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9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5.xml" ContentType="application/vnd.openxmlformats-officedocument.presentationml.notesSlide+xml"/>
  <Override PartName="/ppt/tags/tag35.xml" ContentType="application/vnd.openxmlformats-officedocument.presentationml.tags+xml"/>
  <Override PartName="/ppt/notesSlides/notesSlide2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7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9.xml" ContentType="application/vnd.openxmlformats-officedocument.presentationml.notesSlide+xml"/>
  <Override PartName="/ppt/tags/tag43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32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33.xml" ContentType="application/vnd.openxmlformats-officedocument.presentationml.notesSlide+xml"/>
  <Override PartName="/ppt/tags/tag48.xml" ContentType="application/vnd.openxmlformats-officedocument.presentationml.tags+xml"/>
  <Override PartName="/ppt/notesSlides/notesSlide34.xml" ContentType="application/vnd.openxmlformats-officedocument.presentationml.notesSlide+xml"/>
  <Override PartName="/ppt/tags/tag49.xml" ContentType="application/vnd.openxmlformats-officedocument.presentationml.tags+xml"/>
  <Override PartName="/ppt/notesSlides/notesSlide35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36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37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38.xml" ContentType="application/vnd.openxmlformats-officedocument.presentationml.notesSlide+xml"/>
  <Override PartName="/ppt/tags/tag56.xml" ContentType="application/vnd.openxmlformats-officedocument.presentationml.tags+xml"/>
  <Override PartName="/ppt/notesSlides/notesSlide39.xml" ContentType="application/vnd.openxmlformats-officedocument.presentationml.notesSlide+xml"/>
  <Override PartName="/ppt/tags/tag57.xml" ContentType="application/vnd.openxmlformats-officedocument.presentationml.tags+xml"/>
  <Override PartName="/ppt/notesSlides/notesSlide40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41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42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43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66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tags/tag67.xml" ContentType="application/vnd.openxmlformats-officedocument.presentationml.tags+xml"/>
  <Override PartName="/ppt/notesSlides/notesSlide48.xml" ContentType="application/vnd.openxmlformats-officedocument.presentationml.notesSlide+xml"/>
  <Override PartName="/ppt/tags/tag68.xml" ContentType="application/vnd.openxmlformats-officedocument.presentationml.tags+xml"/>
  <Override PartName="/ppt/notesSlides/notesSlide49.xml" ContentType="application/vnd.openxmlformats-officedocument.presentationml.notesSlide+xml"/>
  <Override PartName="/ppt/tags/tag69.xml" ContentType="application/vnd.openxmlformats-officedocument.presentationml.tags+xml"/>
  <Override PartName="/ppt/notesSlides/notesSlide50.xml" ContentType="application/vnd.openxmlformats-officedocument.presentationml.notesSlide+xml"/>
  <Override PartName="/ppt/tags/tag70.xml" ContentType="application/vnd.openxmlformats-officedocument.presentationml.tags+xml"/>
  <Override PartName="/ppt/notesSlides/notesSlide51.xml" ContentType="application/vnd.openxmlformats-officedocument.presentationml.notesSlide+xml"/>
  <Override PartName="/ppt/tags/tag71.xml" ContentType="application/vnd.openxmlformats-officedocument.presentationml.tags+xml"/>
  <Override PartName="/ppt/notesSlides/notesSlide52.xml" ContentType="application/vnd.openxmlformats-officedocument.presentationml.notesSlide+xml"/>
  <Override PartName="/ppt/tags/tag72.xml" ContentType="application/vnd.openxmlformats-officedocument.presentationml.tags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55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56.xml" ContentType="application/vnd.openxmlformats-officedocument.presentationml.notesSlide+xml"/>
  <Override PartName="/ppt/tags/tag78.xml" ContentType="application/vnd.openxmlformats-officedocument.presentationml.tags+xml"/>
  <Override PartName="/ppt/notesSlides/notesSlide57.xml" ContentType="application/vnd.openxmlformats-officedocument.presentationml.notesSlide+xml"/>
  <Override PartName="/ppt/tags/tag79.xml" ContentType="application/vnd.openxmlformats-officedocument.presentationml.tags+xml"/>
  <Override PartName="/ppt/notesSlides/notesSlide58.xml" ContentType="application/vnd.openxmlformats-officedocument.presentationml.notesSlide+xml"/>
  <Override PartName="/ppt/tags/tag80.xml" ContentType="application/vnd.openxmlformats-officedocument.presentationml.tags+xml"/>
  <Override PartName="/ppt/notesSlides/notesSlide59.xml" ContentType="application/vnd.openxmlformats-officedocument.presentationml.notesSlide+xml"/>
  <Override PartName="/ppt/tags/tag81.xml" ContentType="application/vnd.openxmlformats-officedocument.presentationml.tags+xml"/>
  <Override PartName="/ppt/notesSlides/notesSlide60.xml" ContentType="application/vnd.openxmlformats-officedocument.presentationml.notesSlide+xml"/>
  <Override PartName="/ppt/tags/tag82.xml" ContentType="application/vnd.openxmlformats-officedocument.presentationml.tags+xml"/>
  <Override PartName="/ppt/notesSlides/notesSlide61.xml" ContentType="application/vnd.openxmlformats-officedocument.presentationml.notesSlide+xml"/>
  <Override PartName="/ppt/tags/tag83.xml" ContentType="application/vnd.openxmlformats-officedocument.presentationml.tags+xml"/>
  <Override PartName="/ppt/notesSlides/notesSlide62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6"/>
  </p:notesMasterIdLst>
  <p:sldIdLst>
    <p:sldId id="459" r:id="rId2"/>
    <p:sldId id="460" r:id="rId3"/>
    <p:sldId id="462" r:id="rId4"/>
    <p:sldId id="463" r:id="rId5"/>
    <p:sldId id="464" r:id="rId6"/>
    <p:sldId id="984" r:id="rId7"/>
    <p:sldId id="989" r:id="rId8"/>
    <p:sldId id="993" r:id="rId9"/>
    <p:sldId id="1075" r:id="rId10"/>
    <p:sldId id="1076" r:id="rId11"/>
    <p:sldId id="1161" r:id="rId12"/>
    <p:sldId id="994" r:id="rId13"/>
    <p:sldId id="616" r:id="rId14"/>
    <p:sldId id="995" r:id="rId15"/>
    <p:sldId id="956" r:id="rId16"/>
    <p:sldId id="998" r:id="rId17"/>
    <p:sldId id="655" r:id="rId18"/>
    <p:sldId id="1162" r:id="rId19"/>
    <p:sldId id="1077" r:id="rId20"/>
    <p:sldId id="1000" r:id="rId21"/>
    <p:sldId id="1001" r:id="rId22"/>
    <p:sldId id="1002" r:id="rId23"/>
    <p:sldId id="1003" r:id="rId24"/>
    <p:sldId id="1004" r:id="rId25"/>
    <p:sldId id="1005" r:id="rId26"/>
    <p:sldId id="1006" r:id="rId27"/>
    <p:sldId id="1007" r:id="rId28"/>
    <p:sldId id="626" r:id="rId29"/>
    <p:sldId id="1013" r:id="rId30"/>
    <p:sldId id="1014" r:id="rId31"/>
    <p:sldId id="629" r:id="rId32"/>
    <p:sldId id="1018" r:id="rId33"/>
    <p:sldId id="1019" r:id="rId34"/>
    <p:sldId id="1020" r:id="rId35"/>
    <p:sldId id="1021" r:id="rId36"/>
    <p:sldId id="1022" r:id="rId37"/>
    <p:sldId id="1164" r:id="rId38"/>
    <p:sldId id="1023" r:id="rId39"/>
    <p:sldId id="1024" r:id="rId40"/>
    <p:sldId id="1026" r:id="rId41"/>
    <p:sldId id="1027" r:id="rId42"/>
    <p:sldId id="1028" r:id="rId43"/>
    <p:sldId id="1029" r:id="rId44"/>
    <p:sldId id="1030" r:id="rId45"/>
    <p:sldId id="1031" r:id="rId46"/>
    <p:sldId id="1032" r:id="rId47"/>
    <p:sldId id="1165" r:id="rId48"/>
    <p:sldId id="953" r:id="rId49"/>
    <p:sldId id="1033" r:id="rId50"/>
    <p:sldId id="1034" r:id="rId51"/>
    <p:sldId id="1035" r:id="rId52"/>
    <p:sldId id="1036" r:id="rId53"/>
    <p:sldId id="1037" r:id="rId54"/>
    <p:sldId id="519" r:id="rId55"/>
    <p:sldId id="1039" r:id="rId56"/>
    <p:sldId id="1041" r:id="rId57"/>
    <p:sldId id="1040" r:id="rId58"/>
    <p:sldId id="1042" r:id="rId59"/>
    <p:sldId id="1043" r:id="rId60"/>
    <p:sldId id="1044" r:id="rId61"/>
    <p:sldId id="1045" r:id="rId62"/>
    <p:sldId id="1046" r:id="rId63"/>
    <p:sldId id="1047" r:id="rId64"/>
    <p:sldId id="531" r:id="rId65"/>
  </p:sldIdLst>
  <p:sldSz cx="12192000" cy="6858000"/>
  <p:notesSz cx="6858000" cy="9144000"/>
  <p:custDataLst>
    <p:tags r:id="rId6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  <a:srgbClr val="F2F2F2"/>
    <a:srgbClr val="F2F1F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5" autoAdjust="0"/>
    <p:restoredTop sz="94857"/>
  </p:normalViewPr>
  <p:slideViewPr>
    <p:cSldViewPr snapToGrid="0" snapToObjects="1">
      <p:cViewPr varScale="1">
        <p:scale>
          <a:sx n="114" d="100"/>
          <a:sy n="114" d="100"/>
        </p:scale>
        <p:origin x="-228" y="-108"/>
      </p:cViewPr>
      <p:guideLst>
        <p:guide orient="horz" pos="2160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  <a:t>2022/2/18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340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2022/2/18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2022/2/18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2022/2/18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2022/2/18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2022/2/18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2022/2/18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  <a:t>2022/2/18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2.emf"/><Relationship Id="rId2" Type="http://schemas.openxmlformats.org/officeDocument/2006/relationships/tags" Target="../tags/tag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5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1.sv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8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7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7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9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1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2.xml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8.xml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9.xml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0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1.xml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2.xml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495131" y="2515710"/>
            <a:ext cx="7768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2</a:t>
            </a:r>
            <a:r>
              <a:rPr lang="zh-CN" altLang="en-US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</a:t>
            </a:r>
            <a:r>
              <a:rPr lang="en-US" altLang="zh-CN" sz="4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MyBatis</a:t>
            </a:r>
            <a:r>
              <a:rPr lang="zh-CN" altLang="en-US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的核心配置</a:t>
            </a: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2339975" y="3860800"/>
            <a:ext cx="7768590" cy="429895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 EE企业级应用开发</a:t>
            </a:r>
            <a:r>
              <a:rPr 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教程（</a:t>
            </a: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Spring+Spring MVC+MyBatis</a:t>
            </a:r>
            <a:r>
              <a:rPr 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（第2版）》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3637" y="5266266"/>
            <a:ext cx="590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湖北工程学院计算机与信息科学学院      郑艳君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984516"/>
            <a:ext cx="333658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048385" y="1111250"/>
            <a:ext cx="33839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sz="19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对象中常用方法</a:t>
            </a:r>
            <a:r>
              <a:rPr lang="zh-CN" altLang="zh-CN" sz="19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9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8566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2.1.3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SqlSession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691515" y="1996983"/>
          <a:ext cx="10544175" cy="3946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4565"/>
                <a:gridCol w="5769610"/>
              </a:tblGrid>
              <a:tr h="42164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</a:p>
                  </a:txBody>
                  <a:tcPr marL="107950" marR="107950" marT="63500" marB="6350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07950" marR="107950" marT="63500" marB="6350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8801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 insert(String statement)</a:t>
                      </a:r>
                    </a:p>
                  </a:txBody>
                  <a:tcPr marL="107950" marR="10795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插入方法。参数statement是在配置文件中定义的&lt;insert&gt;元素的id。</a:t>
                      </a:r>
                    </a:p>
                  </a:txBody>
                  <a:tcPr marL="107950" marR="10795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8610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 insert(String statement, Object parameter)</a:t>
                      </a:r>
                    </a:p>
                  </a:txBody>
                  <a:tcPr marL="107950" marR="10795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插入方法。parameter是插入语句所需的参数。</a:t>
                      </a:r>
                    </a:p>
                  </a:txBody>
                  <a:tcPr marL="107950" marR="10795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8864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 update(String statement)</a:t>
                      </a:r>
                    </a:p>
                  </a:txBody>
                  <a:tcPr marL="107950" marR="10795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更新方法。参数statement是在配置文件中定义的&lt;update&gt;元素的id。</a:t>
                      </a:r>
                    </a:p>
                  </a:txBody>
                  <a:tcPr marL="107950" marR="10795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8801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 update(String statement, Object parameter)</a:t>
                      </a:r>
                    </a:p>
                  </a:txBody>
                  <a:tcPr marL="107950" marR="10795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更新方法。parameter是更新语句所需的参数。</a:t>
                      </a:r>
                    </a:p>
                  </a:txBody>
                  <a:tcPr marL="107950" marR="10795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8801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 delete(String statement)</a:t>
                      </a:r>
                    </a:p>
                  </a:txBody>
                  <a:tcPr marL="107950" marR="10795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删除方法。参数statement是在配置文件中定义的&lt;delete&gt;元素的id。</a:t>
                      </a:r>
                    </a:p>
                  </a:txBody>
                  <a:tcPr marL="107950" marR="10795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8610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 delete(String statement, Object parameter)</a:t>
                      </a:r>
                    </a:p>
                  </a:txBody>
                  <a:tcPr marL="107950" marR="10795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删除方法。parameter是删除语句所需的参数。</a:t>
                      </a:r>
                    </a:p>
                  </a:txBody>
                  <a:tcPr marL="107950" marR="10795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984516"/>
            <a:ext cx="333658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048385" y="1111250"/>
            <a:ext cx="33839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sz="19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对象中常用方法</a:t>
            </a:r>
            <a:r>
              <a:rPr lang="zh-CN" altLang="zh-CN" sz="19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9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8566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2.1.3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SqlSession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3729770"/>
              </p:ext>
            </p:extLst>
          </p:nvPr>
        </p:nvGraphicFramePr>
        <p:xfrm>
          <a:off x="1191895" y="2023018"/>
          <a:ext cx="8660765" cy="281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61435"/>
                <a:gridCol w="4799330"/>
              </a:tblGrid>
              <a:tr h="4210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120" dirty="0" err="1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  <a:endParaRPr lang="en-US" sz="1600" b="1" spc="120" dirty="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63500" marB="6350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07950" marR="107950" marT="63500" marB="6350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100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6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 commit()</a:t>
                      </a:r>
                    </a:p>
                  </a:txBody>
                  <a:tcPr marL="107950" marR="107950" marT="63500" marB="6350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提交事务的方法。</a:t>
                      </a:r>
                    </a:p>
                  </a:txBody>
                  <a:tcPr marL="107950" marR="107950" marT="63500" marB="6350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100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 rollback()</a:t>
                      </a:r>
                    </a:p>
                  </a:txBody>
                  <a:tcPr marL="107950" marR="107950" marT="63500" marB="6350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回滚事务的方法。</a:t>
                      </a:r>
                    </a:p>
                  </a:txBody>
                  <a:tcPr marL="107950" marR="107950" marT="63500" marB="6350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100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 close()</a:t>
                      </a:r>
                    </a:p>
                  </a:txBody>
                  <a:tcPr marL="107950" marR="107950" marT="63500" marB="6350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关闭SqlSession对象。</a:t>
                      </a:r>
                    </a:p>
                  </a:txBody>
                  <a:tcPr marL="107950" marR="107950" marT="63500" marB="6350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6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&lt;T&gt; T </a:t>
                      </a:r>
                      <a:r>
                        <a:rPr lang="en-US" sz="1600" b="0" spc="6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getMapper</a:t>
                      </a:r>
                      <a:r>
                        <a:rPr lang="en-US" sz="1600" b="0" spc="6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(Class&lt;T&gt; type)</a:t>
                      </a:r>
                    </a:p>
                  </a:txBody>
                  <a:tcPr marL="107950" marR="107950" marT="63500" marB="6350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60" dirty="0" err="1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该方法会返回Mapper接口的代理对象。参数type是Mapper的接口类型</a:t>
                      </a:r>
                      <a:r>
                        <a:rPr lang="en-US" sz="1600" b="0" spc="6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。</a:t>
                      </a:r>
                    </a:p>
                  </a:txBody>
                  <a:tcPr marL="107950" marR="107950" marT="63500" marB="6350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100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6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Connection </a:t>
                      </a:r>
                      <a:r>
                        <a:rPr lang="en-US" sz="1600" b="0" spc="60" dirty="0" err="1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getConnection</a:t>
                      </a:r>
                      <a:r>
                        <a:rPr lang="en-US" sz="1600" b="0" spc="6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</a:p>
                  </a:txBody>
                  <a:tcPr marL="107950" marR="107950" marT="63500" marB="6350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60" dirty="0" err="1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获取JDBC数据库连接对象的方法</a:t>
                      </a:r>
                      <a:r>
                        <a:rPr lang="en-US" sz="1600" b="0" spc="6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。</a:t>
                      </a:r>
                    </a:p>
                  </a:txBody>
                  <a:tcPr marL="107950" marR="107950" marT="63500" marB="6350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83950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357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的使用范围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71950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2.1.3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SqlSession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377440"/>
            <a:ext cx="9390960" cy="376047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每一个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线程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都应该有一个自己的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SqlSession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对象，并且该对象不能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共享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SqlSession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对象是线程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不安全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的，因此其使用范围最好在一次请求或一个方法中，绝不能将其放在类的静态字段、对象字段或任何类型的管理范围（如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HttpSession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）中使用。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SqlSession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对象使用完之后，要及时的关闭，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SqlSession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对象通常放在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finally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块中关闭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，代码如下所示。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148839"/>
            <a:ext cx="9865885" cy="419076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08130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601326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034540" y="4503420"/>
            <a:ext cx="8564467" cy="15118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03220" y="4457700"/>
            <a:ext cx="6435090" cy="152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sqlSessionFactory.openSession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try {	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此处执行持久化操作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 finally {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6733878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核心配置文件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592357" y="283174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0" y="1091196"/>
            <a:ext cx="462817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4245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核心配置文件中的主要元素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96537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配置文件的主要元素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393277"/>
              </p:ext>
            </p:extLst>
          </p:nvPr>
        </p:nvGraphicFramePr>
        <p:xfrm>
          <a:off x="2895985" y="2153449"/>
          <a:ext cx="7376160" cy="402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4" r:id="rId6" imgW="12395200" imgH="5740400" progId="Visio.Drawing.11">
                  <p:embed/>
                </p:oleObj>
              </mc:Choice>
              <mc:Fallback>
                <p:oleObj r:id="rId6" imgW="12395200" imgH="5740400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985" y="2153449"/>
                        <a:ext cx="7376160" cy="4023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429397" y="2153449"/>
            <a:ext cx="2338970" cy="3869846"/>
            <a:chOff x="505756" y="1323975"/>
            <a:chExt cx="8064500" cy="1336538"/>
          </a:xfrm>
        </p:grpSpPr>
        <p:sp>
          <p:nvSpPr>
            <p:cNvPr id="7" name="矩形 6"/>
            <p:cNvSpPr/>
            <p:nvPr/>
          </p:nvSpPr>
          <p:spPr bwMode="auto">
            <a:xfrm>
              <a:off x="505756" y="1323975"/>
              <a:ext cx="8064500" cy="1336538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n-US" altLang="zh-CN" dirty="0"/>
            </a:p>
            <a:p>
              <a:pPr>
                <a:defRPr/>
              </a:pPr>
              <a:endParaRPr lang="zh-CN" altLang="en-US" dirty="0"/>
            </a:p>
            <a:p>
              <a:pPr>
                <a:defRPr/>
              </a:pPr>
              <a:endParaRPr lang="zh-CN" altLang="en-US" dirty="0"/>
            </a:p>
            <a:p>
              <a:pPr>
                <a:defRPr/>
              </a:pPr>
              <a:endParaRPr lang="zh-CN" altLang="en-US" dirty="0"/>
            </a:p>
            <a:p>
              <a:pPr>
                <a:defRPr/>
              </a:pPr>
              <a:endParaRPr lang="zh-CN" altLang="en-US" dirty="0"/>
            </a:p>
            <a:p>
              <a:pPr>
                <a:defRPr/>
              </a:pPr>
              <a:endParaRPr lang="zh-CN" altLang="en-US" dirty="0"/>
            </a:p>
            <a:p>
              <a:pPr>
                <a:defRPr/>
              </a:pPr>
              <a:endParaRPr lang="zh-CN" altLang="en-US" dirty="0"/>
            </a:p>
            <a:p>
              <a:pPr>
                <a:defRPr/>
              </a:pPr>
              <a:endParaRPr lang="zh-CN" altLang="en-US" dirty="0"/>
            </a:p>
            <a:p>
              <a:pPr>
                <a:defRPr/>
              </a:pPr>
              <a:endParaRPr lang="zh-CN" altLang="en-US" dirty="0"/>
            </a:p>
            <a:p>
              <a:pPr>
                <a:defRPr/>
              </a:pPr>
              <a:endParaRPr lang="zh-CN" altLang="en-US" dirty="0"/>
            </a:p>
            <a:p>
              <a:pPr>
                <a:defRPr/>
              </a:pPr>
              <a:endParaRPr lang="zh-CN" altLang="en-US" dirty="0"/>
            </a:p>
            <a:p>
              <a:pPr>
                <a:defRPr/>
              </a:pPr>
              <a:endParaRPr lang="zh-CN" altLang="en-US" dirty="0"/>
            </a:p>
            <a:p>
              <a:pPr>
                <a:defRPr/>
              </a:pPr>
              <a:endParaRPr lang="zh-CN" altLang="en-US" dirty="0"/>
            </a:p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8" name="矩形 6"/>
            <p:cNvSpPr>
              <a:spLocks noChangeArrowheads="1"/>
            </p:cNvSpPr>
            <p:nvPr/>
          </p:nvSpPr>
          <p:spPr bwMode="auto">
            <a:xfrm>
              <a:off x="605109" y="1371115"/>
              <a:ext cx="7965147" cy="1148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srgbClr val="3BCCFF"/>
                  </a:solidFill>
                  <a:latin typeface="Times New Roman" pitchFamily="18" charset="0"/>
                  <a:cs typeface="Times New Roman" pitchFamily="18" charset="0"/>
                </a:rPr>
                <a:t>         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在</a:t>
              </a:r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MyBatis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框架的核心配置文件中，</a:t>
              </a:r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&lt;configuration&gt;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元素是配置文件的根元素，其他元素都要在</a:t>
              </a:r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&lt;configuration&gt;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元素内配置。 </a:t>
              </a:r>
              <a:endParaRPr lang="en-US" altLang="zh-CN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文本框 18"/>
          <p:cNvSpPr txBox="1"/>
          <p:nvPr>
            <p:custDataLst>
              <p:tags r:id="rId3"/>
            </p:custDataLst>
          </p:nvPr>
        </p:nvSpPr>
        <p:spPr>
          <a:xfrm>
            <a:off x="7382311" y="1009192"/>
            <a:ext cx="4102218" cy="341180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configuration&gt;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有很多子元素，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的核心配置就是通过这些子元素完成的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需要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注意的是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，在核心配置文件中，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&lt;configuration&gt;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的子元素必须按照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上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图由上到下的顺序进行配置，否则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在解析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配置文件的时候会报错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1043940" y="1094105"/>
            <a:ext cx="1030541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&lt;properties&gt;是一个配置属性的元素，该元素的作用是读取外部文件的配置信息。 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假设现在有一个配置文件 db.properties，该文件配置了数据库的连接信息，具体如下：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7225" y="2279650"/>
            <a:ext cx="7332345" cy="17164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36219" y="2428158"/>
            <a:ext cx="6876488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jdbc.driver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com.mysql.cj.jdbc.Driver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jdbc.url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jdbc:mysql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://localhost:3306/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jdbc.username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=root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jdbc.password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=root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86250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2.2.2  &lt;properties&gt;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1"/>
          <p:cNvSpPr txBox="1"/>
          <p:nvPr>
            <p:custDataLst>
              <p:tags r:id="rId2"/>
            </p:custDataLst>
          </p:nvPr>
        </p:nvSpPr>
        <p:spPr>
          <a:xfrm>
            <a:off x="1043940" y="4172865"/>
            <a:ext cx="1020572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如果想获取数据库的连接信息，可以在 MyBatis 的核心配置文件 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mybatis-config.xml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中使用&lt;properties&gt;元素先引入 db.properties 文件，具体代码如下：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7403" y="5180201"/>
            <a:ext cx="7332167" cy="79220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36219" y="5328709"/>
            <a:ext cx="687648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&lt;properties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resource="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db.properties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/&gt;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1005205" y="1094105"/>
            <a:ext cx="103441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引入 db.properties 文件后，如果希望动态获取 db.properties 文件中的数据库连接信息，可以使用&lt;property&gt;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元素配置，示例代码如下：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93" y="2362740"/>
            <a:ext cx="7332167" cy="37421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50109" y="2339799"/>
            <a:ext cx="6876488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dataSource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type="POOLED"&gt;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&lt;!--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数据库驱动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&lt;property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name="driver" value="${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jdbc.driver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}"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&lt;!--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连接数据库的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&lt;property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name="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value="${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jdbc.url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}"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&lt;!--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连接数据库的用户名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&lt;property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name="username" value="${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jdbc.username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}"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&lt;!--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连接数据库的密码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&lt;property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name="password" value="${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jdbc.password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}"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dataSource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86250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2.2.2  &lt;properties&gt;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96043" y="2631613"/>
            <a:ext cx="3505649" cy="25853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完成上述配置后，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&lt;dataSource&gt;元素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中连接数据库的 4 个属性（driver、url、username 和 password）值将会由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db.properties 文件中对应的值来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动态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替换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这样一来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，&lt;properties&gt;元素就可以通过 db.properties 文件实现动态参数配置。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8531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2.2.3  &lt;settings&gt;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835" y="1140460"/>
            <a:ext cx="442404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9752" y="1280539"/>
            <a:ext cx="40544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&lt;settings&gt;元素中的常见配置参数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1172845" y="2039473"/>
          <a:ext cx="9357360" cy="2991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1755"/>
                <a:gridCol w="5475605"/>
              </a:tblGrid>
              <a:tr h="4273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120" dirty="0" err="1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配置参数</a:t>
                      </a:r>
                      <a:endParaRPr lang="en-US" sz="1600" b="1" spc="120" dirty="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73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cacheEnabled</a:t>
                      </a: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 dirty="0" err="1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用于配置是否开启缓存</a:t>
                      </a:r>
                      <a:r>
                        <a:rPr lang="en-US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73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lazyLoadingEnabled</a:t>
                      </a: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延迟加载的全局开关。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73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aggressiveLazyLoading</a:t>
                      </a: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关联对象属性的延迟加载开关。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73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multipleResultSetsEnabled</a:t>
                      </a: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是否允许单一语句返回多结果集（需要兼容驱动）。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73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useColumnLabel</a:t>
                      </a: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使用列标签代替列名。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73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useGeneratedKeys</a:t>
                      </a: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允许JDBC支持自动生成主键，需要驱动兼容。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8531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2.2.3  &lt;settings&gt;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835" y="1140460"/>
            <a:ext cx="442404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9752" y="1280539"/>
            <a:ext cx="40544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&lt;settings&gt;元素中的常见配置参数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1160145" y="2077573"/>
          <a:ext cx="9317990" cy="3102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3505"/>
                <a:gridCol w="5404485"/>
              </a:tblGrid>
              <a:tr h="4273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配置参数</a:t>
                      </a: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autoMappingBehavior</a:t>
                      </a: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指定MyBatis应如何自动映射列到字段或属性。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defaultExecutorType</a:t>
                      </a: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配置默认的执行器。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defaultStatementTimeout</a:t>
                      </a: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配置超时时间，它决定驱动等待数据库响应的秒数。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mapUnderscoreToCamelCase</a:t>
                      </a: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是否开启自动驼峰命名规则（camel case）映射。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56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jdbcTypeForNull</a:t>
                      </a: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当没有为参数提供特定的JDBC类型时，为空值指定JDBC类型。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8531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2.2.3  &lt;settings&gt;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140554"/>
            <a:ext cx="553920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539437" y="2310714"/>
            <a:ext cx="9430295" cy="373575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       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9752" y="1280539"/>
            <a:ext cx="5198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&lt;settings&gt;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元素中常见配置参数的使用方式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390" y="2320289"/>
            <a:ext cx="8309610" cy="40840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83130" y="2228850"/>
            <a:ext cx="8161020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&lt;settings&gt;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&lt;!--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是否开启缓存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--&gt;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&lt;setting name="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cacheEnabled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value="true" /&gt;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&lt;!--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是否开启延迟加载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如果开启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所有关联对象都会延迟加载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&lt;setting name="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lazyLoadingEnabled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value="true" 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&lt;!--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是否开启关联对象属性的延迟加载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如果开启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对任意延迟属性的调用都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会使用带有延迟加载属性的对象向完整加载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否则每种属性都按需加载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&lt;setting name="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aggressiveLazyLoading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value="true" 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...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&lt;/settings&gt;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719498"/>
            <a:ext cx="7294833" cy="687916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了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解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MyBatis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核心对象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作用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8" y="3589579"/>
            <a:ext cx="7249419" cy="685800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MyBatis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核心配置文件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及其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元素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使用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8" y="4457543"/>
            <a:ext cx="7249419" cy="687918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MyBatis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映射文件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及其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元素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使用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838" y="266933"/>
            <a:ext cx="41253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2.2.4  &lt;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typeAliases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1"/>
            </p:custDataLst>
          </p:nvPr>
        </p:nvSpPr>
        <p:spPr>
          <a:xfrm>
            <a:off x="1540504" y="1054096"/>
            <a:ext cx="9390960" cy="183337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核心配置文件若要引用一个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POJO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实体类，需要输入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POJO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实体类的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全限定类名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，而全限定类名比较冗长，如果直接输入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很容易拼写错误。例如，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POJO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实体类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User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的全限定类名是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com.itheima.pojo.User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，未设置别名之前，映射文件的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select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语句块若要引用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POJO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User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，必须使用其全限定类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名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759795" y="2478540"/>
            <a:ext cx="384043" cy="421838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1193676" y="4870824"/>
            <a:ext cx="384043" cy="421838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4494" y="2598002"/>
            <a:ext cx="10628850" cy="26199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命名解析</a:t>
            </a:r>
            <a:r>
              <a:rPr lang="zh-CN" altLang="en-US" sz="1600" b="1" dirty="0" smtClean="0"/>
              <a:t>：</a:t>
            </a:r>
            <a:endParaRPr lang="en-US" altLang="zh-CN" sz="1600" b="1" dirty="0" smtClean="0"/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</a:t>
            </a:r>
            <a:r>
              <a:rPr lang="zh-CN" altLang="en-US" sz="1600" dirty="0" smtClean="0"/>
              <a:t>为了</a:t>
            </a:r>
            <a:r>
              <a:rPr lang="zh-CN" altLang="en-US" sz="1600" dirty="0"/>
              <a:t>减少输入量，</a:t>
            </a:r>
            <a:r>
              <a:rPr lang="en-US" altLang="zh-CN" sz="1600" dirty="0" err="1"/>
              <a:t>MyBatis</a:t>
            </a:r>
            <a:r>
              <a:rPr lang="en-US" altLang="zh-CN" sz="1600" dirty="0"/>
              <a:t> </a:t>
            </a:r>
            <a:r>
              <a:rPr lang="zh-CN" altLang="en-US" sz="1600" dirty="0"/>
              <a:t>对所有具有名称的配置元素（包括语句，结果映射，缓存等）使用了如下的命名解析规则。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全限定名（比如 “</a:t>
            </a:r>
            <a:r>
              <a:rPr lang="en-US" altLang="zh-CN" sz="1600" dirty="0" err="1"/>
              <a:t>com.mypackage.MyMapper.selectAllThings</a:t>
            </a:r>
            <a:r>
              <a:rPr lang="zh-CN" altLang="en-US" sz="1600" dirty="0"/>
              <a:t>）将被直接用于查找及使用。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短名称（比如 “</a:t>
            </a:r>
            <a:r>
              <a:rPr lang="en-US" altLang="zh-CN" sz="1600" dirty="0" err="1"/>
              <a:t>selectAllThings</a:t>
            </a:r>
            <a:r>
              <a:rPr lang="en-US" altLang="zh-CN" sz="1600" dirty="0"/>
              <a:t>”</a:t>
            </a:r>
            <a:r>
              <a:rPr lang="zh-CN" altLang="en-US" sz="1600" dirty="0"/>
              <a:t>）如果全局唯一也可以作为一个单独的引用。 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</a:t>
            </a:r>
            <a:r>
              <a:rPr lang="zh-CN" altLang="en-US" sz="1600" dirty="0" smtClean="0"/>
              <a:t>如果</a:t>
            </a:r>
            <a:r>
              <a:rPr lang="zh-CN" altLang="en-US" sz="1600" dirty="0"/>
              <a:t>不唯一，有两个或两个以上的相同名称（比如 “</a:t>
            </a:r>
            <a:r>
              <a:rPr lang="en-US" altLang="zh-CN" sz="1600" dirty="0" err="1"/>
              <a:t>com.foo.selectAllThings</a:t>
            </a:r>
            <a:r>
              <a:rPr lang="en-US" altLang="zh-CN" sz="1600" dirty="0"/>
              <a:t>” </a:t>
            </a:r>
            <a:r>
              <a:rPr lang="zh-CN" altLang="en-US" sz="1600" dirty="0"/>
              <a:t>和 “</a:t>
            </a:r>
            <a:r>
              <a:rPr lang="en-US" altLang="zh-CN" sz="1600" dirty="0" err="1"/>
              <a:t>com.bar.selectAllThings</a:t>
            </a:r>
            <a:r>
              <a:rPr lang="en-US" altLang="zh-CN" sz="1600" dirty="0"/>
              <a:t>”</a:t>
            </a:r>
            <a:r>
              <a:rPr lang="zh-CN" altLang="en-US" sz="1600" dirty="0"/>
              <a:t>），那么使用时就会产生“短名称不唯一”的错误，这种情况下就必须使用全限定名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345548" y="5506815"/>
            <a:ext cx="931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短名称就是在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typeAliases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&gt;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标签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</a:t>
            </a:r>
            <a:r>
              <a:rPr lang="zh-CN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typeAlias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元素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给全限定名设置别名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93094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536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多个全限定类设置别名的方式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1253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2.2.4  &lt;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typeAliases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571750"/>
            <a:ext cx="9390960" cy="94869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 方式一：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typeAliases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元素下，使用多个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typeAlias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元素为每一个全限定类逐个配置别名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308860"/>
            <a:ext cx="9865885" cy="144756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2298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34300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040" y="3874770"/>
            <a:ext cx="7280910" cy="257913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77490" y="3794760"/>
            <a:ext cx="6892290" cy="2634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typeAliases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typeAlias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alias=“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com.itheima.pojo.User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typeAlias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alias="Student" type="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com.itheima.pojo.Student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typeAlias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alias="Employee" 	type="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com.itheima.pojo.Employee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typeAlias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alias="Animal" type="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com.itheima.pojo.Animal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typeAliases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93094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536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多个全限定类设置别名的方式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1253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2.2.4  &lt;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typeAliases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983230"/>
            <a:ext cx="9390960" cy="582052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 方式二：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通过自动扫描包的形式自定义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别名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720340"/>
            <a:ext cx="9865885" cy="109619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6413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34872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395" y="4011083"/>
            <a:ext cx="7280910" cy="14283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49040" y="4080510"/>
            <a:ext cx="556641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typeAliases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&lt;package name="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typeAliases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93094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536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类型的默认别名问题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1253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2.2.4  &lt;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typeAliases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223259"/>
            <a:ext cx="9390960" cy="170415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除了可以使用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typeAliases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元素为实体类自定义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别名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外，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框架还为许多常见的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类型（如数值、字符串、日期和集合等）提供了相应的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默认别名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。例如别名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_byte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映射类型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byte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_long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映射类型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long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等，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别名可以在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中直接使用，但由于别名不区分大小写，所以在使用时要注意重复定义的覆盖问题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2937510"/>
            <a:ext cx="9865885" cy="22745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85854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49045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70818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4291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&lt;environments&gt;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元素配置运行环境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4568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2.2.5  &lt;environments&gt;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223259"/>
            <a:ext cx="9390960" cy="170415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可以配置多套运行环境，如开发环境、测试环境、生产环境等，我们可以灵活选择不同的配置，从而将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映射到不同运行环境的数据库中。不同的运行环境可以通过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&lt;environments&gt;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元素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来配置，但不管增加几套运行环境，都必须要明确选择出当前要用的唯一的一个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运行环境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2937510"/>
            <a:ext cx="9865885" cy="22745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85854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49045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505108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4588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&lt;environments&gt;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各元素配置运行环境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4568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2.2.5  &lt;environments&gt;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223259"/>
            <a:ext cx="9390960" cy="170415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的运行环境信息包括事务管理器和数据源。在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的核心配置文件中，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&lt;environments&gt;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元素定义一个运行环境。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&lt;environment&gt;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元素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有两个子元素，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transactionManager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元素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daraSource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元素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transactionManager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元素用于配置运行环境的事务管理器；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daraSource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元素用于配置运行环境的数据源信息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2937510"/>
            <a:ext cx="9865885" cy="22745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85854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49045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601120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5548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&lt;environments&gt;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元素进行配置的示例代码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4568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2.2.5  &lt;environments&gt;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390" y="2205989"/>
            <a:ext cx="8309610" cy="411144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34590" y="2194560"/>
            <a:ext cx="7738110" cy="411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&lt;environments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default="development"&gt;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&lt;environment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id="development"&gt;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transactionManager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type="JDBC" /&gt;&lt;!—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事务管理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dataSource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type="POOLED"&gt; &lt;!-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配置数据源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&lt;property name="driver" value="${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jdbc.driver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}" 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&lt;property name="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value="${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jdbc.url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}" 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&lt;property name="username" value="${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jdbc.username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}" 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&lt;property name="password" value="${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jdbc.password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}" 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dataSource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&lt;/environment&gt;	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&lt;/environments&gt;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575974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5319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transcationManager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元素配置事务管理器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4568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2.2.5  &lt;environments&gt;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846069"/>
            <a:ext cx="9390960" cy="302895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transcationManager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元素可以配置两种类型的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事务管理器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，分别是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MANAGED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：此配置直接使用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的提交和回滚设置，它依赖于从数据源得到的连接来管理事务的作用域。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MANAGED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：此配置不提交或回滚一个连接，而是让容器来管理事务的整个生命周期。默认情况下，它会关闭连接，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但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可以将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transcationManager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closeConnection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属性设置为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false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来阻止它默认的关闭行为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2560320"/>
            <a:ext cx="9865885" cy="35433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4813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578466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16900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2.2.5 &lt;environments&gt;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形 28" descr="灯泡和齿轮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35000" y="975267"/>
            <a:ext cx="944034" cy="94403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13597" y="1112004"/>
            <a:ext cx="3164802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35"/>
          <p:cNvSpPr txBox="1"/>
          <p:nvPr/>
        </p:nvSpPr>
        <p:spPr>
          <a:xfrm>
            <a:off x="1868140" y="1211041"/>
            <a:ext cx="3054839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MyBatis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数据源类型</a:t>
            </a:r>
          </a:p>
        </p:txBody>
      </p:sp>
      <p:sp>
        <p:nvSpPr>
          <p:cNvPr id="15" name="矩形 14"/>
          <p:cNvSpPr/>
          <p:nvPr/>
        </p:nvSpPr>
        <p:spPr>
          <a:xfrm>
            <a:off x="5041984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29713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725774" y="2055578"/>
            <a:ext cx="9142101" cy="1501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项目中使用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Spring+MyBatis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，则没必要在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中配置事务管理器，实际开发中，项目会使用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自带的管理器来实现事务管理。对于数据源的配置，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提供了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UNPOOLED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POOLED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JNDI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三种数据源类型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676118" y="201805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511612" y="325696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992966" y="3712967"/>
            <a:ext cx="10197947" cy="97647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 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UNPOOLED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表示数据源为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无连接池类型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。配置此数据源类型后，程序在每次被请求时会打开和关闭数据库连接。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UNPOOLED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适用于对性能要求不高的简单应用程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文本框 18"/>
          <p:cNvSpPr txBox="1"/>
          <p:nvPr>
            <p:custDataLst>
              <p:tags r:id="rId3"/>
            </p:custDataLst>
          </p:nvPr>
        </p:nvSpPr>
        <p:spPr>
          <a:xfrm>
            <a:off x="1143839" y="4539283"/>
            <a:ext cx="10047073" cy="141732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POOLED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表示数据源为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连接池类型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POOLED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数据源利用“池”的概念将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连接对象组织起来，节省了在创建新的连接对象时需要初始化和认证的时间。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POOLED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数据源使得并发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应用可以快速的响应请求，是当前比较流行的数据源配置类型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992966" y="5956604"/>
            <a:ext cx="10197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  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JNDI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表示数据源可以在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EJB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或应用服务器等容器中使用。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18799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65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元素作用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70248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2.2.6  &lt;mappers&gt;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082289"/>
            <a:ext cx="9390960" cy="2227942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的核心配置文件中，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&lt;mappers&gt;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元素用于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引入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映射</a:t>
            </a:r>
            <a:r>
              <a:rPr lang="zh-CN" altLang="zh-CN" dirty="0" smtClean="0">
                <a:solidFill>
                  <a:srgbClr val="1369B2"/>
                </a:solidFill>
                <a:latin typeface="微软雅黑" panose="020B0503020204020204" pitchFamily="34" charset="-122"/>
              </a:rPr>
              <a:t>文件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就是</a:t>
            </a:r>
            <a:r>
              <a:rPr lang="zh-CN" altLang="en-US" dirty="0"/>
              <a:t>告诉 </a:t>
            </a:r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到哪里去找映射文件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映射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文件包含了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POJO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对象和数据表之间的映射信息，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通过核心配置文件中的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&lt;mappers&gt;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元素找到映射文件并解析其中的映射信息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&lt;mappers&gt;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元素引入映射文件的方法有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823209"/>
            <a:ext cx="9865885" cy="255413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74424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505366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0" y="572625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10066" y="2472644"/>
            <a:ext cx="10152454" cy="23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通过上一章的学习，读者对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框架已经有了一个初步了解，但是要想熟练地使用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框架进行实际开发，只会简单的配置是不行的，我们还需要对框架中的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核心对象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核心配置文件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映射文件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有更深入的了解。本章将针对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核心对象、核心配置文件和映射文件进行讲解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/>
          </a:p>
          <a:p>
            <a:pPr algn="just"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838" y="266933"/>
            <a:ext cx="370248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2.2.6  &lt;mappers&gt;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1"/>
            </p:custDataLst>
          </p:nvPr>
        </p:nvSpPr>
        <p:spPr>
          <a:xfrm>
            <a:off x="539298" y="919432"/>
            <a:ext cx="9390960" cy="55919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 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使用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类路径引入映射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文件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0020" y="1478625"/>
            <a:ext cx="7654290" cy="12899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&lt;mapper resource="com/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itheima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/mapper/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UserMapper.xml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&lt;/mappers&gt;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10020" y="2885488"/>
            <a:ext cx="4012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本地文件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路径引入映射文件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10020" y="3347290"/>
            <a:ext cx="7740242" cy="4589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="file:///D:/com/itheima/mapper/UserMapper.xml"/&gt;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10020" y="3886472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接口类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引入映射文件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0020" y="4341154"/>
            <a:ext cx="7740242" cy="5078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com.itheima.mapper.UserMapper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0349" y="4965419"/>
            <a:ext cx="6859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包名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引入映射文件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10020" y="5448501"/>
            <a:ext cx="7740242" cy="5078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&lt;package name="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com.itheima.mapper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6733878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映射文件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592357" y="283174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8" y="1091196"/>
            <a:ext cx="411382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文件中的常用元素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56341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映射文件中的常用元素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172845" y="1934845"/>
          <a:ext cx="9050020" cy="4071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5655"/>
                <a:gridCol w="6984365"/>
              </a:tblGrid>
              <a:tr h="5076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2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mapper</a:t>
                      </a: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映射文件的根元素，该元素只有一个namespace属性（命名空间）。</a:t>
                      </a: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cache</a:t>
                      </a: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配置给定命名空间的缓存。</a:t>
                      </a: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cache-ref</a:t>
                      </a: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从其他命名空间引用缓存配置。</a:t>
                      </a: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resultMap</a:t>
                      </a: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描述数据库结果集和对象的对应关系。</a:t>
                      </a: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可以重用的SQL块，也可以被其他语句使用。</a:t>
                      </a: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</a:t>
                      </a: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用于映射插入语句。</a:t>
                      </a: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delete</a:t>
                      </a: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用于映射删除语句。</a:t>
                      </a: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</a:t>
                      </a: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用于映射更新语句。</a:t>
                      </a: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</a:t>
                      </a: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用于映射查询语句。</a:t>
                      </a: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520348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4765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元素中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属性作用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55541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映射文件中的常用元素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063239"/>
            <a:ext cx="9390960" cy="216027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namespace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属性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有两个作用：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用于区分不同的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，全局唯一。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绑定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DAO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接口，即面向接口编程。当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namespace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绑定某一接口之后，可以不用写该接口的实现类，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会通过接口的全限定名查找到对应的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配置来执行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语句，因此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namespace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的命名必须跟接口同名。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823210"/>
            <a:ext cx="9865885" cy="26174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74424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51217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57484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映射文件中的常用元素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形 28" descr="灯泡和齿轮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35000" y="975267"/>
            <a:ext cx="944034" cy="94403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13596" y="1112004"/>
            <a:ext cx="5626956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35"/>
          <p:cNvSpPr txBox="1"/>
          <p:nvPr/>
        </p:nvSpPr>
        <p:spPr>
          <a:xfrm>
            <a:off x="1868140" y="1211041"/>
            <a:ext cx="5572412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&lt;mapper&gt;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元素如何区别不同的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XML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文件</a:t>
            </a:r>
          </a:p>
        </p:txBody>
      </p:sp>
      <p:sp>
        <p:nvSpPr>
          <p:cNvPr id="15" name="矩形 14"/>
          <p:cNvSpPr/>
          <p:nvPr/>
        </p:nvSpPr>
        <p:spPr>
          <a:xfrm>
            <a:off x="7545154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32883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725774" y="3280161"/>
            <a:ext cx="9142101" cy="145810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在不同的映射文件中，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&lt;mapper&gt;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元素的子元素的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可以相同，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&lt;mapper&gt;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namespace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属性值和子元素的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联合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区分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不同的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Mapper.xml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文件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接口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中的方法与映射文件中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语句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应一一对应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303055" y="3022847"/>
            <a:ext cx="9794240" cy="215316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252831" y="296342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778975" y="45462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743930" y="951883"/>
            <a:ext cx="349660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023947" y="1078421"/>
            <a:ext cx="3067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&lt;select&gt;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元素的查询使用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70248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2.3.2  &lt;select&gt;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10018" y="3072695"/>
            <a:ext cx="899299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&lt;select </a:t>
            </a:r>
            <a:r>
              <a:rPr lang="en-US" altLang="zh-CN" sz="1600" dirty="0"/>
              <a:t>id="</a:t>
            </a:r>
            <a:r>
              <a:rPr lang="en-US" altLang="zh-CN" sz="1600" dirty="0" err="1"/>
              <a:t>selectPerson</a:t>
            </a:r>
            <a:r>
              <a:rPr lang="en-US" altLang="zh-CN" sz="1600" dirty="0"/>
              <a:t>" </a:t>
            </a:r>
            <a:r>
              <a:rPr lang="en-US" altLang="zh-CN" sz="1600" dirty="0" err="1"/>
              <a:t>parameterType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" </a:t>
            </a:r>
            <a:r>
              <a:rPr lang="en-US" altLang="zh-CN" sz="1600" dirty="0" err="1"/>
              <a:t>resultType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hashmap</a:t>
            </a:r>
            <a:r>
              <a:rPr lang="en-US" altLang="zh-CN" sz="1600" dirty="0"/>
              <a:t>"&gt; 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    SELECT </a:t>
            </a:r>
            <a:r>
              <a:rPr lang="en-US" altLang="zh-CN" sz="1600" dirty="0"/>
              <a:t>* FROM PERSON WHERE ID = #{id} 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5343" y="1832921"/>
            <a:ext cx="1047659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700" dirty="0" smtClean="0"/>
              <a:t>    </a:t>
            </a:r>
            <a:r>
              <a:rPr lang="en-US" altLang="zh-CN" sz="1700" dirty="0" err="1" smtClean="0"/>
              <a:t>MyBatis</a:t>
            </a:r>
            <a:r>
              <a:rPr lang="en-US" altLang="zh-CN" sz="1700" dirty="0" smtClean="0"/>
              <a:t> </a:t>
            </a:r>
            <a:r>
              <a:rPr lang="zh-CN" altLang="en-US" sz="1700" dirty="0"/>
              <a:t>的基本原则之一是：在每个插入、更新或删除操作之间，通常会执行多个查询操作</a:t>
            </a:r>
            <a:r>
              <a:rPr lang="zh-CN" altLang="en-US" sz="1700" dirty="0" smtClean="0"/>
              <a:t>。</a:t>
            </a:r>
            <a:endParaRPr lang="en-US" altLang="zh-CN" sz="1700" dirty="0" smtClean="0"/>
          </a:p>
          <a:p>
            <a:pPr>
              <a:lnSpc>
                <a:spcPct val="150000"/>
              </a:lnSpc>
            </a:pPr>
            <a:r>
              <a:rPr lang="zh-CN" altLang="en-US" sz="1700" dirty="0" smtClean="0"/>
              <a:t>因此</a:t>
            </a:r>
            <a:r>
              <a:rPr lang="zh-CN" altLang="en-US" sz="1700" dirty="0"/>
              <a:t>，</a:t>
            </a:r>
            <a:r>
              <a:rPr lang="en-US" altLang="zh-CN" sz="1700" dirty="0" err="1"/>
              <a:t>MyBatis</a:t>
            </a:r>
            <a:r>
              <a:rPr lang="en-US" altLang="zh-CN" sz="1700" dirty="0"/>
              <a:t> </a:t>
            </a:r>
            <a:r>
              <a:rPr lang="zh-CN" altLang="en-US" sz="1700" dirty="0"/>
              <a:t>在查询和结果映射做了相当多的改进</a:t>
            </a:r>
            <a:r>
              <a:rPr lang="zh-CN" altLang="en-US" sz="1700" dirty="0" smtClean="0"/>
              <a:t>。一</a:t>
            </a:r>
            <a:r>
              <a:rPr lang="zh-CN" altLang="en-US" sz="1700" dirty="0"/>
              <a:t>个简单查询的 </a:t>
            </a:r>
            <a:r>
              <a:rPr lang="en-US" altLang="zh-CN" sz="1700" dirty="0"/>
              <a:t>select </a:t>
            </a:r>
            <a:r>
              <a:rPr lang="zh-CN" altLang="en-US" sz="1700" dirty="0"/>
              <a:t>元素是非常简单的。比如：</a:t>
            </a:r>
            <a:endParaRPr lang="zh-CN" altLang="en-US" sz="1700" dirty="0"/>
          </a:p>
        </p:txBody>
      </p:sp>
      <p:sp>
        <p:nvSpPr>
          <p:cNvPr id="4" name="矩形 3"/>
          <p:cNvSpPr/>
          <p:nvPr/>
        </p:nvSpPr>
        <p:spPr>
          <a:xfrm>
            <a:off x="4323126" y="909591"/>
            <a:ext cx="6958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查询语句是 </a:t>
            </a:r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中最常用的元素之一</a:t>
            </a:r>
            <a:r>
              <a:rPr lang="en-US" altLang="zh-CN" dirty="0"/>
              <a:t>——</a:t>
            </a:r>
            <a:r>
              <a:rPr lang="zh-CN" altLang="en-US" dirty="0"/>
              <a:t>光能把数据存到数据库中价值并不大，还要能重新取出来才有用，多数应用也都是查询比修改要频繁。 </a:t>
            </a:r>
          </a:p>
        </p:txBody>
      </p:sp>
      <p:sp>
        <p:nvSpPr>
          <p:cNvPr id="5" name="矩形 4"/>
          <p:cNvSpPr/>
          <p:nvPr/>
        </p:nvSpPr>
        <p:spPr>
          <a:xfrm>
            <a:off x="942362" y="4565357"/>
            <a:ext cx="10214995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700" dirty="0" smtClean="0"/>
              <a:t>    这个</a:t>
            </a:r>
            <a:r>
              <a:rPr lang="zh-CN" altLang="en-US" sz="1700" dirty="0"/>
              <a:t>语句名为 </a:t>
            </a:r>
            <a:r>
              <a:rPr lang="en-US" altLang="zh-CN" sz="1700" dirty="0" err="1">
                <a:solidFill>
                  <a:schemeClr val="accent1"/>
                </a:solidFill>
              </a:rPr>
              <a:t>selectPerson</a:t>
            </a:r>
            <a:r>
              <a:rPr lang="zh-CN" altLang="en-US" sz="1700" dirty="0"/>
              <a:t>，接受一个 </a:t>
            </a:r>
            <a:r>
              <a:rPr lang="en-US" altLang="zh-CN" sz="1700" dirty="0" err="1"/>
              <a:t>int</a:t>
            </a:r>
            <a:r>
              <a:rPr lang="zh-CN" altLang="en-US" sz="1700" dirty="0"/>
              <a:t>（或 </a:t>
            </a:r>
            <a:r>
              <a:rPr lang="en-US" altLang="zh-CN" sz="1700" dirty="0"/>
              <a:t>Integer</a:t>
            </a:r>
            <a:r>
              <a:rPr lang="zh-CN" altLang="en-US" sz="1700" dirty="0"/>
              <a:t>）类型的参数，并返回一个 </a:t>
            </a:r>
            <a:r>
              <a:rPr lang="en-US" altLang="zh-CN" sz="1700" dirty="0" err="1"/>
              <a:t>HashMap</a:t>
            </a:r>
            <a:r>
              <a:rPr lang="en-US" altLang="zh-CN" sz="1700" dirty="0"/>
              <a:t> </a:t>
            </a:r>
            <a:r>
              <a:rPr lang="zh-CN" altLang="en-US" sz="1700" dirty="0"/>
              <a:t>类型的对象，其中的键是列名，值便是结果行中的对应值。</a:t>
            </a:r>
          </a:p>
          <a:p>
            <a:pPr>
              <a:lnSpc>
                <a:spcPct val="150000"/>
              </a:lnSpc>
            </a:pPr>
            <a:r>
              <a:rPr lang="zh-CN" altLang="en-US" sz="1700" dirty="0" smtClean="0"/>
              <a:t>    注意</a:t>
            </a:r>
            <a:r>
              <a:rPr lang="zh-CN" altLang="en-US" sz="1700" dirty="0"/>
              <a:t>参数符号</a:t>
            </a:r>
            <a:r>
              <a:rPr lang="zh-CN" altLang="en-US" sz="1700" dirty="0" smtClean="0"/>
              <a:t>：</a:t>
            </a:r>
            <a:r>
              <a:rPr lang="en-US" altLang="zh-CN" sz="1700" dirty="0" smtClean="0">
                <a:solidFill>
                  <a:srgbClr val="C00000"/>
                </a:solidFill>
              </a:rPr>
              <a:t>#{}</a:t>
            </a:r>
            <a:r>
              <a:rPr lang="zh-CN" altLang="en-US" sz="1700" dirty="0" smtClean="0"/>
              <a:t>，它相当于</a:t>
            </a:r>
            <a:r>
              <a:rPr lang="en-US" altLang="zh-CN" sz="1700" dirty="0" smtClean="0"/>
              <a:t>JDBC </a:t>
            </a:r>
            <a:r>
              <a:rPr lang="zh-CN" altLang="en-US" sz="1700" dirty="0" smtClean="0"/>
              <a:t>中的预处理参数占位符“</a:t>
            </a:r>
            <a:r>
              <a:rPr lang="en-US" altLang="zh-CN" sz="1700" dirty="0" smtClean="0"/>
              <a:t>?”</a:t>
            </a:r>
            <a:r>
              <a:rPr lang="zh-CN" altLang="en-US" sz="1700" dirty="0" smtClean="0"/>
              <a:t> 。</a:t>
            </a:r>
            <a:r>
              <a:rPr lang="en-US" altLang="zh-CN" sz="1700" dirty="0" smtClean="0"/>
              <a:t>#{id}</a:t>
            </a:r>
            <a:r>
              <a:rPr lang="zh-CN" altLang="en-US" sz="1700" dirty="0" smtClean="0"/>
              <a:t>用于接受实参</a:t>
            </a:r>
            <a:r>
              <a:rPr lang="en-US" altLang="zh-CN" sz="1700" dirty="0" smtClean="0"/>
              <a:t>id</a:t>
            </a:r>
            <a:r>
              <a:rPr lang="zh-CN" altLang="en-US" sz="1700" dirty="0" smtClean="0"/>
              <a:t>的值。</a:t>
            </a:r>
            <a:endParaRPr lang="zh-CN" altLang="en-US" sz="17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8" y="1091196"/>
            <a:ext cx="340516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065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&lt;select&gt;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元素的常用属性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1538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2.3.2  &lt;select&gt;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904557" y="2076359"/>
          <a:ext cx="10318115" cy="3202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2665"/>
                <a:gridCol w="8045450"/>
              </a:tblGrid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177800" marR="177800" marT="107950" marB="1079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177800" marR="177800" marT="107950" marB="1079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表示命名空间中&lt;select&gt;元素的唯一标识，通过该标识可以调用这条查询语句。</a:t>
                      </a: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parameterType</a:t>
                      </a:r>
                    </a:p>
                  </a:txBody>
                  <a:tcPr marL="177800" marR="177800" marT="107950" marB="1079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它是一个可选属性，用于指定SQL语句所需参数类的全限定名或者别名，其默认值是unset。</a:t>
                      </a:r>
                    </a:p>
                  </a:txBody>
                  <a:tcPr marL="177800" marR="177800" marT="107950" marB="1079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resultType</a:t>
                      </a:r>
                    </a:p>
                  </a:txBody>
                  <a:tcPr marL="177800" marR="177800" marT="107950" marB="1079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用于指定执行这条SQL语句返回的全限定类名或别名。</a:t>
                      </a:r>
                    </a:p>
                  </a:txBody>
                  <a:tcPr marL="177800" marR="177800" marT="107950" marB="1079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resultMap</a:t>
                      </a:r>
                    </a:p>
                  </a:txBody>
                  <a:tcPr marL="177800" marR="177800" marT="107950" marB="1079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表示外部resultMap的命名引用。resultMap和resultType不能同时使用。</a:t>
                      </a:r>
                    </a:p>
                  </a:txBody>
                  <a:tcPr marL="177800" marR="177800" marT="107950" marB="1079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flushCache</a:t>
                      </a:r>
                    </a:p>
                  </a:txBody>
                  <a:tcPr marL="177800" marR="177800" marT="107950" marB="1079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用于指定是否需要MyBatis清空本地缓存和二级缓存。</a:t>
                      </a:r>
                    </a:p>
                  </a:txBody>
                  <a:tcPr marL="177800" marR="177800" marT="107950" marB="1079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8" y="1091196"/>
            <a:ext cx="340516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065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&lt;select&gt;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元素的常用属性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1538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2.3.2  &lt;select&gt;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930592" y="2063659"/>
          <a:ext cx="10318115" cy="3051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2040"/>
                <a:gridCol w="7966075"/>
              </a:tblGrid>
              <a:tr h="5080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177800" marR="177800" marT="107950" marB="1079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177800" marR="177800" marT="107950" marB="1079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useCache</a:t>
                      </a:r>
                    </a:p>
                  </a:txBody>
                  <a:tcPr marL="177800" marR="177800" marT="107950" marB="1079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用于控制二级缓存的开启和关闭。</a:t>
                      </a:r>
                    </a:p>
                  </a:txBody>
                  <a:tcPr marL="177800" marR="177800" marT="107950" marB="1079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timeout</a:t>
                      </a:r>
                    </a:p>
                  </a:txBody>
                  <a:tcPr marL="177800" marR="177800" marT="107950" marB="1079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用于设置超时时间，单位为秒。</a:t>
                      </a:r>
                    </a:p>
                  </a:txBody>
                  <a:tcPr marL="177800" marR="177800" marT="107950" marB="1079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fetchSize</a:t>
                      </a:r>
                    </a:p>
                  </a:txBody>
                  <a:tcPr marL="177800" marR="177800" marT="107950" marB="1079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获取记录的总条数设定，默认值是unset。</a:t>
                      </a:r>
                    </a:p>
                  </a:txBody>
                  <a:tcPr marL="177800" marR="177800" marT="107950" marB="1079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statementType</a:t>
                      </a:r>
                    </a:p>
                  </a:txBody>
                  <a:tcPr marL="177800" marR="177800" marT="107950" marB="1079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用于设置MyBatis预处理类。</a:t>
                      </a:r>
                    </a:p>
                  </a:txBody>
                  <a:tcPr marL="177800" marR="177800" marT="107950" marB="1079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resultSetType</a:t>
                      </a:r>
                    </a:p>
                  </a:txBody>
                  <a:tcPr marL="177800" marR="177800" marT="107950" marB="1079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表示结果集的类型，它的默认值是unset。</a:t>
                      </a:r>
                    </a:p>
                  </a:txBody>
                  <a:tcPr marL="177800" marR="177800" marT="107950" marB="1079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49660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067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&lt;insert&gt;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元素的插入使用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70248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 &lt;insert&gt;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414058" y="2300919"/>
            <a:ext cx="9785243" cy="33228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&lt;insert&gt;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元素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用于映射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插入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语句，在执行完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&lt;insert&gt;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元素中定义的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语句后，会返回插入记录的数量。使用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 insert 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元素执行插入操作非常简单，示例代码如下：</a:t>
            </a:r>
          </a:p>
        </p:txBody>
      </p:sp>
      <p:sp>
        <p:nvSpPr>
          <p:cNvPr id="15" name="矩形 93"/>
          <p:cNvSpPr/>
          <p:nvPr/>
        </p:nvSpPr>
        <p:spPr>
          <a:xfrm>
            <a:off x="1365061" y="223649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0" y="530281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37856" y="3363826"/>
            <a:ext cx="8867163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&lt;!—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插入操作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&lt;insert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id="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insertAuthor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insert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into Author 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id,username,password,email,bio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values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(#{id},#{username},#{password},#{email},#{bio})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&lt;/insert&gt;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838" y="266933"/>
            <a:ext cx="370248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 &lt;insert&gt;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1"/>
            </p:custDataLst>
          </p:nvPr>
        </p:nvSpPr>
        <p:spPr>
          <a:xfrm>
            <a:off x="1048624" y="987278"/>
            <a:ext cx="10310070" cy="25864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  插入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语句的配置规则更加丰富，在插入语句里面有一些额外的属性和子元素用来处理主键的生成，并且提供了多种生成方式。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  首先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，如果你的数据库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支持自动生成主键的字段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（比如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MySQL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和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 Server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），那么你可以设置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useGeneratedKeys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=”true”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，然后再把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keyProperty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设置为目标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属性（即主键对应的属性）就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OK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了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例如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，如果上面的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Author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表已经在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列上使用了自动生成，那么语句可以修改为：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29468" y="3855224"/>
            <a:ext cx="7407479" cy="160552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&lt;insert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"insertAuthor"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useGeneratedKeys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"true"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keyProperty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"id"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insert into Author (username,password,email,bio)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values (#{username},#{password},#{email},#{bio})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&lt;/insert&gt;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44842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36860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429896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426247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MyBatis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的核心对象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35178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MyBatis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核心配置文件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427732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MyBatis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映射文件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112051" y="5205748"/>
            <a:ext cx="1192345" cy="614383"/>
            <a:chOff x="2215144" y="3084852"/>
            <a:chExt cx="1244730" cy="844793"/>
          </a:xfrm>
        </p:grpSpPr>
        <p:sp>
          <p:nvSpPr>
            <p:cNvPr id="22" name="平行四边形 2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017722" y="5184100"/>
            <a:ext cx="5143000" cy="612920"/>
            <a:chOff x="4315150" y="2341731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41197" y="2424395"/>
              <a:ext cx="2827146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GB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案例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：员工管理系统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838" y="266933"/>
            <a:ext cx="370248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 &lt;insert&gt;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1"/>
            </p:custDataLst>
          </p:nvPr>
        </p:nvSpPr>
        <p:spPr>
          <a:xfrm>
            <a:off x="1604700" y="2594609"/>
            <a:ext cx="9390960" cy="330935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使用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提供的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selectKey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元素来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自定义主键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上述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selectKey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元素的属性中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order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属性可以被设置为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BEFORE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AFTER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。如果设置为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BEFORE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，那么它会首先执行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selectKey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元素中的配置来设置主键，然后执行插入语句；如果设置为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AFTER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，那么它先执行插入语句，然后执行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selectKey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元素中的配置内容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2280784"/>
            <a:ext cx="9865885" cy="390284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21846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58646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980" y="3097531"/>
            <a:ext cx="8387684" cy="115679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74670" y="3051810"/>
            <a:ext cx="6435090" cy="115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selectKey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keyProperty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="id”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="Integer"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order="BEFORE”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statementType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="PREPARED"&gt;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0528" y="1192567"/>
            <a:ext cx="10511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对于不支持自动生成主键列的数据库和可能不支持自动生成主键的 </a:t>
            </a:r>
            <a:r>
              <a:rPr lang="en-US" altLang="zh-CN" dirty="0"/>
              <a:t>JDBC </a:t>
            </a:r>
            <a:r>
              <a:rPr lang="zh-CN" altLang="en-US" dirty="0"/>
              <a:t>驱动，</a:t>
            </a:r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有另外一种方法来生成主键。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70248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61107" y="1217734"/>
            <a:ext cx="3273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&lt;update&gt;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元素的更新使用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70248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2.3.4  &lt;update&gt;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594609"/>
            <a:ext cx="9390960" cy="330935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&lt;update&gt;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元素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用于映射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更新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语句，它可以更新数据库中的数据。在执行完元素中定义的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语句后，会返回更新的记录数量。使用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&lt;update&gt;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元素执行更新操作非常简单，示例代码如下：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280784"/>
            <a:ext cx="9865885" cy="390284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21846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58646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4063" y="3977640"/>
            <a:ext cx="9069012" cy="179559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17295" y="4090605"/>
            <a:ext cx="84225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&lt;!—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更新操作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&lt;update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updateUser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parameterType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com.itheima.pojo.User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update users set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 #{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},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uage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#{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uage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 where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#{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uid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70248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61107" y="1217734"/>
            <a:ext cx="3273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&lt;delete&gt;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元素的删除使用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70248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2.3.5  &lt;delete&gt;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594609"/>
            <a:ext cx="9390960" cy="330935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&lt;delete&gt;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元素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用于映射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删除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语句，在执行完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&lt;delete&gt;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语句之后，会返回删除的记录数量。使用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&lt;delete&gt;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元素执行删除操作非常简单，示例代码如下所示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&lt;delete&gt;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元素中，除了上述示例代码中的几个属性外，还有其他一些可以配置的属性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，如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flushCache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timeout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等。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280784"/>
            <a:ext cx="9865885" cy="390284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21846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58646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80" y="3531871"/>
            <a:ext cx="8387684" cy="151986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811780" y="3486150"/>
            <a:ext cx="6435090" cy="152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&lt;!--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删除操作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&lt;delete id="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deleteUser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parameterType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="Integer"&gt;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delete from users where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=#{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&lt;/delete&gt;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8" y="1091196"/>
            <a:ext cx="340516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869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&lt;delete&gt;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元素中的属性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1538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2.3.5  &lt;delete&gt;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15900" y="2094139"/>
          <a:ext cx="11760200" cy="3355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8710"/>
                <a:gridCol w="9381490"/>
              </a:tblGrid>
              <a:tr h="5580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215900" marR="215900" marT="133350" marB="1333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580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表示命名空间中&lt;select&gt;元素的唯一标识，通过该标识可以调用这条语句。</a:t>
                      </a:r>
                    </a:p>
                  </a:txBody>
                  <a:tcPr marL="215900" marR="215900" marT="133350" marB="1333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580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parameterType</a:t>
                      </a: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它是一个可选属性，用于指定SQL语句所需参数类的全限定名或者别名，其默认值是unset。</a:t>
                      </a:r>
                    </a:p>
                  </a:txBody>
                  <a:tcPr marL="215900" marR="215900" marT="133350" marB="1333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580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flushCache</a:t>
                      </a: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用于指定是否需要MyBatis清空本地缓存和二级缓存。</a:t>
                      </a:r>
                    </a:p>
                  </a:txBody>
                  <a:tcPr marL="215900" marR="215900" marT="133350" marB="1333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580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timeout</a:t>
                      </a: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用于设置超时时间，单位为秒。</a:t>
                      </a:r>
                    </a:p>
                  </a:txBody>
                  <a:tcPr marL="215900" marR="215900" marT="133350" marB="1333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580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statementType</a:t>
                      </a: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用于设置MyBatis预处理类。</a:t>
                      </a:r>
                    </a:p>
                  </a:txBody>
                  <a:tcPr marL="215900" marR="215900" marT="133350" marB="1333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26622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382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元素的作用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70248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2.3.6  &lt;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834639"/>
            <a:ext cx="9390960" cy="299466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在一个映射文件中，通常需要定义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多条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语句，这些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语句的组成可能有一部分是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相同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的（如多条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select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语句中都查询相同的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username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字段），如果每一个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语句都重写一遍相同的部分，势必会增加代码量。针对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此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问题，可以在映射文件中使用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所提供的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sql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元素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，将这些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语句中相同的组成部分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抽取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出来，然后在需要的地方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引用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元素的作用是定义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可重用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代码片段，它可以被包含在其他语句中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元素可以被静态地（在加载参数时）参数化，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元素不同的属性值通过包含的对象发生变化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/>
              <a:t>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514600"/>
            <a:ext cx="9865885" cy="35318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4356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57046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"/>
          <p:cNvSpPr txBox="1"/>
          <p:nvPr/>
        </p:nvSpPr>
        <p:spPr>
          <a:xfrm>
            <a:off x="1004757" y="817624"/>
            <a:ext cx="689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70248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2.3.6  &lt;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43838" y="1323612"/>
            <a:ext cx="8112125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定义一个包含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username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jobs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phone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字段的代码片段如下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&lt;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id="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customerColumns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"&gt; 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id,username,jobs,phone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&lt;/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lvl="1" indent="0">
              <a:lnSpc>
                <a:spcPct val="150000"/>
              </a:lnSpc>
            </a:pP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上述</a:t>
            </a:r>
            <a:r>
              <a:rPr lang="zh-CN" alt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代码片段可以包含在其他语句中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使用：</a:t>
            </a: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57250" lvl="3" indent="0"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&lt;select id="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findCustomerById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parameterType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="Integer"</a:t>
            </a:r>
          </a:p>
          <a:p>
            <a:pPr marL="857250" lvl="3" indent="0"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resultType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com.itheima.po.Customer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marL="857250" lvl="3" indent="0"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select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&lt;include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refid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customerColumns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"/&gt;</a:t>
            </a:r>
          </a:p>
          <a:p>
            <a:pPr marL="857250" lvl="3" indent="0"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t_customer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57250" lvl="3" indent="0"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where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 = #{id}</a:t>
            </a:r>
          </a:p>
          <a:p>
            <a:pPr marL="857250" lvl="3" indent="0"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&lt;/select&gt;</a:t>
            </a:r>
          </a:p>
          <a:p>
            <a:pPr marL="0" lvl="1" indent="0">
              <a:lnSpc>
                <a:spcPct val="150000"/>
              </a:lnSpc>
            </a:pPr>
            <a:endParaRPr lang="en-US" altLang="zh-C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838" y="266933"/>
            <a:ext cx="370248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2.3.7  &lt;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resultMap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1"/>
            </p:custDataLst>
          </p:nvPr>
        </p:nvSpPr>
        <p:spPr>
          <a:xfrm>
            <a:off x="1502041" y="922517"/>
            <a:ext cx="9390960" cy="184703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resultMap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元素表示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结果映射集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，是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中最重要也是功能最强大的元素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resultMap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元素主要作用是定义映射规则、更新级联以及定义类型转化器等。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当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数据表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中的列和需要返回的对象的属性可能不会完全一致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不会自动赋值，这时就需要使用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resultMap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元素进行结果集映射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224027" y="961946"/>
            <a:ext cx="9865885" cy="176817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143838" y="92251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754944" y="238550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矩形 16"/>
          <p:cNvSpPr>
            <a:spLocks noChangeArrowheads="1"/>
          </p:cNvSpPr>
          <p:nvPr/>
        </p:nvSpPr>
        <p:spPr bwMode="auto">
          <a:xfrm>
            <a:off x="3087187" y="3006755"/>
            <a:ext cx="8051800" cy="333375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/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resultMap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type="" id=""&gt;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&lt;constructor&gt;    &lt;!-- </a:t>
            </a:r>
            <a:r>
              <a:rPr lang="zh-CN" alt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类在实例化时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用来注入结果到构造方法中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--&gt;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&lt;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idArg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/&gt;      &lt;!-- ID</a:t>
            </a:r>
            <a:r>
              <a:rPr lang="zh-CN" alt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参数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CN" alt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标记结果作为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ID--&gt;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&lt;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/&gt;          &lt;!-- </a:t>
            </a:r>
            <a:r>
              <a:rPr lang="zh-CN" alt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注入到构造方法的一个普通结果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--&gt;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&lt;/constructor&gt;  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&lt;id/&gt;                 &lt;!-- </a:t>
            </a:r>
            <a:r>
              <a:rPr lang="zh-CN" alt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用于表示哪个列是主键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--&gt;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&lt;result/&gt;           &lt;!-- </a:t>
            </a:r>
            <a:r>
              <a:rPr lang="zh-CN" alt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注入到字段或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属性的普通结果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--&gt;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&lt;association property="" /&gt;        &lt;!-- </a:t>
            </a:r>
            <a:r>
              <a:rPr lang="zh-CN" alt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用于一对一关联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--&gt;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&lt;collection property="" /&gt;          &lt;!-- </a:t>
            </a:r>
            <a:r>
              <a:rPr lang="zh-CN" alt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用于一对多关联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--&gt;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&lt;discriminator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javaType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=""&gt;      &lt;!-- </a:t>
            </a:r>
            <a:r>
              <a:rPr lang="zh-CN" alt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使用结果值来决定使用哪个结果映射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--&gt;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&lt;case value="" /&gt;                   &lt;!-- </a:t>
            </a:r>
            <a:r>
              <a:rPr lang="zh-CN" alt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基于某些值的结果映射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--&gt;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&lt;/discriminator&gt;	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resultMap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04675" y="3473301"/>
            <a:ext cx="219791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resultMap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元素中包含了一些子元素，它的元素结构如下所示：</a:t>
            </a:r>
            <a:endParaRPr lang="zh-CN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838" y="266933"/>
            <a:ext cx="370248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2.3.7  &lt;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resultMap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85409" y="1818746"/>
            <a:ext cx="7625593" cy="220569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&lt;resultMap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id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userResultMap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"User"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2"/>
              <a:ea typeface="Monac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&lt;id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property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"id"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column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"user_id"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/&gt;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2"/>
              <a:ea typeface="Monac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&lt;result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property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"username“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column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"user_name"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/&gt;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Arial Unicode MS" pitchFamily="34" charset="-122"/>
              <a:ea typeface="Monac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&lt;result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property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"password"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column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"hashed_password"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/&gt;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Arial Unicode MS" pitchFamily="34" charset="-122"/>
              <a:ea typeface="Monac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&lt;/resultMap&gt;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908981" y="895416"/>
            <a:ext cx="98373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解决列名不匹配：先显式配置 </a:t>
            </a:r>
            <a:r>
              <a:rPr lang="en-US" altLang="zh-CN" dirty="0" err="1" smtClean="0"/>
              <a:t>ResultMap</a:t>
            </a:r>
            <a:r>
              <a:rPr lang="zh-CN" altLang="en-US" dirty="0"/>
              <a:t>，然后在引用它的语句中设置 </a:t>
            </a:r>
            <a:r>
              <a:rPr lang="en-US" altLang="zh-CN" dirty="0" err="1"/>
              <a:t>resultMap</a:t>
            </a:r>
            <a:r>
              <a:rPr lang="en-US" altLang="zh-CN" dirty="0"/>
              <a:t> </a:t>
            </a:r>
            <a:r>
              <a:rPr lang="zh-CN" altLang="en-US" dirty="0"/>
              <a:t>属性就行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zh-CN" altLang="en-US" dirty="0"/>
              <a:t>注意我们去掉了 </a:t>
            </a:r>
            <a:r>
              <a:rPr lang="en-US" altLang="zh-CN" dirty="0" err="1"/>
              <a:t>resultType</a:t>
            </a:r>
            <a:r>
              <a:rPr lang="en-US" altLang="zh-CN" dirty="0"/>
              <a:t> </a:t>
            </a:r>
            <a:r>
              <a:rPr lang="zh-CN" altLang="en-US" dirty="0"/>
              <a:t>属性）。比如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85409" y="4122704"/>
            <a:ext cx="7625593" cy="220569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88"/>
                </a:solidFill>
                <a:latin typeface="Arial Unicode MS" pitchFamily="34" charset="-122"/>
                <a:ea typeface="Monaco"/>
                <a:cs typeface="宋体" pitchFamily="2" charset="-122"/>
              </a:rPr>
              <a:t>&lt;select id="selectUsers" </a:t>
            </a:r>
            <a:r>
              <a:rPr lang="en-US" altLang="zh-CN" dirty="0" smtClean="0">
                <a:solidFill>
                  <a:srgbClr val="000088"/>
                </a:solidFill>
                <a:latin typeface="Arial Unicode MS" pitchFamily="34" charset="-122"/>
                <a:ea typeface="Monaco"/>
                <a:cs typeface="宋体" pitchFamily="2" charset="-122"/>
              </a:rPr>
              <a:t>      </a:t>
            </a:r>
            <a:r>
              <a:rPr lang="zh-CN" altLang="zh-CN" dirty="0" smtClean="0">
                <a:solidFill>
                  <a:srgbClr val="FF0000"/>
                </a:solidFill>
                <a:latin typeface="Arial Unicode MS" pitchFamily="34" charset="-122"/>
                <a:ea typeface="Monaco"/>
                <a:cs typeface="宋体" pitchFamily="2" charset="-122"/>
              </a:rPr>
              <a:t>resultMap</a:t>
            </a:r>
            <a:r>
              <a:rPr lang="zh-CN" altLang="zh-CN" dirty="0">
                <a:solidFill>
                  <a:srgbClr val="FF0000"/>
                </a:solidFill>
                <a:latin typeface="Arial Unicode MS" pitchFamily="34" charset="-122"/>
                <a:ea typeface="Monaco"/>
                <a:cs typeface="宋体" pitchFamily="2" charset="-122"/>
              </a:rPr>
              <a:t>="</a:t>
            </a:r>
            <a:r>
              <a:rPr lang="zh-CN" altLang="zh-CN" dirty="0" smtClean="0">
                <a:solidFill>
                  <a:srgbClr val="FF0000"/>
                </a:solidFill>
                <a:latin typeface="Arial Unicode MS" pitchFamily="34" charset="-122"/>
                <a:ea typeface="Monaco"/>
                <a:cs typeface="宋体" pitchFamily="2" charset="-122"/>
              </a:rPr>
              <a:t>userResultMap"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lang="zh-CN" altLang="zh-CN" dirty="0" smtClean="0">
                <a:solidFill>
                  <a:srgbClr val="000088"/>
                </a:solidFill>
                <a:latin typeface="Arial Unicode MS" pitchFamily="34" charset="-122"/>
                <a:ea typeface="Monaco"/>
                <a:cs typeface="宋体" pitchFamily="2" charset="-122"/>
              </a:rPr>
              <a:t>&gt; </a:t>
            </a:r>
            <a:endParaRPr lang="en-US" altLang="zh-CN" dirty="0" smtClean="0">
              <a:solidFill>
                <a:srgbClr val="000088"/>
              </a:solidFill>
              <a:latin typeface="Arial Unicode MS" pitchFamily="34" charset="-122"/>
              <a:ea typeface="Monaco"/>
              <a:cs typeface="宋体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88"/>
                </a:solidFill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lang="en-US" altLang="zh-CN" dirty="0" smtClean="0">
                <a:solidFill>
                  <a:srgbClr val="000088"/>
                </a:solidFill>
                <a:latin typeface="Arial Unicode MS" pitchFamily="34" charset="-122"/>
                <a:ea typeface="Monaco"/>
                <a:cs typeface="宋体" pitchFamily="2" charset="-122"/>
              </a:rPr>
              <a:t>     </a:t>
            </a:r>
            <a:r>
              <a:rPr lang="zh-CN" altLang="zh-CN" dirty="0" smtClean="0">
                <a:solidFill>
                  <a:srgbClr val="000088"/>
                </a:solidFill>
                <a:latin typeface="Arial Unicode MS" pitchFamily="34" charset="-122"/>
                <a:ea typeface="Monaco"/>
                <a:cs typeface="宋体" pitchFamily="2" charset="-122"/>
              </a:rPr>
              <a:t>select </a:t>
            </a:r>
            <a:r>
              <a:rPr lang="zh-CN" altLang="zh-CN" dirty="0">
                <a:solidFill>
                  <a:srgbClr val="000088"/>
                </a:solidFill>
                <a:latin typeface="Arial Unicode MS" pitchFamily="34" charset="-122"/>
                <a:ea typeface="Monaco"/>
                <a:cs typeface="宋体" pitchFamily="2" charset="-122"/>
              </a:rPr>
              <a:t>user_id, user_name, hashed_password </a:t>
            </a:r>
            <a:endParaRPr lang="en-US" altLang="zh-CN" dirty="0" smtClean="0">
              <a:solidFill>
                <a:srgbClr val="000088"/>
              </a:solidFill>
              <a:latin typeface="Arial Unicode MS" pitchFamily="34" charset="-122"/>
              <a:ea typeface="Monaco"/>
              <a:cs typeface="宋体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88"/>
                </a:solidFill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lang="en-US" altLang="zh-CN" dirty="0" smtClean="0">
                <a:solidFill>
                  <a:srgbClr val="000088"/>
                </a:solidFill>
                <a:latin typeface="Arial Unicode MS" pitchFamily="34" charset="-122"/>
                <a:ea typeface="Monaco"/>
                <a:cs typeface="宋体" pitchFamily="2" charset="-122"/>
              </a:rPr>
              <a:t>      </a:t>
            </a:r>
            <a:r>
              <a:rPr lang="zh-CN" altLang="zh-CN" dirty="0" smtClean="0">
                <a:solidFill>
                  <a:srgbClr val="000088"/>
                </a:solidFill>
                <a:latin typeface="Arial Unicode MS" pitchFamily="34" charset="-122"/>
                <a:ea typeface="Monaco"/>
                <a:cs typeface="宋体" pitchFamily="2" charset="-122"/>
              </a:rPr>
              <a:t>from </a:t>
            </a:r>
            <a:r>
              <a:rPr lang="zh-CN" altLang="zh-CN" dirty="0">
                <a:solidFill>
                  <a:srgbClr val="000088"/>
                </a:solidFill>
                <a:latin typeface="Arial Unicode MS" pitchFamily="34" charset="-122"/>
                <a:ea typeface="Monaco"/>
                <a:cs typeface="宋体" pitchFamily="2" charset="-122"/>
              </a:rPr>
              <a:t>some_table </a:t>
            </a:r>
            <a:endParaRPr lang="en-US" altLang="zh-CN" dirty="0" smtClean="0">
              <a:solidFill>
                <a:srgbClr val="000088"/>
              </a:solidFill>
              <a:latin typeface="Arial Unicode MS" pitchFamily="34" charset="-122"/>
              <a:ea typeface="Monaco"/>
              <a:cs typeface="宋体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88"/>
                </a:solidFill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lang="en-US" altLang="zh-CN" dirty="0" smtClean="0">
                <a:solidFill>
                  <a:srgbClr val="000088"/>
                </a:solidFill>
                <a:latin typeface="Arial Unicode MS" pitchFamily="34" charset="-122"/>
                <a:ea typeface="Monaco"/>
                <a:cs typeface="宋体" pitchFamily="2" charset="-122"/>
              </a:rPr>
              <a:t>      </a:t>
            </a:r>
            <a:r>
              <a:rPr lang="zh-CN" altLang="zh-CN" dirty="0" smtClean="0">
                <a:solidFill>
                  <a:srgbClr val="000088"/>
                </a:solidFill>
                <a:latin typeface="Arial Unicode MS" pitchFamily="34" charset="-122"/>
                <a:ea typeface="Monaco"/>
                <a:cs typeface="宋体" pitchFamily="2" charset="-122"/>
              </a:rPr>
              <a:t>where </a:t>
            </a:r>
            <a:r>
              <a:rPr lang="zh-CN" altLang="zh-CN" dirty="0">
                <a:solidFill>
                  <a:srgbClr val="000088"/>
                </a:solidFill>
                <a:latin typeface="Arial Unicode MS" pitchFamily="34" charset="-122"/>
                <a:ea typeface="Monaco"/>
                <a:cs typeface="宋体" pitchFamily="2" charset="-122"/>
              </a:rPr>
              <a:t>id = #{id} </a:t>
            </a:r>
            <a:endParaRPr lang="en-US" altLang="zh-CN" dirty="0" smtClean="0">
              <a:solidFill>
                <a:srgbClr val="000088"/>
              </a:solidFill>
              <a:latin typeface="Arial Unicode MS" pitchFamily="34" charset="-122"/>
              <a:ea typeface="Monaco"/>
              <a:cs typeface="宋体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000088"/>
                </a:solidFill>
                <a:latin typeface="Arial Unicode MS" pitchFamily="34" charset="-122"/>
                <a:ea typeface="Monaco"/>
                <a:cs typeface="宋体" pitchFamily="2" charset="-122"/>
              </a:rPr>
              <a:t>&lt;/</a:t>
            </a:r>
            <a:r>
              <a:rPr lang="zh-CN" altLang="zh-CN" dirty="0">
                <a:solidFill>
                  <a:srgbClr val="000088"/>
                </a:solidFill>
                <a:latin typeface="Arial Unicode MS" pitchFamily="34" charset="-122"/>
                <a:ea typeface="Monaco"/>
                <a:cs typeface="宋体" pitchFamily="2" charset="-122"/>
              </a:rPr>
              <a:t>select&gt; </a:t>
            </a:r>
          </a:p>
        </p:txBody>
      </p:sp>
      <p:sp>
        <p:nvSpPr>
          <p:cNvPr id="5" name="矩形标注 4"/>
          <p:cNvSpPr/>
          <p:nvPr/>
        </p:nvSpPr>
        <p:spPr>
          <a:xfrm>
            <a:off x="343948" y="2004969"/>
            <a:ext cx="1048623" cy="612648"/>
          </a:xfrm>
          <a:prstGeom prst="wedgeRectCallout">
            <a:avLst>
              <a:gd name="adj1" fmla="val 178617"/>
              <a:gd name="adj2" fmla="val 26899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</a:rPr>
              <a:t>主键映射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84669" y="2896677"/>
            <a:ext cx="1048623" cy="612648"/>
          </a:xfrm>
          <a:prstGeom prst="wedgeRectCallout">
            <a:avLst>
              <a:gd name="adj1" fmla="val 185817"/>
              <a:gd name="adj2" fmla="val -4567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</a:rPr>
              <a:t>属性与列映射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78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57592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711636"/>
            <a:ext cx="1625177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r>
              <a:rPr lang="en-US" altLang="zh-CN" dirty="0"/>
              <a:t> 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610629"/>
            <a:ext cx="848574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的数据库中，创建一个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t_student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表，并插入几条测试数据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2938633"/>
            <a:ext cx="7332167" cy="352693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95019" y="2990768"/>
            <a:ext cx="6876488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INT PRIMARY KEY AUTO_INCREMENT,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VARCHAR(50),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sage INT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sname,sage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VALUES('Lucy',25);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sname,sage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VALUES('Lili',20);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sname,sage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VALUES('Jim',20);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93108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2.3.7  &lt;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resultMap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0925" y="990600"/>
            <a:ext cx="916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接下来通过一个具体的案例演示使用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resultMap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元素进行结果集映射，具体步骤如下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1336" y="3162650"/>
            <a:ext cx="1887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代码：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模块</a:t>
            </a:r>
            <a:r>
              <a:rPr lang="en-US" altLang="zh-CN" dirty="0" smtClean="0">
                <a:solidFill>
                  <a:srgbClr val="FF0000"/>
                </a:solidFill>
              </a:rPr>
              <a:t>mybatis_02_2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r>
              <a:rPr lang="en-US" altLang="zh-CN" dirty="0"/>
              <a:t> 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0293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创建实体类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，用于封装学生信息。在类中定义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age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属性，以及属性的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getter/setter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2530964"/>
            <a:ext cx="7332167" cy="369138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80719" y="2480228"/>
            <a:ext cx="68764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</a:t>
            </a:r>
            <a:r>
              <a:rPr lang="en-US" altLang="zh-CN" sz="1600" dirty="0" err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com.pojo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private Integer id;        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private String name;    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学生姓名</a:t>
            </a: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private Integer age;     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学生年龄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省略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getter/setter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@Override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return "User [id=" + id + ", name=" + name + ", age=" + age + "]";}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93108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2.3.7  &lt;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resultMap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6733878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的核心对象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r>
              <a:rPr lang="en-US" altLang="zh-CN" dirty="0"/>
              <a:t> 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34379"/>
            <a:ext cx="439328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接口及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映射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StudentMapper.xml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endParaRPr lang="en-US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映射文件中编写映射查询语句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15" y="2155971"/>
            <a:ext cx="10523013" cy="444616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67406" y="2324042"/>
            <a:ext cx="986545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/>
              <a:t>&lt;?xml version="1.0" encoding="UTF-8"?&gt;</a:t>
            </a:r>
            <a:br>
              <a:rPr lang="en-US" altLang="zh-CN" sz="1600" dirty="0"/>
            </a:br>
            <a:r>
              <a:rPr lang="en-US" altLang="zh-CN" sz="1600" dirty="0"/>
              <a:t>&lt;!DOCTYPE mapper</a:t>
            </a:r>
            <a:br>
              <a:rPr lang="en-US" altLang="zh-CN" sz="1600" dirty="0"/>
            </a:br>
            <a:r>
              <a:rPr lang="en-US" altLang="zh-CN" sz="1600" dirty="0"/>
              <a:t>        PUBLIC "-//mybatis.org//DTD mapper 3.0//EN"</a:t>
            </a:r>
            <a:br>
              <a:rPr lang="en-US" altLang="zh-CN" sz="1600" dirty="0"/>
            </a:br>
            <a:r>
              <a:rPr lang="en-US" altLang="zh-CN" sz="1600" dirty="0"/>
              <a:t>        "http://mybatis.org/</a:t>
            </a:r>
            <a:r>
              <a:rPr lang="en-US" altLang="zh-CN" sz="1600" dirty="0" err="1"/>
              <a:t>dtd</a:t>
            </a:r>
            <a:r>
              <a:rPr lang="en-US" altLang="zh-CN" sz="1600" dirty="0"/>
              <a:t>/mybatis-3-mapper.dtd"&gt;</a:t>
            </a:r>
            <a:br>
              <a:rPr lang="en-US" altLang="zh-CN" sz="1600" dirty="0"/>
            </a:br>
            <a:r>
              <a:rPr lang="en-US" altLang="zh-CN" sz="1600" dirty="0"/>
              <a:t>&lt;!-- namespace</a:t>
            </a:r>
            <a:r>
              <a:rPr lang="zh-CN" altLang="en-US" sz="1600" dirty="0"/>
              <a:t>指定</a:t>
            </a:r>
            <a:r>
              <a:rPr lang="en-US" altLang="zh-CN" sz="1600" dirty="0"/>
              <a:t>Dao</a:t>
            </a:r>
            <a:r>
              <a:rPr lang="zh-CN" altLang="en-US" sz="1600" dirty="0"/>
              <a:t>接口的完整类名</a:t>
            </a:r>
            <a:r>
              <a:rPr lang="en-US" altLang="zh-CN" sz="1600" dirty="0"/>
              <a:t>,</a:t>
            </a:r>
            <a:r>
              <a:rPr lang="en-US" altLang="zh-CN" sz="1600" dirty="0" err="1"/>
              <a:t>mybatis</a:t>
            </a:r>
            <a:r>
              <a:rPr lang="zh-CN" altLang="en-US" sz="1600" dirty="0"/>
              <a:t>会依据这个接口动态创建一个实现类去实现这个接口，</a:t>
            </a:r>
            <a:br>
              <a:rPr lang="zh-CN" altLang="en-US" sz="1600" dirty="0"/>
            </a:br>
            <a:r>
              <a:rPr lang="zh-CN" altLang="en-US" sz="1600" dirty="0"/>
              <a:t>     而这个实现类是一个</a:t>
            </a:r>
            <a:r>
              <a:rPr lang="en-US" altLang="zh-CN" sz="1600" dirty="0"/>
              <a:t>Mapper</a:t>
            </a:r>
            <a:r>
              <a:rPr lang="zh-CN" altLang="en-US" sz="1600" dirty="0"/>
              <a:t>对象</a:t>
            </a:r>
            <a:r>
              <a:rPr lang="en-US" altLang="zh-CN" sz="1600" dirty="0"/>
              <a:t>--&gt;</a:t>
            </a:r>
            <a:br>
              <a:rPr lang="en-US" altLang="zh-CN" sz="1600" dirty="0"/>
            </a:br>
            <a:r>
              <a:rPr lang="en-US" altLang="zh-CN" sz="1600" dirty="0"/>
              <a:t>&lt;mapper namespace="</a:t>
            </a:r>
            <a:r>
              <a:rPr lang="en-US" altLang="zh-CN" sz="1600" dirty="0" err="1"/>
              <a:t>com.mapper.StudentMapper</a:t>
            </a:r>
            <a:r>
              <a:rPr lang="en-US" altLang="zh-CN" sz="1600" dirty="0"/>
              <a:t>"&gt;</a:t>
            </a:r>
            <a:br>
              <a:rPr lang="en-US" altLang="zh-CN" sz="1600" dirty="0"/>
            </a:br>
            <a:r>
              <a:rPr lang="en-US" altLang="zh-CN" sz="1600" dirty="0"/>
              <a:t>    &lt;</a:t>
            </a:r>
            <a:r>
              <a:rPr lang="en-US" altLang="zh-CN" sz="1600" dirty="0" err="1"/>
              <a:t>resultMap</a:t>
            </a:r>
            <a:r>
              <a:rPr lang="en-US" altLang="zh-CN" sz="1600" dirty="0"/>
              <a:t> id="</a:t>
            </a:r>
            <a:r>
              <a:rPr lang="en-US" altLang="zh-CN" sz="1600" dirty="0" err="1"/>
              <a:t>studentMap</a:t>
            </a:r>
            <a:r>
              <a:rPr lang="en-US" altLang="zh-CN" sz="1600" dirty="0"/>
              <a:t>" type="student"&gt;</a:t>
            </a:r>
            <a:br>
              <a:rPr lang="en-US" altLang="zh-CN" sz="1600" dirty="0"/>
            </a:br>
            <a:r>
              <a:rPr lang="en-US" altLang="zh-CN" sz="1600" dirty="0"/>
              <a:t>        &lt;id property="id" column="</a:t>
            </a:r>
            <a:r>
              <a:rPr lang="en-US" altLang="zh-CN" sz="1600" dirty="0" err="1"/>
              <a:t>sid</a:t>
            </a:r>
            <a:r>
              <a:rPr lang="en-US" altLang="zh-CN" sz="1600" dirty="0"/>
              <a:t>"/&gt;</a:t>
            </a:r>
            <a:br>
              <a:rPr lang="en-US" altLang="zh-CN" sz="1600" dirty="0"/>
            </a:br>
            <a:r>
              <a:rPr lang="en-US" altLang="zh-CN" sz="1600" dirty="0"/>
              <a:t>        &lt;result property="name" column="</a:t>
            </a:r>
            <a:r>
              <a:rPr lang="en-US" altLang="zh-CN" sz="1600" dirty="0" err="1"/>
              <a:t>sname</a:t>
            </a:r>
            <a:r>
              <a:rPr lang="en-US" altLang="zh-CN" sz="1600" dirty="0"/>
              <a:t>"/&gt;</a:t>
            </a:r>
            <a:br>
              <a:rPr lang="en-US" altLang="zh-CN" sz="1600" dirty="0"/>
            </a:br>
            <a:r>
              <a:rPr lang="en-US" altLang="zh-CN" sz="1600" dirty="0"/>
              <a:t>        &lt;result property="age" column="sage"/&gt;</a:t>
            </a:r>
            <a:br>
              <a:rPr lang="en-US" altLang="zh-CN" sz="1600" dirty="0"/>
            </a:br>
            <a:r>
              <a:rPr lang="en-US" altLang="zh-CN" sz="1600" dirty="0"/>
              <a:t>    &lt;/</a:t>
            </a:r>
            <a:r>
              <a:rPr lang="en-US" altLang="zh-CN" sz="1600" dirty="0" err="1"/>
              <a:t>resultMap</a:t>
            </a:r>
            <a:r>
              <a:rPr lang="en-US" altLang="zh-CN" sz="1600" dirty="0"/>
              <a:t>&gt;</a:t>
            </a:r>
            <a:br>
              <a:rPr lang="en-US" altLang="zh-CN" sz="1600" dirty="0"/>
            </a:br>
            <a:r>
              <a:rPr lang="en-US" altLang="zh-CN" sz="1600" dirty="0"/>
              <a:t>   &lt;select id="</a:t>
            </a:r>
            <a:r>
              <a:rPr lang="en-US" altLang="zh-CN" sz="1600" dirty="0" err="1"/>
              <a:t>findAllStudent</a:t>
            </a:r>
            <a:r>
              <a:rPr lang="en-US" altLang="zh-CN" sz="1600" dirty="0"/>
              <a:t>" </a:t>
            </a:r>
            <a:r>
              <a:rPr lang="en-US" altLang="zh-CN" sz="1600" dirty="0" err="1"/>
              <a:t>resultMap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studentMap</a:t>
            </a:r>
            <a:r>
              <a:rPr lang="en-US" altLang="zh-CN" sz="1600" dirty="0"/>
              <a:t>"&gt;</a:t>
            </a:r>
            <a:br>
              <a:rPr lang="en-US" altLang="zh-CN" sz="1600" dirty="0"/>
            </a:br>
            <a:r>
              <a:rPr lang="en-US" altLang="zh-CN" sz="1600" dirty="0"/>
              <a:t>       select * from </a:t>
            </a:r>
            <a:r>
              <a:rPr lang="en-US" altLang="zh-CN" sz="1600" dirty="0" err="1"/>
              <a:t>t_student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   &lt;/select&gt;</a:t>
            </a:r>
            <a:br>
              <a:rPr lang="en-US" altLang="zh-CN" sz="1600" dirty="0"/>
            </a:br>
            <a:r>
              <a:rPr lang="en-US" altLang="zh-CN" sz="1600" dirty="0"/>
              <a:t>&lt;/mapper&gt;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93108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2.3.7  &lt;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resultMap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10526" y="3618253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别名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5830349" y="3884103"/>
            <a:ext cx="679508" cy="2768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004807" y="398532"/>
            <a:ext cx="4983061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package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com.mapper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com.pojo.Student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java.util.List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interface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StudentMapper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List&lt;Student&gt;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findAllStudent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r>
              <a:rPr lang="en-US" altLang="zh-CN" dirty="0"/>
              <a:t> 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02934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核心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配置文件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mybatis-config.xml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93108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2.3.7  &lt;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resultMap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33" y="2027249"/>
            <a:ext cx="4547971" cy="214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474" y="1598398"/>
            <a:ext cx="7161490" cy="372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26033" y="5422072"/>
            <a:ext cx="6531606" cy="110799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&lt;mappers&gt;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&lt;mapper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resource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="mapper/StudentMapper.xml"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&lt;/mappers&gt;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Arial Unicode MS" pitchFamily="34" charset="-122"/>
              <a:ea typeface="JetBrains Mono"/>
              <a:cs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E8BF6A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&lt;/configuration&gt;</a:t>
            </a:r>
            <a:endParaRPr lang="zh-CN" altLang="zh-CN" sz="1600" dirty="0">
              <a:solidFill>
                <a:srgbClr val="E8BF6A"/>
              </a:solidFill>
              <a:latin typeface="Arial Unicode MS" pitchFamily="34" charset="-122"/>
              <a:ea typeface="JetBrains Mono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  <a:r>
              <a:rPr lang="en-US" altLang="zh-CN" dirty="0"/>
              <a:t> 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0293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，编写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测试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findStudentsTest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，用于测试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resultMap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元素实现查询结果的映射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185" y="2118643"/>
            <a:ext cx="9902228" cy="436639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95508" y="2038551"/>
            <a:ext cx="93843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/>
              <a:t>public class </a:t>
            </a:r>
            <a:r>
              <a:rPr lang="en-US" altLang="zh-CN" sz="1600" dirty="0" err="1"/>
              <a:t>resultMapTest</a:t>
            </a:r>
            <a:r>
              <a:rPr lang="en-US" altLang="zh-CN" sz="1600" dirty="0"/>
              <a:t> {</a:t>
            </a:r>
            <a:br>
              <a:rPr lang="en-US" altLang="zh-CN" sz="1600" dirty="0"/>
            </a:br>
            <a:r>
              <a:rPr lang="en-US" altLang="zh-CN" sz="1600" dirty="0"/>
              <a:t>    @Test</a:t>
            </a:r>
            <a:br>
              <a:rPr lang="en-US" altLang="zh-CN" sz="1600" dirty="0"/>
            </a:br>
            <a:r>
              <a:rPr lang="en-US" altLang="zh-CN" sz="1600" dirty="0"/>
              <a:t>    public void </a:t>
            </a:r>
            <a:r>
              <a:rPr lang="en-US" altLang="zh-CN" sz="1600" dirty="0" err="1"/>
              <a:t>findStudentsTest</a:t>
            </a:r>
            <a:r>
              <a:rPr lang="en-US" altLang="zh-CN" sz="1600" dirty="0"/>
              <a:t>(){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SqlSession</a:t>
            </a:r>
            <a:r>
              <a:rPr lang="en-US" altLang="zh-CN" sz="1600" dirty="0"/>
              <a:t> session= </a:t>
            </a:r>
            <a:r>
              <a:rPr lang="en-US" altLang="zh-CN" sz="1600" dirty="0" err="1"/>
              <a:t>MybatisUtils.</a:t>
            </a:r>
            <a:r>
              <a:rPr lang="en-US" altLang="zh-CN" sz="1600" i="1" dirty="0" err="1"/>
              <a:t>getSqlsession</a:t>
            </a:r>
            <a:r>
              <a:rPr lang="en-US" altLang="zh-CN" sz="1600" dirty="0"/>
              <a:t>();</a:t>
            </a:r>
            <a:br>
              <a:rPr lang="en-US" altLang="zh-CN" sz="1600" dirty="0"/>
            </a:b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StudentMapper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mapper=</a:t>
            </a:r>
            <a:r>
              <a:rPr lang="en-US" altLang="zh-CN" sz="1600" dirty="0" err="1"/>
              <a:t>session.getMapper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StudentMapper.class</a:t>
            </a:r>
            <a:r>
              <a:rPr lang="en-US" altLang="zh-CN" sz="1600" dirty="0"/>
              <a:t>);</a:t>
            </a:r>
            <a:br>
              <a:rPr lang="en-US" altLang="zh-CN" sz="1600" dirty="0"/>
            </a:br>
            <a:r>
              <a:rPr lang="en-US" altLang="zh-CN" sz="1600" dirty="0"/>
              <a:t>        List&lt;Student&gt; students=</a:t>
            </a:r>
            <a:r>
              <a:rPr lang="en-US" altLang="zh-CN" sz="1600" dirty="0" err="1"/>
              <a:t>mapper.findAllStudent</a:t>
            </a:r>
            <a:r>
              <a:rPr lang="en-US" altLang="zh-CN" sz="1600" dirty="0"/>
              <a:t>();</a:t>
            </a:r>
            <a:br>
              <a:rPr lang="en-US" altLang="zh-CN" sz="1600" dirty="0"/>
            </a:br>
            <a:r>
              <a:rPr lang="en-US" altLang="zh-CN" sz="1600" dirty="0"/>
              <a:t>        for (Student s:students) {</a:t>
            </a:r>
            <a:br>
              <a:rPr lang="en-US" altLang="zh-CN" sz="1600" dirty="0"/>
            </a:br>
            <a:r>
              <a:rPr lang="en-US" altLang="zh-CN" sz="1600" dirty="0"/>
              <a:t>            </a:t>
            </a:r>
            <a:r>
              <a:rPr lang="en-US" altLang="zh-CN" sz="1600" dirty="0" err="1"/>
              <a:t>System.</a:t>
            </a:r>
            <a:r>
              <a:rPr lang="en-US" altLang="zh-CN" sz="1600" i="1" dirty="0" err="1"/>
              <a:t>out</a:t>
            </a:r>
            <a:r>
              <a:rPr lang="en-US" altLang="zh-CN" sz="1600" dirty="0" err="1"/>
              <a:t>.println</a:t>
            </a:r>
            <a:r>
              <a:rPr lang="en-US" altLang="zh-CN" sz="1600" dirty="0"/>
              <a:t>(s);</a:t>
            </a:r>
            <a:br>
              <a:rPr lang="en-US" altLang="zh-CN" sz="1600" dirty="0"/>
            </a:br>
            <a:r>
              <a:rPr lang="en-US" altLang="zh-CN" sz="1600" dirty="0"/>
              <a:t>        }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session.close</a:t>
            </a:r>
            <a:r>
              <a:rPr lang="en-US" altLang="zh-CN" sz="1600" dirty="0"/>
              <a:t>();</a:t>
            </a:r>
            <a:br>
              <a:rPr lang="en-US" altLang="zh-CN" sz="1600" dirty="0"/>
            </a:br>
            <a:r>
              <a:rPr lang="en-US" altLang="zh-CN" sz="1600" dirty="0"/>
              <a:t>    }</a:t>
            </a:r>
            <a:br>
              <a:rPr lang="en-US" altLang="zh-CN" sz="1600" dirty="0"/>
            </a:br>
            <a:r>
              <a:rPr lang="en-US" altLang="zh-CN" sz="1600" dirty="0"/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93108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2.3.7  &lt;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resultMap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  <a:r>
              <a:rPr lang="en-US" altLang="zh-CN" dirty="0"/>
              <a:t> 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632101" y="2429063"/>
            <a:ext cx="247727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测试类，控制台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93108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2.3.7  &lt;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resultMap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0639" y="5891000"/>
            <a:ext cx="922274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需要注意的是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，在测试类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MyBatisTest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中，每一个用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@Test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注解标注的方法称为测试方法，</a:t>
            </a:r>
          </a:p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他们的调用顺序为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@Before→@Test→@After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605" y="956346"/>
            <a:ext cx="7316825" cy="484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6733878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案例：员工管理系统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592357" y="283174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193069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1650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员工表详情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70248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案例：员工管理系统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172900" y="2025014"/>
            <a:ext cx="9390960" cy="100584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现有一张员工表如下。利用本章所学知识完成一个员工管理系统。实现如下功能：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根据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查询员工信息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新增员工信息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根据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修改员工信息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根据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删除员工信息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794317" y="3438694"/>
          <a:ext cx="6603365" cy="2529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9535"/>
                <a:gridCol w="1604010"/>
                <a:gridCol w="1591310"/>
                <a:gridCol w="2048510"/>
              </a:tblGrid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员工编号（id）</a:t>
                      </a: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商品名称（name）</a:t>
                      </a:r>
                    </a:p>
                  </a:txBody>
                  <a:tcPr marL="215900" marR="215900" marT="133350" marB="1333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员工年龄（age）</a:t>
                      </a:r>
                    </a:p>
                  </a:txBody>
                  <a:tcPr marL="215900" marR="215900" marT="133350" marB="1333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员工职位（position）</a:t>
                      </a:r>
                    </a:p>
                  </a:txBody>
                  <a:tcPr marL="215900" marR="215900" marT="133350" marB="1333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张三</a:t>
                      </a:r>
                    </a:p>
                  </a:txBody>
                  <a:tcPr marL="215900" marR="215900" marT="133350" marB="1333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215900" marR="215900" marT="133350" marB="1333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</a:t>
                      </a:r>
                    </a:p>
                  </a:txBody>
                  <a:tcPr marL="215900" marR="215900" marT="133350" marB="1333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李四</a:t>
                      </a:r>
                    </a:p>
                  </a:txBody>
                  <a:tcPr marL="215900" marR="215900" marT="133350" marB="1333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</a:p>
                  </a:txBody>
                  <a:tcPr marL="215900" marR="215900" marT="133350" marB="1333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</a:t>
                      </a:r>
                    </a:p>
                  </a:txBody>
                  <a:tcPr marL="215900" marR="215900" marT="133350" marB="1333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王五</a:t>
                      </a:r>
                    </a:p>
                  </a:txBody>
                  <a:tcPr marL="215900" marR="215900" marT="133350" marB="1333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</a:p>
                  </a:txBody>
                  <a:tcPr marL="215900" marR="215900" marT="133350" marB="1333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经理</a:t>
                      </a:r>
                    </a:p>
                  </a:txBody>
                  <a:tcPr marL="215900" marR="215900" marT="133350" marB="1333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173638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1982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案例要求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70248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案例：员工管理系统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108959"/>
            <a:ext cx="9390960" cy="179252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本案例要求根据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员工表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在数据库中创建一个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employee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表，并利用本章所学知识完成一个员工管理系统，该系统需要实现以下几个功能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根据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查询员工信息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；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新增员工信息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；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根据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修改员工信息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；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根据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删除员工信息。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743200"/>
            <a:ext cx="9865885" cy="246888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6642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48931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r>
              <a:rPr lang="en-US" altLang="zh-CN" dirty="0"/>
              <a:t> 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02934"/>
            <a:ext cx="8485746" cy="1245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项目搭建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：创建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建一个名称为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mybatisdemo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的项目，并在项目中引入 MySQL 驱动包、</a:t>
            </a: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JUnit 测试包、MyBatis 的核心包等相关依赖、创建数据库连接信息配置文件、创建 MyBatis 的核心配置文件。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核心配置文件的内容如下。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93108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案例：员工管理系统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555" y="2360295"/>
            <a:ext cx="9109075" cy="42214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65655" y="2335530"/>
            <a:ext cx="9603740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&lt;configuration&gt;&lt;properties resource="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db.properties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"/&gt;</a:t>
            </a:r>
          </a:p>
          <a:p>
            <a:pPr lvl="0"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&lt;environments default="development"&gt;</a:t>
            </a:r>
          </a:p>
          <a:p>
            <a:pPr lvl="0"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&lt;environment id="development"&gt;</a:t>
            </a:r>
            <a:endParaRPr lang="zh-CN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&lt;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transactionManager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type="JDBC"/&gt;</a:t>
            </a:r>
          </a:p>
          <a:p>
            <a:pPr lvl="0"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&lt;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dataSource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type="POOLED"&gt;</a:t>
            </a:r>
            <a:endParaRPr lang="zh-CN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5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&lt;property name="driver" value="${</a:t>
            </a:r>
            <a:r>
              <a:rPr lang="en-US" altLang="zh-CN" sz="15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mysql.driver</a:t>
            </a:r>
            <a:r>
              <a:rPr lang="en-US" altLang="zh-CN" sz="15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}" /&gt;</a:t>
            </a:r>
            <a:endParaRPr lang="zh-CN" altLang="zh-CN" sz="15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5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       &lt;property name="</a:t>
            </a:r>
            <a:r>
              <a:rPr lang="en-US" altLang="zh-CN" sz="15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url</a:t>
            </a:r>
            <a:r>
              <a:rPr lang="en-US" altLang="zh-CN" sz="15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 value="${</a:t>
            </a:r>
            <a:r>
              <a:rPr lang="en-US" altLang="zh-CN" sz="15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mysql.url</a:t>
            </a:r>
            <a:r>
              <a:rPr lang="en-US" altLang="zh-CN" sz="15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}" /&gt;</a:t>
            </a:r>
            <a:endParaRPr lang="zh-CN" altLang="zh-CN" sz="15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5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       &lt;property name="username" value="${</a:t>
            </a:r>
            <a:r>
              <a:rPr lang="en-US" altLang="zh-CN" sz="15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mysql.username</a:t>
            </a:r>
            <a:r>
              <a:rPr lang="en-US" altLang="zh-CN" sz="15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}" /&gt;</a:t>
            </a:r>
            <a:endParaRPr lang="zh-CN" altLang="zh-CN" sz="15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5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       &lt;property name="password" value="${</a:t>
            </a:r>
            <a:r>
              <a:rPr lang="en-US" altLang="zh-CN" sz="15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mysql.password</a:t>
            </a:r>
            <a:r>
              <a:rPr lang="en-US" altLang="zh-CN" sz="15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}" /&gt;</a:t>
            </a:r>
            <a:endParaRPr lang="zh-CN" altLang="zh-CN" sz="15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&lt;/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dataSource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</a:p>
          <a:p>
            <a:pPr lvl="0">
              <a:lnSpc>
                <a:spcPct val="150000"/>
              </a:lnSpc>
            </a:pPr>
            <a:r>
              <a:rPr lang="zh-CN" altLang="en-US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&lt;/environment&gt;&lt;/environments&gt;</a:t>
            </a:r>
            <a:endParaRPr lang="zh-CN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&lt;/configuration&gt;</a:t>
            </a:r>
            <a:endParaRPr lang="zh-CN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r>
              <a:rPr lang="en-US" altLang="zh-CN" dirty="0"/>
              <a:t> 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02934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数据准备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数据库中创建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employee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表，并在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employee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表中插入几条数据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2235201"/>
            <a:ext cx="7332167" cy="36233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95019" y="2097958"/>
            <a:ext cx="6876488" cy="3782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employee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id int primary key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auto_increment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name varchar(20) not null,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age int not null,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position varchar(20)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employee(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id,name,age,position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values(null,'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张三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',20,'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员工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‘),</a:t>
            </a:r>
          </a:p>
          <a:p>
            <a:pPr indent="2286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(null,'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李四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',18, '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员工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'),(null,'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王五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',35,'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经理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93108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案例：员工管理系统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r>
              <a:rPr lang="en-US" altLang="zh-CN" dirty="0"/>
              <a:t> 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02934"/>
            <a:ext cx="848574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POJO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类准备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创建持久化类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Employee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，并在类中声明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（编号）、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（姓名）、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age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（年龄）和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position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（职位）属性，以及属性对应的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getter/setter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2628901"/>
            <a:ext cx="7332167" cy="36233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95019" y="2548808"/>
            <a:ext cx="6876488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Employee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Integer id;    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private String name;      	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Integer age;      	</a:t>
            </a: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private String position;  	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省略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getter/setter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@Override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return "Employee{" + "id=" + id + ", name=" + name +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", age=" + age + ", position=" + position +'}’;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}}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93108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案例：员工管理系统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838" y="266933"/>
            <a:ext cx="507408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2.1.1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SqlSessionFactoryBuilder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4341" y="1209112"/>
            <a:ext cx="107966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    每个</a:t>
            </a:r>
            <a:r>
              <a:rPr lang="zh-CN" altLang="en-US" sz="1600" dirty="0"/>
              <a:t>基于 </a:t>
            </a:r>
            <a:r>
              <a:rPr lang="en-US" altLang="zh-CN" sz="1600" dirty="0" err="1"/>
              <a:t>MyBatis</a:t>
            </a:r>
            <a:r>
              <a:rPr lang="en-US" altLang="zh-CN" sz="1600" dirty="0"/>
              <a:t> </a:t>
            </a:r>
            <a:r>
              <a:rPr lang="zh-CN" altLang="en-US" sz="1600" dirty="0"/>
              <a:t>的应用都是以一个 </a:t>
            </a:r>
            <a:r>
              <a:rPr lang="en-US" altLang="zh-CN" sz="1600" dirty="0" err="1"/>
              <a:t>SqlSessionFactory</a:t>
            </a:r>
            <a:r>
              <a:rPr lang="en-US" altLang="zh-CN" sz="1600" dirty="0"/>
              <a:t> </a:t>
            </a:r>
            <a:r>
              <a:rPr lang="zh-CN" altLang="en-US" sz="1600" dirty="0"/>
              <a:t>的实例为核心的。</a:t>
            </a:r>
            <a:r>
              <a:rPr lang="en-US" altLang="zh-CN" sz="1600" dirty="0" err="1"/>
              <a:t>SqlSessionFactory</a:t>
            </a:r>
            <a:r>
              <a:rPr lang="en-US" altLang="zh-CN" sz="1600" dirty="0"/>
              <a:t> </a:t>
            </a:r>
            <a:r>
              <a:rPr lang="zh-CN" altLang="en-US" sz="1600" dirty="0"/>
              <a:t>的实例可以通过 </a:t>
            </a:r>
            <a:r>
              <a:rPr lang="en-US" altLang="zh-CN" sz="1600" dirty="0" err="1"/>
              <a:t>SqlSessionFactoryBuilder</a:t>
            </a:r>
            <a:r>
              <a:rPr lang="en-US" altLang="zh-CN" sz="1600" dirty="0"/>
              <a:t> </a:t>
            </a:r>
            <a:r>
              <a:rPr lang="zh-CN" altLang="en-US" sz="1600" dirty="0"/>
              <a:t>获得。而 </a:t>
            </a:r>
            <a:r>
              <a:rPr lang="en-US" altLang="zh-CN" sz="1600" dirty="0" err="1"/>
              <a:t>SqlSessionFactoryBuilder</a:t>
            </a:r>
            <a:r>
              <a:rPr lang="en-US" altLang="zh-CN" sz="1600" dirty="0"/>
              <a:t> </a:t>
            </a:r>
            <a:r>
              <a:rPr lang="zh-CN" altLang="en-US" sz="1600" dirty="0"/>
              <a:t>则可以从 </a:t>
            </a:r>
            <a:r>
              <a:rPr lang="en-US" altLang="zh-CN" sz="1600" dirty="0"/>
              <a:t>XML </a:t>
            </a:r>
            <a:r>
              <a:rPr lang="zh-CN" altLang="en-US" sz="1600" dirty="0"/>
              <a:t>配置文件或一个预先配置的 </a:t>
            </a:r>
            <a:r>
              <a:rPr lang="en-US" altLang="zh-CN" sz="1600" dirty="0"/>
              <a:t>Configuration </a:t>
            </a:r>
            <a:r>
              <a:rPr lang="zh-CN" altLang="en-US" sz="1600" dirty="0"/>
              <a:t>实例来构建出 </a:t>
            </a:r>
            <a:r>
              <a:rPr lang="en-US" altLang="zh-CN" sz="1600" dirty="0" err="1"/>
              <a:t>SqlSessionFactory</a:t>
            </a:r>
            <a:r>
              <a:rPr lang="en-US" altLang="zh-CN" sz="1600" dirty="0"/>
              <a:t> </a:t>
            </a:r>
            <a:r>
              <a:rPr lang="zh-CN" altLang="en-US" sz="1600" dirty="0"/>
              <a:t>实例。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    从 </a:t>
            </a:r>
            <a:r>
              <a:rPr lang="en-US" altLang="zh-CN" sz="1600" dirty="0"/>
              <a:t>XML </a:t>
            </a:r>
            <a:r>
              <a:rPr lang="zh-CN" altLang="en-US" sz="1600" dirty="0"/>
              <a:t>文件中构建 </a:t>
            </a:r>
            <a:r>
              <a:rPr lang="en-US" altLang="zh-CN" sz="1600" dirty="0" err="1"/>
              <a:t>SqlSessionFactory</a:t>
            </a:r>
            <a:r>
              <a:rPr lang="en-US" altLang="zh-CN" sz="1600" dirty="0"/>
              <a:t> </a:t>
            </a:r>
            <a:r>
              <a:rPr lang="zh-CN" altLang="en-US" sz="1600" dirty="0"/>
              <a:t>的实例非常简单，建议使用类路径下的资源文件进行配置。 但也可以使用任意的输入流（</a:t>
            </a:r>
            <a:r>
              <a:rPr lang="en-US" altLang="zh-CN" sz="1600" dirty="0" err="1"/>
              <a:t>InputStream</a:t>
            </a:r>
            <a:r>
              <a:rPr lang="zh-CN" altLang="en-US" sz="1600" dirty="0"/>
              <a:t>）实例，比如用文件路径字符串或 </a:t>
            </a:r>
            <a:r>
              <a:rPr lang="en-US" altLang="zh-CN" sz="1600" dirty="0"/>
              <a:t>file:// URL </a:t>
            </a:r>
            <a:r>
              <a:rPr lang="zh-CN" altLang="en-US" sz="1600" dirty="0"/>
              <a:t>构造的输入流。</a:t>
            </a:r>
            <a:r>
              <a:rPr lang="en-US" altLang="zh-CN" sz="1600" dirty="0" err="1"/>
              <a:t>MyBatis</a:t>
            </a:r>
            <a:r>
              <a:rPr lang="en-US" altLang="zh-CN" sz="1600" dirty="0"/>
              <a:t> </a:t>
            </a:r>
            <a:r>
              <a:rPr lang="zh-CN" altLang="en-US" sz="1600" dirty="0"/>
              <a:t>包含一个名叫 </a:t>
            </a:r>
            <a:r>
              <a:rPr lang="en-US" altLang="zh-CN" sz="1600" dirty="0"/>
              <a:t>Resources </a:t>
            </a:r>
            <a:r>
              <a:rPr lang="zh-CN" altLang="en-US" sz="1600" dirty="0"/>
              <a:t>的工具类，它包含一些实用方法，使得从类路径或其它位置加载资源文件更加容易。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899" y="3884103"/>
            <a:ext cx="10242958" cy="1338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String resource = "org/</a:t>
            </a:r>
            <a:r>
              <a:rPr lang="en-US" altLang="zh-CN" dirty="0" err="1"/>
              <a:t>mybatis</a:t>
            </a:r>
            <a:r>
              <a:rPr lang="en-US" altLang="zh-CN" dirty="0"/>
              <a:t>/example/mybatis-config.xml";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InputStream</a:t>
            </a:r>
            <a:r>
              <a:rPr lang="en-US" altLang="zh-CN" dirty="0"/>
              <a:t> </a:t>
            </a:r>
            <a:r>
              <a:rPr lang="en-US" altLang="zh-CN" dirty="0" err="1"/>
              <a:t>inputStream</a:t>
            </a:r>
            <a:r>
              <a:rPr lang="en-US" altLang="zh-CN" dirty="0"/>
              <a:t> = </a:t>
            </a:r>
            <a:r>
              <a:rPr lang="en-US" altLang="zh-CN" dirty="0" err="1"/>
              <a:t>Resources.getResourceAsStream</a:t>
            </a:r>
            <a:r>
              <a:rPr lang="en-US" altLang="zh-CN" dirty="0"/>
              <a:t>(resource);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SqlSessionFactory</a:t>
            </a:r>
            <a:r>
              <a:rPr lang="en-US" altLang="zh-CN" dirty="0"/>
              <a:t> </a:t>
            </a:r>
            <a:r>
              <a:rPr lang="en-US" altLang="zh-CN" dirty="0" err="1"/>
              <a:t>sqlSessionFactory</a:t>
            </a:r>
            <a:r>
              <a:rPr lang="en-US" altLang="zh-CN" dirty="0"/>
              <a:t> = new </a:t>
            </a:r>
            <a:r>
              <a:rPr lang="en-US" altLang="zh-CN" dirty="0" err="1"/>
              <a:t>SqlSessionFactoryBuilder</a:t>
            </a:r>
            <a:r>
              <a:rPr lang="en-US" altLang="zh-CN" dirty="0"/>
              <a:t>().build(</a:t>
            </a:r>
            <a:r>
              <a:rPr lang="en-US" altLang="zh-CN" dirty="0" err="1"/>
              <a:t>inputStream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r>
              <a:rPr lang="en-US" altLang="zh-CN" dirty="0"/>
              <a:t> 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02934"/>
            <a:ext cx="848574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编写映射文件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创建映射文件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EmployeeMapper.xml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，该文件主要用于实现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对象之间的映射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，部分文件内容如下。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2628901"/>
            <a:ext cx="7332167" cy="36233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95019" y="2548808"/>
            <a:ext cx="6876488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namespace="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com.itheima.mapper.EmployeeMapper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&lt;select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findById"parameterType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="Integer”</a:t>
            </a: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com.itheima.pojo.Employee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 select * from employee where id = #{id}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&lt;/select&gt;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&lt;insert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addEmployee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parameterType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com.itheima.pojo.Employee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insert into employee(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id,name,age,position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)values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(#{id},#{name},#{age},#{position})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&lt;/insert&gt;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&lt;/mapper&gt;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93108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案例：员工管理系统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  <a:r>
              <a:rPr lang="en-US" altLang="zh-CN" dirty="0"/>
              <a:t> 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02934"/>
            <a:ext cx="8485746" cy="12029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</a:t>
            </a:r>
            <a:r>
              <a:rPr lang="en-US" altLang="zh-CN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mybatis-config.xml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核心配置文件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mybatis-config.xml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映射文件的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&lt;mappers&gt;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元素下添加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EmployeeMapper.xml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映射文件路径的配置，用于将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EmployeeMapper.xml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映射文件加载到程序中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3223261"/>
            <a:ext cx="7332167" cy="15941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95019" y="3314618"/>
            <a:ext cx="6876488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resource="com/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itheima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/mapper/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EmployeeMapper.xml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&lt;/mapper&gt;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93108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案例：员工管理系统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  <a:r>
              <a:rPr lang="en-US" altLang="zh-CN" dirty="0"/>
              <a:t> 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02934"/>
            <a:ext cx="848574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</a:t>
            </a:r>
            <a:r>
              <a:rPr lang="en-US" altLang="zh-CN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工具类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工具类，该类用于封装读取配置文件信息的代码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639" y="2256444"/>
            <a:ext cx="10091956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private static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SqlSessionFactory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sqlSessionFactory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null;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static {	try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Resources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类加载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的配置文件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Reader reader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Resources.getResourceAsReader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mybatis-config.xml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构建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SqlSessionFactory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工厂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sqlSessionFactory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new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SqlSessionFactoryBuilder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().build(reader);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 catch (Exception e) {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e.printStackTrace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static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{//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对象的静态方法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return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sqlSessionFactory.openSession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93108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案例：员工管理系统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07</a:t>
            </a:r>
            <a:r>
              <a:rPr lang="en-US" altLang="zh-CN" dirty="0"/>
              <a:t> 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02934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编写测试类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93108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案例：员工管理系统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853689"/>
            <a:ext cx="9390960" cy="2149922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在项目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src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/test/java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目录下创建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Test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包，在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Test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包下创建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MyBatisTest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测试类，用于程序测试。在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MyBatisTest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测试类中添加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findByIdTest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用于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根据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查询员工信息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MyBatisTest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测试类中添加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insertEmployeeTest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方法，用于插入员工信息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MyBatisTest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测试类中添加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updateEmployeeTest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方法，用于更新员工信息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MyBatisTest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测试类中添加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deleteEmployeeTest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方法，用于删除员工信息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360244" y="2476500"/>
            <a:ext cx="9865885" cy="284512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3975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49921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303056" y="1891410"/>
            <a:ext cx="9794240" cy="365286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2441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</a:p>
        </p:txBody>
      </p:sp>
      <p:sp>
        <p:nvSpPr>
          <p:cNvPr id="9" name="椭圆 8"/>
          <p:cNvSpPr/>
          <p:nvPr/>
        </p:nvSpPr>
        <p:spPr>
          <a:xfrm>
            <a:off x="524323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</a:p>
        </p:txBody>
      </p:sp>
      <p:sp>
        <p:nvSpPr>
          <p:cNvPr id="10" name="椭圆 9"/>
          <p:cNvSpPr/>
          <p:nvPr/>
        </p:nvSpPr>
        <p:spPr>
          <a:xfrm>
            <a:off x="596205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</a:p>
        </p:txBody>
      </p:sp>
      <p:sp>
        <p:nvSpPr>
          <p:cNvPr id="11" name="椭圆 10"/>
          <p:cNvSpPr/>
          <p:nvPr/>
        </p:nvSpPr>
        <p:spPr>
          <a:xfrm>
            <a:off x="668087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521042" y="2223470"/>
            <a:ext cx="9504297" cy="215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本章主要对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的核心配置进行了详细讲解。首先讲解了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中的三个重要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核心对象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SqlSessionFactoryBuilder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；然后介绍了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核心配置文件中的元素及其使用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；最后对映射文件中的几个主要元素进行了详细讲解。通过本章的学习，读者将能够了解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中三个核心对象的作用，熟悉核心配置文件中常用元素的使用，并掌握映射文件中常用元素的使用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838" y="266933"/>
            <a:ext cx="62552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2.1.2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SqlSessionFactory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1"/>
            </p:custDataLst>
          </p:nvPr>
        </p:nvSpPr>
        <p:spPr>
          <a:xfrm>
            <a:off x="1461489" y="1461959"/>
            <a:ext cx="9390960" cy="172701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SqlSessionFactory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是线程安全的，它一旦被创建，在整个应用程序执行期间都会存在。如果我们多次创建同一个数据库的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SqlSessionFactory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，那么该数据库的资源将很容易被耗尽。通常每一个数据库都只创建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一个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SqlSessionFactory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所以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在构建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SqlSessionFactory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对象时，建议使用单例模式。</a:t>
            </a:r>
          </a:p>
          <a:p>
            <a:pPr lvl="0"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224027" y="1233811"/>
            <a:ext cx="9865885" cy="230885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173803" y="115484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761674" y="321228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1224026" y="3818321"/>
            <a:ext cx="98658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openSession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pc="120" dirty="0" err="1" smtClean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openSession</a:t>
            </a:r>
            <a:r>
              <a:rPr lang="en-US" altLang="zh-CN" sz="2000" spc="120" dirty="0" smtClean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spc="120" dirty="0" smtClean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方法是重载的方法，有无参的和带不同参数的，可以根据不同的</a:t>
            </a:r>
            <a:endParaRPr lang="en-US" altLang="zh-CN" sz="2000" spc="120" dirty="0" smtClean="0">
              <a:solidFill>
                <a:srgbClr val="6464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spc="120" dirty="0" smtClean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配置需求选择，不需要配置的话就选择无参的</a:t>
            </a:r>
            <a:r>
              <a:rPr lang="en-US" altLang="zh-CN" sz="2000" spc="120" dirty="0" err="1" smtClean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openSession</a:t>
            </a:r>
            <a:r>
              <a:rPr lang="en-US" altLang="zh-CN" sz="2000" spc="120" dirty="0" smtClean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spc="120" dirty="0" smtClean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33658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827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对象的作用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8566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2.1.3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SqlSession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223260"/>
            <a:ext cx="9390960" cy="178308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SqlSession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框架中另一个重要的对象，它是应用程序与持久层之间执行交互操作的一个单线程对象，主要作用是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执行持久化操作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，类似于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Connection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SqlSession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对象包含了执行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操作的方法，由于其底层封装了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连接，所以可以直接使用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SqlSession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对象来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执行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已映射的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2903220"/>
            <a:ext cx="9865885" cy="241281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8242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49959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984516"/>
            <a:ext cx="333658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048385" y="1111250"/>
            <a:ext cx="33839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sz="19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对象中常用方法</a:t>
            </a:r>
            <a:r>
              <a:rPr lang="zh-CN" altLang="zh-CN" sz="19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9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8566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2.1.3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SqlSession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618490" y="1953895"/>
          <a:ext cx="10954385" cy="3857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1475"/>
                <a:gridCol w="5502910"/>
              </a:tblGrid>
              <a:tr h="34607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120" dirty="0" err="1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  <a:endParaRPr lang="en-US" sz="1600" b="1" spc="120" dirty="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&lt;T&gt; T selectOne(String statement)</a:t>
                      </a: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查询方法。参数statement是在配置文件中定义的&lt;select&gt;元素的id。</a:t>
                      </a: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&lt;T&gt; T selectOne(String statement, Object parameter)</a:t>
                      </a: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查询方法。parameter是查询语句所需的参数。</a:t>
                      </a: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&lt;E&gt; List&lt;E&gt; selectList(String statement)</a:t>
                      </a: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查询方法。参数statement是在配置文件中定义的&lt;select&gt;元素的id。</a:t>
                      </a: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&lt;E&gt; List&lt;E&gt; </a:t>
                      </a:r>
                      <a:r>
                        <a:rPr lang="en-US" sz="1600" b="0" spc="120" dirty="0" err="1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selectList</a:t>
                      </a:r>
                      <a:r>
                        <a:rPr lang="en-US" sz="1600" b="0" spc="12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(String statement, Object parameter)</a:t>
                      </a: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查询方法。parameter是查询语句所需的参数。</a:t>
                      </a: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&lt;E&gt; List&lt;E&gt; selectList(String statement, Object parameter, RowBounds rowBounds)</a:t>
                      </a: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查询方法。rowBounds是用于分页的参数对象。</a:t>
                      </a: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 select(String statement, Object parameter, ResultHandler handler)</a:t>
                      </a: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查询方法。，handler对象用于处理查询语句返回的复杂结果集。</a:t>
                      </a: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94153ef6312bc9afc5f4be1f2e717ea832bb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1302131-8d60-4893-8167-628b0b1a6183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7242eb2-0a4a-4fe9-b490-c92b2e8d23f6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7242eb2-0a4a-4fe9-b490-c92b2e8d23f6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cc54be4-6689-424c-a8cc-94d99bd1b186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196c23d-50ee-41c5-9971-4c1726ecb2e2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196c23d-50ee-41c5-9971-4c1726ecb2e2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e40f475-0820-4289-825a-46800392fffd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10a9333-ccc1-4a12-8ac6-6c9727322d08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f100aeb-d8fe-4f39-8257-c40948c73f0f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1302131-8d60-4893-8167-628b0b1a6183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</TotalTime>
  <Words>5861</Words>
  <Application>Microsoft Office PowerPoint</Application>
  <PresentationFormat>自定义</PresentationFormat>
  <Paragraphs>646</Paragraphs>
  <Slides>64</Slides>
  <Notes>63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6" baseType="lpstr">
      <vt:lpstr>Office 主题​​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xb21cn</cp:lastModifiedBy>
  <cp:revision>1089</cp:revision>
  <dcterms:created xsi:type="dcterms:W3CDTF">2020-11-25T06:00:00Z</dcterms:created>
  <dcterms:modified xsi:type="dcterms:W3CDTF">2022-02-18T09:25:12Z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