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tags/tag48.xml" ContentType="application/vnd.openxmlformats-officedocument.presentationml.tags+xml"/>
  <Override PartName="/ppt/notesSlides/notesSlide44.xml" ContentType="application/vnd.openxmlformats-officedocument.presentationml.notesSlide+xml"/>
  <Override PartName="/ppt/tags/tag49.xml" ContentType="application/vnd.openxmlformats-officedocument.presentationml.tags+xml"/>
  <Override PartName="/ppt/notesSlides/notesSlide45.xml" ContentType="application/vnd.openxmlformats-officedocument.presentationml.notesSlide+xml"/>
  <Override PartName="/ppt/tags/tag50.xml" ContentType="application/vnd.openxmlformats-officedocument.presentationml.tags+xml"/>
  <Override PartName="/ppt/notesSlides/notesSlide46.xml" ContentType="application/vnd.openxmlformats-officedocument.presentationml.notesSlide+xml"/>
  <Override PartName="/ppt/tags/tag51.xml" ContentType="application/vnd.openxmlformats-officedocument.presentationml.tags+xml"/>
  <Override PartName="/ppt/notesSlides/notesSlide47.xml" ContentType="application/vnd.openxmlformats-officedocument.presentationml.notesSlide+xml"/>
  <Override PartName="/ppt/tags/tag52.xml" ContentType="application/vnd.openxmlformats-officedocument.presentationml.tags+xml"/>
  <Override PartName="/ppt/notesSlides/notesSlide48.xml" ContentType="application/vnd.openxmlformats-officedocument.presentationml.notesSlide+xml"/>
  <Override PartName="/ppt/tags/tag53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5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3.xml" ContentType="application/vnd.openxmlformats-officedocument.presentationml.notesSlide+xml"/>
  <Override PartName="/ppt/tags/tag62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459" r:id="rId2"/>
    <p:sldId id="460" r:id="rId3"/>
    <p:sldId id="462" r:id="rId4"/>
    <p:sldId id="463" r:id="rId5"/>
    <p:sldId id="464" r:id="rId6"/>
    <p:sldId id="781" r:id="rId7"/>
    <p:sldId id="780" r:id="rId8"/>
    <p:sldId id="670" r:id="rId9"/>
    <p:sldId id="782" r:id="rId10"/>
    <p:sldId id="795" r:id="rId11"/>
    <p:sldId id="553" r:id="rId12"/>
    <p:sldId id="695" r:id="rId13"/>
    <p:sldId id="696" r:id="rId14"/>
    <p:sldId id="697" r:id="rId15"/>
    <p:sldId id="698" r:id="rId16"/>
    <p:sldId id="699" r:id="rId17"/>
    <p:sldId id="796" r:id="rId18"/>
    <p:sldId id="797" r:id="rId19"/>
    <p:sldId id="783" r:id="rId20"/>
    <p:sldId id="700" r:id="rId21"/>
    <p:sldId id="701" r:id="rId22"/>
    <p:sldId id="798" r:id="rId23"/>
    <p:sldId id="799" r:id="rId24"/>
    <p:sldId id="784" r:id="rId25"/>
    <p:sldId id="610" r:id="rId26"/>
    <p:sldId id="800" r:id="rId27"/>
    <p:sldId id="666" r:id="rId28"/>
    <p:sldId id="667" r:id="rId29"/>
    <p:sldId id="671" r:id="rId30"/>
    <p:sldId id="787" r:id="rId31"/>
    <p:sldId id="702" r:id="rId32"/>
    <p:sldId id="703" r:id="rId33"/>
    <p:sldId id="674" r:id="rId34"/>
    <p:sldId id="675" r:id="rId35"/>
    <p:sldId id="616" r:id="rId36"/>
    <p:sldId id="801" r:id="rId37"/>
    <p:sldId id="788" r:id="rId38"/>
    <p:sldId id="542" r:id="rId39"/>
    <p:sldId id="802" r:id="rId40"/>
    <p:sldId id="707" r:id="rId41"/>
    <p:sldId id="708" r:id="rId42"/>
    <p:sldId id="709" r:id="rId43"/>
    <p:sldId id="790" r:id="rId44"/>
    <p:sldId id="710" r:id="rId45"/>
    <p:sldId id="711" r:id="rId46"/>
    <p:sldId id="791" r:id="rId47"/>
    <p:sldId id="712" r:id="rId48"/>
    <p:sldId id="713" r:id="rId49"/>
    <p:sldId id="792" r:id="rId50"/>
    <p:sldId id="715" r:id="rId51"/>
    <p:sldId id="714" r:id="rId52"/>
    <p:sldId id="716" r:id="rId53"/>
    <p:sldId id="717" r:id="rId54"/>
    <p:sldId id="719" r:id="rId55"/>
    <p:sldId id="531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9" autoAdjust="0"/>
    <p:restoredTop sz="94857"/>
  </p:normalViewPr>
  <p:slideViewPr>
    <p:cSldViewPr snapToGrid="0" snapToObjects="1">
      <p:cViewPr varScale="1">
        <p:scale>
          <a:sx n="114" d="100"/>
          <a:sy n="114" d="100"/>
        </p:scale>
        <p:origin x="-228" y="-108"/>
      </p:cViewPr>
      <p:guideLst>
        <p:guide orient="horz" pos="218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84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5" Type="http://schemas.openxmlformats.org/officeDocument/2006/relationships/image" Target="../media/image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5" Type="http://schemas.openxmlformats.org/officeDocument/2006/relationships/image" Target="../media/image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5" Type="http://schemas.openxmlformats.org/officeDocument/2006/relationships/hyperlink" Target="https://so.csdn.net/so/search?q=collection&amp;spm=1001.2101.3001.7020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841480" y="2515710"/>
            <a:ext cx="482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3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动态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SQL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9521683" y="380063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1"/>
            </p:custDataLst>
          </p:nvPr>
        </p:nvSpPr>
        <p:spPr>
          <a:xfrm>
            <a:off x="838732" y="1131537"/>
            <a:ext cx="25902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元素的应用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4960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330807" y="2839979"/>
            <a:ext cx="8526257" cy="1289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查找某个客户的信息，可以通过姓名或者年龄来查找客户，也可以不填写年龄直接通过姓名来查找客户，还可以都不填写而查询出所有客户，此时姓名和年龄就是非必须条件。类似于这种情况，在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中就可以通过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&lt;if&gt;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元素来实现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7803" y="4513277"/>
            <a:ext cx="22820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 </a:t>
            </a:r>
            <a:r>
              <a:rPr lang="en-US" altLang="zh-CN" dirty="0" smtClean="0"/>
              <a:t>Mybatis_0301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132" y="2009015"/>
            <a:ext cx="4556055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案例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演示单条件判断下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4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499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5856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63715" y="1449734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jobs varchar(50),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phone varchar(16));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'joy', 'teacher', '13733333333');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('2', 'jack', 'teacher', '13522222222');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('3', 'tom', 'worker', '15111111111');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POJO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，在类中声明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属性，及属性对应的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70" y="2298679"/>
            <a:ext cx="8009074" cy="332672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51882" y="2209080"/>
            <a:ext cx="7351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Integer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客户名称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职业、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电话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return "Customer [id=" + id + ", username=" + username + ", jobs=" + jobs + ", phone=" + phone + "]";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9" y="2205304"/>
            <a:ext cx="2620046" cy="395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创建映射文件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CustomerMapper.java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，在映射文件中，根据客户姓名和年龄组合条件查询客户信息，使用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&lt;if&gt;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元素编写该组合条件的动态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653" y="2733006"/>
            <a:ext cx="508885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package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com.mapper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com.pojo.Customer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java.util.List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CustomerMapper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List&lt;Customer&gt;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findCustomerByNameAndJobs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(Customer  customer)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57985" y="2520918"/>
            <a:ext cx="6306502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&lt;mapper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namespace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="com.mapper.CustomerMapper"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&lt;select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="findCustomerByNameAndJobs"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parameterType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="customer"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resultType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="customer"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select * from t_customer where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1=1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="username!=null and username!=''"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 username like concat('%',#{username},'%')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&lt;/if&gt;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&lt;if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="jobs!=null and jobs!=''"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and jobs=#{jobs}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&lt;/if&gt;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&lt;/select&gt;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&lt;/mapper&gt;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映射文件加载到程序中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3486150"/>
            <a:ext cx="8386932" cy="13266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3454156"/>
            <a:ext cx="7548283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&lt;mappers&gt;</a:t>
            </a:r>
            <a:br>
              <a:rPr lang="en-US" altLang="zh-CN" dirty="0"/>
            </a:br>
            <a:r>
              <a:rPr lang="en-US" altLang="zh-CN" dirty="0"/>
              <a:t>    &lt;mapper resource="com/mapper/CustomerMapper.xml"/&gt;</a:t>
            </a:r>
            <a:br>
              <a:rPr lang="en-US" altLang="zh-CN" dirty="0"/>
            </a:br>
            <a:r>
              <a:rPr lang="en-US" altLang="zh-CN" dirty="0"/>
              <a:t>&lt;/mappers&gt;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" y="2018665"/>
            <a:ext cx="9991725" cy="447802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67990" y="1242695"/>
            <a:ext cx="696214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创建获取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6025" y="2108200"/>
            <a:ext cx="952119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MybatisUtils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static SqlSessionFactory sqlSessionFactory = null;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初始化SqlSessionFactory对象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static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try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// 使用MyBatis提供的Resources类加载MyBatis的配置文件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Reader reader = Resources.getResourceAsReader("mybatis-config.xml");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// 构建SqlSessionFactory工厂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sqlSessionFactory = new SqlSessionFactoryBuilder().build(reader);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} catch (Exception e)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e.printStackTrace();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获取SqlSession对象的静态方法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static SqlSession getSession() {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sqlSessionFactory.openSession();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indent="0"/>
            <a:r>
              <a:rPr lang="en-US" altLang="zh-CN" sz="15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500" dirty="0" err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8756" y="889233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从前面模块复制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59" y="1120169"/>
            <a:ext cx="8860783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91" y="2257391"/>
            <a:ext cx="8386932" cy="37147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7726" y="2345073"/>
            <a:ext cx="745548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@Test</a:t>
            </a:r>
            <a:br>
              <a:rPr lang="en-US" altLang="zh-CN" sz="1600" dirty="0"/>
            </a:br>
            <a:r>
              <a:rPr lang="en-US" altLang="zh-CN" sz="1600" dirty="0"/>
              <a:t>public void </a:t>
            </a:r>
            <a:r>
              <a:rPr lang="en-US" altLang="zh-CN" sz="1600" dirty="0" err="1"/>
              <a:t>findCustomersTest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SqlSession</a:t>
            </a:r>
            <a:r>
              <a:rPr lang="en-US" altLang="zh-CN" sz="1600" dirty="0"/>
              <a:t> session= </a:t>
            </a:r>
            <a:r>
              <a:rPr lang="en-US" altLang="zh-CN" sz="1600" dirty="0" err="1"/>
              <a:t>MybatisUtils.</a:t>
            </a:r>
            <a:r>
              <a:rPr lang="en-US" altLang="zh-CN" sz="1600" i="1" dirty="0" err="1"/>
              <a:t>getSqlsession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CustomerMapper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mapper=</a:t>
            </a:r>
            <a:r>
              <a:rPr lang="en-US" altLang="zh-CN" sz="1600" dirty="0" err="1"/>
              <a:t>session.getMapper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CustomerMapper.class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Customer customer=new Customer();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en-US" altLang="zh-CN" sz="1600" dirty="0" err="1"/>
              <a:t>customer.setUsername</a:t>
            </a:r>
            <a:r>
              <a:rPr lang="en-US" altLang="zh-CN" sz="1600" dirty="0"/>
              <a:t>("</a:t>
            </a:r>
            <a:r>
              <a:rPr lang="en-US" altLang="zh-CN" sz="1600" dirty="0" err="1" smtClean="0"/>
              <a:t>jzck</a:t>
            </a:r>
            <a:r>
              <a:rPr lang="en-US" altLang="zh-CN" sz="1600" dirty="0"/>
              <a:t>");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customer.setJobs</a:t>
            </a:r>
            <a:r>
              <a:rPr lang="en-US" altLang="zh-CN" sz="1600" dirty="0"/>
              <a:t>("teacher");</a:t>
            </a:r>
            <a:br>
              <a:rPr lang="en-US" altLang="zh-CN" sz="1600" dirty="0"/>
            </a:br>
            <a:r>
              <a:rPr lang="en-US" altLang="zh-CN" sz="1600" dirty="0"/>
              <a:t>    List&lt;Customer&gt; customers=</a:t>
            </a:r>
            <a:r>
              <a:rPr lang="en-US" altLang="zh-CN" sz="1600" dirty="0" err="1"/>
              <a:t>mapper.findCustomerByNameAndJobs</a:t>
            </a:r>
            <a:r>
              <a:rPr lang="en-US" altLang="zh-CN" sz="1600" dirty="0"/>
              <a:t>(customer);</a:t>
            </a:r>
            <a:br>
              <a:rPr lang="en-US" altLang="zh-CN" sz="1600" dirty="0"/>
            </a:br>
            <a:r>
              <a:rPr lang="en-US" altLang="zh-CN" sz="1600" dirty="0"/>
              <a:t>    for ( Customer s:customers)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session.close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82" y="4795969"/>
            <a:ext cx="873283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59" y="1120169"/>
            <a:ext cx="8860783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91" y="2257391"/>
            <a:ext cx="8386932" cy="37147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7726" y="2345073"/>
            <a:ext cx="745548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@Test</a:t>
            </a:r>
            <a:br>
              <a:rPr lang="en-US" altLang="zh-CN" sz="1600" dirty="0"/>
            </a:br>
            <a:r>
              <a:rPr lang="en-US" altLang="zh-CN" sz="1600" dirty="0"/>
              <a:t>public void </a:t>
            </a:r>
            <a:r>
              <a:rPr lang="en-US" altLang="zh-CN" sz="1600" dirty="0" err="1"/>
              <a:t>findCustomersTest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SqlSession</a:t>
            </a:r>
            <a:r>
              <a:rPr lang="en-US" altLang="zh-CN" sz="1600" dirty="0"/>
              <a:t> session= </a:t>
            </a:r>
            <a:r>
              <a:rPr lang="en-US" altLang="zh-CN" sz="1600" dirty="0" err="1"/>
              <a:t>MybatisUtils.</a:t>
            </a:r>
            <a:r>
              <a:rPr lang="en-US" altLang="zh-CN" sz="1600" i="1" dirty="0" err="1"/>
              <a:t>getSqlsession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CustomerMapper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mapper=</a:t>
            </a:r>
            <a:r>
              <a:rPr lang="en-US" altLang="zh-CN" sz="1600" dirty="0" err="1"/>
              <a:t>session.getMapper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CustomerMapper.class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Customer customer=new Customer();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en-US" altLang="zh-CN" sz="1600" dirty="0" err="1"/>
              <a:t>customer.setUsername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jzck</a:t>
            </a:r>
            <a:r>
              <a:rPr lang="en-US" altLang="zh-CN" sz="1600" dirty="0" smtClean="0"/>
              <a:t>”);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//</a:t>
            </a:r>
            <a:r>
              <a:rPr lang="en-US" altLang="zh-CN" sz="1600" dirty="0" err="1" smtClean="0"/>
              <a:t>customer.setJobs</a:t>
            </a:r>
            <a:r>
              <a:rPr lang="en-US" altLang="zh-CN" sz="1600" dirty="0"/>
              <a:t>("teacher");</a:t>
            </a:r>
            <a:br>
              <a:rPr lang="en-US" altLang="zh-CN" sz="1600" dirty="0"/>
            </a:br>
            <a:r>
              <a:rPr lang="en-US" altLang="zh-CN" sz="1600" dirty="0"/>
              <a:t>    List&lt;Customer&gt; customers=</a:t>
            </a:r>
            <a:r>
              <a:rPr lang="en-US" altLang="zh-CN" sz="1600" dirty="0" err="1"/>
              <a:t>mapper.findCustomerByNameAndJobs</a:t>
            </a:r>
            <a:r>
              <a:rPr lang="en-US" altLang="zh-CN" sz="1600" dirty="0"/>
              <a:t>(customer);</a:t>
            </a:r>
            <a:br>
              <a:rPr lang="en-US" altLang="zh-CN" sz="1600" dirty="0"/>
            </a:br>
            <a:r>
              <a:rPr lang="en-US" altLang="zh-CN" sz="1600" dirty="0"/>
              <a:t>    for ( Customer s:customers)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session.close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6" y="4984415"/>
            <a:ext cx="84185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2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59" y="1120169"/>
            <a:ext cx="8860783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，该方法用于根据客户姓名和职业组合条件查询客户信息列表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6166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91" y="2257391"/>
            <a:ext cx="8386932" cy="371479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7726" y="2345073"/>
            <a:ext cx="745548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/>
              <a:t>@Test</a:t>
            </a:r>
            <a:br>
              <a:rPr lang="en-US" altLang="zh-CN" sz="1600" dirty="0"/>
            </a:br>
            <a:r>
              <a:rPr lang="en-US" altLang="zh-CN" sz="1600" dirty="0"/>
              <a:t>public void </a:t>
            </a:r>
            <a:r>
              <a:rPr lang="en-US" altLang="zh-CN" sz="1600" dirty="0" err="1"/>
              <a:t>findCustomersTest</a:t>
            </a:r>
            <a:r>
              <a:rPr lang="en-US" altLang="zh-CN" sz="1600" dirty="0"/>
              <a:t>(){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SqlSession</a:t>
            </a:r>
            <a:r>
              <a:rPr lang="en-US" altLang="zh-CN" sz="1600" dirty="0"/>
              <a:t> session= </a:t>
            </a:r>
            <a:r>
              <a:rPr lang="en-US" altLang="zh-CN" sz="1600" dirty="0" err="1"/>
              <a:t>MybatisUtils.</a:t>
            </a:r>
            <a:r>
              <a:rPr lang="en-US" altLang="zh-CN" sz="1600" i="1" dirty="0" err="1"/>
              <a:t>getSqlsession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CustomerMapper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mapper=</a:t>
            </a:r>
            <a:r>
              <a:rPr lang="en-US" altLang="zh-CN" sz="1600" dirty="0" err="1"/>
              <a:t>session.getMapper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CustomerMapper.class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Customer customer=new Customer();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 smtClean="0"/>
              <a:t>customer.setUsername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jzck</a:t>
            </a:r>
            <a:r>
              <a:rPr lang="en-US" altLang="zh-CN" sz="1600" dirty="0" smtClean="0"/>
              <a:t>”);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 smtClean="0"/>
              <a:t>customer.setJobs</a:t>
            </a:r>
            <a:r>
              <a:rPr lang="en-US" altLang="zh-CN" sz="1600" dirty="0"/>
              <a:t>("teacher");</a:t>
            </a:r>
            <a:br>
              <a:rPr lang="en-US" altLang="zh-CN" sz="1600" dirty="0"/>
            </a:br>
            <a:r>
              <a:rPr lang="en-US" altLang="zh-CN" sz="1600" dirty="0"/>
              <a:t>    List&lt;Customer&gt; customers=</a:t>
            </a:r>
            <a:r>
              <a:rPr lang="en-US" altLang="zh-CN" sz="1600" dirty="0" err="1"/>
              <a:t>mapper.findCustomerByNameAndJobs</a:t>
            </a:r>
            <a:r>
              <a:rPr lang="en-US" altLang="zh-CN" sz="1600" dirty="0"/>
              <a:t>(customer);</a:t>
            </a:r>
            <a:br>
              <a:rPr lang="en-US" altLang="zh-CN" sz="1600" dirty="0"/>
            </a:br>
            <a:r>
              <a:rPr lang="en-US" altLang="zh-CN" sz="1600" dirty="0"/>
              <a:t>    for ( Customer s:customers)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session.close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7" y="5162559"/>
            <a:ext cx="85137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9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2683858"/>
            <a:ext cx="9116267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元素时，只要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属性中的表达式为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，就会执行元素中的条件语句，但是在实际应用中，有时只需要从多个选项中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下面的场景：“当客户名称不为空，则只根据客户名称进行客户筛选；当客户名称为空，而客户职业不为空，则只根据客户职业进行客户筛选。当客户名称和客户职业都为空，则要求查询出所有电话不为空的客户信息。”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针对上面情况，使用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元素进行处理是不合适的。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进行处理，这三个元素往往组合在一起使用，作用相当于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if…else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503169"/>
            <a:ext cx="9865885" cy="37195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448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3677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91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&lt;choose&gt;&lt;when&gt;otherwise&gt;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31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31944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中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动态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SQL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元素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8952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条件查询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5749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更新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91855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MyBatis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复杂查询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17349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接口中增加方法，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元素执行上述情况的动态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3" y="2668847"/>
            <a:ext cx="6386548" cy="36587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9313" y="2608336"/>
            <a:ext cx="57479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只展示三个组合元素的部分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--&gt;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&lt;choose&gt;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test="username !=null and username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&lt;when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test="jobs !=null and jobs !=''"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&lt;/when&gt;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&lt;otherwise&gt;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phone is not null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&lt;/otherwise&gt;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&lt;/choose&gt;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09955"/>
            <a:ext cx="7763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元素组合演示上面场景的情况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60233" y="3431098"/>
            <a:ext cx="446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如果第一个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为逻辑真，组装其中的代码。后面的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不再判断</a:t>
            </a:r>
            <a:endParaRPr lang="en-US" altLang="zh-CN" dirty="0" smtClean="0"/>
          </a:p>
          <a:p>
            <a:r>
              <a:rPr lang="zh-CN" altLang="en-US" dirty="0" smtClean="0"/>
              <a:t>如果所有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都为逻辑假，则组装</a:t>
            </a:r>
            <a:r>
              <a:rPr lang="en-US" altLang="zh-CN" dirty="0" smtClean="0"/>
              <a:t>otherwise</a:t>
            </a:r>
            <a:r>
              <a:rPr lang="zh-CN" altLang="en-US" dirty="0" smtClean="0"/>
              <a:t>中的代码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8687" y="989901"/>
            <a:ext cx="24244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Mybatis_0302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92842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09989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73676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40" y="1843537"/>
            <a:ext cx="9308843" cy="48936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66738" y="1843538"/>
            <a:ext cx="9185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chooseTest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Customer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Customer();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jzck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for (Customer s : customers)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17" y="1917628"/>
            <a:ext cx="85994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92842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09989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73676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40" y="1843537"/>
            <a:ext cx="9308843" cy="48936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66738" y="1843538"/>
            <a:ext cx="9185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chooseTest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Customer();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jzck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for (Customer s : customers)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8" y="1765881"/>
            <a:ext cx="863758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992842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8" y="109989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73676"/>
            <a:ext cx="8485746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findCustomerByNameOrJobsTest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，该方法用于根据客户姓名或职业查询客户信息列表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71200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&lt;choose&gt;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&lt;when&gt;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&lt;otherwise&gt;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40" y="1843537"/>
            <a:ext cx="9308843" cy="48936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66738" y="1843538"/>
            <a:ext cx="91859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chooseTest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findCustomersTest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//Customer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Customer();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jzck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("teacher");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mapper.findCustomerByNameOrJobs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for (Customer s : customers)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64" y="1913521"/>
            <a:ext cx="87423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364558" y="2161283"/>
            <a:ext cx="9116267" cy="383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后面加入了“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1=1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”的条件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，既保证了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后面的条件成立，又避免了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之类的关键字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。如果没有这个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1=1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的条件，可能会出现错误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例如下面这条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语句是不正确的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后直接跟的是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，这在运行时会报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语法错误，针对这种情况，可以使用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元素进行处理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50639" y="2008659"/>
            <a:ext cx="10188937" cy="40751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980515" y="194506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9023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7561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2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799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4103370"/>
            <a:ext cx="7875270" cy="8744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3170" y="4046220"/>
            <a:ext cx="70637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and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('%',?, '%') and jobs = #{jobs}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3502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923218" y="2448517"/>
            <a:ext cx="6601706" cy="390216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901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03" y="2063692"/>
            <a:ext cx="6998202" cy="43148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6663" y="2185873"/>
            <a:ext cx="6836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&lt;where&gt;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&lt;/where&gt;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3"/>
            </p:custDataLst>
          </p:nvPr>
        </p:nvSpPr>
        <p:spPr>
          <a:xfrm>
            <a:off x="7810150" y="2070130"/>
            <a:ext cx="3778629" cy="3831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元素会自动判断由组合条件拼装的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元素内的某一个或多个条件成立时，才会在拼接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关键字，否则将不会添加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之后的内容有多余的“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元素也会自动将他们去除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3123" y="2135021"/>
            <a:ext cx="100584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where </a:t>
            </a:r>
            <a:r>
              <a:rPr lang="zh-CN" altLang="en-US" dirty="0"/>
              <a:t>元素只会在子元素返回任何内容的情况下才插入 “</a:t>
            </a:r>
            <a:r>
              <a:rPr lang="en-US" altLang="zh-CN" dirty="0"/>
              <a:t>WHERE” </a:t>
            </a:r>
            <a:r>
              <a:rPr lang="zh-CN" altLang="en-US" dirty="0"/>
              <a:t>子句。而且，若子句的开头为 “</a:t>
            </a:r>
            <a:r>
              <a:rPr lang="en-US" altLang="zh-CN" dirty="0"/>
              <a:t>AND” </a:t>
            </a:r>
            <a:r>
              <a:rPr lang="zh-CN" altLang="en-US" dirty="0"/>
              <a:t>或 “</a:t>
            </a:r>
            <a:r>
              <a:rPr lang="en-US" altLang="zh-CN" dirty="0"/>
              <a:t>OR”</a:t>
            </a:r>
            <a:r>
              <a:rPr lang="zh-CN" altLang="en-US" dirty="0"/>
              <a:t>，</a:t>
            </a:r>
            <a:r>
              <a:rPr lang="en-US" altLang="zh-CN" dirty="0"/>
              <a:t>where </a:t>
            </a:r>
            <a:r>
              <a:rPr lang="zh-CN" altLang="en-US" dirty="0"/>
              <a:t>元素也会将它们去除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 </a:t>
            </a:r>
            <a:r>
              <a:rPr lang="en-US" altLang="zh-CN" dirty="0"/>
              <a:t>where </a:t>
            </a:r>
            <a:r>
              <a:rPr lang="zh-CN" altLang="en-US" dirty="0"/>
              <a:t>元素与你期望的不太一样，你也可以通过自定义 </a:t>
            </a:r>
            <a:r>
              <a:rPr lang="en-US" altLang="zh-CN" dirty="0"/>
              <a:t>trim </a:t>
            </a:r>
            <a:r>
              <a:rPr lang="zh-CN" altLang="en-US" dirty="0"/>
              <a:t>元素来定制 </a:t>
            </a:r>
            <a:r>
              <a:rPr lang="en-US" altLang="zh-CN" dirty="0"/>
              <a:t>where </a:t>
            </a:r>
            <a:r>
              <a:rPr lang="zh-CN" altLang="en-US" dirty="0"/>
              <a:t>元素的功能。比如，和 </a:t>
            </a:r>
            <a:r>
              <a:rPr lang="en-US" altLang="zh-CN" dirty="0"/>
              <a:t>where </a:t>
            </a:r>
            <a:r>
              <a:rPr lang="zh-CN" altLang="en-US" dirty="0"/>
              <a:t>元素等价的自定义 </a:t>
            </a:r>
            <a:r>
              <a:rPr lang="en-US" altLang="zh-CN" dirty="0"/>
              <a:t>trim </a:t>
            </a:r>
            <a:r>
              <a:rPr lang="zh-CN" altLang="en-US" dirty="0"/>
              <a:t>元素为：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&lt;trim prefix="WHERE" </a:t>
            </a:r>
            <a:r>
              <a:rPr lang="en-US" altLang="zh-CN" dirty="0" err="1">
                <a:solidFill>
                  <a:srgbClr val="C00000"/>
                </a:solidFill>
              </a:rPr>
              <a:t>prefixOverrides</a:t>
            </a:r>
            <a:r>
              <a:rPr lang="en-US" altLang="zh-CN" dirty="0">
                <a:solidFill>
                  <a:srgbClr val="C00000"/>
                </a:solidFill>
              </a:rPr>
              <a:t>="AND |OR "&gt;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...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&lt;/trim</a:t>
            </a:r>
            <a:r>
              <a:rPr lang="en-US" altLang="zh-CN" dirty="0" smtClean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prefixOverrides</a:t>
            </a:r>
            <a:r>
              <a:rPr lang="en-US" altLang="zh-CN" dirty="0"/>
              <a:t> </a:t>
            </a:r>
            <a:r>
              <a:rPr lang="zh-CN" altLang="en-US" dirty="0"/>
              <a:t>属性会忽略通过管道符分隔的文本序列（注意此例中的空格是必要的）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上述</a:t>
            </a:r>
            <a:r>
              <a:rPr lang="zh-CN" altLang="en-US" dirty="0"/>
              <a:t>例子会移除所有 </a:t>
            </a:r>
            <a:r>
              <a:rPr lang="en-US" altLang="zh-CN" dirty="0" err="1"/>
              <a:t>prefixOverrides</a:t>
            </a:r>
            <a:r>
              <a:rPr lang="en-US" altLang="zh-CN" dirty="0"/>
              <a:t> </a:t>
            </a:r>
            <a:r>
              <a:rPr lang="zh-CN" altLang="en-US" dirty="0"/>
              <a:t>属性中指定的内容，并且插入 </a:t>
            </a:r>
            <a:r>
              <a:rPr lang="en-US" altLang="zh-CN" dirty="0"/>
              <a:t>prefix </a:t>
            </a:r>
            <a:r>
              <a:rPr lang="zh-CN" altLang="en-US" dirty="0"/>
              <a:t>属性中指定的内容。</a:t>
            </a:r>
          </a:p>
        </p:txBody>
      </p:sp>
    </p:spTree>
    <p:extLst>
      <p:ext uri="{BB962C8B-B14F-4D97-AF65-F5344CB8AC3E}">
        <p14:creationId xmlns:p14="http://schemas.microsoft.com/office/powerpoint/2010/main" val="36503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263140"/>
            <a:ext cx="9414276" cy="31982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元素可以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直接实现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22455856"/>
              </p:ext>
            </p:extLst>
          </p:nvPr>
        </p:nvGraphicFramePr>
        <p:xfrm>
          <a:off x="1143840" y="3182172"/>
          <a:ext cx="9725025" cy="219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210"/>
                <a:gridCol w="6266815"/>
              </a:tblGrid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指定给SQL语句增加的前缀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prefixOverrides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指定SQL语句中要去掉的前缀字符串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指定给SQL语句增加的后缀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suffixOverrides</a:t>
                      </a:r>
                    </a:p>
                  </a:txBody>
                  <a:tcPr marL="317500" marR="317500" marT="0" marB="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指定SQL语句中要去掉的后缀字符串</a:t>
                      </a:r>
                    </a:p>
                  </a:txBody>
                  <a:tcPr marL="317500" marR="317500" marT="0" marB="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&lt;where&gt;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&lt;trim&gt;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207591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168702"/>
            <a:ext cx="9414276" cy="428924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10" y="2168702"/>
            <a:ext cx="8823960" cy="40492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23160" y="2047884"/>
            <a:ext cx="7440930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findCustomerByNameAndJobs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endParaRPr lang="en-US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&lt;trim prefix="where"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prefixOverrides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="and"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username like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('%',#{username}, '%')&lt;/if&gt;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and jobs= #{jobs}&lt;/if&gt;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&lt;/trim&gt;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18" y="3061873"/>
            <a:ext cx="214674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增加的前缀为</a:t>
            </a:r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26804" y="2961205"/>
            <a:ext cx="260840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要去除的</a:t>
            </a:r>
            <a:r>
              <a:rPr lang="zh-CN" altLang="en-US" b="1" dirty="0" smtClean="0"/>
              <a:t>多余</a:t>
            </a:r>
            <a:r>
              <a:rPr lang="zh-CN" altLang="en-US" dirty="0" smtClean="0"/>
              <a:t>前缀为</a:t>
            </a:r>
            <a:r>
              <a:rPr lang="en-US" altLang="zh-CN" dirty="0" smtClean="0"/>
              <a:t>and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71865" y="3431205"/>
            <a:ext cx="1811570" cy="4277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</p:cNvCxnSpPr>
          <p:nvPr/>
        </p:nvCxnSpPr>
        <p:spPr>
          <a:xfrm flipH="1">
            <a:off x="6744749" y="3145871"/>
            <a:ext cx="2382055" cy="6669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37885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在实际项目的开发中，开发人员在使用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或其他持久层框架进行开发时，经常需要根据不同的条件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，拼接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语句时还要确保不能遗漏必要的空格、标点符号等，这种编程方式给开发人员带来了非常大的不便，而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动态组装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功能，恰能很好地解决这一问题。本章将对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2165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0474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元素使用场景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1667169" y="3106768"/>
            <a:ext cx="911626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如果想要更新某一个对象，就需要发送所有的字段给持久化对象，然而在实际应用中，大多数情况下都是更新某一个或几个字段。如果更新的每一条数据都要将其所有的属性都更新一遍，那么执行效率是非常差的。为了解决更新数据的效率问题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元素主要用于更新操作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语句前输出一个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语句中最后一个多余的逗号去除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set&gt;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元素结合可以只更新需要更新的字段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06456" y="2823209"/>
            <a:ext cx="9865885" cy="31089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56232" y="2768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55533" y="55937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5185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542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485929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接口中增加方法，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元素执行更新操作的动态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737428"/>
            <a:ext cx="8386932" cy="32290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654056"/>
            <a:ext cx="7548283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&lt;update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&lt;set&gt;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test="username !=null and username !=''"&gt;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username=#{username},&lt;/if&gt;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test="jobs !=null and jobs !=''"&gt;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jobs=#{jobs},&lt;/if&gt;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&lt;if test="phone !=null and phone !=''"&gt;phone=#{phone},&lt;/if&gt;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&lt;/set&gt;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&lt;/update&gt;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8535"/>
            <a:ext cx="81578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元素更新数据库的信息，案例具体步骤如下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8687" y="989901"/>
            <a:ext cx="24244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Mybatis_0303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0337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188" y="1955614"/>
            <a:ext cx="8992998" cy="47922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60690" y="2089579"/>
            <a:ext cx="85295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updateCustomerBySetTest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Customer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Customer();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("jack");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mapper.updateCustomerBySet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(n &gt; 0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List&lt;Customer&gt; customers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mapper.findCustomerByNameAndJobs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(customer);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for (Customer s : customers)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13" y="177589"/>
            <a:ext cx="86185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&lt;set&gt;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元素字段非空</a:t>
            </a: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9441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在映射文件中使用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元素组合进行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组装时，如果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元素内包含的内容都为空，则会出现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语法错误。因此，在使用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元素进行字段信息更新时，要确保传入的更新字段不能都为空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9424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348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11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19765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更新操作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7" y="1112004"/>
            <a:ext cx="3164802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0548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&lt;trim&gt;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元素更新</a:t>
            </a:r>
          </a:p>
        </p:txBody>
      </p:sp>
      <p:sp>
        <p:nvSpPr>
          <p:cNvPr id="15" name="矩形 14"/>
          <p:cNvSpPr/>
          <p:nvPr/>
        </p:nvSpPr>
        <p:spPr>
          <a:xfrm>
            <a:off x="50419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7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1"/>
            </p:custDataLst>
          </p:nvPr>
        </p:nvSpPr>
        <p:spPr>
          <a:xfrm>
            <a:off x="1725774" y="2960121"/>
            <a:ext cx="9142101" cy="116321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&lt;set&gt;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元素外，还可以通过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元素来实现更新操作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。其中，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prefix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属性指定要添加的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元素所包含内容的前缀为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suffixOverrides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属性指定去除的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元素所包含内容的后缀为逗号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759957"/>
            <a:ext cx="9794240" cy="1653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70053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08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39960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&lt;foreach&gt;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975" y="1027490"/>
            <a:ext cx="10382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动态 </a:t>
            </a:r>
            <a:r>
              <a:rPr lang="en-US" altLang="zh-CN" dirty="0"/>
              <a:t>SQL </a:t>
            </a:r>
            <a:r>
              <a:rPr lang="zh-CN" altLang="en-US" dirty="0"/>
              <a:t>的另一个常见使用场景是对集合进行遍历（尤其是在构建 </a:t>
            </a:r>
            <a:r>
              <a:rPr lang="en-US" altLang="zh-CN" dirty="0"/>
              <a:t>IN </a:t>
            </a:r>
            <a:r>
              <a:rPr lang="zh-CN" altLang="en-US" dirty="0"/>
              <a:t>条件语句的时候）。比如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4575" y="1539647"/>
            <a:ext cx="7407479" cy="23441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&lt;select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"selectPostIn"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resultType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"domain.blog.Post"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SELECT * FROM POST P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&lt;where&gt;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&lt;foreach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item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"item"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index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"index"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collection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"list"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open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"ID in ("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separator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","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close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nullable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"true"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#{item}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&lt;/foreach&gt;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&lt;/where&gt;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itchFamily="34" charset="-122"/>
              <a:ea typeface="Monac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onaco"/>
                <a:cs typeface="宋体" pitchFamily="2" charset="-122"/>
              </a:rPr>
              <a:t>&lt;/select&gt;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933976" y="4152286"/>
            <a:ext cx="1021499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 err="1"/>
              <a:t>foreach</a:t>
            </a:r>
            <a:r>
              <a:rPr lang="zh-CN" altLang="en-US" dirty="0"/>
              <a:t> 元素的功能非常强大，它允许你指定一个集合，声明可以在元素体内使用的集合项（</a:t>
            </a:r>
            <a:r>
              <a:rPr lang="en-US" altLang="zh-CN" dirty="0"/>
              <a:t>item</a:t>
            </a:r>
            <a:r>
              <a:rPr lang="zh-CN" altLang="en-US" dirty="0"/>
              <a:t>）和索引（</a:t>
            </a:r>
            <a:r>
              <a:rPr lang="en-US" altLang="zh-CN" dirty="0"/>
              <a:t>index</a:t>
            </a:r>
            <a:r>
              <a:rPr lang="zh-CN" altLang="en-US" dirty="0"/>
              <a:t>）变量。它也允许你指定开头与结尾的字符串以及集合项迭代之间的分隔符。这个元素也不会错误地添加多余的分隔符，看它多智能！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提示</a:t>
            </a:r>
            <a:r>
              <a:rPr lang="zh-CN" altLang="en-US" dirty="0"/>
              <a:t> </a:t>
            </a:r>
            <a:r>
              <a:rPr lang="zh-CN" altLang="en-US" dirty="0" smtClean="0"/>
              <a:t>：你</a:t>
            </a:r>
            <a:r>
              <a:rPr lang="zh-CN" altLang="en-US" dirty="0"/>
              <a:t>可以将任何可迭代对象（如 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 </a:t>
            </a:r>
            <a:r>
              <a:rPr lang="zh-CN" altLang="en-US" dirty="0"/>
              <a:t>等）、</a:t>
            </a:r>
            <a:r>
              <a:rPr lang="en-US" altLang="zh-CN" dirty="0"/>
              <a:t>Map </a:t>
            </a:r>
            <a:r>
              <a:rPr lang="zh-CN" altLang="en-US" dirty="0"/>
              <a:t>对象或者数组对象作为集合参数传递给 </a:t>
            </a:r>
            <a:r>
              <a:rPr lang="en-US" altLang="zh-CN" i="1" dirty="0" err="1"/>
              <a:t>foreach</a:t>
            </a:r>
            <a:r>
              <a:rPr lang="zh-CN" altLang="en-US" dirty="0"/>
              <a:t>。当使用可迭代对象或者数组时，</a:t>
            </a:r>
            <a:r>
              <a:rPr lang="en-US" altLang="zh-CN" dirty="0"/>
              <a:t>index </a:t>
            </a:r>
            <a:r>
              <a:rPr lang="zh-CN" altLang="en-US" dirty="0"/>
              <a:t>是当前迭代的序号，</a:t>
            </a:r>
            <a:r>
              <a:rPr lang="en-US" altLang="zh-CN" dirty="0"/>
              <a:t>item </a:t>
            </a:r>
            <a:r>
              <a:rPr lang="zh-CN" altLang="en-US" dirty="0"/>
              <a:t>的值是本次迭代获取到的元素。当使用 </a:t>
            </a:r>
            <a:r>
              <a:rPr lang="en-US" altLang="zh-CN" dirty="0"/>
              <a:t>Map </a:t>
            </a:r>
            <a:r>
              <a:rPr lang="zh-CN" altLang="en-US" dirty="0"/>
              <a:t>对象（或者 </a:t>
            </a:r>
            <a:r>
              <a:rPr lang="en-US" altLang="zh-CN" dirty="0" err="1"/>
              <a:t>Map.Entry</a:t>
            </a:r>
            <a:r>
              <a:rPr lang="en-US" altLang="zh-CN" dirty="0"/>
              <a:t> </a:t>
            </a:r>
            <a:r>
              <a:rPr lang="zh-CN" altLang="en-US" dirty="0"/>
              <a:t>对象的集合）时，</a:t>
            </a:r>
            <a:r>
              <a:rPr lang="en-US" altLang="zh-CN" dirty="0"/>
              <a:t>index </a:t>
            </a:r>
            <a:r>
              <a:rPr lang="zh-CN" altLang="en-US" dirty="0"/>
              <a:t>是键，</a:t>
            </a:r>
            <a:r>
              <a:rPr lang="en-US" altLang="zh-CN" dirty="0"/>
              <a:t>item </a:t>
            </a:r>
            <a:r>
              <a:rPr lang="zh-CN" altLang="en-US" dirty="0"/>
              <a:t>是值。</a:t>
            </a:r>
          </a:p>
        </p:txBody>
      </p:sp>
    </p:spTree>
    <p:extLst>
      <p:ext uri="{BB962C8B-B14F-4D97-AF65-F5344CB8AC3E}">
        <p14:creationId xmlns:p14="http://schemas.microsoft.com/office/powerpoint/2010/main" val="13008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545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279454"/>
            <a:ext cx="32532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2952" y="1419439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6228774"/>
              </p:ext>
            </p:extLst>
          </p:nvPr>
        </p:nvGraphicFramePr>
        <p:xfrm>
          <a:off x="525780" y="2188268"/>
          <a:ext cx="10730865" cy="4022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420"/>
                <a:gridCol w="8894445"/>
              </a:tblGrid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表示本次迭代获取的元素，若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或者数组，则表示其中的元素；若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，则代表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key-value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，该参数为必选。</a:t>
                      </a:r>
                      <a:endParaRPr lang="zh-CN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在List和数组中，index是元素的序号，在Map中，index是元素的key。该属性可选。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表示该语句以什么开始，最常用的是左括弧’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(’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600" b="0" spc="12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注意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会将该字符拼接到整体的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语句之前，并且</a:t>
                      </a:r>
                      <a:r>
                        <a:rPr lang="zh-CN" altLang="en-US" sz="1600" b="0" spc="12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只拼接一次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，该参数为可选项，一般</a:t>
                      </a:r>
                      <a:r>
                        <a:rPr lang="zh-CN" altLang="en-US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和close=“)”合用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en-US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separator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会在每次迭代后给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语句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append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separator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属性指定的字符，该参数为可选项</a:t>
                      </a:r>
                      <a:r>
                        <a:rPr lang="zh-CN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表示该语句以什么结束，最常用的是右括弧’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)’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，注意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mybatis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会将该字符拼接到整体的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语句之后，该参数为可选项。</a:t>
                      </a:r>
                      <a:endParaRPr lang="zh-CN" altLang="en-US" sz="1600" b="0" spc="12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collection</a:t>
                      </a:r>
                    </a:p>
                  </a:txBody>
                  <a:tcPr marL="177800" marR="177800" marT="36195" marB="3619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表示迭代集合的名称，可以使用</a:t>
                      </a:r>
                      <a:r>
                        <a:rPr lang="en-US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altLang="zh-CN" sz="1600" b="0" spc="12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zh-CN" altLang="en-US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注解指定</a:t>
                      </a:r>
                      <a:r>
                        <a:rPr lang="zh-CN" altLang="zh-CN" sz="1600" b="0" spc="12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zh-CN" altLang="zh-CN" sz="1600" b="0" spc="12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注意，该属性必须指定，不同情况下，该属性的值是不一样的。</a:t>
                      </a:r>
                    </a:p>
                  </a:txBody>
                  <a:tcPr marL="177800" marR="177800" marT="36195" marB="3619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364558" y="2168327"/>
            <a:ext cx="958072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在遍历参数时，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属性的值是必须指定的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不同情况下，该属性的取值也是不一样的，主要有以下三种情况：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类型、数值类型、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参数且参数类型是一个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参数且参数类型是一个数组，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若传入参数为多参数，就需要把参数封装为一个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的键值。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22761" y="2031070"/>
            <a:ext cx="9865885" cy="2826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172537" y="19763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753264" y="4624725"/>
            <a:ext cx="384043" cy="28657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6418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&lt;collection&gt;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元素中的属性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迭代示例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468" y="87345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假设接口中传递的</a:t>
            </a:r>
            <a:r>
              <a:rPr lang="en-US" altLang="zh-CN" dirty="0"/>
              <a:t>list</a:t>
            </a:r>
            <a:r>
              <a:rPr lang="zh-CN" altLang="en-US" dirty="0"/>
              <a:t>如下所示：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855304" y="253745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foreach</a:t>
            </a:r>
            <a:r>
              <a:rPr lang="zh-CN" altLang="en-US" dirty="0"/>
              <a:t>标签配置如下：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60" y="3005356"/>
            <a:ext cx="70659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72" y="1310497"/>
            <a:ext cx="3952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55304" y="406645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拼接的过程如下所</a:t>
            </a:r>
            <a:r>
              <a:rPr lang="zh-CN" altLang="en-US" dirty="0" smtClean="0"/>
              <a:t>示：</a:t>
            </a:r>
            <a:endParaRPr lang="zh-CN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72" y="4561733"/>
            <a:ext cx="64754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870" y="45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最终结果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462943" y="4912190"/>
            <a:ext cx="4334927" cy="13963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0013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29215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38519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19792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动态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中的元素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29047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条件查询操作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38302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更新操作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19671" y="4738230"/>
            <a:ext cx="1192345" cy="612920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9671" y="5658415"/>
            <a:ext cx="1192345" cy="618263"/>
            <a:chOff x="2215144" y="2026500"/>
            <a:chExt cx="1244730" cy="850129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25342" y="4716057"/>
            <a:ext cx="5143000" cy="612920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复杂查询操作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25342" y="5641593"/>
            <a:ext cx="5143000" cy="612920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196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案例：学生信息查询系统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中查询出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的客户信息，就可以利用数组作为参数，存储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元素迭代数组完成客户信息的批量查询操作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0705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foeeach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实现入参为数组类型的遍历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63974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955" y="266933"/>
            <a:ext cx="24244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>Mybatis_0303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4956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6314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394489"/>
            <a:ext cx="8485746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在接口中定义抽象方法：</a:t>
            </a:r>
            <a:r>
              <a:rPr lang="en-US" altLang="zh-CN" sz="1600" dirty="0">
                <a:solidFill>
                  <a:srgbClr val="C00000"/>
                </a:solidFill>
              </a:rPr>
              <a:t>List&lt;Customer&gt; </a:t>
            </a:r>
            <a:r>
              <a:rPr lang="en-US" altLang="zh-CN" sz="1600" dirty="0" err="1">
                <a:solidFill>
                  <a:srgbClr val="C00000"/>
                </a:solidFill>
              </a:rPr>
              <a:t>findByArray</a:t>
            </a:r>
            <a:r>
              <a:rPr lang="en-US" altLang="zh-CN" sz="1600" dirty="0">
                <a:solidFill>
                  <a:srgbClr val="C00000"/>
                </a:solidFill>
              </a:rPr>
              <a:t>(Integer[] array);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元素迭代数组执行批量查询操作的动态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198" y="2498964"/>
            <a:ext cx="7717662" cy="34572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78092" y="2498964"/>
            <a:ext cx="7102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&lt;select id="</a:t>
            </a:r>
            <a:r>
              <a:rPr lang="en-US" altLang="zh-CN" sz="1600" dirty="0" err="1"/>
              <a:t>findByArray</a:t>
            </a:r>
            <a:r>
              <a:rPr lang="en-US" altLang="zh-CN" sz="1600" dirty="0"/>
              <a:t>" </a:t>
            </a:r>
            <a:r>
              <a:rPr lang="en-US" altLang="zh-CN" sz="1600" dirty="0" err="1">
                <a:solidFill>
                  <a:srgbClr val="C00000"/>
                </a:solidFill>
              </a:rPr>
              <a:t>parameterType</a:t>
            </a:r>
            <a:r>
              <a:rPr lang="en-US" altLang="zh-CN" sz="1600" dirty="0">
                <a:solidFill>
                  <a:srgbClr val="C00000"/>
                </a:solidFill>
              </a:rPr>
              <a:t>="</a:t>
            </a:r>
            <a:r>
              <a:rPr lang="en-US" altLang="zh-CN" sz="1600" dirty="0" err="1">
                <a:solidFill>
                  <a:srgbClr val="C00000"/>
                </a:solidFill>
              </a:rPr>
              <a:t>java.util.Arrays</a:t>
            </a:r>
            <a:r>
              <a:rPr lang="en-US" altLang="zh-CN" sz="1600" dirty="0">
                <a:solidFill>
                  <a:srgbClr val="C00000"/>
                </a:solidFill>
              </a:rPr>
              <a:t>"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resultType</a:t>
            </a:r>
            <a:r>
              <a:rPr lang="en-US" altLang="zh-CN" sz="1600" dirty="0"/>
              <a:t>="customer"&gt;</a:t>
            </a:r>
            <a:br>
              <a:rPr lang="en-US" altLang="zh-CN" sz="1600" dirty="0"/>
            </a:br>
            <a:r>
              <a:rPr lang="en-US" altLang="zh-CN" sz="1600" dirty="0" smtClean="0"/>
              <a:t>    select </a:t>
            </a:r>
            <a:r>
              <a:rPr lang="en-US" altLang="zh-CN" sz="1600" dirty="0"/>
              <a:t>* from </a:t>
            </a:r>
            <a:r>
              <a:rPr lang="en-US" altLang="zh-CN" sz="1600" dirty="0" err="1"/>
              <a:t>t_customer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    &lt;</a:t>
            </a:r>
            <a:r>
              <a:rPr lang="en-US" altLang="zh-CN" sz="1600" dirty="0"/>
              <a:t>where&gt;</a:t>
            </a:r>
            <a:br>
              <a:rPr lang="en-US" altLang="zh-CN" sz="1600" dirty="0"/>
            </a:br>
            <a:r>
              <a:rPr lang="en-US" altLang="zh-CN" sz="1600" dirty="0" smtClean="0"/>
              <a:t>       &lt;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item="id" index="index" </a:t>
            </a:r>
            <a:r>
              <a:rPr lang="en-US" altLang="zh-CN" sz="1600" dirty="0">
                <a:solidFill>
                  <a:srgbClr val="C00000"/>
                </a:solidFill>
              </a:rPr>
              <a:t>collection="array"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/>
              <a:t>        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open="id in(" separator="," close=")"&gt;   </a:t>
            </a:r>
            <a:r>
              <a:rPr lang="en-US" altLang="zh-CN" sz="1600" dirty="0" smtClean="0"/>
              <a:t>#{</a:t>
            </a:r>
            <a:r>
              <a:rPr lang="en-US" altLang="zh-CN" sz="1600" dirty="0"/>
              <a:t>id}</a:t>
            </a:r>
            <a:br>
              <a:rPr lang="en-US" altLang="zh-CN" sz="1600" dirty="0"/>
            </a:br>
            <a:r>
              <a:rPr lang="en-US" altLang="zh-CN" sz="1600" dirty="0" smtClean="0"/>
              <a:t>       &lt;/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&gt;</a:t>
            </a:r>
            <a:br>
              <a:rPr lang="en-US" altLang="zh-CN" sz="1600" dirty="0"/>
            </a:br>
            <a:r>
              <a:rPr lang="en-US" altLang="zh-CN" sz="1600" dirty="0" smtClean="0"/>
              <a:t>    &lt;/</a:t>
            </a:r>
            <a:r>
              <a:rPr lang="en-US" altLang="zh-CN" sz="1600" dirty="0"/>
              <a:t>where&gt;</a:t>
            </a:r>
            <a:br>
              <a:rPr lang="en-US" altLang="zh-CN" sz="1600" dirty="0"/>
            </a:br>
            <a:r>
              <a:rPr lang="en-US" altLang="zh-CN" sz="1600" dirty="0"/>
              <a:t>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972820"/>
            <a:ext cx="4542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元素迭代数组的实现具体如下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方法，实现客户信息的批量查询。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016492"/>
            <a:ext cx="8386932" cy="42472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108772"/>
            <a:ext cx="79288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findCustomersTest3()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Integer[] i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ds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{2,3};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List&lt;Customer&gt; customers =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mapper.findByArray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for (Customer s : customers) 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0296" y="498344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参数数组</a:t>
            </a:r>
            <a:r>
              <a:rPr lang="en-US" altLang="zh-CN" dirty="0"/>
              <a:t>i</a:t>
            </a:r>
            <a:r>
              <a:rPr lang="en-US" altLang="zh-CN" dirty="0" smtClean="0"/>
              <a:t>ds</a:t>
            </a:r>
          </a:p>
          <a:p>
            <a:r>
              <a:rPr lang="zh-CN" altLang="en-US" dirty="0"/>
              <a:t>传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902430" y="3967994"/>
            <a:ext cx="1115735" cy="1015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findByArrayTest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元素迭代数组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22" y="2369061"/>
            <a:ext cx="85613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0999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74570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531649"/>
            <a:ext cx="8485746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在接口中定义抽象方法：</a:t>
            </a:r>
            <a:r>
              <a:rPr lang="en-US" altLang="zh-CN" sz="1600" dirty="0" smtClean="0">
                <a:solidFill>
                  <a:srgbClr val="C00000"/>
                </a:solidFill>
              </a:rPr>
              <a:t>List&lt;Customer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</a:rPr>
              <a:t>findByList</a:t>
            </a:r>
            <a:r>
              <a:rPr lang="en-US" altLang="zh-CN" sz="1600" dirty="0">
                <a:solidFill>
                  <a:srgbClr val="C00000"/>
                </a:solidFill>
              </a:rPr>
              <a:t>(List list);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集合执行批量查询操作的动态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974164"/>
            <a:ext cx="8386932" cy="338196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06705" y="2939806"/>
            <a:ext cx="79288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java.util.List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="customer"&gt;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&lt;where&gt;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item="id" index="index"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collection="list"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open="id in(" separator="," close=")"&gt;#{id}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&lt;/where&gt;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6475" y="1120140"/>
            <a:ext cx="4911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List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的实现步骤具体如下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，用于批量查询客户信息。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1979802"/>
            <a:ext cx="8386932" cy="41156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59042" y="1882927"/>
            <a:ext cx="79288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/>
              <a:t>public void findCustomersTest4() 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SqlSession</a:t>
            </a:r>
            <a:r>
              <a:rPr lang="en-US" altLang="zh-CN" sz="1600" dirty="0"/>
              <a:t> session = </a:t>
            </a:r>
            <a:r>
              <a:rPr lang="en-US" altLang="zh-CN" sz="1600" dirty="0" err="1"/>
              <a:t>MybatisUtils.</a:t>
            </a:r>
            <a:r>
              <a:rPr lang="en-US" altLang="zh-CN" sz="1600" i="1" dirty="0" err="1"/>
              <a:t>getSqlsession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CustomerMapper</a:t>
            </a:r>
            <a:r>
              <a:rPr lang="en-US" altLang="zh-CN" sz="1600" dirty="0"/>
              <a:t> mapper = </a:t>
            </a:r>
            <a:r>
              <a:rPr lang="en-US" altLang="zh-CN" sz="1600" dirty="0" err="1"/>
              <a:t>session.getMapper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CustomerMapper.class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List&lt;Integer&gt; ids=new </a:t>
            </a:r>
            <a:r>
              <a:rPr lang="en-US" altLang="zh-CN" sz="1600" dirty="0" err="1">
                <a:solidFill>
                  <a:srgbClr val="C00000"/>
                </a:solidFill>
              </a:rPr>
              <a:t>ArrayList</a:t>
            </a:r>
            <a:r>
              <a:rPr lang="en-US" altLang="zh-CN" sz="1600" dirty="0">
                <a:solidFill>
                  <a:srgbClr val="C00000"/>
                </a:solidFill>
              </a:rPr>
              <a:t>&lt;Integer&gt;();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ids.add</a:t>
            </a:r>
            <a:r>
              <a:rPr lang="en-US" altLang="zh-CN" sz="1600" dirty="0"/>
              <a:t>(1);  </a:t>
            </a:r>
            <a:r>
              <a:rPr lang="en-US" altLang="zh-CN" sz="1600" dirty="0" err="1"/>
              <a:t>ids.add</a:t>
            </a:r>
            <a:r>
              <a:rPr lang="en-US" altLang="zh-CN" sz="1600" dirty="0"/>
              <a:t>(2);</a:t>
            </a:r>
            <a:br>
              <a:rPr lang="en-US" altLang="zh-CN" sz="1600" dirty="0"/>
            </a:br>
            <a:r>
              <a:rPr lang="en-US" altLang="zh-CN" sz="1600" dirty="0"/>
              <a:t>    List&lt;Customer&gt; customers = </a:t>
            </a:r>
            <a:r>
              <a:rPr lang="en-US" altLang="zh-CN" sz="1600" dirty="0" err="1"/>
              <a:t>mapper.findByList</a:t>
            </a:r>
            <a:r>
              <a:rPr lang="en-US" altLang="zh-CN" sz="1600" dirty="0"/>
              <a:t>(ids);</a:t>
            </a:r>
            <a:br>
              <a:rPr lang="en-US" altLang="zh-CN" sz="1600" dirty="0"/>
            </a:br>
            <a:r>
              <a:rPr lang="en-US" altLang="zh-CN" sz="1600" dirty="0"/>
              <a:t>    for (Customer s : customers)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System.</a:t>
            </a:r>
            <a:r>
              <a:rPr lang="en-US" altLang="zh-CN" sz="1600" i="1" dirty="0" err="1"/>
              <a:t>out</a:t>
            </a:r>
            <a:r>
              <a:rPr lang="en-US" altLang="zh-CN" sz="1600" dirty="0" err="1"/>
              <a:t>.println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session.close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findByListTest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25" y="2439580"/>
            <a:ext cx="864711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49990" y="244125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9114" y="2576959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05835" y="2362906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在接口中定义抽象方法</a:t>
            </a:r>
            <a:r>
              <a:rPr lang="zh-CN" altLang="en-US" sz="1600" dirty="0" smtClean="0"/>
              <a:t>：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saveCustom</a:t>
            </a:r>
            <a:r>
              <a:rPr lang="en-US" altLang="zh-CN" sz="1600" dirty="0">
                <a:solidFill>
                  <a:srgbClr val="C00000"/>
                </a:solidFill>
              </a:rPr>
              <a:t>(Map map</a:t>
            </a:r>
            <a:r>
              <a:rPr lang="en-US" altLang="zh-CN" sz="1600" dirty="0" smtClean="0">
                <a:solidFill>
                  <a:srgbClr val="C00000"/>
                </a:solidFill>
              </a:rPr>
              <a:t>);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CustomerMapper.xml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中，添加使用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集合执行批量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的动态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94" y="3745908"/>
            <a:ext cx="8925887" cy="24948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3115" y="3750080"/>
            <a:ext cx="8732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&lt;insert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id="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saveCustom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="map"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(username,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jobs,phone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collection="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item="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index="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separator=","&gt;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(#{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},#{customer.jobs},#{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customer.phone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&lt;/insert&gt;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9991" y="993257"/>
            <a:ext cx="1066661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&lt;foreach&gt;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元素迭代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集合，实现多参数入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插入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操作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将要</a:t>
            </a:r>
            <a:r>
              <a:rPr lang="zh-CN" altLang="en-US" sz="1600" dirty="0"/>
              <a:t>传递的参数都存到一个</a:t>
            </a:r>
            <a:r>
              <a:rPr lang="en-US" altLang="zh-CN" sz="1600" dirty="0"/>
              <a:t>List</a:t>
            </a:r>
            <a:r>
              <a:rPr lang="zh-CN" altLang="en-US" sz="1600" dirty="0"/>
              <a:t>中，将</a:t>
            </a:r>
            <a:r>
              <a:rPr lang="en-US" altLang="zh-CN" sz="1600" dirty="0"/>
              <a:t>List</a:t>
            </a:r>
            <a:r>
              <a:rPr lang="zh-CN" altLang="en-US" sz="1600" dirty="0"/>
              <a:t>存到要传参的</a:t>
            </a:r>
            <a:r>
              <a:rPr lang="en-US" altLang="zh-CN" sz="1600" dirty="0"/>
              <a:t>map</a:t>
            </a:r>
            <a:r>
              <a:rPr lang="zh-CN" altLang="en-US" sz="1600" dirty="0"/>
              <a:t>中，并给</a:t>
            </a:r>
            <a:r>
              <a:rPr lang="en-US" altLang="zh-CN" sz="1600" dirty="0"/>
              <a:t>List</a:t>
            </a:r>
            <a:r>
              <a:rPr lang="zh-CN" altLang="en-US" sz="1600" dirty="0"/>
              <a:t>一个键名，在</a:t>
            </a:r>
            <a:r>
              <a:rPr lang="en-US" altLang="zh-CN" sz="1600" dirty="0">
                <a:hlinkClick r:id="rId5"/>
              </a:rPr>
              <a:t>collection</a:t>
            </a:r>
            <a:r>
              <a:rPr lang="zh-CN" altLang="en-US" sz="1600" dirty="0"/>
              <a:t>中就配置这个键</a:t>
            </a:r>
            <a:r>
              <a:rPr lang="zh-CN" altLang="en-US" sz="1600" dirty="0" smtClean="0"/>
              <a:t>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案例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具体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实现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步骤如下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sz="1600" dirty="0"/>
          </a:p>
        </p:txBody>
      </p:sp>
      <p:sp>
        <p:nvSpPr>
          <p:cNvPr id="5" name="矩形标注 4"/>
          <p:cNvSpPr/>
          <p:nvPr/>
        </p:nvSpPr>
        <p:spPr>
          <a:xfrm>
            <a:off x="3582098" y="5981350"/>
            <a:ext cx="1224793" cy="394283"/>
          </a:xfrm>
          <a:prstGeom prst="wedgeRectCallout">
            <a:avLst>
              <a:gd name="adj1" fmla="val 38071"/>
              <a:gd name="adj2" fmla="val -3277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Map</a:t>
            </a:r>
            <a:r>
              <a:rPr lang="zh-CN" altLang="en-US" dirty="0" smtClean="0">
                <a:solidFill>
                  <a:srgbClr val="7030A0"/>
                </a:solidFill>
              </a:rPr>
              <a:t>的键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7711580" y="3909268"/>
            <a:ext cx="2111928" cy="394283"/>
          </a:xfrm>
          <a:prstGeom prst="wedgeRectCallout">
            <a:avLst>
              <a:gd name="adj1" fmla="val -74342"/>
              <a:gd name="adj2" fmla="val 1381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迭代到的当前元素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27644" y="995211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16768" y="1130919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83489" y="1008306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中，编写测试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批量插入客户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490" y="1545541"/>
            <a:ext cx="7787306" cy="49843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36815" y="1635015"/>
            <a:ext cx="8221209" cy="4901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saveCustomerTest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MybatisUtils.getSqlsession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mapper =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session.getMapper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CustomerMapper.class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Map&lt;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String,Object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map=new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Customer c1=new Customer("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","worker","111122225" 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Customer c2=new Customer("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","56783210000");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List&lt;Customer&gt; customers= new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&lt;Customer&gt;();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customers.add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(c1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customers.add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(c2);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map.put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customers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",customers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=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mapper.saveCustom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(map);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(n &gt; 0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session.commit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List&lt;Customer&gt;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mapper.findCustomerByNameAndJobs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(new Customer());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 (Customer s :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20169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测试类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saveCustomerTest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3.4.4 &lt;foreach&gt;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元素迭代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53" y="2105856"/>
            <a:ext cx="868521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708217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学生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信息系统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392518"/>
            <a:ext cx="9116267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进行了详细讲解，包括使用动态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进行条件查询、更新以及复杂查询操作。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利用本章所学知识完成一个学生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，该系统要求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1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53895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信息系统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学生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8593" y="2154238"/>
            <a:ext cx="94292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当用户输入的学生姓名不为空，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则根据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学生姓名进行学生信息的查询；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当用户输入的学生姓名为空，而学生专业不为空，则只根据学生专业进行学生的查询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用户输入的学生姓名不为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，则根据姓名和专业查询学生信息。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当学生姓名和专业都为空，则查询所有学生信息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8253" y="1958053"/>
            <a:ext cx="9865885" cy="23660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398029" y="190328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997330" y="40084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多条件查询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Chevron 3"/>
          <p:cNvSpPr/>
          <p:nvPr>
            <p:custDataLst>
              <p:tags r:id="rId3"/>
            </p:custDataLst>
          </p:nvPr>
        </p:nvSpPr>
        <p:spPr>
          <a:xfrm>
            <a:off x="630891" y="4545924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964696" y="46859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单条件查询</a:t>
            </a:r>
          </a:p>
        </p:txBody>
      </p:sp>
      <p:sp>
        <p:nvSpPr>
          <p:cNvPr id="21" name="1"/>
          <p:cNvSpPr txBox="1"/>
          <p:nvPr>
            <p:custDataLst>
              <p:tags r:id="rId4"/>
            </p:custDataLst>
          </p:nvPr>
        </p:nvSpPr>
        <p:spPr>
          <a:xfrm>
            <a:off x="2015083" y="5513054"/>
            <a:ext cx="9116267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值小于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640275" y="5322195"/>
            <a:ext cx="9865885" cy="818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>
            <a:off x="1590051" y="526962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矩形 93"/>
          <p:cNvSpPr/>
          <p:nvPr/>
        </p:nvSpPr>
        <p:spPr>
          <a:xfrm rot="10800000">
            <a:off x="11189352" y="57851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054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案例：学生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Chevron 3"/>
          <p:cNvSpPr/>
          <p:nvPr>
            <p:custDataLst>
              <p:tags r:id="rId1"/>
            </p:custDataLst>
          </p:nvPr>
        </p:nvSpPr>
        <p:spPr>
          <a:xfrm>
            <a:off x="838732" y="1131537"/>
            <a:ext cx="20187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172537" y="12715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学生插入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1"/>
          <p:cNvSpPr txBox="1"/>
          <p:nvPr>
            <p:custDataLst>
              <p:tags r:id="rId2"/>
            </p:custDataLst>
          </p:nvPr>
        </p:nvSpPr>
        <p:spPr>
          <a:xfrm>
            <a:off x="1823061" y="2425906"/>
            <a:ext cx="911626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插入三条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448253" y="2235047"/>
            <a:ext cx="9865885" cy="818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矩形 93"/>
          <p:cNvSpPr/>
          <p:nvPr/>
        </p:nvSpPr>
        <p:spPr>
          <a:xfrm>
            <a:off x="1398029" y="218247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矩形 93"/>
          <p:cNvSpPr/>
          <p:nvPr/>
        </p:nvSpPr>
        <p:spPr>
          <a:xfrm rot="10800000">
            <a:off x="10997330" y="269798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239561" y="112016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5711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学生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信息系统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8" y="2663190"/>
            <a:ext cx="8386932" cy="3509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38225" y="2722636"/>
            <a:ext cx="792883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int(32) PRIMARY KEY AUTO_INCREMENT,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major varchar(50),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varchar(16)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，其他省略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dm_student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('1',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'10001');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相关知识。首先讲解了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中的元素；其次讲解了条件查询操作，包括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&lt;choose&gt;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&lt;when&gt;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&lt;otherwise&gt;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&lt;where&gt;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&lt;trim&gt;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元素的使用；然后讲解了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复杂查询操作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。通过本章的学习，读者可以了解常用动态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元素的主要作用，并能够掌握这些元素在实际开发中的应用。在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元素十分重要，熟练的掌握它们能够极大地提高开发效率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67169" y="3163918"/>
            <a:ext cx="9116267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的强大特性之一，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采用了功能强大的基于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OGNL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Graph Navigation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）的表达式来完成动态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的映射文件中，开发人员可通过动态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元素灵活组装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语句，这在很大程度上避免了单一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语句的反复堆砌，提高了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400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01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964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9560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46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的好处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33672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3252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中的元素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Chevron 3"/>
          <p:cNvSpPr/>
          <p:nvPr>
            <p:custDataLst>
              <p:tags r:id="rId1"/>
            </p:custDataLst>
          </p:nvPr>
        </p:nvSpPr>
        <p:spPr>
          <a:xfrm>
            <a:off x="892519" y="1037408"/>
            <a:ext cx="28908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307007" y="1163946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常用元素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24815" y="1921830"/>
          <a:ext cx="11001375" cy="336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4360"/>
                <a:gridCol w="6597015"/>
              </a:tblGrid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dirty="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&lt;if&gt;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判断语句，用于单条件判断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marR="292100" lvl="0" indent="0" algn="ctr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&lt;choose&gt;（&lt;when&gt;、&lt;otherwise&gt;）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相当于Java中的switch...case...default语句，用于多条件判断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&lt;where&gt;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3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简化SQL语句中where的条件判断</a:t>
                      </a:r>
                      <a:endParaRPr lang="en-US" altLang="zh-CN" sz="1600" b="0" spc="13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&lt;trim&gt;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可以灵活地去除多余的关键字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&lt;set&gt;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用于SQL语句的动态更新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&lt;foreach&gt;</a:t>
                      </a:r>
                    </a:p>
                  </a:txBody>
                  <a:tcPr marL="215900" marR="215900" marT="71755" marB="7175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lvl="0" indent="0" algn="l" defTabSz="1219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266700" algn="l"/>
                        </a:tabLst>
                        <a:defRPr/>
                      </a:pPr>
                      <a:r>
                        <a:rPr lang="zh-CN" altLang="zh-CN" sz="1600" b="0" spc="13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循环语句，常用于in语句等列举条件中</a:t>
                      </a:r>
                    </a:p>
                  </a:txBody>
                  <a:tcPr marL="215900" marR="215900" marT="71755" marB="7175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448756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条件查询操作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050638" y="1077638"/>
            <a:ext cx="10413229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&lt;if&gt;</a:t>
            </a:r>
            <a:r>
              <a:rPr lang="zh-CN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是最常用的判断元素，它类似于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语句，主要用于实现某些简单的</a:t>
            </a:r>
            <a:r>
              <a:rPr lang="zh-CN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zh-CN" altLang="zh-CN" sz="15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5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常见情景是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根据条件包含 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子句的一部分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。比如：</a:t>
            </a:r>
            <a:endParaRPr lang="zh-CN" altLang="en-US" sz="15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49603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&lt;if&gt;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3633" y="2055812"/>
            <a:ext cx="7071919" cy="151319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&lt;select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+mn-ea"/>
                <a:cs typeface="宋体" pitchFamily="2" charset="-122"/>
              </a:rPr>
              <a:t>id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n-ea"/>
                <a:cs typeface="宋体" pitchFamily="2" charset="-122"/>
              </a:rPr>
              <a:t>=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n-ea"/>
                <a:cs typeface="宋体" pitchFamily="2" charset="-122"/>
              </a:rPr>
              <a:t>"findActiveBlogWithTitleLike"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+mn-ea"/>
                <a:cs typeface="宋体" pitchFamily="2" charset="-122"/>
              </a:rPr>
              <a:t>resultType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n-ea"/>
                <a:cs typeface="宋体" pitchFamily="2" charset="-122"/>
              </a:rPr>
              <a:t>=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n-ea"/>
                <a:cs typeface="宋体" pitchFamily="2" charset="-122"/>
              </a:rPr>
              <a:t>"Blog“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&gt;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SELECT * FROM BLOG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WHERE state = ‘ACTIVE’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&lt;if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+mn-ea"/>
                <a:cs typeface="宋体" pitchFamily="2" charset="-122"/>
              </a:rPr>
              <a:t>test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n-ea"/>
                <a:cs typeface="宋体" pitchFamily="2" charset="-122"/>
              </a:rPr>
              <a:t>=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+mn-ea"/>
                <a:cs typeface="宋体" pitchFamily="2" charset="-122"/>
              </a:rPr>
              <a:t>"title != null"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&gt;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AND title like #{title}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&lt;/if&gt;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宋体" pitchFamily="2" charset="-122"/>
              </a:rPr>
              <a:t>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+mn-ea"/>
                <a:cs typeface="宋体" pitchFamily="2" charset="-122"/>
              </a:rPr>
              <a:t>&lt;/select&gt;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143840" y="3843742"/>
            <a:ext cx="10760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这条语句提供了可选的查找文本功能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>
                <a:solidFill>
                  <a:srgbClr val="C00000"/>
                </a:solidFill>
              </a:rPr>
              <a:t>不传入 </a:t>
            </a:r>
            <a:r>
              <a:rPr lang="zh-CN" altLang="en-US" dirty="0"/>
              <a:t>“</a:t>
            </a:r>
            <a:r>
              <a:rPr lang="en-US" altLang="zh-CN" dirty="0"/>
              <a:t>title”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标签中的内容就不组装到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中，所有</a:t>
            </a:r>
            <a:r>
              <a:rPr lang="zh-CN" altLang="en-US" dirty="0"/>
              <a:t>处于 “</a:t>
            </a:r>
            <a:r>
              <a:rPr lang="en-US" altLang="zh-CN" dirty="0"/>
              <a:t>ACTIVE” </a:t>
            </a:r>
            <a:r>
              <a:rPr lang="zh-CN" altLang="en-US" dirty="0"/>
              <a:t>状态的 </a:t>
            </a:r>
            <a:r>
              <a:rPr lang="en-US" altLang="zh-CN" dirty="0"/>
              <a:t>BLOG </a:t>
            </a:r>
            <a:r>
              <a:rPr lang="zh-CN" altLang="en-US" dirty="0"/>
              <a:t>都会返回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zh-CN" altLang="en-US" dirty="0">
                <a:solidFill>
                  <a:srgbClr val="C00000"/>
                </a:solidFill>
              </a:rPr>
              <a:t>传入</a:t>
            </a:r>
            <a:r>
              <a:rPr lang="zh-CN" altLang="en-US" dirty="0"/>
              <a:t>了 “</a:t>
            </a:r>
            <a:r>
              <a:rPr lang="en-US" altLang="zh-CN" dirty="0"/>
              <a:t>title” </a:t>
            </a:r>
            <a:r>
              <a:rPr lang="zh-CN" altLang="en-US" dirty="0"/>
              <a:t>参数，那么就会对 “</a:t>
            </a:r>
            <a:r>
              <a:rPr lang="en-US" altLang="zh-CN" dirty="0"/>
              <a:t>title” </a:t>
            </a:r>
            <a:r>
              <a:rPr lang="zh-CN" altLang="en-US" dirty="0"/>
              <a:t>一列进行模糊查找并返回对应的 </a:t>
            </a:r>
            <a:r>
              <a:rPr lang="en-US" altLang="zh-CN" dirty="0"/>
              <a:t>BLOG </a:t>
            </a:r>
            <a:r>
              <a:rPr lang="zh-CN" altLang="en-US" dirty="0"/>
              <a:t>结果</a:t>
            </a:r>
            <a:r>
              <a:rPr lang="zh-CN" altLang="en-US" dirty="0" smtClean="0"/>
              <a:t>（ “</a:t>
            </a:r>
            <a:r>
              <a:rPr lang="en-US" altLang="zh-CN" dirty="0" smtClean="0"/>
              <a:t>title” </a:t>
            </a:r>
            <a:r>
              <a:rPr lang="zh-CN" altLang="en-US" dirty="0"/>
              <a:t>的参数值需要包含查找掩码或通配符字符）。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991915" y="5450476"/>
            <a:ext cx="1014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如果希望通过 “</a:t>
            </a:r>
            <a:r>
              <a:rPr lang="en-US" altLang="zh-CN" dirty="0"/>
              <a:t>title” </a:t>
            </a:r>
            <a:r>
              <a:rPr lang="zh-CN" altLang="en-US" dirty="0"/>
              <a:t>和 “</a:t>
            </a:r>
            <a:r>
              <a:rPr lang="en-US" altLang="zh-CN" dirty="0"/>
              <a:t>author” </a:t>
            </a:r>
            <a:r>
              <a:rPr lang="zh-CN" altLang="en-US" dirty="0"/>
              <a:t>两个参数进行可选</a:t>
            </a:r>
            <a:r>
              <a:rPr lang="zh-CN" altLang="en-US" dirty="0" smtClean="0"/>
              <a:t>搜索</a:t>
            </a:r>
            <a:r>
              <a:rPr lang="zh-CN" altLang="en-US" dirty="0"/>
              <a:t>，</a:t>
            </a:r>
            <a:r>
              <a:rPr lang="zh-CN" altLang="en-US" dirty="0" smtClean="0"/>
              <a:t>只需</a:t>
            </a:r>
            <a:r>
              <a:rPr lang="zh-CN" altLang="en-US" dirty="0"/>
              <a:t>要加入另一个条件即可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就是再来一个“</a:t>
            </a:r>
            <a:r>
              <a:rPr lang="en-US" altLang="zh-CN" dirty="0" smtClean="0">
                <a:solidFill>
                  <a:srgbClr val="0070C0"/>
                </a:solidFill>
              </a:rPr>
              <a:t>if</a:t>
            </a:r>
            <a:r>
              <a:rPr lang="zh-CN" altLang="en-US" dirty="0" smtClean="0">
                <a:solidFill>
                  <a:srgbClr val="0070C0"/>
                </a:solidFill>
              </a:rPr>
              <a:t>”元素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2688b61-8dc0-4c9a-94b3-572e97f5666a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979d054-029c-497f-b48d-9d89393ceba6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7287f6-b893-438e-bcfc-45f7fb5e5778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12596</TotalTime>
  <Words>4654</Words>
  <Application>Microsoft Office PowerPoint</Application>
  <PresentationFormat>自定义</PresentationFormat>
  <Paragraphs>535</Paragraphs>
  <Slides>55</Slides>
  <Notes>54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xb21cn</cp:lastModifiedBy>
  <cp:revision>1242</cp:revision>
  <dcterms:created xsi:type="dcterms:W3CDTF">2020-11-25T06:00:00Z</dcterms:created>
  <dcterms:modified xsi:type="dcterms:W3CDTF">2022-02-19T02:10:28Z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