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45.xml" ContentType="application/vnd.openxmlformats-officedocument.presentationml.notesSlide+xml"/>
  <Override PartName="/ppt/tags/tag45.xml" ContentType="application/vnd.openxmlformats-officedocument.presentationml.tags+xml"/>
  <Override PartName="/ppt/notesSlides/notesSlide4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4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52.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53.xml" ContentType="application/vnd.openxmlformats-officedocument.presentationml.notesSlide+xml"/>
  <Override PartName="/ppt/tags/tag57.xml" ContentType="application/vnd.openxmlformats-officedocument.presentationml.tags+xml"/>
  <Override PartName="/ppt/notesSlides/notesSlide54.xml" ContentType="application/vnd.openxmlformats-officedocument.presentationml.notesSlide+xml"/>
  <Override PartName="/ppt/tags/tag58.xml" ContentType="application/vnd.openxmlformats-officedocument.presentationml.tags+xml"/>
  <Override PartName="/ppt/notesSlides/notesSlide55.xml" ContentType="application/vnd.openxmlformats-officedocument.presentationml.notesSlide+xml"/>
  <Override PartName="/ppt/tags/tag59.xml" ContentType="application/vnd.openxmlformats-officedocument.presentationml.tags+xml"/>
  <Override PartName="/ppt/notesSlides/notesSlide56.xml" ContentType="application/vnd.openxmlformats-officedocument.presentationml.notesSlide+xml"/>
  <Override PartName="/ppt/tags/tag60.xml" ContentType="application/vnd.openxmlformats-officedocument.presentationml.tags+xml"/>
  <Override PartName="/ppt/notesSlides/notesSlide57.xml" ContentType="application/vnd.openxmlformats-officedocument.presentationml.notesSlide+xml"/>
  <Override PartName="/ppt/tags/tag61.xml" ContentType="application/vnd.openxmlformats-officedocument.presentationml.tags+xml"/>
  <Override PartName="/ppt/notesSlides/notesSlide58.xml" ContentType="application/vnd.openxmlformats-officedocument.presentationml.notesSlide+xml"/>
  <Override PartName="/ppt/tags/tag62.xml" ContentType="application/vnd.openxmlformats-officedocument.presentationml.tags+xml"/>
  <Override PartName="/ppt/notesSlides/notesSlide59.xml" ContentType="application/vnd.openxmlformats-officedocument.presentationml.notesSlide+xml"/>
  <Override PartName="/ppt/tags/tag63.xml" ContentType="application/vnd.openxmlformats-officedocument.presentationml.tags+xml"/>
  <Override PartName="/ppt/notesSlides/notesSlide60.xml" ContentType="application/vnd.openxmlformats-officedocument.presentationml.notesSlide+xml"/>
  <Override PartName="/ppt/tags/tag64.xml" ContentType="application/vnd.openxmlformats-officedocument.presentationml.tags+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4"/>
  </p:notesMasterIdLst>
  <p:sldIdLst>
    <p:sldId id="459" r:id="rId2"/>
    <p:sldId id="460" r:id="rId3"/>
    <p:sldId id="694" r:id="rId4"/>
    <p:sldId id="462" r:id="rId5"/>
    <p:sldId id="463" r:id="rId6"/>
    <p:sldId id="695" r:id="rId7"/>
    <p:sldId id="464" r:id="rId8"/>
    <p:sldId id="772" r:id="rId9"/>
    <p:sldId id="783" r:id="rId10"/>
    <p:sldId id="776" r:id="rId11"/>
    <p:sldId id="725" r:id="rId12"/>
    <p:sldId id="545" r:id="rId13"/>
    <p:sldId id="753" r:id="rId14"/>
    <p:sldId id="785" r:id="rId15"/>
    <p:sldId id="830" r:id="rId16"/>
    <p:sldId id="786" r:id="rId17"/>
    <p:sldId id="787" r:id="rId18"/>
    <p:sldId id="788" r:id="rId19"/>
    <p:sldId id="789" r:id="rId20"/>
    <p:sldId id="790" r:id="rId21"/>
    <p:sldId id="791" r:id="rId22"/>
    <p:sldId id="831" r:id="rId23"/>
    <p:sldId id="832" r:id="rId24"/>
    <p:sldId id="792" r:id="rId25"/>
    <p:sldId id="726" r:id="rId26"/>
    <p:sldId id="793" r:id="rId27"/>
    <p:sldId id="756" r:id="rId28"/>
    <p:sldId id="794" r:id="rId29"/>
    <p:sldId id="795" r:id="rId30"/>
    <p:sldId id="796" r:id="rId31"/>
    <p:sldId id="797" r:id="rId32"/>
    <p:sldId id="798" r:id="rId33"/>
    <p:sldId id="799" r:id="rId34"/>
    <p:sldId id="727" r:id="rId35"/>
    <p:sldId id="800" r:id="rId36"/>
    <p:sldId id="801" r:id="rId37"/>
    <p:sldId id="583" r:id="rId38"/>
    <p:sldId id="761" r:id="rId39"/>
    <p:sldId id="762" r:id="rId40"/>
    <p:sldId id="763" r:id="rId41"/>
    <p:sldId id="765" r:id="rId42"/>
    <p:sldId id="766" r:id="rId43"/>
    <p:sldId id="728" r:id="rId44"/>
    <p:sldId id="833" r:id="rId45"/>
    <p:sldId id="802" r:id="rId46"/>
    <p:sldId id="812" r:id="rId47"/>
    <p:sldId id="770" r:id="rId48"/>
    <p:sldId id="815" r:id="rId49"/>
    <p:sldId id="780" r:id="rId50"/>
    <p:sldId id="745" r:id="rId51"/>
    <p:sldId id="619" r:id="rId52"/>
    <p:sldId id="782" r:id="rId53"/>
    <p:sldId id="821" r:id="rId54"/>
    <p:sldId id="822" r:id="rId55"/>
    <p:sldId id="823" r:id="rId56"/>
    <p:sldId id="824" r:id="rId57"/>
    <p:sldId id="825" r:id="rId58"/>
    <p:sldId id="826" r:id="rId59"/>
    <p:sldId id="827" r:id="rId60"/>
    <p:sldId id="828" r:id="rId61"/>
    <p:sldId id="829" r:id="rId62"/>
    <p:sldId id="531" r:id="rId63"/>
  </p:sldIdLst>
  <p:sldSz cx="12192000" cy="6858000"/>
  <p:notesSz cx="6858000" cy="9144000"/>
  <p:custDataLst>
    <p:tags r:id="rId6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D" initials="L"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95" autoAdjust="0"/>
    <p:restoredTop sz="94857"/>
  </p:normalViewPr>
  <p:slideViewPr>
    <p:cSldViewPr snapToGrid="0" snapToObjects="1">
      <p:cViewPr varScale="1">
        <p:scale>
          <a:sx n="114" d="100"/>
          <a:sy n="114" d="100"/>
        </p:scale>
        <p:origin x="-228" y="-108"/>
      </p:cViewPr>
      <p:guideLst>
        <p:guide orient="horz" pos="2160"/>
        <p:guide pos="3840"/>
      </p:guideLst>
    </p:cSldViewPr>
  </p:slideViewPr>
  <p:notesTextViewPr>
    <p:cViewPr>
      <p:scale>
        <a:sx n="1" d="1"/>
        <a:sy n="1" d="1"/>
      </p:scale>
      <p:origin x="0" y="0"/>
    </p:cViewPr>
  </p:notesTextViewPr>
  <p:sorterViewPr>
    <p:cViewPr>
      <p:scale>
        <a:sx n="100" d="100"/>
        <a:sy n="100" d="100"/>
      </p:scale>
      <p:origin x="0" y="1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2022/2/24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extLst>
      <p:ext uri="{BB962C8B-B14F-4D97-AF65-F5344CB8AC3E}">
        <p14:creationId xmlns:p14="http://schemas.microsoft.com/office/powerpoint/2010/main" val="2573181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2022/2/24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2022/2/24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2022/2/24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2022/2/24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2022/2/24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2022/2/24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2022/2/24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2022/2/24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2022/2/24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2022/2/24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2022/2/24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2022/2/24</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12.xml"/><Relationship Id="rId4"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5.xml"/><Relationship Id="rId1" Type="http://schemas.openxmlformats.org/officeDocument/2006/relationships/tags" Target="../tags/tag1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5.xml"/><Relationship Id="rId1" Type="http://schemas.openxmlformats.org/officeDocument/2006/relationships/tags" Target="../tags/tag14.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tags" Target="../tags/tag15.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tags" Target="../tags/tag16.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5.xml"/><Relationship Id="rId1" Type="http://schemas.openxmlformats.org/officeDocument/2006/relationships/tags" Target="../tags/tag17.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5.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5.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5.xml"/><Relationship Id="rId1" Type="http://schemas.openxmlformats.org/officeDocument/2006/relationships/tags" Target="../tags/tag20.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5.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5.xml"/><Relationship Id="rId1" Type="http://schemas.openxmlformats.org/officeDocument/2006/relationships/tags" Target="../tags/tag2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5.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5.xml"/><Relationship Id="rId1" Type="http://schemas.openxmlformats.org/officeDocument/2006/relationships/tags" Target="../tags/tag25.xml"/><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1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5.xml"/><Relationship Id="rId1" Type="http://schemas.openxmlformats.org/officeDocument/2006/relationships/tags" Target="../tags/tag30.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5.xml"/><Relationship Id="rId1" Type="http://schemas.openxmlformats.org/officeDocument/2006/relationships/tags" Target="../tags/tag31.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5.xml"/><Relationship Id="rId1" Type="http://schemas.openxmlformats.org/officeDocument/2006/relationships/tags" Target="../tags/tag34.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5.xml"/><Relationship Id="rId1" Type="http://schemas.openxmlformats.org/officeDocument/2006/relationships/tags" Target="../tags/tag35.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5.xml"/><Relationship Id="rId1" Type="http://schemas.openxmlformats.org/officeDocument/2006/relationships/tags" Target="../tags/tag36.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9.png"/><Relationship Id="rId2" Type="http://schemas.openxmlformats.org/officeDocument/2006/relationships/slideLayout" Target="../slideLayouts/slideLayout15.xml"/><Relationship Id="rId1" Type="http://schemas.openxmlformats.org/officeDocument/2006/relationships/tags" Target="../tags/tag3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5.xml"/><Relationship Id="rId1" Type="http://schemas.openxmlformats.org/officeDocument/2006/relationships/tags" Target="../tags/tag38.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5.xml"/><Relationship Id="rId1" Type="http://schemas.openxmlformats.org/officeDocument/2006/relationships/tags" Target="../tags/tag39.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5.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5.xml"/><Relationship Id="rId1" Type="http://schemas.openxmlformats.org/officeDocument/2006/relationships/tags" Target="../tags/tag41.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5.xml"/><Relationship Id="rId1" Type="http://schemas.openxmlformats.org/officeDocument/2006/relationships/tags" Target="../tags/tag42.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5.xml"/><Relationship Id="rId1" Type="http://schemas.openxmlformats.org/officeDocument/2006/relationships/tags" Target="../tags/tag45.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notesSlide" Target="../notesSlides/notesSlide52.xml"/><Relationship Id="rId4"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5.xml"/><Relationship Id="rId1" Type="http://schemas.openxmlformats.org/officeDocument/2006/relationships/tags" Target="../tags/tag57.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5.xml"/><Relationship Id="rId1" Type="http://schemas.openxmlformats.org/officeDocument/2006/relationships/tags" Target="../tags/tag58.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5.xml"/><Relationship Id="rId1" Type="http://schemas.openxmlformats.org/officeDocument/2006/relationships/tags" Target="../tags/tag59.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5.xml"/><Relationship Id="rId1" Type="http://schemas.openxmlformats.org/officeDocument/2006/relationships/tags" Target="../tags/tag60.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5.xml"/><Relationship Id="rId1" Type="http://schemas.openxmlformats.org/officeDocument/2006/relationships/tags" Target="../tags/tag61.xml"/><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5.xml"/><Relationship Id="rId1" Type="http://schemas.openxmlformats.org/officeDocument/2006/relationships/tags" Target="../tags/tag6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5.xml"/><Relationship Id="rId1" Type="http://schemas.openxmlformats.org/officeDocument/2006/relationships/tags" Target="../tags/tag63.xml"/><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5.xml"/><Relationship Id="rId1" Type="http://schemas.openxmlformats.org/officeDocument/2006/relationships/tags" Target="../tags/tag64.xml"/><Relationship Id="rId4" Type="http://schemas.openxmlformats.org/officeDocument/2006/relationships/image" Target="../media/image2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1608667" y="2515710"/>
            <a:ext cx="9059333" cy="707886"/>
          </a:xfrm>
          <a:prstGeom prst="rect">
            <a:avLst/>
          </a:prstGeom>
          <a:noFill/>
        </p:spPr>
        <p:txBody>
          <a:bodyPr wrap="square" rtlCol="0">
            <a:spAutoFit/>
          </a:bodyPr>
          <a:lstStyle/>
          <a:p>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4</a:t>
            </a:r>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4000" dirty="0" err="1">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MyBatis</a:t>
            </a:r>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的关联映射和缓存机制</a:t>
            </a:r>
          </a:p>
        </p:txBody>
      </p:sp>
      <p:sp>
        <p:nvSpPr>
          <p:cNvPr id="2" name="Rectangle 4"/>
          <p:cNvSpPr txBox="1">
            <a:spLocks noChangeArrowheads="1"/>
          </p:cNvSpPr>
          <p:nvPr/>
        </p:nvSpPr>
        <p:spPr>
          <a:xfrm>
            <a:off x="2339975" y="3860800"/>
            <a:ext cx="7768590" cy="429895"/>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sz="1700" dirty="0">
                <a:solidFill>
                  <a:srgbClr val="595959"/>
                </a:solidFill>
                <a:latin typeface="微软雅黑" panose="020B0503020204020204" pitchFamily="34" charset="-122"/>
                <a:ea typeface="微软雅黑" panose="020B0503020204020204" pitchFamily="34" charset="-122"/>
                <a:cs typeface="+mn-ea"/>
                <a:sym typeface="+mn-lt"/>
              </a:rPr>
              <a:t>《Java EE企业级应用开发</a:t>
            </a:r>
            <a:r>
              <a:rPr lang="zh-CN" sz="1700" dirty="0">
                <a:solidFill>
                  <a:srgbClr val="595959"/>
                </a:solidFill>
                <a:latin typeface="微软雅黑" panose="020B0503020204020204" pitchFamily="34" charset="-122"/>
                <a:ea typeface="微软雅黑" panose="020B0503020204020204" pitchFamily="34" charset="-122"/>
                <a:cs typeface="+mn-ea"/>
                <a:sym typeface="+mn-lt"/>
              </a:rPr>
              <a:t>教程（</a:t>
            </a:r>
            <a:r>
              <a:rPr sz="1700" dirty="0">
                <a:solidFill>
                  <a:srgbClr val="595959"/>
                </a:solidFill>
                <a:latin typeface="微软雅黑" panose="020B0503020204020204" pitchFamily="34" charset="-122"/>
                <a:ea typeface="微软雅黑" panose="020B0503020204020204" pitchFamily="34" charset="-122"/>
                <a:cs typeface="+mn-ea"/>
                <a:sym typeface="+mn-lt"/>
              </a:rPr>
              <a:t>Spring+Spring MVC+MyBatis</a:t>
            </a:r>
            <a:r>
              <a:rPr lang="zh-CN" sz="1700" dirty="0">
                <a:solidFill>
                  <a:srgbClr val="595959"/>
                </a:solidFill>
                <a:latin typeface="微软雅黑" panose="020B0503020204020204" pitchFamily="34" charset="-122"/>
                <a:ea typeface="微软雅黑" panose="020B0503020204020204" pitchFamily="34" charset="-122"/>
                <a:cs typeface="+mn-ea"/>
                <a:sym typeface="+mn-lt"/>
              </a:rPr>
              <a:t>）</a:t>
            </a:r>
            <a:r>
              <a:rPr sz="1700" dirty="0">
                <a:solidFill>
                  <a:srgbClr val="595959"/>
                </a:solidFill>
                <a:latin typeface="微软雅黑" panose="020B0503020204020204" pitchFamily="34" charset="-122"/>
                <a:ea typeface="微软雅黑" panose="020B0503020204020204" pitchFamily="34" charset="-122"/>
                <a:cs typeface="+mn-ea"/>
                <a:sym typeface="+mn-lt"/>
              </a:rPr>
              <a:t>（第2版）》</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999891" y="2116220"/>
            <a:ext cx="10045011" cy="3000821"/>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595959"/>
                </a:solidFill>
                <a:latin typeface="微软雅黑" panose="020B0503020204020204" pitchFamily="34" charset="-122"/>
                <a:ea typeface="微软雅黑" panose="020B0503020204020204" pitchFamily="34" charset="-122"/>
              </a:rPr>
              <a:t>Java</a:t>
            </a:r>
            <a:r>
              <a:rPr lang="zh-CN" altLang="en-US" dirty="0">
                <a:solidFill>
                  <a:srgbClr val="595959"/>
                </a:solidFill>
                <a:latin typeface="微软雅黑" panose="020B0503020204020204" pitchFamily="34" charset="-122"/>
                <a:ea typeface="微软雅黑" panose="020B0503020204020204" pitchFamily="34" charset="-122"/>
              </a:rPr>
              <a:t>对象描述数据之间的关联映射关系有三种，分别是一对一、一对多和多对多</a:t>
            </a:r>
            <a:r>
              <a:rPr lang="zh-CN" altLang="en-US" dirty="0" smtClean="0">
                <a:solidFill>
                  <a:srgbClr val="595959"/>
                </a:solidFill>
                <a:latin typeface="微软雅黑" panose="020B0503020204020204" pitchFamily="34" charset="-122"/>
                <a:ea typeface="微软雅黑" panose="020B0503020204020204" pitchFamily="34" charset="-122"/>
              </a:rPr>
              <a:t>。</a:t>
            </a:r>
            <a:endParaRPr lang="en-US" altLang="zh-CN" dirty="0" smtClean="0">
              <a:solidFill>
                <a:srgbClr val="59595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solidFill>
                  <a:srgbClr val="595959"/>
                </a:solidFill>
                <a:latin typeface="微软雅黑" panose="020B0503020204020204" pitchFamily="34" charset="-122"/>
                <a:ea typeface="微软雅黑" panose="020B0503020204020204" pitchFamily="34" charset="-122"/>
              </a:rPr>
              <a:t>一对一关联映射：</a:t>
            </a:r>
            <a:r>
              <a:rPr lang="zh-CN" altLang="zh-CN" dirty="0">
                <a:solidFill>
                  <a:srgbClr val="595959"/>
                </a:solidFill>
                <a:latin typeface="微软雅黑" panose="020B0503020204020204" pitchFamily="34" charset="-122"/>
                <a:ea typeface="微软雅黑" panose="020B0503020204020204" pitchFamily="34" charset="-122"/>
              </a:rPr>
              <a:t>就是在本类中定义与之关联的类的对象作为属性，例如，</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类中定义</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a:t>
            </a:r>
            <a:r>
              <a:rPr lang="zh-CN" altLang="zh-CN" dirty="0">
                <a:solidFill>
                  <a:srgbClr val="C00000"/>
                </a:solidFill>
                <a:latin typeface="微软雅黑" panose="020B0503020204020204" pitchFamily="34" charset="-122"/>
                <a:ea typeface="微软雅黑" panose="020B0503020204020204" pitchFamily="34" charset="-122"/>
              </a:rPr>
              <a:t>对象</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作为属性，在</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类中定义</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a:t>
            </a:r>
            <a:r>
              <a:rPr lang="zh-CN" altLang="zh-CN" dirty="0">
                <a:solidFill>
                  <a:srgbClr val="C00000"/>
                </a:solidFill>
                <a:latin typeface="微软雅黑" panose="020B0503020204020204" pitchFamily="34" charset="-122"/>
                <a:ea typeface="微软雅黑" panose="020B0503020204020204" pitchFamily="34" charset="-122"/>
              </a:rPr>
              <a:t>对象</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作为属性</a:t>
            </a:r>
            <a:r>
              <a:rPr lang="zh-CN" altLang="en-US" dirty="0" smtClean="0">
                <a:solidFill>
                  <a:srgbClr val="595959"/>
                </a:solidFill>
                <a:latin typeface="微软雅黑" panose="020B0503020204020204" pitchFamily="34" charset="-122"/>
                <a:ea typeface="微软雅黑" panose="020B0503020204020204" pitchFamily="34" charset="-122"/>
              </a:rPr>
              <a:t>。</a:t>
            </a:r>
            <a:endParaRPr lang="en-US" altLang="zh-CN" dirty="0" smtClean="0">
              <a:solidFill>
                <a:srgbClr val="59595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solidFill>
                  <a:srgbClr val="595959"/>
                </a:solidFill>
                <a:latin typeface="微软雅黑" panose="020B0503020204020204" pitchFamily="34" charset="-122"/>
                <a:ea typeface="微软雅黑" panose="020B0503020204020204" pitchFamily="34" charset="-122"/>
              </a:rPr>
              <a:t>一对</a:t>
            </a:r>
            <a:r>
              <a:rPr lang="zh-CN" altLang="en-US" dirty="0" smtClean="0">
                <a:solidFill>
                  <a:srgbClr val="595959"/>
                </a:solidFill>
                <a:latin typeface="微软雅黑" panose="020B0503020204020204" pitchFamily="34" charset="-122"/>
                <a:ea typeface="微软雅黑" panose="020B0503020204020204" pitchFamily="34" charset="-122"/>
              </a:rPr>
              <a:t>多关联映射：</a:t>
            </a:r>
            <a:r>
              <a:rPr lang="zh-CN" altLang="zh-CN" dirty="0">
                <a:solidFill>
                  <a:srgbClr val="595959"/>
                </a:solidFill>
                <a:latin typeface="微软雅黑" panose="020B0503020204020204" pitchFamily="34" charset="-122"/>
                <a:ea typeface="微软雅黑" panose="020B0503020204020204" pitchFamily="34" charset="-122"/>
              </a:rPr>
              <a:t>就是一个</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类对象对应多个</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类对象的情况，例如，定义在</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类中，定义一个</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类对象的</a:t>
            </a:r>
            <a:r>
              <a:rPr lang="zh-CN" altLang="zh-CN" dirty="0">
                <a:solidFill>
                  <a:srgbClr val="C00000"/>
                </a:solidFill>
                <a:latin typeface="微软雅黑" panose="020B0503020204020204" pitchFamily="34" charset="-122"/>
                <a:ea typeface="微软雅黑" panose="020B0503020204020204" pitchFamily="34" charset="-122"/>
              </a:rPr>
              <a:t>集合</a:t>
            </a:r>
            <a:r>
              <a:rPr lang="zh-CN" altLang="zh-CN" dirty="0">
                <a:solidFill>
                  <a:srgbClr val="595959"/>
                </a:solidFill>
                <a:latin typeface="微软雅黑" panose="020B0503020204020204" pitchFamily="34" charset="-122"/>
                <a:ea typeface="微软雅黑" panose="020B0503020204020204" pitchFamily="34" charset="-122"/>
              </a:rPr>
              <a:t>作为</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类的属性；在</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类中，定义</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a:t>
            </a:r>
            <a:r>
              <a:rPr lang="zh-CN" altLang="zh-CN" dirty="0">
                <a:solidFill>
                  <a:srgbClr val="C00000"/>
                </a:solidFill>
                <a:latin typeface="微软雅黑" panose="020B0503020204020204" pitchFamily="34" charset="-122"/>
                <a:ea typeface="微软雅黑" panose="020B0503020204020204" pitchFamily="34" charset="-122"/>
              </a:rPr>
              <a:t>对象</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作为</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类的属性</a:t>
            </a:r>
            <a:r>
              <a:rPr lang="zh-CN" altLang="en-US" dirty="0" smtClean="0">
                <a:solidFill>
                  <a:srgbClr val="595959"/>
                </a:solidFill>
                <a:latin typeface="微软雅黑" panose="020B0503020204020204" pitchFamily="34" charset="-122"/>
                <a:ea typeface="微软雅黑" panose="020B0503020204020204" pitchFamily="34" charset="-122"/>
              </a:rPr>
              <a:t>。</a:t>
            </a:r>
            <a:endParaRPr lang="en-US" altLang="zh-CN" dirty="0" smtClean="0">
              <a:solidFill>
                <a:srgbClr val="59595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solidFill>
                  <a:srgbClr val="595959"/>
                </a:solidFill>
                <a:latin typeface="微软雅黑" panose="020B0503020204020204" pitchFamily="34" charset="-122"/>
                <a:ea typeface="微软雅黑" panose="020B0503020204020204" pitchFamily="34" charset="-122"/>
              </a:rPr>
              <a:t>多对</a:t>
            </a:r>
            <a:r>
              <a:rPr lang="zh-CN" altLang="en-US" dirty="0" smtClean="0">
                <a:solidFill>
                  <a:srgbClr val="595959"/>
                </a:solidFill>
                <a:latin typeface="微软雅黑" panose="020B0503020204020204" pitchFamily="34" charset="-122"/>
                <a:ea typeface="微软雅黑" panose="020B0503020204020204" pitchFamily="34" charset="-122"/>
              </a:rPr>
              <a:t>多关联映射： </a:t>
            </a:r>
            <a:r>
              <a:rPr lang="zh-CN" altLang="zh-CN" dirty="0">
                <a:solidFill>
                  <a:srgbClr val="595959"/>
                </a:solidFill>
                <a:latin typeface="微软雅黑" panose="020B0503020204020204" pitchFamily="34" charset="-122"/>
                <a:ea typeface="微软雅黑" panose="020B0503020204020204" pitchFamily="34" charset="-122"/>
              </a:rPr>
              <a:t>在两个相互关联的类中，都可以定义多个与之关联的类的对象。例如，在</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类中定义</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类类型的</a:t>
            </a:r>
            <a:r>
              <a:rPr lang="zh-CN" altLang="zh-CN" dirty="0">
                <a:solidFill>
                  <a:srgbClr val="C00000"/>
                </a:solidFill>
                <a:latin typeface="微软雅黑" panose="020B0503020204020204" pitchFamily="34" charset="-122"/>
                <a:ea typeface="微软雅黑" panose="020B0503020204020204" pitchFamily="34" charset="-122"/>
              </a:rPr>
              <a:t>集合</a:t>
            </a:r>
            <a:r>
              <a:rPr lang="zh-CN" altLang="zh-CN" dirty="0">
                <a:solidFill>
                  <a:srgbClr val="595959"/>
                </a:solidFill>
                <a:latin typeface="微软雅黑" panose="020B0503020204020204" pitchFamily="34" charset="-122"/>
                <a:ea typeface="微软雅黑" panose="020B0503020204020204" pitchFamily="34" charset="-122"/>
              </a:rPr>
              <a:t>作为属性，在</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类中定义</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类类型的</a:t>
            </a:r>
            <a:r>
              <a:rPr lang="zh-CN" altLang="zh-CN" dirty="0">
                <a:solidFill>
                  <a:srgbClr val="C00000"/>
                </a:solidFill>
                <a:latin typeface="微软雅黑" panose="020B0503020204020204" pitchFamily="34" charset="-122"/>
                <a:ea typeface="微软雅黑" panose="020B0503020204020204" pitchFamily="34" charset="-122"/>
              </a:rPr>
              <a:t>集合</a:t>
            </a:r>
            <a:r>
              <a:rPr lang="zh-CN" altLang="zh-CN" dirty="0">
                <a:solidFill>
                  <a:srgbClr val="595959"/>
                </a:solidFill>
                <a:latin typeface="微软雅黑" panose="020B0503020204020204" pitchFamily="34" charset="-122"/>
                <a:ea typeface="微软雅黑" panose="020B0503020204020204" pitchFamily="34" charset="-122"/>
              </a:rPr>
              <a:t>作为属性</a:t>
            </a:r>
            <a:r>
              <a:rPr lang="zh-CN" altLang="en-US" dirty="0" smtClean="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72456" y="1968194"/>
            <a:ext cx="10299886" cy="329687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810521" y="188615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92501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754841" y="1027321"/>
            <a:ext cx="32338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088647" y="1167306"/>
            <a:ext cx="274562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对象关联映射关系</a:t>
            </a: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3851910" y="1034373"/>
            <a:ext cx="7839903"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中，通过</a:t>
            </a:r>
            <a:r>
              <a:rPr lang="en-US" altLang="zh-CN" dirty="0">
                <a:solidFill>
                  <a:srgbClr val="595959"/>
                </a:solidFill>
                <a:latin typeface="微软雅黑" panose="020B0503020204020204" pitchFamily="34" charset="-122"/>
                <a:ea typeface="微软雅黑" panose="020B0503020204020204" pitchFamily="34" charset="-122"/>
              </a:rPr>
              <a:t>&lt;association&gt;</a:t>
            </a:r>
            <a:r>
              <a:rPr lang="zh-CN" altLang="zh-CN" dirty="0">
                <a:solidFill>
                  <a:srgbClr val="595959"/>
                </a:solidFill>
                <a:latin typeface="微软雅黑" panose="020B0503020204020204" pitchFamily="34" charset="-122"/>
                <a:ea typeface="微软雅黑" panose="020B0503020204020204" pitchFamily="34" charset="-122"/>
              </a:rPr>
              <a:t>元素来处理一对一关联关系。</a:t>
            </a:r>
            <a:r>
              <a:rPr lang="en-US" altLang="zh-CN" dirty="0">
                <a:solidFill>
                  <a:srgbClr val="595959"/>
                </a:solidFill>
                <a:latin typeface="微软雅黑" panose="020B0503020204020204" pitchFamily="34" charset="-122"/>
                <a:ea typeface="微软雅黑" panose="020B0503020204020204" pitchFamily="34" charset="-122"/>
              </a:rPr>
              <a:t>&lt;association&gt;</a:t>
            </a:r>
            <a:r>
              <a:rPr lang="zh-CN" altLang="zh-CN" dirty="0">
                <a:solidFill>
                  <a:srgbClr val="595959"/>
                </a:solidFill>
                <a:latin typeface="微软雅黑" panose="020B0503020204020204" pitchFamily="34" charset="-122"/>
                <a:ea typeface="微软雅黑" panose="020B0503020204020204" pitchFamily="34" charset="-122"/>
              </a:rPr>
              <a:t>元素提供了一系列属性用于维护数据表之间的关系</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30131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44650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a:solidFill>
                  <a:srgbClr val="1369B2"/>
                </a:solidFill>
                <a:latin typeface="微软雅黑" panose="020B0503020204020204" pitchFamily="34" charset="-122"/>
              </a:rPr>
              <a:t>association</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en-US" sz="2000" dirty="0">
                <a:solidFill>
                  <a:srgbClr val="1369B2"/>
                </a:solidFill>
                <a:latin typeface="微软雅黑" panose="020B0503020204020204" pitchFamily="34" charset="-122"/>
                <a:ea typeface="微软雅黑" panose="020B0503020204020204" pitchFamily="34" charset="-122"/>
              </a:rPr>
              <a:t>元素</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11" name="表格 10"/>
          <p:cNvGraphicFramePr>
            <a:graphicFrameLocks noGrp="1"/>
          </p:cNvGraphicFramePr>
          <p:nvPr>
            <p:custDataLst>
              <p:tags r:id="rId3"/>
            </p:custDataLst>
            <p:extLst>
              <p:ext uri="{D42A27DB-BD31-4B8C-83A1-F6EECF244321}">
                <p14:modId xmlns:p14="http://schemas.microsoft.com/office/powerpoint/2010/main" val="110612076"/>
              </p:ext>
            </p:extLst>
          </p:nvPr>
        </p:nvGraphicFramePr>
        <p:xfrm>
          <a:off x="1558925" y="2274809"/>
          <a:ext cx="8373640" cy="3931031"/>
        </p:xfrm>
        <a:graphic>
          <a:graphicData uri="http://schemas.openxmlformats.org/drawingml/2006/table">
            <a:tbl>
              <a:tblPr>
                <a:tableStyleId>{5C22544A-7EE6-4342-B048-85BDC9FD1C3A}</a:tableStyleId>
              </a:tblPr>
              <a:tblGrid>
                <a:gridCol w="2300011"/>
                <a:gridCol w="6073629"/>
              </a:tblGrid>
              <a:tr h="36449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30" dirty="0">
                          <a:solidFill>
                            <a:schemeClr val="tx1">
                              <a:lumMod val="65000"/>
                              <a:lumOff val="35000"/>
                            </a:schemeClr>
                          </a:solidFill>
                          <a:latin typeface="微软雅黑" panose="020B0503020204020204" pitchFamily="34" charset="-122"/>
                          <a:ea typeface="微软雅黑" panose="020B0503020204020204" pitchFamily="34" charset="-122"/>
                        </a:rPr>
                        <a:t>属性</a:t>
                      </a:r>
                    </a:p>
                  </a:txBody>
                  <a:tcPr marL="177800" marR="177800" marT="36195" marB="3619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30" dirty="0">
                          <a:solidFill>
                            <a:schemeClr val="tx1">
                              <a:lumMod val="65000"/>
                              <a:lumOff val="35000"/>
                            </a:schemeClr>
                          </a:solidFill>
                          <a:latin typeface="微软雅黑" panose="020B0503020204020204" pitchFamily="34" charset="-122"/>
                          <a:ea typeface="微软雅黑" panose="020B0503020204020204" pitchFamily="34" charset="-122"/>
                        </a:rPr>
                        <a:t>说明</a:t>
                      </a:r>
                    </a:p>
                  </a:txBody>
                  <a:tcPr marL="177800" marR="177800" marT="36195" marB="3619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37973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dirty="0">
                          <a:solidFill>
                            <a:schemeClr val="tx1">
                              <a:lumMod val="65000"/>
                              <a:lumOff val="35000"/>
                            </a:schemeClr>
                          </a:solidFill>
                          <a:latin typeface="微软雅黑" panose="020B0503020204020204" pitchFamily="34" charset="-122"/>
                          <a:ea typeface="微软雅黑" panose="020B0503020204020204" pitchFamily="34" charset="-122"/>
                        </a:rPr>
                        <a:t>property</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lvl="0" indent="0" algn="l" defTabSz="1219200" rtl="0" eaLnBrk="1" fontAlgn="auto" latinLnBrk="0" hangingPunct="1">
                        <a:lnSpc>
                          <a:spcPct val="120000"/>
                        </a:lnSpc>
                        <a:spcBef>
                          <a:spcPts val="0"/>
                        </a:spcBef>
                        <a:spcAft>
                          <a:spcPts val="0"/>
                        </a:spcAft>
                        <a:buClrTx/>
                        <a:buSzTx/>
                        <a:buFontTx/>
                        <a:buNone/>
                        <a:tabLst>
                          <a:tab pos="228600" algn="l"/>
                          <a:tab pos="266700" algn="l"/>
                        </a:tabLst>
                        <a:defRPr/>
                      </a:pPr>
                      <a:r>
                        <a:rPr lang="zh-CN" altLang="zh-CN" sz="1600" b="0" spc="120" dirty="0">
                          <a:solidFill>
                            <a:schemeClr val="tx1">
                              <a:lumMod val="65000"/>
                              <a:lumOff val="35000"/>
                            </a:schemeClr>
                          </a:solidFill>
                          <a:latin typeface="微软雅黑" panose="020B0503020204020204" pitchFamily="34" charset="-122"/>
                          <a:ea typeface="微软雅黑" panose="020B0503020204020204" pitchFamily="34" charset="-122"/>
                        </a:rPr>
                        <a:t>用于指定映射到的实体类对象的属性，与表字段一一对应</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449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dirty="0">
                          <a:solidFill>
                            <a:schemeClr val="tx1">
                              <a:lumMod val="65000"/>
                              <a:lumOff val="35000"/>
                            </a:schemeClr>
                          </a:solidFill>
                          <a:latin typeface="微软雅黑" panose="020B0503020204020204" pitchFamily="34" charset="-122"/>
                          <a:ea typeface="微软雅黑" panose="020B0503020204020204" pitchFamily="34" charset="-122"/>
                        </a:rPr>
                        <a:t>column</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defTabSz="914400" rtl="0" eaLnBrk="1" latinLnBrk="0" hangingPunct="1">
                        <a:lnSpc>
                          <a:spcPct val="120000"/>
                        </a:lnSpc>
                        <a:spcBef>
                          <a:spcPts val="0"/>
                        </a:spcBef>
                        <a:spcAft>
                          <a:spcPts val="0"/>
                        </a:spcAft>
                      </a:pPr>
                      <a:r>
                        <a:rPr lang="zh-CN" altLang="zh-CN" sz="1600" b="0" spc="120" dirty="0">
                          <a:solidFill>
                            <a:schemeClr val="tx1">
                              <a:lumMod val="65000"/>
                              <a:lumOff val="35000"/>
                            </a:schemeClr>
                          </a:solidFill>
                          <a:latin typeface="微软雅黑" panose="020B0503020204020204" pitchFamily="34" charset="-122"/>
                          <a:ea typeface="微软雅黑" panose="020B0503020204020204" pitchFamily="34" charset="-122"/>
                        </a:rPr>
                        <a:t>用于指定表中对应的字段</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8036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dirty="0" err="1">
                          <a:solidFill>
                            <a:schemeClr val="tx1">
                              <a:lumMod val="65000"/>
                              <a:lumOff val="35000"/>
                            </a:schemeClr>
                          </a:solidFill>
                          <a:latin typeface="微软雅黑" panose="020B0503020204020204" pitchFamily="34" charset="-122"/>
                          <a:ea typeface="微软雅黑" panose="020B0503020204020204" pitchFamily="34" charset="-122"/>
                        </a:rPr>
                        <a:t>javaType</a:t>
                      </a:r>
                      <a:endParaRPr lang="en-US" altLang="zh-CN" sz="1600" b="0" spc="12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lvl="0" indent="0" algn="l" defTabSz="914400" rtl="0" eaLnBrk="1" fontAlgn="auto" latinLnBrk="0" hangingPunct="1">
                        <a:lnSpc>
                          <a:spcPct val="120000"/>
                        </a:lnSpc>
                        <a:spcBef>
                          <a:spcPts val="0"/>
                        </a:spcBef>
                        <a:spcAft>
                          <a:spcPts val="0"/>
                        </a:spcAft>
                        <a:buClrTx/>
                        <a:buSzTx/>
                        <a:buFontTx/>
                        <a:buNone/>
                        <a:tabLst>
                          <a:tab pos="228600" algn="l"/>
                          <a:tab pos="266700" algn="l"/>
                        </a:tabLst>
                        <a:defRPr/>
                      </a:pPr>
                      <a:r>
                        <a:rPr lang="zh-CN" altLang="en-US" sz="1600" b="0" spc="120" dirty="0">
                          <a:solidFill>
                            <a:schemeClr val="tx1">
                              <a:lumMod val="65000"/>
                              <a:lumOff val="35000"/>
                            </a:schemeClr>
                          </a:solidFill>
                          <a:latin typeface="微软雅黑" panose="020B0503020204020204" pitchFamily="34" charset="-122"/>
                          <a:ea typeface="微软雅黑" panose="020B0503020204020204" pitchFamily="34" charset="-122"/>
                        </a:rPr>
                        <a:t>用于指定映射到实体对象的属性的类型</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7973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jdbcType</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defTabSz="914400" rtl="0" eaLnBrk="1" latinLnBrk="0" hangingPunct="1">
                        <a:lnSpc>
                          <a:spcPct val="120000"/>
                        </a:lnSpc>
                        <a:spcBef>
                          <a:spcPts val="0"/>
                        </a:spcBef>
                        <a:spcAft>
                          <a:spcPts val="0"/>
                        </a:spcAft>
                      </a:pPr>
                      <a:r>
                        <a:rPr lang="zh-CN" altLang="zh-CN" sz="1600" b="0" spc="120" dirty="0">
                          <a:solidFill>
                            <a:schemeClr val="tx1">
                              <a:lumMod val="65000"/>
                              <a:lumOff val="35000"/>
                            </a:schemeClr>
                          </a:solidFill>
                          <a:latin typeface="微软雅黑" panose="020B0503020204020204" pitchFamily="34" charset="-122"/>
                          <a:ea typeface="微软雅黑" panose="020B0503020204020204" pitchFamily="34" charset="-122"/>
                        </a:rPr>
                        <a:t>用于指定数据表中对应字段的类型</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65659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dirty="0" err="1">
                          <a:solidFill>
                            <a:schemeClr val="tx1">
                              <a:lumMod val="65000"/>
                              <a:lumOff val="35000"/>
                            </a:schemeClr>
                          </a:solidFill>
                          <a:latin typeface="微软雅黑" panose="020B0503020204020204" pitchFamily="34" charset="-122"/>
                          <a:ea typeface="微软雅黑" panose="020B0503020204020204" pitchFamily="34" charset="-122"/>
                        </a:rPr>
                        <a:t>fetchType</a:t>
                      </a:r>
                      <a:endParaRPr lang="en-US" altLang="zh-CN" sz="1600" b="0" spc="12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lvl="0" indent="0" algn="l" defTabSz="1219200" rtl="0" eaLnBrk="1" fontAlgn="auto" latinLnBrk="0" hangingPunct="1">
                        <a:lnSpc>
                          <a:spcPct val="120000"/>
                        </a:lnSpc>
                        <a:spcBef>
                          <a:spcPts val="0"/>
                        </a:spcBef>
                        <a:spcAft>
                          <a:spcPts val="0"/>
                        </a:spcAft>
                        <a:buClrTx/>
                        <a:buSzTx/>
                        <a:buFontTx/>
                        <a:buNone/>
                        <a:tabLst>
                          <a:tab pos="228600" algn="l"/>
                          <a:tab pos="266700" algn="l"/>
                        </a:tabLst>
                        <a:defRPr/>
                      </a:pPr>
                      <a:r>
                        <a:rPr lang="zh-CN" altLang="zh-CN" sz="1600" b="0" spc="12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用于指定在关联查询时是否启用延迟加载。fetchType属性有lazy和eager两个属性值，默认值为lazy</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449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select</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lvl="0" indent="0" algn="l" defTabSz="1219200" rtl="0" eaLnBrk="1" fontAlgn="auto" latinLnBrk="0" hangingPunct="1">
                        <a:lnSpc>
                          <a:spcPct val="120000"/>
                        </a:lnSpc>
                        <a:spcBef>
                          <a:spcPts val="0"/>
                        </a:spcBef>
                        <a:spcAft>
                          <a:spcPts val="0"/>
                        </a:spcAft>
                        <a:buClrTx/>
                        <a:buSzTx/>
                        <a:buFontTx/>
                        <a:buNone/>
                        <a:tabLst>
                          <a:tab pos="228600" algn="l"/>
                          <a:tab pos="266700" algn="l"/>
                        </a:tabLst>
                        <a:defRPr/>
                      </a:pPr>
                      <a:r>
                        <a:rPr lang="zh-CN" altLang="zh-CN" sz="1600" b="0" spc="12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用于指定引入嵌套查询的子SQL语句</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8036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autoMapping</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lvl="0" indent="0" algn="l" defTabSz="1219200" rtl="0" eaLnBrk="1" fontAlgn="auto" latinLnBrk="0" hangingPunct="1">
                        <a:lnSpc>
                          <a:spcPct val="120000"/>
                        </a:lnSpc>
                        <a:spcBef>
                          <a:spcPts val="0"/>
                        </a:spcBef>
                        <a:spcAft>
                          <a:spcPts val="0"/>
                        </a:spcAft>
                        <a:buClrTx/>
                        <a:buSzTx/>
                        <a:buFontTx/>
                        <a:buNone/>
                        <a:tabLst>
                          <a:tab pos="228600" algn="l"/>
                          <a:tab pos="266700" algn="l"/>
                        </a:tabLst>
                        <a:defRPr/>
                      </a:pPr>
                      <a:r>
                        <a:rPr lang="zh-CN" altLang="zh-CN" sz="1600" b="0" spc="120" dirty="0">
                          <a:solidFill>
                            <a:schemeClr val="tx1">
                              <a:lumMod val="65000"/>
                              <a:lumOff val="35000"/>
                            </a:schemeClr>
                          </a:solidFill>
                          <a:latin typeface="微软雅黑" panose="020B0503020204020204" pitchFamily="34" charset="-122"/>
                          <a:ea typeface="微软雅黑" panose="020B0503020204020204" pitchFamily="34" charset="-122"/>
                        </a:rPr>
                        <a:t>用于指定是否自动映射</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80365">
                <a:tc>
                  <a:txBody>
                    <a:bodyPr/>
                    <a:lstStyle/>
                    <a:p>
                      <a:pPr marR="292100" lvl="0" indent="0" algn="ctr" defTabSz="1219200" rtl="0" eaLnBrk="1" fontAlgn="auto" latinLnBrk="0" hangingPunct="1">
                        <a:lnSpc>
                          <a:spcPct val="120000"/>
                        </a:lnSpc>
                        <a:spcBef>
                          <a:spcPts val="0"/>
                        </a:spcBef>
                        <a:spcAft>
                          <a:spcPts val="0"/>
                        </a:spcAft>
                        <a:buClrTx/>
                        <a:buSzTx/>
                        <a:buFontTx/>
                        <a:buNone/>
                        <a:tabLst>
                          <a:tab pos="228600" algn="l"/>
                          <a:tab pos="266700" algn="l"/>
                        </a:tabLst>
                        <a:defRPr/>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typeHandler</a:t>
                      </a:r>
                    </a:p>
                  </a:txBody>
                  <a:tcPr marL="177800" marR="177800" marT="36195" marB="3619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lvl="0" indent="0" algn="l" defTabSz="1219200" rtl="0" eaLnBrk="1" fontAlgn="auto" latinLnBrk="0" hangingPunct="1">
                        <a:lnSpc>
                          <a:spcPct val="120000"/>
                        </a:lnSpc>
                        <a:spcBef>
                          <a:spcPts val="0"/>
                        </a:spcBef>
                        <a:spcAft>
                          <a:spcPts val="0"/>
                        </a:spcAft>
                        <a:buClrTx/>
                        <a:buSzTx/>
                        <a:buFontTx/>
                        <a:buNone/>
                        <a:tabLst>
                          <a:tab pos="228600" algn="l"/>
                          <a:tab pos="266700" algn="l"/>
                        </a:tabLst>
                        <a:defRPr/>
                      </a:pPr>
                      <a:r>
                        <a:rPr lang="zh-CN" altLang="en-US" sz="1600" b="0" spc="120" dirty="0">
                          <a:solidFill>
                            <a:schemeClr val="tx1">
                              <a:lumMod val="65000"/>
                              <a:lumOff val="35000"/>
                            </a:schemeClr>
                          </a:solidFill>
                          <a:latin typeface="微软雅黑" panose="020B0503020204020204" pitchFamily="34" charset="-122"/>
                          <a:ea typeface="微软雅黑" panose="020B0503020204020204" pitchFamily="34" charset="-122"/>
                        </a:rPr>
                        <a:t>用于指定一个类型处理器</a:t>
                      </a:r>
                    </a:p>
                  </a:txBody>
                  <a:tcPr marL="177800" marR="177800" marT="36195" marB="3619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909198" y="2050735"/>
            <a:ext cx="7839903" cy="923330"/>
          </a:xfrm>
          <a:prstGeom prst="rect">
            <a:avLst/>
          </a:prstGeom>
          <a:noFill/>
          <a:ln>
            <a:noFill/>
          </a:ln>
        </p:spPr>
        <p:txBody>
          <a:bodyPr wrap="square" rtlCol="0">
            <a:spAutoFit/>
          </a:bodyPr>
          <a:lstStyle/>
          <a:p>
            <a:pPr>
              <a:lnSpc>
                <a:spcPct val="150000"/>
              </a:lnSpc>
            </a:pPr>
            <a:r>
              <a:rPr lang="en-US" altLang="zh-CN" dirty="0" err="1">
                <a:latin typeface="Times New Roman" pitchFamily="18" charset="0"/>
                <a:cs typeface="Times New Roman" pitchFamily="18" charset="0"/>
              </a:rPr>
              <a:t>MyBatis</a:t>
            </a:r>
            <a:r>
              <a:rPr lang="zh-CN" altLang="zh-CN" dirty="0">
                <a:latin typeface="Times New Roman" pitchFamily="18" charset="0"/>
                <a:cs typeface="Times New Roman" pitchFamily="18" charset="0"/>
              </a:rPr>
              <a:t>加载关联关系对象主要通过两种方式</a:t>
            </a:r>
            <a:r>
              <a:rPr lang="en-US" altLang="zh-CN" dirty="0">
                <a:latin typeface="Times New Roman" pitchFamily="18" charset="0"/>
                <a:cs typeface="Times New Roman" pitchFamily="18" charset="0"/>
              </a:rPr>
              <a:t>:</a:t>
            </a:r>
            <a:r>
              <a:rPr lang="zh-CN" altLang="zh-CN" dirty="0">
                <a:solidFill>
                  <a:srgbClr val="0070C0"/>
                </a:solidFill>
                <a:latin typeface="Times New Roman" pitchFamily="18" charset="0"/>
                <a:cs typeface="Times New Roman" pitchFamily="18" charset="0"/>
              </a:rPr>
              <a:t>嵌套查询</a:t>
            </a:r>
            <a:r>
              <a:rPr lang="zh-CN" altLang="zh-CN" dirty="0">
                <a:latin typeface="Times New Roman" pitchFamily="18" charset="0"/>
                <a:cs typeface="Times New Roman" pitchFamily="18" charset="0"/>
              </a:rPr>
              <a:t>和</a:t>
            </a:r>
            <a:r>
              <a:rPr lang="zh-CN" altLang="zh-CN" dirty="0">
                <a:solidFill>
                  <a:srgbClr val="0070C0"/>
                </a:solidFill>
                <a:latin typeface="Times New Roman" pitchFamily="18" charset="0"/>
                <a:cs typeface="Times New Roman" pitchFamily="18" charset="0"/>
              </a:rPr>
              <a:t>嵌套结果</a:t>
            </a:r>
            <a:r>
              <a:rPr lang="zh-CN" altLang="en-US" dirty="0">
                <a:latin typeface="Times New Roman" pitchFamily="18" charset="0"/>
                <a:cs typeface="Times New Roman" pitchFamily="18" charset="0"/>
              </a:rPr>
              <a:t>。</a:t>
            </a: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42704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72890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a:solidFill>
                  <a:srgbClr val="1369B2"/>
                </a:solidFill>
                <a:latin typeface="微软雅黑" panose="020B0503020204020204" pitchFamily="34" charset="-122"/>
              </a:rPr>
              <a:t>association</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en-US" sz="2000" dirty="0">
                <a:solidFill>
                  <a:srgbClr val="1369B2"/>
                </a:solidFill>
                <a:latin typeface="微软雅黑" panose="020B0503020204020204" pitchFamily="34" charset="-122"/>
                <a:ea typeface="微软雅黑" panose="020B0503020204020204" pitchFamily="34" charset="-122"/>
              </a:rPr>
              <a:t>元素的配置方式</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矩形 10"/>
          <p:cNvSpPr>
            <a:spLocks noChangeArrowheads="1"/>
          </p:cNvSpPr>
          <p:nvPr/>
        </p:nvSpPr>
        <p:spPr bwMode="auto">
          <a:xfrm>
            <a:off x="821681" y="2782830"/>
            <a:ext cx="9916227"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85750" indent="-285750">
              <a:lnSpc>
                <a:spcPct val="150000"/>
              </a:lnSpc>
              <a:buFont typeface="Wingdings" panose="05000000000000000000" pitchFamily="2" charset="2"/>
              <a:buChar char="Ø"/>
            </a:pPr>
            <a:r>
              <a:rPr lang="zh-CN" altLang="zh-CN" dirty="0" smtClean="0"/>
              <a:t>嵌套</a:t>
            </a:r>
            <a:r>
              <a:rPr lang="zh-CN" altLang="zh-CN" dirty="0"/>
              <a:t>查询是通过执行另外一条</a:t>
            </a:r>
            <a:r>
              <a:rPr lang="en-US" altLang="zh-CN" dirty="0"/>
              <a:t>SQL</a:t>
            </a:r>
            <a:r>
              <a:rPr lang="zh-CN" altLang="zh-CN" dirty="0"/>
              <a:t>映射语句来返回预期的复杂类型</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a:lnSpc>
                <a:spcPct val="150000"/>
              </a:lnSpc>
            </a:pPr>
            <a:r>
              <a:rPr lang="zh-CN" altLang="en-US" dirty="0" smtClean="0">
                <a:solidFill>
                  <a:srgbClr val="000000"/>
                </a:solidFill>
                <a:latin typeface="Times New Roman" pitchFamily="18" charset="0"/>
                <a:cs typeface="Times New Roman" pitchFamily="18" charset="0"/>
              </a:rPr>
              <a:t>         就是</a:t>
            </a:r>
            <a:r>
              <a:rPr lang="zh-CN" altLang="en-US" dirty="0">
                <a:solidFill>
                  <a:srgbClr val="000000"/>
                </a:solidFill>
                <a:latin typeface="Times New Roman" pitchFamily="18" charset="0"/>
                <a:cs typeface="Times New Roman" pitchFamily="18" charset="0"/>
              </a:rPr>
              <a:t>在查询</a:t>
            </a:r>
            <a:r>
              <a:rPr lang="en-US" altLang="zh-CN" dirty="0">
                <a:solidFill>
                  <a:srgbClr val="000000"/>
                </a:solidFill>
                <a:latin typeface="Times New Roman" pitchFamily="18" charset="0"/>
                <a:cs typeface="Times New Roman" pitchFamily="18" charset="0"/>
              </a:rPr>
              <a:t>SQL</a:t>
            </a:r>
            <a:r>
              <a:rPr lang="zh-CN" altLang="en-US" dirty="0">
                <a:solidFill>
                  <a:srgbClr val="000000"/>
                </a:solidFill>
                <a:latin typeface="Times New Roman" pitchFamily="18" charset="0"/>
                <a:cs typeface="Times New Roman" pitchFamily="18" charset="0"/>
              </a:rPr>
              <a:t>中嵌入一个子查询</a:t>
            </a:r>
            <a:r>
              <a:rPr lang="en-US" altLang="zh-CN" dirty="0" smtClean="0">
                <a:solidFill>
                  <a:srgbClr val="000000"/>
                </a:solidFill>
                <a:latin typeface="Times New Roman" pitchFamily="18" charset="0"/>
                <a:cs typeface="Times New Roman" pitchFamily="18" charset="0"/>
              </a:rPr>
              <a:t>SQL</a:t>
            </a:r>
            <a:r>
              <a:rPr lang="zh-CN" altLang="en-US" dirty="0">
                <a:solidFill>
                  <a:srgbClr val="000000"/>
                </a:solidFill>
                <a:latin typeface="Times New Roman" pitchFamily="18" charset="0"/>
                <a:cs typeface="Times New Roman" pitchFamily="18" charset="0"/>
              </a:rPr>
              <a:t>，</a:t>
            </a:r>
            <a:r>
              <a:rPr lang="zh-CN" altLang="en-US" dirty="0" smtClean="0">
                <a:solidFill>
                  <a:srgbClr val="000000"/>
                </a:solidFill>
                <a:latin typeface="Times New Roman" pitchFamily="18" charset="0"/>
                <a:cs typeface="Times New Roman" pitchFamily="18" charset="0"/>
              </a:rPr>
              <a:t>嵌套</a:t>
            </a:r>
            <a:r>
              <a:rPr lang="zh-CN" altLang="en-US" dirty="0">
                <a:solidFill>
                  <a:srgbClr val="000000"/>
                </a:solidFill>
                <a:latin typeface="Times New Roman" pitchFamily="18" charset="0"/>
                <a:cs typeface="Times New Roman" pitchFamily="18" charset="0"/>
              </a:rPr>
              <a:t>查询</a:t>
            </a:r>
            <a:r>
              <a:rPr lang="en-US" altLang="zh-CN" dirty="0">
                <a:solidFill>
                  <a:srgbClr val="000000"/>
                </a:solidFill>
                <a:latin typeface="Times New Roman" pitchFamily="18" charset="0"/>
                <a:cs typeface="Times New Roman" pitchFamily="18" charset="0"/>
              </a:rPr>
              <a:t>SQL</a:t>
            </a:r>
            <a:r>
              <a:rPr lang="zh-CN" altLang="en-US" dirty="0">
                <a:solidFill>
                  <a:srgbClr val="000000"/>
                </a:solidFill>
                <a:latin typeface="Times New Roman" pitchFamily="18" charset="0"/>
                <a:cs typeface="Times New Roman" pitchFamily="18" charset="0"/>
              </a:rPr>
              <a:t>语句编写较为</a:t>
            </a:r>
            <a:r>
              <a:rPr lang="zh-CN" altLang="en-US" dirty="0" smtClean="0">
                <a:solidFill>
                  <a:srgbClr val="000000"/>
                </a:solidFill>
                <a:latin typeface="Times New Roman" pitchFamily="18" charset="0"/>
                <a:cs typeface="Times New Roman" pitchFamily="18" charset="0"/>
              </a:rPr>
              <a:t>简单，查询</a:t>
            </a:r>
            <a:r>
              <a:rPr lang="zh-CN" altLang="en-US" dirty="0">
                <a:solidFill>
                  <a:srgbClr val="000000"/>
                </a:solidFill>
                <a:latin typeface="Times New Roman" pitchFamily="18" charset="0"/>
                <a:cs typeface="Times New Roman" pitchFamily="18" charset="0"/>
              </a:rPr>
              <a:t>会执行多</a:t>
            </a:r>
            <a:r>
              <a:rPr lang="zh-CN" altLang="en-US" dirty="0" smtClean="0">
                <a:solidFill>
                  <a:srgbClr val="000000"/>
                </a:solidFill>
                <a:latin typeface="Times New Roman" pitchFamily="18" charset="0"/>
                <a:cs typeface="Times New Roman" pitchFamily="18" charset="0"/>
              </a:rPr>
              <a:t>条</a:t>
            </a:r>
            <a:endParaRPr lang="en-US" altLang="zh-CN" dirty="0" smtClean="0">
              <a:solidFill>
                <a:srgbClr val="000000"/>
              </a:solidFill>
              <a:latin typeface="Times New Roman" pitchFamily="18" charset="0"/>
              <a:cs typeface="Times New Roman" pitchFamily="18" charset="0"/>
            </a:endParaRPr>
          </a:p>
          <a:p>
            <a:pPr>
              <a:lnSpc>
                <a:spcPct val="150000"/>
              </a:lnSpc>
            </a:pPr>
            <a:r>
              <a:rPr lang="en-US" altLang="zh-CN" dirty="0">
                <a:solidFill>
                  <a:srgbClr val="000000"/>
                </a:solidFill>
                <a:latin typeface="Times New Roman" pitchFamily="18" charset="0"/>
                <a:cs typeface="Times New Roman" pitchFamily="18" charset="0"/>
              </a:rPr>
              <a:t> </a:t>
            </a:r>
            <a:r>
              <a:rPr lang="en-US" altLang="zh-CN" dirty="0" smtClean="0">
                <a:solidFill>
                  <a:srgbClr val="000000"/>
                </a:solidFill>
                <a:latin typeface="Times New Roman" pitchFamily="18" charset="0"/>
                <a:cs typeface="Times New Roman" pitchFamily="18" charset="0"/>
              </a:rPr>
              <a:t>        SQL</a:t>
            </a:r>
            <a:r>
              <a:rPr lang="zh-CN" altLang="en-US" dirty="0">
                <a:solidFill>
                  <a:srgbClr val="000000"/>
                </a:solidFill>
                <a:latin typeface="Times New Roman" pitchFamily="18" charset="0"/>
                <a:cs typeface="Times New Roman" pitchFamily="18" charset="0"/>
              </a:rPr>
              <a:t>语句；</a:t>
            </a:r>
            <a:endParaRPr lang="zh-CN" altLang="zh-CN" dirty="0">
              <a:solidFill>
                <a:srgbClr val="000000"/>
              </a:solidFill>
              <a:latin typeface="Times New Roman" pitchFamily="18" charset="0"/>
              <a:cs typeface="Times New Roman" pitchFamily="18" charset="0"/>
            </a:endParaRPr>
          </a:p>
          <a:p>
            <a:pPr marL="285750" indent="-285750">
              <a:lnSpc>
                <a:spcPct val="150000"/>
              </a:lnSpc>
              <a:buFont typeface="Wingdings" panose="05000000000000000000" pitchFamily="2" charset="2"/>
              <a:buChar char="Ø"/>
            </a:pPr>
            <a:r>
              <a:rPr lang="zh-CN" altLang="zh-CN" dirty="0" smtClean="0"/>
              <a:t>嵌套</a:t>
            </a:r>
            <a:r>
              <a:rPr lang="zh-CN" altLang="zh-CN" dirty="0"/>
              <a:t>结果是使用嵌套结果映射来处理重复的联合结果的子集</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a:lnSpc>
                <a:spcPct val="150000"/>
              </a:lnSpc>
            </a:pPr>
            <a:r>
              <a:rPr lang="zh-CN" altLang="en-US" dirty="0" smtClean="0">
                <a:solidFill>
                  <a:srgbClr val="000000"/>
                </a:solidFill>
                <a:latin typeface="Times New Roman" pitchFamily="18" charset="0"/>
                <a:cs typeface="Times New Roman" pitchFamily="18" charset="0"/>
              </a:rPr>
              <a:t>           嵌套</a:t>
            </a:r>
            <a:r>
              <a:rPr lang="zh-CN" altLang="en-US" dirty="0">
                <a:solidFill>
                  <a:srgbClr val="000000"/>
                </a:solidFill>
                <a:latin typeface="Times New Roman" pitchFamily="18" charset="0"/>
                <a:cs typeface="Times New Roman" pitchFamily="18" charset="0"/>
              </a:rPr>
              <a:t>结果是一个嵌套的多表查询</a:t>
            </a:r>
            <a:r>
              <a:rPr lang="en-US" altLang="zh-CN" dirty="0" smtClean="0">
                <a:solidFill>
                  <a:srgbClr val="000000"/>
                </a:solidFill>
                <a:latin typeface="Times New Roman" pitchFamily="18" charset="0"/>
                <a:cs typeface="Times New Roman" pitchFamily="18" charset="0"/>
              </a:rPr>
              <a:t>SQL</a:t>
            </a:r>
            <a:r>
              <a:rPr lang="zh-CN" altLang="en-US" dirty="0" smtClean="0">
                <a:solidFill>
                  <a:srgbClr val="000000"/>
                </a:solidFill>
                <a:latin typeface="Times New Roman" pitchFamily="18" charset="0"/>
                <a:cs typeface="Times New Roman" pitchFamily="18" charset="0"/>
              </a:rPr>
              <a:t>，</a:t>
            </a:r>
            <a:r>
              <a:rPr lang="en-US" altLang="zh-CN" dirty="0" smtClean="0">
                <a:solidFill>
                  <a:srgbClr val="000000"/>
                </a:solidFill>
                <a:latin typeface="Times New Roman" pitchFamily="18" charset="0"/>
                <a:cs typeface="Times New Roman" pitchFamily="18" charset="0"/>
              </a:rPr>
              <a:t>SQL</a:t>
            </a:r>
            <a:r>
              <a:rPr lang="zh-CN" altLang="en-US" dirty="0">
                <a:solidFill>
                  <a:srgbClr val="000000"/>
                </a:solidFill>
                <a:latin typeface="Times New Roman" pitchFamily="18" charset="0"/>
                <a:cs typeface="Times New Roman" pitchFamily="18" charset="0"/>
              </a:rPr>
              <a:t>语句编写比较</a:t>
            </a:r>
            <a:r>
              <a:rPr lang="zh-CN" altLang="en-US" dirty="0" smtClean="0">
                <a:solidFill>
                  <a:srgbClr val="000000"/>
                </a:solidFill>
                <a:latin typeface="Times New Roman" pitchFamily="18" charset="0"/>
                <a:cs typeface="Times New Roman" pitchFamily="18" charset="0"/>
              </a:rPr>
              <a:t>复杂，只</a:t>
            </a:r>
            <a:r>
              <a:rPr lang="zh-CN" altLang="en-US" dirty="0">
                <a:solidFill>
                  <a:srgbClr val="000000"/>
                </a:solidFill>
                <a:latin typeface="Times New Roman" pitchFamily="18" charset="0"/>
                <a:cs typeface="Times New Roman" pitchFamily="18" charset="0"/>
              </a:rPr>
              <a:t>会执行一条复杂的</a:t>
            </a:r>
            <a:r>
              <a:rPr lang="en-US" altLang="zh-CN" dirty="0">
                <a:solidFill>
                  <a:srgbClr val="000000"/>
                </a:solidFill>
                <a:latin typeface="Times New Roman" pitchFamily="18" charset="0"/>
                <a:cs typeface="Times New Roman" pitchFamily="18" charset="0"/>
              </a:rPr>
              <a:t>SQL</a:t>
            </a:r>
            <a:r>
              <a:rPr lang="zh-CN" altLang="en-US" dirty="0" smtClean="0">
                <a:solidFill>
                  <a:srgbClr val="000000"/>
                </a:solidFill>
                <a:latin typeface="Times New Roman" pitchFamily="18" charset="0"/>
                <a:cs typeface="Times New Roman" pitchFamily="18" charset="0"/>
              </a:rPr>
              <a:t>语</a:t>
            </a:r>
            <a:endParaRPr lang="en-US" altLang="zh-CN" dirty="0" smtClean="0">
              <a:solidFill>
                <a:srgbClr val="000000"/>
              </a:solidFill>
              <a:latin typeface="Times New Roman" pitchFamily="18" charset="0"/>
              <a:cs typeface="Times New Roman" pitchFamily="18" charset="0"/>
            </a:endParaRPr>
          </a:p>
          <a:p>
            <a:pPr>
              <a:lnSpc>
                <a:spcPct val="150000"/>
              </a:lnSpc>
            </a:pPr>
            <a:r>
              <a:rPr lang="en-US" altLang="zh-CN" dirty="0">
                <a:solidFill>
                  <a:srgbClr val="000000"/>
                </a:solidFill>
                <a:latin typeface="Times New Roman" pitchFamily="18" charset="0"/>
                <a:cs typeface="Times New Roman" pitchFamily="18" charset="0"/>
              </a:rPr>
              <a:t> </a:t>
            </a:r>
            <a:r>
              <a:rPr lang="en-US" altLang="zh-CN" dirty="0" smtClean="0">
                <a:solidFill>
                  <a:srgbClr val="000000"/>
                </a:solidFill>
                <a:latin typeface="Times New Roman" pitchFamily="18" charset="0"/>
                <a:cs typeface="Times New Roman" pitchFamily="18" charset="0"/>
              </a:rPr>
              <a:t>           </a:t>
            </a:r>
            <a:r>
              <a:rPr lang="zh-CN" altLang="en-US" dirty="0" smtClean="0">
                <a:solidFill>
                  <a:srgbClr val="000000"/>
                </a:solidFill>
                <a:latin typeface="Times New Roman" pitchFamily="18" charset="0"/>
                <a:cs typeface="Times New Roman" pitchFamily="18" charset="0"/>
              </a:rPr>
              <a:t>句</a:t>
            </a:r>
            <a:r>
              <a:rPr lang="zh-CN" altLang="en-US" dirty="0">
                <a:solidFill>
                  <a:srgbClr val="000000"/>
                </a:solidFill>
                <a:latin typeface="Times New Roman" pitchFamily="18" charset="0"/>
                <a:cs typeface="Times New Roman" pitchFamily="18" charset="0"/>
              </a:rPr>
              <a:t>；</a:t>
            </a:r>
            <a:endParaRPr lang="zh-CN" altLang="zh-CN" dirty="0">
              <a:solidFill>
                <a:srgbClr val="000000"/>
              </a:solidFill>
              <a:latin typeface="Times New Roman" pitchFamily="18" charset="0"/>
              <a:cs typeface="Times New Roman" pitchFamily="18" charset="0"/>
            </a:endParaRPr>
          </a:p>
          <a:p>
            <a:pPr>
              <a:lnSpc>
                <a:spcPct val="150000"/>
              </a:lnSpc>
            </a:pPr>
            <a:endParaRPr lang="zh-CN" altLang="en-US" dirty="0">
              <a:latin typeface="黑体" pitchFamily="49" charset="-122"/>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1573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95144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2" name="Title 1"/>
          <p:cNvSpPr txBox="1"/>
          <p:nvPr/>
        </p:nvSpPr>
        <p:spPr>
          <a:xfrm>
            <a:off x="1143839" y="266933"/>
            <a:ext cx="38476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4.2.1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嵌套查询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1050639" y="2837936"/>
            <a:ext cx="3818999" cy="1615827"/>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创建数据表</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数据库中分别创建名为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tb_idcard</a:t>
            </a:r>
            <a:r>
              <a:rPr lang="zh-CN" altLang="zh-CN" sz="1600" dirty="0">
                <a:solidFill>
                  <a:srgbClr val="595959"/>
                </a:solidFill>
                <a:latin typeface="微软雅黑" panose="020B0503020204020204" pitchFamily="34" charset="-122"/>
                <a:ea typeface="微软雅黑" panose="020B0503020204020204" pitchFamily="34" charset="-122"/>
                <a:cs typeface="+mn-ea"/>
              </a:rPr>
              <a:t>的身份证数据表</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和</a:t>
            </a:r>
            <a:endParaRPr lang="en-US" altLang="zh-CN" sz="16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名称</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tb_person</a:t>
            </a:r>
            <a:r>
              <a:rPr lang="zh-CN" altLang="zh-CN" sz="1600" dirty="0">
                <a:solidFill>
                  <a:srgbClr val="595959"/>
                </a:solidFill>
                <a:latin typeface="微软雅黑" panose="020B0503020204020204" pitchFamily="34" charset="-122"/>
                <a:ea typeface="微软雅黑" panose="020B0503020204020204" pitchFamily="34" charset="-122"/>
                <a:cs typeface="+mn-ea"/>
              </a:rPr>
              <a:t>的个人数据表</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同时</a:t>
            </a:r>
            <a:r>
              <a:rPr lang="zh-CN" altLang="zh-CN" sz="1600" dirty="0">
                <a:solidFill>
                  <a:srgbClr val="595959"/>
                </a:solidFill>
                <a:latin typeface="微软雅黑" panose="020B0503020204020204" pitchFamily="34" charset="-122"/>
                <a:ea typeface="微软雅黑" panose="020B0503020204020204" pitchFamily="34" charset="-122"/>
                <a:cs typeface="+mn-ea"/>
              </a:rPr>
              <a:t>预先插入</a:t>
            </a:r>
            <a:r>
              <a:rPr lang="zh-CN" altLang="en-US" sz="1600" dirty="0">
                <a:solidFill>
                  <a:srgbClr val="595959"/>
                </a:solidFill>
                <a:latin typeface="微软雅黑" panose="020B0503020204020204" pitchFamily="34" charset="-122"/>
                <a:ea typeface="微软雅黑" panose="020B0503020204020204" pitchFamily="34" charset="-122"/>
                <a:cs typeface="+mn-ea"/>
              </a:rPr>
              <a:t>几</a:t>
            </a:r>
            <a:r>
              <a:rPr lang="zh-CN" altLang="zh-CN" sz="1600" dirty="0">
                <a:solidFill>
                  <a:srgbClr val="595959"/>
                </a:solidFill>
                <a:latin typeface="微软雅黑" panose="020B0503020204020204" pitchFamily="34" charset="-122"/>
                <a:ea typeface="微软雅黑" panose="020B0503020204020204" pitchFamily="34" charset="-122"/>
                <a:cs typeface="+mn-ea"/>
              </a:rPr>
              <a:t>条数据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sp>
        <p:nvSpPr>
          <p:cNvPr id="3" name="文本框 2"/>
          <p:cNvSpPr txBox="1"/>
          <p:nvPr/>
        </p:nvSpPr>
        <p:spPr>
          <a:xfrm>
            <a:off x="961390" y="1026160"/>
            <a:ext cx="9736455" cy="645160"/>
          </a:xfrm>
          <a:prstGeom prst="rect">
            <a:avLst/>
          </a:prstGeom>
          <a:noFill/>
        </p:spPr>
        <p:txBody>
          <a:bodyPr wrap="none" rtlCol="0" anchor="t">
            <a:spAutoFit/>
          </a:bodyPr>
          <a:lstStyle/>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接下来就以个人和身份证之间的一对一关联关系为例，对</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中一对一关联关系的处理进行</a:t>
            </a:r>
          </a:p>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详细讲解。案例具体实现步骤如下</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125" y="1551962"/>
            <a:ext cx="4958778" cy="5187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098796" y="266933"/>
            <a:ext cx="2031325" cy="369332"/>
          </a:xfrm>
          <a:prstGeom prst="rect">
            <a:avLst/>
          </a:prstGeom>
          <a:solidFill>
            <a:schemeClr val="accent2"/>
          </a:solidFill>
        </p:spPr>
        <p:txBody>
          <a:bodyPr wrap="none" rtlCol="0">
            <a:spAutoFit/>
          </a:bodyPr>
          <a:lstStyle/>
          <a:p>
            <a:r>
              <a:rPr lang="zh-CN" altLang="en-US" dirty="0" smtClean="0"/>
              <a:t>模块</a:t>
            </a:r>
            <a:r>
              <a:rPr lang="en-US" altLang="zh-CN" dirty="0" smtClean="0"/>
              <a:t>mybatis</a:t>
            </a:r>
            <a:r>
              <a:rPr lang="en-US" altLang="zh-CN" dirty="0"/>
              <a:t>_</a:t>
            </a:r>
            <a:r>
              <a:rPr lang="en-US" altLang="zh-CN" dirty="0" smtClean="0"/>
              <a:t>0401</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1573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95144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嵌套查询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1050639" y="2837936"/>
            <a:ext cx="3818999" cy="1615827"/>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创建数据表</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数据库中分别创建名为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tb_idcard</a:t>
            </a:r>
            <a:r>
              <a:rPr lang="zh-CN" altLang="zh-CN" sz="1600" dirty="0">
                <a:solidFill>
                  <a:srgbClr val="595959"/>
                </a:solidFill>
                <a:latin typeface="微软雅黑" panose="020B0503020204020204" pitchFamily="34" charset="-122"/>
                <a:ea typeface="微软雅黑" panose="020B0503020204020204" pitchFamily="34" charset="-122"/>
                <a:cs typeface="+mn-ea"/>
              </a:rPr>
              <a:t>的身份证数据表</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和</a:t>
            </a:r>
            <a:endParaRPr lang="en-US" altLang="zh-CN" sz="16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名称</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tb_person</a:t>
            </a:r>
            <a:r>
              <a:rPr lang="zh-CN" altLang="zh-CN" sz="1600" dirty="0">
                <a:solidFill>
                  <a:srgbClr val="595959"/>
                </a:solidFill>
                <a:latin typeface="微软雅黑" panose="020B0503020204020204" pitchFamily="34" charset="-122"/>
                <a:ea typeface="微软雅黑" panose="020B0503020204020204" pitchFamily="34" charset="-122"/>
                <a:cs typeface="+mn-ea"/>
              </a:rPr>
              <a:t>的个人数据表</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同时</a:t>
            </a:r>
            <a:r>
              <a:rPr lang="zh-CN" altLang="zh-CN" sz="1600" dirty="0">
                <a:solidFill>
                  <a:srgbClr val="595959"/>
                </a:solidFill>
                <a:latin typeface="微软雅黑" panose="020B0503020204020204" pitchFamily="34" charset="-122"/>
                <a:ea typeface="微软雅黑" panose="020B0503020204020204" pitchFamily="34" charset="-122"/>
                <a:cs typeface="+mn-ea"/>
              </a:rPr>
              <a:t>预先插入</a:t>
            </a:r>
            <a:r>
              <a:rPr lang="zh-CN" altLang="en-US" sz="1600" dirty="0">
                <a:solidFill>
                  <a:srgbClr val="595959"/>
                </a:solidFill>
                <a:latin typeface="微软雅黑" panose="020B0503020204020204" pitchFamily="34" charset="-122"/>
                <a:ea typeface="微软雅黑" panose="020B0503020204020204" pitchFamily="34" charset="-122"/>
                <a:cs typeface="+mn-ea"/>
              </a:rPr>
              <a:t>几</a:t>
            </a:r>
            <a:r>
              <a:rPr lang="zh-CN" altLang="zh-CN" sz="1600" dirty="0">
                <a:solidFill>
                  <a:srgbClr val="595959"/>
                </a:solidFill>
                <a:latin typeface="微软雅黑" panose="020B0503020204020204" pitchFamily="34" charset="-122"/>
                <a:ea typeface="微软雅黑" panose="020B0503020204020204" pitchFamily="34" charset="-122"/>
                <a:cs typeface="+mn-ea"/>
              </a:rPr>
              <a:t>条数据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sp>
        <p:nvSpPr>
          <p:cNvPr id="3" name="文本框 2"/>
          <p:cNvSpPr txBox="1"/>
          <p:nvPr/>
        </p:nvSpPr>
        <p:spPr>
          <a:xfrm>
            <a:off x="961390" y="1026160"/>
            <a:ext cx="9736455" cy="645160"/>
          </a:xfrm>
          <a:prstGeom prst="rect">
            <a:avLst/>
          </a:prstGeom>
          <a:noFill/>
        </p:spPr>
        <p:txBody>
          <a:bodyPr wrap="none" rtlCol="0" anchor="t">
            <a:spAutoFit/>
          </a:bodyPr>
          <a:lstStyle/>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接下来就以个人和身份证之间的一对一关联关系为例，对</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中一对一关联关系的处理进行</a:t>
            </a:r>
          </a:p>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详细讲解。案例具体实现步骤如下</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4552" y="1647311"/>
            <a:ext cx="4276725"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8690" y="4179563"/>
            <a:ext cx="6732587"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1262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嵌套查询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506730"/>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持久化类</a:t>
            </a:r>
            <a:r>
              <a:rPr lang="en-US" altLang="zh-CN" b="1" dirty="0" err="1">
                <a:solidFill>
                  <a:srgbClr val="595959"/>
                </a:solidFill>
                <a:latin typeface="微软雅黑" panose="020B0503020204020204" pitchFamily="34" charset="-122"/>
                <a:ea typeface="微软雅黑" panose="020B0503020204020204" pitchFamily="34" charset="-122"/>
                <a:cs typeface="+mn-ea"/>
              </a:rPr>
              <a:t>IDCard</a:t>
            </a:r>
            <a:r>
              <a:rPr lang="zh-CN" altLang="en-US" b="1" dirty="0">
                <a:solidFill>
                  <a:srgbClr val="595959"/>
                </a:solidFill>
                <a:latin typeface="微软雅黑" panose="020B0503020204020204" pitchFamily="34" charset="-122"/>
                <a:ea typeface="微软雅黑" panose="020B0503020204020204" pitchFamily="34" charset="-122"/>
                <a:cs typeface="+mn-ea"/>
              </a:rPr>
              <a:t>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a:t>
            </a:r>
            <a:r>
              <a:rPr lang="zh-CN" altLang="zh-CN" sz="1600" dirty="0">
                <a:solidFill>
                  <a:srgbClr val="595959"/>
                </a:solidFill>
                <a:latin typeface="微软雅黑" panose="020B0503020204020204" pitchFamily="34" charset="-122"/>
                <a:ea typeface="微软雅黑" panose="020B0503020204020204" pitchFamily="34" charset="-122"/>
                <a:cs typeface="+mn-ea"/>
              </a:rPr>
              <a:t>，用于封装身份证属性。</a:t>
            </a:r>
          </a:p>
        </p:txBody>
      </p:sp>
      <p:pic>
        <p:nvPicPr>
          <p:cNvPr id="19" name="图片 18"/>
          <p:cNvPicPr>
            <a:picLocks noChangeAspect="1"/>
          </p:cNvPicPr>
          <p:nvPr/>
        </p:nvPicPr>
        <p:blipFill>
          <a:blip r:embed="rId4"/>
          <a:stretch>
            <a:fillRect/>
          </a:stretch>
        </p:blipFill>
        <p:spPr>
          <a:xfrm>
            <a:off x="2466363" y="2239862"/>
            <a:ext cx="7066257" cy="4077048"/>
          </a:xfrm>
          <a:prstGeom prst="rect">
            <a:avLst/>
          </a:prstGeom>
        </p:spPr>
      </p:pic>
      <p:sp>
        <p:nvSpPr>
          <p:cNvPr id="2" name="矩形 1"/>
          <p:cNvSpPr/>
          <p:nvPr/>
        </p:nvSpPr>
        <p:spPr>
          <a:xfrm>
            <a:off x="2709686" y="2419006"/>
            <a:ext cx="7026142" cy="3785652"/>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package </a:t>
            </a:r>
            <a:r>
              <a:rPr lang="en-US" altLang="zh-CN" sz="1600" dirty="0" err="1">
                <a:solidFill>
                  <a:srgbClr val="595959"/>
                </a:solidFill>
                <a:latin typeface="微软雅黑" panose="020B0503020204020204" pitchFamily="34" charset="-122"/>
                <a:ea typeface="微软雅黑" panose="020B0503020204020204" pitchFamily="34" charset="-122"/>
                <a:cs typeface="+mn-ea"/>
              </a:rPr>
              <a:t>com.pojo</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a:t>
            </a:r>
          </a:p>
          <a:p>
            <a:pPr lvl="0">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public </a:t>
            </a:r>
            <a:r>
              <a:rPr lang="en-US" altLang="zh-CN" sz="1600" dirty="0">
                <a:solidFill>
                  <a:srgbClr val="595959"/>
                </a:solidFill>
                <a:latin typeface="微软雅黑" panose="020B0503020204020204" pitchFamily="34" charset="-122"/>
                <a:ea typeface="微软雅黑" panose="020B0503020204020204" pitchFamily="34" charset="-122"/>
                <a:cs typeface="+mn-ea"/>
              </a:rPr>
              <a:t>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主键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code;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身份证号码</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a:t>
            </a:r>
            <a:r>
              <a:rPr lang="en-US" altLang="zh-CN" sz="1600" dirty="0">
                <a:solidFill>
                  <a:srgbClr val="595959"/>
                </a:solidFill>
                <a:latin typeface="微软雅黑" panose="020B0503020204020204" pitchFamily="34" charset="-122"/>
                <a:ea typeface="微软雅黑" panose="020B0503020204020204" pitchFamily="34" charset="-122"/>
                <a:cs typeface="+mn-ea"/>
              </a:rPr>
              <a:t> [id=" + id + ", code=" + code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嵌套查询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506730"/>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持久化类</a:t>
            </a:r>
            <a:r>
              <a:rPr lang="en-US" altLang="zh-CN" b="1" dirty="0">
                <a:solidFill>
                  <a:srgbClr val="595959"/>
                </a:solidFill>
                <a:latin typeface="微软雅黑" panose="020B0503020204020204" pitchFamily="34" charset="-122"/>
                <a:ea typeface="微软雅黑" panose="020B0503020204020204" pitchFamily="34" charset="-122"/>
                <a:cs typeface="+mn-ea"/>
              </a:rPr>
              <a:t>Person</a:t>
            </a:r>
            <a:r>
              <a:rPr lang="zh-CN" altLang="en-US" b="1" dirty="0">
                <a:solidFill>
                  <a:srgbClr val="595959"/>
                </a:solidFill>
                <a:latin typeface="微软雅黑" panose="020B0503020204020204" pitchFamily="34" charset="-122"/>
                <a:ea typeface="微软雅黑" panose="020B0503020204020204" pitchFamily="34" charset="-122"/>
                <a:cs typeface="+mn-ea"/>
              </a:rPr>
              <a:t>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Person</a:t>
            </a:r>
            <a:r>
              <a:rPr lang="zh-CN" altLang="zh-CN" sz="1600" dirty="0">
                <a:solidFill>
                  <a:srgbClr val="595959"/>
                </a:solidFill>
                <a:latin typeface="微软雅黑" panose="020B0503020204020204" pitchFamily="34" charset="-122"/>
                <a:ea typeface="微软雅黑" panose="020B0503020204020204" pitchFamily="34" charset="-122"/>
                <a:cs typeface="+mn-ea"/>
              </a:rPr>
              <a:t>，用于封装个人属性</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2080470"/>
            <a:ext cx="6880912" cy="3828841"/>
          </a:xfrm>
          <a:prstGeom prst="rect">
            <a:avLst/>
          </a:prstGeom>
        </p:spPr>
      </p:pic>
      <p:sp>
        <p:nvSpPr>
          <p:cNvPr id="2" name="矩形 1"/>
          <p:cNvSpPr/>
          <p:nvPr/>
        </p:nvSpPr>
        <p:spPr>
          <a:xfrm>
            <a:off x="2963678" y="2203095"/>
            <a:ext cx="7026142" cy="3462486"/>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package </a:t>
            </a:r>
            <a:r>
              <a:rPr lang="en-US" altLang="zh-CN" sz="1600" dirty="0" err="1">
                <a:solidFill>
                  <a:srgbClr val="595959"/>
                </a:solidFill>
                <a:latin typeface="微软雅黑" panose="020B0503020204020204" pitchFamily="34" charset="-122"/>
                <a:ea typeface="微软雅黑" panose="020B0503020204020204" pitchFamily="34" charset="-122"/>
                <a:cs typeface="+mn-ea"/>
              </a:rPr>
              <a:t>com.pojo</a:t>
            </a: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pPr lvl="0">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public </a:t>
            </a:r>
            <a:r>
              <a:rPr lang="en-US" altLang="zh-CN" sz="1600" dirty="0">
                <a:solidFill>
                  <a:srgbClr val="595959"/>
                </a:solidFill>
                <a:latin typeface="微软雅黑" panose="020B0503020204020204" pitchFamily="34" charset="-122"/>
                <a:ea typeface="微软雅黑" panose="020B0503020204020204" pitchFamily="34" charset="-122"/>
                <a:cs typeface="+mn-ea"/>
              </a:rPr>
              <a:t>class Person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主键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name;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姓名</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age;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年龄</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sex;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性别</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C00000"/>
                </a:solidFill>
                <a:latin typeface="微软雅黑" panose="020B0503020204020204" pitchFamily="34" charset="-122"/>
                <a:ea typeface="微软雅黑" panose="020B0503020204020204" pitchFamily="34" charset="-122"/>
                <a:cs typeface="+mn-ea"/>
              </a:rPr>
              <a:t>private </a:t>
            </a:r>
            <a:r>
              <a:rPr lang="en-US" altLang="zh-CN" sz="1600" dirty="0" err="1">
                <a:solidFill>
                  <a:srgbClr val="C00000"/>
                </a:solidFill>
                <a:latin typeface="微软雅黑" panose="020B0503020204020204" pitchFamily="34" charset="-122"/>
                <a:ea typeface="微软雅黑" panose="020B0503020204020204" pitchFamily="34" charset="-122"/>
                <a:cs typeface="+mn-ea"/>
              </a:rPr>
              <a:t>IdCard</a:t>
            </a:r>
            <a:r>
              <a:rPr lang="en-US" altLang="zh-CN" sz="1600" dirty="0">
                <a:solidFill>
                  <a:srgbClr val="C00000"/>
                </a:solidFill>
                <a:latin typeface="微软雅黑" panose="020B0503020204020204" pitchFamily="34" charset="-122"/>
                <a:ea typeface="微软雅黑" panose="020B0503020204020204" pitchFamily="34" charset="-122"/>
                <a:cs typeface="+mn-ea"/>
              </a:rPr>
              <a:t> card;  </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zh-CN" altLang="zh-CN" sz="1600" dirty="0">
                <a:solidFill>
                  <a:srgbClr val="1369B2"/>
                </a:solidFill>
                <a:latin typeface="微软雅黑" panose="020B0503020204020204" pitchFamily="34" charset="-122"/>
                <a:ea typeface="微软雅黑" panose="020B0503020204020204" pitchFamily="34" charset="-122"/>
                <a:cs typeface="+mn-ea"/>
              </a:rPr>
              <a:t>人员关联的证件</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方法，重写的</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嵌套查询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76082" y="907431"/>
            <a:ext cx="8143641" cy="461665"/>
          </a:xfrm>
          <a:prstGeom prst="rect">
            <a:avLst/>
          </a:prstGeom>
          <a:noFill/>
          <a:ln>
            <a:noFill/>
          </a:ln>
        </p:spPr>
        <p:txBody>
          <a:bodyPr wrap="square" rtlCol="0">
            <a:spAutoFit/>
          </a:bodyPr>
          <a:lstStyle/>
          <a:p>
            <a:pPr>
              <a:lnSpc>
                <a:spcPct val="150000"/>
              </a:lnSpc>
            </a:pPr>
            <a:r>
              <a:rPr lang="zh-CN" altLang="en-US" sz="1600" b="1" dirty="0" smtClean="0">
                <a:solidFill>
                  <a:srgbClr val="595959"/>
                </a:solidFill>
                <a:latin typeface="微软雅黑" panose="020B0503020204020204" pitchFamily="34" charset="-122"/>
                <a:ea typeface="微软雅黑" panose="020B0503020204020204" pitchFamily="34" charset="-122"/>
                <a:cs typeface="+mn-ea"/>
              </a:rPr>
              <a:t>编写接口</a:t>
            </a:r>
            <a:r>
              <a:rPr lang="en-US" altLang="zh-CN" sz="1600" b="1" dirty="0" smtClean="0">
                <a:solidFill>
                  <a:srgbClr val="595959"/>
                </a:solidFill>
                <a:latin typeface="微软雅黑" panose="020B0503020204020204" pitchFamily="34" charset="-122"/>
                <a:ea typeface="微软雅黑" panose="020B0503020204020204" pitchFamily="34" charset="-122"/>
                <a:cs typeface="+mn-ea"/>
              </a:rPr>
              <a:t>IdCardMapper.java</a:t>
            </a:r>
            <a:r>
              <a:rPr lang="zh-CN" altLang="en-US" sz="1600" b="1" dirty="0" smtClean="0">
                <a:solidFill>
                  <a:srgbClr val="595959"/>
                </a:solidFill>
                <a:latin typeface="微软雅黑" panose="020B0503020204020204" pitchFamily="34" charset="-122"/>
                <a:ea typeface="微软雅黑" panose="020B0503020204020204" pitchFamily="34" charset="-122"/>
                <a:cs typeface="+mn-ea"/>
              </a:rPr>
              <a:t>和映射文件</a:t>
            </a:r>
            <a:r>
              <a:rPr lang="en-US" altLang="zh-CN" sz="1600" b="1" dirty="0" smtClean="0">
                <a:solidFill>
                  <a:srgbClr val="595959"/>
                </a:solidFill>
                <a:latin typeface="微软雅黑" panose="020B0503020204020204" pitchFamily="34" charset="-122"/>
                <a:ea typeface="微软雅黑" panose="020B0503020204020204" pitchFamily="34" charset="-122"/>
                <a:cs typeface="+mn-ea"/>
              </a:rPr>
              <a:t>IdCardMapper.xml</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204" y="1998517"/>
            <a:ext cx="3152045" cy="4541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4"/>
          <p:cNvSpPr>
            <a:spLocks noChangeArrowheads="1"/>
          </p:cNvSpPr>
          <p:nvPr/>
        </p:nvSpPr>
        <p:spPr bwMode="auto">
          <a:xfrm>
            <a:off x="5350567" y="1564398"/>
            <a:ext cx="4043494"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package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com.dao</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import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com.pojo.IdCard</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import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java.util.List</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public interface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IdCardMapper {</a:t>
            </a:r>
            <a:b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    IdCard </a:t>
            </a:r>
            <a:r>
              <a:rPr kumimoji="0" lang="zh-CN" altLang="zh-CN" sz="1600" b="0" i="0" u="none" strike="noStrike" cap="none" normalizeH="0" baseline="0" smtClean="0">
                <a:ln>
                  <a:noFill/>
                </a:ln>
                <a:solidFill>
                  <a:srgbClr val="FFC66D"/>
                </a:solidFill>
                <a:effectLst/>
                <a:latin typeface="Arial Unicode MS" pitchFamily="34" charset="-122"/>
                <a:ea typeface="JetBrains Mono"/>
                <a:cs typeface="宋体" pitchFamily="2" charset="-122"/>
              </a:rPr>
              <a:t>findCodeById</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int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id)</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 name="Rectangle 5"/>
          <p:cNvSpPr>
            <a:spLocks noChangeArrowheads="1"/>
          </p:cNvSpPr>
          <p:nvPr/>
        </p:nvSpPr>
        <p:spPr bwMode="auto">
          <a:xfrm>
            <a:off x="3796994" y="3474128"/>
            <a:ext cx="8140540"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xml version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="1.0"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encoding</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="UTF-8"</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&lt;!DOCTYPE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mapper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PUBLIC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"-//mybatis.org//DTD mapper 3.0//EN"</a:t>
            </a:r>
            <a:b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"http://mybatis.org/dtd/mybatis-3-mapper.dtd"</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&lt;mapper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namespace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="com.dao.IdCardMapper"</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根据</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查询证件信息</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&lt;select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="findCodeById"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parameterType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="Integer"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resultType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="IdCard"</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select * from tb_idcard where id=#{id}</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&lt;/select&gt;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&lt;/mapper&gt;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嵌套查询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576830" y="944837"/>
            <a:ext cx="8143641" cy="461665"/>
          </a:xfrm>
          <a:prstGeom prst="rect">
            <a:avLst/>
          </a:prstGeom>
          <a:noFill/>
          <a:ln>
            <a:noFill/>
          </a:ln>
        </p:spPr>
        <p:txBody>
          <a:bodyPr wrap="square" rtlCol="0">
            <a:spAutoFit/>
          </a:bodyPr>
          <a:lstStyle/>
          <a:p>
            <a:pPr>
              <a:lnSpc>
                <a:spcPct val="150000"/>
              </a:lnSpc>
            </a:pPr>
            <a:r>
              <a:rPr lang="zh-CN" altLang="en-US" sz="1600" b="1" dirty="0" smtClean="0">
                <a:solidFill>
                  <a:srgbClr val="595959"/>
                </a:solidFill>
                <a:latin typeface="微软雅黑" panose="020B0503020204020204" pitchFamily="34" charset="-122"/>
                <a:ea typeface="微软雅黑" panose="020B0503020204020204" pitchFamily="34" charset="-122"/>
                <a:cs typeface="+mn-ea"/>
              </a:rPr>
              <a:t>编写接口</a:t>
            </a:r>
            <a:r>
              <a:rPr lang="en-US" altLang="zh-CN" sz="1600" b="1" dirty="0" smtClean="0">
                <a:solidFill>
                  <a:srgbClr val="595959"/>
                </a:solidFill>
                <a:latin typeface="微软雅黑" panose="020B0503020204020204" pitchFamily="34" charset="-122"/>
                <a:ea typeface="微软雅黑" panose="020B0503020204020204" pitchFamily="34" charset="-122"/>
                <a:cs typeface="+mn-ea"/>
              </a:rPr>
              <a:t>PersonMapper.java</a:t>
            </a:r>
            <a:r>
              <a:rPr lang="zh-CN" altLang="en-US" sz="1600" b="1" dirty="0" smtClean="0">
                <a:solidFill>
                  <a:srgbClr val="595959"/>
                </a:solidFill>
                <a:latin typeface="微软雅黑" panose="020B0503020204020204" pitchFamily="34" charset="-122"/>
                <a:ea typeface="微软雅黑" panose="020B0503020204020204" pitchFamily="34" charset="-122"/>
                <a:cs typeface="+mn-ea"/>
              </a:rPr>
              <a:t>和映射文件</a:t>
            </a:r>
            <a:r>
              <a:rPr lang="en-US" altLang="zh-CN" sz="1600" b="1" dirty="0" smtClean="0">
                <a:solidFill>
                  <a:srgbClr val="595959"/>
                </a:solidFill>
                <a:latin typeface="微软雅黑" panose="020B0503020204020204" pitchFamily="34" charset="-122"/>
                <a:ea typeface="微软雅黑" panose="020B0503020204020204" pitchFamily="34" charset="-122"/>
                <a:cs typeface="+mn-ea"/>
              </a:rPr>
              <a:t>PersonMapper.xml</a:t>
            </a:r>
          </a:p>
        </p:txBody>
      </p:sp>
      <p:sp>
        <p:nvSpPr>
          <p:cNvPr id="3" name="Rectangle 1"/>
          <p:cNvSpPr>
            <a:spLocks noChangeArrowheads="1"/>
          </p:cNvSpPr>
          <p:nvPr/>
        </p:nvSpPr>
        <p:spPr bwMode="auto">
          <a:xfrm>
            <a:off x="347288" y="2726931"/>
            <a:ext cx="3276022"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package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com.dao</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import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com.pojo.Person</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import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java.util.List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interface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PersonMapper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Person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findPersonById</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int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Rectangle 2"/>
          <p:cNvSpPr>
            <a:spLocks noChangeArrowheads="1"/>
          </p:cNvSpPr>
          <p:nvPr/>
        </p:nvSpPr>
        <p:spPr bwMode="auto">
          <a:xfrm>
            <a:off x="4089511" y="1504331"/>
            <a:ext cx="7072157" cy="501675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xml version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="1.0"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encoding</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="UTF-8"</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&lt;!DOCTYPE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mapper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PUBLIC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"-//mybatis.org//DTD mapper 3.0//EN"</a:t>
            </a:r>
            <a:b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"http://mybatis.org/dtd/mybatis-3-mapper.dtd"</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&lt;mapper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namespace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="com.dao.PersonMapper"</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嵌套查询：通过执行另外一条</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SQL</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映射语句来返回逾期的特殊类型</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&lt;select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="findPersonById"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parameterType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="Integer"</a:t>
            </a:r>
            <a:b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resultMap</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="IdCardWithPersonResult"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select *   from tb_person    where id = #{id}</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&lt;/select&gt;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&lt;resultMap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="IdCardWithPersonResult"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="Person"</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column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&lt;result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="name"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column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&lt;result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="age"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column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="age"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&lt;result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="sex"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column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="sex"</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 </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一对一：</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association</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实验</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select</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属性引入另外一条</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SQL</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语句</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&lt;association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="card"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column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="card_id"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javaType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="IdCard"</a:t>
            </a:r>
            <a:b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select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="com.dao.IdCardMapper.findCodeById"</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&lt;/resultMap&gt;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&lt;/mapper&gt;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4815281" y="3288484"/>
            <a:ext cx="3582099" cy="22327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370665" y="4012710"/>
            <a:ext cx="5293452" cy="2838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496499" y="5489173"/>
            <a:ext cx="6182685" cy="4837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143839" y="1765881"/>
            <a:ext cx="2479471" cy="430887"/>
          </a:xfrm>
          <a:prstGeom prst="rect">
            <a:avLst/>
          </a:prstGeom>
          <a:noFill/>
          <a:ln>
            <a:solidFill>
              <a:schemeClr val="accent1">
                <a:lumMod val="75000"/>
              </a:schemeClr>
            </a:solidFill>
          </a:ln>
        </p:spPr>
        <p:txBody>
          <a:bodyPr wrap="square" rtlCol="0">
            <a:spAutoFit/>
          </a:bodyPr>
          <a:lstStyle/>
          <a:p>
            <a:r>
              <a:rPr lang="zh-CN" altLang="en-US" dirty="0" smtClean="0"/>
              <a:t>能不能用</a:t>
            </a:r>
            <a:r>
              <a:rPr lang="zh-CN" altLang="zh-CN" dirty="0" smtClean="0">
                <a:solidFill>
                  <a:srgbClr val="E8BF6A"/>
                </a:solidFill>
                <a:latin typeface="Arial Unicode MS" pitchFamily="34" charset="-122"/>
                <a:ea typeface="JetBrains Mono"/>
                <a:cs typeface="宋体" pitchFamily="2" charset="-122"/>
              </a:rPr>
              <a:t>result</a:t>
            </a:r>
            <a:r>
              <a:rPr lang="en-US" altLang="zh-CN" dirty="0" smtClean="0">
                <a:solidFill>
                  <a:srgbClr val="E8BF6A"/>
                </a:solidFill>
                <a:latin typeface="Arial Unicode MS" pitchFamily="34" charset="-122"/>
                <a:ea typeface="JetBrains Mono"/>
                <a:cs typeface="宋体" pitchFamily="2" charset="-122"/>
              </a:rPr>
              <a:t>Type</a:t>
            </a:r>
            <a:r>
              <a:rPr lang="zh-CN" altLang="en-US" sz="2200" dirty="0" smtClean="0">
                <a:solidFill>
                  <a:srgbClr val="FF0000"/>
                </a:solidFill>
                <a:latin typeface="Arial Unicode MS" pitchFamily="34" charset="-122"/>
                <a:ea typeface="JetBrains Mono"/>
                <a:cs typeface="宋体" pitchFamily="2" charset="-122"/>
              </a:rPr>
              <a:t>？</a:t>
            </a:r>
            <a:endParaRPr lang="zh-CN" altLang="en-US" sz="2200" dirty="0">
              <a:solidFill>
                <a:srgbClr val="FF0000"/>
              </a:solidFill>
            </a:endParaRPr>
          </a:p>
        </p:txBody>
      </p:sp>
      <p:cxnSp>
        <p:nvCxnSpPr>
          <p:cNvPr id="16" name="直接箭头连接符 15"/>
          <p:cNvCxnSpPr/>
          <p:nvPr/>
        </p:nvCxnSpPr>
        <p:spPr>
          <a:xfrm>
            <a:off x="3305262" y="2135212"/>
            <a:ext cx="1434518" cy="1153271"/>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47377" y="4658904"/>
            <a:ext cx="3660397" cy="1200329"/>
          </a:xfrm>
          <a:prstGeom prst="rect">
            <a:avLst/>
          </a:prstGeom>
          <a:ln>
            <a:solidFill>
              <a:schemeClr val="accent1">
                <a:lumMod val="75000"/>
              </a:schemeClr>
            </a:solidFill>
          </a:ln>
        </p:spPr>
        <p:txBody>
          <a:bodyPr wrap="square">
            <a:spAutoFit/>
          </a:bodyPr>
          <a:lstStyle/>
          <a:p>
            <a:r>
              <a:rPr lang="en-US" altLang="zh-CN" dirty="0" smtClean="0">
                <a:solidFill>
                  <a:srgbClr val="FF0000"/>
                </a:solidFill>
              </a:rPr>
              <a:t>Select</a:t>
            </a:r>
            <a:r>
              <a:rPr lang="zh-CN" altLang="en-US" dirty="0" smtClean="0">
                <a:solidFill>
                  <a:srgbClr val="FF0000"/>
                </a:solidFill>
              </a:rPr>
              <a:t>：</a:t>
            </a:r>
            <a:r>
              <a:rPr lang="zh-CN" altLang="en-US" dirty="0" smtClean="0"/>
              <a:t>用于</a:t>
            </a:r>
            <a:r>
              <a:rPr lang="zh-CN" altLang="en-US" dirty="0"/>
              <a:t>加载复杂类型属性的映射语句的 </a:t>
            </a:r>
            <a:r>
              <a:rPr lang="en-US" altLang="zh-CN" dirty="0"/>
              <a:t>ID</a:t>
            </a:r>
            <a:r>
              <a:rPr lang="zh-CN" altLang="en-US" dirty="0"/>
              <a:t>，它会从 </a:t>
            </a:r>
            <a:r>
              <a:rPr lang="en-US" altLang="zh-CN" dirty="0"/>
              <a:t>column </a:t>
            </a:r>
            <a:r>
              <a:rPr lang="zh-CN" altLang="en-US" dirty="0"/>
              <a:t>属性指定的列中检索数据，作为参数传递给目标 </a:t>
            </a:r>
            <a:r>
              <a:rPr lang="en-US" altLang="zh-CN" dirty="0"/>
              <a:t>select </a:t>
            </a:r>
            <a:r>
              <a:rPr lang="zh-CN" altLang="en-US" dirty="0"/>
              <a:t>语句</a:t>
            </a:r>
          </a:p>
        </p:txBody>
      </p:sp>
      <p:cxnSp>
        <p:nvCxnSpPr>
          <p:cNvPr id="26" name="直接箭头连接符 25"/>
          <p:cNvCxnSpPr/>
          <p:nvPr/>
        </p:nvCxnSpPr>
        <p:spPr>
          <a:xfrm>
            <a:off x="3907774" y="5489173"/>
            <a:ext cx="1360512" cy="37006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arn(inVertic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arn(inVertical)">
                                      <p:cBhvr>
                                        <p:cTn id="30" dur="500"/>
                                        <p:tgtEl>
                                          <p:spTgt spid="22"/>
                                        </p:tgtEl>
                                      </p:cBhvr>
                                    </p:animEffect>
                                  </p:childTnLst>
                                </p:cTn>
                              </p:par>
                              <p:par>
                                <p:cTn id="31" presetID="16" presetClass="entr" presetSubtype="21"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barn(inVertical)">
                                      <p:cBhvr>
                                        <p:cTn id="3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6"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35373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了解数据表之间的三种</a:t>
              </a:r>
              <a:r>
                <a:rPr lang="zh-CN" altLang="zh-CN" sz="2000" dirty="0">
                  <a:solidFill>
                    <a:srgbClr val="1369B2"/>
                  </a:solidFill>
                  <a:latin typeface="微软雅黑" panose="020B0503020204020204" pitchFamily="34" charset="-122"/>
                  <a:ea typeface="微软雅黑" panose="020B0503020204020204" pitchFamily="34" charset="-122"/>
                  <a:cs typeface="+mn-ea"/>
                </a:rPr>
                <a:t>关联</a:t>
              </a:r>
              <a:r>
                <a:rPr lang="zh-CN" altLang="en-US" sz="2000" dirty="0">
                  <a:solidFill>
                    <a:srgbClr val="1369B2"/>
                  </a:solidFill>
                  <a:latin typeface="微软雅黑" panose="020B0503020204020204" pitchFamily="34" charset="-122"/>
                  <a:ea typeface="微软雅黑" panose="020B0503020204020204" pitchFamily="34" charset="-122"/>
                  <a:cs typeface="+mn-ea"/>
                </a:rPr>
                <a:t>关系</a:t>
              </a:r>
              <a:endPar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223819"/>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a:t>
              </a:r>
              <a:r>
                <a:rPr lang="zh-CN" altLang="zh-CN" sz="2000" dirty="0">
                  <a:solidFill>
                    <a:srgbClr val="1369B2"/>
                  </a:solidFill>
                  <a:latin typeface="微软雅黑" panose="020B0503020204020204" pitchFamily="34" charset="-122"/>
                  <a:ea typeface="微软雅黑" panose="020B0503020204020204" pitchFamily="34" charset="-122"/>
                  <a:cs typeface="+mn-ea"/>
                </a:rPr>
                <a:t>对象</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之间的三种</a:t>
              </a:r>
              <a:r>
                <a:rPr lang="zh-CN" altLang="en-US" sz="2000" dirty="0">
                  <a:solidFill>
                    <a:srgbClr val="1369B2"/>
                  </a:solidFill>
                  <a:latin typeface="微软雅黑" panose="020B0503020204020204" pitchFamily="34" charset="-122"/>
                  <a:ea typeface="微软雅黑" panose="020B0503020204020204" pitchFamily="34" charset="-122"/>
                  <a:cs typeface="+mn-ea"/>
                </a:rPr>
                <a:t>关系</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091783"/>
            <a:ext cx="7249419" cy="687918"/>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熟悉关联关系中的</a:t>
              </a:r>
              <a:r>
                <a:rPr lang="zh-CN" altLang="zh-CN" sz="2000" dirty="0">
                  <a:solidFill>
                    <a:srgbClr val="1369B2"/>
                  </a:solidFill>
                  <a:latin typeface="微软雅黑" panose="020B0503020204020204" pitchFamily="34" charset="-122"/>
                  <a:ea typeface="微软雅黑" panose="020B0503020204020204" pitchFamily="34" charset="-122"/>
                  <a:cs typeface="+mn-ea"/>
                </a:rPr>
                <a:t>嵌套查询</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和</a:t>
              </a:r>
              <a:r>
                <a:rPr lang="zh-CN" altLang="zh-CN" sz="2000" dirty="0">
                  <a:solidFill>
                    <a:srgbClr val="1369B2"/>
                  </a:solidFill>
                  <a:latin typeface="微软雅黑" panose="020B0503020204020204" pitchFamily="34" charset="-122"/>
                  <a:ea typeface="微软雅黑" panose="020B0503020204020204" pitchFamily="34" charset="-122"/>
                  <a:cs typeface="+mn-ea"/>
                </a:rPr>
                <a:t>嵌套</a:t>
              </a:r>
              <a:r>
                <a:rPr lang="zh-CN" altLang="en-US" sz="2000" dirty="0">
                  <a:solidFill>
                    <a:srgbClr val="1369B2"/>
                  </a:solidFill>
                  <a:latin typeface="微软雅黑" panose="020B0503020204020204" pitchFamily="34" charset="-122"/>
                  <a:ea typeface="微软雅黑" panose="020B0503020204020204" pitchFamily="34" charset="-122"/>
                  <a:cs typeface="+mn-ea"/>
                </a:rPr>
                <a:t>结果</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7" name="组合 16"/>
          <p:cNvGrpSpPr/>
          <p:nvPr/>
        </p:nvGrpSpPr>
        <p:grpSpPr>
          <a:xfrm>
            <a:off x="2570958" y="4952843"/>
            <a:ext cx="7249419" cy="687918"/>
            <a:chOff x="978872" y="3338787"/>
            <a:chExt cx="5437064" cy="515938"/>
          </a:xfrm>
        </p:grpSpPr>
        <p:sp>
          <p:nvSpPr>
            <p:cNvPr id="18"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一对一</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关联</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映射</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19"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嵌套查询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787460"/>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引入映射文件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在核心配置文件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中，引入</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err="1">
                <a:solidFill>
                  <a:srgbClr val="595959"/>
                </a:solidFill>
                <a:latin typeface="微软雅黑" panose="020B0503020204020204" pitchFamily="34" charset="-122"/>
                <a:ea typeface="微软雅黑" panose="020B0503020204020204" pitchFamily="34" charset="-122"/>
                <a:cs typeface="+mn-ea"/>
              </a:rPr>
              <a:t>PersonMapper.xml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映射文件，并为</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a:t>
            </a:r>
            <a:r>
              <a:rPr lang="zh-CN" altLang="zh-CN" sz="1600" dirty="0">
                <a:solidFill>
                  <a:srgbClr val="595959"/>
                </a:solidFill>
                <a:latin typeface="微软雅黑" panose="020B0503020204020204" pitchFamily="34" charset="-122"/>
                <a:ea typeface="微软雅黑" panose="020B0503020204020204" pitchFamily="34" charset="-122"/>
                <a:cs typeface="+mn-ea"/>
              </a:rPr>
              <a:t>包下的所有实体类定义别名</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sp>
        <p:nvSpPr>
          <p:cNvPr id="2" name="矩形 1"/>
          <p:cNvSpPr/>
          <p:nvPr/>
        </p:nvSpPr>
        <p:spPr>
          <a:xfrm>
            <a:off x="2746508" y="2103581"/>
            <a:ext cx="7026142" cy="4293483"/>
          </a:xfrm>
          <a:prstGeom prst="rect">
            <a:avLst/>
          </a:prstGeom>
          <a:solidFill>
            <a:schemeClr val="bg1">
              <a:lumMod val="95000"/>
            </a:schemeClr>
          </a:solidFill>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en-US" sz="1600" dirty="0">
                <a:solidFill>
                  <a:srgbClr val="595959"/>
                </a:solidFill>
                <a:latin typeface="微软雅黑" panose="020B0503020204020204" pitchFamily="34" charset="-122"/>
                <a:ea typeface="微软雅黑" panose="020B0503020204020204" pitchFamily="34" charset="-122"/>
                <a:cs typeface="+mn-ea"/>
              </a:rPr>
              <a:t> 只展示了定义别名和</a:t>
            </a:r>
            <a:r>
              <a:rPr lang="en-US" altLang="zh-CN" sz="1600" dirty="0">
                <a:solidFill>
                  <a:srgbClr val="595959"/>
                </a:solidFill>
                <a:latin typeface="微软雅黑" panose="020B0503020204020204" pitchFamily="34" charset="-122"/>
                <a:ea typeface="微软雅黑" panose="020B0503020204020204" pitchFamily="34" charset="-122"/>
                <a:cs typeface="+mn-ea"/>
              </a:rPr>
              <a:t>mapping</a:t>
            </a:r>
            <a:r>
              <a:rPr lang="zh-CN" altLang="en-US" sz="1600" dirty="0">
                <a:solidFill>
                  <a:srgbClr val="595959"/>
                </a:solidFill>
                <a:latin typeface="微软雅黑" panose="020B0503020204020204" pitchFamily="34" charset="-122"/>
                <a:ea typeface="微软雅黑" panose="020B0503020204020204" pitchFamily="34" charset="-122"/>
                <a:cs typeface="+mn-ea"/>
              </a:rPr>
              <a:t>文件中配置新添加的部分</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使用扫描包的形式定义别名</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t>&lt;properties resource="</a:t>
            </a:r>
            <a:r>
              <a:rPr lang="en-US" altLang="zh-CN" sz="1600" dirty="0" err="1"/>
              <a:t>db.properties</a:t>
            </a:r>
            <a:r>
              <a:rPr lang="en-US" altLang="zh-CN" sz="1600" dirty="0"/>
              <a:t>"/&gt;</a:t>
            </a:r>
            <a:br>
              <a:rPr lang="en-US" altLang="zh-CN" sz="1600" dirty="0"/>
            </a:br>
            <a:r>
              <a:rPr lang="en-US" altLang="zh-CN" sz="1600" dirty="0"/>
              <a:t>&lt;</a:t>
            </a:r>
            <a:r>
              <a:rPr lang="en-US" altLang="zh-CN" sz="1600" dirty="0" err="1"/>
              <a:t>typeAliases</a:t>
            </a:r>
            <a:r>
              <a:rPr lang="en-US" altLang="zh-CN" sz="1600" dirty="0"/>
              <a:t>&gt;</a:t>
            </a:r>
            <a:br>
              <a:rPr lang="en-US" altLang="zh-CN" sz="1600" dirty="0"/>
            </a:br>
            <a:r>
              <a:rPr lang="en-US" altLang="zh-CN" sz="1600" dirty="0"/>
              <a:t>   &lt;package name="</a:t>
            </a:r>
            <a:r>
              <a:rPr lang="en-US" altLang="zh-CN" sz="1600" dirty="0" err="1"/>
              <a:t>com.pojo</a:t>
            </a:r>
            <a:r>
              <a:rPr lang="en-US" altLang="zh-CN" sz="1600" dirty="0"/>
              <a:t>"/&gt;</a:t>
            </a:r>
            <a:br>
              <a:rPr lang="en-US" altLang="zh-CN" sz="1600" dirty="0"/>
            </a:br>
            <a:r>
              <a:rPr lang="en-US" altLang="zh-CN" sz="1600" dirty="0"/>
              <a:t>&lt;/</a:t>
            </a:r>
            <a:r>
              <a:rPr lang="en-US" altLang="zh-CN" sz="1600" dirty="0" err="1"/>
              <a:t>typeAliases</a:t>
            </a:r>
            <a:r>
              <a:rPr lang="en-US" altLang="zh-CN" sz="1600" dirty="0"/>
              <a:t>&gt; </a:t>
            </a:r>
            <a:endParaRPr lang="en-US" altLang="zh-CN" sz="1600" dirty="0" smtClean="0"/>
          </a:p>
          <a:p>
            <a:pPr lvl="0">
              <a:lnSpc>
                <a:spcPct val="150000"/>
              </a:lnSpc>
            </a:pPr>
            <a:r>
              <a:rPr lang="en-US" altLang="zh-CN" sz="2200" dirty="0" smtClean="0">
                <a:solidFill>
                  <a:srgbClr val="FF0000"/>
                </a:solidFill>
                <a:latin typeface="微软雅黑" panose="020B0503020204020204" pitchFamily="34" charset="-122"/>
                <a:ea typeface="微软雅黑" panose="020B0503020204020204" pitchFamily="34" charset="-122"/>
                <a:cs typeface="+mn-ea"/>
              </a:rPr>
              <a:t>……</a:t>
            </a:r>
            <a:endParaRPr lang="en-US" altLang="zh-CN" sz="2200" dirty="0">
              <a:solidFill>
                <a:srgbClr val="FF0000"/>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t>&lt;mappers&gt;</a:t>
            </a:r>
            <a:br>
              <a:rPr lang="en-US" altLang="zh-CN" sz="1600" dirty="0"/>
            </a:br>
            <a:r>
              <a:rPr lang="en-US" altLang="zh-CN" sz="1600" dirty="0"/>
              <a:t>    &lt;mapper resource="com/</a:t>
            </a:r>
            <a:r>
              <a:rPr lang="en-US" altLang="zh-CN" sz="1600" dirty="0" err="1"/>
              <a:t>dao</a:t>
            </a:r>
            <a:r>
              <a:rPr lang="en-US" altLang="zh-CN" sz="1600" dirty="0"/>
              <a:t>/IdCardMapper.xml"/&gt;</a:t>
            </a:r>
            <a:br>
              <a:rPr lang="en-US" altLang="zh-CN" sz="1600" dirty="0"/>
            </a:br>
            <a:r>
              <a:rPr lang="en-US" altLang="zh-CN" sz="1600" dirty="0"/>
              <a:t>    &lt;mapper resource="com/</a:t>
            </a:r>
            <a:r>
              <a:rPr lang="en-US" altLang="zh-CN" sz="1600" dirty="0" err="1"/>
              <a:t>dao</a:t>
            </a:r>
            <a:r>
              <a:rPr lang="en-US" altLang="zh-CN" sz="1600" dirty="0"/>
              <a:t>/PersonMapper.xml"/&gt;</a:t>
            </a:r>
            <a:br>
              <a:rPr lang="en-US" altLang="zh-CN" sz="1600" dirty="0"/>
            </a:br>
            <a:r>
              <a:rPr lang="en-US" altLang="zh-CN" sz="1600" dirty="0"/>
              <a:t>&lt;/mappers&gt;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嵌套查询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18128"/>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编写测试类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中，编写测试方法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findPersonByIdTest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sp>
        <p:nvSpPr>
          <p:cNvPr id="3" name="Rectangle 1"/>
          <p:cNvSpPr>
            <a:spLocks noChangeArrowheads="1"/>
          </p:cNvSpPr>
          <p:nvPr/>
        </p:nvSpPr>
        <p:spPr bwMode="auto">
          <a:xfrm>
            <a:off x="2810311" y="2049807"/>
            <a:ext cx="6989179"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BBB529"/>
                </a:solidFill>
                <a:effectLst/>
                <a:latin typeface="Arial Unicode MS" pitchFamily="34" charset="-122"/>
                <a:ea typeface="JetBrains Mono"/>
                <a:cs typeface="宋体" pitchFamily="2" charset="-122"/>
              </a:rPr>
              <a:t>@Test</a:t>
            </a:r>
            <a:br>
              <a:rPr kumimoji="0" lang="zh-CN" altLang="zh-CN" sz="1600" b="0" i="0" u="none" strike="noStrike" cap="none" normalizeH="0" baseline="0" smtClean="0">
                <a:ln>
                  <a:noFill/>
                </a:ln>
                <a:solidFill>
                  <a:srgbClr val="BBB529"/>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public void </a:t>
            </a:r>
            <a:r>
              <a:rPr kumimoji="0" lang="zh-CN" altLang="zh-CN" sz="1600" b="0" i="0" u="none" strike="noStrike" cap="none" normalizeH="0" baseline="0" smtClean="0">
                <a:ln>
                  <a:noFill/>
                </a:ln>
                <a:solidFill>
                  <a:srgbClr val="FFC66D"/>
                </a:solidFill>
                <a:effectLst/>
                <a:latin typeface="Arial Unicode MS" pitchFamily="34" charset="-122"/>
                <a:ea typeface="JetBrains Mono"/>
                <a:cs typeface="宋体" pitchFamily="2" charset="-122"/>
              </a:rPr>
              <a:t>findPersonByIdTest</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 {</a:t>
            </a:r>
            <a:b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    SqlSession session = MybatisUtils.</a:t>
            </a:r>
            <a:r>
              <a:rPr kumimoji="0" lang="zh-CN" altLang="zh-CN" sz="1600" b="0" i="1" u="none" strike="noStrike" cap="none" normalizeH="0" baseline="0" smtClean="0">
                <a:ln>
                  <a:noFill/>
                </a:ln>
                <a:solidFill>
                  <a:srgbClr val="A9B7C6"/>
                </a:solidFill>
                <a:effectLst/>
                <a:latin typeface="Arial Unicode MS" pitchFamily="34" charset="-122"/>
                <a:ea typeface="JetBrains Mono"/>
                <a:cs typeface="宋体" pitchFamily="2" charset="-122"/>
              </a:rPr>
              <a:t>getSqlsession</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PersonMapper mapper = session.getMapper(PersonMapper.</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class</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Person person=mapper.findPersonById(</a:t>
            </a:r>
            <a:r>
              <a:rPr kumimoji="0" lang="zh-CN" altLang="zh-CN" sz="1600" b="0" i="0" u="none" strike="noStrike" cap="none" normalizeH="0" baseline="0" smtClean="0">
                <a:ln>
                  <a:noFill/>
                </a:ln>
                <a:solidFill>
                  <a:srgbClr val="6897BB"/>
                </a:solidFill>
                <a:effectLst/>
                <a:latin typeface="Arial Unicode MS" pitchFamily="34" charset="-122"/>
                <a:ea typeface="JetBrains Mono"/>
                <a:cs typeface="宋体" pitchFamily="2" charset="-122"/>
              </a:rPr>
              <a:t>1</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System.</a:t>
            </a:r>
            <a:r>
              <a:rPr kumimoji="0" lang="zh-CN" altLang="zh-CN" sz="1600" b="0" i="1" u="none" strike="noStrike" cap="none" normalizeH="0" baseline="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.println(person)</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session.close()</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318" y="4509651"/>
            <a:ext cx="11247437"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2" name="Title 1"/>
          <p:cNvSpPr txBox="1"/>
          <p:nvPr/>
        </p:nvSpPr>
        <p:spPr>
          <a:xfrm>
            <a:off x="1143839" y="266933"/>
            <a:ext cx="379727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4.2.2</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：嵌套结果</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576830" y="944837"/>
            <a:ext cx="8143641" cy="461665"/>
          </a:xfrm>
          <a:prstGeom prst="rect">
            <a:avLst/>
          </a:prstGeom>
          <a:noFill/>
          <a:ln>
            <a:noFill/>
          </a:ln>
        </p:spPr>
        <p:txBody>
          <a:bodyPr wrap="square" rtlCol="0">
            <a:spAutoFit/>
          </a:bodyPr>
          <a:lstStyle/>
          <a:p>
            <a:pPr>
              <a:lnSpc>
                <a:spcPct val="150000"/>
              </a:lnSpc>
            </a:pPr>
            <a:r>
              <a:rPr lang="zh-CN" altLang="en-US" sz="1600" b="1" dirty="0" smtClean="0">
                <a:solidFill>
                  <a:srgbClr val="595959"/>
                </a:solidFill>
                <a:latin typeface="微软雅黑" panose="020B0503020204020204" pitchFamily="34" charset="-122"/>
                <a:ea typeface="微软雅黑" panose="020B0503020204020204" pitchFamily="34" charset="-122"/>
                <a:cs typeface="+mn-ea"/>
              </a:rPr>
              <a:t>编辑接口</a:t>
            </a:r>
            <a:r>
              <a:rPr lang="en-US" altLang="zh-CN" sz="1600" b="1" dirty="0" smtClean="0">
                <a:solidFill>
                  <a:srgbClr val="595959"/>
                </a:solidFill>
                <a:latin typeface="微软雅黑" panose="020B0503020204020204" pitchFamily="34" charset="-122"/>
                <a:ea typeface="微软雅黑" panose="020B0503020204020204" pitchFamily="34" charset="-122"/>
                <a:cs typeface="+mn-ea"/>
              </a:rPr>
              <a:t>PersonMapper.java</a:t>
            </a:r>
            <a:r>
              <a:rPr lang="zh-CN" altLang="en-US" sz="1600" b="1" dirty="0" smtClean="0">
                <a:solidFill>
                  <a:srgbClr val="595959"/>
                </a:solidFill>
                <a:latin typeface="微软雅黑" panose="020B0503020204020204" pitchFamily="34" charset="-122"/>
                <a:ea typeface="微软雅黑" panose="020B0503020204020204" pitchFamily="34" charset="-122"/>
                <a:cs typeface="+mn-ea"/>
              </a:rPr>
              <a:t>和映射文件</a:t>
            </a:r>
            <a:r>
              <a:rPr lang="en-US" altLang="zh-CN" sz="1600" b="1" dirty="0" smtClean="0">
                <a:solidFill>
                  <a:srgbClr val="595959"/>
                </a:solidFill>
                <a:latin typeface="微软雅黑" panose="020B0503020204020204" pitchFamily="34" charset="-122"/>
                <a:ea typeface="微软雅黑" panose="020B0503020204020204" pitchFamily="34" charset="-122"/>
                <a:cs typeface="+mn-ea"/>
              </a:rPr>
              <a:t>PersonMapper.xml</a:t>
            </a:r>
          </a:p>
        </p:txBody>
      </p:sp>
      <p:sp>
        <p:nvSpPr>
          <p:cNvPr id="2" name="Rectangle 1"/>
          <p:cNvSpPr>
            <a:spLocks noChangeArrowheads="1"/>
          </p:cNvSpPr>
          <p:nvPr/>
        </p:nvSpPr>
        <p:spPr bwMode="auto">
          <a:xfrm>
            <a:off x="302875" y="1794719"/>
            <a:ext cx="3439486" cy="181588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package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com.dao</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import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com.pojo.Person</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import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java.util.List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interface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PersonMapper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Person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findPersonById</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int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Person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findPersonById2</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int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Rectangle 2"/>
          <p:cNvSpPr>
            <a:spLocks noChangeArrowheads="1"/>
          </p:cNvSpPr>
          <p:nvPr/>
        </p:nvSpPr>
        <p:spPr bwMode="auto">
          <a:xfrm>
            <a:off x="3984771" y="1755059"/>
            <a:ext cx="7734648" cy="427809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  </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嵌套结果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&lt;select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="findPersonById2"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parameterType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="Integer"</a:t>
            </a:r>
            <a:b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resultMap</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="IdCardWithPersonResult2"</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select p.*, idcard.code</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from tb_person p, tb_idcard idcard</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where p.card_id = idcard.id   and p.id = #{id}</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&lt;/select&gt;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&lt;resultMap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="IdCardWithPersonResult2"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="Person"</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column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&lt;result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="name"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column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&lt;result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="age"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column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="age"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&lt;result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="sex"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column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="sex"</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&lt;association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="card"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javaType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="IdCard"</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column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="card_id"</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&lt;result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="code"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column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="code"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&lt;/association&gt;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&lt;/resultMap&gt;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4269996" y="4714612"/>
            <a:ext cx="4664279" cy="104023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269995" y="2575420"/>
            <a:ext cx="4664279" cy="69628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7500929" y="991003"/>
            <a:ext cx="3070071" cy="369332"/>
          </a:xfrm>
          <a:prstGeom prst="rect">
            <a:avLst/>
          </a:prstGeom>
          <a:noFill/>
          <a:ln>
            <a:solidFill>
              <a:schemeClr val="accent1"/>
            </a:solidFill>
          </a:ln>
        </p:spPr>
        <p:txBody>
          <a:bodyPr wrap="none" rtlCol="0">
            <a:spAutoFit/>
          </a:bodyPr>
          <a:lstStyle/>
          <a:p>
            <a:r>
              <a:rPr lang="zh-CN" altLang="en-US" dirty="0" smtClean="0"/>
              <a:t>复杂的、多表关联的</a:t>
            </a:r>
            <a:r>
              <a:rPr lang="en-US" altLang="zh-CN" dirty="0" smtClean="0"/>
              <a:t>SQL</a:t>
            </a:r>
            <a:r>
              <a:rPr lang="zh-CN" altLang="en-US" dirty="0" smtClean="0"/>
              <a:t>语句</a:t>
            </a:r>
            <a:endParaRPr lang="zh-CN" altLang="en-US" dirty="0"/>
          </a:p>
        </p:txBody>
      </p:sp>
      <p:sp>
        <p:nvSpPr>
          <p:cNvPr id="18" name="TextBox 17"/>
          <p:cNvSpPr txBox="1"/>
          <p:nvPr/>
        </p:nvSpPr>
        <p:spPr>
          <a:xfrm>
            <a:off x="155067" y="4000521"/>
            <a:ext cx="3416320" cy="1754326"/>
          </a:xfrm>
          <a:prstGeom prst="rect">
            <a:avLst/>
          </a:prstGeom>
          <a:noFill/>
          <a:ln>
            <a:solidFill>
              <a:schemeClr val="accent1"/>
            </a:solidFill>
          </a:ln>
        </p:spPr>
        <p:txBody>
          <a:bodyPr wrap="none" rtlCol="0">
            <a:spAutoFit/>
          </a:bodyPr>
          <a:lstStyle/>
          <a:p>
            <a:r>
              <a:rPr lang="zh-CN" altLang="en-US" dirty="0" smtClean="0"/>
              <a:t>在</a:t>
            </a:r>
            <a:r>
              <a:rPr lang="en-US" altLang="zh-CN" dirty="0" smtClean="0"/>
              <a:t>association</a:t>
            </a:r>
            <a:r>
              <a:rPr lang="zh-CN" altLang="en-US" dirty="0" smtClean="0"/>
              <a:t>元素中继续使用</a:t>
            </a:r>
            <a:endParaRPr lang="en-US" altLang="zh-CN" dirty="0" smtClean="0"/>
          </a:p>
          <a:p>
            <a:r>
              <a:rPr lang="zh-CN" altLang="en-US" dirty="0" smtClean="0"/>
              <a:t>相关子元素进行数据库表字段</a:t>
            </a:r>
            <a:endParaRPr lang="en-US" altLang="zh-CN" dirty="0" smtClean="0"/>
          </a:p>
          <a:p>
            <a:r>
              <a:rPr lang="zh-CN" altLang="en-US" dirty="0" smtClean="0"/>
              <a:t>和实体类属性的一一映射，</a:t>
            </a:r>
            <a:endParaRPr lang="en-US" altLang="zh-CN" dirty="0" smtClean="0"/>
          </a:p>
          <a:p>
            <a:r>
              <a:rPr lang="zh-CN" altLang="en-US" dirty="0" smtClean="0"/>
              <a:t>这样就</a:t>
            </a:r>
            <a:r>
              <a:rPr lang="zh-CN" altLang="en-US" dirty="0" smtClean="0">
                <a:solidFill>
                  <a:srgbClr val="FF0000"/>
                </a:solidFill>
              </a:rPr>
              <a:t>无需</a:t>
            </a:r>
            <a:r>
              <a:rPr lang="zh-CN" altLang="en-US" dirty="0" smtClean="0"/>
              <a:t>在</a:t>
            </a:r>
            <a:r>
              <a:rPr lang="en-US" altLang="zh-CN" dirty="0" smtClean="0"/>
              <a:t>IdCardMapper.xml</a:t>
            </a:r>
          </a:p>
          <a:p>
            <a:r>
              <a:rPr lang="zh-CN" altLang="en-US" dirty="0" smtClean="0"/>
              <a:t>文件中编写与</a:t>
            </a:r>
            <a:r>
              <a:rPr lang="en-US" altLang="zh-CN" dirty="0" smtClean="0"/>
              <a:t>PersonMapper.xml</a:t>
            </a:r>
          </a:p>
          <a:p>
            <a:r>
              <a:rPr lang="zh-CN" altLang="en-US" dirty="0" smtClean="0"/>
              <a:t>文件相关联的</a:t>
            </a:r>
            <a:r>
              <a:rPr lang="en-US" altLang="zh-CN" dirty="0" smtClean="0"/>
              <a:t>SQL</a:t>
            </a:r>
            <a:r>
              <a:rPr lang="zh-CN" altLang="en-US" dirty="0" smtClean="0"/>
              <a:t>语句。</a:t>
            </a:r>
            <a:endParaRPr lang="zh-CN" altLang="en-US" dirty="0"/>
          </a:p>
        </p:txBody>
      </p:sp>
      <p:cxnSp>
        <p:nvCxnSpPr>
          <p:cNvPr id="13" name="直接箭头连接符 12"/>
          <p:cNvCxnSpPr/>
          <p:nvPr/>
        </p:nvCxnSpPr>
        <p:spPr>
          <a:xfrm flipH="1">
            <a:off x="7373923" y="1406502"/>
            <a:ext cx="360727" cy="1168918"/>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3571387" y="4714612"/>
            <a:ext cx="581163" cy="292229"/>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110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：嵌套结果</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61665"/>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编写测试类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中，编写测试方法</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findPersonByIdTest2()</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sp>
        <p:nvSpPr>
          <p:cNvPr id="2" name="Rectangle 1"/>
          <p:cNvSpPr>
            <a:spLocks noChangeArrowheads="1"/>
          </p:cNvSpPr>
          <p:nvPr/>
        </p:nvSpPr>
        <p:spPr bwMode="auto">
          <a:xfrm>
            <a:off x="1526797" y="1763929"/>
            <a:ext cx="7147419"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@Test</a:t>
            </a:r>
            <a:b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void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findPersonByIdTest2</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SqlSession session = MybatisUtils.</a:t>
            </a:r>
            <a:r>
              <a:rPr kumimoji="0" lang="zh-CN" altLang="zh-CN" sz="1600" b="0" i="1" u="none" strike="noStrike" cap="none" normalizeH="0" baseline="0" dirty="0" smtClean="0">
                <a:ln>
                  <a:noFill/>
                </a:ln>
                <a:solidFill>
                  <a:srgbClr val="A9B7C6"/>
                </a:solidFill>
                <a:effectLst/>
                <a:latin typeface="Arial Unicode MS" pitchFamily="34" charset="-122"/>
                <a:ea typeface="JetBrains Mono"/>
                <a:cs typeface="宋体" pitchFamily="2" charset="-122"/>
              </a:rPr>
              <a:t>getSqlsession</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PersonMapper mapper = session.getMapper(PersonMapper.</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class</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Person person=mapper.findPersonById2(</a:t>
            </a:r>
            <a:r>
              <a:rPr kumimoji="0" lang="zh-CN" altLang="zh-CN" sz="1600" b="0" i="0" u="none" strike="noStrike" cap="none" normalizeH="0" baseline="0" dirty="0" smtClean="0">
                <a:ln>
                  <a:noFill/>
                </a:ln>
                <a:solidFill>
                  <a:srgbClr val="6897BB"/>
                </a:solidFill>
                <a:effectLst/>
                <a:latin typeface="Arial Unicode MS" pitchFamily="34" charset="-122"/>
                <a:ea typeface="JetBrains Mono"/>
                <a:cs typeface="宋体" pitchFamily="2" charset="-122"/>
              </a:rPr>
              <a:t>1</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System.</a:t>
            </a:r>
            <a:r>
              <a:rPr kumimoji="0" lang="zh-CN" altLang="zh-CN" sz="1600"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.println(person)</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session.close()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550" y="4416124"/>
            <a:ext cx="10529450" cy="1236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1951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93751" y="2646877"/>
            <a:ext cx="8759009" cy="1289905"/>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在使用</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嵌套查询方式进行</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关联映射查询时，使用</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的延迟加载在一定程度上可以降低运行消耗并提高查询效率。</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默认没有开启延迟加载，需要在</a:t>
            </a:r>
            <a:r>
              <a:rPr lang="en-US" altLang="zh-CN"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dirty="0">
                <a:solidFill>
                  <a:srgbClr val="595959"/>
                </a:solidFill>
                <a:latin typeface="微软雅黑" panose="020B0503020204020204" pitchFamily="34" charset="-122"/>
                <a:ea typeface="微软雅黑" panose="020B0503020204020204" pitchFamily="34" charset="-122"/>
                <a:cs typeface="+mn-ea"/>
              </a:rPr>
              <a:t>中的</a:t>
            </a:r>
            <a:r>
              <a:rPr lang="en-US" altLang="zh-CN" dirty="0">
                <a:solidFill>
                  <a:srgbClr val="595959"/>
                </a:solidFill>
                <a:latin typeface="微软雅黑" panose="020B0503020204020204" pitchFamily="34" charset="-122"/>
                <a:ea typeface="微软雅黑" panose="020B0503020204020204" pitchFamily="34" charset="-122"/>
                <a:cs typeface="+mn-ea"/>
              </a:rPr>
              <a:t>&lt;settings&gt;</a:t>
            </a:r>
            <a:r>
              <a:rPr lang="zh-CN" altLang="zh-CN" dirty="0">
                <a:solidFill>
                  <a:srgbClr val="595959"/>
                </a:solidFill>
                <a:latin typeface="微软雅黑" panose="020B0503020204020204" pitchFamily="34" charset="-122"/>
                <a:ea typeface="微软雅黑" panose="020B0503020204020204" pitchFamily="34" charset="-122"/>
                <a:cs typeface="+mn-ea"/>
              </a:rPr>
              <a:t>元素内进行配置</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445612"/>
            <a:ext cx="9865885" cy="380659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3932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9440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47183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384534"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多学一招：</a:t>
            </a:r>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延迟加载的配置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a:picLocks noChangeAspect="1"/>
          </p:cNvPicPr>
          <p:nvPr/>
        </p:nvPicPr>
        <p:blipFill>
          <a:blip r:embed="rId5"/>
          <a:stretch>
            <a:fillRect/>
          </a:stretch>
        </p:blipFill>
        <p:spPr>
          <a:xfrm>
            <a:off x="2011680" y="3989122"/>
            <a:ext cx="8503919" cy="2137358"/>
          </a:xfrm>
          <a:prstGeom prst="rect">
            <a:avLst/>
          </a:prstGeom>
        </p:spPr>
      </p:pic>
      <p:sp>
        <p:nvSpPr>
          <p:cNvPr id="2" name="文本框 1"/>
          <p:cNvSpPr txBox="1"/>
          <p:nvPr/>
        </p:nvSpPr>
        <p:spPr>
          <a:xfrm>
            <a:off x="3120390" y="3886200"/>
            <a:ext cx="6572250" cy="2264787"/>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&lt;settings&gt;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打开延迟加载的开关</a:t>
            </a:r>
            <a:r>
              <a:rPr lang="en-US" altLang="zh-CN" sz="1600" dirty="0">
                <a:solidFill>
                  <a:srgbClr val="595959"/>
                </a:solidFill>
                <a:latin typeface="微软雅黑" panose="020B0503020204020204" pitchFamily="34" charset="-122"/>
                <a:ea typeface="微软雅黑" panose="020B0503020204020204" pitchFamily="34" charset="-122"/>
                <a:cs typeface="+mn-ea"/>
              </a:rPr>
              <a:t> --&gt;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&lt;setting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lazyLoadingEnabled</a:t>
            </a:r>
            <a:r>
              <a:rPr lang="en-US" altLang="zh-CN" sz="1600" dirty="0">
                <a:solidFill>
                  <a:srgbClr val="595959"/>
                </a:solidFill>
                <a:latin typeface="微软雅黑" panose="020B0503020204020204" pitchFamily="34" charset="-122"/>
                <a:ea typeface="微软雅黑" panose="020B0503020204020204" pitchFamily="34" charset="-122"/>
                <a:cs typeface="+mn-ea"/>
              </a:rPr>
              <a:t>" value="true" /&gt;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将积极加载改为消息加载，即按需加载</a:t>
            </a:r>
            <a:r>
              <a:rPr lang="en-US" altLang="zh-CN" sz="1600" dirty="0">
                <a:solidFill>
                  <a:srgbClr val="595959"/>
                </a:solidFill>
                <a:latin typeface="微软雅黑" panose="020B0503020204020204" pitchFamily="34" charset="-122"/>
                <a:ea typeface="微软雅黑" panose="020B0503020204020204" pitchFamily="34" charset="-122"/>
                <a:cs typeface="+mn-ea"/>
              </a:rPr>
              <a:t> --&gt;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&lt;setting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aggressiveLazyLoading</a:t>
            </a:r>
            <a:r>
              <a:rPr lang="en-US" altLang="zh-CN" sz="1600" dirty="0">
                <a:solidFill>
                  <a:srgbClr val="595959"/>
                </a:solidFill>
                <a:latin typeface="微软雅黑" panose="020B0503020204020204" pitchFamily="34" charset="-122"/>
                <a:ea typeface="微软雅黑" panose="020B0503020204020204" pitchFamily="34" charset="-122"/>
                <a:cs typeface="+mn-ea"/>
              </a:rPr>
              <a:t>" value="false"/&gt;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&lt;/settings&gt;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596571" y="2221660"/>
            <a:ext cx="4518479" cy="2169825"/>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与一对一的关联关系相比</a:t>
            </a:r>
            <a:r>
              <a:rPr lang="zh-CN" altLang="zh-CN" dirty="0" smtClean="0">
                <a:solidFill>
                  <a:srgbClr val="595959"/>
                </a:solidFill>
                <a:latin typeface="微软雅黑" panose="020B0503020204020204" pitchFamily="34" charset="-122"/>
                <a:ea typeface="微软雅黑" panose="020B0503020204020204" pitchFamily="34" charset="-122"/>
              </a:rPr>
              <a:t>，</a:t>
            </a:r>
            <a:r>
              <a:rPr lang="zh-CN" altLang="en-US" dirty="0" smtClean="0">
                <a:solidFill>
                  <a:srgbClr val="595959"/>
                </a:solidFill>
                <a:latin typeface="微软雅黑" panose="020B0503020204020204" pitchFamily="34" charset="-122"/>
                <a:ea typeface="微软雅黑" panose="020B0503020204020204" pitchFamily="34" charset="-122"/>
              </a:rPr>
              <a:t>生活中</a:t>
            </a:r>
            <a:r>
              <a:rPr lang="zh-CN" altLang="zh-CN" dirty="0" smtClean="0">
                <a:solidFill>
                  <a:srgbClr val="595959"/>
                </a:solidFill>
                <a:latin typeface="微软雅黑" panose="020B0503020204020204" pitchFamily="34" charset="-122"/>
                <a:ea typeface="微软雅黑" panose="020B0503020204020204" pitchFamily="34" charset="-122"/>
              </a:rPr>
              <a:t>更多</a:t>
            </a:r>
            <a:r>
              <a:rPr lang="zh-CN" altLang="zh-CN" dirty="0">
                <a:solidFill>
                  <a:srgbClr val="595959"/>
                </a:solidFill>
                <a:latin typeface="微软雅黑" panose="020B0503020204020204" pitchFamily="34" charset="-122"/>
                <a:ea typeface="微软雅黑" panose="020B0503020204020204" pitchFamily="34" charset="-122"/>
              </a:rPr>
              <a:t>的关联关系是</a:t>
            </a:r>
            <a:r>
              <a:rPr lang="zh-CN" altLang="zh-CN" dirty="0">
                <a:solidFill>
                  <a:srgbClr val="1369B2"/>
                </a:solidFill>
                <a:latin typeface="微软雅黑" panose="020B0503020204020204" pitchFamily="34" charset="-122"/>
                <a:ea typeface="微软雅黑" panose="020B0503020204020204" pitchFamily="34" charset="-122"/>
              </a:rPr>
              <a:t>一对多</a:t>
            </a:r>
            <a:r>
              <a:rPr lang="zh-CN" altLang="zh-CN" dirty="0">
                <a:solidFill>
                  <a:srgbClr val="595959"/>
                </a:solidFill>
                <a:latin typeface="微软雅黑" panose="020B0503020204020204" pitchFamily="34" charset="-122"/>
                <a:ea typeface="微软雅黑" panose="020B0503020204020204" pitchFamily="34" charset="-122"/>
              </a:rPr>
              <a:t>（或多对一）。例如一个用户可以有多个订单，多个订单也可以归一个用户所有。用户和订单的关联关系如图</a:t>
            </a:r>
            <a:r>
              <a:rPr lang="zh-CN" altLang="en-US" dirty="0">
                <a:solidFill>
                  <a:srgbClr val="595959"/>
                </a:solidFill>
                <a:latin typeface="微软雅黑" panose="020B0503020204020204" pitchFamily="34" charset="-122"/>
                <a:ea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7" y="1884311"/>
            <a:ext cx="4934324" cy="27626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183089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5917773" y="43072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p:nvPr/>
        </p:nvPicPr>
        <p:blipFill>
          <a:blip r:embed="rId4">
            <a:extLst>
              <a:ext uri="{28A0092B-C50C-407E-A947-70E740481C1C}">
                <a14:useLocalDpi xmlns:a14="http://schemas.microsoft.com/office/drawing/2010/main" val="0"/>
              </a:ext>
            </a:extLst>
          </a:blip>
          <a:srcRect/>
          <a:stretch>
            <a:fillRect/>
          </a:stretch>
        </p:blipFill>
        <p:spPr bwMode="auto">
          <a:xfrm>
            <a:off x="6915150" y="1861462"/>
            <a:ext cx="3874769" cy="25946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781283" y="2107184"/>
            <a:ext cx="8690429" cy="2585323"/>
          </a:xfrm>
          <a:prstGeom prst="rect">
            <a:avLst/>
          </a:prstGeom>
          <a:noFill/>
          <a:ln>
            <a:solidFill>
              <a:schemeClr val="tx1"/>
            </a:solid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中，通过</a:t>
            </a:r>
            <a:r>
              <a:rPr lang="en-US" altLang="zh-CN" dirty="0">
                <a:solidFill>
                  <a:srgbClr val="1369B2"/>
                </a:solidFill>
                <a:latin typeface="微软雅黑" panose="020B0503020204020204" pitchFamily="34" charset="-122"/>
                <a:ea typeface="微软雅黑" panose="020B0503020204020204" pitchFamily="34" charset="-122"/>
              </a:rPr>
              <a:t>&lt;collection&gt;</a:t>
            </a:r>
            <a:r>
              <a:rPr lang="zh-CN" altLang="zh-CN" dirty="0">
                <a:solidFill>
                  <a:srgbClr val="1369B2"/>
                </a:solidFill>
                <a:latin typeface="微软雅黑" panose="020B0503020204020204" pitchFamily="34" charset="-122"/>
                <a:ea typeface="微软雅黑" panose="020B0503020204020204" pitchFamily="34" charset="-122"/>
              </a:rPr>
              <a:t>元素</a:t>
            </a:r>
            <a:r>
              <a:rPr lang="zh-CN" altLang="zh-CN" dirty="0">
                <a:solidFill>
                  <a:srgbClr val="595959"/>
                </a:solidFill>
                <a:latin typeface="微软雅黑" panose="020B0503020204020204" pitchFamily="34" charset="-122"/>
                <a:ea typeface="微软雅黑" panose="020B0503020204020204" pitchFamily="34" charset="-122"/>
              </a:rPr>
              <a:t>来处理一对多关联关系</a:t>
            </a:r>
            <a:r>
              <a:rPr lang="zh-CN" altLang="zh-CN" dirty="0" smtClean="0">
                <a:solidFill>
                  <a:srgbClr val="595959"/>
                </a:solidFill>
                <a:latin typeface="微软雅黑" panose="020B0503020204020204" pitchFamily="34" charset="-122"/>
                <a:ea typeface="微软雅黑" panose="020B0503020204020204" pitchFamily="34" charset="-122"/>
              </a:rPr>
              <a:t>。</a:t>
            </a:r>
            <a:endParaRPr lang="en-US" altLang="zh-CN"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       &lt;</a:t>
            </a:r>
            <a:r>
              <a:rPr lang="en-US" altLang="zh-CN" dirty="0">
                <a:solidFill>
                  <a:srgbClr val="595959"/>
                </a:solidFill>
                <a:latin typeface="微软雅黑" panose="020B0503020204020204" pitchFamily="34" charset="-122"/>
                <a:ea typeface="微软雅黑" panose="020B0503020204020204" pitchFamily="34" charset="-122"/>
                <a:cs typeface="+mn-ea"/>
              </a:rPr>
              <a:t>collection&gt;</a:t>
            </a:r>
            <a:r>
              <a:rPr lang="zh-CN" altLang="zh-CN" dirty="0">
                <a:solidFill>
                  <a:srgbClr val="595959"/>
                </a:solidFill>
                <a:latin typeface="微软雅黑" panose="020B0503020204020204" pitchFamily="34" charset="-122"/>
                <a:ea typeface="微软雅黑" panose="020B0503020204020204" pitchFamily="34" charset="-122"/>
                <a:cs typeface="+mn-ea"/>
              </a:rPr>
              <a:t>元素是</a:t>
            </a:r>
            <a:r>
              <a:rPr lang="en-US" altLang="zh-CN" dirty="0">
                <a:solidFill>
                  <a:srgbClr val="595959"/>
                </a:solidFill>
                <a:latin typeface="微软雅黑" panose="020B0503020204020204" pitchFamily="34" charset="-122"/>
                <a:ea typeface="微软雅黑" panose="020B0503020204020204" pitchFamily="34" charset="-122"/>
                <a:cs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rPr>
              <a:t>resultMap</a:t>
            </a:r>
            <a:r>
              <a:rPr lang="en-US" altLang="zh-CN" dirty="0">
                <a:solidFill>
                  <a:srgbClr val="595959"/>
                </a:solidFill>
                <a:latin typeface="微软雅黑" panose="020B0503020204020204" pitchFamily="34" charset="-122"/>
                <a:ea typeface="微软雅黑" panose="020B0503020204020204" pitchFamily="34" charset="-122"/>
                <a:cs typeface="+mn-ea"/>
              </a:rPr>
              <a:t>&gt;</a:t>
            </a:r>
            <a:r>
              <a:rPr lang="zh-CN" altLang="zh-CN" dirty="0">
                <a:solidFill>
                  <a:srgbClr val="595959"/>
                </a:solidFill>
                <a:latin typeface="微软雅黑" panose="020B0503020204020204" pitchFamily="34" charset="-122"/>
                <a:ea typeface="微软雅黑" panose="020B0503020204020204" pitchFamily="34" charset="-122"/>
                <a:cs typeface="+mn-ea"/>
              </a:rPr>
              <a:t>元素的子元素</a:t>
            </a:r>
            <a:r>
              <a:rPr lang="zh-CN" altLang="zh-CN" dirty="0" smtClean="0">
                <a:solidFill>
                  <a:srgbClr val="595959"/>
                </a:solidFill>
                <a:latin typeface="微软雅黑" panose="020B0503020204020204" pitchFamily="34" charset="-122"/>
                <a:ea typeface="微软雅黑" panose="020B0503020204020204" pitchFamily="34" charset="-122"/>
                <a:cs typeface="+mn-ea"/>
              </a:rPr>
              <a:t>，</a:t>
            </a:r>
            <a:r>
              <a:rPr lang="zh-CN" altLang="zh-CN" dirty="0" smtClean="0">
                <a:solidFill>
                  <a:srgbClr val="595959"/>
                </a:solidFill>
                <a:latin typeface="微软雅黑" panose="020B0503020204020204" pitchFamily="34" charset="-122"/>
                <a:ea typeface="微软雅黑" panose="020B0503020204020204" pitchFamily="34" charset="-122"/>
              </a:rPr>
              <a:t>元素</a:t>
            </a:r>
            <a:r>
              <a:rPr lang="zh-CN" altLang="zh-CN" dirty="0">
                <a:solidFill>
                  <a:srgbClr val="595959"/>
                </a:solidFill>
                <a:latin typeface="微软雅黑" panose="020B0503020204020204" pitchFamily="34" charset="-122"/>
                <a:ea typeface="微软雅黑" panose="020B0503020204020204" pitchFamily="34" charset="-122"/>
              </a:rPr>
              <a:t>的属性大部分与</a:t>
            </a:r>
            <a:r>
              <a:rPr lang="en-US" altLang="zh-CN" dirty="0">
                <a:solidFill>
                  <a:srgbClr val="595959"/>
                </a:solidFill>
                <a:latin typeface="微软雅黑" panose="020B0503020204020204" pitchFamily="34" charset="-122"/>
                <a:ea typeface="微软雅黑" panose="020B0503020204020204" pitchFamily="34" charset="-122"/>
              </a:rPr>
              <a:t>&lt;association&gt;</a:t>
            </a:r>
            <a:r>
              <a:rPr lang="zh-CN" altLang="zh-CN" dirty="0">
                <a:solidFill>
                  <a:srgbClr val="595959"/>
                </a:solidFill>
                <a:latin typeface="微软雅黑" panose="020B0503020204020204" pitchFamily="34" charset="-122"/>
                <a:ea typeface="微软雅黑" panose="020B0503020204020204" pitchFamily="34" charset="-122"/>
              </a:rPr>
              <a:t>元素相同</a:t>
            </a:r>
            <a:r>
              <a:rPr lang="zh-CN" altLang="zh-CN" dirty="0" smtClean="0">
                <a:solidFill>
                  <a:srgbClr val="595959"/>
                </a:solidFill>
                <a:latin typeface="微软雅黑" panose="020B0503020204020204" pitchFamily="34" charset="-122"/>
                <a:ea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rPr>
              <a:t> &lt;association&gt;</a:t>
            </a:r>
            <a:r>
              <a:rPr lang="zh-CN" altLang="zh-CN" dirty="0" smtClean="0">
                <a:solidFill>
                  <a:srgbClr val="595959"/>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关联</a:t>
            </a:r>
            <a:r>
              <a:rPr lang="zh-CN" altLang="en-US" dirty="0" smtClean="0">
                <a:solidFill>
                  <a:srgbClr val="595959"/>
                </a:solidFill>
                <a:latin typeface="微软雅黑" panose="020B0503020204020204" pitchFamily="34" charset="-122"/>
                <a:ea typeface="微软雅黑" panose="020B0503020204020204" pitchFamily="34" charset="-122"/>
              </a:rPr>
              <a:t>单个对象，</a:t>
            </a:r>
            <a:r>
              <a:rPr lang="en-US" altLang="zh-CN" dirty="0" smtClean="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&lt;collection&gt;</a:t>
            </a:r>
            <a:r>
              <a:rPr lang="zh-CN" altLang="zh-CN" dirty="0" smtClean="0">
                <a:solidFill>
                  <a:srgbClr val="595959"/>
                </a:solidFill>
                <a:latin typeface="微软雅黑" panose="020B0503020204020204" pitchFamily="34" charset="-122"/>
                <a:ea typeface="微软雅黑" panose="020B0503020204020204" pitchFamily="34" charset="-122"/>
                <a:cs typeface="+mn-ea"/>
              </a:rPr>
              <a:t>元素</a:t>
            </a:r>
            <a:r>
              <a:rPr lang="zh-CN" altLang="en-US" dirty="0" smtClean="0">
                <a:solidFill>
                  <a:srgbClr val="595959"/>
                </a:solidFill>
                <a:latin typeface="微软雅黑" panose="020B0503020204020204" pitchFamily="34" charset="-122"/>
                <a:ea typeface="微软雅黑" panose="020B0503020204020204" pitchFamily="34" charset="-122"/>
                <a:cs typeface="+mn-ea"/>
              </a:rPr>
              <a:t>关联集合，即多个对象。</a:t>
            </a:r>
            <a:endParaRPr lang="en-US" altLang="zh-CN"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&lt;collection&gt;</a:t>
            </a:r>
            <a:r>
              <a:rPr lang="zh-CN" altLang="zh-CN" dirty="0">
                <a:solidFill>
                  <a:srgbClr val="595959"/>
                </a:solidFill>
                <a:latin typeface="微软雅黑" panose="020B0503020204020204" pitchFamily="34" charset="-122"/>
                <a:ea typeface="微软雅黑" panose="020B0503020204020204" pitchFamily="34" charset="-122"/>
                <a:cs typeface="+mn-ea"/>
              </a:rPr>
              <a:t>元素</a:t>
            </a:r>
            <a:r>
              <a:rPr lang="zh-CN" altLang="zh-CN" dirty="0" smtClean="0">
                <a:solidFill>
                  <a:srgbClr val="595959"/>
                </a:solidFill>
                <a:latin typeface="微软雅黑" panose="020B0503020204020204" pitchFamily="34" charset="-122"/>
                <a:ea typeface="微软雅黑" panose="020B0503020204020204" pitchFamily="34" charset="-122"/>
              </a:rPr>
              <a:t>包含</a:t>
            </a:r>
            <a:r>
              <a:rPr lang="zh-CN" altLang="zh-CN" dirty="0">
                <a:solidFill>
                  <a:srgbClr val="595959"/>
                </a:solidFill>
                <a:latin typeface="微软雅黑" panose="020B0503020204020204" pitchFamily="34" charset="-122"/>
                <a:ea typeface="微软雅黑" panose="020B0503020204020204" pitchFamily="34" charset="-122"/>
              </a:rPr>
              <a:t>一个特殊属性一</a:t>
            </a:r>
            <a:r>
              <a:rPr lang="en-US" altLang="zh-CN" dirty="0" err="1">
                <a:solidFill>
                  <a:srgbClr val="1369B2"/>
                </a:solidFill>
                <a:latin typeface="微软雅黑" panose="020B0503020204020204" pitchFamily="34" charset="-122"/>
                <a:ea typeface="微软雅黑" panose="020B0503020204020204" pitchFamily="34" charset="-122"/>
              </a:rPr>
              <a:t>ofTyp</a:t>
            </a:r>
            <a:r>
              <a:rPr lang="en-US" altLang="zh-CN" dirty="0" err="1">
                <a:solidFill>
                  <a:srgbClr val="595959"/>
                </a:solidFill>
                <a:latin typeface="微软雅黑" panose="020B0503020204020204" pitchFamily="34" charset="-122"/>
                <a:ea typeface="微软雅黑" panose="020B0503020204020204" pitchFamily="34" charset="-122"/>
              </a:rPr>
              <a:t>e</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err="1">
                <a:solidFill>
                  <a:srgbClr val="595959"/>
                </a:solidFill>
                <a:latin typeface="微软雅黑" panose="020B0503020204020204" pitchFamily="34" charset="-122"/>
                <a:ea typeface="微软雅黑" panose="020B0503020204020204" pitchFamily="34" charset="-122"/>
              </a:rPr>
              <a:t>ofType</a:t>
            </a:r>
            <a:r>
              <a:rPr lang="zh-CN" altLang="zh-CN" dirty="0">
                <a:solidFill>
                  <a:srgbClr val="595959"/>
                </a:solidFill>
                <a:latin typeface="微软雅黑" panose="020B0503020204020204" pitchFamily="34" charset="-122"/>
                <a:ea typeface="微软雅黑" panose="020B0503020204020204" pitchFamily="34" charset="-122"/>
              </a:rPr>
              <a:t>属性与</a:t>
            </a:r>
            <a:r>
              <a:rPr lang="en-US" altLang="zh-CN" dirty="0" err="1">
                <a:solidFill>
                  <a:srgbClr val="595959"/>
                </a:solidFill>
                <a:latin typeface="微软雅黑" panose="020B0503020204020204" pitchFamily="34" charset="-122"/>
                <a:ea typeface="微软雅黑" panose="020B0503020204020204" pitchFamily="34" charset="-122"/>
              </a:rPr>
              <a:t>javaType</a:t>
            </a:r>
            <a:r>
              <a:rPr lang="zh-CN" altLang="zh-CN" dirty="0">
                <a:solidFill>
                  <a:srgbClr val="595959"/>
                </a:solidFill>
                <a:latin typeface="微软雅黑" panose="020B0503020204020204" pitchFamily="34" charset="-122"/>
                <a:ea typeface="微软雅黑" panose="020B0503020204020204" pitchFamily="34" charset="-122"/>
              </a:rPr>
              <a:t>属性对应，它用于指定实体类对象中集合类属性所包含的元素的类型</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8" name="矩形 93"/>
          <p:cNvSpPr/>
          <p:nvPr/>
        </p:nvSpPr>
        <p:spPr>
          <a:xfrm>
            <a:off x="1737221" y="201545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138582" y="43860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30131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27017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&lt;collection&gt;</a:t>
            </a:r>
            <a:r>
              <a:rPr lang="zh-CN" altLang="en-US" sz="2000" dirty="0">
                <a:solidFill>
                  <a:srgbClr val="1369B2"/>
                </a:solidFill>
                <a:latin typeface="微软雅黑" panose="020B0503020204020204" pitchFamily="34" charset="-122"/>
                <a:ea typeface="微软雅黑" panose="020B0503020204020204" pitchFamily="34" charset="-122"/>
              </a:rPr>
              <a:t>元素</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8431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02002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2"/>
            </p:custDataLst>
          </p:nvPr>
        </p:nvSpPr>
        <p:spPr>
          <a:xfrm>
            <a:off x="615805" y="2780061"/>
            <a:ext cx="5197766" cy="1200329"/>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的数据库中，创建两个数据表，分别为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tb_user</a:t>
            </a:r>
            <a:r>
              <a:rPr lang="zh-CN" altLang="zh-CN" sz="1600" dirty="0">
                <a:solidFill>
                  <a:srgbClr val="595959"/>
                </a:solidFill>
                <a:latin typeface="微软雅黑" panose="020B0503020204020204" pitchFamily="34" charset="-122"/>
                <a:ea typeface="微软雅黑" panose="020B0503020204020204" pitchFamily="34" charset="-122"/>
                <a:cs typeface="+mn-ea"/>
              </a:rPr>
              <a:t>（用户数据表</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）和</a:t>
            </a:r>
            <a:r>
              <a:rPr lang="en-US" altLang="zh-CN" sz="1600" dirty="0" err="1">
                <a:solidFill>
                  <a:srgbClr val="595959"/>
                </a:solidFill>
                <a:latin typeface="微软雅黑" panose="020B0503020204020204" pitchFamily="34" charset="-122"/>
                <a:ea typeface="微软雅黑" panose="020B0503020204020204" pitchFamily="34" charset="-122"/>
                <a:cs typeface="+mn-ea"/>
              </a:rPr>
              <a:t>tb_orders</a:t>
            </a:r>
            <a:r>
              <a:rPr lang="zh-CN" altLang="zh-CN" sz="1600" dirty="0">
                <a:solidFill>
                  <a:srgbClr val="595959"/>
                </a:solidFill>
                <a:latin typeface="微软雅黑" panose="020B0503020204020204" pitchFamily="34" charset="-122"/>
                <a:ea typeface="微软雅黑" panose="020B0503020204020204" pitchFamily="34" charset="-122"/>
                <a:cs typeface="+mn-ea"/>
              </a:rPr>
              <a:t>（订单表</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同时</a:t>
            </a:r>
            <a:r>
              <a:rPr lang="zh-CN" altLang="zh-CN" sz="1600" dirty="0">
                <a:solidFill>
                  <a:srgbClr val="595959"/>
                </a:solidFill>
                <a:latin typeface="微软雅黑" panose="020B0503020204020204" pitchFamily="34" charset="-122"/>
                <a:ea typeface="微软雅黑" panose="020B0503020204020204" pitchFamily="34" charset="-122"/>
                <a:cs typeface="+mn-ea"/>
              </a:rPr>
              <a:t>在表中预先插入几条测试数据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3" name="文本框 2"/>
          <p:cNvSpPr txBox="1"/>
          <p:nvPr/>
        </p:nvSpPr>
        <p:spPr>
          <a:xfrm>
            <a:off x="961390" y="1106170"/>
            <a:ext cx="9507855" cy="645160"/>
          </a:xfrm>
          <a:prstGeom prst="rect">
            <a:avLst/>
          </a:prstGeom>
          <a:noFill/>
        </p:spPr>
        <p:txBody>
          <a:bodyPr wrap="none" rtlCol="0" anchor="t">
            <a:spAutoFit/>
          </a:bodyPr>
          <a:lstStyle/>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接下来以用户和订单之间的一对多关联关系为例，详细讲解如何在</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中处理一对多关联</a:t>
            </a:r>
          </a:p>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关系，具体步骤如下</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5100" y="1590699"/>
            <a:ext cx="4460529" cy="4877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974" y="3577585"/>
            <a:ext cx="48101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636" y="5203359"/>
            <a:ext cx="4876800"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arn(inVertic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barn(inVertical)">
                                      <p:cBhvr>
                                        <p:cTn id="12" dur="500"/>
                                        <p:tgtEl>
                                          <p:spTgt spid="614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barn(inVertical)">
                                      <p:cBhvr>
                                        <p:cTn id="17"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6037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Orders</a:t>
            </a:r>
            <a:r>
              <a:rPr lang="zh-CN" altLang="zh-CN" sz="1600" dirty="0">
                <a:solidFill>
                  <a:srgbClr val="595959"/>
                </a:solidFill>
                <a:latin typeface="微软雅黑" panose="020B0503020204020204" pitchFamily="34" charset="-122"/>
                <a:ea typeface="微软雅黑" panose="020B0503020204020204" pitchFamily="34" charset="-122"/>
                <a:cs typeface="+mn-ea"/>
              </a:rPr>
              <a:t>，并在类中定义订单</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和订单编号等属性</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2860187"/>
            <a:ext cx="6880912" cy="3347906"/>
          </a:xfrm>
          <a:prstGeom prst="rect">
            <a:avLst/>
          </a:prstGeom>
        </p:spPr>
      </p:pic>
      <p:sp>
        <p:nvSpPr>
          <p:cNvPr id="2" name="矩形 1"/>
          <p:cNvSpPr/>
          <p:nvPr/>
        </p:nvSpPr>
        <p:spPr>
          <a:xfrm>
            <a:off x="2883668" y="2812450"/>
            <a:ext cx="7026142"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Orders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id;    			//</a:t>
            </a:r>
            <a:r>
              <a:rPr lang="zh-CN" altLang="zh-CN" sz="1600" dirty="0">
                <a:solidFill>
                  <a:srgbClr val="595959"/>
                </a:solidFill>
                <a:latin typeface="微软雅黑" panose="020B0503020204020204" pitchFamily="34" charset="-122"/>
                <a:ea typeface="微软雅黑" panose="020B0503020204020204" pitchFamily="34" charset="-122"/>
                <a:cs typeface="+mn-ea"/>
              </a:rPr>
              <a:t>订单</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number;			//</a:t>
            </a:r>
            <a:r>
              <a:rPr lang="zh-CN" altLang="zh-CN" sz="1600" dirty="0">
                <a:solidFill>
                  <a:srgbClr val="595959"/>
                </a:solidFill>
                <a:latin typeface="微软雅黑" panose="020B0503020204020204" pitchFamily="34" charset="-122"/>
                <a:ea typeface="微软雅黑" panose="020B0503020204020204" pitchFamily="34" charset="-122"/>
                <a:cs typeface="+mn-ea"/>
              </a:rPr>
              <a:t>订单编号</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return "Orders [id=" + id + ", number=" + number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3" name="TextBox 2"/>
          <p:cNvSpPr txBox="1"/>
          <p:nvPr/>
        </p:nvSpPr>
        <p:spPr>
          <a:xfrm>
            <a:off x="6207853" y="2097248"/>
            <a:ext cx="2582758" cy="430887"/>
          </a:xfrm>
          <a:prstGeom prst="rect">
            <a:avLst/>
          </a:prstGeom>
          <a:solidFill>
            <a:srgbClr val="C00000"/>
          </a:solidFill>
        </p:spPr>
        <p:txBody>
          <a:bodyPr wrap="none" rtlCol="0">
            <a:spAutoFit/>
          </a:bodyPr>
          <a:lstStyle/>
          <a:p>
            <a:r>
              <a:rPr lang="zh-CN" altLang="en-US" sz="2200" dirty="0" smtClean="0"/>
              <a:t>不需要</a:t>
            </a:r>
            <a:r>
              <a:rPr lang="en-US" altLang="zh-CN" sz="2200" dirty="0" err="1" smtClean="0"/>
              <a:t>user_id</a:t>
            </a:r>
            <a:r>
              <a:rPr lang="zh-CN" altLang="en-US" sz="2200" dirty="0" smtClean="0"/>
              <a:t>属性</a:t>
            </a:r>
            <a:endParaRPr lang="zh-CN" altLang="en-US" sz="22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7090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一对多</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关联映射</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440989"/>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多对多</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关联映射</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308953"/>
            <a:ext cx="7249419" cy="687918"/>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熟悉</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a:t>
              </a:r>
              <a:r>
                <a:rPr lang="zh-CN" altLang="en-US" sz="2000" dirty="0">
                  <a:solidFill>
                    <a:srgbClr val="1369B2"/>
                  </a:solidFill>
                  <a:latin typeface="微软雅黑" panose="020B0503020204020204" pitchFamily="34" charset="-122"/>
                  <a:ea typeface="微软雅黑" panose="020B0503020204020204" pitchFamily="34" charset="-122"/>
                  <a:cs typeface="+mn-ea"/>
                </a:rPr>
                <a:t>缓存机制</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Users</a:t>
            </a:r>
            <a:r>
              <a:rPr lang="zh-CN" altLang="zh-CN" sz="1600" dirty="0">
                <a:solidFill>
                  <a:srgbClr val="595959"/>
                </a:solidFill>
                <a:latin typeface="微软雅黑" panose="020B0503020204020204" pitchFamily="34" charset="-122"/>
                <a:ea typeface="微软雅黑" panose="020B0503020204020204" pitchFamily="34" charset="-122"/>
                <a:cs typeface="+mn-ea"/>
              </a:rPr>
              <a:t>，并在类中定义用户编号、用户姓名、 用户地址以及用户关联的订单等属性</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p:cNvPicPr>
            <a:picLocks noChangeAspect="1"/>
          </p:cNvPicPr>
          <p:nvPr/>
        </p:nvPicPr>
        <p:blipFill>
          <a:blip r:embed="rId4"/>
          <a:stretch>
            <a:fillRect/>
          </a:stretch>
        </p:blipFill>
        <p:spPr>
          <a:xfrm>
            <a:off x="2651708" y="2423160"/>
            <a:ext cx="6880912" cy="4043537"/>
          </a:xfrm>
          <a:prstGeom prst="rect">
            <a:avLst/>
          </a:prstGeom>
        </p:spPr>
      </p:pic>
      <p:sp>
        <p:nvSpPr>
          <p:cNvPr id="2" name="矩形 1"/>
          <p:cNvSpPr/>
          <p:nvPr/>
        </p:nvSpPr>
        <p:spPr>
          <a:xfrm>
            <a:off x="2792228" y="2366680"/>
            <a:ext cx="7106152" cy="4154984"/>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Users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用户编号</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username;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用户姓名</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address;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用户地址</a:t>
            </a:r>
          </a:p>
          <a:p>
            <a:pPr lvl="0">
              <a:lnSpc>
                <a:spcPct val="150000"/>
              </a:lnSpc>
            </a:pPr>
            <a:r>
              <a:rPr lang="zh-CN" altLang="en-US" sz="1600" dirty="0">
                <a:solidFill>
                  <a:srgbClr val="FF0000"/>
                </a:solidFill>
                <a:latin typeface="微软雅黑" panose="020B0503020204020204" pitchFamily="34" charset="-122"/>
                <a:ea typeface="微软雅黑" panose="020B0503020204020204" pitchFamily="34" charset="-122"/>
                <a:cs typeface="+mn-ea"/>
              </a:rPr>
              <a:t>      </a:t>
            </a:r>
            <a:r>
              <a:rPr lang="en-US" altLang="zh-CN" sz="1600" dirty="0">
                <a:solidFill>
                  <a:srgbClr val="FF0000"/>
                </a:solidFill>
                <a:latin typeface="微软雅黑" panose="020B0503020204020204" pitchFamily="34" charset="-122"/>
                <a:ea typeface="微软雅黑" panose="020B0503020204020204" pitchFamily="34" charset="-122"/>
                <a:cs typeface="+mn-ea"/>
              </a:rPr>
              <a:t>private List&lt;Orders&gt; </a:t>
            </a:r>
            <a:r>
              <a:rPr lang="en-US" altLang="zh-CN" sz="1600" dirty="0" err="1">
                <a:solidFill>
                  <a:srgbClr val="FF0000"/>
                </a:solidFill>
                <a:latin typeface="微软雅黑" panose="020B0503020204020204" pitchFamily="34" charset="-122"/>
                <a:ea typeface="微软雅黑" panose="020B0503020204020204" pitchFamily="34" charset="-122"/>
                <a:cs typeface="+mn-ea"/>
              </a:rPr>
              <a:t>ordersList</a:t>
            </a:r>
            <a:r>
              <a:rPr lang="en-US" altLang="zh-CN" sz="1600" dirty="0">
                <a:solidFill>
                  <a:srgbClr val="FF0000"/>
                </a:solidFill>
                <a:latin typeface="微软雅黑" panose="020B0503020204020204" pitchFamily="34" charset="-122"/>
                <a:ea typeface="微软雅黑" panose="020B0503020204020204" pitchFamily="34" charset="-122"/>
                <a:cs typeface="+mn-ea"/>
              </a:rPr>
              <a:t>; </a:t>
            </a:r>
            <a:r>
              <a:rPr lang="zh-CN" altLang="en-US" sz="1600" dirty="0">
                <a:solidFill>
                  <a:srgbClr val="FF0000"/>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用户关联的订单</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"User [id=" + id + ", username=" + username </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 address="+ address + ",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ordersList</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ordersList</a:t>
            </a:r>
            <a:r>
              <a:rPr lang="en-US" altLang="zh-CN" sz="1600" dirty="0">
                <a:solidFill>
                  <a:srgbClr val="595959"/>
                </a:solidFill>
                <a:latin typeface="微软雅黑" panose="020B0503020204020204" pitchFamily="34" charset="-122"/>
                <a:ea typeface="微软雅黑" panose="020B0503020204020204" pitchFamily="34" charset="-122"/>
                <a:cs typeface="+mn-ea"/>
              </a:rPr>
              <a:t> +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3" name="TextBox 2"/>
          <p:cNvSpPr txBox="1"/>
          <p:nvPr/>
        </p:nvSpPr>
        <p:spPr>
          <a:xfrm>
            <a:off x="125539" y="3909379"/>
            <a:ext cx="2723823" cy="369332"/>
          </a:xfrm>
          <a:prstGeom prst="rect">
            <a:avLst/>
          </a:prstGeom>
          <a:solidFill>
            <a:srgbClr val="C00000"/>
          </a:solidFill>
        </p:spPr>
        <p:txBody>
          <a:bodyPr wrap="none" rtlCol="0">
            <a:spAutoFit/>
          </a:bodyPr>
          <a:lstStyle/>
          <a:p>
            <a:r>
              <a:rPr lang="zh-CN" altLang="en-US" dirty="0" smtClean="0"/>
              <a:t>增加集合属性</a:t>
            </a:r>
            <a:r>
              <a:rPr lang="en-US" altLang="zh-CN" dirty="0" err="1" smtClean="0"/>
              <a:t>ordersList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3775046" y="835098"/>
            <a:ext cx="8277131" cy="377411"/>
          </a:xfrm>
          <a:prstGeom prst="rect">
            <a:avLst/>
          </a:prstGeom>
          <a:noFill/>
          <a:ln>
            <a:noFill/>
          </a:ln>
        </p:spPr>
        <p:txBody>
          <a:bodyPr wrap="square" rtlCol="0">
            <a:spAutoFit/>
          </a:bodyPr>
          <a:lstStyle/>
          <a:p>
            <a:pPr>
              <a:lnSpc>
                <a:spcPct val="150000"/>
              </a:lnSpc>
            </a:pPr>
            <a:r>
              <a:rPr lang="zh-CN" altLang="zh-CN" sz="1400" dirty="0" smtClean="0">
                <a:solidFill>
                  <a:srgbClr val="595959"/>
                </a:solidFill>
                <a:latin typeface="微软雅黑" panose="020B0503020204020204" pitchFamily="34" charset="-122"/>
                <a:ea typeface="微软雅黑" panose="020B0503020204020204" pitchFamily="34" charset="-122"/>
                <a:cs typeface="+mn-ea"/>
              </a:rPr>
              <a:t>创建</a:t>
            </a:r>
            <a:r>
              <a:rPr lang="zh-CN" altLang="en-US" sz="1400" dirty="0" smtClean="0">
                <a:solidFill>
                  <a:srgbClr val="595959"/>
                </a:solidFill>
                <a:latin typeface="微软雅黑" panose="020B0503020204020204" pitchFamily="34" charset="-122"/>
                <a:ea typeface="微软雅黑" panose="020B0503020204020204" pitchFamily="34" charset="-122"/>
                <a:cs typeface="+mn-ea"/>
              </a:rPr>
              <a:t>接口和</a:t>
            </a:r>
            <a:r>
              <a:rPr lang="zh-CN" altLang="zh-CN" sz="1400" dirty="0" smtClean="0">
                <a:solidFill>
                  <a:srgbClr val="595959"/>
                </a:solidFill>
                <a:latin typeface="微软雅黑" panose="020B0503020204020204" pitchFamily="34" charset="-122"/>
                <a:ea typeface="微软雅黑" panose="020B0503020204020204" pitchFamily="34" charset="-122"/>
                <a:cs typeface="+mn-ea"/>
              </a:rPr>
              <a:t>用户</a:t>
            </a:r>
            <a:r>
              <a:rPr lang="zh-CN" altLang="zh-CN" sz="1400" dirty="0">
                <a:solidFill>
                  <a:srgbClr val="595959"/>
                </a:solidFill>
                <a:latin typeface="微软雅黑" panose="020B0503020204020204" pitchFamily="34" charset="-122"/>
                <a:ea typeface="微软雅黑" panose="020B0503020204020204" pitchFamily="34" charset="-122"/>
                <a:cs typeface="+mn-ea"/>
              </a:rPr>
              <a:t>实体映射文件</a:t>
            </a:r>
            <a:r>
              <a:rPr lang="en-US" altLang="zh-CN" sz="1400" dirty="0" err="1">
                <a:solidFill>
                  <a:srgbClr val="595959"/>
                </a:solidFill>
                <a:latin typeface="微软雅黑" panose="020B0503020204020204" pitchFamily="34" charset="-122"/>
                <a:ea typeface="微软雅黑" panose="020B0503020204020204" pitchFamily="34" charset="-122"/>
                <a:cs typeface="+mn-ea"/>
              </a:rPr>
              <a:t>UsersMapper.xml</a:t>
            </a:r>
            <a:r>
              <a:rPr lang="zh-CN" altLang="zh-CN" sz="1400" dirty="0">
                <a:solidFill>
                  <a:srgbClr val="595959"/>
                </a:solidFill>
                <a:latin typeface="微软雅黑" panose="020B0503020204020204" pitchFamily="34" charset="-122"/>
                <a:ea typeface="微软雅黑" panose="020B0503020204020204" pitchFamily="34" charset="-122"/>
                <a:cs typeface="+mn-ea"/>
              </a:rPr>
              <a:t>，并在文件中编写一对多关联映射查询的配置</a:t>
            </a:r>
            <a:r>
              <a:rPr lang="zh-CN" altLang="en-US" sz="1400" dirty="0">
                <a:solidFill>
                  <a:srgbClr val="595959"/>
                </a:solidFill>
                <a:latin typeface="微软雅黑" panose="020B0503020204020204" pitchFamily="34" charset="-122"/>
                <a:ea typeface="微软雅黑" panose="020B0503020204020204" pitchFamily="34" charset="-122"/>
                <a:cs typeface="+mn-ea"/>
              </a:rPr>
              <a:t>。</a:t>
            </a:r>
            <a:r>
              <a:rPr lang="zh-CN" altLang="zh-CN" sz="1400" dirty="0">
                <a:solidFill>
                  <a:srgbClr val="595959"/>
                </a:solidFill>
                <a:latin typeface="微软雅黑" panose="020B0503020204020204" pitchFamily="34" charset="-122"/>
                <a:ea typeface="微软雅黑" panose="020B0503020204020204" pitchFamily="34" charset="-122"/>
                <a:cs typeface="+mn-ea"/>
              </a:rPr>
              <a:t> </a:t>
            </a:r>
          </a:p>
        </p:txBody>
      </p:sp>
      <p:sp>
        <p:nvSpPr>
          <p:cNvPr id="3" name="Rectangle 1"/>
          <p:cNvSpPr>
            <a:spLocks noChangeArrowheads="1"/>
          </p:cNvSpPr>
          <p:nvPr/>
        </p:nvSpPr>
        <p:spPr bwMode="auto">
          <a:xfrm>
            <a:off x="4832059" y="1389390"/>
            <a:ext cx="6702803" cy="526297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&lt;mapper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namespace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="com.dao.UsersMapper"</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    </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一对多：查看某一用户极其关联的订单信息</a:t>
            </a:r>
            <a:b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注意：当关联查询出的列名相同时，需要使用别名区分</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&lt;select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="findUserWithOrders"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parameterType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="Integer"</a:t>
            </a:r>
            <a:b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resultMap</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="UserWithOrdersResult"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select u.*, o.id as orders_id, o.number</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from tb_user u,  tb_orders o</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where u.id = o.user_id  and u.id = #{id}</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&lt;/select&gt;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&lt;resultMap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="UserWithOrdersResult"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="Users"</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column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&lt;result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="username"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column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="username"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&lt;result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="address"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column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="address"</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        </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一对多关联映射：</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collection ofType</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表示属性集合中元素的类型</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&lt;collection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="ordersList"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ofType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="Orders"</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column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="orders_id"</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&lt;result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="number"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column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="number"</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&lt;/collection&gt;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&lt;/resultMap&gt;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&lt;/mapper&gt;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Rectangle 2"/>
          <p:cNvSpPr>
            <a:spLocks noChangeArrowheads="1"/>
          </p:cNvSpPr>
          <p:nvPr/>
        </p:nvSpPr>
        <p:spPr bwMode="auto">
          <a:xfrm>
            <a:off x="416355" y="2192091"/>
            <a:ext cx="4172423"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package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com.dao</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import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com.pojo.Users</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public interface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UsersMapper {</a:t>
            </a:r>
            <a:b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    Users </a:t>
            </a:r>
            <a:r>
              <a:rPr kumimoji="0" lang="zh-CN" altLang="zh-CN" sz="1600" b="0" i="0" u="none" strike="noStrike" cap="none" normalizeH="0" baseline="0" smtClean="0">
                <a:ln>
                  <a:noFill/>
                </a:ln>
                <a:solidFill>
                  <a:srgbClr val="FFC66D"/>
                </a:solidFill>
                <a:effectLst/>
                <a:latin typeface="Arial Unicode MS" pitchFamily="34" charset="-122"/>
                <a:ea typeface="JetBrains Mono"/>
                <a:cs typeface="宋体" pitchFamily="2" charset="-122"/>
              </a:rPr>
              <a:t>findUserWithOrders</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int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id)</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在核心配置文件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中，引入</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，将</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映射文件加载到程序中</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sp>
        <p:nvSpPr>
          <p:cNvPr id="3" name="Rectangle 1"/>
          <p:cNvSpPr>
            <a:spLocks noChangeArrowheads="1"/>
          </p:cNvSpPr>
          <p:nvPr/>
        </p:nvSpPr>
        <p:spPr bwMode="auto">
          <a:xfrm>
            <a:off x="2097248" y="2514082"/>
            <a:ext cx="7608814"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&lt;mapper </a:t>
            </a:r>
            <a:r>
              <a:rPr kumimoji="0" lang="zh-CN" altLang="zh-CN" sz="2000" b="0" i="0" u="none" strike="noStrike" cap="none" normalizeH="0" baseline="0" dirty="0" smtClean="0">
                <a:ln>
                  <a:noFill/>
                </a:ln>
                <a:solidFill>
                  <a:srgbClr val="BABABA"/>
                </a:solidFill>
                <a:effectLst/>
                <a:latin typeface="Arial Unicode MS" pitchFamily="34" charset="-122"/>
                <a:ea typeface="JetBrains Mono"/>
                <a:cs typeface="宋体" pitchFamily="2" charset="-122"/>
              </a:rPr>
              <a:t>resource</a:t>
            </a:r>
            <a:r>
              <a:rPr kumimoji="0" lang="zh-CN" altLang="zh-CN" sz="20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="com/dao/UsersMapper.xml"</a:t>
            </a:r>
            <a:r>
              <a:rPr kumimoji="0" lang="zh-CN" altLang="zh-CN" sz="20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中，编写测试方法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findUserTest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sp>
        <p:nvSpPr>
          <p:cNvPr id="3" name="Rectangle 1"/>
          <p:cNvSpPr>
            <a:spLocks noChangeArrowheads="1"/>
          </p:cNvSpPr>
          <p:nvPr/>
        </p:nvSpPr>
        <p:spPr bwMode="auto">
          <a:xfrm>
            <a:off x="2978091" y="1782459"/>
            <a:ext cx="7273255"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BBB529"/>
                </a:solidFill>
                <a:effectLst/>
                <a:latin typeface="Arial Unicode MS" pitchFamily="34" charset="-122"/>
                <a:ea typeface="JetBrains Mono"/>
                <a:cs typeface="宋体" pitchFamily="2" charset="-122"/>
              </a:rPr>
              <a:t>@Test</a:t>
            </a:r>
            <a:br>
              <a:rPr kumimoji="0" lang="zh-CN" altLang="zh-CN" sz="1600" b="0" i="0" u="none" strike="noStrike" cap="none" normalizeH="0" baseline="0" smtClean="0">
                <a:ln>
                  <a:noFill/>
                </a:ln>
                <a:solidFill>
                  <a:srgbClr val="BBB529"/>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public void </a:t>
            </a:r>
            <a:r>
              <a:rPr kumimoji="0" lang="zh-CN" altLang="zh-CN" sz="1600" b="0" i="0" u="none" strike="noStrike" cap="none" normalizeH="0" baseline="0" smtClean="0">
                <a:ln>
                  <a:noFill/>
                </a:ln>
                <a:solidFill>
                  <a:srgbClr val="FFC66D"/>
                </a:solidFill>
                <a:effectLst/>
                <a:latin typeface="Arial Unicode MS" pitchFamily="34" charset="-122"/>
                <a:ea typeface="JetBrains Mono"/>
                <a:cs typeface="宋体" pitchFamily="2" charset="-122"/>
              </a:rPr>
              <a:t>findUserTest</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 {</a:t>
            </a:r>
            <a:b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    SqlSession session = MybatisUtils.</a:t>
            </a:r>
            <a:r>
              <a:rPr kumimoji="0" lang="zh-CN" altLang="zh-CN" sz="1600" b="0" i="1" u="none" strike="noStrike" cap="none" normalizeH="0" baseline="0" smtClean="0">
                <a:ln>
                  <a:noFill/>
                </a:ln>
                <a:solidFill>
                  <a:srgbClr val="A9B7C6"/>
                </a:solidFill>
                <a:effectLst/>
                <a:latin typeface="Arial Unicode MS" pitchFamily="34" charset="-122"/>
                <a:ea typeface="JetBrains Mono"/>
                <a:cs typeface="宋体" pitchFamily="2" charset="-122"/>
              </a:rPr>
              <a:t>getSqlsession</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UsersMapper mapper = session.getMapper(UsersMapper.</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class</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Users user =mapper.findUserWithOrders(</a:t>
            </a:r>
            <a:r>
              <a:rPr kumimoji="0" lang="zh-CN" altLang="zh-CN" sz="1600" b="0" i="0" u="none" strike="noStrike" cap="none" normalizeH="0" baseline="0" smtClean="0">
                <a:ln>
                  <a:noFill/>
                </a:ln>
                <a:solidFill>
                  <a:srgbClr val="6897BB"/>
                </a:solidFill>
                <a:effectLst/>
                <a:latin typeface="Arial Unicode MS" pitchFamily="34" charset="-122"/>
                <a:ea typeface="JetBrains Mono"/>
                <a:cs typeface="宋体" pitchFamily="2" charset="-122"/>
              </a:rPr>
              <a:t>1</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System.</a:t>
            </a:r>
            <a:r>
              <a:rPr kumimoji="0" lang="zh-CN" altLang="zh-CN" sz="1600" b="0" i="1" u="none" strike="noStrike" cap="none" normalizeH="0" baseline="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.println(user)</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session.close()</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33" y="4018615"/>
            <a:ext cx="11747500" cy="89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50639" y="5268286"/>
            <a:ext cx="8494633" cy="923330"/>
          </a:xfrm>
          <a:prstGeom prst="rect">
            <a:avLst/>
          </a:prstGeom>
          <a:noFill/>
        </p:spPr>
        <p:txBody>
          <a:bodyPr wrap="none" rtlCol="0">
            <a:spAutoFit/>
          </a:bodyPr>
          <a:lstStyle/>
          <a:p>
            <a:r>
              <a:rPr lang="zh-CN" altLang="en-US" dirty="0" smtClean="0"/>
              <a:t>这个案例是从用户的角度出发，用户与订单之间是一对多的关联关系。</a:t>
            </a:r>
            <a:endParaRPr lang="en-US" altLang="zh-CN" dirty="0" smtClean="0"/>
          </a:p>
          <a:p>
            <a:r>
              <a:rPr lang="zh-CN" altLang="en-US" dirty="0" smtClean="0"/>
              <a:t>如果从单个订单的角度出发，一个订单只能属于一个用户，即一</a:t>
            </a:r>
            <a:r>
              <a:rPr lang="en-US" altLang="zh-CN" dirty="0" smtClean="0"/>
              <a:t>对</a:t>
            </a:r>
            <a:r>
              <a:rPr lang="zh-CN" altLang="en-US" dirty="0" smtClean="0"/>
              <a:t>一</a:t>
            </a:r>
            <a:r>
              <a:rPr lang="en-US" altLang="zh-CN" dirty="0" err="1" smtClean="0"/>
              <a:t>的关联关系</a:t>
            </a:r>
            <a:r>
              <a:rPr lang="en-US" altLang="zh-CN" dirty="0" smtClean="0"/>
              <a:t>。</a:t>
            </a:r>
          </a:p>
          <a:p>
            <a:r>
              <a:rPr lang="zh-CN" altLang="en-US" dirty="0" smtClean="0"/>
              <a:t>通过订单查询所属用户，同学们可以自己配置测试。</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470840" y="2246827"/>
            <a:ext cx="4518479" cy="2585323"/>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在实际项目开发中，</a:t>
            </a:r>
            <a:r>
              <a:rPr lang="zh-CN" altLang="zh-CN" dirty="0">
                <a:solidFill>
                  <a:srgbClr val="1369B2"/>
                </a:solidFill>
                <a:latin typeface="微软雅黑" panose="020B0503020204020204" pitchFamily="34" charset="-122"/>
                <a:ea typeface="微软雅黑" panose="020B0503020204020204" pitchFamily="34" charset="-122"/>
              </a:rPr>
              <a:t>多对多</a:t>
            </a:r>
            <a:r>
              <a:rPr lang="zh-CN" altLang="zh-CN" dirty="0">
                <a:solidFill>
                  <a:srgbClr val="595959"/>
                </a:solidFill>
                <a:latin typeface="微软雅黑" panose="020B0503020204020204" pitchFamily="34" charset="-122"/>
                <a:ea typeface="微软雅黑" panose="020B0503020204020204" pitchFamily="34" charset="-122"/>
              </a:rPr>
              <a:t>的关联关系非常常见</a:t>
            </a:r>
            <a:r>
              <a:rPr lang="zh-CN" altLang="zh-CN" dirty="0" smtClean="0">
                <a:solidFill>
                  <a:srgbClr val="595959"/>
                </a:solidFill>
                <a:latin typeface="微软雅黑" panose="020B0503020204020204" pitchFamily="34" charset="-122"/>
                <a:ea typeface="微软雅黑" panose="020B0503020204020204" pitchFamily="34" charset="-122"/>
              </a:rPr>
              <a:t>。</a:t>
            </a:r>
            <a:endParaRPr lang="en-US" altLang="zh-CN"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rPr>
              <a:t>       </a:t>
            </a:r>
            <a:r>
              <a:rPr lang="zh-CN" altLang="zh-CN" dirty="0" smtClean="0">
                <a:solidFill>
                  <a:srgbClr val="595959"/>
                </a:solidFill>
                <a:latin typeface="微软雅黑" panose="020B0503020204020204" pitchFamily="34" charset="-122"/>
                <a:ea typeface="微软雅黑" panose="020B0503020204020204" pitchFamily="34" charset="-122"/>
              </a:rPr>
              <a:t>以</a:t>
            </a:r>
            <a:r>
              <a:rPr lang="zh-CN" altLang="zh-CN" dirty="0">
                <a:solidFill>
                  <a:srgbClr val="595959"/>
                </a:solidFill>
                <a:latin typeface="微软雅黑" panose="020B0503020204020204" pitchFamily="34" charset="-122"/>
                <a:ea typeface="微软雅黑" panose="020B0503020204020204" pitchFamily="34" charset="-122"/>
              </a:rPr>
              <a:t>订单和商品为例，一个订单可以包含多种商品，而一种商品又可以属于多个订单，订单和商品属于</a:t>
            </a:r>
            <a:r>
              <a:rPr lang="zh-CN" altLang="zh-CN" dirty="0">
                <a:solidFill>
                  <a:srgbClr val="1369B2"/>
                </a:solidFill>
                <a:latin typeface="微软雅黑" panose="020B0503020204020204" pitchFamily="34" charset="-122"/>
                <a:ea typeface="微软雅黑" panose="020B0503020204020204" pitchFamily="34" charset="-122"/>
              </a:rPr>
              <a:t>多对多</a:t>
            </a:r>
            <a:r>
              <a:rPr lang="zh-CN" altLang="zh-CN" dirty="0">
                <a:solidFill>
                  <a:srgbClr val="595959"/>
                </a:solidFill>
                <a:latin typeface="微软雅黑" panose="020B0503020204020204" pitchFamily="34" charset="-122"/>
                <a:ea typeface="微软雅黑" panose="020B0503020204020204" pitchFamily="34" charset="-122"/>
              </a:rPr>
              <a:t>关联</a:t>
            </a:r>
            <a:r>
              <a:rPr lang="zh-CN" altLang="zh-CN" dirty="0" smtClean="0">
                <a:solidFill>
                  <a:srgbClr val="595959"/>
                </a:solidFill>
                <a:latin typeface="微软雅黑" panose="020B0503020204020204" pitchFamily="34" charset="-122"/>
                <a:ea typeface="微软雅黑" panose="020B0503020204020204" pitchFamily="34" charset="-122"/>
              </a:rPr>
              <a:t>关系</a:t>
            </a:r>
            <a:r>
              <a:rPr lang="zh-CN" altLang="en-US" dirty="0" smtClean="0">
                <a:solidFill>
                  <a:srgbClr val="595959"/>
                </a:solidFill>
                <a:latin typeface="微软雅黑" panose="020B0503020204020204" pitchFamily="34" charset="-122"/>
                <a:ea typeface="微软雅黑" panose="020B0503020204020204" pitchFamily="34" charset="-122"/>
              </a:rPr>
              <a:t>。</a:t>
            </a:r>
            <a:endParaRPr lang="en-US" altLang="zh-CN"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rPr>
              <a:t>       </a:t>
            </a:r>
            <a:r>
              <a:rPr lang="zh-CN" altLang="zh-CN" dirty="0" smtClean="0">
                <a:solidFill>
                  <a:srgbClr val="595959"/>
                </a:solidFill>
                <a:latin typeface="微软雅黑" panose="020B0503020204020204" pitchFamily="34" charset="-122"/>
                <a:ea typeface="微软雅黑" panose="020B0503020204020204" pitchFamily="34" charset="-122"/>
              </a:rPr>
              <a:t>订单</a:t>
            </a:r>
            <a:r>
              <a:rPr lang="zh-CN" altLang="zh-CN" dirty="0">
                <a:solidFill>
                  <a:srgbClr val="595959"/>
                </a:solidFill>
                <a:latin typeface="微软雅黑" panose="020B0503020204020204" pitchFamily="34" charset="-122"/>
                <a:ea typeface="微软雅黑" panose="020B0503020204020204" pitchFamily="34" charset="-122"/>
              </a:rPr>
              <a:t>和商品之间的关联关系如图</a:t>
            </a:r>
            <a:r>
              <a:rPr lang="zh-CN" altLang="en-US" dirty="0">
                <a:solidFill>
                  <a:srgbClr val="595959"/>
                </a:solidFill>
                <a:latin typeface="微软雅黑" panose="020B0503020204020204" pitchFamily="34" charset="-122"/>
                <a:ea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180726" y="1909477"/>
            <a:ext cx="4934324" cy="298969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130501" y="18560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5792042" y="455049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2" name="Title 1"/>
          <p:cNvSpPr txBox="1"/>
          <p:nvPr/>
        </p:nvSpPr>
        <p:spPr>
          <a:xfrm>
            <a:off x="1143840" y="266933"/>
            <a:ext cx="24794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p:nvPr/>
        </p:nvPicPr>
        <p:blipFill>
          <a:blip r:embed="rId4">
            <a:extLst>
              <a:ext uri="{28A0092B-C50C-407E-A947-70E740481C1C}">
                <a14:useLocalDpi xmlns:a14="http://schemas.microsoft.com/office/drawing/2010/main" val="0"/>
              </a:ext>
            </a:extLst>
          </a:blip>
          <a:srcRect/>
          <a:stretch>
            <a:fillRect/>
          </a:stretch>
        </p:blipFill>
        <p:spPr bwMode="auto">
          <a:xfrm>
            <a:off x="6640830" y="1973788"/>
            <a:ext cx="4160520" cy="26339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596571" y="1681660"/>
            <a:ext cx="9101909" cy="1289905"/>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在数据库中，多对多的关联关系通常使用一个中间表来维护，中间表中的订单</a:t>
            </a:r>
            <a:r>
              <a:rPr lang="en-US" altLang="zh-CN" dirty="0">
                <a:solidFill>
                  <a:srgbClr val="595959"/>
                </a:solidFill>
                <a:latin typeface="微软雅黑" panose="020B0503020204020204" pitchFamily="34" charset="-122"/>
                <a:ea typeface="微软雅黑" panose="020B0503020204020204" pitchFamily="34" charset="-122"/>
              </a:rPr>
              <a:t>id</a:t>
            </a:r>
            <a:r>
              <a:rPr lang="zh-CN" altLang="zh-CN" dirty="0">
                <a:solidFill>
                  <a:srgbClr val="595959"/>
                </a:solidFill>
                <a:latin typeface="微软雅黑" panose="020B0503020204020204" pitchFamily="34" charset="-122"/>
                <a:ea typeface="微软雅黑" panose="020B0503020204020204" pitchFamily="34" charset="-122"/>
              </a:rPr>
              <a:t>作为外键关联订单表的</a:t>
            </a:r>
            <a:r>
              <a:rPr lang="en-US" altLang="zh-CN" dirty="0">
                <a:solidFill>
                  <a:srgbClr val="595959"/>
                </a:solidFill>
                <a:latin typeface="微软雅黑" panose="020B0503020204020204" pitchFamily="34" charset="-122"/>
                <a:ea typeface="微软雅黑" panose="020B0503020204020204" pitchFamily="34" charset="-122"/>
              </a:rPr>
              <a:t>id</a:t>
            </a:r>
            <a:r>
              <a:rPr lang="zh-CN" altLang="zh-CN" dirty="0">
                <a:solidFill>
                  <a:srgbClr val="595959"/>
                </a:solidFill>
                <a:latin typeface="微软雅黑" panose="020B0503020204020204" pitchFamily="34" charset="-122"/>
                <a:ea typeface="微软雅黑" panose="020B0503020204020204" pitchFamily="34" charset="-122"/>
              </a:rPr>
              <a:t>，中间表中的商品</a:t>
            </a:r>
            <a:r>
              <a:rPr lang="en-US" altLang="zh-CN" dirty="0">
                <a:solidFill>
                  <a:srgbClr val="595959"/>
                </a:solidFill>
                <a:latin typeface="微软雅黑" panose="020B0503020204020204" pitchFamily="34" charset="-122"/>
                <a:ea typeface="微软雅黑" panose="020B0503020204020204" pitchFamily="34" charset="-122"/>
              </a:rPr>
              <a:t>id</a:t>
            </a:r>
            <a:r>
              <a:rPr lang="zh-CN" altLang="zh-CN" dirty="0">
                <a:solidFill>
                  <a:srgbClr val="595959"/>
                </a:solidFill>
                <a:latin typeface="微软雅黑" panose="020B0503020204020204" pitchFamily="34" charset="-122"/>
                <a:ea typeface="微软雅黑" panose="020B0503020204020204" pitchFamily="34" charset="-122"/>
              </a:rPr>
              <a:t>作为外键关联商品表的</a:t>
            </a:r>
            <a:r>
              <a:rPr lang="en-US" altLang="zh-CN" dirty="0">
                <a:solidFill>
                  <a:srgbClr val="595959"/>
                </a:solidFill>
                <a:latin typeface="微软雅黑" panose="020B0503020204020204" pitchFamily="34" charset="-122"/>
                <a:ea typeface="微软雅黑" panose="020B0503020204020204" pitchFamily="34" charset="-122"/>
              </a:rPr>
              <a:t>id</a:t>
            </a:r>
            <a:r>
              <a:rPr lang="zh-CN" altLang="zh-CN" dirty="0">
                <a:solidFill>
                  <a:srgbClr val="595959"/>
                </a:solidFill>
                <a:latin typeface="微软雅黑" panose="020B0503020204020204" pitchFamily="34" charset="-122"/>
                <a:ea typeface="微软雅黑" panose="020B0503020204020204" pitchFamily="34" charset="-122"/>
              </a:rPr>
              <a:t>。这三个表之间的关系如图</a:t>
            </a:r>
            <a:r>
              <a:rPr lang="zh-CN" altLang="en-US" dirty="0">
                <a:solidFill>
                  <a:srgbClr val="595959"/>
                </a:solidFill>
                <a:latin typeface="微软雅黑" panose="020B0503020204020204" pitchFamily="34" charset="-122"/>
                <a:ea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7" y="1504331"/>
            <a:ext cx="9629312" cy="165668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147377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615503" y="28413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1143840" y="266933"/>
            <a:ext cx="24794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1" name="图片 20"/>
          <p:cNvPicPr/>
          <p:nvPr/>
        </p:nvPicPr>
        <p:blipFill>
          <a:blip r:embed="rId4">
            <a:extLst>
              <a:ext uri="{28A0092B-C50C-407E-A947-70E740481C1C}">
                <a14:useLocalDpi xmlns:a14="http://schemas.microsoft.com/office/drawing/2010/main" val="0"/>
              </a:ext>
            </a:extLst>
          </a:blip>
          <a:srcRect b="13860"/>
          <a:stretch>
            <a:fillRect/>
          </a:stretch>
        </p:blipFill>
        <p:spPr bwMode="auto">
          <a:xfrm>
            <a:off x="3394605" y="3900252"/>
            <a:ext cx="5166360" cy="21259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1573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95144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784699"/>
            <a:ext cx="8143641"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的数据库中创建名称为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tb_product</a:t>
            </a:r>
            <a:r>
              <a:rPr lang="zh-CN" altLang="zh-CN" sz="1600" dirty="0">
                <a:solidFill>
                  <a:srgbClr val="595959"/>
                </a:solidFill>
                <a:latin typeface="微软雅黑" panose="020B0503020204020204" pitchFamily="34" charset="-122"/>
                <a:ea typeface="微软雅黑" panose="020B0503020204020204" pitchFamily="34" charset="-122"/>
                <a:cs typeface="+mn-ea"/>
              </a:rPr>
              <a:t>的商品表和名称为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tb_ordersitem</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的中间表，同时在表中预先插入几条数据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3" name="文本框 2"/>
          <p:cNvSpPr txBox="1"/>
          <p:nvPr/>
        </p:nvSpPr>
        <p:spPr>
          <a:xfrm>
            <a:off x="718109" y="1107300"/>
            <a:ext cx="10985700" cy="369332"/>
          </a:xfrm>
          <a:prstGeom prst="rect">
            <a:avLst/>
          </a:prstGeom>
          <a:noFill/>
        </p:spPr>
        <p:txBody>
          <a:bodyPr wrap="none" rtlCol="0" anchor="t">
            <a:spAutoFit/>
          </a:bodyPr>
          <a:lstStyle/>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下面以订单表与商品表之间的多对多关系为例</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讲解如何使用</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处理多对多的</a:t>
            </a:r>
            <a:r>
              <a:rPr lang="zh-CN" altLang="zh-CN" dirty="0" smtClean="0">
                <a:solidFill>
                  <a:srgbClr val="595959"/>
                </a:solidFill>
                <a:latin typeface="微软雅黑" panose="020B0503020204020204" pitchFamily="34" charset="-122"/>
                <a:ea typeface="微软雅黑" panose="020B0503020204020204" pitchFamily="34" charset="-122"/>
                <a:cs typeface="+mn-ea"/>
                <a:sym typeface="+mn-ea"/>
              </a:rPr>
              <a:t>关系</a:t>
            </a:r>
            <a:r>
              <a:rPr lang="zh-CN" altLang="en-US" dirty="0" smtClean="0">
                <a:solidFill>
                  <a:srgbClr val="595959"/>
                </a:solidFill>
                <a:latin typeface="微软雅黑" panose="020B0503020204020204" pitchFamily="34" charset="-122"/>
                <a:ea typeface="微软雅黑" panose="020B0503020204020204" pitchFamily="34" charset="-122"/>
                <a:cs typeface="+mn-ea"/>
                <a:sym typeface="+mn-ea"/>
              </a:rPr>
              <a:t>（嵌套结果方式）</a:t>
            </a:r>
            <a:endParaRPr lang="zh-CN" alt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0639" y="4471121"/>
            <a:ext cx="30194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0639" y="2805767"/>
            <a:ext cx="30480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6788" y="2877642"/>
            <a:ext cx="46767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6788" y="4485408"/>
            <a:ext cx="532447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Product</a:t>
            </a:r>
            <a:r>
              <a:rPr lang="zh-CN" altLang="zh-CN" sz="1600" dirty="0">
                <a:solidFill>
                  <a:srgbClr val="595959"/>
                </a:solidFill>
                <a:latin typeface="微软雅黑" panose="020B0503020204020204" pitchFamily="34" charset="-122"/>
                <a:ea typeface="微软雅黑" panose="020B0503020204020204" pitchFamily="34" charset="-122"/>
                <a:cs typeface="+mn-ea"/>
              </a:rPr>
              <a:t>，并在类中定义商品</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、商品名称、商品单价等属性，以及与订单关联的属性</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2457450"/>
            <a:ext cx="6880912" cy="3651345"/>
          </a:xfrm>
          <a:prstGeom prst="rect">
            <a:avLst/>
          </a:prstGeom>
        </p:spPr>
      </p:pic>
      <p:sp>
        <p:nvSpPr>
          <p:cNvPr id="2" name="矩形 1"/>
          <p:cNvSpPr/>
          <p:nvPr/>
        </p:nvSpPr>
        <p:spPr>
          <a:xfrm>
            <a:off x="2872238" y="2389540"/>
            <a:ext cx="702614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Product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id;</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name; 	</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Double price;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private List&lt;Orders&gt; orders;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关联订单</a:t>
            </a:r>
            <a:r>
              <a:rPr lang="zh-CN" altLang="zh-CN" sz="1600" dirty="0">
                <a:solidFill>
                  <a:srgbClr val="595959"/>
                </a:solidFill>
                <a:latin typeface="微软雅黑" panose="020B0503020204020204" pitchFamily="34" charset="-122"/>
                <a:ea typeface="微软雅黑" panose="020B0503020204020204" pitchFamily="34" charset="-122"/>
                <a:cs typeface="+mn-ea"/>
              </a:rPr>
              <a:t>属性</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"Product [id=" + id + ", name=" + name </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 price=" + price + "]";}</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1161536"/>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在商品持久化类中，除了需要添加订单的集合属性外，还需要在订单持久化类（</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Orders.java</a:t>
            </a:r>
            <a:r>
              <a:rPr lang="zh-CN" altLang="zh-CN" sz="1600" dirty="0">
                <a:solidFill>
                  <a:srgbClr val="595959"/>
                </a:solidFill>
                <a:latin typeface="微软雅黑" panose="020B0503020204020204" pitchFamily="34" charset="-122"/>
                <a:ea typeface="微软雅黑" panose="020B0503020204020204" pitchFamily="34" charset="-122"/>
                <a:cs typeface="+mn-ea"/>
              </a:rPr>
              <a:t>）中增加商品集合的属性及其对应的</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Orders</a:t>
            </a:r>
            <a:r>
              <a:rPr lang="zh-CN" altLang="en-US" sz="1600" dirty="0">
                <a:solidFill>
                  <a:srgbClr val="595959"/>
                </a:solidFill>
                <a:latin typeface="微软雅黑" panose="020B0503020204020204" pitchFamily="34" charset="-122"/>
                <a:ea typeface="微软雅黑" panose="020B0503020204020204" pitchFamily="34" charset="-122"/>
                <a:cs typeface="+mn-ea"/>
              </a:rPr>
              <a:t>类中添加的代码如下。</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3280409"/>
            <a:ext cx="6880912" cy="1463041"/>
          </a:xfrm>
          <a:prstGeom prst="rect">
            <a:avLst/>
          </a:prstGeom>
        </p:spPr>
      </p:pic>
      <p:sp>
        <p:nvSpPr>
          <p:cNvPr id="2" name="矩形 1"/>
          <p:cNvSpPr/>
          <p:nvPr/>
        </p:nvSpPr>
        <p:spPr>
          <a:xfrm>
            <a:off x="2780798" y="3315370"/>
            <a:ext cx="7026142" cy="1289905"/>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关联商品集合属性</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private List&lt;Product&gt; </a:t>
            </a:r>
            <a:r>
              <a:rPr lang="en-US" altLang="zh-CN" dirty="0" err="1">
                <a:solidFill>
                  <a:srgbClr val="595959"/>
                </a:solidFill>
                <a:latin typeface="微软雅黑" panose="020B0503020204020204" pitchFamily="34" charset="-122"/>
                <a:ea typeface="微软雅黑" panose="020B0503020204020204" pitchFamily="34" charset="-122"/>
                <a:cs typeface="+mn-ea"/>
              </a:rPr>
              <a:t>productList</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省略</a:t>
            </a:r>
            <a:r>
              <a:rPr lang="en-US" altLang="zh-CN" dirty="0">
                <a:solidFill>
                  <a:srgbClr val="595959"/>
                </a:solidFill>
                <a:latin typeface="微软雅黑" panose="020B0503020204020204" pitchFamily="34" charset="-122"/>
                <a:ea typeface="微软雅黑" panose="020B0503020204020204" pitchFamily="34" charset="-122"/>
                <a:cs typeface="+mn-ea"/>
              </a:rPr>
              <a:t>getter/setter</a:t>
            </a:r>
            <a:r>
              <a:rPr lang="zh-CN" altLang="zh-CN" dirty="0">
                <a:solidFill>
                  <a:srgbClr val="595959"/>
                </a:solidFill>
                <a:latin typeface="微软雅黑" panose="020B0503020204020204" pitchFamily="34" charset="-122"/>
                <a:ea typeface="微软雅黑" panose="020B0503020204020204" pitchFamily="34" charset="-122"/>
                <a:cs typeface="+mn-ea"/>
              </a:rPr>
              <a:t>方法，以及重写的</a:t>
            </a:r>
            <a:r>
              <a:rPr lang="en-US" altLang="zh-CN" dirty="0" err="1">
                <a:solidFill>
                  <a:srgbClr val="595959"/>
                </a:solidFill>
                <a:latin typeface="微软雅黑" panose="020B0503020204020204" pitchFamily="34" charset="-122"/>
                <a:ea typeface="微软雅黑" panose="020B0503020204020204" pitchFamily="34" charset="-122"/>
                <a:cs typeface="+mn-ea"/>
              </a:rPr>
              <a:t>toString</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289764"/>
            <a:ext cx="10152454" cy="330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前面几章介绍了</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的</a:t>
            </a:r>
            <a:r>
              <a:rPr lang="zh-CN" altLang="zh-CN" sz="2000" dirty="0">
                <a:solidFill>
                  <a:srgbClr val="1369B2"/>
                </a:solidFill>
                <a:latin typeface="微软雅黑" panose="020B0503020204020204" pitchFamily="34" charset="-122"/>
                <a:ea typeface="微软雅黑" panose="020B0503020204020204" pitchFamily="34" charset="-122"/>
              </a:rPr>
              <a:t>基本用法</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关联映射</a:t>
            </a:r>
            <a:r>
              <a:rPr lang="zh-CN" altLang="zh-CN" sz="2000" dirty="0">
                <a:solidFill>
                  <a:srgbClr val="595959"/>
                </a:solidFill>
                <a:latin typeface="微软雅黑" panose="020B0503020204020204" pitchFamily="34" charset="-122"/>
                <a:ea typeface="微软雅黑" panose="020B0503020204020204" pitchFamily="34" charset="-122"/>
              </a:rPr>
              <a:t>和</a:t>
            </a:r>
            <a:r>
              <a:rPr lang="zh-CN" altLang="zh-CN" sz="2000" dirty="0">
                <a:solidFill>
                  <a:srgbClr val="1369B2"/>
                </a:solidFill>
                <a:latin typeface="微软雅黑" panose="020B0503020204020204" pitchFamily="34" charset="-122"/>
                <a:ea typeface="微软雅黑" panose="020B0503020204020204" pitchFamily="34" charset="-122"/>
              </a:rPr>
              <a:t>动态</a:t>
            </a:r>
            <a:r>
              <a:rPr lang="en-US" altLang="zh-CN" sz="2000" dirty="0">
                <a:solidFill>
                  <a:srgbClr val="1369B2"/>
                </a:solidFill>
                <a:latin typeface="微软雅黑" panose="020B0503020204020204" pitchFamily="34" charset="-122"/>
                <a:ea typeface="微软雅黑" panose="020B0503020204020204" pitchFamily="34" charset="-122"/>
              </a:rPr>
              <a:t>SQL</a:t>
            </a:r>
            <a:r>
              <a:rPr lang="zh-CN" altLang="zh-CN" sz="2000" dirty="0">
                <a:solidFill>
                  <a:srgbClr val="595959"/>
                </a:solidFill>
                <a:latin typeface="微软雅黑" panose="020B0503020204020204" pitchFamily="34" charset="-122"/>
                <a:ea typeface="微软雅黑" panose="020B0503020204020204" pitchFamily="34" charset="-122"/>
              </a:rPr>
              <a:t>等重要知识，但这些</a:t>
            </a:r>
            <a:r>
              <a:rPr lang="zh-CN" altLang="en-US" sz="2000" dirty="0">
                <a:solidFill>
                  <a:srgbClr val="595959"/>
                </a:solidFill>
                <a:latin typeface="微软雅黑" panose="020B0503020204020204" pitchFamily="34" charset="-122"/>
                <a:ea typeface="微软雅黑" panose="020B0503020204020204" pitchFamily="34" charset="-122"/>
              </a:rPr>
              <a:t>知识</a:t>
            </a:r>
            <a:r>
              <a:rPr lang="zh-CN" altLang="zh-CN" sz="2000" dirty="0">
                <a:solidFill>
                  <a:srgbClr val="595959"/>
                </a:solidFill>
                <a:latin typeface="微软雅黑" panose="020B0503020204020204" pitchFamily="34" charset="-122"/>
                <a:ea typeface="微软雅黑" panose="020B0503020204020204" pitchFamily="34" charset="-122"/>
              </a:rPr>
              <a:t>只是针对</a:t>
            </a:r>
            <a:r>
              <a:rPr lang="zh-CN" altLang="zh-CN" sz="2000" dirty="0">
                <a:solidFill>
                  <a:srgbClr val="1369B2"/>
                </a:solidFill>
                <a:latin typeface="微软雅黑" panose="020B0503020204020204" pitchFamily="34" charset="-122"/>
                <a:ea typeface="微软雅黑" panose="020B0503020204020204" pitchFamily="34" charset="-122"/>
              </a:rPr>
              <a:t>单表</a:t>
            </a:r>
            <a:r>
              <a:rPr lang="zh-CN" altLang="zh-CN" sz="2000" dirty="0">
                <a:solidFill>
                  <a:srgbClr val="595959"/>
                </a:solidFill>
                <a:latin typeface="微软雅黑" panose="020B0503020204020204" pitchFamily="34" charset="-122"/>
                <a:ea typeface="微软雅黑" panose="020B0503020204020204" pitchFamily="34" charset="-122"/>
              </a:rPr>
              <a:t>实现</a:t>
            </a:r>
            <a:r>
              <a:rPr lang="zh-CN" altLang="en-US" sz="2000" dirty="0">
                <a:solidFill>
                  <a:srgbClr val="595959"/>
                </a:solidFill>
                <a:latin typeface="微软雅黑" panose="020B0503020204020204" pitchFamily="34" charset="-122"/>
                <a:ea typeface="微软雅黑" panose="020B0503020204020204" pitchFamily="34" charset="-122"/>
              </a:rPr>
              <a:t>进行操作</a:t>
            </a:r>
            <a:r>
              <a:rPr lang="zh-CN" altLang="zh-CN" sz="2000" dirty="0">
                <a:solidFill>
                  <a:srgbClr val="595959"/>
                </a:solidFill>
                <a:latin typeface="微软雅黑" panose="020B0503020204020204" pitchFamily="34" charset="-122"/>
                <a:ea typeface="微软雅黑" panose="020B0503020204020204" pitchFamily="34" charset="-122"/>
              </a:rPr>
              <a:t>的，在实际开发中，对数据库的操作常常会涉及到</a:t>
            </a:r>
            <a:r>
              <a:rPr lang="zh-CN" altLang="zh-CN" sz="2000" dirty="0">
                <a:solidFill>
                  <a:srgbClr val="1369B2"/>
                </a:solidFill>
                <a:latin typeface="微软雅黑" panose="020B0503020204020204" pitchFamily="34" charset="-122"/>
                <a:ea typeface="微软雅黑" panose="020B0503020204020204" pitchFamily="34" charset="-122"/>
              </a:rPr>
              <a:t>多张表</a:t>
            </a:r>
            <a:r>
              <a:rPr lang="zh-CN" altLang="zh-CN" sz="2000" dirty="0">
                <a:solidFill>
                  <a:srgbClr val="595959"/>
                </a:solidFill>
                <a:latin typeface="微软雅黑" panose="020B0503020204020204" pitchFamily="34" charset="-122"/>
                <a:ea typeface="微软雅黑" panose="020B0503020204020204" pitchFamily="34" charset="-122"/>
              </a:rPr>
              <a:t>，针对多表之间的操作，</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提供了关联映射，通过关联映射可以很好地处理表与表、对象与对象之间的关联关系。此外，在实际开发中经常需要合理地利用</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缓存</a:t>
            </a:r>
            <a:r>
              <a:rPr lang="zh-CN" altLang="zh-CN" sz="2000" dirty="0">
                <a:solidFill>
                  <a:srgbClr val="595959"/>
                </a:solidFill>
                <a:latin typeface="微软雅黑" panose="020B0503020204020204" pitchFamily="34" charset="-122"/>
                <a:ea typeface="微软雅黑" panose="020B0503020204020204" pitchFamily="34" charset="-122"/>
              </a:rPr>
              <a:t>来加快数据库查询，进而有效地提升数据库性能。本章将对</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的关联映射以及</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缓存机制进行详细讲解</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 </a:t>
            </a:r>
          </a:p>
          <a:p>
            <a:pPr algn="just">
              <a:lnSpc>
                <a:spcPct val="150000"/>
              </a:lnSpc>
            </a:pP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950825"/>
            <a:ext cx="8143641" cy="787523"/>
          </a:xfrm>
          <a:prstGeom prst="rect">
            <a:avLst/>
          </a:prstGeom>
          <a:noFill/>
          <a:ln>
            <a:noFill/>
          </a:ln>
        </p:spPr>
        <p:txBody>
          <a:bodyPr wrap="square" rtlCol="0">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mn-ea"/>
              </a:rPr>
              <a:t>创建</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接口及</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订单</a:t>
            </a:r>
            <a:r>
              <a:rPr lang="zh-CN" altLang="zh-CN" sz="1600" dirty="0">
                <a:solidFill>
                  <a:srgbClr val="595959"/>
                </a:solidFill>
                <a:latin typeface="微软雅黑" panose="020B0503020204020204" pitchFamily="34" charset="-122"/>
                <a:ea typeface="微软雅黑" panose="020B0503020204020204" pitchFamily="34" charset="-122"/>
                <a:cs typeface="+mn-ea"/>
              </a:rPr>
              <a:t>实体映射文件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，用于编写订单信息的查询</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语句，并在映射文件中编写多对多关联映射查询的配置信息</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3" name="Rectangle 1"/>
          <p:cNvSpPr>
            <a:spLocks noChangeArrowheads="1"/>
          </p:cNvSpPr>
          <p:nvPr/>
        </p:nvSpPr>
        <p:spPr bwMode="auto">
          <a:xfrm>
            <a:off x="310393" y="2192636"/>
            <a:ext cx="3766657"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package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com.dao</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import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com.pojo.Orders</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public interface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OrdersMapper {</a:t>
            </a:r>
            <a:b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    Orders </a:t>
            </a:r>
            <a:r>
              <a:rPr kumimoji="0" lang="zh-CN" altLang="zh-CN" sz="1600" b="0" i="0" u="none" strike="noStrike" cap="none" normalizeH="0" baseline="0" smtClean="0">
                <a:ln>
                  <a:noFill/>
                </a:ln>
                <a:solidFill>
                  <a:srgbClr val="FFC66D"/>
                </a:solidFill>
                <a:effectLst/>
                <a:latin typeface="Arial Unicode MS" pitchFamily="34" charset="-122"/>
                <a:ea typeface="JetBrains Mono"/>
                <a:cs typeface="宋体" pitchFamily="2" charset="-122"/>
              </a:rPr>
              <a:t>findOrdersWithProduct</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int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id)</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 name="Rectangle 2"/>
          <p:cNvSpPr>
            <a:spLocks noChangeArrowheads="1"/>
          </p:cNvSpPr>
          <p:nvPr/>
        </p:nvSpPr>
        <p:spPr bwMode="auto">
          <a:xfrm>
            <a:off x="4412609" y="1765881"/>
            <a:ext cx="7147420" cy="477053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&lt;mapper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namespace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="com.dao.OrdersMapper"</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&lt;select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="findOrdersWithProduct"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parameterType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="Integer"</a:t>
            </a:r>
            <a:b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resultMap</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="ordersWithProductResult"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select o.*, p.id as pid, p.name, p.price</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from tb_orders o, tb_product p,  tb_ordersitem oi</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where oi.orders_id = o.id  and oi.product_id = p.id</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and o.id = #{id}</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&lt;/select&gt;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&lt;resultMap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="ordersWithProductResult"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="Orders"</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column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&lt;result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="number"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column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="number"</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en-US"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        </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多对多关联映射</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collection</a:t>
            </a:r>
            <a:r>
              <a:rPr kumimoji="0" lang="en-US"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&lt;collection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="productList"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ofType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="Product"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column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="pid"</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&lt;result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="name"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column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&lt;result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property</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="price"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column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="price"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&lt;/collection&gt;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&lt;/resultMap&gt;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&lt;/mapper&gt;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79220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将新创建的映射文件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的文件路径配置到核心配置文件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1754630" y="2970299"/>
            <a:ext cx="8692583" cy="1705403"/>
          </a:xfrm>
          <a:prstGeom prst="rect">
            <a:avLst/>
          </a:prstGeom>
        </p:spPr>
      </p:pic>
      <p:sp>
        <p:nvSpPr>
          <p:cNvPr id="2" name="矩形 1"/>
          <p:cNvSpPr/>
          <p:nvPr/>
        </p:nvSpPr>
        <p:spPr>
          <a:xfrm>
            <a:off x="2306972" y="3447497"/>
            <a:ext cx="7801762" cy="507831"/>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/mapper/OrdersMapper.xml" </a:t>
            </a:r>
            <a:r>
              <a:rPr lang="en-US" altLang="zh-CN" dirty="0" smtClean="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22873"/>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rPr>
              <a:t>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中，编写多对多关联查询的测试方法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findOrdersTest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3" name="Rectangle 1"/>
          <p:cNvSpPr>
            <a:spLocks noChangeArrowheads="1"/>
          </p:cNvSpPr>
          <p:nvPr/>
        </p:nvSpPr>
        <p:spPr bwMode="auto">
          <a:xfrm>
            <a:off x="3053593" y="1697468"/>
            <a:ext cx="6795083"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BBB529"/>
                </a:solidFill>
                <a:effectLst/>
                <a:latin typeface="Arial Unicode MS" pitchFamily="34" charset="-122"/>
                <a:ea typeface="JetBrains Mono"/>
                <a:cs typeface="宋体" pitchFamily="2" charset="-122"/>
              </a:rPr>
              <a:t>@Test</a:t>
            </a:r>
            <a:br>
              <a:rPr kumimoji="0" lang="zh-CN" altLang="zh-CN" sz="1600" b="0" i="0" u="none" strike="noStrike" cap="none" normalizeH="0" baseline="0" smtClean="0">
                <a:ln>
                  <a:noFill/>
                </a:ln>
                <a:solidFill>
                  <a:srgbClr val="BBB529"/>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public void </a:t>
            </a:r>
            <a:r>
              <a:rPr kumimoji="0" lang="zh-CN" altLang="zh-CN" sz="1600" b="0" i="0" u="none" strike="noStrike" cap="none" normalizeH="0" baseline="0" smtClean="0">
                <a:ln>
                  <a:noFill/>
                </a:ln>
                <a:solidFill>
                  <a:srgbClr val="FFC66D"/>
                </a:solidFill>
                <a:effectLst/>
                <a:latin typeface="Arial Unicode MS" pitchFamily="34" charset="-122"/>
                <a:ea typeface="JetBrains Mono"/>
                <a:cs typeface="宋体" pitchFamily="2" charset="-122"/>
              </a:rPr>
              <a:t>findOrdersTest</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 {</a:t>
            </a:r>
            <a:b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    SqlSession session = MybatisUtils.</a:t>
            </a:r>
            <a:r>
              <a:rPr kumimoji="0" lang="zh-CN" altLang="zh-CN" sz="1600" b="0" i="1" u="none" strike="noStrike" cap="none" normalizeH="0" baseline="0" smtClean="0">
                <a:ln>
                  <a:noFill/>
                </a:ln>
                <a:solidFill>
                  <a:srgbClr val="A9B7C6"/>
                </a:solidFill>
                <a:effectLst/>
                <a:latin typeface="Arial Unicode MS" pitchFamily="34" charset="-122"/>
                <a:ea typeface="JetBrains Mono"/>
                <a:cs typeface="宋体" pitchFamily="2" charset="-122"/>
              </a:rPr>
              <a:t>getSqlsession</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OrdersMapper mapper = session.getMapper(OrdersMapper.</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class</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Orders orders =mapper.findOrdersWithProduct(</a:t>
            </a:r>
            <a:r>
              <a:rPr kumimoji="0" lang="zh-CN" altLang="zh-CN" sz="1600" b="0" i="0" u="none" strike="noStrike" cap="none" normalizeH="0" baseline="0" smtClean="0">
                <a:ln>
                  <a:noFill/>
                </a:ln>
                <a:solidFill>
                  <a:srgbClr val="6897BB"/>
                </a:solidFill>
                <a:effectLst/>
                <a:latin typeface="Arial Unicode MS" pitchFamily="34" charset="-122"/>
                <a:ea typeface="JetBrains Mono"/>
                <a:cs typeface="宋体" pitchFamily="2" charset="-122"/>
              </a:rPr>
              <a:t>1</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System.</a:t>
            </a:r>
            <a:r>
              <a:rPr kumimoji="0" lang="zh-CN" altLang="zh-CN" sz="1600" b="0" i="1" u="none" strike="noStrike" cap="none" normalizeH="0" baseline="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.println(orders)</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session.close()</a:t>
            </a:r>
            <a: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11" y="4001024"/>
            <a:ext cx="11276013"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缓存机制</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3" name="圆角矩形 12"/>
          <p:cNvSpPr/>
          <p:nvPr/>
        </p:nvSpPr>
        <p:spPr>
          <a:xfrm>
            <a:off x="1306456" y="1553551"/>
            <a:ext cx="9865885" cy="39244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150013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2" y="519334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1143840" y="266933"/>
            <a:ext cx="337782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4.5 </a:t>
            </a:r>
            <a:r>
              <a:rPr lang="en-US" altLang="zh-CN" sz="2400" b="1" dirty="0" err="1" smtClean="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缓存机制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640275" y="1553551"/>
            <a:ext cx="9080854" cy="3831818"/>
          </a:xfrm>
          <a:prstGeom prst="rect">
            <a:avLst/>
          </a:prstGeom>
        </p:spPr>
        <p:txBody>
          <a:bodyPr wrap="square">
            <a:spAutoFit/>
          </a:bodyPr>
          <a:lstStyle/>
          <a:p>
            <a:pPr>
              <a:lnSpc>
                <a:spcPct val="150000"/>
              </a:lnSpc>
            </a:pPr>
            <a:r>
              <a:rPr lang="zh-CN" altLang="en-US" dirty="0" smtClean="0"/>
              <a:t>    缓存就是存在内存中的临时数据。我们可以将从数据库查询到的结果存储在缓存中，后面如果有同样的查询，就不需要访问数据库，直接从缓存中读取数据。</a:t>
            </a:r>
            <a:endParaRPr lang="en-US" altLang="zh-CN" dirty="0" smtClean="0"/>
          </a:p>
          <a:p>
            <a:pPr>
              <a:lnSpc>
                <a:spcPct val="150000"/>
              </a:lnSpc>
            </a:pPr>
            <a:r>
              <a:rPr lang="zh-CN" altLang="en-US" dirty="0" smtClean="0"/>
              <a:t>    使用</a:t>
            </a:r>
            <a:r>
              <a:rPr lang="zh-CN" altLang="en-US" dirty="0"/>
              <a:t>缓存， 我们可以避免频繁的与数据库进行交互， 尤其是在查询越多、缓存命中率越高的情况下， 使用缓存对性能的提高更明显</a:t>
            </a:r>
            <a:r>
              <a:rPr lang="zh-CN" altLang="en-US" dirty="0" smtClean="0"/>
              <a:t>。</a:t>
            </a:r>
            <a:endParaRPr lang="en-US" altLang="zh-CN" dirty="0" smtClean="0"/>
          </a:p>
          <a:p>
            <a:pPr>
              <a:lnSpc>
                <a:spcPct val="150000"/>
              </a:lnSpc>
            </a:pPr>
            <a:r>
              <a:rPr lang="zh-CN" altLang="en-US" dirty="0" smtClean="0">
                <a:solidFill>
                  <a:srgbClr val="595959"/>
                </a:solidFill>
                <a:latin typeface="微软雅黑" panose="020B0503020204020204" pitchFamily="34" charset="-122"/>
              </a:rPr>
              <a:t>当</a:t>
            </a:r>
            <a:r>
              <a:rPr lang="zh-CN" altLang="zh-CN" dirty="0">
                <a:solidFill>
                  <a:srgbClr val="595959"/>
                </a:solidFill>
                <a:latin typeface="微软雅黑" panose="020B0503020204020204" pitchFamily="34" charset="-122"/>
              </a:rPr>
              <a:t>程序对数据库执行了插入、更新、删除操作后，</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会清空一级缓存中的内容，以防止程序误读。</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一级缓存被清空之后，再次使用</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查询语句访问数据库时，</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会重新访问数据库</a:t>
            </a:r>
            <a:r>
              <a:rPr lang="zh-CN" altLang="zh-CN"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en-US" altLang="zh-CN" dirty="0"/>
              <a:t> </a:t>
            </a:r>
            <a:r>
              <a:rPr lang="en-US" altLang="zh-CN" dirty="0" smtClean="0"/>
              <a:t>    </a:t>
            </a:r>
            <a:r>
              <a:rPr lang="en-US" altLang="zh-CN" dirty="0" err="1" smtClean="0"/>
              <a:t>mybatis</a:t>
            </a:r>
            <a:r>
              <a:rPr lang="zh-CN" altLang="en-US" dirty="0"/>
              <a:t> 提供了对缓存的支持， 分为一级缓存和二级缓存。 但是在默认的情况下， 只开启一级缓存（一级缓存是对同一个 </a:t>
            </a:r>
            <a:r>
              <a:rPr lang="en-US" altLang="zh-CN" dirty="0" err="1"/>
              <a:t>SqlSession</a:t>
            </a:r>
            <a:r>
              <a:rPr lang="en-US" altLang="zh-CN" dirty="0"/>
              <a:t> </a:t>
            </a:r>
            <a:r>
              <a:rPr lang="zh-CN" altLang="en-US" dirty="0"/>
              <a:t>而言的）。</a:t>
            </a:r>
          </a:p>
        </p:txBody>
      </p:sp>
    </p:spTree>
    <p:extLst>
      <p:ext uri="{BB962C8B-B14F-4D97-AF65-F5344CB8AC3E}">
        <p14:creationId xmlns:p14="http://schemas.microsoft.com/office/powerpoint/2010/main" val="1687829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161227"/>
            <a:ext cx="8678999" cy="2120902"/>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的一级缓存是</a:t>
            </a:r>
            <a:r>
              <a:rPr lang="en-US" altLang="zh-CN" dirty="0" err="1">
                <a:solidFill>
                  <a:srgbClr val="1369B2"/>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级别的缓存</a:t>
            </a:r>
            <a:r>
              <a:rPr lang="zh-CN" altLang="zh-CN" dirty="0" smtClean="0">
                <a:solidFill>
                  <a:srgbClr val="595959"/>
                </a:solidFill>
                <a:latin typeface="微软雅黑" panose="020B0503020204020204" pitchFamily="34" charset="-122"/>
                <a:ea typeface="微软雅黑" panose="020B0503020204020204" pitchFamily="34" charset="-122"/>
                <a:cs typeface="+mn-ea"/>
              </a:rPr>
              <a:t>。</a:t>
            </a:r>
            <a:endParaRPr lang="en-US" altLang="zh-CN"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smtClean="0">
                <a:solidFill>
                  <a:srgbClr val="595959"/>
                </a:solidFill>
                <a:latin typeface="微软雅黑" panose="020B0503020204020204" pitchFamily="34" charset="-122"/>
                <a:ea typeface="微软雅黑" panose="020B0503020204020204" pitchFamily="34" charset="-122"/>
                <a:cs typeface="+mn-ea"/>
              </a:rPr>
              <a:t>       </a:t>
            </a:r>
            <a:r>
              <a:rPr lang="zh-CN" altLang="zh-CN" dirty="0" smtClean="0">
                <a:solidFill>
                  <a:srgbClr val="595959"/>
                </a:solidFill>
                <a:latin typeface="微软雅黑" panose="020B0503020204020204" pitchFamily="34" charset="-122"/>
                <a:ea typeface="微软雅黑" panose="020B0503020204020204" pitchFamily="34" charset="-122"/>
                <a:cs typeface="+mn-ea"/>
              </a:rPr>
              <a:t>如果</a:t>
            </a:r>
            <a:r>
              <a:rPr lang="zh-CN" altLang="zh-CN" dirty="0">
                <a:solidFill>
                  <a:srgbClr val="595959"/>
                </a:solidFill>
                <a:latin typeface="微软雅黑" panose="020B0503020204020204" pitchFamily="34" charset="-122"/>
                <a:ea typeface="微软雅黑" panose="020B0503020204020204" pitchFamily="34" charset="-122"/>
                <a:cs typeface="+mn-ea"/>
              </a:rPr>
              <a:t>同一个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对象多次执行完全相同的</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语句时，在第一次执行完成后，</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会将查询结果写入到一级缓存中，此后，如果程序没有执行插入、更新、删除操作，当第二次执行相同的查询语句时，</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会直接读取一级缓存中的数据，而不用再去数据库查询，从而提高了数据库的查询效率。</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27626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2696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35389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004349"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的一级缓存级别</a:t>
            </a:r>
          </a:p>
        </p:txBody>
      </p:sp>
      <p:sp>
        <p:nvSpPr>
          <p:cNvPr id="12" name="Title 1"/>
          <p:cNvSpPr txBox="1"/>
          <p:nvPr/>
        </p:nvSpPr>
        <p:spPr>
          <a:xfrm>
            <a:off x="1143840" y="266933"/>
            <a:ext cx="24794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568818" y="1323235"/>
            <a:ext cx="9324706" cy="424731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en-US" dirty="0" smtClean="0">
                <a:solidFill>
                  <a:srgbClr val="595959"/>
                </a:solidFill>
                <a:latin typeface="微软雅黑" panose="020B0503020204020204" pitchFamily="34" charset="-122"/>
                <a:ea typeface="微软雅黑" panose="020B0503020204020204" pitchFamily="34" charset="-122"/>
                <a:cs typeface="+mn-ea"/>
              </a:rPr>
              <a:t>使用</a:t>
            </a:r>
            <a:r>
              <a:rPr lang="en-US" altLang="zh-CN" dirty="0" err="1" smtClean="0">
                <a:solidFill>
                  <a:srgbClr val="595959"/>
                </a:solidFill>
                <a:latin typeface="微软雅黑" panose="020B0503020204020204" pitchFamily="34" charset="-122"/>
                <a:ea typeface="微软雅黑" panose="020B0503020204020204" pitchFamily="34" charset="-122"/>
                <a:cs typeface="+mn-ea"/>
              </a:rPr>
              <a:t>MyBatis</a:t>
            </a:r>
            <a:r>
              <a:rPr lang="zh-CN" altLang="en-US" dirty="0" smtClean="0">
                <a:solidFill>
                  <a:srgbClr val="595959"/>
                </a:solidFill>
                <a:latin typeface="微软雅黑" panose="020B0503020204020204" pitchFamily="34" charset="-122"/>
                <a:ea typeface="微软雅黑" panose="020B0503020204020204" pitchFamily="34" charset="-122"/>
                <a:cs typeface="+mn-ea"/>
              </a:rPr>
              <a:t>一级缓存，</a:t>
            </a:r>
            <a:r>
              <a:rPr lang="zh-CN" altLang="zh-CN" dirty="0" smtClean="0">
                <a:solidFill>
                  <a:srgbClr val="595959"/>
                </a:solidFill>
                <a:latin typeface="微软雅黑" panose="020B0503020204020204" pitchFamily="34" charset="-122"/>
                <a:ea typeface="微软雅黑" panose="020B0503020204020204" pitchFamily="34" charset="-122"/>
                <a:cs typeface="+mn-ea"/>
              </a:rPr>
              <a:t>相同</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类，相同的</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语句，如果</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不同，则两个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1369B2"/>
                </a:solidFill>
                <a:latin typeface="微软雅黑" panose="020B0503020204020204" pitchFamily="34" charset="-122"/>
                <a:ea typeface="微软雅黑" panose="020B0503020204020204" pitchFamily="34" charset="-122"/>
                <a:cs typeface="+mn-ea"/>
              </a:rPr>
              <a:t>查询</a:t>
            </a:r>
            <a:r>
              <a:rPr lang="zh-CN" altLang="zh-CN" dirty="0">
                <a:solidFill>
                  <a:srgbClr val="595959"/>
                </a:solidFill>
                <a:latin typeface="微软雅黑" panose="020B0503020204020204" pitchFamily="34" charset="-122"/>
                <a:ea typeface="微软雅黑" panose="020B0503020204020204" pitchFamily="34" charset="-122"/>
                <a:cs typeface="+mn-ea"/>
              </a:rPr>
              <a:t>数据库时，会查询数据库两次，这样也会降低数据库的查询效率</a:t>
            </a:r>
            <a:r>
              <a:rPr lang="zh-CN" altLang="zh-CN" dirty="0" smtClean="0">
                <a:solidFill>
                  <a:srgbClr val="595959"/>
                </a:solidFill>
                <a:latin typeface="微软雅黑" panose="020B0503020204020204" pitchFamily="34" charset="-122"/>
                <a:ea typeface="微软雅黑" panose="020B0503020204020204" pitchFamily="34" charset="-122"/>
                <a:cs typeface="+mn-ea"/>
              </a:rPr>
              <a:t>。</a:t>
            </a:r>
            <a:endParaRPr lang="en-US" altLang="zh-CN"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smtClean="0">
                <a:solidFill>
                  <a:srgbClr val="595959"/>
                </a:solidFill>
                <a:latin typeface="微软雅黑" panose="020B0503020204020204" pitchFamily="34" charset="-122"/>
                <a:ea typeface="微软雅黑" panose="020B0503020204020204" pitchFamily="34" charset="-122"/>
                <a:cs typeface="+mn-ea"/>
              </a:rPr>
              <a:t>       </a:t>
            </a:r>
            <a:r>
              <a:rPr lang="zh-CN" altLang="zh-CN" dirty="0" smtClean="0">
                <a:solidFill>
                  <a:srgbClr val="595959"/>
                </a:solidFill>
                <a:latin typeface="微软雅黑" panose="020B0503020204020204" pitchFamily="34" charset="-122"/>
                <a:ea typeface="微软雅黑" panose="020B0503020204020204" pitchFamily="34" charset="-122"/>
                <a:cs typeface="+mn-ea"/>
              </a:rPr>
              <a:t>为了</a:t>
            </a:r>
            <a:r>
              <a:rPr lang="zh-CN" altLang="zh-CN" dirty="0">
                <a:solidFill>
                  <a:srgbClr val="595959"/>
                </a:solidFill>
                <a:latin typeface="微软雅黑" panose="020B0503020204020204" pitchFamily="34" charset="-122"/>
                <a:ea typeface="微软雅黑" panose="020B0503020204020204" pitchFamily="34" charset="-122"/>
                <a:cs typeface="+mn-ea"/>
              </a:rPr>
              <a:t>解决这个问题，就需要用到</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zh-CN" altLang="zh-CN" dirty="0">
                <a:solidFill>
                  <a:srgbClr val="1369B2"/>
                </a:solidFill>
                <a:latin typeface="微软雅黑" panose="020B0503020204020204" pitchFamily="34" charset="-122"/>
                <a:ea typeface="微软雅黑" panose="020B0503020204020204" pitchFamily="34" charset="-122"/>
                <a:cs typeface="+mn-ea"/>
              </a:rPr>
              <a:t>二级缓存</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的二级缓存是</a:t>
            </a:r>
            <a:r>
              <a:rPr lang="en-US" altLang="zh-CN" dirty="0">
                <a:solidFill>
                  <a:srgbClr val="1369B2"/>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级别的缓存，与一级缓存相比，二级缓存的范围更大，多个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可以共用二级缓存，并且二级缓存可以</a:t>
            </a:r>
            <a:r>
              <a:rPr lang="zh-CN" altLang="zh-CN" dirty="0">
                <a:solidFill>
                  <a:srgbClr val="1369B2"/>
                </a:solidFill>
                <a:latin typeface="微软雅黑" panose="020B0503020204020204" pitchFamily="34" charset="-122"/>
                <a:ea typeface="微软雅黑" panose="020B0503020204020204" pitchFamily="34" charset="-122"/>
                <a:cs typeface="+mn-ea"/>
              </a:rPr>
              <a:t>自定义</a:t>
            </a:r>
            <a:r>
              <a:rPr lang="zh-CN" altLang="zh-CN" dirty="0">
                <a:solidFill>
                  <a:srgbClr val="595959"/>
                </a:solidFill>
                <a:latin typeface="微软雅黑" panose="020B0503020204020204" pitchFamily="34" charset="-122"/>
                <a:ea typeface="微软雅黑" panose="020B0503020204020204" pitchFamily="34" charset="-122"/>
                <a:cs typeface="+mn-ea"/>
              </a:rPr>
              <a:t>缓存资源</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endParaRPr lang="en-US" altLang="zh-CN"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en-US" dirty="0" smtClean="0">
                <a:solidFill>
                  <a:srgbClr val="595959"/>
                </a:solidFill>
                <a:latin typeface="微软雅黑" panose="020B0503020204020204" pitchFamily="34" charset="-122"/>
                <a:ea typeface="微软雅黑" panose="020B0503020204020204" pitchFamily="34" charset="-122"/>
                <a:cs typeface="+mn-ea"/>
              </a:rPr>
              <a:t>      在</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中，一个</a:t>
            </a:r>
            <a:r>
              <a:rPr lang="en-US" altLang="zh-CN" dirty="0">
                <a:solidFill>
                  <a:srgbClr val="595959"/>
                </a:solidFill>
                <a:latin typeface="微软雅黑" panose="020B0503020204020204" pitchFamily="34" charset="-122"/>
                <a:ea typeface="微软雅黑" panose="020B0503020204020204" pitchFamily="34" charset="-122"/>
                <a:cs typeface="+mn-ea"/>
              </a:rPr>
              <a:t>Mapper.xml</a:t>
            </a:r>
            <a:r>
              <a:rPr lang="zh-CN" altLang="zh-CN" dirty="0">
                <a:solidFill>
                  <a:srgbClr val="595959"/>
                </a:solidFill>
                <a:latin typeface="微软雅黑" panose="020B0503020204020204" pitchFamily="34" charset="-122"/>
                <a:ea typeface="微软雅黑" panose="020B0503020204020204" pitchFamily="34" charset="-122"/>
                <a:cs typeface="+mn-ea"/>
              </a:rPr>
              <a:t>文件通常称为一个</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以</a:t>
            </a:r>
            <a:r>
              <a:rPr lang="en-US" altLang="zh-CN" dirty="0">
                <a:solidFill>
                  <a:srgbClr val="595959"/>
                </a:solidFill>
                <a:latin typeface="微软雅黑" panose="020B0503020204020204" pitchFamily="34" charset="-122"/>
                <a:ea typeface="微软雅黑" panose="020B0503020204020204" pitchFamily="34" charset="-122"/>
                <a:cs typeface="+mn-ea"/>
              </a:rPr>
              <a:t>namespace</a:t>
            </a:r>
            <a:r>
              <a:rPr lang="zh-CN" altLang="zh-CN" dirty="0">
                <a:solidFill>
                  <a:srgbClr val="595959"/>
                </a:solidFill>
                <a:latin typeface="微软雅黑" panose="020B0503020204020204" pitchFamily="34" charset="-122"/>
                <a:ea typeface="微软雅黑" panose="020B0503020204020204" pitchFamily="34" charset="-122"/>
                <a:cs typeface="+mn-ea"/>
              </a:rPr>
              <a:t>区分</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，如果多个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对象使用同一个</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的相同</a:t>
            </a:r>
            <a:r>
              <a:rPr lang="zh-CN" altLang="zh-CN" dirty="0">
                <a:solidFill>
                  <a:srgbClr val="1369B2"/>
                </a:solidFill>
                <a:latin typeface="微软雅黑" panose="020B0503020204020204" pitchFamily="34" charset="-122"/>
                <a:ea typeface="微软雅黑" panose="020B0503020204020204" pitchFamily="34" charset="-122"/>
                <a:cs typeface="+mn-ea"/>
              </a:rPr>
              <a:t>查询</a:t>
            </a:r>
            <a:r>
              <a:rPr lang="zh-CN" altLang="zh-CN" dirty="0">
                <a:solidFill>
                  <a:srgbClr val="595959"/>
                </a:solidFill>
                <a:latin typeface="微软雅黑" panose="020B0503020204020204" pitchFamily="34" charset="-122"/>
                <a:ea typeface="微软雅黑" panose="020B0503020204020204" pitchFamily="34" charset="-122"/>
                <a:cs typeface="+mn-ea"/>
              </a:rPr>
              <a:t>语句去操作数据库，在第一个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对象执行完后，</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会将查询结果写入</a:t>
            </a:r>
            <a:r>
              <a:rPr lang="zh-CN" altLang="zh-CN" dirty="0">
                <a:solidFill>
                  <a:srgbClr val="1369B2"/>
                </a:solidFill>
                <a:latin typeface="微软雅黑" panose="020B0503020204020204" pitchFamily="34" charset="-122"/>
                <a:ea typeface="微软雅黑" panose="020B0503020204020204" pitchFamily="34" charset="-122"/>
                <a:cs typeface="+mn-ea"/>
              </a:rPr>
              <a:t>二级缓存</a:t>
            </a:r>
            <a:r>
              <a:rPr lang="zh-CN" altLang="zh-CN" dirty="0">
                <a:solidFill>
                  <a:srgbClr val="595959"/>
                </a:solidFill>
                <a:latin typeface="微软雅黑" panose="020B0503020204020204" pitchFamily="34" charset="-122"/>
                <a:ea typeface="微软雅黑" panose="020B0503020204020204" pitchFamily="34" charset="-122"/>
                <a:cs typeface="+mn-ea"/>
              </a:rPr>
              <a:t>，此后，如果程序没有执行插入、更新、删除操作，当第二个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对象执行相同的查询语句时，</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a:t>
            </a:r>
            <a:r>
              <a:rPr lang="zh-CN" altLang="zh-CN" dirty="0">
                <a:solidFill>
                  <a:srgbClr val="1369B2"/>
                </a:solidFill>
                <a:latin typeface="微软雅黑" panose="020B0503020204020204" pitchFamily="34" charset="-122"/>
                <a:ea typeface="微软雅黑" panose="020B0503020204020204" pitchFamily="34" charset="-122"/>
                <a:cs typeface="+mn-ea"/>
              </a:rPr>
              <a:t>直接读取</a:t>
            </a:r>
            <a:r>
              <a:rPr lang="zh-CN" altLang="zh-CN" dirty="0">
                <a:solidFill>
                  <a:srgbClr val="595959"/>
                </a:solidFill>
                <a:latin typeface="微软雅黑" panose="020B0503020204020204" pitchFamily="34" charset="-122"/>
                <a:ea typeface="微软雅黑" panose="020B0503020204020204" pitchFamily="34" charset="-122"/>
                <a:cs typeface="+mn-ea"/>
              </a:rPr>
              <a:t>二级缓存中的数据</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r>
              <a:rPr lang="en-US" altLang="zh-CN" dirty="0" smtClean="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245615" y="1107424"/>
            <a:ext cx="9865885" cy="497459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180430" y="110427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08605" y="572199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143840" y="2040108"/>
            <a:ext cx="9921239" cy="923330"/>
          </a:xfrm>
          <a:prstGeom prst="rect">
            <a:avLst/>
          </a:prstGeom>
          <a:noFill/>
          <a:ln>
            <a:noFill/>
          </a:ln>
        </p:spPr>
        <p:txBody>
          <a:bodyPr wrap="square" rtlCol="0">
            <a:spAutoFit/>
          </a:bodyPr>
          <a:lstStyle/>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1</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r>
              <a:rPr lang="zh-CN" altLang="zh-CN" dirty="0" smtClean="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的核心配置</a:t>
            </a:r>
            <a:r>
              <a:rPr lang="en-US" altLang="zh-CN"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dirty="0">
                <a:solidFill>
                  <a:srgbClr val="595959"/>
                </a:solidFill>
                <a:latin typeface="微软雅黑" panose="020B0503020204020204" pitchFamily="34" charset="-122"/>
                <a:ea typeface="微软雅黑" panose="020B0503020204020204" pitchFamily="34" charset="-122"/>
                <a:cs typeface="+mn-ea"/>
              </a:rPr>
              <a:t>文件中通过</a:t>
            </a:r>
            <a:r>
              <a:rPr lang="en-US" altLang="zh-CN" dirty="0">
                <a:solidFill>
                  <a:srgbClr val="595959"/>
                </a:solidFill>
                <a:latin typeface="微软雅黑" panose="020B0503020204020204" pitchFamily="34" charset="-122"/>
                <a:ea typeface="微软雅黑" panose="020B0503020204020204" pitchFamily="34" charset="-122"/>
                <a:cs typeface="+mn-ea"/>
              </a:rPr>
              <a:t>&lt;settings&gt;</a:t>
            </a:r>
            <a:r>
              <a:rPr lang="zh-CN" altLang="zh-CN" dirty="0">
                <a:solidFill>
                  <a:srgbClr val="595959"/>
                </a:solidFill>
                <a:latin typeface="微软雅黑" panose="020B0503020204020204" pitchFamily="34" charset="-122"/>
                <a:ea typeface="微软雅黑" panose="020B0503020204020204" pitchFamily="34" charset="-122"/>
                <a:cs typeface="+mn-ea"/>
              </a:rPr>
              <a:t>元素开启二级缓存的全局配置</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2750820" y="2952014"/>
            <a:ext cx="6473190" cy="1289905"/>
          </a:xfrm>
          <a:prstGeom prst="rect">
            <a:avLst/>
          </a:prstGeom>
          <a:solidFill>
            <a:schemeClr val="bg1">
              <a:lumMod val="95000"/>
            </a:schemeClr>
          </a:solidFill>
          <a:ln>
            <a:noFill/>
          </a:ln>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&lt;settings&gt;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&lt;setting name="</a:t>
            </a:r>
            <a:r>
              <a:rPr lang="en-US" altLang="zh-CN" dirty="0" err="1">
                <a:solidFill>
                  <a:srgbClr val="595959"/>
                </a:solidFill>
                <a:latin typeface="微软雅黑" panose="020B0503020204020204" pitchFamily="34" charset="-122"/>
                <a:ea typeface="微软雅黑" panose="020B0503020204020204" pitchFamily="34" charset="-122"/>
                <a:cs typeface="+mn-ea"/>
              </a:rPr>
              <a:t>cacheEnabled</a:t>
            </a:r>
            <a:r>
              <a:rPr lang="en-US" altLang="zh-CN" dirty="0">
                <a:solidFill>
                  <a:srgbClr val="595959"/>
                </a:solidFill>
                <a:latin typeface="微软雅黑" panose="020B0503020204020204" pitchFamily="34" charset="-122"/>
                <a:ea typeface="微软雅黑" panose="020B0503020204020204" pitchFamily="34" charset="-122"/>
                <a:cs typeface="+mn-ea"/>
              </a:rPr>
              <a:t>" value="true"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&lt;/settings&gt;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2" name="矩形 1"/>
          <p:cNvSpPr/>
          <p:nvPr/>
        </p:nvSpPr>
        <p:spPr>
          <a:xfrm>
            <a:off x="1050639" y="1042666"/>
            <a:ext cx="10425499" cy="923330"/>
          </a:xfrm>
          <a:prstGeom prst="rect">
            <a:avLst/>
          </a:prstGeom>
        </p:spPr>
        <p:txBody>
          <a:bodyPr wrap="square">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与</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的一级缓存不同的是，</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的二级缓存需要手动开启，开启二级缓存通常要完成以下两个步骤</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4" name="1"/>
          <p:cNvSpPr txBox="1"/>
          <p:nvPr>
            <p:custDataLst>
              <p:tags r:id="rId2"/>
            </p:custDataLst>
          </p:nvPr>
        </p:nvSpPr>
        <p:spPr>
          <a:xfrm>
            <a:off x="1143840" y="4339565"/>
            <a:ext cx="9518567" cy="507831"/>
          </a:xfrm>
          <a:prstGeom prst="rect">
            <a:avLst/>
          </a:prstGeom>
          <a:noFill/>
          <a:ln>
            <a:noFill/>
          </a:ln>
        </p:spPr>
        <p:txBody>
          <a:bodyPr wrap="square" rtlCol="0">
            <a:spAutoFit/>
          </a:bodyPr>
          <a:lstStyle/>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2</a:t>
            </a:r>
            <a:r>
              <a:rPr lang="zh-CN" altLang="en-US" dirty="0" smtClean="0">
                <a:solidFill>
                  <a:srgbClr val="595959"/>
                </a:solidFill>
                <a:latin typeface="微软雅黑" panose="020B0503020204020204" pitchFamily="34" charset="-122"/>
                <a:ea typeface="微软雅黑" panose="020B0503020204020204" pitchFamily="34" charset="-122"/>
                <a:cs typeface="+mn-ea"/>
              </a:rPr>
              <a:t>、配置</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映射文件中的</a:t>
            </a:r>
            <a:r>
              <a:rPr lang="en-US" altLang="zh-CN" dirty="0">
                <a:solidFill>
                  <a:srgbClr val="595959"/>
                </a:solidFill>
                <a:latin typeface="微软雅黑" panose="020B0503020204020204" pitchFamily="34" charset="-122"/>
                <a:ea typeface="微软雅黑" panose="020B0503020204020204" pitchFamily="34" charset="-122"/>
                <a:cs typeface="+mn-ea"/>
              </a:rPr>
              <a:t>&lt;cache&gt;</a:t>
            </a:r>
            <a:r>
              <a:rPr lang="zh-CN" altLang="zh-CN" dirty="0">
                <a:solidFill>
                  <a:srgbClr val="595959"/>
                </a:solidFill>
                <a:latin typeface="微软雅黑" panose="020B0503020204020204" pitchFamily="34" charset="-122"/>
                <a:ea typeface="微软雅黑" panose="020B0503020204020204" pitchFamily="34" charset="-122"/>
                <a:cs typeface="+mn-ea"/>
              </a:rPr>
              <a:t>元素</a:t>
            </a:r>
            <a:r>
              <a:rPr lang="zh-CN" altLang="zh-CN" dirty="0" smtClean="0">
                <a:solidFill>
                  <a:srgbClr val="595959"/>
                </a:solidFill>
                <a:latin typeface="微软雅黑" panose="020B0503020204020204" pitchFamily="34" charset="-122"/>
                <a:ea typeface="微软雅黑" panose="020B0503020204020204" pitchFamily="34" charset="-122"/>
                <a:cs typeface="+mn-ea"/>
              </a:rPr>
              <a:t>来开启</a:t>
            </a:r>
            <a:r>
              <a:rPr lang="zh-CN" altLang="zh-CN" dirty="0">
                <a:solidFill>
                  <a:srgbClr val="595959"/>
                </a:solidFill>
                <a:latin typeface="微软雅黑" panose="020B0503020204020204" pitchFamily="34" charset="-122"/>
                <a:ea typeface="微软雅黑" panose="020B0503020204020204" pitchFamily="34" charset="-122"/>
                <a:cs typeface="+mn-ea"/>
              </a:rPr>
              <a:t>当前</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en-US" altLang="zh-CN" dirty="0">
                <a:solidFill>
                  <a:srgbClr val="595959"/>
                </a:solidFill>
                <a:latin typeface="微软雅黑" panose="020B0503020204020204" pitchFamily="34" charset="-122"/>
                <a:ea typeface="微软雅黑" panose="020B0503020204020204" pitchFamily="34" charset="-122"/>
                <a:cs typeface="+mn-ea"/>
              </a:rPr>
              <a:t>namespace</a:t>
            </a:r>
            <a:r>
              <a:rPr lang="zh-CN" altLang="zh-CN" dirty="0">
                <a:solidFill>
                  <a:srgbClr val="595959"/>
                </a:solidFill>
                <a:latin typeface="微软雅黑" panose="020B0503020204020204" pitchFamily="34" charset="-122"/>
                <a:ea typeface="微软雅黑" panose="020B0503020204020204" pitchFamily="34" charset="-122"/>
                <a:cs typeface="+mn-ea"/>
              </a:rPr>
              <a:t>下的二级缓存</a:t>
            </a:r>
            <a:r>
              <a:rPr lang="zh-CN" altLang="zh-CN" dirty="0" smtClean="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2770394" y="4940724"/>
            <a:ext cx="6096000" cy="1338828"/>
          </a:xfrm>
          <a:prstGeom prst="rect">
            <a:avLst/>
          </a:prstGeom>
          <a:solidFill>
            <a:schemeClr val="bg1">
              <a:lumMod val="95000"/>
            </a:schemeClr>
          </a:solidFill>
        </p:spPr>
        <p:txBody>
          <a:bodyPr>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 </a:t>
            </a:r>
            <a:r>
              <a:rPr lang="zh-CN" altLang="zh-CN" dirty="0">
                <a:solidFill>
                  <a:srgbClr val="595959"/>
                </a:solidFill>
                <a:latin typeface="微软雅黑" panose="020B0503020204020204" pitchFamily="34" charset="-122"/>
                <a:ea typeface="微软雅黑" panose="020B0503020204020204" pitchFamily="34" charset="-122"/>
                <a:cs typeface="+mn-ea"/>
              </a:rPr>
              <a:t>开启当前</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en-US" altLang="zh-CN" dirty="0">
                <a:solidFill>
                  <a:srgbClr val="595959"/>
                </a:solidFill>
                <a:latin typeface="微软雅黑" panose="020B0503020204020204" pitchFamily="34" charset="-122"/>
                <a:ea typeface="微软雅黑" panose="020B0503020204020204" pitchFamily="34" charset="-122"/>
                <a:cs typeface="+mn-ea"/>
              </a:rPr>
              <a:t>namespace</a:t>
            </a:r>
            <a:r>
              <a:rPr lang="zh-CN" altLang="zh-CN" dirty="0">
                <a:solidFill>
                  <a:srgbClr val="595959"/>
                </a:solidFill>
                <a:latin typeface="微软雅黑" panose="020B0503020204020204" pitchFamily="34" charset="-122"/>
                <a:ea typeface="微软雅黑" panose="020B0503020204020204" pitchFamily="34" charset="-122"/>
                <a:cs typeface="+mn-ea"/>
              </a:rPr>
              <a:t>下的二级缓存</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&lt;cache&gt;</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&lt;/cache&gt;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798626" y="2353053"/>
            <a:ext cx="8678999" cy="2951898"/>
          </a:xfrm>
          <a:prstGeom prst="rect">
            <a:avLst/>
          </a:prstGeom>
          <a:noFill/>
          <a:ln>
            <a:noFill/>
          </a:ln>
        </p:spPr>
        <p:txBody>
          <a:bodyPr wrap="square" rtlCol="0">
            <a:spAutoFit/>
          </a:bodyPr>
          <a:lstStyle/>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映射文件中所有</a:t>
            </a:r>
            <a:r>
              <a:rPr lang="en-US" altLang="zh-CN" dirty="0">
                <a:solidFill>
                  <a:srgbClr val="595959"/>
                </a:solidFill>
                <a:latin typeface="微软雅黑" panose="020B0503020204020204" pitchFamily="34" charset="-122"/>
                <a:ea typeface="微软雅黑" panose="020B0503020204020204" pitchFamily="34" charset="-122"/>
                <a:cs typeface="+mn-ea"/>
              </a:rPr>
              <a:t>select</a:t>
            </a:r>
            <a:r>
              <a:rPr lang="zh-CN" altLang="zh-CN" dirty="0">
                <a:solidFill>
                  <a:srgbClr val="595959"/>
                </a:solidFill>
                <a:latin typeface="微软雅黑" panose="020B0503020204020204" pitchFamily="34" charset="-122"/>
                <a:ea typeface="微软雅黑" panose="020B0503020204020204" pitchFamily="34" charset="-122"/>
                <a:cs typeface="+mn-ea"/>
              </a:rPr>
              <a:t>语句将会被缓存</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映射文件中的所有</a:t>
            </a:r>
            <a:r>
              <a:rPr lang="en-US" altLang="zh-CN" dirty="0">
                <a:solidFill>
                  <a:srgbClr val="595959"/>
                </a:solidFill>
                <a:latin typeface="微软雅黑" panose="020B0503020204020204" pitchFamily="34" charset="-122"/>
                <a:ea typeface="微软雅黑" panose="020B0503020204020204" pitchFamily="34" charset="-122"/>
                <a:cs typeface="+mn-ea"/>
              </a:rPr>
              <a:t>insert</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update</a:t>
            </a:r>
            <a:r>
              <a:rPr lang="zh-CN" altLang="zh-CN" dirty="0">
                <a:solidFill>
                  <a:srgbClr val="595959"/>
                </a:solidFill>
                <a:latin typeface="微软雅黑" panose="020B0503020204020204" pitchFamily="34" charset="-122"/>
                <a:ea typeface="微软雅黑" panose="020B0503020204020204" pitchFamily="34" charset="-122"/>
                <a:cs typeface="+mn-ea"/>
              </a:rPr>
              <a:t>和</a:t>
            </a:r>
            <a:r>
              <a:rPr lang="en-US" altLang="zh-CN" dirty="0">
                <a:solidFill>
                  <a:srgbClr val="595959"/>
                </a:solidFill>
                <a:latin typeface="微软雅黑" panose="020B0503020204020204" pitchFamily="34" charset="-122"/>
                <a:ea typeface="微软雅黑" panose="020B0503020204020204" pitchFamily="34" charset="-122"/>
                <a:cs typeface="+mn-ea"/>
              </a:rPr>
              <a:t>delete</a:t>
            </a:r>
            <a:r>
              <a:rPr lang="zh-CN" altLang="zh-CN" dirty="0">
                <a:solidFill>
                  <a:srgbClr val="595959"/>
                </a:solidFill>
                <a:latin typeface="微软雅黑" panose="020B0503020204020204" pitchFamily="34" charset="-122"/>
                <a:ea typeface="微软雅黑" panose="020B0503020204020204" pitchFamily="34" charset="-122"/>
                <a:cs typeface="+mn-ea"/>
              </a:rPr>
              <a:t>语句都会刷新缓存。</a:t>
            </a: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3</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缓存会使用</a:t>
            </a:r>
            <a:r>
              <a:rPr lang="en-US" altLang="zh-CN" dirty="0">
                <a:solidFill>
                  <a:srgbClr val="595959"/>
                </a:solidFill>
                <a:latin typeface="微软雅黑" panose="020B0503020204020204" pitchFamily="34" charset="-122"/>
                <a:ea typeface="微软雅黑" panose="020B0503020204020204" pitchFamily="34" charset="-122"/>
                <a:cs typeface="+mn-ea"/>
              </a:rPr>
              <a:t>LRU</a:t>
            </a:r>
            <a:r>
              <a:rPr lang="zh-CN" altLang="zh-CN" dirty="0">
                <a:solidFill>
                  <a:srgbClr val="595959"/>
                </a:solidFill>
                <a:latin typeface="微软雅黑" panose="020B0503020204020204" pitchFamily="34" charset="-122"/>
                <a:ea typeface="微软雅黑" panose="020B0503020204020204" pitchFamily="34" charset="-122"/>
                <a:cs typeface="+mn-ea"/>
              </a:rPr>
              <a:t>算法回收。</a:t>
            </a: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4</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没有刷新间隔，缓存不会以任何时间顺序来刷新。</a:t>
            </a: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5</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缓存会存储列表集合或对象的</a:t>
            </a:r>
            <a:r>
              <a:rPr lang="en-US" altLang="zh-CN" dirty="0">
                <a:solidFill>
                  <a:srgbClr val="595959"/>
                </a:solidFill>
                <a:latin typeface="微软雅黑" panose="020B0503020204020204" pitchFamily="34" charset="-122"/>
                <a:ea typeface="微软雅黑" panose="020B0503020204020204" pitchFamily="34" charset="-122"/>
                <a:cs typeface="+mn-ea"/>
              </a:rPr>
              <a:t>1024</a:t>
            </a:r>
            <a:r>
              <a:rPr lang="zh-CN" altLang="zh-CN" dirty="0">
                <a:solidFill>
                  <a:srgbClr val="595959"/>
                </a:solidFill>
                <a:latin typeface="微软雅黑" panose="020B0503020204020204" pitchFamily="34" charset="-122"/>
                <a:ea typeface="微软雅黑" panose="020B0503020204020204" pitchFamily="34" charset="-122"/>
                <a:cs typeface="+mn-ea"/>
              </a:rPr>
              <a:t>个引用。</a:t>
            </a: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6</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缓存是可读</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可写的缓存，这意味着对象检索不是共享的，缓存可以安全的被调用者修改，而不干扰其他调用者或线程所做的潜在修改</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222761" y="2084284"/>
            <a:ext cx="9865885" cy="349691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172537" y="201943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771838" y="526156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451050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031873"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默认状态的二级缓存可实现的功能</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hevron 3"/>
          <p:cNvSpPr/>
          <p:nvPr>
            <p:custDataLst>
              <p:tags r:id="rId1"/>
            </p:custDataLst>
          </p:nvPr>
        </p:nvSpPr>
        <p:spPr>
          <a:xfrm>
            <a:off x="892519" y="1118090"/>
            <a:ext cx="294796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4" name="文本框 1"/>
          <p:cNvSpPr txBox="1"/>
          <p:nvPr/>
        </p:nvSpPr>
        <p:spPr>
          <a:xfrm>
            <a:off x="1172537" y="1244628"/>
            <a:ext cx="255069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&lt;cache&gt;</a:t>
            </a:r>
            <a:r>
              <a:rPr lang="zh-CN" altLang="en-US" sz="2000" dirty="0">
                <a:solidFill>
                  <a:srgbClr val="1369B2"/>
                </a:solidFill>
                <a:latin typeface="微软雅黑" panose="020B0503020204020204" pitchFamily="34" charset="-122"/>
                <a:ea typeface="微软雅黑" panose="020B0503020204020204" pitchFamily="34" charset="-122"/>
              </a:rPr>
              <a:t>元素的属性</a:t>
            </a:r>
          </a:p>
        </p:txBody>
      </p:sp>
      <p:graphicFrame>
        <p:nvGraphicFramePr>
          <p:cNvPr id="2" name="表格 1"/>
          <p:cNvGraphicFramePr>
            <a:graphicFrameLocks noGrp="1"/>
          </p:cNvGraphicFramePr>
          <p:nvPr>
            <p:custDataLst>
              <p:tags r:id="rId2"/>
            </p:custDataLst>
            <p:extLst>
              <p:ext uri="{D42A27DB-BD31-4B8C-83A1-F6EECF244321}">
                <p14:modId xmlns:p14="http://schemas.microsoft.com/office/powerpoint/2010/main" val="3613410191"/>
              </p:ext>
            </p:extLst>
          </p:nvPr>
        </p:nvGraphicFramePr>
        <p:xfrm>
          <a:off x="216048" y="2198554"/>
          <a:ext cx="7186930" cy="3898900"/>
        </p:xfrm>
        <a:graphic>
          <a:graphicData uri="http://schemas.openxmlformats.org/drawingml/2006/table">
            <a:tbl>
              <a:tblPr>
                <a:tableStyleId>{5C22544A-7EE6-4342-B048-85BDC9FD1C3A}</a:tableStyleId>
              </a:tblPr>
              <a:tblGrid>
                <a:gridCol w="2124480"/>
                <a:gridCol w="5062450"/>
              </a:tblGrid>
              <a:tr h="44069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30" dirty="0">
                          <a:solidFill>
                            <a:schemeClr val="tx1">
                              <a:lumMod val="75000"/>
                              <a:lumOff val="25000"/>
                            </a:schemeClr>
                          </a:solidFill>
                          <a:latin typeface="微软雅黑" panose="020B0503020204020204" pitchFamily="34" charset="-122"/>
                          <a:ea typeface="微软雅黑" panose="020B0503020204020204" pitchFamily="34" charset="-122"/>
                        </a:rPr>
                        <a:t>属性</a:t>
                      </a:r>
                    </a:p>
                  </a:txBody>
                  <a:tcPr marL="177800" marR="177800" marT="71755" marB="7175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30">
                          <a:solidFill>
                            <a:schemeClr val="tx1">
                              <a:lumMod val="75000"/>
                              <a:lumOff val="25000"/>
                            </a:schemeClr>
                          </a:solidFill>
                          <a:latin typeface="微软雅黑" panose="020B0503020204020204" pitchFamily="34" charset="-122"/>
                          <a:ea typeface="微软雅黑" panose="020B0503020204020204" pitchFamily="34" charset="-122"/>
                        </a:rPr>
                        <a:t>说明</a:t>
                      </a:r>
                    </a:p>
                  </a:txBody>
                  <a:tcPr marL="177800" marR="177800" marT="71755" marB="7175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103505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dirty="0" err="1">
                          <a:solidFill>
                            <a:schemeClr val="tx1">
                              <a:lumMod val="75000"/>
                              <a:lumOff val="25000"/>
                            </a:schemeClr>
                          </a:solidFill>
                          <a:latin typeface="微软雅黑" panose="020B0503020204020204" pitchFamily="34" charset="-122"/>
                          <a:ea typeface="微软雅黑" panose="020B0503020204020204" pitchFamily="34" charset="-122"/>
                        </a:rPr>
                        <a:t>flushInterval</a:t>
                      </a:r>
                      <a:endParaRPr lang="en-US" altLang="zh-CN" sz="1600" b="0" spc="12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lvl="0" indent="0" algn="l" defTabSz="1219200" rtl="0" eaLnBrk="1" fontAlgn="auto" latinLnBrk="0" hangingPunct="1">
                        <a:lnSpc>
                          <a:spcPct val="120000"/>
                        </a:lnSpc>
                        <a:spcBef>
                          <a:spcPts val="0"/>
                        </a:spcBef>
                        <a:spcAft>
                          <a:spcPts val="0"/>
                        </a:spcAft>
                        <a:buClrTx/>
                        <a:buSzTx/>
                        <a:buFontTx/>
                        <a:buNone/>
                        <a:tabLst>
                          <a:tab pos="228600" algn="l"/>
                          <a:tab pos="266700" algn="l"/>
                        </a:tabLst>
                        <a:defRPr/>
                      </a:pPr>
                      <a:r>
                        <a:rPr lang="zh-CN" altLang="zh-CN" sz="1600" b="0" spc="120">
                          <a:solidFill>
                            <a:schemeClr val="tx1">
                              <a:lumMod val="75000"/>
                              <a:lumOff val="25000"/>
                            </a:schemeClr>
                          </a:solidFill>
                          <a:latin typeface="微软雅黑" panose="020B0503020204020204" pitchFamily="34" charset="-122"/>
                          <a:ea typeface="微软雅黑" panose="020B0503020204020204" pitchFamily="34" charset="-122"/>
                        </a:rPr>
                        <a:t>刷新间隔。该属性可以被设置为任意的正整数，而且它们代表一个合理的毫秒形式的时间段。默认情况下是不设置值。</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73723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size</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defTabSz="914400" rtl="0" eaLnBrk="1" latinLnBrk="0" hangingPunct="1">
                        <a:lnSpc>
                          <a:spcPct val="120000"/>
                        </a:lnSpc>
                        <a:spcBef>
                          <a:spcPts val="0"/>
                        </a:spcBef>
                        <a:spcAft>
                          <a:spcPts val="0"/>
                        </a:spcAft>
                      </a:pPr>
                      <a:r>
                        <a:rPr lang="zh-CN" altLang="zh-CN" sz="1600" b="0"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引用数目。该属性可以被设置为任意正整数，默认值为1024。</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124523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readOnly</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lvl="0" indent="0" algn="l" defTabSz="1219200" rtl="0" eaLnBrk="1" fontAlgn="auto" latinLnBrk="0" hangingPunct="1">
                        <a:lnSpc>
                          <a:spcPct val="120000"/>
                        </a:lnSpc>
                        <a:spcBef>
                          <a:spcPts val="0"/>
                        </a:spcBef>
                        <a:spcAft>
                          <a:spcPts val="0"/>
                        </a:spcAft>
                        <a:buClrTx/>
                        <a:buSzTx/>
                        <a:buFontTx/>
                        <a:buNone/>
                        <a:tabLst>
                          <a:tab pos="228600" algn="l"/>
                          <a:tab pos="266700" algn="l"/>
                        </a:tabLst>
                        <a:defRPr/>
                      </a:pPr>
                      <a:r>
                        <a:rPr lang="zh-CN" altLang="zh-CN" sz="1600" b="0"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只读。该属性可以被设置为true或者false。当缓存设置为只读时，缓存对象不能被修改，但此时缓存性能较高。当缓存设置为可读写时，性能较低，但安全性高。</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4069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eviction</a:t>
                      </a:r>
                    </a:p>
                  </a:txBody>
                  <a:tcPr marL="177800" marR="177800" marT="36195" marB="3619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defTabSz="914400" rtl="0" eaLnBrk="1" latinLnBrk="0" hangingPunct="1">
                        <a:lnSpc>
                          <a:spcPct val="120000"/>
                        </a:lnSpc>
                        <a:spcBef>
                          <a:spcPts val="0"/>
                        </a:spcBef>
                        <a:spcAft>
                          <a:spcPts val="0"/>
                        </a:spcAf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回收策略。该属性有4个可选值。</a:t>
                      </a:r>
                    </a:p>
                  </a:txBody>
                  <a:tcPr marL="177800" marR="177800" marT="36195" marB="3619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
        <p:nvSpPr>
          <p:cNvPr id="7" name="Title 1"/>
          <p:cNvSpPr txBox="1"/>
          <p:nvPr/>
        </p:nvSpPr>
        <p:spPr>
          <a:xfrm>
            <a:off x="1143837" y="266933"/>
            <a:ext cx="239946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文本框 3"/>
          <p:cNvSpPr txBox="1"/>
          <p:nvPr/>
        </p:nvSpPr>
        <p:spPr>
          <a:xfrm>
            <a:off x="4149089" y="1244628"/>
            <a:ext cx="6870373" cy="368300"/>
          </a:xfrm>
          <a:prstGeom prst="rect">
            <a:avLst/>
          </a:prstGeom>
          <a:noFill/>
        </p:spPr>
        <p:txBody>
          <a:bodyPr wrap="square" rtlCol="0">
            <a:spAutoFit/>
          </a:bodyPr>
          <a:lstStyle/>
          <a:p>
            <a:r>
              <a:rPr lang="zh-CN" altLang="zh-CN" dirty="0">
                <a:solidFill>
                  <a:srgbClr val="595959"/>
                </a:solidFill>
                <a:latin typeface="微软雅黑" panose="020B0503020204020204" pitchFamily="34" charset="-122"/>
                <a:ea typeface="微软雅黑" panose="020B0503020204020204" pitchFamily="34" charset="-122"/>
              </a:rPr>
              <a:t>如果需要调整</a:t>
            </a:r>
            <a:r>
              <a:rPr lang="zh-CN" altLang="zh-CN" dirty="0">
                <a:solidFill>
                  <a:srgbClr val="595959"/>
                </a:solidFill>
                <a:latin typeface="微软雅黑" panose="020B0503020204020204" pitchFamily="34" charset="-122"/>
                <a:ea typeface="微软雅黑" panose="020B0503020204020204" pitchFamily="34" charset="-122"/>
                <a:sym typeface="+mn-ea"/>
              </a:rPr>
              <a:t>级缓存的</a:t>
            </a:r>
            <a:r>
              <a:rPr lang="zh-CN" altLang="zh-CN" dirty="0">
                <a:solidFill>
                  <a:srgbClr val="595959"/>
                </a:solidFill>
                <a:latin typeface="微软雅黑" panose="020B0503020204020204" pitchFamily="34" charset="-122"/>
                <a:ea typeface="微软雅黑" panose="020B0503020204020204" pitchFamily="34" charset="-122"/>
              </a:rPr>
              <a:t>特性，可通过</a:t>
            </a:r>
            <a:r>
              <a:rPr lang="en-US" altLang="zh-CN" dirty="0">
                <a:solidFill>
                  <a:srgbClr val="595959"/>
                </a:solidFill>
                <a:latin typeface="微软雅黑" panose="020B0503020204020204" pitchFamily="34" charset="-122"/>
                <a:ea typeface="微软雅黑" panose="020B0503020204020204" pitchFamily="34" charset="-122"/>
              </a:rPr>
              <a:t>&lt;cache&gt;</a:t>
            </a:r>
            <a:r>
              <a:rPr lang="zh-CN" altLang="zh-CN" dirty="0">
                <a:solidFill>
                  <a:srgbClr val="595959"/>
                </a:solidFill>
                <a:latin typeface="微软雅黑" panose="020B0503020204020204" pitchFamily="34" charset="-122"/>
                <a:ea typeface="微软雅黑" panose="020B0503020204020204" pitchFamily="34" charset="-122"/>
              </a:rPr>
              <a:t>元素的属性来实现</a:t>
            </a:r>
            <a:r>
              <a:rPr lang="zh-CN" altLang="en-US" dirty="0">
                <a:solidFill>
                  <a:srgbClr val="595959"/>
                </a:solidFill>
                <a:latin typeface="微软雅黑" panose="020B0503020204020204" pitchFamily="34" charset="-122"/>
                <a:ea typeface="微软雅黑" panose="020B0503020204020204" pitchFamily="34" charset="-122"/>
              </a:rPr>
              <a:t>。</a:t>
            </a:r>
            <a:endParaRPr kumimoji="1"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865870" y="2700655"/>
            <a:ext cx="3014345" cy="3291840"/>
          </a:xfrm>
          <a:prstGeom prst="rect">
            <a:avLst/>
          </a:prstGeom>
          <a:noFill/>
        </p:spPr>
        <p:txBody>
          <a:bodyPr wrap="square" rtlCol="0">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rPr>
              <a:t>LRU</a:t>
            </a:r>
            <a:r>
              <a:rPr lang="zh-CN" altLang="zh-CN" sz="1600" dirty="0">
                <a:solidFill>
                  <a:srgbClr val="595959"/>
                </a:solidFill>
                <a:latin typeface="微软雅黑" panose="020B0503020204020204" pitchFamily="34" charset="-122"/>
                <a:ea typeface="微软雅黑" panose="020B0503020204020204" pitchFamily="34" charset="-122"/>
              </a:rPr>
              <a:t>：最近最少使用的策略。移除最长时间不被使用的对象。</a:t>
            </a:r>
          </a:p>
          <a:p>
            <a:pPr lvl="0"/>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FIFO</a:t>
            </a:r>
            <a:r>
              <a:rPr lang="zh-CN" altLang="zh-CN" sz="1600" dirty="0">
                <a:solidFill>
                  <a:srgbClr val="595959"/>
                </a:solidFill>
                <a:latin typeface="微软雅黑" panose="020B0503020204020204" pitchFamily="34" charset="-122"/>
                <a:ea typeface="微软雅黑" panose="020B0503020204020204" pitchFamily="34" charset="-122"/>
              </a:rPr>
              <a:t>：先进先出策略。按对象进入缓存的顺序来移除它们。</a:t>
            </a:r>
          </a:p>
          <a:p>
            <a:pPr lvl="0"/>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SOFT</a:t>
            </a:r>
            <a:r>
              <a:rPr lang="zh-CN" altLang="zh-CN" sz="1600" dirty="0">
                <a:solidFill>
                  <a:srgbClr val="595959"/>
                </a:solidFill>
                <a:latin typeface="微软雅黑" panose="020B0503020204020204" pitchFamily="34" charset="-122"/>
                <a:ea typeface="微软雅黑" panose="020B0503020204020204" pitchFamily="34" charset="-122"/>
              </a:rPr>
              <a:t>：软引用策略。移除基于垃圾回收器状态和软引用规则的对象。</a:t>
            </a:r>
          </a:p>
          <a:p>
            <a:pPr lvl="0"/>
            <a:endParaRPr lang="zh-CN" altLang="zh-CN" sz="1600" dirty="0">
              <a:solidFill>
                <a:srgbClr val="595959"/>
              </a:solidFill>
              <a:latin typeface="微软雅黑" panose="020B0503020204020204" pitchFamily="34" charset="-122"/>
              <a:ea typeface="微软雅黑" panose="020B0503020204020204" pitchFamily="34" charset="-122"/>
            </a:endParaRPr>
          </a:p>
          <a:p>
            <a:r>
              <a:rPr lang="en-US" altLang="zh-CN" sz="1600" dirty="0">
                <a:solidFill>
                  <a:srgbClr val="595959"/>
                </a:solidFill>
                <a:latin typeface="微软雅黑" panose="020B0503020204020204" pitchFamily="34" charset="-122"/>
                <a:ea typeface="微软雅黑" panose="020B0503020204020204" pitchFamily="34" charset="-122"/>
              </a:rPr>
              <a:t>WEAK</a:t>
            </a:r>
            <a:r>
              <a:rPr lang="zh-CN" altLang="zh-CN" sz="1600" dirty="0">
                <a:solidFill>
                  <a:srgbClr val="595959"/>
                </a:solidFill>
                <a:latin typeface="微软雅黑" panose="020B0503020204020204" pitchFamily="34" charset="-122"/>
                <a:ea typeface="微软雅黑" panose="020B0503020204020204" pitchFamily="34" charset="-122"/>
              </a:rPr>
              <a:t>：弱引用策略。更积极地移除基于垃圾收集器状态和弱引用规则的对象</a:t>
            </a:r>
            <a:r>
              <a:rPr lang="en-US" altLang="zh-CN" sz="1600" dirty="0">
                <a:solidFill>
                  <a:srgbClr val="595959"/>
                </a:solidFill>
                <a:latin typeface="微软雅黑" panose="020B0503020204020204" pitchFamily="34" charset="-122"/>
                <a:ea typeface="微软雅黑" panose="020B0503020204020204" pitchFamily="34" charset="-122"/>
              </a:rPr>
              <a:t>.</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865235" y="2701290"/>
            <a:ext cx="3014980" cy="329120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8782252" y="25875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1602928" y="57242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cxnSp>
        <p:nvCxnSpPr>
          <p:cNvPr id="12" name="肘形连接符 11"/>
          <p:cNvCxnSpPr>
            <a:endCxn id="13" idx="1"/>
          </p:cNvCxnSpPr>
          <p:nvPr/>
        </p:nvCxnSpPr>
        <p:spPr>
          <a:xfrm flipV="1">
            <a:off x="7349490" y="4347210"/>
            <a:ext cx="1515745" cy="1457960"/>
          </a:xfrm>
          <a:prstGeom prst="bentConnector3">
            <a:avLst>
              <a:gd name="adj1" fmla="val 50021"/>
            </a:avLst>
          </a:prstGeom>
          <a:ln w="698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9988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62006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55042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67770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关联映射概述</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603243"/>
            <a:ext cx="5143000" cy="612920"/>
            <a:chOff x="4315150" y="1647579"/>
            <a:chExt cx="3857250" cy="540057"/>
          </a:xfrm>
        </p:grpSpPr>
        <p:sp>
          <p:nvSpPr>
            <p:cNvPr id="64" name="矩形 63"/>
            <p:cNvSpPr/>
            <p:nvPr/>
          </p:nvSpPr>
          <p:spPr>
            <a:xfrm>
              <a:off x="4841196"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一对一查询</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528780"/>
            <a:ext cx="5143000" cy="612920"/>
            <a:chOff x="4315150" y="2341731"/>
            <a:chExt cx="3857250" cy="540057"/>
          </a:xfrm>
        </p:grpSpPr>
        <p:sp>
          <p:nvSpPr>
            <p:cNvPr id="67" name="矩形 66"/>
            <p:cNvSpPr/>
            <p:nvPr/>
          </p:nvSpPr>
          <p:spPr>
            <a:xfrm>
              <a:off x="4841197" y="2424395"/>
              <a:ext cx="2827146"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一对多查询</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6</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5196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738390"/>
            <a:ext cx="5176459" cy="132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完成</a:t>
            </a:r>
            <a:r>
              <a:rPr lang="zh-CN" altLang="en-US" dirty="0">
                <a:solidFill>
                  <a:srgbClr val="1369B2"/>
                </a:solidFill>
                <a:latin typeface="微软雅黑" panose="020B0503020204020204" pitchFamily="34" charset="-122"/>
                <a:ea typeface="微软雅黑" panose="020B0503020204020204" pitchFamily="34" charset="-122"/>
              </a:rPr>
              <a:t>商品的类别</a:t>
            </a:r>
            <a:r>
              <a:rPr lang="zh-CN" altLang="en-US" dirty="0">
                <a:solidFill>
                  <a:srgbClr val="595959"/>
                </a:solidFill>
                <a:latin typeface="微软雅黑" panose="020B0503020204020204" pitchFamily="34" charset="-122"/>
                <a:ea typeface="微软雅黑" panose="020B0503020204020204" pitchFamily="34" charset="-122"/>
              </a:rPr>
              <a:t>案例，能够</a:t>
            </a:r>
            <a:r>
              <a:rPr lang="zh-CN" altLang="zh-CN" dirty="0">
                <a:solidFill>
                  <a:srgbClr val="595959"/>
                </a:solidFill>
                <a:latin typeface="微软雅黑" panose="020B0503020204020204" pitchFamily="34" charset="-122"/>
                <a:ea typeface="微软雅黑" panose="020B0503020204020204" pitchFamily="34" charset="-122"/>
              </a:rPr>
              <a:t>根据表</a:t>
            </a:r>
            <a:r>
              <a:rPr lang="en-US" altLang="zh-CN" dirty="0">
                <a:solidFill>
                  <a:srgbClr val="595959"/>
                </a:solidFill>
                <a:latin typeface="微软雅黑" panose="020B0503020204020204" pitchFamily="34" charset="-122"/>
                <a:ea typeface="微软雅黑" panose="020B0503020204020204" pitchFamily="34" charset="-122"/>
              </a:rPr>
              <a:t>1</a:t>
            </a:r>
            <a:r>
              <a:rPr lang="zh-CN" altLang="zh-CN" dirty="0">
                <a:solidFill>
                  <a:srgbClr val="595959"/>
                </a:solidFill>
                <a:latin typeface="微软雅黑" panose="020B0503020204020204" pitchFamily="34" charset="-122"/>
                <a:ea typeface="微软雅黑" panose="020B0503020204020204" pitchFamily="34" charset="-122"/>
              </a:rPr>
              <a:t>和表</a:t>
            </a:r>
            <a:r>
              <a:rPr lang="en-US" altLang="zh-CN" dirty="0">
                <a:solidFill>
                  <a:srgbClr val="595959"/>
                </a:solidFill>
                <a:latin typeface="微软雅黑" panose="020B0503020204020204" pitchFamily="34" charset="-122"/>
                <a:ea typeface="微软雅黑" panose="020B0503020204020204" pitchFamily="34" charset="-122"/>
              </a:rPr>
              <a:t>2</a:t>
            </a:r>
            <a:r>
              <a:rPr lang="zh-CN" altLang="zh-CN" dirty="0">
                <a:solidFill>
                  <a:srgbClr val="595959"/>
                </a:solidFill>
                <a:latin typeface="微软雅黑" panose="020B0503020204020204" pitchFamily="34" charset="-122"/>
                <a:ea typeface="微软雅黑" panose="020B0503020204020204" pitchFamily="34" charset="-122"/>
              </a:rPr>
              <a:t>在数据库分别创建一个商品表和一个商品类别表， 查询商品类别为白色家电的商品的信息 </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hevron 3"/>
          <p:cNvSpPr/>
          <p:nvPr>
            <p:custDataLst>
              <p:tags r:id="rId1"/>
            </p:custDataLst>
          </p:nvPr>
        </p:nvSpPr>
        <p:spPr>
          <a:xfrm>
            <a:off x="892519" y="1118090"/>
            <a:ext cx="532710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4" name="文本框 1"/>
          <p:cNvSpPr txBox="1"/>
          <p:nvPr/>
        </p:nvSpPr>
        <p:spPr>
          <a:xfrm>
            <a:off x="1081097" y="1244628"/>
            <a:ext cx="5138523"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商品表</a:t>
            </a:r>
            <a:r>
              <a:rPr lang="en-US" altLang="zh-CN" sz="2000" dirty="0">
                <a:solidFill>
                  <a:srgbClr val="1369B2"/>
                </a:solidFill>
                <a:latin typeface="微软雅黑" panose="020B0503020204020204" pitchFamily="34" charset="-122"/>
                <a:ea typeface="微软雅黑" panose="020B0503020204020204" pitchFamily="34" charset="-122"/>
              </a:rPr>
              <a:t>(product)</a:t>
            </a:r>
            <a:r>
              <a:rPr lang="zh-CN" altLang="zh-CN" sz="2000" dirty="0">
                <a:solidFill>
                  <a:srgbClr val="1369B2"/>
                </a:solidFill>
                <a:latin typeface="微软雅黑" panose="020B0503020204020204" pitchFamily="34" charset="-122"/>
                <a:ea typeface="微软雅黑" panose="020B0503020204020204" pitchFamily="34" charset="-122"/>
              </a:rPr>
              <a:t>商品类别表</a:t>
            </a:r>
            <a:r>
              <a:rPr lang="en-US" altLang="zh-CN" sz="2000" dirty="0">
                <a:solidFill>
                  <a:srgbClr val="1369B2"/>
                </a:solidFill>
                <a:latin typeface="微软雅黑" panose="020B0503020204020204" pitchFamily="34" charset="-122"/>
                <a:ea typeface="微软雅黑" panose="020B0503020204020204" pitchFamily="34" charset="-122"/>
              </a:rPr>
              <a:t>(category)</a:t>
            </a:r>
            <a:r>
              <a:rPr lang="zh-CN" altLang="en-US" sz="2000" dirty="0">
                <a:solidFill>
                  <a:srgbClr val="1369B2"/>
                </a:solidFill>
                <a:latin typeface="微软雅黑" panose="020B0503020204020204" pitchFamily="34" charset="-122"/>
                <a:ea typeface="微软雅黑" panose="020B0503020204020204" pitchFamily="34" charset="-122"/>
              </a:rPr>
              <a:t>详情</a:t>
            </a:r>
          </a:p>
        </p:txBody>
      </p:sp>
      <p:graphicFrame>
        <p:nvGraphicFramePr>
          <p:cNvPr id="2" name="表格 1"/>
          <p:cNvGraphicFramePr>
            <a:graphicFrameLocks noGrp="1"/>
          </p:cNvGraphicFramePr>
          <p:nvPr>
            <p:custDataLst>
              <p:tags r:id="rId2"/>
            </p:custDataLst>
          </p:nvPr>
        </p:nvGraphicFramePr>
        <p:xfrm>
          <a:off x="916567" y="3150280"/>
          <a:ext cx="6548755" cy="2744724"/>
        </p:xfrm>
        <a:graphic>
          <a:graphicData uri="http://schemas.openxmlformats.org/drawingml/2006/table">
            <a:tbl>
              <a:tblPr>
                <a:tableStyleId>{5C22544A-7EE6-4342-B048-85BDC9FD1C3A}</a:tableStyleId>
              </a:tblPr>
              <a:tblGrid>
                <a:gridCol w="1336675"/>
                <a:gridCol w="2183765"/>
                <a:gridCol w="1384935"/>
                <a:gridCol w="1643380"/>
              </a:tblGrid>
              <a:tr h="79883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商品编号id</a:t>
                      </a:r>
                    </a:p>
                  </a:txBody>
                  <a:tcPr marL="177800" marR="177800" marT="66675" marB="6667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商品名称  goodsname</a:t>
                      </a:r>
                    </a:p>
                  </a:txBody>
                  <a:tcPr marL="177800" marR="177800" marT="66675" marB="66675"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商品单价price</a:t>
                      </a:r>
                    </a:p>
                  </a:txBody>
                  <a:tcPr marL="177800" marR="177800" marT="66675" marB="66675"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商品类别typeid</a:t>
                      </a:r>
                    </a:p>
                  </a:txBody>
                  <a:tcPr marL="177800" marR="177800" marT="66675" marB="6667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43370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1</a:t>
                      </a: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电视机</a:t>
                      </a: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5000</a:t>
                      </a: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1</a:t>
                      </a: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3307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2</a:t>
                      </a: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冰箱</a:t>
                      </a: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4000</a:t>
                      </a: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2</a:t>
                      </a: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3370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3</a:t>
                      </a: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空调</a:t>
                      </a: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3000</a:t>
                      </a: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2</a:t>
                      </a: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3307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4</a:t>
                      </a:r>
                    </a:p>
                  </a:txBody>
                  <a:tcPr marL="177800" marR="177800" marT="66675" marB="6667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洗衣机</a:t>
                      </a: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2000</a:t>
                      </a: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2</a:t>
                      </a:r>
                    </a:p>
                  </a:txBody>
                  <a:tcPr marL="177800" marR="177800" marT="66675" marB="6667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
        <p:nvSpPr>
          <p:cNvPr id="7" name="Title 1"/>
          <p:cNvSpPr txBox="1"/>
          <p:nvPr/>
        </p:nvSpPr>
        <p:spPr>
          <a:xfrm>
            <a:off x="1143837" y="266933"/>
            <a:ext cx="33355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9" name="表格 8"/>
          <p:cNvGraphicFramePr>
            <a:graphicFrameLocks noGrp="1"/>
          </p:cNvGraphicFramePr>
          <p:nvPr>
            <p:custDataLst>
              <p:tags r:id="rId3"/>
            </p:custDataLst>
          </p:nvPr>
        </p:nvGraphicFramePr>
        <p:xfrm>
          <a:off x="7874898" y="3150428"/>
          <a:ext cx="3977005" cy="1947545"/>
        </p:xfrm>
        <a:graphic>
          <a:graphicData uri="http://schemas.openxmlformats.org/drawingml/2006/table">
            <a:tbl>
              <a:tblPr>
                <a:tableStyleId>{5C22544A-7EE6-4342-B048-85BDC9FD1C3A}</a:tableStyleId>
              </a:tblPr>
              <a:tblGrid>
                <a:gridCol w="1674495"/>
                <a:gridCol w="2302510"/>
              </a:tblGrid>
              <a:tr h="104648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商品类别编号 </a:t>
                      </a:r>
                    </a:p>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id</a:t>
                      </a:r>
                    </a:p>
                  </a:txBody>
                  <a:tcPr marL="177800" marR="177800" marT="71755" marB="7175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商品类别名称 </a:t>
                      </a:r>
                    </a:p>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typename</a:t>
                      </a:r>
                    </a:p>
                  </a:txBody>
                  <a:tcPr marL="177800" marR="177800" marT="71755" marB="7175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45085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1</a:t>
                      </a:r>
                    </a:p>
                  </a:txBody>
                  <a:tcPr marL="177800" marR="1778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黑色家电</a:t>
                      </a:r>
                    </a:p>
                  </a:txBody>
                  <a:tcPr marL="177800" marR="1778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5021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2</a:t>
                      </a:r>
                    </a:p>
                  </a:txBody>
                  <a:tcPr marL="177800" marR="177800" marT="71755" marB="7175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白色家电</a:t>
                      </a:r>
                    </a:p>
                  </a:txBody>
                  <a:tcPr marL="177800" marR="177800" marT="71755" marB="7175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
        <p:nvSpPr>
          <p:cNvPr id="11" name="文本框 10"/>
          <p:cNvSpPr txBox="1"/>
          <p:nvPr/>
        </p:nvSpPr>
        <p:spPr>
          <a:xfrm>
            <a:off x="892810" y="1870710"/>
            <a:ext cx="10661015" cy="922020"/>
          </a:xfrm>
          <a:prstGeom prst="rect">
            <a:avLst/>
          </a:prstGeom>
          <a:noFill/>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现有一个商品表</a:t>
            </a:r>
            <a:r>
              <a:rPr lang="en-US" altLang="zh-CN" dirty="0">
                <a:solidFill>
                  <a:srgbClr val="595959"/>
                </a:solidFill>
                <a:latin typeface="微软雅黑" panose="020B0503020204020204" pitchFamily="34" charset="-122"/>
                <a:ea typeface="微软雅黑" panose="020B0503020204020204" pitchFamily="34" charset="-122"/>
              </a:rPr>
              <a:t>product</a:t>
            </a:r>
            <a:r>
              <a:rPr lang="zh-CN" altLang="zh-CN" dirty="0">
                <a:solidFill>
                  <a:srgbClr val="595959"/>
                </a:solidFill>
                <a:latin typeface="微软雅黑" panose="020B0503020204020204" pitchFamily="34" charset="-122"/>
                <a:ea typeface="微软雅黑" panose="020B0503020204020204" pitchFamily="34" charset="-122"/>
              </a:rPr>
              <a:t>和一个商品类别表</a:t>
            </a:r>
            <a:r>
              <a:rPr lang="en-US" altLang="zh-CN" dirty="0">
                <a:solidFill>
                  <a:srgbClr val="595959"/>
                </a:solidFill>
                <a:latin typeface="微软雅黑" panose="020B0503020204020204" pitchFamily="34" charset="-122"/>
                <a:ea typeface="微软雅黑" panose="020B0503020204020204" pitchFamily="34" charset="-122"/>
              </a:rPr>
              <a:t>category</a:t>
            </a:r>
            <a:r>
              <a:rPr lang="zh-CN" altLang="zh-CN" dirty="0">
                <a:solidFill>
                  <a:srgbClr val="595959"/>
                </a:solidFill>
                <a:latin typeface="微软雅黑" panose="020B0503020204020204" pitchFamily="34" charset="-122"/>
                <a:ea typeface="微软雅黑" panose="020B0503020204020204" pitchFamily="34" charset="-122"/>
              </a:rPr>
              <a:t>，商品类别表</a:t>
            </a:r>
            <a:r>
              <a:rPr lang="en-US" altLang="zh-CN" dirty="0">
                <a:solidFill>
                  <a:srgbClr val="595959"/>
                </a:solidFill>
                <a:latin typeface="微软雅黑" panose="020B0503020204020204" pitchFamily="34" charset="-122"/>
                <a:ea typeface="微软雅黑" panose="020B0503020204020204" pitchFamily="34" charset="-122"/>
              </a:rPr>
              <a:t>category</a:t>
            </a:r>
            <a:r>
              <a:rPr lang="zh-CN" altLang="zh-CN" dirty="0">
                <a:solidFill>
                  <a:srgbClr val="595959"/>
                </a:solidFill>
                <a:latin typeface="微软雅黑" panose="020B0503020204020204" pitchFamily="34" charset="-122"/>
                <a:ea typeface="微软雅黑" panose="020B0503020204020204" pitchFamily="34" charset="-122"/>
              </a:rPr>
              <a:t>和商品表</a:t>
            </a:r>
            <a:r>
              <a:rPr lang="en-US" altLang="zh-CN" dirty="0">
                <a:solidFill>
                  <a:srgbClr val="595959"/>
                </a:solidFill>
                <a:latin typeface="微软雅黑" panose="020B0503020204020204" pitchFamily="34" charset="-122"/>
                <a:ea typeface="微软雅黑" panose="020B0503020204020204" pitchFamily="34" charset="-122"/>
              </a:rPr>
              <a:t>product</a:t>
            </a:r>
            <a:r>
              <a:rPr lang="zh-CN" altLang="zh-CN" dirty="0">
                <a:solidFill>
                  <a:srgbClr val="595959"/>
                </a:solidFill>
                <a:latin typeface="微软雅黑" panose="020B0503020204020204" pitchFamily="34" charset="-122"/>
                <a:ea typeface="微软雅黑" panose="020B0503020204020204" pitchFamily="34" charset="-122"/>
              </a:rPr>
              <a:t>是一对多的关系</a:t>
            </a:r>
            <a:r>
              <a:rPr lang="zh-CN" altLang="en-US"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309817"/>
            <a:ext cx="867899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本案例具体要求</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根据表</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和表</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zh-CN" dirty="0">
                <a:solidFill>
                  <a:srgbClr val="595959"/>
                </a:solidFill>
                <a:latin typeface="微软雅黑" panose="020B0503020204020204" pitchFamily="34" charset="-122"/>
                <a:ea typeface="微软雅黑" panose="020B0503020204020204" pitchFamily="34" charset="-122"/>
                <a:cs typeface="+mn-ea"/>
              </a:rPr>
              <a:t>在数据库分别创建一个商品表</a:t>
            </a:r>
            <a:r>
              <a:rPr lang="en-US" altLang="zh-CN" dirty="0">
                <a:solidFill>
                  <a:srgbClr val="595959"/>
                </a:solidFill>
                <a:latin typeface="微软雅黑" panose="020B0503020204020204" pitchFamily="34" charset="-122"/>
                <a:ea typeface="微软雅黑" panose="020B0503020204020204" pitchFamily="34" charset="-122"/>
                <a:cs typeface="+mn-ea"/>
              </a:rPr>
              <a:t>product</a:t>
            </a:r>
            <a:r>
              <a:rPr lang="zh-CN" altLang="zh-CN" dirty="0">
                <a:solidFill>
                  <a:srgbClr val="595959"/>
                </a:solidFill>
                <a:latin typeface="微软雅黑" panose="020B0503020204020204" pitchFamily="34" charset="-122"/>
                <a:ea typeface="微软雅黑" panose="020B0503020204020204" pitchFamily="34" charset="-122"/>
                <a:cs typeface="+mn-ea"/>
              </a:rPr>
              <a:t>和一个商品类别表</a:t>
            </a:r>
            <a:r>
              <a:rPr lang="en-US" altLang="zh-CN" dirty="0">
                <a:solidFill>
                  <a:srgbClr val="595959"/>
                </a:solidFill>
                <a:latin typeface="微软雅黑" panose="020B0503020204020204" pitchFamily="34" charset="-122"/>
                <a:ea typeface="微软雅黑" panose="020B0503020204020204" pitchFamily="34" charset="-122"/>
                <a:cs typeface="+mn-ea"/>
              </a:rPr>
              <a:t>category</a:t>
            </a:r>
            <a:r>
              <a:rPr lang="zh-CN" altLang="zh-CN" dirty="0">
                <a:solidFill>
                  <a:srgbClr val="595959"/>
                </a:solidFill>
                <a:latin typeface="微软雅黑" panose="020B0503020204020204" pitchFamily="34" charset="-122"/>
                <a:ea typeface="微软雅黑" panose="020B0503020204020204" pitchFamily="34" charset="-122"/>
                <a:cs typeface="+mn-ea"/>
              </a:rPr>
              <a:t>， 并通过</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查询商品类别为白色家电的商品的所有信息</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3075338"/>
            <a:ext cx="9865885" cy="147380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30219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1807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23845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案例具体要求</a:t>
            </a:r>
          </a:p>
        </p:txBody>
      </p:sp>
      <p:sp>
        <p:nvSpPr>
          <p:cNvPr id="12" name="Title 1"/>
          <p:cNvSpPr txBox="1"/>
          <p:nvPr/>
        </p:nvSpPr>
        <p:spPr>
          <a:xfrm>
            <a:off x="1143840" y="266933"/>
            <a:ext cx="35538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58908"/>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项目搭建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mybatis-demo04</a:t>
            </a:r>
            <a:r>
              <a:rPr lang="zh-CN" altLang="zh-CN" sz="1600" dirty="0">
                <a:solidFill>
                  <a:srgbClr val="595959"/>
                </a:solidFill>
                <a:latin typeface="微软雅黑" panose="020B0503020204020204" pitchFamily="34" charset="-122"/>
                <a:ea typeface="微软雅黑" panose="020B0503020204020204" pitchFamily="34" charset="-122"/>
                <a:cs typeface="+mn-ea"/>
              </a:rPr>
              <a:t>的项目，项目的具体搭建过程请参考</a:t>
            </a:r>
            <a:r>
              <a:rPr lang="en-US" altLang="zh-CN" sz="1600" dirty="0">
                <a:solidFill>
                  <a:srgbClr val="595959"/>
                </a:solidFill>
                <a:latin typeface="微软雅黑" panose="020B0503020204020204" pitchFamily="34" charset="-122"/>
                <a:ea typeface="微软雅黑" panose="020B0503020204020204" pitchFamily="34" charset="-122"/>
                <a:cs typeface="+mn-ea"/>
              </a:rPr>
              <a:t>1.3</a:t>
            </a:r>
            <a:r>
              <a:rPr lang="zh-CN" altLang="zh-CN" sz="1600" dirty="0">
                <a:solidFill>
                  <a:srgbClr val="595959"/>
                </a:solidFill>
                <a:latin typeface="微软雅黑" panose="020B0503020204020204" pitchFamily="34" charset="-122"/>
                <a:ea typeface="微软雅黑" panose="020B0503020204020204" pitchFamily="34" charset="-122"/>
                <a:cs typeface="+mn-ea"/>
              </a:rPr>
              <a:t>节</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3324639"/>
            <a:ext cx="6880912" cy="1064481"/>
          </a:xfrm>
          <a:prstGeom prst="rect">
            <a:avLst/>
          </a:prstGeom>
        </p:spPr>
      </p:pic>
      <p:sp>
        <p:nvSpPr>
          <p:cNvPr id="2" name="矩形 1"/>
          <p:cNvSpPr/>
          <p:nvPr/>
        </p:nvSpPr>
        <p:spPr>
          <a:xfrm>
            <a:off x="2860808" y="3578260"/>
            <a:ext cx="6420352" cy="458908"/>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 </a:t>
            </a:r>
            <a:r>
              <a:rPr lang="zh-CN" altLang="en-US" dirty="0">
                <a:solidFill>
                  <a:srgbClr val="595959"/>
                </a:solidFill>
                <a:latin typeface="微软雅黑" panose="020B0503020204020204" pitchFamily="34" charset="-122"/>
                <a:ea typeface="微软雅黑" panose="020B0503020204020204" pitchFamily="34" charset="-122"/>
                <a:cs typeface="+mn-ea"/>
              </a:rPr>
              <a:t>搭建过程省略</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33626"/>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数据库准备</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的数据库中，创建两个数据表，分别为</a:t>
            </a:r>
            <a:r>
              <a:rPr lang="en-US" altLang="zh-CN" sz="1600" dirty="0">
                <a:solidFill>
                  <a:srgbClr val="595959"/>
                </a:solidFill>
                <a:latin typeface="微软雅黑" panose="020B0503020204020204" pitchFamily="34" charset="-122"/>
                <a:ea typeface="微软雅黑" panose="020B0503020204020204" pitchFamily="34" charset="-122"/>
                <a:cs typeface="+mn-ea"/>
              </a:rPr>
              <a:t>product</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category</a:t>
            </a:r>
            <a:r>
              <a:rPr lang="zh-CN" altLang="zh-CN" sz="1600" dirty="0">
                <a:solidFill>
                  <a:srgbClr val="595959"/>
                </a:solidFill>
                <a:latin typeface="微软雅黑" panose="020B0503020204020204" pitchFamily="34" charset="-122"/>
                <a:ea typeface="微软雅黑" panose="020B0503020204020204" pitchFamily="34" charset="-122"/>
                <a:cs typeface="+mn-ea"/>
              </a:rPr>
              <a:t>，同时在表中预先插入几条测试数据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2663191"/>
            <a:ext cx="6880912" cy="3685634"/>
          </a:xfrm>
          <a:prstGeom prst="rect">
            <a:avLst/>
          </a:prstGeom>
        </p:spPr>
      </p:pic>
      <p:sp>
        <p:nvSpPr>
          <p:cNvPr id="2" name="矩形 1"/>
          <p:cNvSpPr/>
          <p:nvPr/>
        </p:nvSpPr>
        <p:spPr>
          <a:xfrm>
            <a:off x="3375158" y="2618140"/>
            <a:ext cx="6420352" cy="374211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USE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category</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CREATE TABLE category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 int(32) PRIMARY KEY AUTO_INCREMENT,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typename</a:t>
            </a:r>
            <a:r>
              <a:rPr lang="en-US" altLang="zh-CN" sz="1600" dirty="0">
                <a:solidFill>
                  <a:srgbClr val="595959"/>
                </a:solidFill>
                <a:latin typeface="微软雅黑" panose="020B0503020204020204" pitchFamily="34" charset="-122"/>
                <a:ea typeface="微软雅黑" panose="020B0503020204020204" pitchFamily="34" charset="-122"/>
                <a:cs typeface="+mn-ea"/>
              </a:rPr>
              <a:t> varchar(40)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插入</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条数据</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category VALUES (1, '</a:t>
            </a:r>
            <a:r>
              <a:rPr lang="zh-CN" altLang="zh-CN" sz="1600" dirty="0">
                <a:solidFill>
                  <a:srgbClr val="595959"/>
                </a:solidFill>
                <a:latin typeface="微软雅黑" panose="020B0503020204020204" pitchFamily="34" charset="-122"/>
                <a:ea typeface="微软雅黑" panose="020B0503020204020204" pitchFamily="34" charset="-122"/>
                <a:cs typeface="+mn-ea"/>
              </a:rPr>
              <a:t>黑色家电</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category VALUES (2, '</a:t>
            </a:r>
            <a:r>
              <a:rPr lang="zh-CN" altLang="zh-CN" sz="1600" dirty="0">
                <a:solidFill>
                  <a:srgbClr val="595959"/>
                </a:solidFill>
                <a:latin typeface="微软雅黑" panose="020B0503020204020204" pitchFamily="34" charset="-122"/>
                <a:ea typeface="微软雅黑" panose="020B0503020204020204" pitchFamily="34" charset="-122"/>
                <a:cs typeface="+mn-ea"/>
              </a:rPr>
              <a:t>白色家电</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product</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r>
              <a:rPr lang="zh-CN" altLang="en-US" sz="1600" dirty="0">
                <a:solidFill>
                  <a:srgbClr val="595959"/>
                </a:solidFill>
                <a:latin typeface="微软雅黑" panose="020B0503020204020204" pitchFamily="34" charset="-122"/>
                <a:ea typeface="微软雅黑" panose="020B0503020204020204" pitchFamily="34" charset="-122"/>
                <a:cs typeface="+mn-ea"/>
              </a:rPr>
              <a:t>，同理</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75665"/>
          </a:xfrm>
          <a:prstGeom prst="rect">
            <a:avLst/>
          </a:prstGeom>
          <a:noFill/>
          <a:ln>
            <a:noFill/>
          </a:ln>
        </p:spPr>
        <p:txBody>
          <a:bodyPr wrap="square" rtlCol="0">
            <a:spAutoFit/>
          </a:bodyPr>
          <a:lstStyle/>
          <a:p>
            <a:pPr>
              <a:lnSpc>
                <a:spcPct val="150000"/>
              </a:lnSpc>
            </a:pPr>
            <a:r>
              <a:rPr lang="en-US" altLang="zh-CN" b="1" dirty="0">
                <a:solidFill>
                  <a:srgbClr val="595959"/>
                </a:solidFill>
                <a:latin typeface="微软雅黑" panose="020B0503020204020204" pitchFamily="34" charset="-122"/>
                <a:ea typeface="微软雅黑" panose="020B0503020204020204" pitchFamily="34" charset="-122"/>
                <a:cs typeface="+mn-ea"/>
              </a:rPr>
              <a:t>POJO</a:t>
            </a:r>
            <a:r>
              <a:rPr lang="zh-CN" altLang="en-US" b="1" dirty="0">
                <a:solidFill>
                  <a:srgbClr val="595959"/>
                </a:solidFill>
                <a:latin typeface="微软雅黑" panose="020B0503020204020204" pitchFamily="34" charset="-122"/>
                <a:ea typeface="微软雅黑" panose="020B0503020204020204" pitchFamily="34" charset="-122"/>
                <a:cs typeface="+mn-ea"/>
              </a:rPr>
              <a:t>类准备</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Category</a:t>
            </a:r>
            <a:r>
              <a:rPr lang="zh-CN" altLang="zh-CN" sz="1600" dirty="0">
                <a:solidFill>
                  <a:srgbClr val="595959"/>
                </a:solidFill>
                <a:latin typeface="微软雅黑" panose="020B0503020204020204" pitchFamily="34" charset="-122"/>
                <a:ea typeface="微软雅黑" panose="020B0503020204020204" pitchFamily="34" charset="-122"/>
                <a:cs typeface="+mn-ea"/>
              </a:rPr>
              <a:t>，并在类中定义商品类别的相关属性和方法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2503840"/>
            <a:ext cx="6880912" cy="3799265"/>
          </a:xfrm>
          <a:prstGeom prst="rect">
            <a:avLst/>
          </a:prstGeom>
        </p:spPr>
      </p:pic>
      <p:sp>
        <p:nvSpPr>
          <p:cNvPr id="2" name="矩形 1"/>
          <p:cNvSpPr/>
          <p:nvPr/>
        </p:nvSpPr>
        <p:spPr>
          <a:xfrm>
            <a:off x="3066548" y="2526700"/>
            <a:ext cx="642035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Category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主键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typename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类别名称</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List&lt;Product&gt;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productList</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商品集合</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a:t>
            </a:r>
            <a:r>
              <a:rPr lang="en-US" altLang="zh-CN" sz="1600" dirty="0" err="1">
                <a:solidFill>
                  <a:srgbClr val="595959"/>
                </a:solidFill>
                <a:latin typeface="微软雅黑" panose="020B0503020204020204" pitchFamily="34" charset="-122"/>
                <a:ea typeface="微软雅黑" panose="020B0503020204020204" pitchFamily="34" charset="-122"/>
                <a:cs typeface="+mn-ea"/>
              </a:rPr>
              <a:t>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"Category{" +"id=" + id + ", </a:t>
            </a:r>
            <a:r>
              <a:rPr lang="en-US" altLang="zh-CN" sz="1600" dirty="0" err="1">
                <a:solidFill>
                  <a:srgbClr val="595959"/>
                </a:solidFill>
                <a:latin typeface="微软雅黑" panose="020B0503020204020204" pitchFamily="34" charset="-122"/>
                <a:ea typeface="微软雅黑" panose="020B0503020204020204" pitchFamily="34" charset="-122"/>
                <a:cs typeface="+mn-ea"/>
              </a:rPr>
              <a:t>typename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typename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productList</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productList</a:t>
            </a:r>
            <a:r>
              <a:rPr lang="en-US" altLang="zh-CN" sz="1600" dirty="0">
                <a:solidFill>
                  <a:srgbClr val="595959"/>
                </a:solidFill>
                <a:latin typeface="微软雅黑" panose="020B0503020204020204" pitchFamily="34" charset="-122"/>
                <a:ea typeface="微软雅黑" panose="020B0503020204020204" pitchFamily="34" charset="-122"/>
                <a:cs typeface="+mn-ea"/>
              </a:rPr>
              <a:t> +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506730"/>
          </a:xfrm>
          <a:prstGeom prst="rect">
            <a:avLst/>
          </a:prstGeom>
          <a:noFill/>
          <a:ln>
            <a:noFill/>
          </a:ln>
        </p:spPr>
        <p:txBody>
          <a:bodyPr wrap="square" rtlCol="0">
            <a:spAutoFit/>
          </a:bodyPr>
          <a:lstStyle/>
          <a:p>
            <a:pPr>
              <a:lnSpc>
                <a:spcPct val="150000"/>
              </a:lnSpc>
            </a:pPr>
            <a:r>
              <a:rPr lang="en-US" altLang="zh-CN" b="1" dirty="0">
                <a:solidFill>
                  <a:srgbClr val="595959"/>
                </a:solidFill>
                <a:latin typeface="微软雅黑" panose="020B0503020204020204" pitchFamily="34" charset="-122"/>
                <a:ea typeface="微软雅黑" panose="020B0503020204020204" pitchFamily="34" charset="-122"/>
                <a:cs typeface="+mn-ea"/>
              </a:rPr>
              <a:t>POJO</a:t>
            </a:r>
            <a:r>
              <a:rPr lang="zh-CN" altLang="en-US" b="1" dirty="0">
                <a:solidFill>
                  <a:srgbClr val="595959"/>
                </a:solidFill>
                <a:latin typeface="微软雅黑" panose="020B0503020204020204" pitchFamily="34" charset="-122"/>
                <a:ea typeface="微软雅黑" panose="020B0503020204020204" pitchFamily="34" charset="-122"/>
                <a:cs typeface="+mn-ea"/>
              </a:rPr>
              <a:t>类准备</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Product</a:t>
            </a:r>
            <a:r>
              <a:rPr lang="zh-CN" altLang="zh-CN" sz="1600" dirty="0">
                <a:solidFill>
                  <a:srgbClr val="595959"/>
                </a:solidFill>
                <a:latin typeface="微软雅黑" panose="020B0503020204020204" pitchFamily="34" charset="-122"/>
                <a:ea typeface="微软雅黑" panose="020B0503020204020204" pitchFamily="34" charset="-122"/>
                <a:cs typeface="+mn-ea"/>
              </a:rPr>
              <a:t>，并在类中定义相关属性和方法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p:cNvPicPr>
            <a:picLocks noChangeAspect="1"/>
          </p:cNvPicPr>
          <p:nvPr/>
        </p:nvPicPr>
        <p:blipFill>
          <a:blip r:embed="rId4"/>
          <a:stretch>
            <a:fillRect/>
          </a:stretch>
        </p:blipFill>
        <p:spPr>
          <a:xfrm>
            <a:off x="2651708" y="2503840"/>
            <a:ext cx="6880912" cy="3799265"/>
          </a:xfrm>
          <a:prstGeom prst="rect">
            <a:avLst/>
          </a:prstGeom>
        </p:spPr>
      </p:pic>
      <p:sp>
        <p:nvSpPr>
          <p:cNvPr id="2" name="矩形 1"/>
          <p:cNvSpPr/>
          <p:nvPr/>
        </p:nvSpPr>
        <p:spPr>
          <a:xfrm>
            <a:off x="3066548" y="2526700"/>
            <a:ext cx="642035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Product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主键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goodsname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商品名称</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double price;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价格</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“Product{” +“id=” + id + “, </a:t>
            </a:r>
            <a:r>
              <a:rPr lang="en-US" altLang="zh-CN" sz="1600" dirty="0" err="1">
                <a:solidFill>
                  <a:srgbClr val="595959"/>
                </a:solidFill>
                <a:latin typeface="微软雅黑" panose="020B0503020204020204" pitchFamily="34" charset="-122"/>
                <a:ea typeface="微软雅黑" panose="020B0503020204020204" pitchFamily="34" charset="-122"/>
                <a:cs typeface="+mn-ea"/>
              </a:rPr>
              <a:t>goodsname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goodsname</a:t>
            </a:r>
            <a:r>
              <a:rPr lang="en-US" altLang="zh-CN" sz="1600" dirty="0">
                <a:solidFill>
                  <a:srgbClr val="595959"/>
                </a:solidFill>
                <a:latin typeface="微软雅黑" panose="020B0503020204020204" pitchFamily="34" charset="-122"/>
                <a:ea typeface="微软雅黑" panose="020B0503020204020204" pitchFamily="34" charset="-122"/>
                <a:cs typeface="+mn-ea"/>
              </a:rPr>
              <a:t> +“, price=” + price +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75665"/>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编写映射文件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创建商品类别实体映射文件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，并在文件中编写一对多关联映射查询的配置</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p:cNvPicPr>
            <a:picLocks noChangeAspect="1"/>
          </p:cNvPicPr>
          <p:nvPr/>
        </p:nvPicPr>
        <p:blipFill>
          <a:blip r:embed="rId4"/>
          <a:stretch>
            <a:fillRect/>
          </a:stretch>
        </p:blipFill>
        <p:spPr>
          <a:xfrm>
            <a:off x="2651708" y="2583850"/>
            <a:ext cx="6880912" cy="3799265"/>
          </a:xfrm>
          <a:prstGeom prst="rect">
            <a:avLst/>
          </a:prstGeom>
        </p:spPr>
      </p:pic>
      <p:sp>
        <p:nvSpPr>
          <p:cNvPr id="2" name="矩形 1"/>
          <p:cNvSpPr/>
          <p:nvPr/>
        </p:nvSpPr>
        <p:spPr>
          <a:xfrm>
            <a:off x="3066548" y="2606710"/>
            <a:ext cx="642035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en-US" sz="1600" dirty="0">
                <a:solidFill>
                  <a:srgbClr val="595959"/>
                </a:solidFill>
                <a:latin typeface="微软雅黑" panose="020B0503020204020204" pitchFamily="34" charset="-122"/>
                <a:ea typeface="微软雅黑" panose="020B0503020204020204" pitchFamily="34" charset="-122"/>
                <a:cs typeface="+mn-ea"/>
              </a:rPr>
              <a:t> 只展示了</a:t>
            </a:r>
            <a:r>
              <a:rPr lang="en-US" altLang="zh-CN" sz="1600" dirty="0">
                <a:solidFill>
                  <a:srgbClr val="595959"/>
                </a:solidFill>
                <a:latin typeface="微软雅黑" panose="020B0503020204020204" pitchFamily="34" charset="-122"/>
                <a:ea typeface="微软雅黑" panose="020B0503020204020204" pitchFamily="34" charset="-122"/>
                <a:cs typeface="+mn-ea"/>
              </a:rPr>
              <a:t>select</a:t>
            </a:r>
            <a:r>
              <a:rPr lang="zh-CN" altLang="en-US" sz="1600" dirty="0">
                <a:solidFill>
                  <a:srgbClr val="595959"/>
                </a:solidFill>
                <a:latin typeface="微软雅黑" panose="020B0503020204020204" pitchFamily="34" charset="-122"/>
                <a:ea typeface="微软雅黑" panose="020B0503020204020204" pitchFamily="34" charset="-122"/>
                <a:cs typeface="+mn-ea"/>
              </a:rPr>
              <a:t>标签的内容</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sym typeface="Wingdings" panose="05000000000000000000" pitchFamily="2" charset="2"/>
              </a:rPr>
              <a:t>-- &gt;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一对多：查看某一商品类别及其关联的商品信息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注意：当关联查询出的列名相同，则需要使用别名区分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 &lt;select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findCategoryWithProduct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CategoryWithProductResult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 c.*,</a:t>
            </a:r>
            <a:r>
              <a:rPr lang="en-US" altLang="zh-CN" sz="1600" dirty="0" err="1">
                <a:solidFill>
                  <a:srgbClr val="595959"/>
                </a:solidFill>
                <a:latin typeface="微软雅黑" panose="020B0503020204020204" pitchFamily="34" charset="-122"/>
                <a:ea typeface="微软雅黑" panose="020B0503020204020204" pitchFamily="34" charset="-122"/>
                <a:cs typeface="+mn-ea"/>
              </a:rPr>
              <a:t>p.id</a:t>
            </a:r>
            <a:r>
              <a:rPr lang="en-US" altLang="zh-CN" sz="1600" dirty="0">
                <a:solidFill>
                  <a:srgbClr val="595959"/>
                </a:solidFill>
                <a:latin typeface="微软雅黑" panose="020B0503020204020204" pitchFamily="34" charset="-122"/>
                <a:ea typeface="微软雅黑" panose="020B0503020204020204" pitchFamily="34" charset="-122"/>
                <a:cs typeface="+mn-ea"/>
              </a:rPr>
              <a:t> as </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category_id,p.goodsname,p.price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from category </a:t>
            </a:r>
            <a:r>
              <a:rPr lang="en-US" altLang="zh-CN" sz="1600" dirty="0" err="1">
                <a:solidFill>
                  <a:srgbClr val="595959"/>
                </a:solidFill>
                <a:latin typeface="微软雅黑" panose="020B0503020204020204" pitchFamily="34" charset="-122"/>
                <a:ea typeface="微软雅黑" panose="020B0503020204020204" pitchFamily="34" charset="-122"/>
                <a:cs typeface="+mn-ea"/>
              </a:rPr>
              <a:t>c,product</a:t>
            </a:r>
            <a:r>
              <a:rPr lang="en-US" altLang="zh-CN" sz="1600" dirty="0">
                <a:solidFill>
                  <a:srgbClr val="595959"/>
                </a:solidFill>
                <a:latin typeface="微软雅黑" panose="020B0503020204020204" pitchFamily="34" charset="-122"/>
                <a:ea typeface="微软雅黑" panose="020B0503020204020204" pitchFamily="34" charset="-122"/>
                <a:cs typeface="+mn-ea"/>
              </a:rPr>
              <a:t> p</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WHERE </a:t>
            </a:r>
            <a:r>
              <a:rPr lang="en-US" altLang="zh-CN" sz="1600" dirty="0" err="1">
                <a:solidFill>
                  <a:srgbClr val="595959"/>
                </a:solidFill>
                <a:latin typeface="微软雅黑" panose="020B0503020204020204" pitchFamily="34" charset="-122"/>
                <a:ea typeface="微软雅黑" panose="020B0503020204020204" pitchFamily="34" charset="-122"/>
                <a:cs typeface="+mn-ea"/>
              </a:rPr>
              <a:t>c.id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p.category_id</a:t>
            </a:r>
            <a:r>
              <a:rPr lang="en-US" altLang="zh-CN" sz="1600" dirty="0">
                <a:solidFill>
                  <a:srgbClr val="595959"/>
                </a:solidFill>
                <a:latin typeface="微软雅黑" panose="020B0503020204020204" pitchFamily="34" charset="-122"/>
                <a:ea typeface="微软雅黑" panose="020B0503020204020204" pitchFamily="34" charset="-122"/>
                <a:cs typeface="+mn-ea"/>
              </a:rPr>
              <a:t>	and </a:t>
            </a:r>
            <a:r>
              <a:rPr lang="en-US" altLang="zh-CN" sz="1600" dirty="0" err="1">
                <a:solidFill>
                  <a:srgbClr val="595959"/>
                </a:solidFill>
                <a:latin typeface="微软雅黑" panose="020B0503020204020204" pitchFamily="34" charset="-122"/>
                <a:ea typeface="微软雅黑" panose="020B0503020204020204" pitchFamily="34" charset="-122"/>
                <a:cs typeface="+mn-ea"/>
              </a:rPr>
              <a:t>c.id</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&lt;/select&gt;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修改</a:t>
            </a:r>
            <a:r>
              <a:rPr lang="en-US" altLang="zh-CN" b="1"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b="1" dirty="0">
                <a:solidFill>
                  <a:srgbClr val="595959"/>
                </a:solidFill>
                <a:latin typeface="微软雅黑" panose="020B0503020204020204" pitchFamily="34" charset="-122"/>
                <a:ea typeface="微软雅黑" panose="020B0503020204020204" pitchFamily="34" charset="-122"/>
                <a:cs typeface="+mn-ea"/>
              </a:rPr>
              <a:t>核心配置文件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在核心配置文件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中，引入</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，将</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映射文件加载到程序中</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3041051"/>
            <a:ext cx="6880912" cy="1850990"/>
          </a:xfrm>
          <a:prstGeom prst="rect">
            <a:avLst/>
          </a:prstGeom>
        </p:spPr>
      </p:pic>
      <p:sp>
        <p:nvSpPr>
          <p:cNvPr id="2" name="矩形 1"/>
          <p:cNvSpPr/>
          <p:nvPr/>
        </p:nvSpPr>
        <p:spPr>
          <a:xfrm>
            <a:off x="3066548" y="3063910"/>
            <a:ext cx="6420352" cy="1705403"/>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en-US" altLang="zh-CN" dirty="0" err="1">
                <a:solidFill>
                  <a:srgbClr val="595959"/>
                </a:solidFill>
                <a:latin typeface="微软雅黑" panose="020B0503020204020204" pitchFamily="34" charset="-122"/>
                <a:ea typeface="微软雅黑" panose="020B0503020204020204" pitchFamily="34" charset="-122"/>
                <a:cs typeface="+mn-ea"/>
              </a:rPr>
              <a:t>CategoryMapper.xml</a:t>
            </a:r>
            <a:r>
              <a:rPr lang="en-US" altLang="zh-CN" dirty="0">
                <a:solidFill>
                  <a:srgbClr val="595959"/>
                </a:solidFill>
                <a:latin typeface="微软雅黑" panose="020B0503020204020204" pitchFamily="34" charset="-122"/>
                <a:ea typeface="微软雅黑" panose="020B0503020204020204" pitchFamily="34" charset="-122"/>
                <a:cs typeface="+mn-ea"/>
              </a:rPr>
              <a:t>" &gt;</a:t>
            </a: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9988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62006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55042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67770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多对多查询</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603243"/>
            <a:ext cx="5143000" cy="612920"/>
            <a:chOff x="4315150" y="1647579"/>
            <a:chExt cx="3857250" cy="540057"/>
          </a:xfrm>
        </p:grpSpPr>
        <p:sp>
          <p:nvSpPr>
            <p:cNvPr id="64" name="矩形 63"/>
            <p:cNvSpPr/>
            <p:nvPr/>
          </p:nvSpPr>
          <p:spPr>
            <a:xfrm>
              <a:off x="4841196" y="1730243"/>
              <a:ext cx="2827147" cy="332206"/>
            </a:xfrm>
            <a:prstGeom prst="rect">
              <a:avLst/>
            </a:prstGeom>
            <a:ln w="15875">
              <a:noFill/>
            </a:ln>
          </p:spPr>
          <p:txBody>
            <a:bodyPr wrap="square" lIns="68580" tIns="34290" rIns="68580" bIns="34290">
              <a:spAutoFit/>
            </a:bodyPr>
            <a:lstStyle/>
            <a:p>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缓存机制</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528780"/>
            <a:ext cx="5143000" cy="612920"/>
            <a:chOff x="4315150" y="2341731"/>
            <a:chExt cx="3857250" cy="540057"/>
          </a:xfrm>
        </p:grpSpPr>
        <p:sp>
          <p:nvSpPr>
            <p:cNvPr id="67" name="矩形 66"/>
            <p:cNvSpPr/>
            <p:nvPr/>
          </p:nvSpPr>
          <p:spPr>
            <a:xfrm>
              <a:off x="4841197" y="2424395"/>
              <a:ext cx="2827146"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案例：商品的类别</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58908"/>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编写测试方法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中，编写测试方法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findCategoryTest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2640330"/>
            <a:ext cx="6880912" cy="3719925"/>
          </a:xfrm>
          <a:prstGeom prst="rect">
            <a:avLst/>
          </a:prstGeom>
        </p:spPr>
      </p:pic>
      <p:sp>
        <p:nvSpPr>
          <p:cNvPr id="2" name="矩形 1"/>
          <p:cNvSpPr/>
          <p:nvPr/>
        </p:nvSpPr>
        <p:spPr>
          <a:xfrm>
            <a:off x="3135128" y="2606710"/>
            <a:ext cx="642035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findCategoryTest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1.</a:t>
            </a:r>
            <a:r>
              <a:rPr lang="zh-CN" altLang="zh-CN" sz="1600" dirty="0">
                <a:solidFill>
                  <a:srgbClr val="595959"/>
                </a:solidFill>
                <a:latin typeface="微软雅黑" panose="020B0503020204020204" pitchFamily="34" charset="-122"/>
                <a:ea typeface="微软雅黑" panose="020B0503020204020204" pitchFamily="34" charset="-122"/>
                <a:cs typeface="+mn-ea"/>
              </a:rPr>
              <a:t>通过工具类生成</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 =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2.</a:t>
            </a:r>
            <a:r>
              <a:rPr lang="zh-CN" altLang="zh-CN" sz="1600" dirty="0">
                <a:solidFill>
                  <a:srgbClr val="595959"/>
                </a:solidFill>
                <a:latin typeface="微软雅黑" panose="020B0503020204020204" pitchFamily="34" charset="-122"/>
                <a:ea typeface="微软雅黑" panose="020B0503020204020204" pitchFamily="34" charset="-122"/>
                <a:cs typeface="+mn-ea"/>
              </a:rPr>
              <a:t>查询</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的商品类别信息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Category category =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session.selectOne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CategoryMapper.findCategoryWithProduct</a:t>
            </a:r>
            <a:r>
              <a:rPr lang="en-US" altLang="zh-CN" sz="1600" dirty="0">
                <a:solidFill>
                  <a:srgbClr val="595959"/>
                </a:solidFill>
                <a:latin typeface="微软雅黑" panose="020B0503020204020204" pitchFamily="34" charset="-122"/>
                <a:ea typeface="微软雅黑" panose="020B0503020204020204" pitchFamily="34" charset="-122"/>
                <a:cs typeface="+mn-ea"/>
              </a:rPr>
              <a:t>", 2);</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(category); // 3.</a:t>
            </a:r>
            <a:r>
              <a:rPr lang="zh-CN" altLang="zh-CN" sz="1600" dirty="0">
                <a:solidFill>
                  <a:srgbClr val="595959"/>
                </a:solidFill>
                <a:latin typeface="微软雅黑" panose="020B0503020204020204" pitchFamily="34" charset="-122"/>
                <a:ea typeface="微软雅黑" panose="020B0503020204020204" pitchFamily="34" charset="-122"/>
                <a:cs typeface="+mn-ea"/>
              </a:rPr>
              <a:t>输出查询结果信息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session.close</a:t>
            </a:r>
            <a:r>
              <a:rPr lang="en-US" altLang="zh-CN" sz="1600" dirty="0">
                <a:solidFill>
                  <a:srgbClr val="595959"/>
                </a:solidFill>
                <a:latin typeface="微软雅黑" panose="020B0503020204020204" pitchFamily="34" charset="-122"/>
                <a:ea typeface="微软雅黑" panose="020B0503020204020204" pitchFamily="34" charset="-122"/>
                <a:cs typeface="+mn-ea"/>
              </a:rPr>
              <a:t>(); // 4.</a:t>
            </a:r>
            <a:r>
              <a:rPr lang="zh-CN" altLang="zh-CN" sz="1600" dirty="0">
                <a:solidFill>
                  <a:srgbClr val="595959"/>
                </a:solidFill>
                <a:latin typeface="微软雅黑" panose="020B0503020204020204" pitchFamily="34" charset="-122"/>
                <a:ea typeface="微软雅黑" panose="020B0503020204020204" pitchFamily="34" charset="-122"/>
                <a:cs typeface="+mn-ea"/>
              </a:rPr>
              <a:t>关闭</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18128"/>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查看运行结果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执行</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测试类的</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findCategoryTest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方法，控制台</a:t>
            </a:r>
            <a:r>
              <a:rPr lang="zh-CN" altLang="en-US" sz="1600" dirty="0">
                <a:solidFill>
                  <a:srgbClr val="595959"/>
                </a:solidFill>
                <a:latin typeface="微软雅黑" panose="020B0503020204020204" pitchFamily="34" charset="-122"/>
                <a:ea typeface="微软雅黑" panose="020B0503020204020204" pitchFamily="34" charset="-122"/>
                <a:cs typeface="+mn-ea"/>
              </a:rPr>
              <a:t>会</a:t>
            </a:r>
            <a:r>
              <a:rPr lang="zh-CN" altLang="zh-CN" sz="1600" dirty="0">
                <a:solidFill>
                  <a:srgbClr val="595959"/>
                </a:solidFill>
                <a:latin typeface="微软雅黑" panose="020B0503020204020204" pitchFamily="34" charset="-122"/>
                <a:ea typeface="微软雅黑" panose="020B0503020204020204" pitchFamily="34" charset="-122"/>
                <a:cs typeface="+mn-ea"/>
              </a:rPr>
              <a:t>输出结果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8" name="图片 7"/>
          <p:cNvPicPr>
            <a:picLocks noChangeAspect="1"/>
          </p:cNvPicPr>
          <p:nvPr/>
        </p:nvPicPr>
        <p:blipFill>
          <a:blip r:embed="rId4"/>
          <a:stretch>
            <a:fillRect/>
          </a:stretch>
        </p:blipFill>
        <p:spPr>
          <a:xfrm>
            <a:off x="3397567" y="2522219"/>
            <a:ext cx="5397421" cy="2592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03056" y="1891410"/>
            <a:ext cx="9794240" cy="365286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521042" y="2223470"/>
            <a:ext cx="9504297" cy="256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本章首先对开发中涉及到的</a:t>
            </a:r>
            <a:r>
              <a:rPr lang="zh-CN" altLang="zh-CN" dirty="0">
                <a:solidFill>
                  <a:srgbClr val="1369B2"/>
                </a:solidFill>
                <a:latin typeface="微软雅黑" panose="020B0503020204020204" pitchFamily="34" charset="-122"/>
                <a:ea typeface="微软雅黑" panose="020B0503020204020204" pitchFamily="34" charset="-122"/>
              </a:rPr>
              <a:t>数据表之间以及对象之间的关联关系</a:t>
            </a:r>
            <a:r>
              <a:rPr lang="zh-CN" altLang="zh-CN" dirty="0">
                <a:solidFill>
                  <a:srgbClr val="595959"/>
                </a:solidFill>
                <a:latin typeface="微软雅黑" panose="020B0503020204020204" pitchFamily="34" charset="-122"/>
                <a:ea typeface="微软雅黑" panose="020B0503020204020204" pitchFamily="34" charset="-122"/>
              </a:rPr>
              <a:t>作了简要介绍，并由此引出了</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框架中对关联关系的处理；然后通过案例对</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框架处理实体对象之间的三种关联关系进行了详细讲解；最后讲解了</a:t>
            </a:r>
            <a:r>
              <a:rPr lang="en-US" altLang="zh-CN" dirty="0" err="1">
                <a:solidFill>
                  <a:srgbClr val="1369B2"/>
                </a:solidFill>
                <a:latin typeface="微软雅黑" panose="020B0503020204020204" pitchFamily="34" charset="-122"/>
                <a:ea typeface="微软雅黑" panose="020B0503020204020204" pitchFamily="34" charset="-122"/>
              </a:rPr>
              <a:t>MyBatis</a:t>
            </a:r>
            <a:r>
              <a:rPr lang="zh-CN" altLang="zh-CN" dirty="0">
                <a:solidFill>
                  <a:srgbClr val="1369B2"/>
                </a:solidFill>
                <a:latin typeface="微软雅黑" panose="020B0503020204020204" pitchFamily="34" charset="-122"/>
                <a:ea typeface="微软雅黑" panose="020B0503020204020204" pitchFamily="34" charset="-122"/>
              </a:rPr>
              <a:t>的缓存机制</a:t>
            </a:r>
            <a:r>
              <a:rPr lang="zh-CN" altLang="zh-CN" dirty="0">
                <a:solidFill>
                  <a:srgbClr val="595959"/>
                </a:solidFill>
                <a:latin typeface="微软雅黑" panose="020B0503020204020204" pitchFamily="34" charset="-122"/>
                <a:ea typeface="微软雅黑" panose="020B0503020204020204" pitchFamily="34" charset="-122"/>
              </a:rPr>
              <a:t>，包括一级缓存和二级缓存。通过本章的学习，读者可以了解数据表之间以及对象之间的三种关联关系，熟悉</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的缓存机制，并能够在</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框架中熟练运用三种关联关系进行查询，熟练配置</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缓存，提高项目的开发效率，读者一定要多加练习</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847288" y="1744535"/>
            <a:ext cx="10209401" cy="424731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在关系型数据库中，表与表之间存在着三种关联映射关系，分别为一对一</a:t>
            </a:r>
            <a:r>
              <a:rPr lang="zh-CN" altLang="en-US" dirty="0">
                <a:solidFill>
                  <a:srgbClr val="595959"/>
                </a:solidFill>
                <a:latin typeface="微软雅黑" panose="020B0503020204020204" pitchFamily="34" charset="-122"/>
                <a:ea typeface="微软雅黑" panose="020B0503020204020204" pitchFamily="34" charset="-122"/>
              </a:rPr>
              <a:t>关系</a:t>
            </a:r>
            <a:r>
              <a:rPr lang="zh-CN" altLang="zh-CN" dirty="0">
                <a:solidFill>
                  <a:srgbClr val="595959"/>
                </a:solidFill>
                <a:latin typeface="微软雅黑" panose="020B0503020204020204" pitchFamily="34" charset="-122"/>
                <a:ea typeface="微软雅黑" panose="020B0503020204020204" pitchFamily="34" charset="-122"/>
              </a:rPr>
              <a:t>、一对多</a:t>
            </a:r>
            <a:r>
              <a:rPr lang="zh-CN" altLang="en-US" dirty="0">
                <a:solidFill>
                  <a:srgbClr val="595959"/>
                </a:solidFill>
                <a:latin typeface="微软雅黑" panose="020B0503020204020204" pitchFamily="34" charset="-122"/>
                <a:ea typeface="微软雅黑" panose="020B0503020204020204" pitchFamily="34" charset="-122"/>
              </a:rPr>
              <a:t>关系</a:t>
            </a:r>
            <a:r>
              <a:rPr lang="zh-CN" altLang="zh-CN" dirty="0">
                <a:solidFill>
                  <a:srgbClr val="595959"/>
                </a:solidFill>
                <a:latin typeface="微软雅黑" panose="020B0503020204020204" pitchFamily="34" charset="-122"/>
                <a:ea typeface="微软雅黑" panose="020B0503020204020204" pitchFamily="34" charset="-122"/>
              </a:rPr>
              <a:t>和多对多</a:t>
            </a:r>
            <a:r>
              <a:rPr lang="zh-CN" altLang="en-US" dirty="0">
                <a:solidFill>
                  <a:srgbClr val="595959"/>
                </a:solidFill>
                <a:latin typeface="微软雅黑" panose="020B0503020204020204" pitchFamily="34" charset="-122"/>
                <a:ea typeface="微软雅黑" panose="020B0503020204020204" pitchFamily="34" charset="-122"/>
              </a:rPr>
              <a:t>关系</a:t>
            </a:r>
            <a:r>
              <a:rPr lang="zh-CN" altLang="en-US" dirty="0" smtClean="0">
                <a:solidFill>
                  <a:srgbClr val="595959"/>
                </a:solidFill>
                <a:latin typeface="微软雅黑" panose="020B0503020204020204" pitchFamily="34" charset="-122"/>
                <a:ea typeface="微软雅黑" panose="020B0503020204020204" pitchFamily="34" charset="-122"/>
              </a:rPr>
              <a:t>。</a:t>
            </a:r>
            <a:endParaRPr lang="en-US" altLang="zh-CN" dirty="0" smtClean="0">
              <a:solidFill>
                <a:srgbClr val="59595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solidFill>
                  <a:srgbClr val="595959"/>
                </a:solidFill>
                <a:latin typeface="微软雅黑" panose="020B0503020204020204" pitchFamily="34" charset="-122"/>
                <a:ea typeface="微软雅黑" panose="020B0503020204020204" pitchFamily="34" charset="-122"/>
              </a:rPr>
              <a:t>一对一关联关系：</a:t>
            </a:r>
            <a:r>
              <a:rPr lang="zh-CN" altLang="zh-CN" dirty="0">
                <a:solidFill>
                  <a:srgbClr val="595959"/>
                </a:solidFill>
                <a:latin typeface="微软雅黑" panose="020B0503020204020204" pitchFamily="34" charset="-122"/>
                <a:ea typeface="微软雅黑" panose="020B0503020204020204" pitchFamily="34" charset="-122"/>
              </a:rPr>
              <a:t>一个数据表中的一条记录最多可以和另一个数据表中的一条记录相关</a:t>
            </a:r>
            <a:r>
              <a:rPr lang="zh-CN" altLang="zh-CN" dirty="0" smtClean="0">
                <a:solidFill>
                  <a:srgbClr val="595959"/>
                </a:solidFill>
                <a:latin typeface="微软雅黑" panose="020B0503020204020204" pitchFamily="34" charset="-122"/>
                <a:ea typeface="微软雅黑" panose="020B0503020204020204" pitchFamily="34" charset="-122"/>
              </a:rPr>
              <a:t>。</a:t>
            </a:r>
            <a:endParaRPr lang="en-US" altLang="zh-CN"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en-US" altLang="zh-CN" dirty="0" smtClean="0">
                <a:solidFill>
                  <a:srgbClr val="595959"/>
                </a:solidFill>
                <a:latin typeface="微软雅黑" panose="020B0503020204020204" pitchFamily="34" charset="-122"/>
                <a:ea typeface="微软雅黑" panose="020B0503020204020204" pitchFamily="34" charset="-122"/>
              </a:rPr>
              <a:t>               </a:t>
            </a:r>
            <a:r>
              <a:rPr lang="zh-CN" altLang="zh-CN" dirty="0" smtClean="0">
                <a:solidFill>
                  <a:srgbClr val="595959"/>
                </a:solidFill>
                <a:latin typeface="微软雅黑" panose="020B0503020204020204" pitchFamily="34" charset="-122"/>
                <a:ea typeface="微软雅黑" panose="020B0503020204020204" pitchFamily="34" charset="-122"/>
              </a:rPr>
              <a:t>例如</a:t>
            </a:r>
            <a:r>
              <a:rPr lang="zh-CN" altLang="zh-CN" dirty="0">
                <a:solidFill>
                  <a:srgbClr val="595959"/>
                </a:solidFill>
                <a:latin typeface="微软雅黑" panose="020B0503020204020204" pitchFamily="34" charset="-122"/>
                <a:ea typeface="微软雅黑" panose="020B0503020204020204" pitchFamily="34" charset="-122"/>
              </a:rPr>
              <a:t>，现实生活中学生与校园卡就属于一对一的</a:t>
            </a:r>
            <a:r>
              <a:rPr lang="zh-CN" altLang="zh-CN" dirty="0" smtClean="0">
                <a:solidFill>
                  <a:srgbClr val="595959"/>
                </a:solidFill>
                <a:latin typeface="微软雅黑" panose="020B0503020204020204" pitchFamily="34" charset="-122"/>
                <a:ea typeface="微软雅黑" panose="020B0503020204020204" pitchFamily="34" charset="-122"/>
              </a:rPr>
              <a:t>关系</a:t>
            </a:r>
            <a:r>
              <a:rPr lang="zh-CN" altLang="en-US" dirty="0" smtClean="0">
                <a:solidFill>
                  <a:srgbClr val="595959"/>
                </a:solidFill>
                <a:latin typeface="微软雅黑" panose="020B0503020204020204" pitchFamily="34" charset="-122"/>
                <a:ea typeface="微软雅黑" panose="020B0503020204020204" pitchFamily="34" charset="-122"/>
              </a:rPr>
              <a:t>。</a:t>
            </a:r>
            <a:endParaRPr lang="en-US" altLang="zh-CN" dirty="0" smtClean="0">
              <a:solidFill>
                <a:srgbClr val="59595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solidFill>
                  <a:srgbClr val="595959"/>
                </a:solidFill>
                <a:latin typeface="微软雅黑" panose="020B0503020204020204" pitchFamily="34" charset="-122"/>
                <a:ea typeface="微软雅黑" panose="020B0503020204020204" pitchFamily="34" charset="-122"/>
              </a:rPr>
              <a:t>一对</a:t>
            </a:r>
            <a:r>
              <a:rPr lang="zh-CN" altLang="en-US" dirty="0" smtClean="0">
                <a:solidFill>
                  <a:srgbClr val="595959"/>
                </a:solidFill>
                <a:latin typeface="微软雅黑" panose="020B0503020204020204" pitchFamily="34" charset="-122"/>
                <a:ea typeface="微软雅黑" panose="020B0503020204020204" pitchFamily="34" charset="-122"/>
              </a:rPr>
              <a:t>多关联关系：</a:t>
            </a:r>
            <a:r>
              <a:rPr lang="zh-CN" altLang="zh-CN" dirty="0">
                <a:solidFill>
                  <a:srgbClr val="595959"/>
                </a:solidFill>
                <a:latin typeface="微软雅黑" panose="020B0503020204020204" pitchFamily="34" charset="-122"/>
                <a:ea typeface="微软雅黑" panose="020B0503020204020204" pitchFamily="34" charset="-122"/>
              </a:rPr>
              <a:t>主键数据表中的一条记录可以和另外一个数据表的多条记录相关。但另外一个数据表中的记录只能与主键数据表中的某一条记录相关</a:t>
            </a:r>
            <a:r>
              <a:rPr lang="zh-CN" altLang="zh-CN" dirty="0" smtClean="0">
                <a:solidFill>
                  <a:srgbClr val="595959"/>
                </a:solidFill>
                <a:latin typeface="微软雅黑" panose="020B0503020204020204" pitchFamily="34" charset="-122"/>
                <a:ea typeface="微软雅黑" panose="020B0503020204020204" pitchFamily="34" charset="-122"/>
              </a:rPr>
              <a:t>。</a:t>
            </a:r>
            <a:endParaRPr lang="en-US" altLang="zh-CN"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en-US" altLang="zh-CN" dirty="0" smtClean="0">
                <a:solidFill>
                  <a:srgbClr val="595959"/>
                </a:solidFill>
                <a:latin typeface="微软雅黑" panose="020B0503020204020204" pitchFamily="34" charset="-122"/>
                <a:ea typeface="微软雅黑" panose="020B0503020204020204" pitchFamily="34" charset="-122"/>
              </a:rPr>
              <a:t>              </a:t>
            </a:r>
            <a:r>
              <a:rPr lang="zh-CN" altLang="zh-CN" dirty="0" smtClean="0">
                <a:solidFill>
                  <a:srgbClr val="595959"/>
                </a:solidFill>
                <a:latin typeface="微软雅黑" panose="020B0503020204020204" pitchFamily="34" charset="-122"/>
                <a:ea typeface="微软雅黑" panose="020B0503020204020204" pitchFamily="34" charset="-122"/>
              </a:rPr>
              <a:t>例如</a:t>
            </a:r>
            <a:r>
              <a:rPr lang="zh-CN" altLang="zh-CN" dirty="0">
                <a:solidFill>
                  <a:srgbClr val="595959"/>
                </a:solidFill>
                <a:latin typeface="微软雅黑" panose="020B0503020204020204" pitchFamily="34" charset="-122"/>
                <a:ea typeface="微软雅黑" panose="020B0503020204020204" pitchFamily="34" charset="-122"/>
              </a:rPr>
              <a:t>，现实中班级与学生的关系就属于一对多的</a:t>
            </a:r>
            <a:r>
              <a:rPr lang="zh-CN" altLang="zh-CN" dirty="0" smtClean="0">
                <a:solidFill>
                  <a:srgbClr val="595959"/>
                </a:solidFill>
                <a:latin typeface="微软雅黑" panose="020B0503020204020204" pitchFamily="34" charset="-122"/>
                <a:ea typeface="微软雅黑" panose="020B0503020204020204" pitchFamily="34" charset="-122"/>
              </a:rPr>
              <a:t>关系</a:t>
            </a:r>
            <a:endParaRPr lang="en-US" altLang="zh-CN" dirty="0" smtClean="0">
              <a:solidFill>
                <a:srgbClr val="59595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solidFill>
                  <a:srgbClr val="595959"/>
                </a:solidFill>
                <a:latin typeface="微软雅黑" panose="020B0503020204020204" pitchFamily="34" charset="-122"/>
                <a:ea typeface="微软雅黑" panose="020B0503020204020204" pitchFamily="34" charset="-122"/>
              </a:rPr>
              <a:t>多对</a:t>
            </a:r>
            <a:r>
              <a:rPr lang="zh-CN" altLang="en-US" dirty="0" smtClean="0">
                <a:solidFill>
                  <a:srgbClr val="595959"/>
                </a:solidFill>
                <a:latin typeface="微软雅黑" panose="020B0503020204020204" pitchFamily="34" charset="-122"/>
                <a:ea typeface="微软雅黑" panose="020B0503020204020204" pitchFamily="34" charset="-122"/>
              </a:rPr>
              <a:t>多关联关系：</a:t>
            </a: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一个数据表中的一条记录可以与另外一个数据表任意数量的记录相关，另外一个数据表中的一条记录也可以与本数据表中任意数量的记录相关</a:t>
            </a:r>
            <a:r>
              <a:rPr lang="zh-CN" altLang="zh-CN" dirty="0" smtClean="0">
                <a:solidFill>
                  <a:srgbClr val="595959"/>
                </a:solidFill>
                <a:latin typeface="微软雅黑" panose="020B0503020204020204" pitchFamily="34" charset="-122"/>
                <a:ea typeface="微软雅黑" panose="020B0503020204020204" pitchFamily="34" charset="-122"/>
              </a:rPr>
              <a:t>。</a:t>
            </a:r>
            <a:endParaRPr lang="en-US" altLang="zh-CN"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en-US" altLang="zh-CN" dirty="0" smtClean="0">
                <a:solidFill>
                  <a:srgbClr val="595959"/>
                </a:solidFill>
                <a:latin typeface="微软雅黑" panose="020B0503020204020204" pitchFamily="34" charset="-122"/>
                <a:ea typeface="微软雅黑" panose="020B0503020204020204" pitchFamily="34" charset="-122"/>
              </a:rPr>
              <a:t>             </a:t>
            </a:r>
            <a:r>
              <a:rPr lang="zh-CN" altLang="zh-CN" dirty="0" smtClean="0">
                <a:solidFill>
                  <a:srgbClr val="595959"/>
                </a:solidFill>
                <a:latin typeface="微软雅黑" panose="020B0503020204020204" pitchFamily="34" charset="-122"/>
                <a:ea typeface="微软雅黑" panose="020B0503020204020204" pitchFamily="34" charset="-122"/>
              </a:rPr>
              <a:t>例如</a:t>
            </a:r>
            <a:r>
              <a:rPr lang="zh-CN" altLang="zh-CN" dirty="0">
                <a:solidFill>
                  <a:srgbClr val="595959"/>
                </a:solidFill>
                <a:latin typeface="微软雅黑" panose="020B0503020204020204" pitchFamily="34" charset="-122"/>
                <a:ea typeface="微软雅黑" panose="020B0503020204020204" pitchFamily="34" charset="-122"/>
              </a:rPr>
              <a:t>，现实中学生与教师属于多对多的</a:t>
            </a:r>
            <a:r>
              <a:rPr lang="zh-CN" altLang="zh-CN" dirty="0" smtClean="0">
                <a:solidFill>
                  <a:srgbClr val="595959"/>
                </a:solidFill>
                <a:latin typeface="微软雅黑" panose="020B0503020204020204" pitchFamily="34" charset="-122"/>
                <a:ea typeface="微软雅黑" panose="020B0503020204020204" pitchFamily="34" charset="-122"/>
              </a:rPr>
              <a:t>关系</a:t>
            </a:r>
            <a:r>
              <a:rPr lang="zh-CN" altLang="en-US" dirty="0" smtClean="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747206" y="1677798"/>
            <a:ext cx="10425135" cy="431405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747206" y="160450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64667" y="56424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747206" y="938541"/>
            <a:ext cx="22702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081012" y="1078526"/>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关联映射关系</a:t>
            </a: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36601" y="2761177"/>
            <a:ext cx="3684089" cy="2951898"/>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数据表之间的关系实质上描述的是数据之间的关系，除了数据表，在</a:t>
            </a:r>
            <a:r>
              <a:rPr lang="en-US" altLang="zh-CN" dirty="0">
                <a:solidFill>
                  <a:srgbClr val="595959"/>
                </a:solidFill>
                <a:latin typeface="微软雅黑" panose="020B0503020204020204" pitchFamily="34" charset="-122"/>
                <a:ea typeface="微软雅黑" panose="020B0503020204020204" pitchFamily="34" charset="-122"/>
              </a:rPr>
              <a:t>Java</a:t>
            </a:r>
            <a:r>
              <a:rPr lang="zh-CN" altLang="zh-CN" dirty="0">
                <a:solidFill>
                  <a:srgbClr val="595959"/>
                </a:solidFill>
                <a:latin typeface="微软雅黑" panose="020B0503020204020204" pitchFamily="34" charset="-122"/>
                <a:ea typeface="微软雅黑" panose="020B0503020204020204" pitchFamily="34" charset="-122"/>
              </a:rPr>
              <a:t>中，还可以通过对象</a:t>
            </a:r>
            <a:r>
              <a:rPr lang="zh-CN" altLang="en-US" dirty="0">
                <a:solidFill>
                  <a:srgbClr val="595959"/>
                </a:solidFill>
                <a:latin typeface="微软雅黑" panose="020B0503020204020204" pitchFamily="34" charset="-122"/>
                <a:ea typeface="微软雅黑" panose="020B0503020204020204" pitchFamily="34" charset="-122"/>
              </a:rPr>
              <a:t>来</a:t>
            </a:r>
            <a:r>
              <a:rPr lang="zh-CN" altLang="zh-CN" dirty="0">
                <a:solidFill>
                  <a:srgbClr val="595959"/>
                </a:solidFill>
                <a:latin typeface="微软雅黑" panose="020B0503020204020204" pitchFamily="34" charset="-122"/>
                <a:ea typeface="微软雅黑" panose="020B0503020204020204" pitchFamily="34" charset="-122"/>
              </a:rPr>
              <a:t>描述数据之间的关系。通过</a:t>
            </a:r>
            <a:r>
              <a:rPr lang="en-US" altLang="zh-CN" dirty="0">
                <a:solidFill>
                  <a:srgbClr val="595959"/>
                </a:solidFill>
                <a:latin typeface="微软雅黑" panose="020B0503020204020204" pitchFamily="34" charset="-122"/>
                <a:ea typeface="微软雅黑" panose="020B0503020204020204" pitchFamily="34" charset="-122"/>
              </a:rPr>
              <a:t>Java</a:t>
            </a:r>
            <a:r>
              <a:rPr lang="zh-CN" altLang="zh-CN" dirty="0">
                <a:solidFill>
                  <a:srgbClr val="595959"/>
                </a:solidFill>
                <a:latin typeface="微软雅黑" panose="020B0503020204020204" pitchFamily="34" charset="-122"/>
                <a:ea typeface="微软雅黑" panose="020B0503020204020204" pitchFamily="34" charset="-122"/>
              </a:rPr>
              <a:t>对象描述数据之间的关系，其实就是使</a:t>
            </a:r>
            <a:r>
              <a:rPr lang="zh-CN" altLang="zh-CN" dirty="0">
                <a:solidFill>
                  <a:srgbClr val="1369B2"/>
                </a:solidFill>
                <a:latin typeface="微软雅黑" panose="020B0503020204020204" pitchFamily="34" charset="-122"/>
                <a:ea typeface="微软雅黑" panose="020B0503020204020204" pitchFamily="34" charset="-122"/>
              </a:rPr>
              <a:t>对象的属性与另一个对象的属性相互关联</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7" y="2560987"/>
            <a:ext cx="4705724" cy="338261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5075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5677743" y="56239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44533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02802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对象如何描述事物之间的关系</a:t>
            </a: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 name="图片 1"/>
          <p:cNvPicPr>
            <a:picLocks noChangeAspect="1"/>
          </p:cNvPicPr>
          <p:nvPr/>
        </p:nvPicPr>
        <p:blipFill>
          <a:blip r:embed="rId5"/>
          <a:stretch>
            <a:fillRect/>
          </a:stretch>
        </p:blipFill>
        <p:spPr>
          <a:xfrm>
            <a:off x="6554470" y="3171190"/>
            <a:ext cx="4318000" cy="22987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94153ef6312bc9afc5f4be1f2e717ea832bbed"/>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76f418b5-0630-42e9-8d8c-ce60c06bca32}"/>
</p:tagLst>
</file>

<file path=ppt/tags/tag1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2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TABLE_BEAUTIFY" val="smartTable{8e6dcf1e-3782-45bd-9eca-e1e0dd6075e9}"/>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TABLE_BEAUTIFY" val="smartTable{5a6451c6-af93-4db2-9100-2df22bd36ad0}"/>
</p:tagLst>
</file>

<file path=ppt/tags/tag54.xml><?xml version="1.0" encoding="utf-8"?>
<p:tagLst xmlns:a="http://schemas.openxmlformats.org/drawingml/2006/main" xmlns:r="http://schemas.openxmlformats.org/officeDocument/2006/relationships" xmlns:p="http://schemas.openxmlformats.org/presentationml/2006/main">
  <p:tag name="KSO_WM_UNIT_TABLE_BEAUTIFY" val="smartTable{957ad5e9-f5c1-4e29-a0cc-18f11bedb3f7}"/>
</p:tagLst>
</file>

<file path=ppt/tags/tag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5143</TotalTime>
  <Words>4520</Words>
  <Application>Microsoft Office PowerPoint</Application>
  <PresentationFormat>自定义</PresentationFormat>
  <Paragraphs>534</Paragraphs>
  <Slides>62</Slides>
  <Notes>61</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xb21cn</cp:lastModifiedBy>
  <cp:revision>1527</cp:revision>
  <dcterms:created xsi:type="dcterms:W3CDTF">2020-11-25T06:00:00Z</dcterms:created>
  <dcterms:modified xsi:type="dcterms:W3CDTF">2022-02-24T12:00:12Z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y fmtid="{D5CDD505-2E9C-101B-9397-08002B2CF9AE}" pid="3" name="ICV">
    <vt:lpwstr>01DC807F1BD5445C99134FA03D574C55</vt:lpwstr>
  </property>
</Properties>
</file>