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4.xml" ContentType="application/vnd.openxmlformats-officedocument.presentationml.notesSlide+xml"/>
  <Override PartName="/ppt/tags/tag21.xml" ContentType="application/vnd.openxmlformats-officedocument.presentationml.tags+xml"/>
  <Override PartName="/ppt/notesSlides/notesSlide25.xml" ContentType="application/vnd.openxmlformats-officedocument.presentationml.notesSlide+xml"/>
  <Override PartName="/ppt/tags/tag22.xml" ContentType="application/vnd.openxmlformats-officedocument.presentationml.tags+xml"/>
  <Override PartName="/ppt/notesSlides/notesSlide26.xml" ContentType="application/vnd.openxmlformats-officedocument.presentationml.notesSlide+xml"/>
  <Override PartName="/ppt/tags/tag23.xml" ContentType="application/vnd.openxmlformats-officedocument.presentationml.tags+xml"/>
  <Override PartName="/ppt/notesSlides/notesSlide27.xml" ContentType="application/vnd.openxmlformats-officedocument.presentationml.notesSlide+xml"/>
  <Override PartName="/ppt/tags/tag24.xml" ContentType="application/vnd.openxmlformats-officedocument.presentationml.tags+xml"/>
  <Override PartName="/ppt/notesSlides/notesSlide28.xml" ContentType="application/vnd.openxmlformats-officedocument.presentationml.notesSlide+xml"/>
  <Override PartName="/ppt/tags/tag25.xml" ContentType="application/vnd.openxmlformats-officedocument.presentationml.tags+xml"/>
  <Override PartName="/ppt/notesSlides/notesSlide29.xml" ContentType="application/vnd.openxmlformats-officedocument.presentationml.notesSlide+xml"/>
  <Override PartName="/ppt/tags/tag26.xml" ContentType="application/vnd.openxmlformats-officedocument.presentationml.tags+xml"/>
  <Override PartName="/ppt/notesSlides/notesSlide3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1.xml" ContentType="application/vnd.openxmlformats-officedocument.presentationml.notesSlide+xml"/>
  <Override PartName="/ppt/tags/tag29.xml" ContentType="application/vnd.openxmlformats-officedocument.presentationml.tags+xml"/>
  <Override PartName="/ppt/notesSlides/notesSlide3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3.xml" ContentType="application/vnd.openxmlformats-officedocument.presentationml.notesSlide+xml"/>
  <Override PartName="/ppt/tags/tag32.xml" ContentType="application/vnd.openxmlformats-officedocument.presentationml.tags+xml"/>
  <Override PartName="/ppt/notesSlides/notesSlide34.xml" ContentType="application/vnd.openxmlformats-officedocument.presentationml.notesSlide+xml"/>
  <Override PartName="/ppt/tags/tag33.xml" ContentType="application/vnd.openxmlformats-officedocument.presentationml.tags+xml"/>
  <Override PartName="/ppt/notesSlides/notesSlide35.xml" ContentType="application/vnd.openxmlformats-officedocument.presentationml.notesSlide+xml"/>
  <Override PartName="/ppt/tags/tag34.xml" ContentType="application/vnd.openxmlformats-officedocument.presentationml.tags+xml"/>
  <Override PartName="/ppt/notesSlides/notesSlide36.xml" ContentType="application/vnd.openxmlformats-officedocument.presentationml.notesSlide+xml"/>
  <Override PartName="/ppt/tags/tag35.xml" ContentType="application/vnd.openxmlformats-officedocument.presentationml.tags+xml"/>
  <Override PartName="/ppt/notesSlides/notesSlide37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4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44.xml" ContentType="application/vnd.openxmlformats-officedocument.presentationml.notesSlide+xml"/>
  <Override PartName="/ppt/tags/tag46.xml" ContentType="application/vnd.openxmlformats-officedocument.presentationml.tags+xml"/>
  <Override PartName="/ppt/notesSlides/notesSlide45.xml" ContentType="application/vnd.openxmlformats-officedocument.presentationml.notesSlide+xml"/>
  <Override PartName="/ppt/tags/tag47.xml" ContentType="application/vnd.openxmlformats-officedocument.presentationml.tags+xml"/>
  <Override PartName="/ppt/notesSlides/notesSlide46.xml" ContentType="application/vnd.openxmlformats-officedocument.presentationml.notesSlide+xml"/>
  <Override PartName="/ppt/tags/tag48.xml" ContentType="application/vnd.openxmlformats-officedocument.presentationml.tags+xml"/>
  <Override PartName="/ppt/notesSlides/notesSlide47.xml" ContentType="application/vnd.openxmlformats-officedocument.presentationml.notesSlide+xml"/>
  <Override PartName="/ppt/tags/tag49.xml" ContentType="application/vnd.openxmlformats-officedocument.presentationml.tags+xml"/>
  <Override PartName="/ppt/notesSlides/notesSlide48.xml" ContentType="application/vnd.openxmlformats-officedocument.presentationml.notesSlide+xml"/>
  <Override PartName="/ppt/tags/tag50.xml" ContentType="application/vnd.openxmlformats-officedocument.presentationml.tags+xml"/>
  <Override PartName="/ppt/notesSlides/notesSlide49.xml" ContentType="application/vnd.openxmlformats-officedocument.presentationml.notesSlide+xml"/>
  <Override PartName="/ppt/tags/tag51.xml" ContentType="application/vnd.openxmlformats-officedocument.presentationml.tags+xml"/>
  <Override PartName="/ppt/notesSlides/notesSlide50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51.xml" ContentType="application/vnd.openxmlformats-officedocument.presentationml.notesSlide+xml"/>
  <Override PartName="/ppt/tags/tag54.xml" ContentType="application/vnd.openxmlformats-officedocument.presentationml.tags+xml"/>
  <Override PartName="/ppt/notesSlides/notesSlide52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53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54.xml" ContentType="application/vnd.openxmlformats-officedocument.presentationml.notesSlide+xml"/>
  <Override PartName="/ppt/tags/tag59.xml" ContentType="application/vnd.openxmlformats-officedocument.presentationml.tags+xml"/>
  <Override PartName="/ppt/notesSlides/notesSlide55.xml" ContentType="application/vnd.openxmlformats-officedocument.presentationml.notesSlide+xml"/>
  <Override PartName="/ppt/tags/tag60.xml" ContentType="application/vnd.openxmlformats-officedocument.presentationml.tags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459" r:id="rId2"/>
    <p:sldId id="460" r:id="rId3"/>
    <p:sldId id="462" r:id="rId4"/>
    <p:sldId id="463" r:id="rId5"/>
    <p:sldId id="781" r:id="rId6"/>
    <p:sldId id="464" r:id="rId7"/>
    <p:sldId id="600" r:id="rId8"/>
    <p:sldId id="733" r:id="rId9"/>
    <p:sldId id="734" r:id="rId10"/>
    <p:sldId id="735" r:id="rId11"/>
    <p:sldId id="782" r:id="rId12"/>
    <p:sldId id="736" r:id="rId13"/>
    <p:sldId id="737" r:id="rId14"/>
    <p:sldId id="738" r:id="rId15"/>
    <p:sldId id="739" r:id="rId16"/>
    <p:sldId id="740" r:id="rId17"/>
    <p:sldId id="741" r:id="rId18"/>
    <p:sldId id="742" r:id="rId19"/>
    <p:sldId id="743" r:id="rId20"/>
    <p:sldId id="744" r:id="rId21"/>
    <p:sldId id="670" r:id="rId22"/>
    <p:sldId id="745" r:id="rId23"/>
    <p:sldId id="746" r:id="rId24"/>
    <p:sldId id="748" r:id="rId25"/>
    <p:sldId id="766" r:id="rId26"/>
    <p:sldId id="749" r:id="rId27"/>
    <p:sldId id="750" r:id="rId28"/>
    <p:sldId id="752" r:id="rId29"/>
    <p:sldId id="753" r:id="rId30"/>
    <p:sldId id="754" r:id="rId31"/>
    <p:sldId id="755" r:id="rId32"/>
    <p:sldId id="767" r:id="rId33"/>
    <p:sldId id="756" r:id="rId34"/>
    <p:sldId id="583" r:id="rId35"/>
    <p:sldId id="757" r:id="rId36"/>
    <p:sldId id="758" r:id="rId37"/>
    <p:sldId id="759" r:id="rId38"/>
    <p:sldId id="760" r:id="rId39"/>
    <p:sldId id="761" r:id="rId40"/>
    <p:sldId id="762" r:id="rId41"/>
    <p:sldId id="671" r:id="rId42"/>
    <p:sldId id="615" r:id="rId43"/>
    <p:sldId id="662" r:id="rId44"/>
    <p:sldId id="764" r:id="rId45"/>
    <p:sldId id="768" r:id="rId46"/>
    <p:sldId id="769" r:id="rId47"/>
    <p:sldId id="770" r:id="rId48"/>
    <p:sldId id="771" r:id="rId49"/>
    <p:sldId id="772" r:id="rId50"/>
    <p:sldId id="773" r:id="rId51"/>
    <p:sldId id="774" r:id="rId52"/>
    <p:sldId id="775" r:id="rId53"/>
    <p:sldId id="776" r:id="rId54"/>
    <p:sldId id="777" r:id="rId55"/>
    <p:sldId id="778" r:id="rId56"/>
    <p:sldId id="779" r:id="rId57"/>
    <p:sldId id="780" r:id="rId58"/>
    <p:sldId id="531" r:id="rId59"/>
  </p:sldIdLst>
  <p:sldSz cx="12192000" cy="6858000"/>
  <p:notesSz cx="6858000" cy="9144000"/>
  <p:custDataLst>
    <p:tags r:id="rId6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孙东" initials="sundong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2" autoAdjust="0"/>
    <p:restoredTop sz="94857"/>
  </p:normalViewPr>
  <p:slideViewPr>
    <p:cSldViewPr snapToGrid="0" snapToObjects="1">
      <p:cViewPr>
        <p:scale>
          <a:sx n="90" d="100"/>
          <a:sy n="90" d="100"/>
        </p:scale>
        <p:origin x="-1194" y="-630"/>
      </p:cViewPr>
      <p:guideLst>
        <p:guide orient="horz" pos="215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2022/3/14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28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2022/3/14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2022/3/14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2022/3/14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2022/3/14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5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6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9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4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5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8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6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7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8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9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0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1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4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9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0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495131" y="2515710"/>
            <a:ext cx="7768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5</a:t>
            </a:r>
            <a:r>
              <a:rPr lang="zh-CN" altLang="en-US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</a:t>
            </a:r>
            <a:r>
              <a:rPr lang="en-US" altLang="zh-CN" sz="4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MyBatis</a:t>
            </a:r>
            <a:r>
              <a:rPr lang="zh-CN" altLang="en-US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的注解开发</a:t>
            </a: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2339975" y="3860800"/>
            <a:ext cx="7768590" cy="42989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 EE企业级应用开发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教程（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Spring+Spring MVC+MyBatis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（第2版）》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加载配置文件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WorkerMapper.java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接口加载到核心配置文件中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393469"/>
            <a:ext cx="7806690" cy="5977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413330"/>
            <a:ext cx="7908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com.dao.WorkerMapper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pom.xml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中配置资源加载路径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196" y="1979438"/>
            <a:ext cx="7293269" cy="446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0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64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findWorkerByIdTest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547817"/>
            <a:ext cx="7806690" cy="37073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33980" y="2501663"/>
            <a:ext cx="7908242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findWorkerByIdTest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的员工信息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 worker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(1);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3.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9833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1190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5.1.2 @Insert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926810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接口中添加向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tb_worker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数据表插入数据的方法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，并在方法上添加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@Insert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808875"/>
            <a:ext cx="7806690" cy="14113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832025"/>
            <a:ext cx="72898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@Insert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("insert into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name,age,sex,worker_id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)"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+"values(#{name},#{age},#{sex},#{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})")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(Worker worker);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925" y="1054100"/>
            <a:ext cx="99568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下面通过一个案例演示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@Insert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注解的使用，要求实现员工信息的插入，案例具体实现步骤如下。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5.1.2 @Insert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insertWorkerTest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095818"/>
            <a:ext cx="7806690" cy="43512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003218"/>
            <a:ext cx="7289800" cy="448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insertWorkerTest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Worker worker = new Worker();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(4);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赵六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worker.setAge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(36);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worker.setSex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女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("1004");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插入员工信息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result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mapper.insertWorker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(worker);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输出语句省略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session.commit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3.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0595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1952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5.1.3 @Update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060160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接口中添加更新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tb_worker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表中数据的方法，并在方法上添加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@Update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808875"/>
            <a:ext cx="7806690" cy="14113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832025"/>
            <a:ext cx="72898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@Update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("update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name = #{name},age = #{age} " +"where id = 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(Worker worker);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925" y="1092200"/>
            <a:ext cx="10821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下面通过一个案例演示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@Update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注解的使用，该案例要求实现员工信息的修改，案例具体实现步骤如下。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5.1.3 @Update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updateWorkerTest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214284"/>
            <a:ext cx="7806690" cy="40591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142123"/>
            <a:ext cx="7289800" cy="459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5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updateWorkerTest</a:t>
            </a:r>
            <a:r>
              <a:rPr lang="en-US" altLang="zh-CN" sz="1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1.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Worker worker = new Worker();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worker.setId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(4);	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worker.setName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李华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</a:t>
            </a: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worker.setAge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(28);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WorkerMapper.class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更新员工信息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result =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mapper.updateWorker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(worker);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// </a:t>
            </a: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输出语句省略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session.commit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3.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0214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1571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5.1.4 @Delete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004280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接口中添加删除数据库中数据的方法，并在方法上添加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@Delete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808875"/>
            <a:ext cx="7806690" cy="111036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901475"/>
            <a:ext cx="728980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@Delete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("delete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= 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390" y="1065530"/>
            <a:ext cx="10726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下面通过一个案例演示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@Delete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注解的使用，该案例要求实现员工信息的删除，案例具体实现步骤如下。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5.1.4 @Delete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deleteWorkerTest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235835"/>
            <a:ext cx="7806690" cy="4201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191459"/>
            <a:ext cx="72898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deleteWorkerTest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删除员工信息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int result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mapper.deleteWorker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(4);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if(result&gt;0){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成功删除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"+result+"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条数据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}else {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删除数据失败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session.commit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3.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123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258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5.1.5 @Param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105880"/>
            <a:ext cx="8485746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接口中添加多条件查询的方法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429000"/>
            <a:ext cx="7806690" cy="19185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507932"/>
            <a:ext cx="728980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@Select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= #{param01}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and name = #{param02}")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selectWorkerByIdAndName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(@Param("param01") int id,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	    @Param("param02") String name);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390" y="1024255"/>
            <a:ext cx="954024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下面通过一个案例演示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@Param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注解的使用，该案例要求根据员工的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和姓名查询员工信息，</a:t>
            </a:r>
          </a:p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案例具体实现步骤如下。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296588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掌握基于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的单表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增删改查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166669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基于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一对一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关联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查询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034633"/>
            <a:ext cx="7249419" cy="687918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基于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一对多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关联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查询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70958" y="4895693"/>
            <a:ext cx="7249419" cy="687918"/>
            <a:chOff x="978872" y="3338787"/>
            <a:chExt cx="5437064" cy="515938"/>
          </a:xfrm>
        </p:grpSpPr>
        <p:sp>
          <p:nvSpPr>
            <p:cNvPr id="18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基于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多对多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关联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查询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5.1.5 @Param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selectWorkerByIdAndNameTest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376836"/>
            <a:ext cx="7806690" cy="330413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73960" y="2319760"/>
            <a:ext cx="7289800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selectWorkerByIdAndNameTest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通过工具类生成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姓名为王五的员工的信息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Worker worker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mapper.selectWorkerByIdAndName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(3,"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王五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583630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基于注解的关联查询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741676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877384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295" y="2692400"/>
            <a:ext cx="6958330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创建持久化类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节中的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IdCard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类作为持久类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390" y="1274445"/>
            <a:ext cx="94710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接下来，以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节中使用的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tb_idcard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tb_person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数据表为例，详细讲解基于注解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@One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</a:p>
          <a:p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tb_idcard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tb_person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数据表之间的一对一关联查询，具体步骤如下。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编写接口方法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IdCardMapper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接口，在该接口中编写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selectIdCardById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查询人员对应的身份证信息。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730" y="2840941"/>
            <a:ext cx="7806690" cy="28601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01060" y="2737427"/>
            <a:ext cx="7289800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com.itheima.pojo.IdCard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org.apache.ibatis.annotations.Select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IdCardMapper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tb_idcard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IdCard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selectIdCardById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编写接口方法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接口，在该接口中编写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selectPersonById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查询人员信息。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865342"/>
            <a:ext cx="7806690" cy="3234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743997"/>
            <a:ext cx="7289800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PersonMapper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tb_person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@Results({@Result(column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card_id",property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"card",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one = @One(select = 				 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com.itheima.dao.IdCardMapper.selectIdCardById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"))})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Person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selectPersonById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426570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3062145"/>
            <a:ext cx="8720911" cy="183186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property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属性用来指定关联属性，这里为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card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column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属性用来指定关联的数据库表中的字段，这里为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card_id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one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属性用来指定数据表之间属于哪种关联关系，通过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@One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注解表明数据表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tb_idcard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tb_person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之间是一对一关联关系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1852" y="1419439"/>
            <a:ext cx="376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@Result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三个属性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8880" y="2673752"/>
            <a:ext cx="9274689" cy="260430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60041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164247" y="49540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引入接口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IdCardMapper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138157"/>
            <a:ext cx="7806690" cy="11685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212585"/>
            <a:ext cx="728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com.dao.IdCardMapper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com.dao.PersonMapper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selectPersonByIdTest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447017"/>
            <a:ext cx="7806690" cy="36412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84881" y="2338889"/>
            <a:ext cx="8197609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selectPersonByIdTest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1.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通过工具类生成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PersonMapper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PersonMapper.class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的人员的信息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Person person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mapper.selectPersonById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person.toString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3.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775966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911674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295" y="2726690"/>
            <a:ext cx="8197215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创建持久化类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类作为持久类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390" y="1301750"/>
            <a:ext cx="93548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接下来，以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节中的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tb_user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tb_orders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数据表为例，详细讲解基于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@Many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注解配置实现</a:t>
            </a:r>
          </a:p>
          <a:p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tb_user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tb_orders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数据表之间的一对多关联查询，具体步骤如下。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78596" y="4082902"/>
            <a:ext cx="261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模块：</a:t>
            </a:r>
            <a:r>
              <a:rPr lang="en-US" altLang="zh-CN" b="1" dirty="0" smtClean="0">
                <a:solidFill>
                  <a:srgbClr val="FF0000"/>
                </a:solidFill>
              </a:rPr>
              <a:t>mybatis_05_02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7965850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编写接口方法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接口，在该接口中编写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selectOrdersByUserId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方法，通过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查询用户对应的订单信息。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044141"/>
            <a:ext cx="7806690" cy="2536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998647"/>
            <a:ext cx="7289800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tb_orders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=#{id} 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@Results({@Result(id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true,column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"id"),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number",property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"number") })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List&lt;Orders&gt;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selectOrdersByUserId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564084"/>
            <a:ext cx="10152454" cy="23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前面的章节介绍了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的基本用法、关联映射、动态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和缓存机制等知识，所有的配置都是基于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文件完成的，但在实际开发中，大量的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配置文件的编写是非常繁琐的，为此，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提供了更加简便的基于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的配置方式。本章将对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开发进行详细讲解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12149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编写接口方法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接口，在该接口中编写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selectUserById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查询用户信息。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569581"/>
            <a:ext cx="7806690" cy="36155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489355"/>
            <a:ext cx="7289800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tb_user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 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@Results({@Result(id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true,column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"id"),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"username"),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address",property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"address"),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many = @Many(select = 			 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com.itheima.dao.OrdersMapper.selectOrdersByUserId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"))})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Users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selectUserById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引入接口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442950"/>
            <a:ext cx="7806690" cy="8744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403755"/>
            <a:ext cx="728980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com.itheima.dao.UsersMapper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com.itheima.dao.OrdersMapper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465924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3062145"/>
            <a:ext cx="8720911" cy="183186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mybatis-config.xml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文件中的扫描方式是从上往下扫描，所以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&lt;mappers&gt;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元素下引入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UsersMapper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接口的位置，必须在引入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UsersMapper.xml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文件位置前面，否则程序将会首先读取到引入的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UsersMapper.xml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文件，程序将会报错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4702" y="1419439"/>
            <a:ext cx="4237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元素引入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文件顺序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98880" y="2673752"/>
            <a:ext cx="9274689" cy="260430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60041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164247" y="49540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64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selectUserByIdTest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336165"/>
            <a:ext cx="7806690" cy="3627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336285"/>
            <a:ext cx="72898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selectUserByIdTest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通过工具类生成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的人的信息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Users users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mapper.selectUserById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(1);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	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324713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2784350"/>
            <a:ext cx="8720911" cy="217911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在数据库中，表与表之间的多对多关联关系通常使用一个中间表来维护，以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4.4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节中使用的订单表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和商品表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tb_product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为例，这两个表之间的关联关系使用了一个中间表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来维护，订单表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和商品表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tb_product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，都与中间表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形成了一对多关联关系，即中间表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将订单表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和商品表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tb_product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拆分成了两个一对多的关联关系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1852" y="1419439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多对多关联使用中间表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98880" y="2439917"/>
            <a:ext cx="9274689" cy="283813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3804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164247" y="49540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4958" y="1279454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模块</a:t>
            </a:r>
            <a:r>
              <a:rPr lang="en-US" altLang="zh-CN" b="1" dirty="0" smtClean="0">
                <a:solidFill>
                  <a:srgbClr val="FF0000"/>
                </a:solidFill>
              </a:rPr>
              <a:t>mybatis_05_03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96432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10003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926810"/>
            <a:ext cx="802473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在订单持久化类（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）中增加商品集合的属性及其对应的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getter/setter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049270"/>
            <a:ext cx="8437880" cy="2911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65680" y="2964180"/>
            <a:ext cx="798703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{return "Orders{" +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"id=" + id + ", number=" + number + 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productList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 +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productList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+ '}’;}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{return "Product{" +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"id=" + id + ", name=" + name +", price=" + price + '}';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925" y="1092200"/>
            <a:ext cx="980694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接下来，以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节中使用的订单表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tb_orders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、商品表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tb_product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和中间表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tb_ordersitem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为例，</a:t>
            </a:r>
          </a:p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详细讲解多对多关联查询，具体步骤如下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780669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接口，在该接口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selectProductByOrdersId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方法，通过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查询用户对应的订单信息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290" y="2744470"/>
            <a:ext cx="9624060" cy="24834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4270" y="2682240"/>
            <a:ext cx="9446260" cy="281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ProductMapper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tb_product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in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 (select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product_id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	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tb_ordersitem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#{id} )")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List&lt;Product&gt;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selectProductByOrdersId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 lvl="0"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780669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selectOrdersById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该方法用于通过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查询订单信息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755" y="2731770"/>
            <a:ext cx="9410065" cy="2865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03655" y="2669540"/>
            <a:ext cx="94507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tb_orders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 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@Results({@Result(id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true,column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"id"),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number",property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"number"),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productList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",many = @Many(select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com.itheima.dao.ProductMapper.selectProductByOrdersId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"))})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Orders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selectOrdersById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7806690" cy="792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接口，将这两个接口加载到核心配置文件中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530" y="3123884"/>
            <a:ext cx="7331260" cy="9307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91307" y="3107962"/>
            <a:ext cx="7051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com.itheima.dao.ProductMapper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  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com.itheima.dao.OrdersMapper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0" y="1279454"/>
            <a:ext cx="49486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3154739"/>
            <a:ext cx="8720911" cy="177607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</a:rPr>
              <a:t>注意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mybatis-config.xml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文件中的扫描方式是从上往下扫描，所以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&lt;mappers&gt;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元素下引入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ProductMapper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接口的位置，必须在引入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ProductMapper.xml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文件位置前面，否则程序将会首先读取到引入的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ProductMapper.xml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文件，程序将会报错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3977" y="1419439"/>
            <a:ext cx="449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元素引入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文件的顺序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98880" y="2764541"/>
            <a:ext cx="9274689" cy="25135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7045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164247" y="49540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9988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62006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55042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67770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566876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基于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注解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的单表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增删改查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60324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58304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基于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注解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关联查询</a:t>
              </a: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52878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569023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案例：基于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MyBatis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注解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的学生管理程序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780669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selectOrdersByIdTest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的订单的信息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375732"/>
            <a:ext cx="7331260" cy="31968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65907" y="2257373"/>
            <a:ext cx="705171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selectOrdersByIdTest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通过工具类生成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的订单的信息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Orders orders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mapper.selectOrdersById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(3);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2659229"/>
            <a:ext cx="7185046" cy="156966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592357" y="2831740"/>
            <a:ext cx="1735046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6319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736360"/>
            <a:ext cx="5176459" cy="132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完成基于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的学生管理程序，能够用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注解实现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92519" y="1118090"/>
            <a:ext cx="52034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172537" y="1244628"/>
            <a:ext cx="4823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s_student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c_class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029915" y="3400470"/>
          <a:ext cx="6128385" cy="2532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7790"/>
                <a:gridCol w="1879600"/>
                <a:gridCol w="1467485"/>
                <a:gridCol w="1413510"/>
              </a:tblGrid>
              <a:tr h="79883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学生id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学生姓名  name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学生年龄age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所属班级cid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3705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3705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王五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赵六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837" y="266933"/>
            <a:ext cx="627553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541523" y="3455228"/>
          <a:ext cx="418973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285"/>
                <a:gridCol w="2544445"/>
              </a:tblGrid>
              <a:tr h="817245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班级id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班级名称     classname</a:t>
                      </a:r>
                    </a:p>
                  </a:txBody>
                  <a:tcPr marL="177800" marR="1778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一班</a:t>
                      </a:r>
                    </a:p>
                  </a:txBody>
                  <a:tcPr marL="177800" marR="1778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1943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二班</a:t>
                      </a:r>
                    </a:p>
                  </a:txBody>
                  <a:tcPr marL="177800" marR="1778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29970" y="1975485"/>
            <a:ext cx="10190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现有一个学生表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s_student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和一个班级表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c_class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，其中，班级表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c_class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和学生表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s_student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是一对多的关系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63218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414475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3131589"/>
            <a:ext cx="9288075" cy="208865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注解实现查询操作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根据表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在数据库分别创建一个学生表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s_student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和一个班级表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c_class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 并查询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的学生的信息。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注解实现修改操作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修改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的学生的姓名修改为李雷，年龄修改为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注解实现一对多查询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查询出二班所有学生的信息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3977" y="1419439"/>
            <a:ext cx="3720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实现下列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8880" y="2764541"/>
            <a:ext cx="9844464" cy="28140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7045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731411" y="524339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77585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91156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4113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738340"/>
            <a:ext cx="802473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项目搭建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mybatis-demo05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的项目，项目的具体搭建过程请参考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hevron 3"/>
          <p:cNvSpPr/>
          <p:nvPr>
            <p:custDataLst>
              <p:tags r:id="rId2"/>
            </p:custDataLst>
          </p:nvPr>
        </p:nvSpPr>
        <p:spPr>
          <a:xfrm>
            <a:off x="838732" y="1188014"/>
            <a:ext cx="343608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1512" y="1339429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注解实现查询操作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在名为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的数据库中，创建两个数据表，分别为学生表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s_student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和班级表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c_class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，同时在表中预先插入几条测试数据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2680990"/>
            <a:ext cx="7331260" cy="29116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20337" y="2595620"/>
            <a:ext cx="5083584" cy="300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创建一个名称为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c_class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的表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c_class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id int(32) PRIMARY KEY AUTO_INCREMENT,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varchar(40));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c_class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(1, 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c_class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(2, 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’);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_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表同理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类准备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创建持久化类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IClass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，并在类中定义相关属性和方法，该类用于封装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IClass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、班级名称以及关联的学生集合等属性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880" y="2548890"/>
            <a:ext cx="7705725" cy="3287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30170" y="2486660"/>
            <a:ext cx="76720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private Integer id;         private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班级名称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private List&lt;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学生集合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{return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{" +"id=" + id +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='" +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 +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'}’;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接口，用于编写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@Select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注解映射的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2980709"/>
            <a:ext cx="7331260" cy="289431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43200" y="2918200"/>
            <a:ext cx="6835140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com.itheima.pojo.IStudent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org.apache.ibatis.annotations.Select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s_student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= 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核心配置文件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接口加载到核心配置文件中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3392189"/>
            <a:ext cx="7331260" cy="12029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43200" y="3718300"/>
            <a:ext cx="683514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com.itheima.dao.IStudentMapper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6129" y="1146130"/>
            <a:ext cx="7403805" cy="549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it-IT" b="1" dirty="0"/>
              <a:t>注解</a:t>
            </a:r>
            <a:r>
              <a:rPr lang="zh-CN" altLang="it-IT" dirty="0"/>
              <a:t>	</a:t>
            </a:r>
            <a:r>
              <a:rPr lang="zh-CN" altLang="it-IT" dirty="0" smtClean="0"/>
              <a:t>               </a:t>
            </a:r>
            <a:r>
              <a:rPr lang="zh-CN" altLang="it-IT" b="1" dirty="0" smtClean="0"/>
              <a:t>说明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it-IT" altLang="zh-CN" dirty="0" smtClean="0"/>
              <a:t>@</a:t>
            </a:r>
            <a:r>
              <a:rPr lang="it-IT" altLang="zh-CN" dirty="0"/>
              <a:t>Insert	</a:t>
            </a:r>
            <a:r>
              <a:rPr lang="it-IT" altLang="zh-CN" dirty="0" smtClean="0"/>
              <a:t>             </a:t>
            </a:r>
            <a:r>
              <a:rPr lang="zh-CN" altLang="it-IT" dirty="0" smtClean="0"/>
              <a:t>实现新增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it-IT" altLang="zh-CN" dirty="0" smtClean="0"/>
              <a:t>@</a:t>
            </a:r>
            <a:r>
              <a:rPr lang="it-IT" altLang="zh-CN" dirty="0"/>
              <a:t>Delete	</a:t>
            </a:r>
            <a:r>
              <a:rPr lang="it-IT" altLang="zh-CN" dirty="0" smtClean="0"/>
              <a:t>             </a:t>
            </a:r>
            <a:r>
              <a:rPr lang="zh-CN" altLang="it-IT" dirty="0" smtClean="0"/>
              <a:t>实现删除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it-IT" altLang="zh-CN" dirty="0" smtClean="0"/>
              <a:t>@</a:t>
            </a:r>
            <a:r>
              <a:rPr lang="it-IT" altLang="zh-CN" dirty="0"/>
              <a:t>Update	</a:t>
            </a:r>
            <a:r>
              <a:rPr lang="it-IT" altLang="zh-CN" dirty="0" smtClean="0"/>
              <a:t>             </a:t>
            </a:r>
            <a:r>
              <a:rPr lang="zh-CN" altLang="it-IT" dirty="0" smtClean="0"/>
              <a:t>实现更新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it-IT" altLang="zh-CN" dirty="0" smtClean="0"/>
              <a:t>@</a:t>
            </a:r>
            <a:r>
              <a:rPr lang="it-IT" altLang="zh-CN" dirty="0"/>
              <a:t>Select	</a:t>
            </a:r>
            <a:r>
              <a:rPr lang="it-IT" altLang="zh-CN" dirty="0" smtClean="0"/>
              <a:t>             </a:t>
            </a:r>
            <a:r>
              <a:rPr lang="zh-CN" altLang="it-IT" dirty="0" smtClean="0"/>
              <a:t>实现查询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it-IT" altLang="zh-CN" dirty="0" smtClean="0"/>
              <a:t>@</a:t>
            </a:r>
            <a:r>
              <a:rPr lang="it-IT" altLang="zh-CN" dirty="0"/>
              <a:t>Result	</a:t>
            </a:r>
            <a:r>
              <a:rPr lang="it-IT" altLang="zh-CN" dirty="0" smtClean="0"/>
              <a:t>             </a:t>
            </a:r>
            <a:r>
              <a:rPr lang="zh-CN" altLang="it-IT" dirty="0" smtClean="0"/>
              <a:t>实现</a:t>
            </a:r>
            <a:r>
              <a:rPr lang="zh-CN" altLang="it-IT" dirty="0"/>
              <a:t>结果集</a:t>
            </a:r>
            <a:r>
              <a:rPr lang="zh-CN" altLang="it-IT" dirty="0" smtClean="0"/>
              <a:t>封装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it-IT" altLang="zh-CN" dirty="0" smtClean="0"/>
              <a:t>@Results             </a:t>
            </a:r>
            <a:r>
              <a:rPr lang="zh-CN" altLang="it-IT" dirty="0" smtClean="0"/>
              <a:t>可以</a:t>
            </a:r>
            <a:r>
              <a:rPr lang="zh-CN" altLang="it-IT" dirty="0"/>
              <a:t>与</a:t>
            </a:r>
            <a:r>
              <a:rPr lang="it-IT" altLang="zh-CN" dirty="0"/>
              <a:t>@Result </a:t>
            </a:r>
            <a:r>
              <a:rPr lang="zh-CN" altLang="it-IT" dirty="0"/>
              <a:t>一起使用，封装多个结果</a:t>
            </a:r>
            <a:r>
              <a:rPr lang="zh-CN" altLang="it-IT" dirty="0" smtClean="0"/>
              <a:t>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it-IT" altLang="zh-CN" dirty="0" smtClean="0"/>
              <a:t>@ResultMap           </a:t>
            </a:r>
            <a:r>
              <a:rPr lang="zh-CN" altLang="it-IT" dirty="0" smtClean="0"/>
              <a:t>实现</a:t>
            </a:r>
            <a:r>
              <a:rPr lang="zh-CN" altLang="it-IT" dirty="0"/>
              <a:t>引用</a:t>
            </a:r>
            <a:r>
              <a:rPr lang="it-IT" altLang="zh-CN" dirty="0"/>
              <a:t>@Results </a:t>
            </a:r>
            <a:r>
              <a:rPr lang="zh-CN" altLang="it-IT" dirty="0"/>
              <a:t>定义的</a:t>
            </a:r>
            <a:r>
              <a:rPr lang="zh-CN" altLang="it-IT" dirty="0" smtClean="0"/>
              <a:t>封装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语句中的参数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it-IT" altLang="zh-CN" dirty="0" smtClean="0"/>
              <a:t>@</a:t>
            </a:r>
            <a:r>
              <a:rPr lang="it-IT" altLang="zh-CN" dirty="0"/>
              <a:t>One	</a:t>
            </a:r>
            <a:r>
              <a:rPr lang="it-IT" altLang="zh-CN" dirty="0" smtClean="0"/>
              <a:t>             </a:t>
            </a:r>
            <a:r>
              <a:rPr lang="zh-CN" altLang="it-IT" dirty="0" smtClean="0"/>
              <a:t>实现</a:t>
            </a:r>
            <a:r>
              <a:rPr lang="zh-CN" altLang="it-IT" dirty="0"/>
              <a:t>一对一结果集</a:t>
            </a:r>
            <a:r>
              <a:rPr lang="zh-CN" altLang="it-IT" dirty="0" smtClean="0"/>
              <a:t>封装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it-IT" altLang="zh-CN" dirty="0" smtClean="0"/>
              <a:t>@</a:t>
            </a:r>
            <a:r>
              <a:rPr lang="it-IT" altLang="zh-CN" dirty="0"/>
              <a:t>Many	</a:t>
            </a:r>
            <a:r>
              <a:rPr lang="it-IT" altLang="zh-CN" dirty="0" smtClean="0"/>
              <a:t>             </a:t>
            </a:r>
            <a:r>
              <a:rPr lang="zh-CN" altLang="it-IT" dirty="0" smtClean="0"/>
              <a:t>实现</a:t>
            </a:r>
            <a:r>
              <a:rPr lang="zh-CN" altLang="it-IT" dirty="0"/>
              <a:t>一对多结果集</a:t>
            </a:r>
            <a:r>
              <a:rPr lang="zh-CN" altLang="it-IT" dirty="0" smtClean="0"/>
              <a:t>封装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it-IT" altLang="zh-CN" dirty="0" smtClean="0"/>
              <a:t>@</a:t>
            </a:r>
            <a:r>
              <a:rPr lang="it-IT" altLang="zh-CN" dirty="0"/>
              <a:t>SelectProvider	</a:t>
            </a:r>
            <a:r>
              <a:rPr lang="it-IT" altLang="zh-CN" dirty="0" smtClean="0"/>
              <a:t>     </a:t>
            </a:r>
            <a:r>
              <a:rPr lang="zh-CN" altLang="it-IT" dirty="0" smtClean="0"/>
              <a:t>实现</a:t>
            </a:r>
            <a:r>
              <a:rPr lang="zh-CN" altLang="it-IT" dirty="0"/>
              <a:t>动态 </a:t>
            </a:r>
            <a:r>
              <a:rPr lang="it-IT" altLang="zh-CN" dirty="0"/>
              <a:t>SQL </a:t>
            </a:r>
            <a:r>
              <a:rPr lang="zh-CN" altLang="it-IT" dirty="0" smtClean="0"/>
              <a:t>映射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it-IT" altLang="zh-CN" dirty="0" smtClean="0"/>
              <a:t>@</a:t>
            </a:r>
            <a:r>
              <a:rPr lang="it-IT" altLang="zh-CN" dirty="0"/>
              <a:t>CacheNamespace	</a:t>
            </a:r>
            <a:r>
              <a:rPr lang="it-IT" altLang="zh-CN" dirty="0" smtClean="0"/>
              <a:t>     </a:t>
            </a:r>
            <a:r>
              <a:rPr lang="zh-CN" altLang="it-IT" dirty="0" smtClean="0"/>
              <a:t>实现</a:t>
            </a:r>
            <a:r>
              <a:rPr lang="zh-CN" altLang="it-IT" dirty="0"/>
              <a:t>注解二级缓存的</a:t>
            </a:r>
            <a:r>
              <a:rPr lang="zh-CN" altLang="it-IT" dirty="0" smtClean="0"/>
              <a:t>使用</a:t>
            </a:r>
            <a:endParaRPr lang="it-IT" altLang="zh-CN" dirty="0"/>
          </a:p>
        </p:txBody>
      </p:sp>
      <p:sp>
        <p:nvSpPr>
          <p:cNvPr id="3" name="矩形 2"/>
          <p:cNvSpPr/>
          <p:nvPr/>
        </p:nvSpPr>
        <p:spPr>
          <a:xfrm>
            <a:off x="1093140" y="333522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mybatis</a:t>
            </a:r>
            <a:r>
              <a:rPr lang="zh-CN" altLang="en-US" b="1" dirty="0"/>
              <a:t>的常用注解</a:t>
            </a:r>
          </a:p>
        </p:txBody>
      </p:sp>
    </p:spTree>
    <p:extLst>
      <p:ext uri="{BB962C8B-B14F-4D97-AF65-F5344CB8AC3E}">
        <p14:creationId xmlns:p14="http://schemas.microsoft.com/office/powerpoint/2010/main" val="317908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工具类，该类用于封装读取配置文件信息的代码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2408226"/>
            <a:ext cx="7331260" cy="398853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26030" y="2312410"/>
            <a:ext cx="8561070" cy="411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static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null;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{	try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 reader = 	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Resources.getResourceAsReader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SqlSessionFactoryBuilder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().build(reader);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catch (Exception e) {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e.printStackTrace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	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sqlSessionFactory.openSession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07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findIStudentByIdTest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2465377"/>
            <a:ext cx="7331260" cy="37421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26030" y="2426710"/>
            <a:ext cx="8561070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findIStudentByIdTest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通过工具类获取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的学生的信息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student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mapper.selectStudent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3.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77585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91156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4113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738340"/>
            <a:ext cx="802473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接口中添加更新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s_student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表中数据的方法，并在方法上添加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@Update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hevron 3"/>
          <p:cNvSpPr/>
          <p:nvPr>
            <p:custDataLst>
              <p:tags r:id="rId2"/>
            </p:custDataLst>
          </p:nvPr>
        </p:nvSpPr>
        <p:spPr>
          <a:xfrm>
            <a:off x="838732" y="1188014"/>
            <a:ext cx="343608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1512" y="1339429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注解实现修改操作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580" y="4274820"/>
            <a:ext cx="7331260" cy="169498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09686" y="4217670"/>
            <a:ext cx="657147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@Update("update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s_student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name = #{name},age = #{age} "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+"where id = 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student);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updateIStudentTest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2465377"/>
            <a:ext cx="7331260" cy="37421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26030" y="2426710"/>
            <a:ext cx="8561070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updateIStudentTest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student = 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student.setId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(4);	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student.setName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李雷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student.setAge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(21);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result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mapper.updateStudent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(student);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更新学生信息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if(result&gt;0){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成功更新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"+result+"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条数据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else 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更新数据失败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	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session.commit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77585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91156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4113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738340"/>
            <a:ext cx="802473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selectStudentByCid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方法，通过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查询对应班级中的学生信息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hevron 3"/>
          <p:cNvSpPr/>
          <p:nvPr>
            <p:custDataLst>
              <p:tags r:id="rId2"/>
            </p:custDataLst>
          </p:nvPr>
        </p:nvSpPr>
        <p:spPr>
          <a:xfrm>
            <a:off x="838732" y="1188014"/>
            <a:ext cx="38361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1512" y="1339429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注解实现一对多操作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580" y="4206240"/>
            <a:ext cx="7331260" cy="20637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09686" y="4149090"/>
            <a:ext cx="7451584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s_student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=#{id} 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@Results({@Result(id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true,column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"id"),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@Result(column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",property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selectStudentByCid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55868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69439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4113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521170"/>
            <a:ext cx="802473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IClassMapper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接口，在该接口中编写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selectClassById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查询班级信息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hevron 3"/>
          <p:cNvSpPr/>
          <p:nvPr>
            <p:custDataLst>
              <p:tags r:id="rId2"/>
            </p:custDataLst>
          </p:nvPr>
        </p:nvSpPr>
        <p:spPr>
          <a:xfrm>
            <a:off x="838732" y="1188014"/>
            <a:ext cx="38361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1512" y="1339429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注解实现一对多操作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580" y="3611879"/>
            <a:ext cx="7331260" cy="294630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06160" y="3554730"/>
            <a:ext cx="7655110" cy="300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IClassMapper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c_class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 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@Results({@Result(id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true,column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"id"),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",property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many = @Many(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select"com.itheima.dao.IStudentMapper.selectStudentByCid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"))})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selectClassById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核心配置文件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IClassMapper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IClassMapper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接口加载到核心配置文件中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3436927"/>
            <a:ext cx="7331260" cy="10685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26030" y="3718300"/>
            <a:ext cx="58864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com.itheima.dao.IClassMapper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selectClassByIdTest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2736819"/>
            <a:ext cx="7331260" cy="33255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08910" y="2689600"/>
            <a:ext cx="6983730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selectClassByIdTest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IClassMapper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IClassMapper.class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的班级中学生的信息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icalss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mapper.selectClassById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icalss.toString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03056" y="1891410"/>
            <a:ext cx="9794240" cy="3652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24323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96205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8087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223470"/>
            <a:ext cx="9504297" cy="219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的注解开发。首先讲解了基于注解的单表增删改查常用注解，包括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@Select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@Insert注解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@Update注解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@Delete注解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@Param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等；然后讲解了基于注解的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关联查询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，包括一对一查询、一对多查询和多对多查询。通过本章的学习，读者可以了解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中常用注解的主要作用，并能够掌握这些注解在实际开发中的应用。在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框架中，这些注解十分重要，熟练的掌握它们能够极大的提高开发效率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基于注解的单表增删改查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11418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24989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152870"/>
            <a:ext cx="8485746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数据库中创建名为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tb_worker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的数据表，同时预先插入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条测试数据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229610"/>
            <a:ext cx="7806690" cy="297273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204210"/>
            <a:ext cx="7289800" cy="300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id INT PRIMARY KEY AUTO_INCREMENT,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name VARCHAR(32),	age INT,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sex VARCHAR(8),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INT UNIQUE    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name,age,sex,worker_id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)VALUES('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',32,'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女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',1001);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925" y="996950"/>
            <a:ext cx="97358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下面通过一个案例演示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@Select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注解的使用，该案例要求根据员工的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查找员工信息，案例具体</a:t>
            </a:r>
          </a:p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实现步骤如下。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04028" y="266933"/>
            <a:ext cx="2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模块：</a:t>
            </a:r>
            <a:r>
              <a:rPr lang="en-US" altLang="zh-CN" b="1" dirty="0" smtClean="0">
                <a:solidFill>
                  <a:srgbClr val="FF0000"/>
                </a:solidFill>
              </a:rPr>
              <a:t>mybatis_05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创建持久化类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类中定义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、员工姓名、年龄、性别、工号等属性以及属性对应的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getter/setter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430684"/>
            <a:ext cx="7806690" cy="36332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350322"/>
            <a:ext cx="7908242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Integer id;   private String name;     private Integer age;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sex;    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return "Worker{" + "id=" + id + ", name=" + name +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", age=" + age + ", sex=" + sex + 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 +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+ '}';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}}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编写查询方法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接口，用于编写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@Select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注解映射的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830" y="2558389"/>
            <a:ext cx="7806690" cy="29518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70580" y="2501317"/>
            <a:ext cx="6567170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org.apache.ibatis.annotations.Select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@Select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= 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Worker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4153ef6312bc9afc5f4be1f2e717ea832bb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4677cef-1814-4866-be35-2ca77b0b6080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a72caba-483c-4d2c-a6a8-3d33443c3bfc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3942</Words>
  <Application>Microsoft Office PowerPoint</Application>
  <PresentationFormat>自定义</PresentationFormat>
  <Paragraphs>546</Paragraphs>
  <Slides>58</Slides>
  <Notes>56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xb21cn</cp:lastModifiedBy>
  <cp:revision>1311</cp:revision>
  <dcterms:created xsi:type="dcterms:W3CDTF">2020-11-25T06:00:00Z</dcterms:created>
  <dcterms:modified xsi:type="dcterms:W3CDTF">2022-03-15T13:54:28Z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