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tags/tag20.xml" ContentType="application/vnd.openxmlformats-officedocument.presentationml.tags+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8.xml" ContentType="application/vnd.openxmlformats-officedocument.presentationml.tags+xml"/>
  <Override PartName="/ppt/notesSlides/notesSlide3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3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459" r:id="rId2"/>
    <p:sldId id="460" r:id="rId3"/>
    <p:sldId id="733" r:id="rId4"/>
    <p:sldId id="462" r:id="rId5"/>
    <p:sldId id="463" r:id="rId6"/>
    <p:sldId id="464" r:id="rId7"/>
    <p:sldId id="822" r:id="rId8"/>
    <p:sldId id="563" r:id="rId9"/>
    <p:sldId id="823" r:id="rId10"/>
    <p:sldId id="772" r:id="rId11"/>
    <p:sldId id="824" r:id="rId12"/>
    <p:sldId id="781" r:id="rId13"/>
    <p:sldId id="783" r:id="rId14"/>
    <p:sldId id="785" r:id="rId15"/>
    <p:sldId id="787" r:id="rId16"/>
    <p:sldId id="789" r:id="rId17"/>
    <p:sldId id="793" r:id="rId18"/>
    <p:sldId id="797" r:id="rId19"/>
    <p:sldId id="583" r:id="rId20"/>
    <p:sldId id="825" r:id="rId21"/>
    <p:sldId id="670" r:id="rId22"/>
    <p:sldId id="801" r:id="rId23"/>
    <p:sldId id="826" r:id="rId24"/>
    <p:sldId id="827" r:id="rId25"/>
    <p:sldId id="828" r:id="rId26"/>
    <p:sldId id="951" r:id="rId27"/>
    <p:sldId id="950" r:id="rId28"/>
    <p:sldId id="929" r:id="rId29"/>
    <p:sldId id="930" r:id="rId30"/>
    <p:sldId id="931" r:id="rId31"/>
    <p:sldId id="753" r:id="rId32"/>
    <p:sldId id="952" r:id="rId33"/>
    <p:sldId id="954" r:id="rId34"/>
    <p:sldId id="805" r:id="rId35"/>
    <p:sldId id="806" r:id="rId36"/>
    <p:sldId id="809" r:id="rId37"/>
    <p:sldId id="810" r:id="rId38"/>
    <p:sldId id="812" r:id="rId39"/>
    <p:sldId id="808" r:id="rId40"/>
    <p:sldId id="813" r:id="rId41"/>
    <p:sldId id="814" r:id="rId42"/>
    <p:sldId id="815" r:id="rId43"/>
    <p:sldId id="816" r:id="rId44"/>
    <p:sldId id="818" r:id="rId45"/>
    <p:sldId id="820" r:id="rId46"/>
    <p:sldId id="821" r:id="rId47"/>
    <p:sldId id="531" r:id="rId48"/>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蒙蒙" initials="xm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87" autoAdjust="0"/>
    <p:restoredTop sz="94857"/>
  </p:normalViewPr>
  <p:slideViewPr>
    <p:cSldViewPr snapToGrid="0" snapToObjects="1">
      <p:cViewPr varScale="1">
        <p:scale>
          <a:sx n="114" d="100"/>
          <a:sy n="114" d="100"/>
        </p:scale>
        <p:origin x="-228" y="-108"/>
      </p:cViewPr>
      <p:guideLst>
        <p:guide orient="horz" pos="210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2022/3/19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3667879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2022/3/19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2022/3/19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2022/3/19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2022/3/19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2022/3/19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2022/3/19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2022/3/19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2022/3/19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2022/3/19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2022/3/19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2022/3/19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2022/3/19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2.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tags" Target="../tags/tag1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7.xml"/><Relationship Id="rId1" Type="http://schemas.openxmlformats.org/officeDocument/2006/relationships/tags" Target="../tags/tag19.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ags" Target="../tags/tag20.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tags" Target="../tags/tag21.xml"/><Relationship Id="rId6" Type="http://schemas.openxmlformats.org/officeDocument/2006/relationships/image" Target="../media/image3.png"/><Relationship Id="rId5" Type="http://schemas.openxmlformats.org/officeDocument/2006/relationships/image" Target="../media/image1.sv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6.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7.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8.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2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7.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7.xml"/><Relationship Id="rId1" Type="http://schemas.openxmlformats.org/officeDocument/2006/relationships/tags" Target="../tags/tag38.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7.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7.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7.xml"/><Relationship Id="rId1" Type="http://schemas.openxmlformats.org/officeDocument/2006/relationships/tags" Target="../tags/tag43.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7.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7.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7.xml"/><Relationship Id="rId1" Type="http://schemas.openxmlformats.org/officeDocument/2006/relationships/tags" Target="../tags/tag47.x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3043771" y="2515710"/>
            <a:ext cx="7768271" cy="830997"/>
          </a:xfrm>
          <a:prstGeom prst="rect">
            <a:avLst/>
          </a:prstGeom>
          <a:noFill/>
        </p:spPr>
        <p:txBody>
          <a:bodyPr wrap="square" rtlCol="0">
            <a:spAutoFit/>
          </a:bodyPr>
          <a:lstStyle/>
          <a:p>
            <a:r>
              <a:rPr lang="zh-CN" altLang="en-US" sz="48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8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6</a:t>
            </a:r>
            <a:r>
              <a:rPr lang="zh-CN" altLang="en-US" sz="48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初识</a:t>
            </a:r>
            <a:r>
              <a:rPr lang="en-US" altLang="zh-CN" sz="48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Spring</a:t>
            </a:r>
            <a:r>
              <a:rPr lang="zh-CN" altLang="en-US" sz="48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框架</a:t>
            </a:r>
          </a:p>
        </p:txBody>
      </p:sp>
      <p:sp>
        <p:nvSpPr>
          <p:cNvPr id="68" name="Rectangle 4"/>
          <p:cNvSpPr txBox="1">
            <a:spLocks noChangeArrowheads="1"/>
          </p:cNvSpPr>
          <p:nvPr/>
        </p:nvSpPr>
        <p:spPr>
          <a:xfrm>
            <a:off x="2339975" y="3860800"/>
            <a:ext cx="7768590" cy="429895"/>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sz="1700" dirty="0">
                <a:solidFill>
                  <a:srgbClr val="595959"/>
                </a:solidFill>
                <a:latin typeface="微软雅黑" panose="020B0503020204020204" pitchFamily="34" charset="-122"/>
                <a:ea typeface="微软雅黑" panose="020B0503020204020204" pitchFamily="34" charset="-122"/>
                <a:cs typeface="+mn-ea"/>
                <a:sym typeface="+mn-lt"/>
              </a:rPr>
              <a:t>《Java EE企业级应用开发</a:t>
            </a:r>
            <a:r>
              <a:rPr lang="zh-CN" sz="1700" dirty="0">
                <a:solidFill>
                  <a:srgbClr val="595959"/>
                </a:solidFill>
                <a:latin typeface="微软雅黑" panose="020B0503020204020204" pitchFamily="34" charset="-122"/>
                <a:ea typeface="微软雅黑" panose="020B0503020204020204" pitchFamily="34" charset="-122"/>
                <a:cs typeface="+mn-ea"/>
                <a:sym typeface="+mn-lt"/>
              </a:rPr>
              <a:t>教程（</a:t>
            </a:r>
            <a:r>
              <a:rPr sz="1700" dirty="0">
                <a:solidFill>
                  <a:srgbClr val="595959"/>
                </a:solidFill>
                <a:latin typeface="微软雅黑" panose="020B0503020204020204" pitchFamily="34" charset="-122"/>
                <a:ea typeface="微软雅黑" panose="020B0503020204020204" pitchFamily="34" charset="-122"/>
                <a:cs typeface="+mn-ea"/>
                <a:sym typeface="+mn-lt"/>
              </a:rPr>
              <a:t>Spring+Spring MVC+MyBatis</a:t>
            </a:r>
            <a:r>
              <a:rPr lang="zh-CN" sz="1700" dirty="0">
                <a:solidFill>
                  <a:srgbClr val="595959"/>
                </a:solidFill>
                <a:latin typeface="微软雅黑" panose="020B0503020204020204" pitchFamily="34" charset="-122"/>
                <a:ea typeface="微软雅黑" panose="020B0503020204020204" pitchFamily="34" charset="-122"/>
                <a:cs typeface="+mn-ea"/>
                <a:sym typeface="+mn-lt"/>
              </a:rPr>
              <a:t>）</a:t>
            </a:r>
            <a:r>
              <a:rPr sz="1700" dirty="0">
                <a:solidFill>
                  <a:srgbClr val="595959"/>
                </a:solidFill>
                <a:latin typeface="微软雅黑" panose="020B0503020204020204" pitchFamily="34" charset="-122"/>
                <a:ea typeface="微软雅黑" panose="020B0503020204020204" pitchFamily="34" charset="-122"/>
                <a:cs typeface="+mn-ea"/>
                <a:sym typeface="+mn-lt"/>
              </a:rPr>
              <a:t>（第2版）》</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713064" y="1131014"/>
            <a:ext cx="10737908" cy="4480842"/>
          </a:xfrm>
          <a:prstGeom prst="rect">
            <a:avLst/>
          </a:prstGeom>
          <a:noFill/>
          <a:ln>
            <a:noFill/>
          </a:ln>
        </p:spPr>
        <p:txBody>
          <a:bodyPr wrap="square" rtlCol="0">
            <a:spAutoFit/>
          </a:bodyPr>
          <a:lstStyle/>
          <a:p>
            <a:pPr marL="285750" indent="-285750">
              <a:lnSpc>
                <a:spcPct val="150000"/>
              </a:lnSpc>
              <a:buFont typeface="Wingdings" panose="05000000000000000000" pitchFamily="2" charset="2"/>
              <a:buChar char="ü"/>
            </a:pPr>
            <a:r>
              <a:rPr lang="zh-CN" altLang="en-US"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595959"/>
                </a:solidFill>
                <a:latin typeface="微软雅黑" panose="020B0503020204020204" pitchFamily="34" charset="-122"/>
                <a:ea typeface="微软雅黑" panose="020B0503020204020204" pitchFamily="34" charset="-122"/>
              </a:rPr>
              <a:t>Spring</a:t>
            </a:r>
            <a:r>
              <a:rPr lang="zh-CN" altLang="zh-CN" sz="1600" dirty="0">
                <a:solidFill>
                  <a:srgbClr val="595959"/>
                </a:solidFill>
                <a:latin typeface="微软雅黑" panose="020B0503020204020204" pitchFamily="34" charset="-122"/>
                <a:ea typeface="微软雅黑" panose="020B0503020204020204" pitchFamily="34" charset="-122"/>
              </a:rPr>
              <a:t>是一种</a:t>
            </a:r>
            <a:r>
              <a:rPr lang="zh-CN" altLang="zh-CN" sz="1600" dirty="0">
                <a:solidFill>
                  <a:srgbClr val="1369B2"/>
                </a:solidFill>
                <a:latin typeface="微软雅黑" panose="020B0503020204020204" pitchFamily="34" charset="-122"/>
                <a:ea typeface="微软雅黑" panose="020B0503020204020204" pitchFamily="34" charset="-122"/>
              </a:rPr>
              <a:t>非侵入式</a:t>
            </a:r>
            <a:r>
              <a:rPr lang="zh-CN" altLang="zh-CN" sz="1600" dirty="0">
                <a:solidFill>
                  <a:srgbClr val="595959"/>
                </a:solidFill>
                <a:latin typeface="微软雅黑" panose="020B0503020204020204" pitchFamily="34" charset="-122"/>
                <a:ea typeface="微软雅黑" panose="020B0503020204020204" pitchFamily="34" charset="-122"/>
              </a:rPr>
              <a:t>（</a:t>
            </a:r>
            <a:r>
              <a:rPr lang="en-US" altLang="zh-CN" sz="1600" dirty="0">
                <a:solidFill>
                  <a:srgbClr val="595959"/>
                </a:solidFill>
                <a:latin typeface="微软雅黑" panose="020B0503020204020204" pitchFamily="34" charset="-122"/>
                <a:ea typeface="微软雅黑" panose="020B0503020204020204" pitchFamily="34" charset="-122"/>
              </a:rPr>
              <a:t>non-invasive</a:t>
            </a:r>
            <a:r>
              <a:rPr lang="zh-CN" altLang="zh-CN" sz="1600" dirty="0">
                <a:solidFill>
                  <a:srgbClr val="595959"/>
                </a:solidFill>
                <a:latin typeface="微软雅黑" panose="020B0503020204020204" pitchFamily="34" charset="-122"/>
                <a:ea typeface="微软雅黑" panose="020B0503020204020204" pitchFamily="34" charset="-122"/>
              </a:rPr>
              <a:t>）框架，所谓非侵入式是指</a:t>
            </a:r>
            <a:r>
              <a:rPr lang="en-US" altLang="zh-CN" sz="1600" dirty="0">
                <a:solidFill>
                  <a:srgbClr val="595959"/>
                </a:solidFill>
                <a:latin typeface="微软雅黑" panose="020B0503020204020204" pitchFamily="34" charset="-122"/>
                <a:ea typeface="微软雅黑" panose="020B0503020204020204" pitchFamily="34" charset="-122"/>
              </a:rPr>
              <a:t>Spring</a:t>
            </a:r>
            <a:r>
              <a:rPr lang="zh-CN" altLang="zh-CN" sz="1600" dirty="0">
                <a:solidFill>
                  <a:srgbClr val="595959"/>
                </a:solidFill>
                <a:latin typeface="微软雅黑" panose="020B0503020204020204" pitchFamily="34" charset="-122"/>
                <a:ea typeface="微软雅黑" panose="020B0503020204020204" pitchFamily="34" charset="-122"/>
              </a:rPr>
              <a:t>框架的</a:t>
            </a:r>
            <a:r>
              <a:rPr lang="en-US" altLang="zh-CN" sz="1600" dirty="0">
                <a:solidFill>
                  <a:srgbClr val="595959"/>
                </a:solidFill>
                <a:latin typeface="微软雅黑" panose="020B0503020204020204" pitchFamily="34" charset="-122"/>
                <a:ea typeface="微软雅黑" panose="020B0503020204020204" pitchFamily="34" charset="-122"/>
              </a:rPr>
              <a:t>API</a:t>
            </a:r>
            <a:r>
              <a:rPr lang="zh-CN" altLang="zh-CN" sz="1600" dirty="0">
                <a:solidFill>
                  <a:srgbClr val="595959"/>
                </a:solidFill>
                <a:latin typeface="微软雅黑" panose="020B0503020204020204" pitchFamily="34" charset="-122"/>
                <a:ea typeface="微软雅黑" panose="020B0503020204020204" pitchFamily="34" charset="-122"/>
              </a:rPr>
              <a:t>不会在业务逻辑上出现，也就是说业务逻辑应该是</a:t>
            </a:r>
            <a:r>
              <a:rPr lang="zh-CN" altLang="zh-CN" sz="1600" dirty="0">
                <a:solidFill>
                  <a:srgbClr val="1369B2"/>
                </a:solidFill>
                <a:latin typeface="微软雅黑" panose="020B0503020204020204" pitchFamily="34" charset="-122"/>
                <a:ea typeface="微软雅黑" panose="020B0503020204020204" pitchFamily="34" charset="-122"/>
              </a:rPr>
              <a:t>纯净</a:t>
            </a:r>
            <a:r>
              <a:rPr lang="zh-CN" altLang="zh-CN" sz="1600" dirty="0">
                <a:solidFill>
                  <a:srgbClr val="595959"/>
                </a:solidFill>
                <a:latin typeface="微软雅黑" panose="020B0503020204020204" pitchFamily="34" charset="-122"/>
                <a:ea typeface="微软雅黑" panose="020B0503020204020204" pitchFamily="34" charset="-122"/>
              </a:rPr>
              <a:t>的，不能出现与业务逻辑无关的代码。由于业务逻辑中没有</a:t>
            </a:r>
            <a:r>
              <a:rPr lang="en-US" altLang="zh-CN" sz="1600" dirty="0">
                <a:solidFill>
                  <a:srgbClr val="595959"/>
                </a:solidFill>
                <a:latin typeface="微软雅黑" panose="020B0503020204020204" pitchFamily="34" charset="-122"/>
                <a:ea typeface="微软雅黑" panose="020B0503020204020204" pitchFamily="34" charset="-122"/>
              </a:rPr>
              <a:t>Spring</a:t>
            </a:r>
            <a:r>
              <a:rPr lang="zh-CN" altLang="zh-CN" sz="1600" dirty="0">
                <a:solidFill>
                  <a:srgbClr val="595959"/>
                </a:solidFill>
                <a:latin typeface="微软雅黑" panose="020B0503020204020204" pitchFamily="34" charset="-122"/>
                <a:ea typeface="微软雅黑" panose="020B0503020204020204" pitchFamily="34" charset="-122"/>
              </a:rPr>
              <a:t>的</a:t>
            </a:r>
            <a:r>
              <a:rPr lang="en-US" altLang="zh-CN" sz="1600" dirty="0">
                <a:solidFill>
                  <a:srgbClr val="595959"/>
                </a:solidFill>
                <a:latin typeface="微软雅黑" panose="020B0503020204020204" pitchFamily="34" charset="-122"/>
                <a:ea typeface="微软雅黑" panose="020B0503020204020204" pitchFamily="34" charset="-122"/>
              </a:rPr>
              <a:t>API</a:t>
            </a:r>
            <a:r>
              <a:rPr lang="zh-CN" altLang="zh-CN" sz="1600" dirty="0">
                <a:solidFill>
                  <a:srgbClr val="595959"/>
                </a:solidFill>
                <a:latin typeface="微软雅黑" panose="020B0503020204020204" pitchFamily="34" charset="-122"/>
                <a:ea typeface="微软雅黑" panose="020B0503020204020204" pitchFamily="34" charset="-122"/>
              </a:rPr>
              <a:t>，所以业务逻辑代码也可以从</a:t>
            </a:r>
            <a:r>
              <a:rPr lang="en-US" altLang="zh-CN" sz="1600" dirty="0">
                <a:solidFill>
                  <a:srgbClr val="595959"/>
                </a:solidFill>
                <a:latin typeface="微软雅黑" panose="020B0503020204020204" pitchFamily="34" charset="-122"/>
                <a:ea typeface="微软雅黑" panose="020B0503020204020204" pitchFamily="34" charset="-122"/>
              </a:rPr>
              <a:t>Spring</a:t>
            </a:r>
            <a:r>
              <a:rPr lang="zh-CN" altLang="zh-CN" sz="1600" dirty="0">
                <a:solidFill>
                  <a:srgbClr val="595959"/>
                </a:solidFill>
                <a:latin typeface="微软雅黑" panose="020B0503020204020204" pitchFamily="34" charset="-122"/>
                <a:ea typeface="微软雅黑" panose="020B0503020204020204" pitchFamily="34" charset="-122"/>
              </a:rPr>
              <a:t>框架快速地</a:t>
            </a:r>
            <a:r>
              <a:rPr lang="zh-CN" altLang="zh-CN" sz="1600" dirty="0">
                <a:solidFill>
                  <a:srgbClr val="1369B2"/>
                </a:solidFill>
                <a:latin typeface="微软雅黑" panose="020B0503020204020204" pitchFamily="34" charset="-122"/>
                <a:ea typeface="微软雅黑" panose="020B0503020204020204" pitchFamily="34" charset="-122"/>
              </a:rPr>
              <a:t>移植</a:t>
            </a:r>
            <a:r>
              <a:rPr lang="zh-CN" altLang="zh-CN" sz="1600" dirty="0">
                <a:solidFill>
                  <a:srgbClr val="595959"/>
                </a:solidFill>
                <a:latin typeface="微软雅黑" panose="020B0503020204020204" pitchFamily="34" charset="-122"/>
                <a:ea typeface="微软雅黑" panose="020B0503020204020204" pitchFamily="34" charset="-122"/>
              </a:rPr>
              <a:t>到其他框架</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en-US" altLang="zh-CN" sz="1600" dirty="0" smtClean="0">
                <a:solidFill>
                  <a:srgbClr val="595959"/>
                </a:solidFill>
                <a:latin typeface="微软雅黑" panose="020B0503020204020204" pitchFamily="34" charset="-122"/>
                <a:ea typeface="微软雅黑" panose="020B0503020204020204" pitchFamily="34" charset="-122"/>
              </a:rPr>
              <a:t>       Spring</a:t>
            </a:r>
            <a:r>
              <a:rPr lang="zh-CN" altLang="zh-CN" sz="1600" dirty="0">
                <a:solidFill>
                  <a:srgbClr val="595959"/>
                </a:solidFill>
                <a:latin typeface="微软雅黑" panose="020B0503020204020204" pitchFamily="34" charset="-122"/>
                <a:ea typeface="微软雅黑" panose="020B0503020204020204" pitchFamily="34" charset="-122"/>
              </a:rPr>
              <a:t>就是一个大</a:t>
            </a:r>
            <a:r>
              <a:rPr lang="zh-CN" altLang="zh-CN" sz="1600" dirty="0">
                <a:solidFill>
                  <a:srgbClr val="1369B2"/>
                </a:solidFill>
                <a:latin typeface="微软雅黑" panose="020B0503020204020204" pitchFamily="34" charset="-122"/>
                <a:ea typeface="微软雅黑" panose="020B0503020204020204" pitchFamily="34" charset="-122"/>
              </a:rPr>
              <a:t>工厂</a:t>
            </a:r>
            <a:r>
              <a:rPr lang="zh-CN" altLang="zh-CN" sz="1600" dirty="0">
                <a:solidFill>
                  <a:srgbClr val="595959"/>
                </a:solidFill>
                <a:latin typeface="微软雅黑" panose="020B0503020204020204" pitchFamily="34" charset="-122"/>
                <a:ea typeface="微软雅黑" panose="020B0503020204020204" pitchFamily="34" charset="-122"/>
              </a:rPr>
              <a:t>，可以将所有对象的创建和依赖关系的维护工作都交给</a:t>
            </a:r>
            <a:r>
              <a:rPr lang="en-US" altLang="zh-CN" sz="1600" dirty="0">
                <a:solidFill>
                  <a:srgbClr val="1369B2"/>
                </a:solidFill>
                <a:latin typeface="微软雅黑" panose="020B0503020204020204" pitchFamily="34" charset="-122"/>
                <a:ea typeface="微软雅黑" panose="020B0503020204020204" pitchFamily="34" charset="-122"/>
              </a:rPr>
              <a:t>Spring</a:t>
            </a:r>
            <a:r>
              <a:rPr lang="zh-CN" altLang="zh-CN" sz="1600" dirty="0">
                <a:solidFill>
                  <a:srgbClr val="1369B2"/>
                </a:solidFill>
                <a:latin typeface="微软雅黑" panose="020B0503020204020204" pitchFamily="34" charset="-122"/>
                <a:ea typeface="微软雅黑" panose="020B0503020204020204" pitchFamily="34" charset="-122"/>
              </a:rPr>
              <a:t>容器</a:t>
            </a:r>
            <a:r>
              <a:rPr lang="zh-CN" altLang="zh-CN" sz="1600" dirty="0">
                <a:solidFill>
                  <a:srgbClr val="595959"/>
                </a:solidFill>
                <a:latin typeface="微软雅黑" panose="020B0503020204020204" pitchFamily="34" charset="-122"/>
                <a:ea typeface="微软雅黑" panose="020B0503020204020204" pitchFamily="34" charset="-122"/>
              </a:rPr>
              <a:t>管理，大大降低了组件之间的</a:t>
            </a:r>
            <a:r>
              <a:rPr lang="zh-CN" altLang="zh-CN" sz="1600" dirty="0">
                <a:solidFill>
                  <a:srgbClr val="1369B2"/>
                </a:solidFill>
                <a:latin typeface="微软雅黑" panose="020B0503020204020204" pitchFamily="34" charset="-122"/>
                <a:ea typeface="微软雅黑" panose="020B0503020204020204" pitchFamily="34" charset="-122"/>
              </a:rPr>
              <a:t>耦合性</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en-US" altLang="zh-CN" sz="1600" dirty="0" smtClean="0">
                <a:solidFill>
                  <a:srgbClr val="595959"/>
                </a:solidFill>
                <a:latin typeface="微软雅黑" panose="020B0503020204020204" pitchFamily="34" charset="-122"/>
                <a:ea typeface="微软雅黑" panose="020B0503020204020204" pitchFamily="34" charset="-122"/>
              </a:rPr>
              <a:t>       Spring</a:t>
            </a:r>
            <a:r>
              <a:rPr lang="zh-CN" altLang="zh-CN" sz="1600" dirty="0">
                <a:solidFill>
                  <a:srgbClr val="595959"/>
                </a:solidFill>
                <a:latin typeface="微软雅黑" panose="020B0503020204020204" pitchFamily="34" charset="-122"/>
                <a:ea typeface="微软雅黑" panose="020B0503020204020204" pitchFamily="34" charset="-122"/>
              </a:rPr>
              <a:t>提供了对</a:t>
            </a:r>
            <a:r>
              <a:rPr lang="en-US" altLang="zh-CN" sz="1600" dirty="0">
                <a:solidFill>
                  <a:srgbClr val="1369B2"/>
                </a:solidFill>
                <a:latin typeface="微软雅黑" panose="020B0503020204020204" pitchFamily="34" charset="-122"/>
                <a:ea typeface="微软雅黑" panose="020B0503020204020204" pitchFamily="34" charset="-122"/>
              </a:rPr>
              <a:t>AOP</a:t>
            </a:r>
            <a:r>
              <a:rPr lang="zh-CN" altLang="zh-CN" sz="1600" dirty="0">
                <a:solidFill>
                  <a:srgbClr val="595959"/>
                </a:solidFill>
                <a:latin typeface="微软雅黑" panose="020B0503020204020204" pitchFamily="34" charset="-122"/>
                <a:ea typeface="微软雅黑" panose="020B0503020204020204" pitchFamily="34" charset="-122"/>
              </a:rPr>
              <a:t>的支持，</a:t>
            </a:r>
            <a:r>
              <a:rPr lang="en-US" altLang="zh-CN" sz="1600" dirty="0">
                <a:solidFill>
                  <a:srgbClr val="595959"/>
                </a:solidFill>
                <a:latin typeface="微软雅黑" panose="020B0503020204020204" pitchFamily="34" charset="-122"/>
                <a:ea typeface="微软雅黑" panose="020B0503020204020204" pitchFamily="34" charset="-122"/>
              </a:rPr>
              <a:t>AOP</a:t>
            </a:r>
            <a:r>
              <a:rPr lang="zh-CN" altLang="zh-CN" sz="1600" dirty="0">
                <a:solidFill>
                  <a:srgbClr val="595959"/>
                </a:solidFill>
                <a:latin typeface="微软雅黑" panose="020B0503020204020204" pitchFamily="34" charset="-122"/>
                <a:ea typeface="微软雅黑" panose="020B0503020204020204" pitchFamily="34" charset="-122"/>
              </a:rPr>
              <a:t>可以将一些通用的任务进行集中处理，如安全、事务和日志等，以</a:t>
            </a:r>
            <a:r>
              <a:rPr lang="zh-CN" altLang="zh-CN" sz="1600" dirty="0">
                <a:solidFill>
                  <a:srgbClr val="1369B2"/>
                </a:solidFill>
                <a:latin typeface="微软雅黑" panose="020B0503020204020204" pitchFamily="34" charset="-122"/>
                <a:ea typeface="微软雅黑" panose="020B0503020204020204" pitchFamily="34" charset="-122"/>
              </a:rPr>
              <a:t>减少</a:t>
            </a:r>
            <a:r>
              <a:rPr lang="zh-CN" altLang="zh-CN" sz="1600" dirty="0">
                <a:solidFill>
                  <a:srgbClr val="595959"/>
                </a:solidFill>
                <a:latin typeface="微软雅黑" panose="020B0503020204020204" pitchFamily="34" charset="-122"/>
                <a:ea typeface="微软雅黑" panose="020B0503020204020204" pitchFamily="34" charset="-122"/>
              </a:rPr>
              <a:t>通过传统</a:t>
            </a:r>
            <a:r>
              <a:rPr lang="en-US" altLang="zh-CN" sz="1600" dirty="0">
                <a:solidFill>
                  <a:srgbClr val="595959"/>
                </a:solidFill>
                <a:latin typeface="微软雅黑" panose="020B0503020204020204" pitchFamily="34" charset="-122"/>
                <a:ea typeface="微软雅黑" panose="020B0503020204020204" pitchFamily="34" charset="-122"/>
              </a:rPr>
              <a:t>OOP</a:t>
            </a:r>
            <a:r>
              <a:rPr lang="zh-CN" altLang="zh-CN" sz="1600" dirty="0">
                <a:solidFill>
                  <a:srgbClr val="595959"/>
                </a:solidFill>
                <a:latin typeface="微软雅黑" panose="020B0503020204020204" pitchFamily="34" charset="-122"/>
                <a:ea typeface="微软雅黑" panose="020B0503020204020204" pitchFamily="34" charset="-122"/>
              </a:rPr>
              <a:t>方法带来的代码</a:t>
            </a:r>
            <a:r>
              <a:rPr lang="zh-CN" altLang="zh-CN" sz="1600" dirty="0">
                <a:solidFill>
                  <a:srgbClr val="1369B2"/>
                </a:solidFill>
                <a:latin typeface="微软雅黑" panose="020B0503020204020204" pitchFamily="34" charset="-122"/>
                <a:ea typeface="微软雅黑" panose="020B0503020204020204" pitchFamily="34" charset="-122"/>
              </a:rPr>
              <a:t>冗余</a:t>
            </a:r>
            <a:r>
              <a:rPr lang="zh-CN" altLang="zh-CN" sz="1600" dirty="0">
                <a:solidFill>
                  <a:srgbClr val="595959"/>
                </a:solidFill>
                <a:latin typeface="微软雅黑" panose="020B0503020204020204" pitchFamily="34" charset="-122"/>
                <a:ea typeface="微软雅黑" panose="020B0503020204020204" pitchFamily="34" charset="-122"/>
              </a:rPr>
              <a:t>和</a:t>
            </a:r>
            <a:r>
              <a:rPr lang="zh-CN" altLang="zh-CN" sz="1600" dirty="0" smtClean="0">
                <a:solidFill>
                  <a:srgbClr val="1369B2"/>
                </a:solidFill>
                <a:latin typeface="微软雅黑" panose="020B0503020204020204" pitchFamily="34" charset="-122"/>
                <a:ea typeface="微软雅黑" panose="020B0503020204020204" pitchFamily="34" charset="-122"/>
              </a:rPr>
              <a:t>繁杂</a:t>
            </a:r>
            <a:endParaRPr lang="en-US" altLang="zh-CN" sz="1600" dirty="0" smtClean="0">
              <a:solidFill>
                <a:srgbClr val="1369B2"/>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1600" dirty="0">
                <a:solidFill>
                  <a:srgbClr val="595959"/>
                </a:solidFill>
                <a:latin typeface="微软雅黑" panose="020B0503020204020204" pitchFamily="34" charset="-122"/>
                <a:ea typeface="微软雅黑" panose="020B0503020204020204" pitchFamily="34" charset="-122"/>
              </a:rPr>
              <a:t> </a:t>
            </a:r>
            <a:r>
              <a:rPr lang="zh-CN" altLang="en-US" sz="1600" dirty="0" smtClean="0">
                <a:solidFill>
                  <a:srgbClr val="595959"/>
                </a:solidFill>
                <a:latin typeface="微软雅黑" panose="020B0503020204020204" pitchFamily="34" charset="-122"/>
                <a:ea typeface="微软雅黑" panose="020B0503020204020204" pitchFamily="34" charset="-122"/>
              </a:rPr>
              <a:t>      </a:t>
            </a:r>
            <a:r>
              <a:rPr lang="zh-CN" altLang="zh-CN" sz="1600" dirty="0" smtClean="0">
                <a:solidFill>
                  <a:srgbClr val="595959"/>
                </a:solidFill>
                <a:latin typeface="微软雅黑" panose="020B0503020204020204" pitchFamily="34" charset="-122"/>
                <a:ea typeface="微软雅黑" panose="020B0503020204020204" pitchFamily="34" charset="-122"/>
              </a:rPr>
              <a:t>在</a:t>
            </a:r>
            <a:r>
              <a:rPr lang="en-US" altLang="zh-CN" sz="1600" dirty="0">
                <a:solidFill>
                  <a:srgbClr val="595959"/>
                </a:solidFill>
                <a:latin typeface="微软雅黑" panose="020B0503020204020204" pitchFamily="34" charset="-122"/>
                <a:ea typeface="微软雅黑" panose="020B0503020204020204" pitchFamily="34" charset="-122"/>
              </a:rPr>
              <a:t>Spring</a:t>
            </a:r>
            <a:r>
              <a:rPr lang="zh-CN" altLang="zh-CN" sz="1600" dirty="0">
                <a:solidFill>
                  <a:srgbClr val="595959"/>
                </a:solidFill>
                <a:latin typeface="微软雅黑" panose="020B0503020204020204" pitchFamily="34" charset="-122"/>
                <a:ea typeface="微软雅黑" panose="020B0503020204020204" pitchFamily="34" charset="-122"/>
              </a:rPr>
              <a:t>中，可以直接通过</a:t>
            </a:r>
            <a:r>
              <a:rPr lang="en-US" altLang="zh-CN" sz="1600" dirty="0">
                <a:solidFill>
                  <a:srgbClr val="595959"/>
                </a:solidFill>
                <a:latin typeface="微软雅黑" panose="020B0503020204020204" pitchFamily="34" charset="-122"/>
                <a:ea typeface="微软雅黑" panose="020B0503020204020204" pitchFamily="34" charset="-122"/>
              </a:rPr>
              <a:t>Spring</a:t>
            </a:r>
            <a:r>
              <a:rPr lang="zh-CN" altLang="zh-CN" sz="1600" dirty="0">
                <a:solidFill>
                  <a:srgbClr val="595959"/>
                </a:solidFill>
                <a:latin typeface="微软雅黑" panose="020B0503020204020204" pitchFamily="34" charset="-122"/>
                <a:ea typeface="微软雅黑" panose="020B0503020204020204" pitchFamily="34" charset="-122"/>
              </a:rPr>
              <a:t>配置文件管理</a:t>
            </a:r>
            <a:r>
              <a:rPr lang="zh-CN" altLang="zh-CN" sz="1600" dirty="0">
                <a:solidFill>
                  <a:srgbClr val="1369B2"/>
                </a:solidFill>
                <a:latin typeface="微软雅黑" panose="020B0503020204020204" pitchFamily="34" charset="-122"/>
                <a:ea typeface="微软雅黑" panose="020B0503020204020204" pitchFamily="34" charset="-122"/>
              </a:rPr>
              <a:t>数据库事务</a:t>
            </a:r>
            <a:r>
              <a:rPr lang="zh-CN" altLang="zh-CN" sz="1600" dirty="0">
                <a:solidFill>
                  <a:srgbClr val="595959"/>
                </a:solidFill>
                <a:latin typeface="微软雅黑" panose="020B0503020204020204" pitchFamily="34" charset="-122"/>
                <a:ea typeface="微软雅黑" panose="020B0503020204020204" pitchFamily="34" charset="-122"/>
              </a:rPr>
              <a:t>，省去了手动编程的</a:t>
            </a:r>
            <a:r>
              <a:rPr lang="zh-CN" altLang="zh-CN" sz="1600" dirty="0">
                <a:solidFill>
                  <a:srgbClr val="1369B2"/>
                </a:solidFill>
                <a:latin typeface="微软雅黑" panose="020B0503020204020204" pitchFamily="34" charset="-122"/>
                <a:ea typeface="微软雅黑" panose="020B0503020204020204" pitchFamily="34" charset="-122"/>
              </a:rPr>
              <a:t>繁琐</a:t>
            </a:r>
            <a:r>
              <a:rPr lang="zh-CN" altLang="zh-CN" sz="1600" dirty="0">
                <a:solidFill>
                  <a:srgbClr val="595959"/>
                </a:solidFill>
                <a:latin typeface="微软雅黑" panose="020B0503020204020204" pitchFamily="34" charset="-122"/>
                <a:ea typeface="微软雅黑" panose="020B0503020204020204" pitchFamily="34" charset="-122"/>
              </a:rPr>
              <a:t>，提高了开发</a:t>
            </a:r>
            <a:r>
              <a:rPr lang="zh-CN" altLang="zh-CN" sz="1600" dirty="0">
                <a:solidFill>
                  <a:srgbClr val="1369B2"/>
                </a:solidFill>
                <a:latin typeface="微软雅黑" panose="020B0503020204020204" pitchFamily="34" charset="-122"/>
                <a:ea typeface="微软雅黑" panose="020B0503020204020204" pitchFamily="34" charset="-122"/>
              </a:rPr>
              <a:t>效率</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en-US" altLang="zh-CN" sz="1600" dirty="0" smtClean="0">
                <a:solidFill>
                  <a:srgbClr val="595959"/>
                </a:solidFill>
                <a:latin typeface="微软雅黑" panose="020B0503020204020204" pitchFamily="34" charset="-122"/>
                <a:ea typeface="微软雅黑" panose="020B0503020204020204" pitchFamily="34" charset="-122"/>
              </a:rPr>
              <a:t>       Spring</a:t>
            </a:r>
            <a:r>
              <a:rPr lang="zh-CN" altLang="zh-CN" sz="1600" dirty="0">
                <a:solidFill>
                  <a:srgbClr val="595959"/>
                </a:solidFill>
                <a:latin typeface="微软雅黑" panose="020B0503020204020204" pitchFamily="34" charset="-122"/>
                <a:ea typeface="微软雅黑" panose="020B0503020204020204" pitchFamily="34" charset="-122"/>
              </a:rPr>
              <a:t>提供了对</a:t>
            </a:r>
            <a:r>
              <a:rPr lang="en-US" altLang="zh-CN" sz="1600" dirty="0" err="1">
                <a:solidFill>
                  <a:srgbClr val="595959"/>
                </a:solidFill>
                <a:latin typeface="微软雅黑" panose="020B0503020204020204" pitchFamily="34" charset="-122"/>
                <a:ea typeface="微软雅黑" panose="020B0503020204020204" pitchFamily="34" charset="-122"/>
              </a:rPr>
              <a:t>Junit</a:t>
            </a:r>
            <a:r>
              <a:rPr lang="zh-CN" altLang="zh-CN" sz="1600" dirty="0">
                <a:solidFill>
                  <a:srgbClr val="595959"/>
                </a:solidFill>
                <a:latin typeface="微软雅黑" panose="020B0503020204020204" pitchFamily="34" charset="-122"/>
                <a:ea typeface="微软雅黑" panose="020B0503020204020204" pitchFamily="34" charset="-122"/>
              </a:rPr>
              <a:t>的支持，开发人员可以通过</a:t>
            </a:r>
            <a:r>
              <a:rPr lang="en-US" altLang="zh-CN" sz="1600" dirty="0" err="1">
                <a:solidFill>
                  <a:srgbClr val="595959"/>
                </a:solidFill>
                <a:latin typeface="微软雅黑" panose="020B0503020204020204" pitchFamily="34" charset="-122"/>
                <a:ea typeface="微软雅黑" panose="020B0503020204020204" pitchFamily="34" charset="-122"/>
              </a:rPr>
              <a:t>Junit</a:t>
            </a:r>
            <a:r>
              <a:rPr lang="zh-CN" altLang="zh-CN" sz="1600" dirty="0">
                <a:solidFill>
                  <a:srgbClr val="595959"/>
                </a:solidFill>
                <a:latin typeface="微软雅黑" panose="020B0503020204020204" pitchFamily="34" charset="-122"/>
                <a:ea typeface="微软雅黑" panose="020B0503020204020204" pitchFamily="34" charset="-122"/>
              </a:rPr>
              <a:t>进行单元测试</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en-US" altLang="zh-CN" sz="1600" dirty="0" smtClean="0">
                <a:solidFill>
                  <a:srgbClr val="595959"/>
                </a:solidFill>
                <a:latin typeface="微软雅黑" panose="020B0503020204020204" pitchFamily="34" charset="-122"/>
                <a:ea typeface="微软雅黑" panose="020B0503020204020204" pitchFamily="34" charset="-122"/>
              </a:rPr>
              <a:t>       Spring</a:t>
            </a:r>
            <a:r>
              <a:rPr lang="zh-CN" altLang="zh-CN" sz="1600" dirty="0">
                <a:solidFill>
                  <a:srgbClr val="595959"/>
                </a:solidFill>
                <a:latin typeface="微软雅黑" panose="020B0503020204020204" pitchFamily="34" charset="-122"/>
                <a:ea typeface="微软雅黑" panose="020B0503020204020204" pitchFamily="34" charset="-122"/>
              </a:rPr>
              <a:t>提供了一个广阔的基础平台，其内部提供了对各种框架的直接支持，如</a:t>
            </a:r>
            <a:r>
              <a:rPr lang="en-US" altLang="zh-CN" sz="1600" dirty="0">
                <a:solidFill>
                  <a:srgbClr val="595959"/>
                </a:solidFill>
                <a:latin typeface="微软雅黑" panose="020B0503020204020204" pitchFamily="34" charset="-122"/>
                <a:ea typeface="微软雅黑" panose="020B0503020204020204" pitchFamily="34" charset="-122"/>
              </a:rPr>
              <a:t>Struts</a:t>
            </a:r>
            <a:r>
              <a:rPr lang="zh-CN" altLang="zh-CN" sz="1600" dirty="0">
                <a:solidFill>
                  <a:srgbClr val="595959"/>
                </a:solidFill>
                <a:latin typeface="微软雅黑" panose="020B0503020204020204" pitchFamily="34" charset="-122"/>
                <a:ea typeface="微软雅黑" panose="020B0503020204020204" pitchFamily="34" charset="-122"/>
              </a:rPr>
              <a:t>、</a:t>
            </a:r>
            <a:r>
              <a:rPr lang="en-US" altLang="zh-CN" sz="1600" dirty="0">
                <a:solidFill>
                  <a:srgbClr val="595959"/>
                </a:solidFill>
                <a:latin typeface="微软雅黑" panose="020B0503020204020204" pitchFamily="34" charset="-122"/>
                <a:ea typeface="微软雅黑" panose="020B0503020204020204" pitchFamily="34" charset="-122"/>
              </a:rPr>
              <a:t>Hibernate</a:t>
            </a:r>
            <a:r>
              <a:rPr lang="zh-CN" altLang="zh-CN" sz="1600" dirty="0">
                <a:solidFill>
                  <a:srgbClr val="595959"/>
                </a:solidFill>
                <a:latin typeface="微软雅黑" panose="020B0503020204020204" pitchFamily="34" charset="-122"/>
                <a:ea typeface="微软雅黑" panose="020B0503020204020204" pitchFamily="34" charset="-122"/>
              </a:rPr>
              <a:t>、</a:t>
            </a:r>
            <a:r>
              <a:rPr lang="en-US" altLang="zh-CN" sz="1600" dirty="0" err="1">
                <a:solidFill>
                  <a:srgbClr val="595959"/>
                </a:solidFill>
                <a:latin typeface="微软雅黑" panose="020B0503020204020204" pitchFamily="34" charset="-122"/>
                <a:ea typeface="微软雅黑" panose="020B0503020204020204" pitchFamily="34" charset="-122"/>
              </a:rPr>
              <a:t>MyBatis</a:t>
            </a:r>
            <a:r>
              <a:rPr lang="zh-CN" altLang="zh-CN" sz="1600" dirty="0">
                <a:solidFill>
                  <a:srgbClr val="595959"/>
                </a:solidFill>
                <a:latin typeface="微软雅黑" panose="020B0503020204020204" pitchFamily="34" charset="-122"/>
                <a:ea typeface="微软雅黑" panose="020B0503020204020204" pitchFamily="34" charset="-122"/>
              </a:rPr>
              <a:t>、</a:t>
            </a:r>
            <a:r>
              <a:rPr lang="en-US" altLang="zh-CN" sz="1600" dirty="0">
                <a:solidFill>
                  <a:srgbClr val="595959"/>
                </a:solidFill>
                <a:latin typeface="微软雅黑" panose="020B0503020204020204" pitchFamily="34" charset="-122"/>
                <a:ea typeface="微软雅黑" panose="020B0503020204020204" pitchFamily="34" charset="-122"/>
              </a:rPr>
              <a:t>Quartz</a:t>
            </a:r>
            <a:r>
              <a:rPr lang="zh-CN" altLang="zh-CN" sz="1600" dirty="0">
                <a:solidFill>
                  <a:srgbClr val="595959"/>
                </a:solidFill>
                <a:latin typeface="微软雅黑" panose="020B0503020204020204" pitchFamily="34" charset="-122"/>
                <a:ea typeface="微软雅黑" panose="020B0503020204020204" pitchFamily="34" charset="-122"/>
              </a:rPr>
              <a:t>等，这些优秀框架可以与</a:t>
            </a:r>
            <a:r>
              <a:rPr lang="en-US" altLang="zh-CN" sz="1600" dirty="0">
                <a:solidFill>
                  <a:srgbClr val="595959"/>
                </a:solidFill>
                <a:latin typeface="微软雅黑" panose="020B0503020204020204" pitchFamily="34" charset="-122"/>
                <a:ea typeface="微软雅黑" panose="020B0503020204020204" pitchFamily="34" charset="-122"/>
              </a:rPr>
              <a:t>Spring</a:t>
            </a:r>
            <a:r>
              <a:rPr lang="zh-CN" altLang="zh-CN" sz="1600" dirty="0">
                <a:solidFill>
                  <a:srgbClr val="595959"/>
                </a:solidFill>
                <a:latin typeface="微软雅黑" panose="020B0503020204020204" pitchFamily="34" charset="-122"/>
                <a:ea typeface="微软雅黑" panose="020B0503020204020204" pitchFamily="34" charset="-122"/>
              </a:rPr>
              <a:t>无缝集成</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en-US" altLang="zh-CN" sz="1600" dirty="0" smtClean="0">
                <a:solidFill>
                  <a:srgbClr val="595959"/>
                </a:solidFill>
                <a:latin typeface="微软雅黑" panose="020B0503020204020204" pitchFamily="34" charset="-122"/>
                <a:ea typeface="微软雅黑" panose="020B0503020204020204" pitchFamily="34" charset="-122"/>
              </a:rPr>
              <a:t>       Spring</a:t>
            </a:r>
            <a:r>
              <a:rPr lang="zh-CN" altLang="zh-CN" sz="1600" dirty="0">
                <a:solidFill>
                  <a:srgbClr val="595959"/>
                </a:solidFill>
                <a:latin typeface="微软雅黑" panose="020B0503020204020204" pitchFamily="34" charset="-122"/>
                <a:ea typeface="微软雅黑" panose="020B0503020204020204" pitchFamily="34" charset="-122"/>
              </a:rPr>
              <a:t>对</a:t>
            </a:r>
            <a:r>
              <a:rPr lang="en-US" altLang="zh-CN" sz="1600" dirty="0">
                <a:solidFill>
                  <a:srgbClr val="595959"/>
                </a:solidFill>
                <a:latin typeface="微软雅黑" panose="020B0503020204020204" pitchFamily="34" charset="-122"/>
                <a:ea typeface="微软雅黑" panose="020B0503020204020204" pitchFamily="34" charset="-122"/>
              </a:rPr>
              <a:t>Java EE</a:t>
            </a:r>
            <a:r>
              <a:rPr lang="zh-CN" altLang="zh-CN" sz="1600" dirty="0">
                <a:solidFill>
                  <a:srgbClr val="595959"/>
                </a:solidFill>
                <a:latin typeface="微软雅黑" panose="020B0503020204020204" pitchFamily="34" charset="-122"/>
                <a:ea typeface="微软雅黑" panose="020B0503020204020204" pitchFamily="34" charset="-122"/>
              </a:rPr>
              <a:t>开发中的一些</a:t>
            </a:r>
            <a:r>
              <a:rPr lang="en-US" altLang="zh-CN" sz="1600" dirty="0">
                <a:solidFill>
                  <a:srgbClr val="595959"/>
                </a:solidFill>
                <a:latin typeface="微软雅黑" panose="020B0503020204020204" pitchFamily="34" charset="-122"/>
                <a:ea typeface="微软雅黑" panose="020B0503020204020204" pitchFamily="34" charset="-122"/>
              </a:rPr>
              <a:t>API</a:t>
            </a:r>
            <a:r>
              <a:rPr lang="zh-CN" altLang="zh-CN" sz="1600" dirty="0">
                <a:solidFill>
                  <a:srgbClr val="595959"/>
                </a:solidFill>
                <a:latin typeface="微软雅黑" panose="020B0503020204020204" pitchFamily="34" charset="-122"/>
                <a:ea typeface="微软雅黑" panose="020B0503020204020204" pitchFamily="34" charset="-122"/>
              </a:rPr>
              <a:t>（如</a:t>
            </a:r>
            <a:r>
              <a:rPr lang="en-US" altLang="zh-CN" sz="1600" dirty="0">
                <a:solidFill>
                  <a:srgbClr val="595959"/>
                </a:solidFill>
                <a:latin typeface="微软雅黑" panose="020B0503020204020204" pitchFamily="34" charset="-122"/>
                <a:ea typeface="微软雅黑" panose="020B0503020204020204" pitchFamily="34" charset="-122"/>
              </a:rPr>
              <a:t>JDBC</a:t>
            </a:r>
            <a:r>
              <a:rPr lang="zh-CN" altLang="zh-CN" sz="1600" dirty="0">
                <a:solidFill>
                  <a:srgbClr val="595959"/>
                </a:solidFill>
                <a:latin typeface="微软雅黑" panose="020B0503020204020204" pitchFamily="34" charset="-122"/>
                <a:ea typeface="微软雅黑" panose="020B0503020204020204" pitchFamily="34" charset="-122"/>
              </a:rPr>
              <a:t>、</a:t>
            </a:r>
            <a:r>
              <a:rPr lang="en-US" altLang="zh-CN" sz="1600" dirty="0" err="1">
                <a:solidFill>
                  <a:srgbClr val="595959"/>
                </a:solidFill>
                <a:latin typeface="微软雅黑" panose="020B0503020204020204" pitchFamily="34" charset="-122"/>
                <a:ea typeface="微软雅黑" panose="020B0503020204020204" pitchFamily="34" charset="-122"/>
              </a:rPr>
              <a:t>JavaMail</a:t>
            </a:r>
            <a:r>
              <a:rPr lang="zh-CN" altLang="zh-CN" sz="1600" dirty="0">
                <a:solidFill>
                  <a:srgbClr val="595959"/>
                </a:solidFill>
                <a:latin typeface="微软雅黑" panose="020B0503020204020204" pitchFamily="34" charset="-122"/>
                <a:ea typeface="微软雅黑" panose="020B0503020204020204" pitchFamily="34" charset="-122"/>
              </a:rPr>
              <a:t>等）都进行了封装，大大降低了这些</a:t>
            </a:r>
            <a:r>
              <a:rPr lang="en-US" altLang="zh-CN" sz="1600" dirty="0">
                <a:solidFill>
                  <a:srgbClr val="595959"/>
                </a:solidFill>
                <a:latin typeface="微软雅黑" panose="020B0503020204020204" pitchFamily="34" charset="-122"/>
                <a:ea typeface="微软雅黑" panose="020B0503020204020204" pitchFamily="34" charset="-122"/>
              </a:rPr>
              <a:t>API</a:t>
            </a:r>
            <a:r>
              <a:rPr lang="zh-CN" altLang="zh-CN" sz="1600" dirty="0">
                <a:solidFill>
                  <a:srgbClr val="595959"/>
                </a:solidFill>
                <a:latin typeface="微软雅黑" panose="020B0503020204020204" pitchFamily="34" charset="-122"/>
                <a:ea typeface="微软雅黑" panose="020B0503020204020204" pitchFamily="34" charset="-122"/>
              </a:rPr>
              <a:t>的使用难度</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3702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框架的优点</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Title 1"/>
          <p:cNvSpPr txBox="1"/>
          <p:nvPr/>
        </p:nvSpPr>
        <p:spPr>
          <a:xfrm>
            <a:off x="1143840" y="266933"/>
            <a:ext cx="3702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6.1.3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的体系结构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2296951" y="1504331"/>
            <a:ext cx="6657248" cy="4690704"/>
          </a:xfrm>
          <a:prstGeom prst="rect">
            <a:avLst/>
          </a:prstGeom>
        </p:spPr>
      </p:pic>
      <p:sp>
        <p:nvSpPr>
          <p:cNvPr id="8" name="矩形 15"/>
          <p:cNvSpPr>
            <a:spLocks noChangeArrowheads="1"/>
          </p:cNvSpPr>
          <p:nvPr/>
        </p:nvSpPr>
        <p:spPr bwMode="auto">
          <a:xfrm>
            <a:off x="1605232" y="908434"/>
            <a:ext cx="80406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pPr>
            <a:r>
              <a:rPr lang="en-US" altLang="zh-CN" dirty="0">
                <a:latin typeface="Times New Roman" pitchFamily="18" charset="0"/>
                <a:cs typeface="Times New Roman" pitchFamily="18" charset="0"/>
              </a:rPr>
              <a:t>      Spring</a:t>
            </a:r>
            <a:r>
              <a:rPr lang="zh-CN" altLang="zh-CN" dirty="0">
                <a:latin typeface="Times New Roman" pitchFamily="18" charset="0"/>
                <a:cs typeface="Times New Roman" pitchFamily="18" charset="0"/>
              </a:rPr>
              <a:t>框架采用的是分层架构，它一系列的功能要素被</a:t>
            </a:r>
            <a:r>
              <a:rPr lang="zh-CN" altLang="zh-CN" dirty="0" smtClean="0">
                <a:solidFill>
                  <a:srgbClr val="0070C0"/>
                </a:solidFill>
                <a:latin typeface="Times New Roman" pitchFamily="18" charset="0"/>
                <a:cs typeface="Times New Roman" pitchFamily="18" charset="0"/>
              </a:rPr>
              <a:t>分成</a:t>
            </a:r>
            <a:r>
              <a:rPr lang="zh-CN" altLang="en-US" dirty="0">
                <a:solidFill>
                  <a:srgbClr val="0070C0"/>
                </a:solidFill>
                <a:latin typeface="Times New Roman" pitchFamily="18" charset="0"/>
                <a:cs typeface="Times New Roman" pitchFamily="18" charset="0"/>
              </a:rPr>
              <a:t>多</a:t>
            </a:r>
            <a:r>
              <a:rPr lang="zh-CN" altLang="en-US" dirty="0" smtClean="0">
                <a:solidFill>
                  <a:srgbClr val="0070C0"/>
                </a:solidFill>
                <a:latin typeface="Times New Roman" pitchFamily="18" charset="0"/>
                <a:cs typeface="Times New Roman" pitchFamily="18" charset="0"/>
              </a:rPr>
              <a:t>个</a:t>
            </a:r>
            <a:r>
              <a:rPr lang="zh-CN" altLang="zh-CN" dirty="0" smtClean="0">
                <a:solidFill>
                  <a:srgbClr val="0070C0"/>
                </a:solidFill>
                <a:latin typeface="Times New Roman" pitchFamily="18" charset="0"/>
                <a:cs typeface="Times New Roman" pitchFamily="18" charset="0"/>
              </a:rPr>
              <a:t>模块</a:t>
            </a:r>
            <a:r>
              <a:rPr lang="zh-CN" altLang="en-US" dirty="0">
                <a:solidFill>
                  <a:srgbClr val="0070C0"/>
                </a:solidFill>
                <a:latin typeface="Times New Roman" pitchFamily="18" charset="0"/>
                <a:cs typeface="Times New Roman" pitchFamily="18" charset="0"/>
              </a:rPr>
              <a:t>。</a:t>
            </a:r>
            <a:endParaRPr lang="zh-CN" altLang="zh-CN" dirty="0">
              <a:latin typeface="Times New Roman" pitchFamily="18" charset="0"/>
              <a:cs typeface="Times New Roman" pitchFamily="18" charset="0"/>
            </a:endParaRPr>
          </a:p>
        </p:txBody>
      </p:sp>
      <p:sp>
        <p:nvSpPr>
          <p:cNvPr id="9" name="矩形 33"/>
          <p:cNvSpPr>
            <a:spLocks noChangeArrowheads="1"/>
          </p:cNvSpPr>
          <p:nvPr/>
        </p:nvSpPr>
        <p:spPr bwMode="auto">
          <a:xfrm>
            <a:off x="2459737" y="6195035"/>
            <a:ext cx="63738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dirty="0">
                <a:solidFill>
                  <a:srgbClr val="FF0000"/>
                </a:solidFill>
              </a:rPr>
              <a:t>注意：</a:t>
            </a:r>
            <a:r>
              <a:rPr lang="zh-CN" altLang="en-US" b="1" dirty="0">
                <a:solidFill>
                  <a:srgbClr val="0070C0"/>
                </a:solidFill>
              </a:rPr>
              <a:t>上图中</a:t>
            </a:r>
            <a:r>
              <a:rPr lang="zh-CN" altLang="zh-CN" b="1" dirty="0">
                <a:solidFill>
                  <a:srgbClr val="0070C0"/>
                </a:solidFill>
                <a:latin typeface="Times New Roman" pitchFamily="18" charset="0"/>
                <a:cs typeface="Times New Roman" pitchFamily="18" charset="0"/>
              </a:rPr>
              <a:t>灰色背景模块为本书中所涉及的主要模块</a:t>
            </a:r>
            <a:r>
              <a:rPr lang="zh-CN" altLang="en-US" b="1" dirty="0">
                <a:solidFill>
                  <a:srgbClr val="0070C0"/>
                </a:solidFill>
                <a:latin typeface="Times New Roman" pitchFamily="18" charset="0"/>
                <a:cs typeface="Times New Roman" pitchFamily="18" charset="0"/>
              </a:rPr>
              <a:t>。</a:t>
            </a:r>
            <a:endParaRPr lang="zh-CN" altLang="zh-CN" b="1" dirty="0">
              <a:solidFill>
                <a:srgbClr val="0070C0"/>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998327" y="999973"/>
            <a:ext cx="10240021" cy="923330"/>
          </a:xfrm>
          <a:prstGeom prst="rect">
            <a:avLst/>
          </a:prstGeom>
          <a:noFill/>
          <a:ln>
            <a:noFill/>
          </a:ln>
        </p:spPr>
        <p:txBody>
          <a:bodyPr wrap="square" rtlCol="0">
            <a:spAutoFit/>
          </a:bodyPr>
          <a:lstStyle/>
          <a:p>
            <a:pPr>
              <a:lnSpc>
                <a:spcPct val="150000"/>
              </a:lnSpc>
            </a:pPr>
            <a:r>
              <a:rPr lang="zh-CN" altLang="en-US" dirty="0" smtClean="0">
                <a:solidFill>
                  <a:srgbClr val="1369B2"/>
                </a:solidFill>
                <a:latin typeface="微软雅黑" panose="020B0503020204020204" pitchFamily="34" charset="-122"/>
                <a:ea typeface="微软雅黑" panose="020B0503020204020204" pitchFamily="34" charset="-122"/>
              </a:rPr>
              <a:t> </a:t>
            </a:r>
            <a:r>
              <a:rPr lang="en-US" altLang="zh-CN" dirty="0" smtClean="0">
                <a:solidFill>
                  <a:srgbClr val="1369B2"/>
                </a:solidFill>
                <a:latin typeface="微软雅黑" panose="020B0503020204020204" pitchFamily="34" charset="-122"/>
                <a:ea typeface="微软雅黑" panose="020B0503020204020204" pitchFamily="34" charset="-122"/>
              </a:rPr>
              <a:t>1</a:t>
            </a:r>
            <a:r>
              <a:rPr lang="zh-CN" altLang="en-US" dirty="0" smtClean="0">
                <a:solidFill>
                  <a:srgbClr val="1369B2"/>
                </a:solidFill>
                <a:latin typeface="微软雅黑" panose="020B0503020204020204" pitchFamily="34" charset="-122"/>
                <a:ea typeface="微软雅黑" panose="020B0503020204020204" pitchFamily="34" charset="-122"/>
              </a:rPr>
              <a:t>、</a:t>
            </a:r>
            <a:r>
              <a:rPr lang="zh-CN" altLang="zh-CN" dirty="0" smtClean="0">
                <a:solidFill>
                  <a:srgbClr val="1369B2"/>
                </a:solidFill>
                <a:latin typeface="微软雅黑" panose="020B0503020204020204" pitchFamily="34" charset="-122"/>
                <a:ea typeface="微软雅黑" panose="020B0503020204020204" pitchFamily="34" charset="-122"/>
              </a:rPr>
              <a:t>核心</a:t>
            </a:r>
            <a:r>
              <a:rPr lang="zh-CN" altLang="zh-CN" dirty="0">
                <a:solidFill>
                  <a:srgbClr val="1369B2"/>
                </a:solidFill>
                <a:latin typeface="微软雅黑" panose="020B0503020204020204" pitchFamily="34" charset="-122"/>
                <a:ea typeface="微软雅黑" panose="020B0503020204020204" pitchFamily="34" charset="-122"/>
              </a:rPr>
              <a:t>容器</a:t>
            </a:r>
            <a:r>
              <a:rPr lang="zh-CN" altLang="zh-CN" dirty="0" smtClean="0">
                <a:solidFill>
                  <a:srgbClr val="1369B2"/>
                </a:solidFill>
                <a:latin typeface="微软雅黑" panose="020B0503020204020204" pitchFamily="34" charset="-122"/>
                <a:ea typeface="微软雅黑" panose="020B0503020204020204" pitchFamily="34" charset="-122"/>
              </a:rPr>
              <a:t>模块</a:t>
            </a:r>
            <a:r>
              <a:rPr lang="zh-CN" altLang="en-US" dirty="0" smtClean="0">
                <a:solidFill>
                  <a:srgbClr val="1369B2"/>
                </a:solidFill>
                <a:latin typeface="微软雅黑" panose="020B0503020204020204" pitchFamily="34" charset="-122"/>
                <a:ea typeface="微软雅黑" panose="020B0503020204020204" pitchFamily="34" charset="-122"/>
              </a:rPr>
              <a:t>（</a:t>
            </a:r>
            <a:r>
              <a:rPr lang="en-US" altLang="zh-CN" dirty="0">
                <a:latin typeface="Times New Roman" pitchFamily="18" charset="0"/>
                <a:cs typeface="Times New Roman" pitchFamily="18" charset="0"/>
              </a:rPr>
              <a:t> Core Container </a:t>
            </a:r>
            <a:r>
              <a:rPr lang="zh-CN" altLang="en-US" dirty="0" smtClean="0">
                <a:solidFill>
                  <a:srgbClr val="1369B2"/>
                </a:solidFill>
                <a:latin typeface="微软雅黑" panose="020B0503020204020204" pitchFamily="34" charset="-122"/>
                <a:ea typeface="微软雅黑" panose="020B0503020204020204" pitchFamily="34" charset="-122"/>
              </a:rPr>
              <a:t>）</a:t>
            </a:r>
            <a:r>
              <a:rPr lang="zh-CN" altLang="zh-CN" dirty="0" smtClean="0">
                <a:solidFill>
                  <a:srgbClr val="595959"/>
                </a:solidFill>
                <a:latin typeface="微软雅黑" panose="020B0503020204020204" pitchFamily="34" charset="-122"/>
                <a:ea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的功能体系中起着支撑性作用，是其他模块的基石</a:t>
            </a:r>
            <a:r>
              <a:rPr lang="zh-CN" altLang="zh-CN" dirty="0" smtClean="0">
                <a:solidFill>
                  <a:srgbClr val="595959"/>
                </a:solidFill>
                <a:latin typeface="微软雅黑" panose="020B0503020204020204" pitchFamily="34" charset="-122"/>
                <a:ea typeface="微软雅黑" panose="020B0503020204020204" pitchFamily="34" charset="-122"/>
              </a:rPr>
              <a:t>。</a:t>
            </a:r>
            <a:endParaRPr lang="en-US" altLang="zh-CN"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en-US" altLang="zh-CN" dirty="0" smtClean="0">
                <a:solidFill>
                  <a:srgbClr val="595959"/>
                </a:solidFill>
                <a:latin typeface="微软雅黑" panose="020B0503020204020204" pitchFamily="34" charset="-122"/>
                <a:ea typeface="微软雅黑" panose="020B0503020204020204" pitchFamily="34" charset="-122"/>
              </a:rPr>
              <a:t>   </a:t>
            </a:r>
            <a:r>
              <a:rPr lang="en-US" altLang="zh-CN" dirty="0" smtClean="0">
                <a:solidFill>
                  <a:srgbClr val="595959"/>
                </a:solidFill>
                <a:latin typeface="微软雅黑" panose="020B0503020204020204" pitchFamily="34" charset="-122"/>
                <a:ea typeface="微软雅黑" panose="020B0503020204020204" pitchFamily="34" charset="-122"/>
              </a:rPr>
              <a:t>  </a:t>
            </a:r>
            <a:r>
              <a:rPr lang="zh-CN" altLang="zh-CN" dirty="0" smtClean="0">
                <a:solidFill>
                  <a:srgbClr val="595959"/>
                </a:solidFill>
                <a:latin typeface="微软雅黑" panose="020B0503020204020204" pitchFamily="34" charset="-122"/>
                <a:ea typeface="微软雅黑" panose="020B0503020204020204" pitchFamily="34" charset="-122"/>
              </a:rPr>
              <a:t>核心</a:t>
            </a:r>
            <a:r>
              <a:rPr lang="zh-CN" altLang="zh-CN" dirty="0">
                <a:solidFill>
                  <a:srgbClr val="595959"/>
                </a:solidFill>
                <a:latin typeface="微软雅黑" panose="020B0503020204020204" pitchFamily="34" charset="-122"/>
                <a:ea typeface="微软雅黑" panose="020B0503020204020204" pitchFamily="34" charset="-122"/>
              </a:rPr>
              <a:t>容器层主要由</a:t>
            </a:r>
            <a:r>
              <a:rPr lang="en-US" altLang="zh-CN" dirty="0">
                <a:solidFill>
                  <a:srgbClr val="1369B2"/>
                </a:solidFill>
                <a:latin typeface="微软雅黑" panose="020B0503020204020204" pitchFamily="34" charset="-122"/>
                <a:ea typeface="微软雅黑" panose="020B0503020204020204" pitchFamily="34" charset="-122"/>
              </a:rPr>
              <a:t>Beans</a:t>
            </a:r>
            <a:r>
              <a:rPr lang="zh-CN" altLang="zh-CN" dirty="0">
                <a:solidFill>
                  <a:srgbClr val="1369B2"/>
                </a:solidFill>
                <a:latin typeface="微软雅黑" panose="020B0503020204020204" pitchFamily="34" charset="-122"/>
                <a:ea typeface="微软雅黑" panose="020B0503020204020204" pitchFamily="34" charset="-122"/>
              </a:rPr>
              <a:t>模块</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1369B2"/>
                </a:solidFill>
                <a:latin typeface="微软雅黑" panose="020B0503020204020204" pitchFamily="34" charset="-122"/>
                <a:ea typeface="微软雅黑" panose="020B0503020204020204" pitchFamily="34" charset="-122"/>
              </a:rPr>
              <a:t>Core</a:t>
            </a:r>
            <a:r>
              <a:rPr lang="zh-CN" altLang="zh-CN" dirty="0">
                <a:solidFill>
                  <a:srgbClr val="1369B2"/>
                </a:solidFill>
                <a:latin typeface="微软雅黑" panose="020B0503020204020204" pitchFamily="34" charset="-122"/>
                <a:ea typeface="微软雅黑" panose="020B0503020204020204" pitchFamily="34" charset="-122"/>
              </a:rPr>
              <a:t>模块</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err="1">
                <a:solidFill>
                  <a:srgbClr val="1369B2"/>
                </a:solidFill>
                <a:latin typeface="微软雅黑" panose="020B0503020204020204" pitchFamily="34" charset="-122"/>
                <a:ea typeface="微软雅黑" panose="020B0503020204020204" pitchFamily="34" charset="-122"/>
              </a:rPr>
              <a:t>Contex</a:t>
            </a:r>
            <a:r>
              <a:rPr lang="zh-CN" altLang="zh-CN" dirty="0">
                <a:solidFill>
                  <a:srgbClr val="1369B2"/>
                </a:solidFill>
                <a:latin typeface="微软雅黑" panose="020B0503020204020204" pitchFamily="34" charset="-122"/>
                <a:ea typeface="微软雅黑" panose="020B0503020204020204" pitchFamily="34" charset="-122"/>
              </a:rPr>
              <a:t>模块</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err="1">
                <a:solidFill>
                  <a:srgbClr val="1369B2"/>
                </a:solidFill>
                <a:latin typeface="微软雅黑" panose="020B0503020204020204" pitchFamily="34" charset="-122"/>
                <a:ea typeface="微软雅黑" panose="020B0503020204020204" pitchFamily="34" charset="-122"/>
              </a:rPr>
              <a:t>SpEL</a:t>
            </a:r>
            <a:r>
              <a:rPr lang="zh-CN" altLang="zh-CN" dirty="0">
                <a:solidFill>
                  <a:srgbClr val="1369B2"/>
                </a:solidFill>
                <a:latin typeface="微软雅黑" panose="020B0503020204020204" pitchFamily="34" charset="-122"/>
                <a:ea typeface="微软雅黑" panose="020B0503020204020204" pitchFamily="34" charset="-122"/>
              </a:rPr>
              <a:t>模块</a:t>
            </a:r>
            <a:r>
              <a:rPr lang="zh-CN" altLang="zh-CN" dirty="0">
                <a:solidFill>
                  <a:srgbClr val="595959"/>
                </a:solidFill>
                <a:latin typeface="微软雅黑" panose="020B0503020204020204" pitchFamily="34" charset="-122"/>
                <a:ea typeface="微软雅黑" panose="020B0503020204020204" pitchFamily="34" charset="-122"/>
              </a:rPr>
              <a:t>组成</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3702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6.1.3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的体系结构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4" name="组合 23"/>
          <p:cNvGrpSpPr>
            <a:grpSpLocks/>
          </p:cNvGrpSpPr>
          <p:nvPr/>
        </p:nvGrpSpPr>
        <p:grpSpPr bwMode="auto">
          <a:xfrm>
            <a:off x="2764367" y="3441700"/>
            <a:ext cx="6766984" cy="974725"/>
            <a:chOff x="2074068" y="3044825"/>
            <a:chExt cx="5075237" cy="974725"/>
          </a:xfrm>
        </p:grpSpPr>
        <p:sp>
          <p:nvSpPr>
            <p:cNvPr id="25" name="圆角矩形 24"/>
            <p:cNvSpPr/>
            <p:nvPr/>
          </p:nvSpPr>
          <p:spPr>
            <a:xfrm>
              <a:off x="2074068" y="3067050"/>
              <a:ext cx="5075237" cy="9525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
          <p:nvSpPr>
            <p:cNvPr id="26" name="圆角矩形 25"/>
            <p:cNvSpPr/>
            <p:nvPr/>
          </p:nvSpPr>
          <p:spPr>
            <a:xfrm>
              <a:off x="2170906" y="3416300"/>
              <a:ext cx="977900" cy="38893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dirty="0">
                  <a:latin typeface="Times New Roman" panose="02020603050405020304" pitchFamily="18" charset="0"/>
                  <a:cs typeface="Times New Roman" panose="02020603050405020304" pitchFamily="18" charset="0"/>
                </a:rPr>
                <a:t>Beans</a:t>
              </a:r>
              <a:endParaRPr lang="zh-CN" altLang="en-US" dirty="0">
                <a:latin typeface="Times New Roman" panose="02020603050405020304" pitchFamily="18" charset="0"/>
                <a:cs typeface="Times New Roman" panose="02020603050405020304" pitchFamily="18" charset="0"/>
              </a:endParaRPr>
            </a:p>
          </p:txBody>
        </p:sp>
        <p:sp>
          <p:nvSpPr>
            <p:cNvPr id="27" name="圆角矩形 26"/>
            <p:cNvSpPr/>
            <p:nvPr/>
          </p:nvSpPr>
          <p:spPr>
            <a:xfrm>
              <a:off x="3444081" y="3416300"/>
              <a:ext cx="977900" cy="38893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dirty="0">
                  <a:latin typeface="Times New Roman" panose="02020603050405020304" pitchFamily="18" charset="0"/>
                  <a:cs typeface="Times New Roman" panose="02020603050405020304" pitchFamily="18" charset="0"/>
                </a:rPr>
                <a:t>Core</a:t>
              </a:r>
              <a:endParaRPr lang="zh-CN" altLang="en-US" dirty="0">
                <a:latin typeface="Times New Roman" panose="02020603050405020304" pitchFamily="18" charset="0"/>
                <a:cs typeface="Times New Roman" panose="02020603050405020304" pitchFamily="18" charset="0"/>
              </a:endParaRPr>
            </a:p>
          </p:txBody>
        </p:sp>
        <p:sp>
          <p:nvSpPr>
            <p:cNvPr id="28" name="圆角矩形 27"/>
            <p:cNvSpPr/>
            <p:nvPr/>
          </p:nvSpPr>
          <p:spPr>
            <a:xfrm>
              <a:off x="4775992" y="3416300"/>
              <a:ext cx="977900" cy="38893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dirty="0">
                  <a:latin typeface="Times New Roman" panose="02020603050405020304" pitchFamily="18" charset="0"/>
                  <a:cs typeface="Times New Roman" panose="02020603050405020304" pitchFamily="18" charset="0"/>
                </a:rPr>
                <a:t>Context</a:t>
              </a:r>
              <a:endParaRPr lang="zh-CN" altLang="en-US" dirty="0">
                <a:latin typeface="Times New Roman" panose="02020603050405020304" pitchFamily="18" charset="0"/>
                <a:cs typeface="Times New Roman" panose="02020603050405020304" pitchFamily="18" charset="0"/>
              </a:endParaRPr>
            </a:p>
          </p:txBody>
        </p:sp>
        <p:sp>
          <p:nvSpPr>
            <p:cNvPr id="29" name="圆角矩形 28"/>
            <p:cNvSpPr/>
            <p:nvPr/>
          </p:nvSpPr>
          <p:spPr>
            <a:xfrm>
              <a:off x="6036467" y="3416300"/>
              <a:ext cx="977900" cy="38893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dirty="0">
                  <a:latin typeface="Times New Roman" panose="02020603050405020304" pitchFamily="18" charset="0"/>
                  <a:cs typeface="Times New Roman" panose="02020603050405020304" pitchFamily="18" charset="0"/>
                </a:rPr>
                <a:t>SpEL</a:t>
              </a:r>
              <a:endParaRPr lang="zh-CN" altLang="en-US" dirty="0">
                <a:latin typeface="Times New Roman" panose="02020603050405020304" pitchFamily="18" charset="0"/>
                <a:cs typeface="Times New Roman" panose="02020603050405020304" pitchFamily="18" charset="0"/>
              </a:endParaRPr>
            </a:p>
          </p:txBody>
        </p:sp>
        <p:sp>
          <p:nvSpPr>
            <p:cNvPr id="30" name="TextBox 32"/>
            <p:cNvSpPr txBox="1">
              <a:spLocks noChangeArrowheads="1"/>
            </p:cNvSpPr>
            <p:nvPr/>
          </p:nvSpPr>
          <p:spPr bwMode="auto">
            <a:xfrm>
              <a:off x="3683793" y="3044825"/>
              <a:ext cx="1889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latin typeface="Times New Roman" pitchFamily="18" charset="0"/>
                  <a:cs typeface="Times New Roman" pitchFamily="18" charset="0"/>
                </a:rPr>
                <a:t>  Core Container</a:t>
              </a:r>
              <a:endParaRPr lang="zh-CN" altLang="en-US" dirty="0">
                <a:latin typeface="Times New Roman" pitchFamily="18" charset="0"/>
                <a:cs typeface="Times New Roman" pitchFamily="18" charset="0"/>
              </a:endParaRPr>
            </a:p>
          </p:txBody>
        </p:sp>
      </p:grpSp>
      <p:grpSp>
        <p:nvGrpSpPr>
          <p:cNvPr id="31" name="组合 30"/>
          <p:cNvGrpSpPr>
            <a:grpSpLocks/>
          </p:cNvGrpSpPr>
          <p:nvPr/>
        </p:nvGrpSpPr>
        <p:grpSpPr bwMode="auto">
          <a:xfrm>
            <a:off x="668867" y="2492375"/>
            <a:ext cx="10127762" cy="1517650"/>
            <a:chOff x="501650" y="2119313"/>
            <a:chExt cx="7255844" cy="1517412"/>
          </a:xfrm>
        </p:grpSpPr>
        <p:sp>
          <p:nvSpPr>
            <p:cNvPr id="32" name="任意多边形 31"/>
            <p:cNvSpPr/>
            <p:nvPr/>
          </p:nvSpPr>
          <p:spPr>
            <a:xfrm rot="10800000">
              <a:off x="1104980" y="2814529"/>
              <a:ext cx="1054239" cy="822196"/>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nvGrpSpPr>
            <p:cNvPr id="33" name="组合 39"/>
            <p:cNvGrpSpPr>
              <a:grpSpLocks/>
            </p:cNvGrpSpPr>
            <p:nvPr/>
          </p:nvGrpSpPr>
          <p:grpSpPr bwMode="auto">
            <a:xfrm>
              <a:off x="501650" y="2119313"/>
              <a:ext cx="7255844" cy="695216"/>
              <a:chOff x="501650" y="2119313"/>
              <a:chExt cx="7255844" cy="695216"/>
            </a:xfrm>
          </p:grpSpPr>
          <p:sp>
            <p:nvSpPr>
              <p:cNvPr id="34" name="对角圆角矩形 33"/>
              <p:cNvSpPr/>
              <p:nvPr/>
            </p:nvSpPr>
            <p:spPr bwMode="auto">
              <a:xfrm>
                <a:off x="725518" y="2147884"/>
                <a:ext cx="6721454" cy="666645"/>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35" name="矩形 38"/>
              <p:cNvSpPr>
                <a:spLocks noChangeArrowheads="1"/>
              </p:cNvSpPr>
              <p:nvPr/>
            </p:nvSpPr>
            <p:spPr bwMode="auto">
              <a:xfrm>
                <a:off x="501650" y="2119313"/>
                <a:ext cx="7255844" cy="584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200000"/>
                  </a:lnSpc>
                  <a:buFont typeface="Wingdings" pitchFamily="2" charset="2"/>
                  <a:buChar char="p"/>
                </a:pPr>
                <a:r>
                  <a:rPr lang="zh-CN" altLang="en-US" sz="1600" dirty="0">
                    <a:solidFill>
                      <a:srgbClr val="595959"/>
                    </a:solidFill>
                    <a:latin typeface="微软雅黑" panose="020B0503020204020204" pitchFamily="34" charset="-122"/>
                    <a:ea typeface="微软雅黑" panose="020B0503020204020204" pitchFamily="34" charset="-122"/>
                  </a:rPr>
                  <a:t>它</a:t>
                </a:r>
                <a:r>
                  <a:rPr lang="zh-CN" altLang="zh-CN" sz="1600" dirty="0">
                    <a:solidFill>
                      <a:srgbClr val="595959"/>
                    </a:solidFill>
                    <a:latin typeface="微软雅黑" panose="020B0503020204020204" pitchFamily="34" charset="-122"/>
                    <a:ea typeface="微软雅黑" panose="020B0503020204020204" pitchFamily="34" charset="-122"/>
                  </a:rPr>
                  <a:t>提供了</a:t>
                </a:r>
                <a:r>
                  <a:rPr lang="en-US" altLang="zh-CN" sz="1600" dirty="0" err="1">
                    <a:solidFill>
                      <a:srgbClr val="595959"/>
                    </a:solidFill>
                    <a:latin typeface="微软雅黑" panose="020B0503020204020204" pitchFamily="34" charset="-122"/>
                    <a:ea typeface="微软雅黑" panose="020B0503020204020204" pitchFamily="34" charset="-122"/>
                  </a:rPr>
                  <a:t>BeanFactory</a:t>
                </a:r>
                <a:r>
                  <a:rPr lang="zh-CN" altLang="zh-CN" sz="1600" dirty="0">
                    <a:solidFill>
                      <a:srgbClr val="595959"/>
                    </a:solidFill>
                    <a:latin typeface="微软雅黑" panose="020B0503020204020204" pitchFamily="34" charset="-122"/>
                    <a:ea typeface="微软雅黑" panose="020B0503020204020204" pitchFamily="34" charset="-122"/>
                  </a:rPr>
                  <a:t>类，是工厂模式的经典实现，</a:t>
                </a:r>
                <a:r>
                  <a:rPr lang="en-US" altLang="zh-CN" sz="1600" dirty="0">
                    <a:solidFill>
                      <a:srgbClr val="595959"/>
                    </a:solidFill>
                    <a:latin typeface="微软雅黑" panose="020B0503020204020204" pitchFamily="34" charset="-122"/>
                    <a:ea typeface="微软雅黑" panose="020B0503020204020204" pitchFamily="34" charset="-122"/>
                  </a:rPr>
                  <a:t>Beans</a:t>
                </a:r>
                <a:r>
                  <a:rPr lang="zh-CN" altLang="zh-CN" sz="1600" dirty="0">
                    <a:solidFill>
                      <a:srgbClr val="595959"/>
                    </a:solidFill>
                    <a:latin typeface="微软雅黑" panose="020B0503020204020204" pitchFamily="34" charset="-122"/>
                    <a:ea typeface="微软雅黑" panose="020B0503020204020204" pitchFamily="34" charset="-122"/>
                  </a:rPr>
                  <a:t>模块的主要作用是创建和管理</a:t>
                </a:r>
                <a:r>
                  <a:rPr lang="en-US" altLang="zh-CN" sz="1600" dirty="0">
                    <a:solidFill>
                      <a:srgbClr val="595959"/>
                    </a:solidFill>
                    <a:latin typeface="微软雅黑" panose="020B0503020204020204" pitchFamily="34" charset="-122"/>
                    <a:ea typeface="微软雅黑" panose="020B0503020204020204" pitchFamily="34" charset="-122"/>
                  </a:rPr>
                  <a:t>Bean</a:t>
                </a:r>
                <a:r>
                  <a:rPr lang="zh-CN" altLang="zh-CN" sz="1600" dirty="0">
                    <a:solidFill>
                      <a:srgbClr val="595959"/>
                    </a:solidFill>
                    <a:latin typeface="微软雅黑" panose="020B0503020204020204" pitchFamily="34" charset="-122"/>
                    <a:ea typeface="微软雅黑" panose="020B0503020204020204" pitchFamily="34" charset="-122"/>
                  </a:rPr>
                  <a:t>对象</a:t>
                </a:r>
                <a:r>
                  <a:rPr lang="zh-CN" altLang="zh-CN" sz="1600" dirty="0" smtClean="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grpSp>
      </p:grpSp>
      <p:grpSp>
        <p:nvGrpSpPr>
          <p:cNvPr id="36" name="组合 35"/>
          <p:cNvGrpSpPr>
            <a:grpSpLocks/>
          </p:cNvGrpSpPr>
          <p:nvPr/>
        </p:nvGrpSpPr>
        <p:grpSpPr bwMode="auto">
          <a:xfrm>
            <a:off x="1430867" y="4281489"/>
            <a:ext cx="8729133" cy="1373187"/>
            <a:chOff x="1073151" y="3884761"/>
            <a:chExt cx="6546849" cy="1373888"/>
          </a:xfrm>
        </p:grpSpPr>
        <p:grpSp>
          <p:nvGrpSpPr>
            <p:cNvPr id="37" name="组合 43"/>
            <p:cNvGrpSpPr>
              <a:grpSpLocks/>
            </p:cNvGrpSpPr>
            <p:nvPr/>
          </p:nvGrpSpPr>
          <p:grpSpPr bwMode="auto">
            <a:xfrm>
              <a:off x="1073151" y="4573533"/>
              <a:ext cx="6546849" cy="685116"/>
              <a:chOff x="574676" y="2129522"/>
              <a:chExt cx="6023767" cy="685116"/>
            </a:xfrm>
          </p:grpSpPr>
          <p:sp>
            <p:nvSpPr>
              <p:cNvPr id="39" name="对角圆角矩形 38"/>
              <p:cNvSpPr/>
              <p:nvPr/>
            </p:nvSpPr>
            <p:spPr bwMode="auto">
              <a:xfrm>
                <a:off x="726585" y="2149136"/>
                <a:ext cx="5788601" cy="665502"/>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sz="1600">
                  <a:latin typeface="Times New Roman" pitchFamily="18" charset="0"/>
                  <a:cs typeface="Times New Roman" pitchFamily="18" charset="0"/>
                </a:endParaRPr>
              </a:p>
            </p:txBody>
          </p:sp>
          <p:sp>
            <p:nvSpPr>
              <p:cNvPr id="40" name="矩形 45"/>
              <p:cNvSpPr>
                <a:spLocks noChangeArrowheads="1"/>
              </p:cNvSpPr>
              <p:nvPr/>
            </p:nvSpPr>
            <p:spPr bwMode="auto">
              <a:xfrm>
                <a:off x="574676" y="2129522"/>
                <a:ext cx="6023767" cy="50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200000"/>
                  </a:lnSpc>
                  <a:buFont typeface="Wingdings" pitchFamily="2" charset="2"/>
                  <a:buChar char="p"/>
                </a:pPr>
                <a:r>
                  <a:rPr lang="en-US" altLang="zh-CN" sz="1600" dirty="0">
                    <a:latin typeface="Times New Roman" pitchFamily="18" charset="0"/>
                    <a:cs typeface="Times New Roman" pitchFamily="18" charset="0"/>
                  </a:rPr>
                  <a:t>  </a:t>
                </a:r>
                <a:r>
                  <a:rPr lang="zh-CN" altLang="zh-CN" sz="1600" dirty="0">
                    <a:latin typeface="Times New Roman" pitchFamily="18" charset="0"/>
                    <a:cs typeface="Times New Roman" pitchFamily="18" charset="0"/>
                  </a:rPr>
                  <a:t>提供了</a:t>
                </a:r>
                <a:r>
                  <a:rPr lang="en-US" altLang="zh-CN" sz="1600" dirty="0">
                    <a:latin typeface="Times New Roman" pitchFamily="18" charset="0"/>
                    <a:cs typeface="Times New Roman" pitchFamily="18" charset="0"/>
                  </a:rPr>
                  <a:t>Spring</a:t>
                </a:r>
                <a:r>
                  <a:rPr lang="zh-CN" altLang="zh-CN" sz="1600" dirty="0">
                    <a:latin typeface="Times New Roman" pitchFamily="18" charset="0"/>
                    <a:cs typeface="Times New Roman" pitchFamily="18" charset="0"/>
                  </a:rPr>
                  <a:t>框架的基本组成部分，包括</a:t>
                </a:r>
                <a:r>
                  <a:rPr lang="en-US" altLang="zh-CN" sz="1600" dirty="0" err="1">
                    <a:latin typeface="Times New Roman" pitchFamily="18" charset="0"/>
                    <a:cs typeface="Times New Roman" pitchFamily="18" charset="0"/>
                  </a:rPr>
                  <a:t>IoC</a:t>
                </a:r>
                <a:r>
                  <a:rPr lang="zh-CN" altLang="zh-CN" sz="1600" dirty="0">
                    <a:latin typeface="Times New Roman" pitchFamily="18" charset="0"/>
                    <a:cs typeface="Times New Roman" pitchFamily="18" charset="0"/>
                  </a:rPr>
                  <a:t>和</a:t>
                </a:r>
                <a:r>
                  <a:rPr lang="en-US" altLang="zh-CN" sz="1600" dirty="0">
                    <a:latin typeface="Times New Roman" pitchFamily="18" charset="0"/>
                    <a:cs typeface="Times New Roman" pitchFamily="18" charset="0"/>
                  </a:rPr>
                  <a:t>DI</a:t>
                </a:r>
                <a:r>
                  <a:rPr lang="zh-CN" altLang="zh-CN" sz="1600" dirty="0">
                    <a:latin typeface="Times New Roman" pitchFamily="18" charset="0"/>
                    <a:cs typeface="Times New Roman" pitchFamily="18" charset="0"/>
                  </a:rPr>
                  <a:t>功能。</a:t>
                </a:r>
              </a:p>
            </p:txBody>
          </p:sp>
        </p:grpSp>
        <p:sp>
          <p:nvSpPr>
            <p:cNvPr id="38" name="任意多边形 37"/>
            <p:cNvSpPr/>
            <p:nvPr/>
          </p:nvSpPr>
          <p:spPr>
            <a:xfrm rot="10010175" flipH="1">
              <a:off x="3101976" y="3884761"/>
              <a:ext cx="766763" cy="598793"/>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sz="1600" kern="0">
                <a:solidFill>
                  <a:sysClr val="windowText" lastClr="000000"/>
                </a:solidFill>
                <a:latin typeface="Calibri"/>
                <a:ea typeface="宋体"/>
              </a:endParaRPr>
            </a:p>
          </p:txBody>
        </p:sp>
      </p:grpSp>
      <p:grpSp>
        <p:nvGrpSpPr>
          <p:cNvPr id="41" name="组合 40"/>
          <p:cNvGrpSpPr>
            <a:grpSpLocks/>
          </p:cNvGrpSpPr>
          <p:nvPr/>
        </p:nvGrpSpPr>
        <p:grpSpPr bwMode="auto">
          <a:xfrm>
            <a:off x="1367139" y="2066925"/>
            <a:ext cx="9175980" cy="1575522"/>
            <a:chOff x="562611" y="1797368"/>
            <a:chExt cx="6023767" cy="1575849"/>
          </a:xfrm>
        </p:grpSpPr>
        <p:sp>
          <p:nvSpPr>
            <p:cNvPr id="42" name="任意多边形 41"/>
            <p:cNvSpPr/>
            <p:nvPr/>
          </p:nvSpPr>
          <p:spPr>
            <a:xfrm rot="8989455" flipH="1">
              <a:off x="3839331" y="2608720"/>
              <a:ext cx="684873" cy="764497"/>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nvGrpSpPr>
            <p:cNvPr id="43" name="组合 50"/>
            <p:cNvGrpSpPr>
              <a:grpSpLocks/>
            </p:cNvGrpSpPr>
            <p:nvPr/>
          </p:nvGrpSpPr>
          <p:grpSpPr bwMode="auto">
            <a:xfrm>
              <a:off x="562611" y="1797368"/>
              <a:ext cx="6023767" cy="881360"/>
              <a:chOff x="562611" y="1797368"/>
              <a:chExt cx="6023767" cy="881360"/>
            </a:xfrm>
          </p:grpSpPr>
          <p:sp>
            <p:nvSpPr>
              <p:cNvPr id="44" name="对角圆角矩形 43"/>
              <p:cNvSpPr/>
              <p:nvPr/>
            </p:nvSpPr>
            <p:spPr bwMode="auto">
              <a:xfrm>
                <a:off x="786419" y="1797368"/>
                <a:ext cx="5790435" cy="600898"/>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45" name="矩形 52"/>
              <p:cNvSpPr>
                <a:spLocks noChangeArrowheads="1"/>
              </p:cNvSpPr>
              <p:nvPr/>
            </p:nvSpPr>
            <p:spPr bwMode="auto">
              <a:xfrm>
                <a:off x="562611" y="1844993"/>
                <a:ext cx="6023767" cy="83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150000"/>
                  </a:lnSpc>
                  <a:buFont typeface="Wingdings" pitchFamily="2" charset="2"/>
                  <a:buChar char="p"/>
                </a:pPr>
                <a:r>
                  <a:rPr lang="zh-CN" altLang="en-US"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建立在</a:t>
                </a:r>
                <a:r>
                  <a:rPr lang="en-US" altLang="zh-CN" sz="1600" dirty="0">
                    <a:latin typeface="Times New Roman" pitchFamily="18" charset="0"/>
                    <a:cs typeface="Times New Roman" pitchFamily="18" charset="0"/>
                  </a:rPr>
                  <a:t>Core</a:t>
                </a:r>
                <a:r>
                  <a:rPr lang="zh-CN" altLang="en-US" sz="1600" dirty="0">
                    <a:latin typeface="Times New Roman" pitchFamily="18" charset="0"/>
                    <a:cs typeface="Times New Roman" pitchFamily="18" charset="0"/>
                  </a:rPr>
                  <a:t>和</a:t>
                </a:r>
                <a:r>
                  <a:rPr lang="en-US" altLang="zh-CN" sz="1600" dirty="0">
                    <a:latin typeface="Times New Roman" pitchFamily="18" charset="0"/>
                    <a:cs typeface="Times New Roman" pitchFamily="18" charset="0"/>
                  </a:rPr>
                  <a:t>Beans</a:t>
                </a:r>
                <a:r>
                  <a:rPr lang="zh-CN" altLang="en-US" sz="1600" dirty="0">
                    <a:latin typeface="Times New Roman" pitchFamily="18" charset="0"/>
                    <a:cs typeface="Times New Roman" pitchFamily="18" charset="0"/>
                  </a:rPr>
                  <a:t>模块的基础之上</a:t>
                </a:r>
                <a:r>
                  <a:rPr lang="zh-CN" altLang="en-US" sz="1600" dirty="0" smtClean="0">
                    <a:latin typeface="Times New Roman" pitchFamily="18" charset="0"/>
                    <a:cs typeface="Times New Roman" pitchFamily="18" charset="0"/>
                  </a:rPr>
                  <a:t>，</a:t>
                </a:r>
                <a:r>
                  <a:rPr lang="zh-CN" altLang="zh-CN" sz="1600" dirty="0">
                    <a:latin typeface="Times New Roman" pitchFamily="18" charset="0"/>
                    <a:cs typeface="Times New Roman" pitchFamily="18" charset="0"/>
                  </a:rPr>
                  <a:t>它可以通过</a:t>
                </a:r>
                <a:r>
                  <a:rPr lang="en-US" altLang="zh-CN" sz="1600" dirty="0" err="1">
                    <a:latin typeface="Times New Roman" pitchFamily="18" charset="0"/>
                    <a:cs typeface="Times New Roman" pitchFamily="18" charset="0"/>
                  </a:rPr>
                  <a:t>ApplicationContext</a:t>
                </a:r>
                <a:r>
                  <a:rPr lang="zh-CN" altLang="zh-CN" sz="1600" dirty="0">
                    <a:latin typeface="Times New Roman" pitchFamily="18" charset="0"/>
                    <a:cs typeface="Times New Roman" pitchFamily="18" charset="0"/>
                  </a:rPr>
                  <a:t>接口提供上下文信息。</a:t>
                </a:r>
                <a:endParaRPr lang="zh-CN" altLang="en-US" sz="1600" dirty="0">
                  <a:latin typeface="Times New Roman" pitchFamily="18" charset="0"/>
                  <a:cs typeface="Times New Roman" pitchFamily="18" charset="0"/>
                </a:endParaRPr>
              </a:p>
            </p:txBody>
          </p:sp>
        </p:grpSp>
      </p:grpSp>
      <p:grpSp>
        <p:nvGrpSpPr>
          <p:cNvPr id="46" name="组合 45"/>
          <p:cNvGrpSpPr>
            <a:grpSpLocks/>
          </p:cNvGrpSpPr>
          <p:nvPr/>
        </p:nvGrpSpPr>
        <p:grpSpPr bwMode="auto">
          <a:xfrm>
            <a:off x="1634067" y="4376738"/>
            <a:ext cx="8729133" cy="1833562"/>
            <a:chOff x="1073151" y="3827685"/>
            <a:chExt cx="6546849" cy="1833975"/>
          </a:xfrm>
        </p:grpSpPr>
        <p:grpSp>
          <p:nvGrpSpPr>
            <p:cNvPr id="47" name="组合 54"/>
            <p:cNvGrpSpPr>
              <a:grpSpLocks/>
            </p:cNvGrpSpPr>
            <p:nvPr/>
          </p:nvGrpSpPr>
          <p:grpSpPr bwMode="auto">
            <a:xfrm>
              <a:off x="1073151" y="4591444"/>
              <a:ext cx="6546849" cy="1070216"/>
              <a:chOff x="574676" y="2147433"/>
              <a:chExt cx="6023767" cy="1070216"/>
            </a:xfrm>
          </p:grpSpPr>
          <p:sp>
            <p:nvSpPr>
              <p:cNvPr id="49" name="对角圆角矩形 48"/>
              <p:cNvSpPr/>
              <p:nvPr/>
            </p:nvSpPr>
            <p:spPr bwMode="auto">
              <a:xfrm>
                <a:off x="726585" y="2147433"/>
                <a:ext cx="5788601" cy="1070216"/>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50" name="矩形 57"/>
              <p:cNvSpPr>
                <a:spLocks noChangeArrowheads="1"/>
              </p:cNvSpPr>
              <p:nvPr/>
            </p:nvSpPr>
            <p:spPr bwMode="auto">
              <a:xfrm>
                <a:off x="574676" y="2198102"/>
                <a:ext cx="6023767" cy="830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150000"/>
                  </a:lnSpc>
                  <a:buFont typeface="Wingdings" pitchFamily="2" charset="2"/>
                  <a:buChar char="p"/>
                </a:pPr>
                <a:r>
                  <a:rPr lang="zh-CN" altLang="en-US" dirty="0">
                    <a:latin typeface="Times New Roman" pitchFamily="18" charset="0"/>
                    <a:cs typeface="Times New Roman" pitchFamily="18" charset="0"/>
                  </a:rPr>
                  <a:t>  </a:t>
                </a:r>
                <a:r>
                  <a:rPr lang="en-US" altLang="zh-CN" sz="1600" dirty="0">
                    <a:latin typeface="Times New Roman" pitchFamily="18" charset="0"/>
                    <a:cs typeface="Times New Roman" pitchFamily="18" charset="0"/>
                  </a:rPr>
                  <a:t>Spring3.0</a:t>
                </a:r>
                <a:r>
                  <a:rPr lang="zh-CN" altLang="en-US" sz="1600" dirty="0">
                    <a:latin typeface="Times New Roman" pitchFamily="18" charset="0"/>
                    <a:cs typeface="Times New Roman" pitchFamily="18" charset="0"/>
                  </a:rPr>
                  <a:t>后新增的模块</a:t>
                </a:r>
                <a:r>
                  <a:rPr lang="zh-CN" altLang="en-US" sz="1600" dirty="0" smtClean="0">
                    <a:latin typeface="Times New Roman" pitchFamily="18" charset="0"/>
                    <a:cs typeface="Times New Roman" pitchFamily="18" charset="0"/>
                  </a:rPr>
                  <a:t>，提供</a:t>
                </a:r>
                <a:r>
                  <a:rPr lang="zh-CN" altLang="en-US" sz="1600" dirty="0">
                    <a:latin typeface="Times New Roman" pitchFamily="18" charset="0"/>
                    <a:cs typeface="Times New Roman" pitchFamily="18" charset="0"/>
                  </a:rPr>
                  <a:t>了对</a:t>
                </a:r>
                <a:r>
                  <a:rPr lang="en-US" altLang="zh-CN" sz="1600" dirty="0" err="1">
                    <a:latin typeface="Times New Roman" pitchFamily="18" charset="0"/>
                    <a:cs typeface="Times New Roman" pitchFamily="18" charset="0"/>
                  </a:rPr>
                  <a:t>SpEL</a:t>
                </a:r>
                <a:r>
                  <a:rPr lang="zh-CN" altLang="en-US" sz="1600" dirty="0">
                    <a:latin typeface="Times New Roman" pitchFamily="18" charset="0"/>
                    <a:cs typeface="Times New Roman" pitchFamily="18" charset="0"/>
                  </a:rPr>
                  <a:t>表达式语言（</a:t>
                </a:r>
                <a:r>
                  <a:rPr lang="en-US" altLang="zh-CN" sz="1600" dirty="0">
                    <a:latin typeface="Times New Roman" pitchFamily="18" charset="0"/>
                    <a:cs typeface="Times New Roman" pitchFamily="18" charset="0"/>
                  </a:rPr>
                  <a:t>Spring Expression Language</a:t>
                </a:r>
                <a:r>
                  <a:rPr lang="zh-CN" altLang="en-US" sz="1600" dirty="0">
                    <a:latin typeface="Times New Roman" pitchFamily="18" charset="0"/>
                    <a:cs typeface="Times New Roman" pitchFamily="18" charset="0"/>
                  </a:rPr>
                  <a:t>）的支持，</a:t>
                </a:r>
                <a:r>
                  <a:rPr lang="en-US" altLang="zh-CN" sz="1600" dirty="0" err="1">
                    <a:latin typeface="Times New Roman" pitchFamily="18" charset="0"/>
                    <a:cs typeface="Times New Roman" pitchFamily="18" charset="0"/>
                  </a:rPr>
                  <a:t>SpEL</a:t>
                </a:r>
                <a:r>
                  <a:rPr lang="zh-CN" altLang="en-US" sz="1600" dirty="0">
                    <a:latin typeface="Times New Roman" pitchFamily="18" charset="0"/>
                    <a:cs typeface="Times New Roman" pitchFamily="18" charset="0"/>
                  </a:rPr>
                  <a:t>表达式语言是一个在程序运行时支持操作对象图的表达式语言。</a:t>
                </a:r>
              </a:p>
            </p:txBody>
          </p:sp>
        </p:grpSp>
        <p:sp>
          <p:nvSpPr>
            <p:cNvPr id="48" name="任意多边形 47"/>
            <p:cNvSpPr/>
            <p:nvPr/>
          </p:nvSpPr>
          <p:spPr>
            <a:xfrm rot="10010175" flipH="1">
              <a:off x="5114925" y="3827685"/>
              <a:ext cx="1319213" cy="603386"/>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up)">
                                      <p:cBhvr>
                                        <p:cTn id="17" dur="500"/>
                                        <p:tgtEl>
                                          <p:spTgt spid="36"/>
                                        </p:tgtEl>
                                      </p:cBhvr>
                                    </p:animEffect>
                                  </p:childTnLst>
                                </p:cTn>
                              </p:par>
                              <p:par>
                                <p:cTn id="18" presetID="1" presetClass="exit" presetSubtype="0" fill="hold" nodeType="withEffect">
                                  <p:stCondLst>
                                    <p:cond delay="0"/>
                                  </p:stCondLst>
                                  <p:childTnLst>
                                    <p:set>
                                      <p:cBhvr>
                                        <p:cTn id="19" dur="1" fill="hold">
                                          <p:stCondLst>
                                            <p:cond delay="0"/>
                                          </p:stCondLst>
                                        </p:cTn>
                                        <p:tgtEl>
                                          <p:spTgt spid="3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down)">
                                      <p:cBhvr>
                                        <p:cTn id="24" dur="500"/>
                                        <p:tgtEl>
                                          <p:spTgt spid="41"/>
                                        </p:tgtEl>
                                      </p:cBhvr>
                                    </p:animEffect>
                                  </p:childTnLst>
                                </p:cTn>
                              </p:par>
                              <p:par>
                                <p:cTn id="25" presetID="1" presetClass="exit" presetSubtype="0" fill="hold" nodeType="withEffect">
                                  <p:stCondLst>
                                    <p:cond delay="0"/>
                                  </p:stCondLst>
                                  <p:childTnLst>
                                    <p:set>
                                      <p:cBhvr>
                                        <p:cTn id="26" dur="1" fill="hold">
                                          <p:stCondLst>
                                            <p:cond delay="0"/>
                                          </p:stCondLst>
                                        </p:cTn>
                                        <p:tgtEl>
                                          <p:spTgt spid="3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up)">
                                      <p:cBhvr>
                                        <p:cTn id="31" dur="500"/>
                                        <p:tgtEl>
                                          <p:spTgt spid="46"/>
                                        </p:tgtEl>
                                      </p:cBhvr>
                                    </p:animEffect>
                                  </p:childTnLst>
                                </p:cTn>
                              </p:par>
                              <p:par>
                                <p:cTn id="32" presetID="1" presetClass="exit" presetSubtype="0" fill="hold" nodeType="withEffect">
                                  <p:stCondLst>
                                    <p:cond delay="0"/>
                                  </p:stCondLst>
                                  <p:childTnLst>
                                    <p:set>
                                      <p:cBhvr>
                                        <p:cTn id="33"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973124" y="886281"/>
            <a:ext cx="10461070" cy="923330"/>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1369B2"/>
                </a:solidFill>
                <a:latin typeface="微软雅黑" panose="020B0503020204020204" pitchFamily="34" charset="-122"/>
                <a:ea typeface="微软雅黑" panose="020B0503020204020204" pitchFamily="34" charset="-122"/>
              </a:rPr>
              <a:t>2</a:t>
            </a:r>
            <a:r>
              <a:rPr lang="zh-CN" altLang="en-US" dirty="0">
                <a:solidFill>
                  <a:srgbClr val="1369B2"/>
                </a:solidFill>
                <a:latin typeface="微软雅黑" panose="020B0503020204020204" pitchFamily="34" charset="-122"/>
                <a:ea typeface="微软雅黑" panose="020B0503020204020204" pitchFamily="34" charset="-122"/>
              </a:rPr>
              <a:t>、</a:t>
            </a:r>
            <a:r>
              <a:rPr lang="zh-CN" altLang="en-US" dirty="0" smtClean="0">
                <a:solidFill>
                  <a:srgbClr val="1369B2"/>
                </a:solidFill>
                <a:latin typeface="微软雅黑" panose="020B0503020204020204" pitchFamily="34" charset="-122"/>
                <a:ea typeface="微软雅黑" panose="020B0503020204020204" pitchFamily="34" charset="-122"/>
              </a:rPr>
              <a:t>数据</a:t>
            </a:r>
            <a:r>
              <a:rPr lang="zh-CN" altLang="en-US" dirty="0">
                <a:solidFill>
                  <a:srgbClr val="1369B2"/>
                </a:solidFill>
                <a:latin typeface="微软雅黑" panose="020B0503020204020204" pitchFamily="34" charset="-122"/>
                <a:ea typeface="微软雅黑" panose="020B0503020204020204" pitchFamily="34" charset="-122"/>
              </a:rPr>
              <a:t>访问</a:t>
            </a:r>
            <a:r>
              <a:rPr lang="en-US" altLang="zh-CN" dirty="0">
                <a:solidFill>
                  <a:srgbClr val="1369B2"/>
                </a:solidFill>
                <a:latin typeface="微软雅黑" panose="020B0503020204020204" pitchFamily="34" charset="-122"/>
                <a:ea typeface="微软雅黑" panose="020B0503020204020204" pitchFamily="34" charset="-122"/>
              </a:rPr>
              <a:t>/</a:t>
            </a:r>
            <a:r>
              <a:rPr lang="zh-CN" altLang="en-US" dirty="0">
                <a:solidFill>
                  <a:srgbClr val="1369B2"/>
                </a:solidFill>
                <a:latin typeface="微软雅黑" panose="020B0503020204020204" pitchFamily="34" charset="-122"/>
                <a:ea typeface="微软雅黑" panose="020B0503020204020204" pitchFamily="34" charset="-122"/>
              </a:rPr>
              <a:t>集成</a:t>
            </a:r>
            <a:r>
              <a:rPr lang="zh-CN" altLang="zh-CN" dirty="0">
                <a:solidFill>
                  <a:srgbClr val="1369B2"/>
                </a:solidFill>
                <a:latin typeface="微软雅黑" panose="020B0503020204020204" pitchFamily="34" charset="-122"/>
                <a:ea typeface="微软雅黑" panose="020B0503020204020204" pitchFamily="34" charset="-122"/>
              </a:rPr>
              <a:t>模块</a:t>
            </a:r>
            <a:r>
              <a:rPr lang="en-US" altLang="zh-CN" dirty="0">
                <a:solidFill>
                  <a:srgbClr val="595959"/>
                </a:solidFill>
                <a:latin typeface="微软雅黑" panose="020B0503020204020204" pitchFamily="34" charset="-122"/>
                <a:ea typeface="微软雅黑" panose="020B0503020204020204" pitchFamily="34" charset="-122"/>
              </a:rPr>
              <a:t>(</a:t>
            </a:r>
            <a:r>
              <a:rPr lang="en-US" altLang="zh-CN" dirty="0" smtClean="0">
                <a:solidFill>
                  <a:srgbClr val="595959"/>
                </a:solidFill>
                <a:latin typeface="微软雅黑" panose="020B0503020204020204" pitchFamily="34" charset="-122"/>
                <a:ea typeface="微软雅黑" panose="020B0503020204020204" pitchFamily="34" charset="-122"/>
              </a:rPr>
              <a:t>Data Access/Integration</a:t>
            </a:r>
            <a:r>
              <a:rPr lang="en-US" altLang="zh-CN" dirty="0">
                <a:solidFill>
                  <a:srgbClr val="595959"/>
                </a:solidFill>
                <a:latin typeface="微软雅黑" panose="020B0503020204020204" pitchFamily="34" charset="-122"/>
                <a:ea typeface="微软雅黑" panose="020B0503020204020204" pitchFamily="34" charset="-122"/>
              </a:rPr>
              <a:t> </a:t>
            </a:r>
            <a:r>
              <a:rPr lang="en-US" altLang="zh-CN" dirty="0" smtClean="0">
                <a:solidFill>
                  <a:srgbClr val="595959"/>
                </a:solidFill>
                <a:latin typeface="微软雅黑" panose="020B0503020204020204" pitchFamily="34" charset="-122"/>
                <a:ea typeface="微软雅黑" panose="020B0503020204020204" pitchFamily="34" charset="-122"/>
              </a:rPr>
              <a:t>) </a:t>
            </a:r>
            <a:r>
              <a:rPr lang="zh-CN" altLang="zh-CN" dirty="0" smtClean="0">
                <a:solidFill>
                  <a:srgbClr val="595959"/>
                </a:solidFill>
                <a:latin typeface="微软雅黑" panose="020B0503020204020204" pitchFamily="34" charset="-122"/>
                <a:ea typeface="微软雅黑" panose="020B0503020204020204" pitchFamily="34" charset="-122"/>
              </a:rPr>
              <a:t>用于</a:t>
            </a:r>
            <a:r>
              <a:rPr lang="zh-CN" altLang="zh-CN" dirty="0">
                <a:solidFill>
                  <a:srgbClr val="595959"/>
                </a:solidFill>
                <a:latin typeface="微软雅黑" panose="020B0503020204020204" pitchFamily="34" charset="-122"/>
                <a:ea typeface="微软雅黑" panose="020B0503020204020204" pitchFamily="34" charset="-122"/>
              </a:rPr>
              <a:t>访问和操作数据库中的数据，它主要</a:t>
            </a:r>
            <a:r>
              <a:rPr lang="zh-CN" altLang="zh-CN" dirty="0" smtClean="0">
                <a:solidFill>
                  <a:srgbClr val="595959"/>
                </a:solidFill>
                <a:latin typeface="微软雅黑" panose="020B0503020204020204" pitchFamily="34" charset="-122"/>
                <a:ea typeface="微软雅黑" panose="020B0503020204020204" pitchFamily="34" charset="-122"/>
              </a:rPr>
              <a:t>包含</a:t>
            </a:r>
            <a:endParaRPr lang="en-US" altLang="zh-CN"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en-US" altLang="zh-CN" dirty="0" smtClean="0">
                <a:solidFill>
                  <a:srgbClr val="595959"/>
                </a:solidFill>
                <a:latin typeface="微软雅黑" panose="020B0503020204020204" pitchFamily="34" charset="-122"/>
                <a:ea typeface="微软雅黑" panose="020B0503020204020204" pitchFamily="34" charset="-122"/>
              </a:rPr>
              <a:t>     </a:t>
            </a:r>
            <a:r>
              <a:rPr lang="en-US" altLang="zh-CN" dirty="0" smtClean="0">
                <a:solidFill>
                  <a:srgbClr val="595959"/>
                </a:solidFill>
                <a:latin typeface="微软雅黑" panose="020B0503020204020204" pitchFamily="34" charset="-122"/>
                <a:ea typeface="微软雅黑" panose="020B0503020204020204" pitchFamily="34" charset="-122"/>
              </a:rPr>
              <a:t>JDBC</a:t>
            </a:r>
            <a:r>
              <a:rPr lang="zh-CN" altLang="zh-CN" dirty="0">
                <a:solidFill>
                  <a:srgbClr val="595959"/>
                </a:solidFill>
                <a:latin typeface="微软雅黑" panose="020B0503020204020204" pitchFamily="34" charset="-122"/>
                <a:ea typeface="微软雅黑" panose="020B0503020204020204" pitchFamily="34" charset="-122"/>
              </a:rPr>
              <a:t>模块、</a:t>
            </a:r>
            <a:r>
              <a:rPr lang="en-US" altLang="zh-CN" dirty="0">
                <a:solidFill>
                  <a:srgbClr val="595959"/>
                </a:solidFill>
                <a:latin typeface="微软雅黑" panose="020B0503020204020204" pitchFamily="34" charset="-122"/>
                <a:ea typeface="微软雅黑" panose="020B0503020204020204" pitchFamily="34" charset="-122"/>
              </a:rPr>
              <a:t>ORM</a:t>
            </a:r>
            <a:r>
              <a:rPr lang="zh-CN" altLang="zh-CN" dirty="0">
                <a:solidFill>
                  <a:srgbClr val="595959"/>
                </a:solidFill>
                <a:latin typeface="微软雅黑" panose="020B0503020204020204" pitchFamily="34" charset="-122"/>
                <a:ea typeface="微软雅黑" panose="020B0503020204020204" pitchFamily="34" charset="-122"/>
              </a:rPr>
              <a:t>模块、</a:t>
            </a:r>
            <a:r>
              <a:rPr lang="en-US" altLang="zh-CN" dirty="0">
                <a:solidFill>
                  <a:srgbClr val="595959"/>
                </a:solidFill>
                <a:latin typeface="微软雅黑" panose="020B0503020204020204" pitchFamily="34" charset="-122"/>
                <a:ea typeface="微软雅黑" panose="020B0503020204020204" pitchFamily="34" charset="-122"/>
              </a:rPr>
              <a:t>OXM</a:t>
            </a:r>
            <a:r>
              <a:rPr lang="zh-CN" altLang="zh-CN" dirty="0">
                <a:solidFill>
                  <a:srgbClr val="595959"/>
                </a:solidFill>
                <a:latin typeface="微软雅黑" panose="020B0503020204020204" pitchFamily="34" charset="-122"/>
                <a:ea typeface="微软雅黑" panose="020B0503020204020204" pitchFamily="34" charset="-122"/>
              </a:rPr>
              <a:t>模块、</a:t>
            </a:r>
            <a:r>
              <a:rPr lang="en-US" altLang="zh-CN" dirty="0">
                <a:solidFill>
                  <a:srgbClr val="595959"/>
                </a:solidFill>
                <a:latin typeface="微软雅黑" panose="020B0503020204020204" pitchFamily="34" charset="-122"/>
                <a:ea typeface="微软雅黑" panose="020B0503020204020204" pitchFamily="34" charset="-122"/>
              </a:rPr>
              <a:t>JMS</a:t>
            </a:r>
            <a:r>
              <a:rPr lang="zh-CN" altLang="zh-CN" dirty="0">
                <a:solidFill>
                  <a:srgbClr val="595959"/>
                </a:solidFill>
                <a:latin typeface="微软雅黑" panose="020B0503020204020204" pitchFamily="34" charset="-122"/>
                <a:ea typeface="微软雅黑" panose="020B0503020204020204" pitchFamily="34" charset="-122"/>
              </a:rPr>
              <a:t>模块和</a:t>
            </a:r>
            <a:r>
              <a:rPr lang="en-US" altLang="zh-CN" dirty="0">
                <a:solidFill>
                  <a:srgbClr val="595959"/>
                </a:solidFill>
                <a:latin typeface="微软雅黑" panose="020B0503020204020204" pitchFamily="34" charset="-122"/>
                <a:ea typeface="微软雅黑" panose="020B0503020204020204" pitchFamily="34" charset="-122"/>
              </a:rPr>
              <a:t>Transactions</a:t>
            </a:r>
            <a:r>
              <a:rPr lang="zh-CN" altLang="zh-CN" dirty="0">
                <a:solidFill>
                  <a:srgbClr val="595959"/>
                </a:solidFill>
                <a:latin typeface="微软雅黑" panose="020B0503020204020204" pitchFamily="34" charset="-122"/>
                <a:ea typeface="微软雅黑" panose="020B0503020204020204" pitchFamily="34" charset="-122"/>
              </a:rPr>
              <a:t>模块</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3702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6.1.3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的体系结构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14" name="组合 13"/>
          <p:cNvGrpSpPr>
            <a:grpSpLocks/>
          </p:cNvGrpSpPr>
          <p:nvPr/>
        </p:nvGrpSpPr>
        <p:grpSpPr bwMode="auto">
          <a:xfrm>
            <a:off x="3803651" y="3114107"/>
            <a:ext cx="2470150" cy="1944688"/>
            <a:chOff x="2661957" y="2912023"/>
            <a:chExt cx="2470150" cy="1944687"/>
          </a:xfrm>
        </p:grpSpPr>
        <p:sp>
          <p:nvSpPr>
            <p:cNvPr id="21" name="圆角矩形 20"/>
            <p:cNvSpPr/>
            <p:nvPr/>
          </p:nvSpPr>
          <p:spPr>
            <a:xfrm>
              <a:off x="2661957" y="2912023"/>
              <a:ext cx="2470150" cy="19446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22" name="圆角矩形 21"/>
            <p:cNvSpPr/>
            <p:nvPr/>
          </p:nvSpPr>
          <p:spPr>
            <a:xfrm>
              <a:off x="2774669" y="3393036"/>
              <a:ext cx="977900" cy="3889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altLang="zh-CN" dirty="0">
                  <a:latin typeface="Times New Roman" panose="02020603050405020304" pitchFamily="18" charset="0"/>
                  <a:cs typeface="Times New Roman" panose="02020603050405020304" pitchFamily="18" charset="0"/>
                </a:rPr>
                <a:t>JDBC</a:t>
              </a:r>
              <a:endParaRPr lang="zh-CN" altLang="en-US" dirty="0">
                <a:latin typeface="Times New Roman" panose="02020603050405020304" pitchFamily="18" charset="0"/>
                <a:cs typeface="Times New Roman" panose="02020603050405020304" pitchFamily="18" charset="0"/>
              </a:endParaRPr>
            </a:p>
          </p:txBody>
        </p:sp>
        <p:sp>
          <p:nvSpPr>
            <p:cNvPr id="23" name="圆角矩形 22"/>
            <p:cNvSpPr/>
            <p:nvPr/>
          </p:nvSpPr>
          <p:spPr>
            <a:xfrm>
              <a:off x="3973232" y="3393036"/>
              <a:ext cx="977900" cy="3889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altLang="zh-CN" dirty="0">
                  <a:latin typeface="Times New Roman" panose="02020603050405020304" pitchFamily="18" charset="0"/>
                  <a:cs typeface="Times New Roman" panose="02020603050405020304" pitchFamily="18" charset="0"/>
                </a:rPr>
                <a:t>ORM</a:t>
              </a:r>
              <a:endParaRPr lang="zh-CN" altLang="en-US" dirty="0">
                <a:latin typeface="Times New Roman" panose="02020603050405020304" pitchFamily="18" charset="0"/>
                <a:cs typeface="Times New Roman" panose="02020603050405020304" pitchFamily="18" charset="0"/>
              </a:endParaRPr>
            </a:p>
          </p:txBody>
        </p:sp>
        <p:sp>
          <p:nvSpPr>
            <p:cNvPr id="24" name="圆角矩形 23"/>
            <p:cNvSpPr/>
            <p:nvPr/>
          </p:nvSpPr>
          <p:spPr>
            <a:xfrm>
              <a:off x="2773082" y="3813723"/>
              <a:ext cx="977900" cy="38893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dirty="0">
                  <a:latin typeface="Times New Roman" panose="02020603050405020304" pitchFamily="18" charset="0"/>
                  <a:cs typeface="Times New Roman" panose="02020603050405020304" pitchFamily="18" charset="0"/>
                </a:rPr>
                <a:t>OXM</a:t>
              </a:r>
              <a:endParaRPr lang="zh-CN" altLang="en-US" dirty="0">
                <a:latin typeface="Times New Roman" panose="02020603050405020304" pitchFamily="18" charset="0"/>
                <a:cs typeface="Times New Roman" panose="02020603050405020304" pitchFamily="18" charset="0"/>
              </a:endParaRPr>
            </a:p>
          </p:txBody>
        </p:sp>
        <p:sp>
          <p:nvSpPr>
            <p:cNvPr id="25" name="圆角矩形 24"/>
            <p:cNvSpPr/>
            <p:nvPr/>
          </p:nvSpPr>
          <p:spPr>
            <a:xfrm>
              <a:off x="3966882" y="3813723"/>
              <a:ext cx="977900" cy="38893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dirty="0">
                  <a:latin typeface="Times New Roman" panose="02020603050405020304" pitchFamily="18" charset="0"/>
                  <a:cs typeface="Times New Roman" panose="02020603050405020304" pitchFamily="18" charset="0"/>
                </a:rPr>
                <a:t>JMS</a:t>
              </a:r>
              <a:endParaRPr lang="zh-CN" altLang="en-US" dirty="0">
                <a:latin typeface="Times New Roman" panose="02020603050405020304" pitchFamily="18" charset="0"/>
                <a:cs typeface="Times New Roman" panose="02020603050405020304" pitchFamily="18" charset="0"/>
              </a:endParaRPr>
            </a:p>
          </p:txBody>
        </p:sp>
        <p:sp>
          <p:nvSpPr>
            <p:cNvPr id="26" name="TextBox 23"/>
            <p:cNvSpPr txBox="1">
              <a:spLocks noChangeArrowheads="1"/>
            </p:cNvSpPr>
            <p:nvPr/>
          </p:nvSpPr>
          <p:spPr bwMode="auto">
            <a:xfrm>
              <a:off x="2679420" y="3012035"/>
              <a:ext cx="2443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latin typeface="Times New Roman" pitchFamily="18" charset="0"/>
                  <a:cs typeface="Times New Roman" pitchFamily="18" charset="0"/>
                </a:rPr>
                <a:t>Data Access/Integration</a:t>
              </a:r>
              <a:endParaRPr lang="zh-CN" altLang="en-US">
                <a:latin typeface="Times New Roman" pitchFamily="18" charset="0"/>
                <a:cs typeface="Times New Roman" pitchFamily="18" charset="0"/>
              </a:endParaRPr>
            </a:p>
          </p:txBody>
        </p:sp>
        <p:sp>
          <p:nvSpPr>
            <p:cNvPr id="27" name="圆角矩形 26"/>
            <p:cNvSpPr/>
            <p:nvPr/>
          </p:nvSpPr>
          <p:spPr>
            <a:xfrm>
              <a:off x="2785782" y="4307435"/>
              <a:ext cx="2159000" cy="3667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altLang="zh-CN" dirty="0"/>
                <a:t>Transactions</a:t>
              </a:r>
              <a:endParaRPr lang="zh-CN" altLang="en-US" dirty="0"/>
            </a:p>
          </p:txBody>
        </p:sp>
      </p:grpSp>
      <p:grpSp>
        <p:nvGrpSpPr>
          <p:cNvPr id="28" name="组合 27"/>
          <p:cNvGrpSpPr>
            <a:grpSpLocks/>
          </p:cNvGrpSpPr>
          <p:nvPr/>
        </p:nvGrpSpPr>
        <p:grpSpPr bwMode="auto">
          <a:xfrm>
            <a:off x="1190626" y="2034607"/>
            <a:ext cx="9664727" cy="1755775"/>
            <a:chOff x="-534849" y="2108975"/>
            <a:chExt cx="9663450" cy="1755759"/>
          </a:xfrm>
        </p:grpSpPr>
        <p:sp>
          <p:nvSpPr>
            <p:cNvPr id="29" name="任意多边形 28"/>
            <p:cNvSpPr/>
            <p:nvPr/>
          </p:nvSpPr>
          <p:spPr>
            <a:xfrm rot="10800000">
              <a:off x="1202053" y="2687473"/>
              <a:ext cx="956729" cy="1177261"/>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nvGrpSpPr>
            <p:cNvPr id="30" name="组合 28"/>
            <p:cNvGrpSpPr>
              <a:grpSpLocks/>
            </p:cNvGrpSpPr>
            <p:nvPr/>
          </p:nvGrpSpPr>
          <p:grpSpPr bwMode="auto">
            <a:xfrm>
              <a:off x="-534849" y="2108975"/>
              <a:ext cx="9663450" cy="578498"/>
              <a:chOff x="-534849" y="2108975"/>
              <a:chExt cx="9663450" cy="578498"/>
            </a:xfrm>
          </p:grpSpPr>
          <p:sp>
            <p:nvSpPr>
              <p:cNvPr id="31" name="对角圆角矩形 30"/>
              <p:cNvSpPr/>
              <p:nvPr/>
            </p:nvSpPr>
            <p:spPr bwMode="auto">
              <a:xfrm>
                <a:off x="-173560" y="2108975"/>
                <a:ext cx="8991810" cy="578498"/>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32" name="矩形 30"/>
              <p:cNvSpPr>
                <a:spLocks noChangeArrowheads="1"/>
              </p:cNvSpPr>
              <p:nvPr/>
            </p:nvSpPr>
            <p:spPr bwMode="auto">
              <a:xfrm>
                <a:off x="-534849" y="2119313"/>
                <a:ext cx="9663450" cy="50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150000"/>
                  </a:lnSpc>
                  <a:buFont typeface="Wingdings" pitchFamily="2" charset="2"/>
                  <a:buChar char="p"/>
                </a:pPr>
                <a:r>
                  <a:rPr lang="zh-CN" altLang="en-US" dirty="0">
                    <a:latin typeface="Times New Roman" pitchFamily="18" charset="0"/>
                    <a:cs typeface="Times New Roman" pitchFamily="18" charset="0"/>
                  </a:rPr>
                  <a:t>  提供了一个</a:t>
                </a:r>
                <a:r>
                  <a:rPr lang="en-US" altLang="zh-CN" dirty="0">
                    <a:latin typeface="Times New Roman" pitchFamily="18" charset="0"/>
                    <a:cs typeface="Times New Roman" pitchFamily="18" charset="0"/>
                  </a:rPr>
                  <a:t>JDBC</a:t>
                </a:r>
                <a:r>
                  <a:rPr lang="zh-CN" altLang="en-US" dirty="0">
                    <a:latin typeface="Times New Roman" pitchFamily="18" charset="0"/>
                    <a:cs typeface="Times New Roman" pitchFamily="18" charset="0"/>
                  </a:rPr>
                  <a:t>的抽象层，大幅度的减少了在开发过程中对数据库操作的编码。</a:t>
                </a:r>
              </a:p>
            </p:txBody>
          </p:sp>
        </p:grpSp>
      </p:grpSp>
      <p:grpSp>
        <p:nvGrpSpPr>
          <p:cNvPr id="33" name="组合 32"/>
          <p:cNvGrpSpPr>
            <a:grpSpLocks/>
          </p:cNvGrpSpPr>
          <p:nvPr/>
        </p:nvGrpSpPr>
        <p:grpSpPr bwMode="auto">
          <a:xfrm>
            <a:off x="1190626" y="4201546"/>
            <a:ext cx="6546850" cy="1463299"/>
            <a:chOff x="1073151" y="3894489"/>
            <a:chExt cx="6546849" cy="1463499"/>
          </a:xfrm>
        </p:grpSpPr>
        <p:grpSp>
          <p:nvGrpSpPr>
            <p:cNvPr id="34" name="组合 32"/>
            <p:cNvGrpSpPr>
              <a:grpSpLocks/>
            </p:cNvGrpSpPr>
            <p:nvPr/>
          </p:nvGrpSpPr>
          <p:grpSpPr bwMode="auto">
            <a:xfrm>
              <a:off x="1073151" y="4820128"/>
              <a:ext cx="6546849" cy="537860"/>
              <a:chOff x="574676" y="2376117"/>
              <a:chExt cx="6023767" cy="537860"/>
            </a:xfrm>
          </p:grpSpPr>
          <p:sp>
            <p:nvSpPr>
              <p:cNvPr id="36" name="对角圆角矩形 35"/>
              <p:cNvSpPr/>
              <p:nvPr/>
            </p:nvSpPr>
            <p:spPr bwMode="auto">
              <a:xfrm>
                <a:off x="574676" y="2376117"/>
                <a:ext cx="5940509" cy="531885"/>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37" name="矩形 35"/>
              <p:cNvSpPr>
                <a:spLocks noChangeArrowheads="1"/>
              </p:cNvSpPr>
              <p:nvPr/>
            </p:nvSpPr>
            <p:spPr bwMode="auto">
              <a:xfrm>
                <a:off x="574676" y="2406076"/>
                <a:ext cx="6023767" cy="50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0">
                  <a:lnSpc>
                    <a:spcPct val="150000"/>
                  </a:lnSpc>
                  <a:buFont typeface="Wingdings" panose="05000000000000000000" pitchFamily="2" charset="2"/>
                  <a:buChar char="p"/>
                </a:pPr>
                <a:r>
                  <a:rPr lang="zh-CN" altLang="en-US" dirty="0">
                    <a:solidFill>
                      <a:srgbClr val="595959"/>
                    </a:solidFill>
                    <a:latin typeface="微软雅黑" panose="020B0503020204020204" pitchFamily="34" charset="-122"/>
                    <a:ea typeface="微软雅黑" panose="020B0503020204020204" pitchFamily="34" charset="-122"/>
                  </a:rPr>
                  <a:t>它</a:t>
                </a:r>
                <a:r>
                  <a:rPr lang="zh-CN" altLang="zh-CN" dirty="0">
                    <a:solidFill>
                      <a:srgbClr val="595959"/>
                    </a:solidFill>
                    <a:latin typeface="微软雅黑" panose="020B0503020204020204" pitchFamily="34" charset="-122"/>
                    <a:ea typeface="微软雅黑" panose="020B0503020204020204" pitchFamily="34" charset="-122"/>
                  </a:rPr>
                  <a:t>提供了对</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映射的抽象层的支持，如</a:t>
                </a:r>
                <a:r>
                  <a:rPr lang="en-US" altLang="zh-CN" dirty="0">
                    <a:solidFill>
                      <a:srgbClr val="595959"/>
                    </a:solidFill>
                    <a:latin typeface="微软雅黑" panose="020B0503020204020204" pitchFamily="34" charset="-122"/>
                    <a:ea typeface="微软雅黑" panose="020B0503020204020204" pitchFamily="34" charset="-122"/>
                  </a:rPr>
                  <a:t>JAXB</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Castor</a:t>
                </a:r>
                <a:r>
                  <a:rPr lang="zh-CN" altLang="en-US" dirty="0">
                    <a:solidFill>
                      <a:srgbClr val="595959"/>
                    </a:solidFill>
                    <a:latin typeface="微软雅黑" panose="020B0503020204020204" pitchFamily="34" charset="-122"/>
                    <a:ea typeface="微软雅黑" panose="020B0503020204020204" pitchFamily="34" charset="-122"/>
                  </a:rPr>
                  <a:t>等</a:t>
                </a:r>
                <a:r>
                  <a:rPr lang="zh-CN" altLang="zh-CN"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grpSp>
        <p:sp>
          <p:nvSpPr>
            <p:cNvPr id="35" name="任意多边形 34"/>
            <p:cNvSpPr/>
            <p:nvPr/>
          </p:nvSpPr>
          <p:spPr>
            <a:xfrm flipH="1">
              <a:off x="2335213" y="3894489"/>
              <a:ext cx="1446213" cy="922463"/>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grpSp>
        <p:nvGrpSpPr>
          <p:cNvPr id="38" name="组合 37"/>
          <p:cNvGrpSpPr>
            <a:grpSpLocks/>
          </p:cNvGrpSpPr>
          <p:nvPr/>
        </p:nvGrpSpPr>
        <p:grpSpPr bwMode="auto">
          <a:xfrm>
            <a:off x="2208211" y="2039371"/>
            <a:ext cx="8890424" cy="1751010"/>
            <a:chOff x="-491630" y="1891076"/>
            <a:chExt cx="8891595" cy="1750508"/>
          </a:xfrm>
        </p:grpSpPr>
        <p:sp>
          <p:nvSpPr>
            <p:cNvPr id="39" name="任意多边形 38"/>
            <p:cNvSpPr/>
            <p:nvPr/>
          </p:nvSpPr>
          <p:spPr>
            <a:xfrm rot="10800000" flipH="1">
              <a:off x="3434776" y="2464651"/>
              <a:ext cx="1147694" cy="1176933"/>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nvGrpSpPr>
            <p:cNvPr id="40" name="组合 38"/>
            <p:cNvGrpSpPr>
              <a:grpSpLocks/>
            </p:cNvGrpSpPr>
            <p:nvPr/>
          </p:nvGrpSpPr>
          <p:grpSpPr bwMode="auto">
            <a:xfrm>
              <a:off x="-491630" y="1891076"/>
              <a:ext cx="8891595" cy="573576"/>
              <a:chOff x="-491630" y="1891076"/>
              <a:chExt cx="8891595" cy="573576"/>
            </a:xfrm>
          </p:grpSpPr>
          <p:sp>
            <p:nvSpPr>
              <p:cNvPr id="41" name="对角圆角矩形 40"/>
              <p:cNvSpPr/>
              <p:nvPr/>
            </p:nvSpPr>
            <p:spPr bwMode="auto">
              <a:xfrm>
                <a:off x="-23964" y="1891076"/>
                <a:ext cx="8423929" cy="573576"/>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42" name="矩形 40"/>
              <p:cNvSpPr>
                <a:spLocks noChangeArrowheads="1"/>
              </p:cNvSpPr>
              <p:nvPr/>
            </p:nvSpPr>
            <p:spPr bwMode="auto">
              <a:xfrm>
                <a:off x="-491630" y="1956965"/>
                <a:ext cx="8891595" cy="50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150000"/>
                  </a:lnSpc>
                  <a:buFont typeface="Wingdings" pitchFamily="2" charset="2"/>
                  <a:buChar char="p"/>
                </a:pPr>
                <a:r>
                  <a:rPr lang="zh-CN" altLang="en-US" dirty="0">
                    <a:latin typeface="Times New Roman" pitchFamily="18" charset="0"/>
                    <a:cs typeface="Times New Roman" pitchFamily="18" charset="0"/>
                  </a:rPr>
                  <a:t>它为主流的对象关系映射</a:t>
                </a:r>
                <a:r>
                  <a:rPr lang="en-US" altLang="zh-CN" dirty="0">
                    <a:latin typeface="Times New Roman" pitchFamily="18" charset="0"/>
                    <a:cs typeface="Times New Roman" pitchFamily="18" charset="0"/>
                  </a:rPr>
                  <a:t>API</a:t>
                </a:r>
                <a:r>
                  <a:rPr lang="zh-CN" altLang="en-US" dirty="0">
                    <a:latin typeface="Times New Roman" pitchFamily="18" charset="0"/>
                    <a:cs typeface="Times New Roman" pitchFamily="18" charset="0"/>
                  </a:rPr>
                  <a:t>提供了集成层，用于集成主流的对象关系映射框架</a:t>
                </a:r>
                <a:r>
                  <a:rPr lang="zh-CN" altLang="en-US"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grpSp>
      </p:grpSp>
      <p:grpSp>
        <p:nvGrpSpPr>
          <p:cNvPr id="43" name="组合 42"/>
          <p:cNvGrpSpPr>
            <a:grpSpLocks/>
          </p:cNvGrpSpPr>
          <p:nvPr/>
        </p:nvGrpSpPr>
        <p:grpSpPr bwMode="auto">
          <a:xfrm rot="10800000">
            <a:off x="3612923" y="4887253"/>
            <a:ext cx="4175129" cy="1306604"/>
            <a:chOff x="744257" y="1885197"/>
            <a:chExt cx="6023767" cy="1677063"/>
          </a:xfrm>
        </p:grpSpPr>
        <p:sp>
          <p:nvSpPr>
            <p:cNvPr id="44" name="任意多边形 43"/>
            <p:cNvSpPr/>
            <p:nvPr/>
          </p:nvSpPr>
          <p:spPr>
            <a:xfrm rot="16200000" flipV="1">
              <a:off x="4964866" y="3158069"/>
              <a:ext cx="666083" cy="142299"/>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nvGrpSpPr>
            <p:cNvPr id="45" name="组合 50"/>
            <p:cNvGrpSpPr>
              <a:grpSpLocks/>
            </p:cNvGrpSpPr>
            <p:nvPr/>
          </p:nvGrpSpPr>
          <p:grpSpPr bwMode="auto">
            <a:xfrm>
              <a:off x="744257" y="1885197"/>
              <a:ext cx="6023767" cy="980157"/>
              <a:chOff x="744257" y="1885197"/>
              <a:chExt cx="6023767" cy="980157"/>
            </a:xfrm>
          </p:grpSpPr>
          <p:sp>
            <p:nvSpPr>
              <p:cNvPr id="46" name="对角圆角矩形 45"/>
              <p:cNvSpPr/>
              <p:nvPr/>
            </p:nvSpPr>
            <p:spPr bwMode="auto">
              <a:xfrm>
                <a:off x="777591" y="1885197"/>
                <a:ext cx="5790435" cy="967406"/>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47" name="矩形 52"/>
              <p:cNvSpPr>
                <a:spLocks noChangeArrowheads="1"/>
              </p:cNvSpPr>
              <p:nvPr/>
            </p:nvSpPr>
            <p:spPr bwMode="auto">
              <a:xfrm rot="10800000">
                <a:off x="744257" y="2213539"/>
                <a:ext cx="6023767" cy="65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150000"/>
                  </a:lnSpc>
                  <a:buFont typeface="Wingdings" pitchFamily="2" charset="2"/>
                  <a:buChar char="p"/>
                </a:pPr>
                <a:r>
                  <a:rPr lang="zh-CN" altLang="en-US" dirty="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它的主要功能是</a:t>
                </a:r>
                <a:r>
                  <a:rPr lang="zh-CN" altLang="zh-CN" dirty="0" smtClean="0"/>
                  <a:t>事务</a:t>
                </a:r>
                <a:r>
                  <a:rPr lang="zh-CN" altLang="zh-CN" dirty="0"/>
                  <a:t>管理。</a:t>
                </a:r>
                <a:endParaRPr lang="zh-CN" altLang="en-US" dirty="0"/>
              </a:p>
            </p:txBody>
          </p:sp>
        </p:grpSp>
      </p:grpSp>
      <p:grpSp>
        <p:nvGrpSpPr>
          <p:cNvPr id="48" name="组合 47"/>
          <p:cNvGrpSpPr>
            <a:grpSpLocks/>
          </p:cNvGrpSpPr>
          <p:nvPr/>
        </p:nvGrpSpPr>
        <p:grpSpPr bwMode="auto">
          <a:xfrm>
            <a:off x="3495676" y="4211070"/>
            <a:ext cx="6546850" cy="1982787"/>
            <a:chOff x="2353934" y="4157487"/>
            <a:chExt cx="6546849" cy="1982672"/>
          </a:xfrm>
        </p:grpSpPr>
        <p:grpSp>
          <p:nvGrpSpPr>
            <p:cNvPr id="49" name="组合 42"/>
            <p:cNvGrpSpPr>
              <a:grpSpLocks/>
            </p:cNvGrpSpPr>
            <p:nvPr/>
          </p:nvGrpSpPr>
          <p:grpSpPr bwMode="auto">
            <a:xfrm>
              <a:off x="2353934" y="5070246"/>
              <a:ext cx="6546849" cy="1069913"/>
              <a:chOff x="-96649" y="2113788"/>
              <a:chExt cx="6023767" cy="1069913"/>
            </a:xfrm>
          </p:grpSpPr>
          <p:sp>
            <p:nvSpPr>
              <p:cNvPr id="51" name="对角圆角矩形 50"/>
              <p:cNvSpPr/>
              <p:nvPr/>
            </p:nvSpPr>
            <p:spPr bwMode="auto">
              <a:xfrm>
                <a:off x="55260" y="2113788"/>
                <a:ext cx="5788600" cy="1069913"/>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52" name="矩形 45"/>
              <p:cNvSpPr>
                <a:spLocks noChangeArrowheads="1"/>
              </p:cNvSpPr>
              <p:nvPr/>
            </p:nvSpPr>
            <p:spPr bwMode="auto">
              <a:xfrm>
                <a:off x="-96649" y="2173485"/>
                <a:ext cx="6023767" cy="87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150000"/>
                  </a:lnSpc>
                  <a:buFont typeface="Wingdings" pitchFamily="2" charset="2"/>
                  <a:buChar char="p"/>
                </a:pPr>
                <a:r>
                  <a:rPr lang="zh-CN" altLang="en-US" dirty="0">
                    <a:solidFill>
                      <a:srgbClr val="595959"/>
                    </a:solidFill>
                    <a:latin typeface="微软雅黑" panose="020B0503020204020204" pitchFamily="34" charset="-122"/>
                    <a:ea typeface="微软雅黑" panose="020B0503020204020204" pitchFamily="34" charset="-122"/>
                  </a:rPr>
                  <a:t>它</a:t>
                </a:r>
                <a:r>
                  <a:rPr lang="zh-CN" altLang="zh-CN" dirty="0">
                    <a:solidFill>
                      <a:srgbClr val="595959"/>
                    </a:solidFill>
                    <a:latin typeface="微软雅黑" panose="020B0503020204020204" pitchFamily="34" charset="-122"/>
                    <a:ea typeface="微软雅黑" panose="020B0503020204020204" pitchFamily="34" charset="-122"/>
                  </a:rPr>
                  <a:t>主要用于传递消息，包含消息的生产和消费。自</a:t>
                </a:r>
                <a:r>
                  <a:rPr lang="en-US" altLang="zh-CN" dirty="0">
                    <a:solidFill>
                      <a:srgbClr val="595959"/>
                    </a:solidFill>
                    <a:latin typeface="微软雅黑" panose="020B0503020204020204" pitchFamily="34" charset="-122"/>
                    <a:ea typeface="微软雅黑" panose="020B0503020204020204" pitchFamily="34" charset="-122"/>
                  </a:rPr>
                  <a:t>4.1</a:t>
                </a:r>
                <a:r>
                  <a:rPr lang="zh-CN" altLang="zh-CN" dirty="0">
                    <a:solidFill>
                      <a:srgbClr val="595959"/>
                    </a:solidFill>
                    <a:latin typeface="微软雅黑" panose="020B0503020204020204" pitchFamily="34" charset="-122"/>
                    <a:ea typeface="微软雅黑" panose="020B0503020204020204" pitchFamily="34" charset="-122"/>
                  </a:rPr>
                  <a:t>版本后，</a:t>
                </a:r>
                <a:r>
                  <a:rPr lang="en-US" altLang="zh-CN" dirty="0">
                    <a:solidFill>
                      <a:srgbClr val="595959"/>
                    </a:solidFill>
                    <a:latin typeface="微软雅黑" panose="020B0503020204020204" pitchFamily="34" charset="-122"/>
                    <a:ea typeface="微软雅黑" panose="020B0503020204020204" pitchFamily="34" charset="-122"/>
                  </a:rPr>
                  <a:t>JMS</a:t>
                </a:r>
                <a:r>
                  <a:rPr lang="zh-CN" altLang="zh-CN" dirty="0">
                    <a:solidFill>
                      <a:srgbClr val="595959"/>
                    </a:solidFill>
                    <a:latin typeface="微软雅黑" panose="020B0503020204020204" pitchFamily="34" charset="-122"/>
                    <a:ea typeface="微软雅黑" panose="020B0503020204020204" pitchFamily="34" charset="-122"/>
                  </a:rPr>
                  <a:t>模块支持与</a:t>
                </a:r>
                <a:r>
                  <a:rPr lang="en-US" altLang="zh-CN" dirty="0">
                    <a:solidFill>
                      <a:srgbClr val="595959"/>
                    </a:solidFill>
                    <a:latin typeface="微软雅黑" panose="020B0503020204020204" pitchFamily="34" charset="-122"/>
                    <a:ea typeface="微软雅黑" panose="020B0503020204020204" pitchFamily="34" charset="-122"/>
                  </a:rPr>
                  <a:t>Spring-message</a:t>
                </a:r>
                <a:r>
                  <a:rPr lang="zh-CN" altLang="zh-CN" dirty="0">
                    <a:solidFill>
                      <a:srgbClr val="595959"/>
                    </a:solidFill>
                    <a:latin typeface="微软雅黑" panose="020B0503020204020204" pitchFamily="34" charset="-122"/>
                    <a:ea typeface="微软雅黑" panose="020B0503020204020204" pitchFamily="34" charset="-122"/>
                  </a:rPr>
                  <a:t>模块的集成</a:t>
                </a:r>
                <a:endParaRPr lang="zh-CN" altLang="en-US" dirty="0">
                  <a:latin typeface="Times New Roman" pitchFamily="18" charset="0"/>
                  <a:cs typeface="Times New Roman" pitchFamily="18" charset="0"/>
                </a:endParaRPr>
              </a:p>
            </p:txBody>
          </p:sp>
        </p:grpSp>
        <p:sp>
          <p:nvSpPr>
            <p:cNvPr id="50" name="任意多边形 49"/>
            <p:cNvSpPr/>
            <p:nvPr/>
          </p:nvSpPr>
          <p:spPr>
            <a:xfrm>
              <a:off x="4951084" y="4157487"/>
              <a:ext cx="1554162" cy="917522"/>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down)">
                                      <p:cBhvr>
                                        <p:cTn id="17" dur="500"/>
                                        <p:tgtEl>
                                          <p:spTgt spid="38"/>
                                        </p:tgtEl>
                                      </p:cBhvr>
                                    </p:animEffect>
                                  </p:childTnLst>
                                </p:cTn>
                              </p:par>
                              <p:par>
                                <p:cTn id="18" presetID="1" presetClass="exit" presetSubtype="0" fill="hold" nodeType="withEffect">
                                  <p:stCondLst>
                                    <p:cond delay="0"/>
                                  </p:stCondLst>
                                  <p:childTnLst>
                                    <p:set>
                                      <p:cBhvr>
                                        <p:cTn id="19" dur="1" fill="hold">
                                          <p:stCondLst>
                                            <p:cond delay="0"/>
                                          </p:stCondLst>
                                        </p:cTn>
                                        <p:tgtEl>
                                          <p:spTgt spid="2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up)">
                                      <p:cBhvr>
                                        <p:cTn id="24" dur="500"/>
                                        <p:tgtEl>
                                          <p:spTgt spid="33"/>
                                        </p:tgtEl>
                                      </p:cBhvr>
                                    </p:animEffect>
                                  </p:childTnLst>
                                </p:cTn>
                              </p:par>
                              <p:par>
                                <p:cTn id="25" presetID="1" presetClass="exit" presetSubtype="0" fill="hold" nodeType="withEffect">
                                  <p:stCondLst>
                                    <p:cond delay="0"/>
                                  </p:stCondLst>
                                  <p:childTnLst>
                                    <p:set>
                                      <p:cBhvr>
                                        <p:cTn id="26" dur="1" fill="hold">
                                          <p:stCondLst>
                                            <p:cond delay="0"/>
                                          </p:stCondLst>
                                        </p:cTn>
                                        <p:tgtEl>
                                          <p:spTgt spid="3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par>
                                <p:cTn id="32" presetID="1" presetClass="exit" presetSubtype="0" fill="hold" nodeType="withEffect">
                                  <p:stCondLst>
                                    <p:cond delay="0"/>
                                  </p:stCondLst>
                                  <p:childTnLst>
                                    <p:set>
                                      <p:cBhvr>
                                        <p:cTn id="33" dur="1" fill="hold">
                                          <p:stCondLst>
                                            <p:cond delay="0"/>
                                          </p:stCondLst>
                                        </p:cTn>
                                        <p:tgtEl>
                                          <p:spTgt spid="3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up)">
                                      <p:cBhvr>
                                        <p:cTn id="38" dur="500"/>
                                        <p:tgtEl>
                                          <p:spTgt spid="43"/>
                                        </p:tgtEl>
                                      </p:cBhvr>
                                    </p:animEffect>
                                  </p:childTnLst>
                                </p:cTn>
                              </p:par>
                              <p:par>
                                <p:cTn id="39" presetID="1" presetClass="exit" presetSubtype="0" fill="hold" nodeType="withEffect">
                                  <p:stCondLst>
                                    <p:cond delay="0"/>
                                  </p:stCondLst>
                                  <p:childTnLst>
                                    <p:set>
                                      <p:cBhvr>
                                        <p:cTn id="40"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719476" y="1368827"/>
            <a:ext cx="8794643" cy="458908"/>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20" name="文本框 1"/>
          <p:cNvSpPr txBox="1"/>
          <p:nvPr/>
        </p:nvSpPr>
        <p:spPr>
          <a:xfrm>
            <a:off x="1050639" y="968717"/>
            <a:ext cx="10040694" cy="923330"/>
          </a:xfrm>
          <a:prstGeom prst="rect">
            <a:avLst/>
          </a:prstGeom>
          <a:noFill/>
        </p:spPr>
        <p:txBody>
          <a:bodyPr wrap="square" rtlCol="0">
            <a:spAutoFit/>
          </a:bodyPr>
          <a:lstStyle/>
          <a:p>
            <a:pPr>
              <a:lnSpc>
                <a:spcPct val="150000"/>
              </a:lnSpc>
            </a:pPr>
            <a:r>
              <a:rPr lang="en-US" altLang="zh-CN" dirty="0">
                <a:solidFill>
                  <a:srgbClr val="1369B2"/>
                </a:solidFill>
                <a:latin typeface="微软雅黑" panose="020B0503020204020204" pitchFamily="34" charset="-122"/>
                <a:ea typeface="微软雅黑" panose="020B0503020204020204" pitchFamily="34" charset="-122"/>
              </a:rPr>
              <a:t>3</a:t>
            </a:r>
            <a:r>
              <a:rPr lang="zh-CN" altLang="en-US" dirty="0">
                <a:solidFill>
                  <a:srgbClr val="1369B2"/>
                </a:solidFill>
                <a:latin typeface="微软雅黑" panose="020B0503020204020204" pitchFamily="34" charset="-122"/>
                <a:ea typeface="微软雅黑" panose="020B0503020204020204" pitchFamily="34" charset="-122"/>
              </a:rPr>
              <a:t>、</a:t>
            </a:r>
            <a:r>
              <a:rPr lang="en-US" altLang="zh-CN" dirty="0">
                <a:solidFill>
                  <a:srgbClr val="1369B2"/>
                </a:solidFill>
                <a:latin typeface="微软雅黑" panose="020B0503020204020204" pitchFamily="34" charset="-122"/>
                <a:ea typeface="微软雅黑" panose="020B0503020204020204" pitchFamily="34" charset="-122"/>
              </a:rPr>
              <a:t>Web</a:t>
            </a:r>
            <a:r>
              <a:rPr lang="zh-CN" altLang="en-US" dirty="0">
                <a:solidFill>
                  <a:srgbClr val="1369B2"/>
                </a:solidFill>
                <a:latin typeface="微软雅黑" panose="020B0503020204020204" pitchFamily="34" charset="-122"/>
                <a:ea typeface="微软雅黑" panose="020B0503020204020204" pitchFamily="34" charset="-122"/>
              </a:rPr>
              <a:t>模块</a:t>
            </a:r>
            <a:r>
              <a:rPr lang="zh-CN" altLang="en-US" dirty="0" smtClean="0">
                <a:solidFill>
                  <a:srgbClr val="595959"/>
                </a:solidFill>
                <a:latin typeface="微软雅黑" panose="020B0503020204020204" pitchFamily="34" charset="-122"/>
                <a:ea typeface="微软雅黑" panose="020B0503020204020204" pitchFamily="34" charset="-122"/>
              </a:rPr>
              <a:t>提供</a:t>
            </a:r>
            <a:r>
              <a:rPr lang="zh-CN" altLang="en-US" dirty="0">
                <a:solidFill>
                  <a:srgbClr val="595959"/>
                </a:solidFill>
                <a:latin typeface="微软雅黑" panose="020B0503020204020204" pitchFamily="34" charset="-122"/>
                <a:ea typeface="微软雅黑" panose="020B0503020204020204" pitchFamily="34" charset="-122"/>
              </a:rPr>
              <a:t>了</a:t>
            </a:r>
            <a:r>
              <a:rPr lang="en-US" altLang="zh-CN" dirty="0">
                <a:solidFill>
                  <a:srgbClr val="595959"/>
                </a:solidFill>
                <a:latin typeface="微软雅黑" panose="020B0503020204020204" pitchFamily="34" charset="-122"/>
                <a:ea typeface="微软雅黑" panose="020B0503020204020204" pitchFamily="34" charset="-122"/>
              </a:rPr>
              <a:t>Web</a:t>
            </a:r>
            <a:r>
              <a:rPr lang="zh-CN" altLang="en-US" dirty="0">
                <a:solidFill>
                  <a:srgbClr val="595959"/>
                </a:solidFill>
                <a:latin typeface="微软雅黑" panose="020B0503020204020204" pitchFamily="34" charset="-122"/>
                <a:ea typeface="微软雅黑" panose="020B0503020204020204" pitchFamily="34" charset="-122"/>
              </a:rPr>
              <a:t>应用的各种工具类，包括了</a:t>
            </a:r>
            <a:r>
              <a:rPr lang="en-US" altLang="zh-CN" dirty="0">
                <a:solidFill>
                  <a:srgbClr val="595959"/>
                </a:solidFill>
                <a:latin typeface="微软雅黑" panose="020B0503020204020204" pitchFamily="34" charset="-122"/>
                <a:ea typeface="微软雅黑" panose="020B0503020204020204" pitchFamily="34" charset="-122"/>
              </a:rPr>
              <a:t>Web</a:t>
            </a:r>
            <a:r>
              <a:rPr lang="zh-CN" altLang="en-US" dirty="0">
                <a:solidFill>
                  <a:srgbClr val="595959"/>
                </a:solidFill>
                <a:latin typeface="微软雅黑" panose="020B0503020204020204" pitchFamily="34" charset="-122"/>
                <a:ea typeface="微软雅黑" panose="020B0503020204020204" pitchFamily="34" charset="-122"/>
              </a:rPr>
              <a:t>模块、</a:t>
            </a:r>
            <a:r>
              <a:rPr lang="en-US" altLang="zh-CN" dirty="0">
                <a:solidFill>
                  <a:srgbClr val="595959"/>
                </a:solidFill>
                <a:latin typeface="微软雅黑" panose="020B0503020204020204" pitchFamily="34" charset="-122"/>
                <a:ea typeface="微软雅黑" panose="020B0503020204020204" pitchFamily="34" charset="-122"/>
              </a:rPr>
              <a:t>Servlet</a:t>
            </a:r>
            <a:r>
              <a:rPr lang="zh-CN" altLang="en-US" dirty="0">
                <a:solidFill>
                  <a:srgbClr val="595959"/>
                </a:solidFill>
                <a:latin typeface="微软雅黑" panose="020B0503020204020204" pitchFamily="34" charset="-122"/>
                <a:ea typeface="微软雅黑" panose="020B0503020204020204" pitchFamily="34" charset="-122"/>
              </a:rPr>
              <a:t>模块、</a:t>
            </a:r>
            <a:r>
              <a:rPr lang="en-US" altLang="zh-CN" dirty="0" err="1">
                <a:solidFill>
                  <a:srgbClr val="595959"/>
                </a:solidFill>
                <a:latin typeface="微软雅黑" panose="020B0503020204020204" pitchFamily="34" charset="-122"/>
                <a:ea typeface="微软雅黑" panose="020B0503020204020204" pitchFamily="34" charset="-122"/>
              </a:rPr>
              <a:t>WebSocket</a:t>
            </a:r>
            <a:r>
              <a:rPr lang="zh-CN" altLang="en-US" dirty="0" smtClean="0">
                <a:solidFill>
                  <a:srgbClr val="595959"/>
                </a:solidFill>
                <a:latin typeface="微软雅黑" panose="020B0503020204020204" pitchFamily="34" charset="-122"/>
                <a:ea typeface="微软雅黑" panose="020B0503020204020204" pitchFamily="34" charset="-122"/>
              </a:rPr>
              <a:t>模块</a:t>
            </a:r>
            <a:endParaRPr lang="en-US" altLang="zh-CN"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en-US" altLang="zh-CN" dirty="0" smtClean="0">
                <a:solidFill>
                  <a:srgbClr val="595959"/>
                </a:solidFill>
                <a:latin typeface="微软雅黑" panose="020B0503020204020204" pitchFamily="34" charset="-122"/>
                <a:ea typeface="微软雅黑" panose="020B0503020204020204" pitchFamily="34" charset="-122"/>
              </a:rPr>
              <a:t>     </a:t>
            </a:r>
            <a:r>
              <a:rPr lang="zh-CN" altLang="en-US" dirty="0" smtClean="0">
                <a:solidFill>
                  <a:srgbClr val="595959"/>
                </a:solidFill>
                <a:latin typeface="微软雅黑" panose="020B0503020204020204" pitchFamily="34" charset="-122"/>
                <a:ea typeface="微软雅黑" panose="020B0503020204020204" pitchFamily="34" charset="-122"/>
              </a:rPr>
              <a:t>和</a:t>
            </a:r>
            <a:r>
              <a:rPr lang="en-US" altLang="zh-CN" dirty="0" err="1">
                <a:solidFill>
                  <a:srgbClr val="595959"/>
                </a:solidFill>
                <a:latin typeface="微软雅黑" panose="020B0503020204020204" pitchFamily="34" charset="-122"/>
                <a:ea typeface="微软雅黑" panose="020B0503020204020204" pitchFamily="34" charset="-122"/>
              </a:rPr>
              <a:t>Portlet</a:t>
            </a:r>
            <a:r>
              <a:rPr lang="zh-CN" altLang="en-US" dirty="0">
                <a:solidFill>
                  <a:srgbClr val="595959"/>
                </a:solidFill>
                <a:latin typeface="微软雅黑" panose="020B0503020204020204" pitchFamily="34" charset="-122"/>
                <a:ea typeface="微软雅黑" panose="020B0503020204020204" pitchFamily="34" charset="-122"/>
              </a:rPr>
              <a:t>模块</a:t>
            </a:r>
            <a:r>
              <a:rPr lang="zh-CN" altLang="en-US" dirty="0" smtClean="0">
                <a:solidFill>
                  <a:srgbClr val="595959"/>
                </a:solidFill>
                <a:latin typeface="微软雅黑" panose="020B0503020204020204" pitchFamily="34" charset="-122"/>
                <a:ea typeface="微软雅黑" panose="020B0503020204020204" pitchFamily="34" charset="-122"/>
              </a:rPr>
              <a:t>。</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3702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6.1.3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的体系结构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47" name="组合 46"/>
          <p:cNvGrpSpPr>
            <a:grpSpLocks/>
          </p:cNvGrpSpPr>
          <p:nvPr/>
        </p:nvGrpSpPr>
        <p:grpSpPr bwMode="auto">
          <a:xfrm>
            <a:off x="4033838" y="3180651"/>
            <a:ext cx="2470150" cy="1944688"/>
            <a:chOff x="3046413" y="2690019"/>
            <a:chExt cx="2470150" cy="1944688"/>
          </a:xfrm>
        </p:grpSpPr>
        <p:sp>
          <p:nvSpPr>
            <p:cNvPr id="48" name="圆角矩形 47"/>
            <p:cNvSpPr/>
            <p:nvPr/>
          </p:nvSpPr>
          <p:spPr>
            <a:xfrm>
              <a:off x="3046413" y="2690019"/>
              <a:ext cx="2470150" cy="19446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49" name="圆角矩形 48"/>
            <p:cNvSpPr/>
            <p:nvPr/>
          </p:nvSpPr>
          <p:spPr>
            <a:xfrm>
              <a:off x="3133726" y="3126582"/>
              <a:ext cx="1116012" cy="6096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500" dirty="0">
                  <a:latin typeface="Times New Roman" panose="02020603050405020304" pitchFamily="18" charset="0"/>
                  <a:cs typeface="Times New Roman" panose="02020603050405020304" pitchFamily="18" charset="0"/>
                </a:rPr>
                <a:t>WebSocket</a:t>
              </a:r>
              <a:endParaRPr lang="zh-CN" altLang="en-US" sz="1500" dirty="0">
                <a:latin typeface="Times New Roman" panose="02020603050405020304" pitchFamily="18" charset="0"/>
                <a:cs typeface="Times New Roman" panose="02020603050405020304" pitchFamily="18" charset="0"/>
              </a:endParaRPr>
            </a:p>
          </p:txBody>
        </p:sp>
        <p:sp>
          <p:nvSpPr>
            <p:cNvPr id="50" name="圆角矩形 49"/>
            <p:cNvSpPr/>
            <p:nvPr/>
          </p:nvSpPr>
          <p:spPr>
            <a:xfrm>
              <a:off x="4318001" y="3126582"/>
              <a:ext cx="1116012" cy="609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altLang="zh-CN" dirty="0">
                  <a:latin typeface="Times New Roman" panose="02020603050405020304" pitchFamily="18" charset="0"/>
                  <a:cs typeface="Times New Roman" panose="02020603050405020304" pitchFamily="18" charset="0"/>
                </a:rPr>
                <a:t>Servlet</a:t>
              </a:r>
              <a:endParaRPr lang="zh-CN" altLang="en-US" dirty="0">
                <a:latin typeface="Times New Roman" panose="02020603050405020304" pitchFamily="18" charset="0"/>
                <a:cs typeface="Times New Roman" panose="02020603050405020304" pitchFamily="18" charset="0"/>
              </a:endParaRPr>
            </a:p>
          </p:txBody>
        </p:sp>
        <p:sp>
          <p:nvSpPr>
            <p:cNvPr id="51" name="圆角矩形 50"/>
            <p:cNvSpPr/>
            <p:nvPr/>
          </p:nvSpPr>
          <p:spPr>
            <a:xfrm>
              <a:off x="3136901" y="3788569"/>
              <a:ext cx="1116012" cy="609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altLang="zh-CN" dirty="0">
                  <a:latin typeface="Times New Roman" panose="02020603050405020304" pitchFamily="18" charset="0"/>
                  <a:cs typeface="Times New Roman" panose="02020603050405020304" pitchFamily="18" charset="0"/>
                </a:rPr>
                <a:t>Web</a:t>
              </a:r>
              <a:endParaRPr lang="zh-CN" altLang="en-US" dirty="0">
                <a:latin typeface="Times New Roman" panose="02020603050405020304" pitchFamily="18" charset="0"/>
                <a:cs typeface="Times New Roman" panose="02020603050405020304" pitchFamily="18" charset="0"/>
              </a:endParaRPr>
            </a:p>
          </p:txBody>
        </p:sp>
        <p:sp>
          <p:nvSpPr>
            <p:cNvPr id="52" name="圆角矩形 51"/>
            <p:cNvSpPr/>
            <p:nvPr/>
          </p:nvSpPr>
          <p:spPr>
            <a:xfrm>
              <a:off x="4311651" y="3788569"/>
              <a:ext cx="1116012" cy="6096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altLang="zh-CN" dirty="0">
                  <a:latin typeface="Times New Roman" panose="02020603050405020304" pitchFamily="18" charset="0"/>
                  <a:cs typeface="Times New Roman" panose="02020603050405020304" pitchFamily="18" charset="0"/>
                </a:rPr>
                <a:t>   Portlet</a:t>
              </a:r>
              <a:endParaRPr lang="zh-CN" altLang="en-US" dirty="0">
                <a:latin typeface="Times New Roman" panose="02020603050405020304" pitchFamily="18" charset="0"/>
                <a:cs typeface="Times New Roman" panose="02020603050405020304" pitchFamily="18" charset="0"/>
              </a:endParaRPr>
            </a:p>
          </p:txBody>
        </p:sp>
        <p:sp>
          <p:nvSpPr>
            <p:cNvPr id="53" name="TextBox 13"/>
            <p:cNvSpPr txBox="1">
              <a:spLocks noChangeArrowheads="1"/>
            </p:cNvSpPr>
            <p:nvPr/>
          </p:nvSpPr>
          <p:spPr bwMode="auto">
            <a:xfrm>
              <a:off x="3927476" y="2790032"/>
              <a:ext cx="1274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latin typeface="Times New Roman" pitchFamily="18" charset="0"/>
                  <a:cs typeface="Times New Roman" pitchFamily="18" charset="0"/>
                </a:rPr>
                <a:t>Web</a:t>
              </a:r>
              <a:endParaRPr lang="zh-CN" altLang="en-US">
                <a:latin typeface="Times New Roman" pitchFamily="18" charset="0"/>
                <a:cs typeface="Times New Roman" pitchFamily="18" charset="0"/>
              </a:endParaRPr>
            </a:p>
          </p:txBody>
        </p:sp>
      </p:grpSp>
      <p:grpSp>
        <p:nvGrpSpPr>
          <p:cNvPr id="54" name="组合 53"/>
          <p:cNvGrpSpPr>
            <a:grpSpLocks/>
          </p:cNvGrpSpPr>
          <p:nvPr/>
        </p:nvGrpSpPr>
        <p:grpSpPr bwMode="auto">
          <a:xfrm>
            <a:off x="2436813" y="2112264"/>
            <a:ext cx="6024563" cy="1809750"/>
            <a:chOff x="501651" y="2108975"/>
            <a:chExt cx="6023767" cy="1809332"/>
          </a:xfrm>
        </p:grpSpPr>
        <p:sp>
          <p:nvSpPr>
            <p:cNvPr id="55" name="任意多边形 54"/>
            <p:cNvSpPr/>
            <p:nvPr/>
          </p:nvSpPr>
          <p:spPr>
            <a:xfrm rot="10800000">
              <a:off x="1360376" y="3158070"/>
              <a:ext cx="798406" cy="760237"/>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nvGrpSpPr>
            <p:cNvPr id="56" name="组合 17"/>
            <p:cNvGrpSpPr>
              <a:grpSpLocks/>
            </p:cNvGrpSpPr>
            <p:nvPr/>
          </p:nvGrpSpPr>
          <p:grpSpPr bwMode="auto">
            <a:xfrm>
              <a:off x="501651" y="2108975"/>
              <a:ext cx="6023767" cy="1010337"/>
              <a:chOff x="501651" y="2108975"/>
              <a:chExt cx="6023767" cy="1010337"/>
            </a:xfrm>
          </p:grpSpPr>
          <p:sp>
            <p:nvSpPr>
              <p:cNvPr id="57" name="对角圆角矩形 56"/>
              <p:cNvSpPr/>
              <p:nvPr/>
            </p:nvSpPr>
            <p:spPr bwMode="auto">
              <a:xfrm>
                <a:off x="725459" y="2108975"/>
                <a:ext cx="5790435" cy="1011004"/>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58" name="矩形 19"/>
              <p:cNvSpPr>
                <a:spLocks noChangeArrowheads="1"/>
              </p:cNvSpPr>
              <p:nvPr/>
            </p:nvSpPr>
            <p:spPr bwMode="auto">
              <a:xfrm>
                <a:off x="501651" y="2156637"/>
                <a:ext cx="60237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150000"/>
                  </a:lnSpc>
                  <a:buFont typeface="Wingdings" pitchFamily="2" charset="2"/>
                  <a:buChar char="p"/>
                </a:pPr>
                <a:r>
                  <a:rPr lang="en-US" altLang="zh-CN">
                    <a:latin typeface="Times New Roman" pitchFamily="18" charset="0"/>
                    <a:cs typeface="Times New Roman" pitchFamily="18" charset="0"/>
                  </a:rPr>
                  <a:t>  Spring4.0</a:t>
                </a:r>
                <a:r>
                  <a:rPr lang="zh-CN" altLang="en-US">
                    <a:latin typeface="Times New Roman" pitchFamily="18" charset="0"/>
                    <a:cs typeface="Times New Roman" pitchFamily="18" charset="0"/>
                  </a:rPr>
                  <a:t>以后新增的模块，它提供了</a:t>
                </a:r>
                <a:r>
                  <a:rPr lang="en-US" altLang="zh-CN">
                    <a:latin typeface="Times New Roman" pitchFamily="18" charset="0"/>
                    <a:cs typeface="Times New Roman" pitchFamily="18" charset="0"/>
                  </a:rPr>
                  <a:t>WebSocket </a:t>
                </a:r>
                <a:r>
                  <a:rPr lang="zh-CN" altLang="en-US">
                    <a:latin typeface="Times New Roman" pitchFamily="18" charset="0"/>
                    <a:cs typeface="Times New Roman" pitchFamily="18" charset="0"/>
                  </a:rPr>
                  <a:t>和</a:t>
                </a:r>
                <a:r>
                  <a:rPr lang="en-US" altLang="zh-CN">
                    <a:latin typeface="Times New Roman" pitchFamily="18" charset="0"/>
                    <a:cs typeface="Times New Roman" pitchFamily="18" charset="0"/>
                  </a:rPr>
                  <a:t>SockJS</a:t>
                </a:r>
                <a:r>
                  <a:rPr lang="zh-CN" altLang="en-US">
                    <a:latin typeface="Times New Roman" pitchFamily="18" charset="0"/>
                    <a:cs typeface="Times New Roman" pitchFamily="18" charset="0"/>
                  </a:rPr>
                  <a:t>的实现，以及对</a:t>
                </a:r>
                <a:r>
                  <a:rPr lang="en-US" altLang="zh-CN">
                    <a:latin typeface="Times New Roman" pitchFamily="18" charset="0"/>
                    <a:cs typeface="Times New Roman" pitchFamily="18" charset="0"/>
                  </a:rPr>
                  <a:t>STOMP</a:t>
                </a:r>
                <a:r>
                  <a:rPr lang="zh-CN" altLang="en-US">
                    <a:latin typeface="Times New Roman" pitchFamily="18" charset="0"/>
                    <a:cs typeface="Times New Roman" pitchFamily="18" charset="0"/>
                  </a:rPr>
                  <a:t>的支持。</a:t>
                </a:r>
              </a:p>
            </p:txBody>
          </p:sp>
        </p:grpSp>
      </p:grpSp>
      <p:grpSp>
        <p:nvGrpSpPr>
          <p:cNvPr id="59" name="组合 58"/>
          <p:cNvGrpSpPr>
            <a:grpSpLocks/>
          </p:cNvGrpSpPr>
          <p:nvPr/>
        </p:nvGrpSpPr>
        <p:grpSpPr bwMode="auto">
          <a:xfrm>
            <a:off x="1381126" y="4584001"/>
            <a:ext cx="6546850" cy="1806575"/>
            <a:chOff x="1073151" y="3974747"/>
            <a:chExt cx="6546849" cy="1805950"/>
          </a:xfrm>
        </p:grpSpPr>
        <p:grpSp>
          <p:nvGrpSpPr>
            <p:cNvPr id="60" name="组合 21"/>
            <p:cNvGrpSpPr>
              <a:grpSpLocks/>
            </p:cNvGrpSpPr>
            <p:nvPr/>
          </p:nvGrpSpPr>
          <p:grpSpPr bwMode="auto">
            <a:xfrm>
              <a:off x="1073151" y="4820606"/>
              <a:ext cx="6546849" cy="960091"/>
              <a:chOff x="574676" y="2376595"/>
              <a:chExt cx="6023767" cy="960091"/>
            </a:xfrm>
          </p:grpSpPr>
          <p:sp>
            <p:nvSpPr>
              <p:cNvPr id="62" name="对角圆角矩形 61"/>
              <p:cNvSpPr/>
              <p:nvPr/>
            </p:nvSpPr>
            <p:spPr bwMode="auto">
              <a:xfrm>
                <a:off x="726585" y="2376581"/>
                <a:ext cx="5788600" cy="960105"/>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63" name="矩形 24"/>
              <p:cNvSpPr>
                <a:spLocks noChangeArrowheads="1"/>
              </p:cNvSpPr>
              <p:nvPr/>
            </p:nvSpPr>
            <p:spPr bwMode="auto">
              <a:xfrm>
                <a:off x="574676" y="2387414"/>
                <a:ext cx="60237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150000"/>
                  </a:lnSpc>
                  <a:buFont typeface="Wingdings" pitchFamily="2" charset="2"/>
                  <a:buChar char="p"/>
                </a:pPr>
                <a:r>
                  <a:rPr lang="zh-CN" altLang="en-US">
                    <a:latin typeface="Times New Roman" pitchFamily="18" charset="0"/>
                    <a:cs typeface="Times New Roman" pitchFamily="18" charset="0"/>
                  </a:rPr>
                  <a:t>   提供了基本的</a:t>
                </a:r>
                <a:r>
                  <a:rPr lang="en-US" altLang="zh-CN">
                    <a:latin typeface="Times New Roman" pitchFamily="18" charset="0"/>
                    <a:cs typeface="Times New Roman" pitchFamily="18" charset="0"/>
                  </a:rPr>
                  <a:t>Web</a:t>
                </a:r>
                <a:r>
                  <a:rPr lang="zh-CN" altLang="en-US">
                    <a:latin typeface="Times New Roman" pitchFamily="18" charset="0"/>
                    <a:cs typeface="Times New Roman" pitchFamily="18" charset="0"/>
                  </a:rPr>
                  <a:t>开发集成特性，如：多文件上传、使用</a:t>
                </a:r>
                <a:r>
                  <a:rPr lang="en-US" altLang="zh-CN">
                    <a:latin typeface="Times New Roman" pitchFamily="18" charset="0"/>
                    <a:cs typeface="Times New Roman" pitchFamily="18" charset="0"/>
                  </a:rPr>
                  <a:t>Servlet</a:t>
                </a:r>
                <a:r>
                  <a:rPr lang="zh-CN" altLang="en-US">
                    <a:latin typeface="Times New Roman" pitchFamily="18" charset="0"/>
                    <a:cs typeface="Times New Roman" pitchFamily="18" charset="0"/>
                  </a:rPr>
                  <a:t>监听器来初始化</a:t>
                </a:r>
                <a:r>
                  <a:rPr lang="en-US" altLang="zh-CN">
                    <a:latin typeface="Times New Roman" pitchFamily="18" charset="0"/>
                    <a:cs typeface="Times New Roman" pitchFamily="18" charset="0"/>
                  </a:rPr>
                  <a:t>IoC</a:t>
                </a:r>
                <a:r>
                  <a:rPr lang="zh-CN" altLang="en-US">
                    <a:latin typeface="Times New Roman" pitchFamily="18" charset="0"/>
                    <a:cs typeface="Times New Roman" pitchFamily="18" charset="0"/>
                  </a:rPr>
                  <a:t>容器以及</a:t>
                </a:r>
                <a:r>
                  <a:rPr lang="en-US" altLang="zh-CN">
                    <a:latin typeface="Times New Roman" pitchFamily="18" charset="0"/>
                    <a:cs typeface="Times New Roman" pitchFamily="18" charset="0"/>
                  </a:rPr>
                  <a:t>Web</a:t>
                </a:r>
                <a:r>
                  <a:rPr lang="zh-CN" altLang="en-US">
                    <a:latin typeface="Times New Roman" pitchFamily="18" charset="0"/>
                    <a:cs typeface="Times New Roman" pitchFamily="18" charset="0"/>
                  </a:rPr>
                  <a:t>应用上下文。</a:t>
                </a:r>
              </a:p>
            </p:txBody>
          </p:sp>
        </p:grpSp>
        <p:sp>
          <p:nvSpPr>
            <p:cNvPr id="61" name="任意多边形 60"/>
            <p:cNvSpPr/>
            <p:nvPr/>
          </p:nvSpPr>
          <p:spPr>
            <a:xfrm flipH="1">
              <a:off x="2344738" y="3974747"/>
              <a:ext cx="1446213" cy="842671"/>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grpSp>
        <p:nvGrpSpPr>
          <p:cNvPr id="64" name="组合 63"/>
          <p:cNvGrpSpPr>
            <a:grpSpLocks/>
          </p:cNvGrpSpPr>
          <p:nvPr/>
        </p:nvGrpSpPr>
        <p:grpSpPr bwMode="auto">
          <a:xfrm>
            <a:off x="3305176" y="2117026"/>
            <a:ext cx="6161087" cy="1804988"/>
            <a:chOff x="434571" y="1891075"/>
            <a:chExt cx="6161139" cy="1804084"/>
          </a:xfrm>
        </p:grpSpPr>
        <p:sp>
          <p:nvSpPr>
            <p:cNvPr id="65" name="任意多边形 64"/>
            <p:cNvSpPr/>
            <p:nvPr/>
          </p:nvSpPr>
          <p:spPr>
            <a:xfrm rot="10800000" flipH="1">
              <a:off x="3574673" y="2900219"/>
              <a:ext cx="931870" cy="794940"/>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nvGrpSpPr>
            <p:cNvPr id="66" name="组合 27"/>
            <p:cNvGrpSpPr>
              <a:grpSpLocks/>
            </p:cNvGrpSpPr>
            <p:nvPr/>
          </p:nvGrpSpPr>
          <p:grpSpPr bwMode="auto">
            <a:xfrm>
              <a:off x="434571" y="1891075"/>
              <a:ext cx="6161139" cy="1012318"/>
              <a:chOff x="434571" y="1891075"/>
              <a:chExt cx="6161139" cy="1012318"/>
            </a:xfrm>
          </p:grpSpPr>
          <p:sp>
            <p:nvSpPr>
              <p:cNvPr id="67" name="对角圆角矩形 66"/>
              <p:cNvSpPr/>
              <p:nvPr/>
            </p:nvSpPr>
            <p:spPr bwMode="auto">
              <a:xfrm>
                <a:off x="699685" y="1891075"/>
                <a:ext cx="5876975" cy="1012318"/>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68" name="矩形 29"/>
              <p:cNvSpPr>
                <a:spLocks noChangeArrowheads="1"/>
              </p:cNvSpPr>
              <p:nvPr/>
            </p:nvSpPr>
            <p:spPr bwMode="auto">
              <a:xfrm>
                <a:off x="434571" y="1928972"/>
                <a:ext cx="6161139" cy="870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150000"/>
                  </a:lnSpc>
                  <a:buFont typeface="Wingdings" pitchFamily="2" charset="2"/>
                  <a:buChar char="p"/>
                </a:pPr>
                <a:r>
                  <a:rPr lang="zh-CN" altLang="en-US" dirty="0">
                    <a:latin typeface="Times New Roman" pitchFamily="18" charset="0"/>
                    <a:cs typeface="Times New Roman" pitchFamily="18" charset="0"/>
                  </a:rPr>
                  <a:t>它提供了</a:t>
                </a:r>
                <a:r>
                  <a:rPr lang="en-US" altLang="zh-CN" dirty="0">
                    <a:latin typeface="Times New Roman" pitchFamily="18" charset="0"/>
                    <a:cs typeface="Times New Roman" pitchFamily="18" charset="0"/>
                  </a:rPr>
                  <a:t>Spring</a:t>
                </a:r>
                <a:r>
                  <a:rPr lang="zh-CN" altLang="en-US" dirty="0">
                    <a:latin typeface="Times New Roman" pitchFamily="18" charset="0"/>
                    <a:cs typeface="Times New Roman" pitchFamily="18" charset="0"/>
                  </a:rPr>
                  <a:t>的模型、视图、控制器以及</a:t>
                </a:r>
                <a:r>
                  <a:rPr lang="en-US" altLang="zh-CN" dirty="0">
                    <a:latin typeface="Times New Roman" pitchFamily="18" charset="0"/>
                    <a:cs typeface="Times New Roman" pitchFamily="18" charset="0"/>
                  </a:rPr>
                  <a:t>Web</a:t>
                </a:r>
                <a:r>
                  <a:rPr lang="zh-CN" altLang="en-US" dirty="0">
                    <a:latin typeface="Times New Roman" pitchFamily="18" charset="0"/>
                    <a:cs typeface="Times New Roman" pitchFamily="18" charset="0"/>
                  </a:rPr>
                  <a:t>应用程序的</a:t>
                </a:r>
                <a:r>
                  <a:rPr lang="en-US" altLang="zh-CN" dirty="0">
                    <a:latin typeface="Times New Roman" pitchFamily="18" charset="0"/>
                    <a:cs typeface="Times New Roman" pitchFamily="18" charset="0"/>
                  </a:rPr>
                  <a:t>REST Web</a:t>
                </a:r>
                <a:r>
                  <a:rPr lang="zh-CN" altLang="en-US" dirty="0">
                    <a:latin typeface="Times New Roman" pitchFamily="18" charset="0"/>
                    <a:cs typeface="Times New Roman" pitchFamily="18" charset="0"/>
                  </a:rPr>
                  <a:t>服务实现。</a:t>
                </a:r>
                <a:endParaRPr lang="zh-CN" altLang="en-US" dirty="0">
                  <a:latin typeface="Times New Roman" pitchFamily="18" charset="0"/>
                  <a:cs typeface="Times New Roman" pitchFamily="18" charset="0"/>
                </a:endParaRPr>
              </a:p>
            </p:txBody>
          </p:sp>
        </p:grpSp>
      </p:grpSp>
      <p:grpSp>
        <p:nvGrpSpPr>
          <p:cNvPr id="69" name="组合 68"/>
          <p:cNvGrpSpPr>
            <a:grpSpLocks/>
          </p:cNvGrpSpPr>
          <p:nvPr/>
        </p:nvGrpSpPr>
        <p:grpSpPr bwMode="auto">
          <a:xfrm>
            <a:off x="3582988" y="4584001"/>
            <a:ext cx="6410325" cy="1911350"/>
            <a:chOff x="2251304" y="4228415"/>
            <a:chExt cx="6410462" cy="1911744"/>
          </a:xfrm>
        </p:grpSpPr>
        <p:grpSp>
          <p:nvGrpSpPr>
            <p:cNvPr id="70" name="组合 31"/>
            <p:cNvGrpSpPr>
              <a:grpSpLocks/>
            </p:cNvGrpSpPr>
            <p:nvPr/>
          </p:nvGrpSpPr>
          <p:grpSpPr bwMode="auto">
            <a:xfrm>
              <a:off x="2251304" y="5070398"/>
              <a:ext cx="6410462" cy="1069761"/>
              <a:chOff x="-191084" y="2113940"/>
              <a:chExt cx="5898282" cy="1069761"/>
            </a:xfrm>
          </p:grpSpPr>
          <p:sp>
            <p:nvSpPr>
              <p:cNvPr id="72" name="对角圆角矩形 71"/>
              <p:cNvSpPr/>
              <p:nvPr/>
            </p:nvSpPr>
            <p:spPr bwMode="auto">
              <a:xfrm>
                <a:off x="-82993" y="2113506"/>
                <a:ext cx="5790191" cy="1070195"/>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73" name="矩形 34"/>
              <p:cNvSpPr>
                <a:spLocks noChangeArrowheads="1"/>
              </p:cNvSpPr>
              <p:nvPr/>
            </p:nvSpPr>
            <p:spPr bwMode="auto">
              <a:xfrm>
                <a:off x="-191084" y="2173485"/>
                <a:ext cx="56723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150000"/>
                  </a:lnSpc>
                  <a:buFont typeface="Wingdings" pitchFamily="2" charset="2"/>
                  <a:buChar char="p"/>
                </a:pPr>
                <a:r>
                  <a:rPr lang="zh-CN" altLang="en-US">
                    <a:latin typeface="Times New Roman" pitchFamily="18" charset="0"/>
                    <a:cs typeface="Times New Roman" pitchFamily="18" charset="0"/>
                  </a:rPr>
                  <a:t>  提供了在</a:t>
                </a:r>
                <a:r>
                  <a:rPr lang="en-US" altLang="zh-CN">
                    <a:latin typeface="Times New Roman" pitchFamily="18" charset="0"/>
                    <a:cs typeface="Times New Roman" pitchFamily="18" charset="0"/>
                  </a:rPr>
                  <a:t>portlet</a:t>
                </a:r>
                <a:r>
                  <a:rPr lang="zh-CN" altLang="en-US">
                    <a:latin typeface="Times New Roman" pitchFamily="18" charset="0"/>
                    <a:cs typeface="Times New Roman" pitchFamily="18" charset="0"/>
                  </a:rPr>
                  <a:t>环境中使用</a:t>
                </a:r>
                <a:r>
                  <a:rPr lang="en-US" altLang="zh-CN">
                    <a:latin typeface="Times New Roman" pitchFamily="18" charset="0"/>
                    <a:cs typeface="Times New Roman" pitchFamily="18" charset="0"/>
                  </a:rPr>
                  <a:t>MVC</a:t>
                </a:r>
                <a:r>
                  <a:rPr lang="zh-CN" altLang="en-US">
                    <a:latin typeface="Times New Roman" pitchFamily="18" charset="0"/>
                    <a:cs typeface="Times New Roman" pitchFamily="18" charset="0"/>
                  </a:rPr>
                  <a:t>实现，类似</a:t>
                </a:r>
                <a:r>
                  <a:rPr lang="en-US" altLang="zh-CN">
                    <a:latin typeface="Times New Roman" pitchFamily="18" charset="0"/>
                    <a:cs typeface="Times New Roman" pitchFamily="18" charset="0"/>
                  </a:rPr>
                  <a:t>Servlet</a:t>
                </a:r>
                <a:r>
                  <a:rPr lang="zh-CN" altLang="en-US">
                    <a:latin typeface="Times New Roman" pitchFamily="18" charset="0"/>
                    <a:cs typeface="Times New Roman" pitchFamily="18" charset="0"/>
                  </a:rPr>
                  <a:t>模块的功能。</a:t>
                </a:r>
              </a:p>
            </p:txBody>
          </p:sp>
        </p:grpSp>
        <p:sp>
          <p:nvSpPr>
            <p:cNvPr id="71" name="任意多边形 70"/>
            <p:cNvSpPr/>
            <p:nvPr/>
          </p:nvSpPr>
          <p:spPr>
            <a:xfrm>
              <a:off x="5100928" y="4228415"/>
              <a:ext cx="1554195" cy="846312"/>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wipe(down)">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down)">
                                      <p:cBhvr>
                                        <p:cTn id="17" dur="500"/>
                                        <p:tgtEl>
                                          <p:spTgt spid="64"/>
                                        </p:tgtEl>
                                      </p:cBhvr>
                                    </p:animEffect>
                                  </p:childTnLst>
                                </p:cTn>
                              </p:par>
                              <p:par>
                                <p:cTn id="18" presetID="1" presetClass="exit" presetSubtype="0" fill="hold" nodeType="withEffect">
                                  <p:stCondLst>
                                    <p:cond delay="0"/>
                                  </p:stCondLst>
                                  <p:childTnLst>
                                    <p:set>
                                      <p:cBhvr>
                                        <p:cTn id="19" dur="1" fill="hold">
                                          <p:stCondLst>
                                            <p:cond delay="0"/>
                                          </p:stCondLst>
                                        </p:cTn>
                                        <p:tgtEl>
                                          <p:spTgt spid="5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up)">
                                      <p:cBhvr>
                                        <p:cTn id="24" dur="500"/>
                                        <p:tgtEl>
                                          <p:spTgt spid="59"/>
                                        </p:tgtEl>
                                      </p:cBhvr>
                                    </p:animEffect>
                                  </p:childTnLst>
                                </p:cTn>
                              </p:par>
                              <p:par>
                                <p:cTn id="25" presetID="1" presetClass="exit" presetSubtype="0" fill="hold" nodeType="withEffect">
                                  <p:stCondLst>
                                    <p:cond delay="0"/>
                                  </p:stCondLst>
                                  <p:childTnLst>
                                    <p:set>
                                      <p:cBhvr>
                                        <p:cTn id="26" dur="1" fill="hold">
                                          <p:stCondLst>
                                            <p:cond delay="0"/>
                                          </p:stCondLst>
                                        </p:cTn>
                                        <p:tgtEl>
                                          <p:spTgt spid="6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par>
                                <p:cTn id="32" presetID="1" presetClass="exit" presetSubtype="0" fill="hold" nodeType="withEffect">
                                  <p:stCondLst>
                                    <p:cond delay="0"/>
                                  </p:stCondLst>
                                  <p:childTnLst>
                                    <p:set>
                                      <p:cBhvr>
                                        <p:cTn id="33"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
          <p:cNvSpPr txBox="1"/>
          <p:nvPr>
            <p:custDataLst>
              <p:tags r:id="rId1"/>
            </p:custDataLst>
          </p:nvPr>
        </p:nvSpPr>
        <p:spPr>
          <a:xfrm>
            <a:off x="1143840" y="977758"/>
            <a:ext cx="10265188" cy="507831"/>
          </a:xfrm>
          <a:prstGeom prst="rect">
            <a:avLst/>
          </a:prstGeom>
          <a:noFill/>
          <a:ln>
            <a:noFill/>
          </a:ln>
        </p:spPr>
        <p:txBody>
          <a:bodyPr wrap="square" rtlCol="0">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rPr>
              <a:t>4</a:t>
            </a:r>
            <a:r>
              <a:rPr lang="zh-CN" altLang="en-US" dirty="0" smtClean="0">
                <a:solidFill>
                  <a:srgbClr val="595959"/>
                </a:solidFill>
                <a:latin typeface="微软雅黑" panose="020B0503020204020204" pitchFamily="34" charset="-122"/>
                <a:ea typeface="微软雅黑" panose="020B0503020204020204" pitchFamily="34" charset="-122"/>
              </a:rPr>
              <a:t>、</a:t>
            </a:r>
            <a:r>
              <a:rPr lang="en-US" altLang="zh-CN" dirty="0" smtClean="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框架还有其他</a:t>
            </a:r>
            <a:r>
              <a:rPr lang="zh-CN" altLang="zh-CN" dirty="0" smtClean="0">
                <a:solidFill>
                  <a:srgbClr val="595959"/>
                </a:solidFill>
                <a:latin typeface="微软雅黑" panose="020B0503020204020204" pitchFamily="34" charset="-122"/>
                <a:ea typeface="微软雅黑" panose="020B0503020204020204" pitchFamily="34" charset="-122"/>
              </a:rPr>
              <a:t>模块</a:t>
            </a:r>
            <a:r>
              <a:rPr lang="zh-CN" altLang="en-US" dirty="0" smtClean="0">
                <a:solidFill>
                  <a:srgbClr val="595959"/>
                </a:solidFill>
                <a:latin typeface="微软雅黑" panose="020B0503020204020204" pitchFamily="34" charset="-122"/>
                <a:ea typeface="微软雅黑" panose="020B0503020204020204" pitchFamily="34" charset="-122"/>
              </a:rPr>
              <a:t>：</a:t>
            </a:r>
            <a:r>
              <a:rPr lang="en-US" altLang="zh-CN" dirty="0" smtClean="0">
                <a:solidFill>
                  <a:srgbClr val="1369B2"/>
                </a:solidFill>
                <a:latin typeface="微软雅黑" panose="020B0503020204020204" pitchFamily="34" charset="-122"/>
                <a:ea typeface="微软雅黑" panose="020B0503020204020204" pitchFamily="34" charset="-122"/>
              </a:rPr>
              <a:t>AOP</a:t>
            </a:r>
            <a:r>
              <a:rPr lang="zh-CN" altLang="zh-CN" dirty="0">
                <a:solidFill>
                  <a:srgbClr val="1369B2"/>
                </a:solidFill>
                <a:latin typeface="微软雅黑" panose="020B0503020204020204" pitchFamily="34" charset="-122"/>
                <a:ea typeface="微软雅黑" panose="020B0503020204020204" pitchFamily="34" charset="-122"/>
              </a:rPr>
              <a:t>模块</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1369B2"/>
                </a:solidFill>
                <a:latin typeface="微软雅黑" panose="020B0503020204020204" pitchFamily="34" charset="-122"/>
                <a:ea typeface="微软雅黑" panose="020B0503020204020204" pitchFamily="34" charset="-122"/>
              </a:rPr>
              <a:t>Aspects模块</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1369B2"/>
                </a:solidFill>
                <a:latin typeface="微软雅黑" panose="020B0503020204020204" pitchFamily="34" charset="-122"/>
                <a:ea typeface="微软雅黑" panose="020B0503020204020204" pitchFamily="34" charset="-122"/>
              </a:rPr>
              <a:t>Instrumentation模块</a:t>
            </a:r>
            <a:r>
              <a:rPr lang="zh-CN" altLang="zh-CN" dirty="0">
                <a:solidFill>
                  <a:srgbClr val="595959"/>
                </a:solidFill>
                <a:latin typeface="微软雅黑" panose="020B0503020204020204" pitchFamily="34" charset="-122"/>
                <a:ea typeface="微软雅黑" panose="020B0503020204020204" pitchFamily="34" charset="-122"/>
              </a:rPr>
              <a:t>以及</a:t>
            </a:r>
            <a:r>
              <a:rPr lang="en-US" altLang="zh-CN" dirty="0">
                <a:solidFill>
                  <a:srgbClr val="1369B2"/>
                </a:solidFill>
                <a:latin typeface="微软雅黑" panose="020B0503020204020204" pitchFamily="34" charset="-122"/>
                <a:ea typeface="微软雅黑" panose="020B0503020204020204" pitchFamily="34" charset="-122"/>
              </a:rPr>
              <a:t>Test模块</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3702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6.1.3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的体系结构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5" name="组合 24"/>
          <p:cNvGrpSpPr>
            <a:grpSpLocks/>
          </p:cNvGrpSpPr>
          <p:nvPr/>
        </p:nvGrpSpPr>
        <p:grpSpPr bwMode="auto">
          <a:xfrm>
            <a:off x="3338512" y="3622676"/>
            <a:ext cx="5086350" cy="1258887"/>
            <a:chOff x="2005013" y="3756025"/>
            <a:chExt cx="5087937" cy="1259609"/>
          </a:xfrm>
        </p:grpSpPr>
        <p:sp>
          <p:nvSpPr>
            <p:cNvPr id="26" name="圆角矩形 25"/>
            <p:cNvSpPr/>
            <p:nvPr/>
          </p:nvSpPr>
          <p:spPr>
            <a:xfrm>
              <a:off x="2017717" y="4645535"/>
              <a:ext cx="5075233" cy="36692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27" name="圆角矩形 26"/>
            <p:cNvSpPr/>
            <p:nvPr/>
          </p:nvSpPr>
          <p:spPr>
            <a:xfrm>
              <a:off x="2005013" y="3756025"/>
              <a:ext cx="1087776" cy="3891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altLang="zh-CN" dirty="0">
                  <a:latin typeface="Times New Roman" panose="02020603050405020304" pitchFamily="18" charset="0"/>
                  <a:cs typeface="Times New Roman" panose="02020603050405020304" pitchFamily="18" charset="0"/>
                </a:rPr>
                <a:t>AOP</a:t>
              </a:r>
              <a:endParaRPr lang="zh-CN" altLang="en-US" dirty="0">
                <a:latin typeface="Times New Roman" panose="02020603050405020304" pitchFamily="18" charset="0"/>
                <a:cs typeface="Times New Roman" panose="02020603050405020304" pitchFamily="18" charset="0"/>
              </a:endParaRPr>
            </a:p>
          </p:txBody>
        </p:sp>
        <p:sp>
          <p:nvSpPr>
            <p:cNvPr id="28" name="圆角矩形 27"/>
            <p:cNvSpPr/>
            <p:nvPr/>
          </p:nvSpPr>
          <p:spPr>
            <a:xfrm>
              <a:off x="3203949" y="3756025"/>
              <a:ext cx="1117949" cy="3891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altLang="zh-CN" dirty="0">
                  <a:latin typeface="Times New Roman" panose="02020603050405020304" pitchFamily="18" charset="0"/>
                  <a:cs typeface="Times New Roman" panose="02020603050405020304" pitchFamily="18" charset="0"/>
                </a:rPr>
                <a:t>Aspects</a:t>
              </a:r>
              <a:endParaRPr lang="zh-CN" altLang="en-US" dirty="0">
                <a:latin typeface="Times New Roman" panose="02020603050405020304" pitchFamily="18" charset="0"/>
                <a:cs typeface="Times New Roman" panose="02020603050405020304" pitchFamily="18" charset="0"/>
              </a:endParaRPr>
            </a:p>
          </p:txBody>
        </p:sp>
        <p:sp>
          <p:nvSpPr>
            <p:cNvPr id="29" name="圆角矩形 28"/>
            <p:cNvSpPr/>
            <p:nvPr/>
          </p:nvSpPr>
          <p:spPr>
            <a:xfrm>
              <a:off x="4428294" y="3756025"/>
              <a:ext cx="1402199" cy="38916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altLang="zh-CN" sz="1400" dirty="0">
                  <a:latin typeface="Times New Roman" panose="02020603050405020304" pitchFamily="18" charset="0"/>
                  <a:cs typeface="Times New Roman" panose="02020603050405020304" pitchFamily="18" charset="0"/>
                </a:rPr>
                <a:t> Instrumentation</a:t>
              </a:r>
              <a:endParaRPr lang="zh-CN" altLang="en-US" sz="1400" dirty="0">
                <a:latin typeface="Times New Roman" panose="02020603050405020304" pitchFamily="18" charset="0"/>
                <a:cs typeface="Times New Roman" panose="02020603050405020304" pitchFamily="18" charset="0"/>
              </a:endParaRPr>
            </a:p>
          </p:txBody>
        </p:sp>
        <p:sp>
          <p:nvSpPr>
            <p:cNvPr id="30" name="圆角矩形 29"/>
            <p:cNvSpPr/>
            <p:nvPr/>
          </p:nvSpPr>
          <p:spPr>
            <a:xfrm>
              <a:off x="5943241" y="3756025"/>
              <a:ext cx="1137005" cy="38916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600" dirty="0">
                  <a:latin typeface="Times New Roman" panose="02020603050405020304" pitchFamily="18" charset="0"/>
                  <a:cs typeface="Times New Roman" panose="02020603050405020304" pitchFamily="18" charset="0"/>
                </a:rPr>
                <a:t>Messaging</a:t>
              </a:r>
              <a:endParaRPr lang="zh-CN" altLang="en-US" sz="1600" dirty="0">
                <a:latin typeface="Times New Roman" panose="02020603050405020304" pitchFamily="18" charset="0"/>
                <a:cs typeface="Times New Roman" panose="02020603050405020304" pitchFamily="18" charset="0"/>
              </a:endParaRPr>
            </a:p>
          </p:txBody>
        </p:sp>
        <p:sp>
          <p:nvSpPr>
            <p:cNvPr id="31" name="TextBox 14"/>
            <p:cNvSpPr txBox="1">
              <a:spLocks noChangeArrowheads="1"/>
            </p:cNvSpPr>
            <p:nvPr/>
          </p:nvSpPr>
          <p:spPr bwMode="auto">
            <a:xfrm>
              <a:off x="4098925" y="4645747"/>
              <a:ext cx="815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t> Test</a:t>
              </a:r>
              <a:endParaRPr lang="zh-CN" altLang="en-US"/>
            </a:p>
          </p:txBody>
        </p:sp>
      </p:grpSp>
      <p:grpSp>
        <p:nvGrpSpPr>
          <p:cNvPr id="32" name="组合 31"/>
          <p:cNvGrpSpPr>
            <a:grpSpLocks/>
          </p:cNvGrpSpPr>
          <p:nvPr/>
        </p:nvGrpSpPr>
        <p:grpSpPr bwMode="auto">
          <a:xfrm>
            <a:off x="1666874" y="2060576"/>
            <a:ext cx="6024563" cy="1755775"/>
            <a:chOff x="501651" y="2108975"/>
            <a:chExt cx="6023767" cy="1755759"/>
          </a:xfrm>
        </p:grpSpPr>
        <p:sp>
          <p:nvSpPr>
            <p:cNvPr id="33" name="任意多边形 32"/>
            <p:cNvSpPr/>
            <p:nvPr/>
          </p:nvSpPr>
          <p:spPr>
            <a:xfrm rot="10800000">
              <a:off x="1360376" y="3158302"/>
              <a:ext cx="798406" cy="706432"/>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nvGrpSpPr>
            <p:cNvPr id="34" name="组合 18"/>
            <p:cNvGrpSpPr>
              <a:grpSpLocks/>
            </p:cNvGrpSpPr>
            <p:nvPr/>
          </p:nvGrpSpPr>
          <p:grpSpPr bwMode="auto">
            <a:xfrm>
              <a:off x="501651" y="2108975"/>
              <a:ext cx="6023767" cy="1010337"/>
              <a:chOff x="501651" y="2108975"/>
              <a:chExt cx="6023767" cy="1010337"/>
            </a:xfrm>
          </p:grpSpPr>
          <p:sp>
            <p:nvSpPr>
              <p:cNvPr id="35" name="对角圆角矩形 34"/>
              <p:cNvSpPr/>
              <p:nvPr/>
            </p:nvSpPr>
            <p:spPr bwMode="auto">
              <a:xfrm>
                <a:off x="725459" y="2108975"/>
                <a:ext cx="5790435" cy="1009641"/>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36" name="矩形 20"/>
              <p:cNvSpPr>
                <a:spLocks noChangeArrowheads="1"/>
              </p:cNvSpPr>
              <p:nvPr/>
            </p:nvSpPr>
            <p:spPr bwMode="auto">
              <a:xfrm>
                <a:off x="501651" y="2119313"/>
                <a:ext cx="6023767" cy="869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150000"/>
                  </a:lnSpc>
                  <a:buFont typeface="Wingdings" pitchFamily="2" charset="2"/>
                  <a:buChar char="p"/>
                </a:pPr>
                <a:r>
                  <a:rPr lang="zh-CN" altLang="en-US">
                    <a:latin typeface="Times New Roman" pitchFamily="18" charset="0"/>
                    <a:cs typeface="Times New Roman" pitchFamily="18" charset="0"/>
                  </a:rPr>
                  <a:t>  </a:t>
                </a:r>
                <a:r>
                  <a:rPr lang="zh-CN" altLang="zh-CN"/>
                  <a:t>提供了面向切面编程实现，允许定义方法拦截器和切入点，将代码按照功能进行分离，以降低耦合性。</a:t>
                </a:r>
                <a:endParaRPr lang="zh-CN" altLang="en-US"/>
              </a:p>
            </p:txBody>
          </p:sp>
        </p:grpSp>
      </p:grpSp>
      <p:grpSp>
        <p:nvGrpSpPr>
          <p:cNvPr id="37" name="组合 36"/>
          <p:cNvGrpSpPr>
            <a:grpSpLocks/>
          </p:cNvGrpSpPr>
          <p:nvPr/>
        </p:nvGrpSpPr>
        <p:grpSpPr bwMode="auto">
          <a:xfrm>
            <a:off x="3189287" y="2247901"/>
            <a:ext cx="6545262" cy="1350962"/>
            <a:chOff x="1073151" y="4820606"/>
            <a:chExt cx="6546849" cy="1351580"/>
          </a:xfrm>
        </p:grpSpPr>
        <p:grpSp>
          <p:nvGrpSpPr>
            <p:cNvPr id="38" name="组合 22"/>
            <p:cNvGrpSpPr>
              <a:grpSpLocks/>
            </p:cNvGrpSpPr>
            <p:nvPr/>
          </p:nvGrpSpPr>
          <p:grpSpPr bwMode="auto">
            <a:xfrm>
              <a:off x="1073151" y="4820606"/>
              <a:ext cx="6546849" cy="960091"/>
              <a:chOff x="574676" y="2376595"/>
              <a:chExt cx="6023767" cy="960091"/>
            </a:xfrm>
          </p:grpSpPr>
          <p:sp>
            <p:nvSpPr>
              <p:cNvPr id="40" name="对角圆角矩形 39"/>
              <p:cNvSpPr/>
              <p:nvPr/>
            </p:nvSpPr>
            <p:spPr bwMode="auto">
              <a:xfrm>
                <a:off x="725160" y="2376595"/>
                <a:ext cx="5790005" cy="960876"/>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41" name="矩形 25"/>
              <p:cNvSpPr>
                <a:spLocks noChangeArrowheads="1"/>
              </p:cNvSpPr>
              <p:nvPr/>
            </p:nvSpPr>
            <p:spPr bwMode="auto">
              <a:xfrm>
                <a:off x="574676" y="2406076"/>
                <a:ext cx="60237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150000"/>
                  </a:lnSpc>
                  <a:buFont typeface="Wingdings" pitchFamily="2" charset="2"/>
                  <a:buChar char="p"/>
                </a:pPr>
                <a:r>
                  <a:rPr lang="zh-CN" altLang="en-US">
                    <a:latin typeface="Times New Roman" pitchFamily="18" charset="0"/>
                    <a:cs typeface="Times New Roman" pitchFamily="18" charset="0"/>
                  </a:rPr>
                  <a:t>  提供了类工具的支持和类加载器的实现，可以在特定的应用服务器中使用。</a:t>
                </a:r>
              </a:p>
            </p:txBody>
          </p:sp>
        </p:grpSp>
        <p:sp>
          <p:nvSpPr>
            <p:cNvPr id="39" name="任意多边形 38"/>
            <p:cNvSpPr/>
            <p:nvPr/>
          </p:nvSpPr>
          <p:spPr>
            <a:xfrm rot="10800000" flipH="1">
              <a:off x="4328315" y="5808483"/>
              <a:ext cx="468426" cy="363703"/>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grpSp>
        <p:nvGrpSpPr>
          <p:cNvPr id="42" name="组合 41"/>
          <p:cNvGrpSpPr>
            <a:grpSpLocks/>
          </p:cNvGrpSpPr>
          <p:nvPr/>
        </p:nvGrpSpPr>
        <p:grpSpPr bwMode="auto">
          <a:xfrm>
            <a:off x="2352674" y="1911351"/>
            <a:ext cx="6022975" cy="1692275"/>
            <a:chOff x="562611" y="1891075"/>
            <a:chExt cx="6023767" cy="1692163"/>
          </a:xfrm>
        </p:grpSpPr>
        <p:sp>
          <p:nvSpPr>
            <p:cNvPr id="43" name="任意多边形 42"/>
            <p:cNvSpPr/>
            <p:nvPr/>
          </p:nvSpPr>
          <p:spPr>
            <a:xfrm rot="10800000" flipH="1">
              <a:off x="3145814" y="2884784"/>
              <a:ext cx="339770" cy="698454"/>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nvGrpSpPr>
            <p:cNvPr id="44" name="组合 28"/>
            <p:cNvGrpSpPr>
              <a:grpSpLocks/>
            </p:cNvGrpSpPr>
            <p:nvPr/>
          </p:nvGrpSpPr>
          <p:grpSpPr bwMode="auto">
            <a:xfrm>
              <a:off x="562611" y="1891075"/>
              <a:ext cx="6023767" cy="1012399"/>
              <a:chOff x="562611" y="1891075"/>
              <a:chExt cx="6023767" cy="1012399"/>
            </a:xfrm>
          </p:grpSpPr>
          <p:sp>
            <p:nvSpPr>
              <p:cNvPr id="45" name="对角圆角矩形 44"/>
              <p:cNvSpPr/>
              <p:nvPr/>
            </p:nvSpPr>
            <p:spPr bwMode="auto">
              <a:xfrm>
                <a:off x="786478" y="1891075"/>
                <a:ext cx="5790373" cy="1012758"/>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46" name="矩形 30"/>
              <p:cNvSpPr>
                <a:spLocks noChangeArrowheads="1"/>
              </p:cNvSpPr>
              <p:nvPr/>
            </p:nvSpPr>
            <p:spPr bwMode="auto">
              <a:xfrm>
                <a:off x="562611" y="1956965"/>
                <a:ext cx="60237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150000"/>
                  </a:lnSpc>
                  <a:buFont typeface="Wingdings" pitchFamily="2" charset="2"/>
                  <a:buChar char="p"/>
                </a:pPr>
                <a:r>
                  <a:rPr lang="zh-CN" altLang="en-US">
                    <a:latin typeface="Times New Roman" pitchFamily="18" charset="0"/>
                    <a:cs typeface="Times New Roman" pitchFamily="18" charset="0"/>
                  </a:rPr>
                  <a:t>  提供了与</a:t>
                </a:r>
                <a:r>
                  <a:rPr lang="en-US" altLang="zh-CN">
                    <a:latin typeface="Times New Roman" pitchFamily="18" charset="0"/>
                    <a:cs typeface="Times New Roman" pitchFamily="18" charset="0"/>
                  </a:rPr>
                  <a:t>AspectJ</a:t>
                </a:r>
                <a:r>
                  <a:rPr lang="zh-CN" altLang="en-US">
                    <a:latin typeface="Times New Roman" pitchFamily="18" charset="0"/>
                    <a:cs typeface="Times New Roman" pitchFamily="18" charset="0"/>
                  </a:rPr>
                  <a:t>的集成功能，</a:t>
                </a:r>
                <a:r>
                  <a:rPr lang="en-US" altLang="zh-CN">
                    <a:latin typeface="Times New Roman" pitchFamily="18" charset="0"/>
                    <a:cs typeface="Times New Roman" pitchFamily="18" charset="0"/>
                  </a:rPr>
                  <a:t>AspectJ</a:t>
                </a:r>
                <a:r>
                  <a:rPr lang="zh-CN" altLang="en-US">
                    <a:latin typeface="Times New Roman" pitchFamily="18" charset="0"/>
                    <a:cs typeface="Times New Roman" pitchFamily="18" charset="0"/>
                  </a:rPr>
                  <a:t>是一个功能强大且成熟的面向切面编程（</a:t>
                </a:r>
                <a:r>
                  <a:rPr lang="en-US" altLang="zh-CN">
                    <a:latin typeface="Times New Roman" pitchFamily="18" charset="0"/>
                    <a:cs typeface="Times New Roman" pitchFamily="18" charset="0"/>
                  </a:rPr>
                  <a:t>AOP</a:t>
                </a:r>
                <a:r>
                  <a:rPr lang="zh-CN" altLang="en-US">
                    <a:latin typeface="Times New Roman" pitchFamily="18" charset="0"/>
                    <a:cs typeface="Times New Roman" pitchFamily="18" charset="0"/>
                  </a:rPr>
                  <a:t>）框架。</a:t>
                </a:r>
              </a:p>
            </p:txBody>
          </p:sp>
        </p:grpSp>
      </p:grpSp>
      <p:grpSp>
        <p:nvGrpSpPr>
          <p:cNvPr id="47" name="组合 46"/>
          <p:cNvGrpSpPr>
            <a:grpSpLocks/>
          </p:cNvGrpSpPr>
          <p:nvPr/>
        </p:nvGrpSpPr>
        <p:grpSpPr bwMode="auto">
          <a:xfrm rot="10800000">
            <a:off x="2320924" y="4911726"/>
            <a:ext cx="6024563" cy="1290637"/>
            <a:chOff x="744257" y="1839632"/>
            <a:chExt cx="6023767" cy="1588509"/>
          </a:xfrm>
        </p:grpSpPr>
        <p:sp>
          <p:nvSpPr>
            <p:cNvPr id="48" name="任意多边形 47"/>
            <p:cNvSpPr/>
            <p:nvPr/>
          </p:nvSpPr>
          <p:spPr>
            <a:xfrm rot="16200000">
              <a:off x="3512383" y="2945496"/>
              <a:ext cx="627197" cy="338092"/>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nvGrpSpPr>
            <p:cNvPr id="49" name="组合 33"/>
            <p:cNvGrpSpPr>
              <a:grpSpLocks/>
            </p:cNvGrpSpPr>
            <p:nvPr/>
          </p:nvGrpSpPr>
          <p:grpSpPr bwMode="auto">
            <a:xfrm>
              <a:off x="744257" y="1839632"/>
              <a:ext cx="6023767" cy="961311"/>
              <a:chOff x="744257" y="1839632"/>
              <a:chExt cx="6023767" cy="961311"/>
            </a:xfrm>
          </p:grpSpPr>
          <p:sp>
            <p:nvSpPr>
              <p:cNvPr id="50" name="对角圆角矩形 49"/>
              <p:cNvSpPr/>
              <p:nvPr/>
            </p:nvSpPr>
            <p:spPr bwMode="auto">
              <a:xfrm>
                <a:off x="777591" y="2068236"/>
                <a:ext cx="5790435" cy="732708"/>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51" name="矩形 35"/>
              <p:cNvSpPr>
                <a:spLocks noChangeArrowheads="1"/>
              </p:cNvSpPr>
              <p:nvPr/>
            </p:nvSpPr>
            <p:spPr bwMode="auto">
              <a:xfrm rot="10800000">
                <a:off x="744257" y="1839632"/>
                <a:ext cx="6023767" cy="92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150000"/>
                  </a:lnSpc>
                  <a:buFont typeface="Wingdings" pitchFamily="2" charset="2"/>
                  <a:buChar char="p"/>
                </a:pPr>
                <a:r>
                  <a:rPr lang="zh-CN" altLang="en-US">
                    <a:latin typeface="Times New Roman" pitchFamily="18" charset="0"/>
                    <a:cs typeface="Times New Roman" pitchFamily="18" charset="0"/>
                  </a:rPr>
                  <a:t>  </a:t>
                </a:r>
                <a:r>
                  <a:rPr lang="en-US" altLang="zh-CN"/>
                  <a:t> </a:t>
                </a:r>
                <a:r>
                  <a:rPr lang="zh-CN" altLang="zh-CN"/>
                  <a:t>提供了对单元测试和集成测试的支持。</a:t>
                </a:r>
                <a:endParaRPr lang="zh-CN" altLang="en-US"/>
              </a:p>
              <a:p>
                <a:pPr lvl="1">
                  <a:lnSpc>
                    <a:spcPct val="150000"/>
                  </a:lnSpc>
                  <a:buFont typeface="Wingdings" pitchFamily="2" charset="2"/>
                  <a:buChar char="p"/>
                </a:pPr>
                <a:endParaRPr lang="zh-CN" altLang="en-US"/>
              </a:p>
            </p:txBody>
          </p:sp>
        </p:grpSp>
      </p:grpSp>
      <p:grpSp>
        <p:nvGrpSpPr>
          <p:cNvPr id="52" name="组合 51"/>
          <p:cNvGrpSpPr>
            <a:grpSpLocks/>
          </p:cNvGrpSpPr>
          <p:nvPr/>
        </p:nvGrpSpPr>
        <p:grpSpPr bwMode="auto">
          <a:xfrm>
            <a:off x="3638549" y="2235201"/>
            <a:ext cx="6546850" cy="1587500"/>
            <a:chOff x="2353934" y="5070398"/>
            <a:chExt cx="6546849" cy="1587941"/>
          </a:xfrm>
        </p:grpSpPr>
        <p:grpSp>
          <p:nvGrpSpPr>
            <p:cNvPr id="53" name="组合 37"/>
            <p:cNvGrpSpPr>
              <a:grpSpLocks/>
            </p:cNvGrpSpPr>
            <p:nvPr/>
          </p:nvGrpSpPr>
          <p:grpSpPr bwMode="auto">
            <a:xfrm>
              <a:off x="2353934" y="5070398"/>
              <a:ext cx="6546849" cy="1069761"/>
              <a:chOff x="-96649" y="2113940"/>
              <a:chExt cx="6023767" cy="1069761"/>
            </a:xfrm>
          </p:grpSpPr>
          <p:sp>
            <p:nvSpPr>
              <p:cNvPr id="55" name="对角圆角矩形 54"/>
              <p:cNvSpPr/>
              <p:nvPr/>
            </p:nvSpPr>
            <p:spPr bwMode="auto">
              <a:xfrm>
                <a:off x="55260" y="2113940"/>
                <a:ext cx="5788601" cy="1070272"/>
              </a:xfrm>
              <a:prstGeom prst="round2DiagRect">
                <a:avLst/>
              </a:prstGeom>
              <a:noFill/>
              <a:ln w="15875"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200000"/>
                  </a:lnSpc>
                  <a:buFont typeface="Wingdings" pitchFamily="2" charset="2"/>
                  <a:buChar char="p"/>
                  <a:defRPr/>
                </a:pPr>
                <a:endParaRPr lang="zh-CN" altLang="en-US">
                  <a:latin typeface="Times New Roman" pitchFamily="18" charset="0"/>
                  <a:cs typeface="Times New Roman" pitchFamily="18" charset="0"/>
                </a:endParaRPr>
              </a:p>
            </p:txBody>
          </p:sp>
          <p:sp>
            <p:nvSpPr>
              <p:cNvPr id="56" name="矩形 40"/>
              <p:cNvSpPr>
                <a:spLocks noChangeArrowheads="1"/>
              </p:cNvSpPr>
              <p:nvPr/>
            </p:nvSpPr>
            <p:spPr bwMode="auto">
              <a:xfrm>
                <a:off x="-96649" y="2173485"/>
                <a:ext cx="60237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nSpc>
                    <a:spcPct val="150000"/>
                  </a:lnSpc>
                  <a:buFont typeface="Wingdings" pitchFamily="2" charset="2"/>
                  <a:buChar char="p"/>
                </a:pPr>
                <a:r>
                  <a:rPr lang="en-US" altLang="zh-CN">
                    <a:latin typeface="Times New Roman" pitchFamily="18" charset="0"/>
                    <a:cs typeface="Times New Roman" pitchFamily="18" charset="0"/>
                  </a:rPr>
                  <a:t>  Spring4.0</a:t>
                </a:r>
                <a:r>
                  <a:rPr lang="zh-CN" altLang="en-US">
                    <a:latin typeface="Times New Roman" pitchFamily="18" charset="0"/>
                    <a:cs typeface="Times New Roman" pitchFamily="18" charset="0"/>
                  </a:rPr>
                  <a:t>以后新增的模块，它提供了对消息传递体系结构和协议的支持。</a:t>
                </a:r>
              </a:p>
            </p:txBody>
          </p:sp>
        </p:grpSp>
        <p:sp>
          <p:nvSpPr>
            <p:cNvPr id="54" name="任意多边形 53"/>
            <p:cNvSpPr/>
            <p:nvPr/>
          </p:nvSpPr>
          <p:spPr>
            <a:xfrm flipV="1">
              <a:off x="7176758" y="6140670"/>
              <a:ext cx="730250" cy="517669"/>
            </a:xfrm>
            <a:custGeom>
              <a:avLst/>
              <a:gdLst>
                <a:gd name="connsiteX0" fmla="*/ 1173892 w 1173892"/>
                <a:gd name="connsiteY0" fmla="*/ 333633 h 333633"/>
                <a:gd name="connsiteX1" fmla="*/ 617838 w 1173892"/>
                <a:gd name="connsiteY1" fmla="*/ 0 h 333633"/>
                <a:gd name="connsiteX2" fmla="*/ 0 w 1173892"/>
                <a:gd name="connsiteY2" fmla="*/ 0 h 333633"/>
              </a:gdLst>
              <a:ahLst/>
              <a:cxnLst>
                <a:cxn ang="0">
                  <a:pos x="connsiteX0" y="connsiteY0"/>
                </a:cxn>
                <a:cxn ang="0">
                  <a:pos x="connsiteX1" y="connsiteY1"/>
                </a:cxn>
                <a:cxn ang="0">
                  <a:pos x="connsiteX2" y="connsiteY2"/>
                </a:cxn>
              </a:cxnLst>
              <a:rect l="l" t="t" r="r" b="b"/>
              <a:pathLst>
                <a:path w="1173892" h="333633">
                  <a:moveTo>
                    <a:pt x="1173892" y="333633"/>
                  </a:moveTo>
                  <a:lnTo>
                    <a:pt x="617838" y="0"/>
                  </a:lnTo>
                  <a:lnTo>
                    <a:pt x="0" y="0"/>
                  </a:lnTo>
                </a:path>
              </a:pathLst>
            </a:custGeom>
            <a:noFill/>
            <a:ln w="9525" cap="flat" cmpd="sng" algn="ctr">
              <a:solidFill>
                <a:schemeClr val="bg1">
                  <a:lumMod val="50000"/>
                </a:schemeClr>
              </a:solidFill>
              <a:prstDash val="solid"/>
              <a:headEnd type="oval"/>
              <a:tailEnd type="oval"/>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Calibri"/>
                <a:ea typeface="宋体"/>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down)">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down)">
                                      <p:cBhvr>
                                        <p:cTn id="17" dur="500"/>
                                        <p:tgtEl>
                                          <p:spTgt spid="42"/>
                                        </p:tgtEl>
                                      </p:cBhvr>
                                    </p:animEffect>
                                  </p:childTnLst>
                                </p:cTn>
                              </p:par>
                              <p:par>
                                <p:cTn id="18" presetID="1" presetClass="exit" presetSubtype="0" fill="hold" nodeType="withEffect">
                                  <p:stCondLst>
                                    <p:cond delay="0"/>
                                  </p:stCondLst>
                                  <p:childTnLst>
                                    <p:set>
                                      <p:cBhvr>
                                        <p:cTn id="19" dur="1" fill="hold">
                                          <p:stCondLst>
                                            <p:cond delay="0"/>
                                          </p:stCondLst>
                                        </p:cTn>
                                        <p:tgtEl>
                                          <p:spTgt spid="3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down)">
                                      <p:cBhvr>
                                        <p:cTn id="24" dur="500"/>
                                        <p:tgtEl>
                                          <p:spTgt spid="37"/>
                                        </p:tgtEl>
                                      </p:cBhvr>
                                    </p:animEffect>
                                  </p:childTnLst>
                                </p:cTn>
                              </p:par>
                              <p:par>
                                <p:cTn id="25" presetID="1" presetClass="exit" presetSubtype="0" fill="hold" nodeType="withEffect">
                                  <p:stCondLst>
                                    <p:cond delay="0"/>
                                  </p:stCondLst>
                                  <p:childTnLst>
                                    <p:set>
                                      <p:cBhvr>
                                        <p:cTn id="26" dur="1" fill="hold">
                                          <p:stCondLst>
                                            <p:cond delay="0"/>
                                          </p:stCondLst>
                                        </p:cTn>
                                        <p:tgtEl>
                                          <p:spTgt spid="4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500"/>
                                        <p:tgtEl>
                                          <p:spTgt spid="52"/>
                                        </p:tgtEl>
                                      </p:cBhvr>
                                    </p:animEffect>
                                  </p:childTnLst>
                                </p:cTn>
                              </p:par>
                              <p:par>
                                <p:cTn id="32" presetID="1" presetClass="exit" presetSubtype="0" fill="hold" nodeType="withEffect">
                                  <p:stCondLst>
                                    <p:cond delay="0"/>
                                  </p:stCondLst>
                                  <p:childTnLst>
                                    <p:set>
                                      <p:cBhvr>
                                        <p:cTn id="33" dur="1" fill="hold">
                                          <p:stCondLst>
                                            <p:cond delay="0"/>
                                          </p:stCondLst>
                                        </p:cTn>
                                        <p:tgtEl>
                                          <p:spTgt spid="3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up)">
                                      <p:cBhvr>
                                        <p:cTn id="38" dur="500"/>
                                        <p:tgtEl>
                                          <p:spTgt spid="47"/>
                                        </p:tgtEl>
                                      </p:cBhvr>
                                    </p:animEffect>
                                  </p:childTnLst>
                                </p:cTn>
                              </p:par>
                              <p:par>
                                <p:cTn id="39" presetID="1" presetClass="exit" presetSubtype="0" fill="hold" nodeType="withEffect">
                                  <p:stCondLst>
                                    <p:cond delay="0"/>
                                  </p:stCondLst>
                                  <p:childTnLst>
                                    <p:set>
                                      <p:cBhvr>
                                        <p:cTn id="40"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914401" y="994536"/>
            <a:ext cx="10544960" cy="923330"/>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Spring 5</a:t>
            </a:r>
            <a:r>
              <a:rPr lang="zh-CN" altLang="zh-CN" dirty="0">
                <a:solidFill>
                  <a:srgbClr val="595959"/>
                </a:solidFill>
                <a:latin typeface="微软雅黑" panose="020B0503020204020204" pitchFamily="34" charset="-122"/>
                <a:ea typeface="微软雅黑" panose="020B0503020204020204" pitchFamily="34" charset="-122"/>
              </a:rPr>
              <a:t>是</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当前最新的版本，与历史版本对比，</a:t>
            </a:r>
            <a:r>
              <a:rPr lang="en-US" altLang="zh-CN" dirty="0">
                <a:solidFill>
                  <a:srgbClr val="595959"/>
                </a:solidFill>
                <a:latin typeface="微软雅黑" panose="020B0503020204020204" pitchFamily="34" charset="-122"/>
                <a:ea typeface="微软雅黑" panose="020B0503020204020204" pitchFamily="34" charset="-122"/>
              </a:rPr>
              <a:t>Spring 5</a:t>
            </a:r>
            <a:r>
              <a:rPr lang="zh-CN" altLang="zh-CN" dirty="0">
                <a:solidFill>
                  <a:srgbClr val="595959"/>
                </a:solidFill>
                <a:latin typeface="微软雅黑" panose="020B0503020204020204" pitchFamily="34" charset="-122"/>
                <a:ea typeface="微软雅黑" panose="020B0503020204020204" pitchFamily="34" charset="-122"/>
              </a:rPr>
              <a:t>对</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核心框架进行了修订和更新，增加了很多新特性，如支持响应式编程等</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3702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6.1.4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的新特性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050639" y="1917866"/>
            <a:ext cx="10408722" cy="4362669"/>
          </a:xfrm>
          <a:prstGeom prst="rect">
            <a:avLst/>
          </a:prstGeom>
        </p:spPr>
        <p:txBody>
          <a:bodyPr wrap="square">
            <a:spAutoFit/>
          </a:bodyPr>
          <a:lstStyle/>
          <a:p>
            <a:pPr>
              <a:lnSpc>
                <a:spcPct val="150000"/>
              </a:lnSpc>
            </a:pPr>
            <a:r>
              <a:rPr lang="en-US" altLang="zh-CN" sz="1700" dirty="0" smtClean="0">
                <a:solidFill>
                  <a:srgbClr val="1369B2"/>
                </a:solidFill>
                <a:latin typeface="微软雅黑" panose="020B0503020204020204" pitchFamily="34" charset="-122"/>
                <a:ea typeface="微软雅黑" panose="020B0503020204020204" pitchFamily="34" charset="-122"/>
              </a:rPr>
              <a:t>1</a:t>
            </a:r>
            <a:r>
              <a:rPr lang="zh-CN" altLang="en-US" sz="1700" dirty="0" smtClean="0">
                <a:solidFill>
                  <a:srgbClr val="1369B2"/>
                </a:solidFill>
                <a:latin typeface="微软雅黑" panose="020B0503020204020204" pitchFamily="34" charset="-122"/>
                <a:ea typeface="微软雅黑" panose="020B0503020204020204" pitchFamily="34" charset="-122"/>
              </a:rPr>
              <a:t>、</a:t>
            </a:r>
            <a:r>
              <a:rPr lang="zh-CN" altLang="zh-CN" sz="1700" dirty="0" smtClean="0">
                <a:solidFill>
                  <a:srgbClr val="1369B2"/>
                </a:solidFill>
                <a:latin typeface="微软雅黑" panose="020B0503020204020204" pitchFamily="34" charset="-122"/>
                <a:ea typeface="微软雅黑" panose="020B0503020204020204" pitchFamily="34" charset="-122"/>
              </a:rPr>
              <a:t>更新</a:t>
            </a:r>
            <a:r>
              <a:rPr lang="en-US" altLang="zh-CN" sz="1700" dirty="0">
                <a:solidFill>
                  <a:srgbClr val="1369B2"/>
                </a:solidFill>
                <a:latin typeface="微软雅黑" panose="020B0503020204020204" pitchFamily="34" charset="-122"/>
                <a:ea typeface="微软雅黑" panose="020B0503020204020204" pitchFamily="34" charset="-122"/>
              </a:rPr>
              <a:t>JDK</a:t>
            </a:r>
            <a:r>
              <a:rPr lang="zh-CN" altLang="zh-CN" sz="1700" dirty="0" smtClean="0">
                <a:solidFill>
                  <a:srgbClr val="1369B2"/>
                </a:solidFill>
                <a:latin typeface="微软雅黑" panose="020B0503020204020204" pitchFamily="34" charset="-122"/>
                <a:ea typeface="微软雅黑" panose="020B0503020204020204" pitchFamily="34" charset="-122"/>
              </a:rPr>
              <a:t>基线</a:t>
            </a:r>
            <a:endParaRPr lang="en-US" altLang="zh-CN" sz="1700" dirty="0" smtClean="0">
              <a:solidFill>
                <a:srgbClr val="1369B2"/>
              </a:solidFill>
              <a:latin typeface="微软雅黑" panose="020B0503020204020204" pitchFamily="34" charset="-122"/>
              <a:ea typeface="微软雅黑" panose="020B0503020204020204" pitchFamily="34" charset="-122"/>
            </a:endParaRPr>
          </a:p>
          <a:p>
            <a:pPr>
              <a:lnSpc>
                <a:spcPct val="150000"/>
              </a:lnSpc>
            </a:pPr>
            <a:r>
              <a:rPr lang="zh-CN" altLang="en-US" sz="1700" dirty="0" smtClean="0">
                <a:solidFill>
                  <a:srgbClr val="595959"/>
                </a:solidFill>
                <a:latin typeface="微软雅黑" panose="020B0503020204020204" pitchFamily="34" charset="-122"/>
                <a:ea typeface="微软雅黑" panose="020B0503020204020204" pitchFamily="34" charset="-122"/>
              </a:rPr>
              <a:t>      因</a:t>
            </a:r>
            <a:r>
              <a:rPr lang="zh-CN" altLang="zh-CN" sz="1700" dirty="0" smtClean="0">
                <a:solidFill>
                  <a:srgbClr val="595959"/>
                </a:solidFill>
                <a:latin typeface="微软雅黑" panose="020B0503020204020204" pitchFamily="34" charset="-122"/>
                <a:ea typeface="微软雅黑" panose="020B0503020204020204" pitchFamily="34" charset="-122"/>
              </a:rPr>
              <a:t>为</a:t>
            </a:r>
            <a:r>
              <a:rPr lang="en-US" altLang="zh-CN" sz="1700" dirty="0">
                <a:solidFill>
                  <a:srgbClr val="595959"/>
                </a:solidFill>
                <a:latin typeface="微软雅黑" panose="020B0503020204020204" pitchFamily="34" charset="-122"/>
                <a:ea typeface="微软雅黑" panose="020B0503020204020204" pitchFamily="34" charset="-122"/>
              </a:rPr>
              <a:t>Spring 5</a:t>
            </a:r>
            <a:r>
              <a:rPr lang="zh-CN" altLang="zh-CN" sz="1700" dirty="0">
                <a:solidFill>
                  <a:srgbClr val="595959"/>
                </a:solidFill>
                <a:latin typeface="微软雅黑" panose="020B0503020204020204" pitchFamily="34" charset="-122"/>
                <a:ea typeface="微软雅黑" panose="020B0503020204020204" pitchFamily="34" charset="-122"/>
              </a:rPr>
              <a:t>代码库运行于</a:t>
            </a:r>
            <a:r>
              <a:rPr lang="en-US" altLang="zh-CN" sz="1700" dirty="0">
                <a:solidFill>
                  <a:srgbClr val="1369B2"/>
                </a:solidFill>
                <a:latin typeface="微软雅黑" panose="020B0503020204020204" pitchFamily="34" charset="-122"/>
                <a:ea typeface="微软雅黑" panose="020B0503020204020204" pitchFamily="34" charset="-122"/>
              </a:rPr>
              <a:t>JDK 8</a:t>
            </a:r>
            <a:r>
              <a:rPr lang="zh-CN" altLang="zh-CN" sz="1700" dirty="0">
                <a:solidFill>
                  <a:srgbClr val="595959"/>
                </a:solidFill>
                <a:latin typeface="微软雅黑" panose="020B0503020204020204" pitchFamily="34" charset="-122"/>
                <a:ea typeface="微软雅黑" panose="020B0503020204020204" pitchFamily="34" charset="-122"/>
              </a:rPr>
              <a:t>之上，所以</a:t>
            </a:r>
            <a:r>
              <a:rPr lang="en-US" altLang="zh-CN" sz="1700" dirty="0">
                <a:solidFill>
                  <a:srgbClr val="595959"/>
                </a:solidFill>
                <a:latin typeface="微软雅黑" panose="020B0503020204020204" pitchFamily="34" charset="-122"/>
                <a:ea typeface="微软雅黑" panose="020B0503020204020204" pitchFamily="34" charset="-122"/>
              </a:rPr>
              <a:t>Spring 5</a:t>
            </a:r>
            <a:r>
              <a:rPr lang="zh-CN" altLang="zh-CN" sz="1700" dirty="0">
                <a:solidFill>
                  <a:srgbClr val="595959"/>
                </a:solidFill>
                <a:latin typeface="微软雅黑" panose="020B0503020204020204" pitchFamily="34" charset="-122"/>
                <a:ea typeface="微软雅黑" panose="020B0503020204020204" pitchFamily="34" charset="-122"/>
              </a:rPr>
              <a:t>对</a:t>
            </a:r>
            <a:r>
              <a:rPr lang="en-US" altLang="zh-CN" sz="1700" dirty="0">
                <a:solidFill>
                  <a:srgbClr val="595959"/>
                </a:solidFill>
                <a:latin typeface="微软雅黑" panose="020B0503020204020204" pitchFamily="34" charset="-122"/>
                <a:ea typeface="微软雅黑" panose="020B0503020204020204" pitchFamily="34" charset="-122"/>
              </a:rPr>
              <a:t>JDK</a:t>
            </a:r>
            <a:r>
              <a:rPr lang="zh-CN" altLang="zh-CN" sz="1700" dirty="0">
                <a:solidFill>
                  <a:srgbClr val="595959"/>
                </a:solidFill>
                <a:latin typeface="微软雅黑" panose="020B0503020204020204" pitchFamily="34" charset="-122"/>
                <a:ea typeface="微软雅黑" panose="020B0503020204020204" pitchFamily="34" charset="-122"/>
              </a:rPr>
              <a:t>的最低要求是</a:t>
            </a:r>
            <a:r>
              <a:rPr lang="en-US" altLang="zh-CN" sz="1700" dirty="0">
                <a:solidFill>
                  <a:srgbClr val="595959"/>
                </a:solidFill>
                <a:latin typeface="微软雅黑" panose="020B0503020204020204" pitchFamily="34" charset="-122"/>
                <a:ea typeface="微软雅黑" panose="020B0503020204020204" pitchFamily="34" charset="-122"/>
              </a:rPr>
              <a:t>JDK 8</a:t>
            </a:r>
            <a:r>
              <a:rPr lang="zh-CN" altLang="zh-CN" sz="1700" dirty="0">
                <a:solidFill>
                  <a:srgbClr val="595959"/>
                </a:solidFill>
                <a:latin typeface="微软雅黑" panose="020B0503020204020204" pitchFamily="34" charset="-122"/>
                <a:ea typeface="微软雅黑" panose="020B0503020204020204" pitchFamily="34" charset="-122"/>
              </a:rPr>
              <a:t>，这可以促进</a:t>
            </a:r>
            <a:r>
              <a:rPr lang="en-US" altLang="zh-CN" sz="1700" dirty="0">
                <a:solidFill>
                  <a:srgbClr val="595959"/>
                </a:solidFill>
                <a:latin typeface="微软雅黑" panose="020B0503020204020204" pitchFamily="34" charset="-122"/>
                <a:ea typeface="微软雅黑" panose="020B0503020204020204" pitchFamily="34" charset="-122"/>
              </a:rPr>
              <a:t>Spring</a:t>
            </a:r>
            <a:r>
              <a:rPr lang="zh-CN" altLang="zh-CN" sz="1700" dirty="0">
                <a:solidFill>
                  <a:srgbClr val="595959"/>
                </a:solidFill>
                <a:latin typeface="微软雅黑" panose="020B0503020204020204" pitchFamily="34" charset="-122"/>
                <a:ea typeface="微软雅黑" panose="020B0503020204020204" pitchFamily="34" charset="-122"/>
              </a:rPr>
              <a:t>的使用者积极运用</a:t>
            </a:r>
            <a:r>
              <a:rPr lang="en-US" altLang="zh-CN" sz="1700" dirty="0">
                <a:solidFill>
                  <a:srgbClr val="595959"/>
                </a:solidFill>
                <a:latin typeface="微软雅黑" panose="020B0503020204020204" pitchFamily="34" charset="-122"/>
                <a:ea typeface="微软雅黑" panose="020B0503020204020204" pitchFamily="34" charset="-122"/>
              </a:rPr>
              <a:t>Java 8</a:t>
            </a:r>
            <a:r>
              <a:rPr lang="zh-CN" altLang="zh-CN" sz="1700" dirty="0">
                <a:solidFill>
                  <a:srgbClr val="595959"/>
                </a:solidFill>
                <a:latin typeface="微软雅黑" panose="020B0503020204020204" pitchFamily="34" charset="-122"/>
                <a:ea typeface="微软雅黑" panose="020B0503020204020204" pitchFamily="34" charset="-122"/>
              </a:rPr>
              <a:t>新特性</a:t>
            </a:r>
            <a:r>
              <a:rPr lang="zh-CN" altLang="en-US" sz="1700" dirty="0" smtClean="0">
                <a:solidFill>
                  <a:srgbClr val="595959"/>
                </a:solidFill>
                <a:latin typeface="微软雅黑" panose="020B0503020204020204" pitchFamily="34" charset="-122"/>
                <a:ea typeface="微软雅黑" panose="020B0503020204020204" pitchFamily="34" charset="-122"/>
              </a:rPr>
              <a:t>。</a:t>
            </a:r>
            <a:endParaRPr lang="en-US" altLang="zh-CN" sz="17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700" dirty="0" smtClean="0">
                <a:solidFill>
                  <a:srgbClr val="1369B2"/>
                </a:solidFill>
                <a:latin typeface="微软雅黑" panose="020B0503020204020204" pitchFamily="34" charset="-122"/>
                <a:ea typeface="微软雅黑" panose="020B0503020204020204" pitchFamily="34" charset="-122"/>
              </a:rPr>
              <a:t>2</a:t>
            </a:r>
            <a:r>
              <a:rPr lang="zh-CN" altLang="en-US" sz="1700" dirty="0" smtClean="0">
                <a:solidFill>
                  <a:srgbClr val="1369B2"/>
                </a:solidFill>
                <a:latin typeface="微软雅黑" panose="020B0503020204020204" pitchFamily="34" charset="-122"/>
                <a:ea typeface="微软雅黑" panose="020B0503020204020204" pitchFamily="34" charset="-122"/>
              </a:rPr>
              <a:t>、</a:t>
            </a:r>
            <a:r>
              <a:rPr lang="zh-CN" altLang="zh-CN" sz="1700" dirty="0" smtClean="0">
                <a:solidFill>
                  <a:srgbClr val="1369B2"/>
                </a:solidFill>
                <a:latin typeface="微软雅黑" panose="020B0503020204020204" pitchFamily="34" charset="-122"/>
                <a:ea typeface="微软雅黑" panose="020B0503020204020204" pitchFamily="34" charset="-122"/>
              </a:rPr>
              <a:t>修订</a:t>
            </a:r>
            <a:r>
              <a:rPr lang="zh-CN" altLang="zh-CN" sz="1700" dirty="0">
                <a:solidFill>
                  <a:srgbClr val="1369B2"/>
                </a:solidFill>
                <a:latin typeface="微软雅黑" panose="020B0503020204020204" pitchFamily="34" charset="-122"/>
                <a:ea typeface="微软雅黑" panose="020B0503020204020204" pitchFamily="34" charset="-122"/>
              </a:rPr>
              <a:t>核心</a:t>
            </a:r>
            <a:r>
              <a:rPr lang="zh-CN" altLang="zh-CN" sz="1700" dirty="0" smtClean="0">
                <a:solidFill>
                  <a:srgbClr val="1369B2"/>
                </a:solidFill>
                <a:latin typeface="微软雅黑" panose="020B0503020204020204" pitchFamily="34" charset="-122"/>
                <a:ea typeface="微软雅黑" panose="020B0503020204020204" pitchFamily="34" charset="-122"/>
              </a:rPr>
              <a:t>框架</a:t>
            </a:r>
            <a:endParaRPr lang="en-US" altLang="zh-CN" sz="1700" dirty="0" smtClean="0">
              <a:solidFill>
                <a:srgbClr val="1369B2"/>
              </a:solidFill>
              <a:latin typeface="微软雅黑" panose="020B0503020204020204" pitchFamily="34" charset="-122"/>
              <a:ea typeface="微软雅黑" panose="020B0503020204020204" pitchFamily="34" charset="-122"/>
            </a:endParaRPr>
          </a:p>
          <a:p>
            <a:pPr>
              <a:lnSpc>
                <a:spcPct val="150000"/>
              </a:lnSpc>
            </a:pPr>
            <a:r>
              <a:rPr lang="zh-CN" altLang="en-US" sz="1700" dirty="0" smtClean="0">
                <a:solidFill>
                  <a:srgbClr val="595959"/>
                </a:solidFill>
                <a:latin typeface="微软雅黑" panose="020B0503020204020204" pitchFamily="34" charset="-122"/>
                <a:ea typeface="微软雅黑" panose="020B0503020204020204" pitchFamily="34" charset="-122"/>
              </a:rPr>
              <a:t>    （</a:t>
            </a:r>
            <a:r>
              <a:rPr lang="en-US" altLang="zh-CN" sz="1700" dirty="0">
                <a:solidFill>
                  <a:srgbClr val="595959"/>
                </a:solidFill>
                <a:latin typeface="微软雅黑" panose="020B0503020204020204" pitchFamily="34" charset="-122"/>
                <a:ea typeface="微软雅黑" panose="020B0503020204020204" pitchFamily="34" charset="-122"/>
              </a:rPr>
              <a:t>1</a:t>
            </a:r>
            <a:r>
              <a:rPr lang="zh-CN" altLang="en-US" sz="1700" dirty="0">
                <a:solidFill>
                  <a:srgbClr val="595959"/>
                </a:solidFill>
                <a:latin typeface="微软雅黑" panose="020B0503020204020204" pitchFamily="34" charset="-122"/>
                <a:ea typeface="微软雅黑" panose="020B0503020204020204" pitchFamily="34" charset="-122"/>
              </a:rPr>
              <a:t>）</a:t>
            </a:r>
            <a:r>
              <a:rPr lang="zh-CN" altLang="zh-CN" sz="1700" dirty="0">
                <a:solidFill>
                  <a:srgbClr val="595959"/>
                </a:solidFill>
                <a:latin typeface="微软雅黑" panose="020B0503020204020204" pitchFamily="34" charset="-122"/>
                <a:ea typeface="微软雅黑" panose="020B0503020204020204" pitchFamily="34" charset="-122"/>
              </a:rPr>
              <a:t>基于</a:t>
            </a:r>
            <a:r>
              <a:rPr lang="en-US" altLang="zh-CN" sz="1700" dirty="0">
                <a:solidFill>
                  <a:srgbClr val="1369B2"/>
                </a:solidFill>
                <a:latin typeface="微软雅黑" panose="020B0503020204020204" pitchFamily="34" charset="-122"/>
                <a:ea typeface="微软雅黑" panose="020B0503020204020204" pitchFamily="34" charset="-122"/>
              </a:rPr>
              <a:t>JDK 8</a:t>
            </a:r>
            <a:r>
              <a:rPr lang="zh-CN" altLang="zh-CN" sz="1700" dirty="0">
                <a:solidFill>
                  <a:srgbClr val="595959"/>
                </a:solidFill>
                <a:latin typeface="微软雅黑" panose="020B0503020204020204" pitchFamily="34" charset="-122"/>
                <a:ea typeface="微软雅黑" panose="020B0503020204020204" pitchFamily="34" charset="-122"/>
              </a:rPr>
              <a:t>的反射</a:t>
            </a:r>
            <a:r>
              <a:rPr lang="zh-CN" altLang="zh-CN" sz="1700" dirty="0">
                <a:solidFill>
                  <a:srgbClr val="1369B2"/>
                </a:solidFill>
                <a:latin typeface="微软雅黑" panose="020B0503020204020204" pitchFamily="34" charset="-122"/>
                <a:ea typeface="微软雅黑" panose="020B0503020204020204" pitchFamily="34" charset="-122"/>
              </a:rPr>
              <a:t>增强</a:t>
            </a:r>
            <a:r>
              <a:rPr lang="zh-CN" altLang="zh-CN" sz="1700" dirty="0">
                <a:solidFill>
                  <a:srgbClr val="595959"/>
                </a:solidFill>
                <a:latin typeface="微软雅黑" panose="020B0503020204020204" pitchFamily="34" charset="-122"/>
                <a:ea typeface="微软雅黑" panose="020B0503020204020204" pitchFamily="34" charset="-122"/>
              </a:rPr>
              <a:t>，通过</a:t>
            </a:r>
            <a:r>
              <a:rPr lang="en-US" altLang="zh-CN" sz="1700" dirty="0">
                <a:solidFill>
                  <a:srgbClr val="595959"/>
                </a:solidFill>
                <a:latin typeface="微软雅黑" panose="020B0503020204020204" pitchFamily="34" charset="-122"/>
                <a:ea typeface="微软雅黑" panose="020B0503020204020204" pitchFamily="34" charset="-122"/>
              </a:rPr>
              <a:t>Spring 5</a:t>
            </a:r>
            <a:r>
              <a:rPr lang="zh-CN" altLang="zh-CN" sz="1700" dirty="0">
                <a:solidFill>
                  <a:srgbClr val="595959"/>
                </a:solidFill>
                <a:latin typeface="微软雅黑" panose="020B0503020204020204" pitchFamily="34" charset="-122"/>
                <a:ea typeface="微软雅黑" panose="020B0503020204020204" pitchFamily="34" charset="-122"/>
              </a:rPr>
              <a:t>提供的方法可以更加高效的对类或类的参数进行访问。</a:t>
            </a:r>
          </a:p>
          <a:p>
            <a:pPr>
              <a:lnSpc>
                <a:spcPct val="150000"/>
              </a:lnSpc>
            </a:pPr>
            <a:r>
              <a:rPr lang="zh-CN" altLang="en-US" sz="1700" dirty="0">
                <a:solidFill>
                  <a:srgbClr val="595959"/>
                </a:solidFill>
                <a:latin typeface="微软雅黑" panose="020B0503020204020204" pitchFamily="34" charset="-122"/>
                <a:ea typeface="微软雅黑" panose="020B0503020204020204" pitchFamily="34" charset="-122"/>
              </a:rPr>
              <a:t>    </a:t>
            </a:r>
            <a:r>
              <a:rPr lang="zh-CN" altLang="zh-CN" sz="1700" dirty="0" smtClean="0">
                <a:solidFill>
                  <a:srgbClr val="595959"/>
                </a:solidFill>
                <a:latin typeface="微软雅黑" panose="020B0503020204020204" pitchFamily="34" charset="-122"/>
                <a:ea typeface="微软雅黑" panose="020B0503020204020204" pitchFamily="34" charset="-122"/>
              </a:rPr>
              <a:t>（</a:t>
            </a:r>
            <a:r>
              <a:rPr lang="en-US" altLang="zh-CN" sz="1700" dirty="0">
                <a:solidFill>
                  <a:srgbClr val="595959"/>
                </a:solidFill>
                <a:latin typeface="微软雅黑" panose="020B0503020204020204" pitchFamily="34" charset="-122"/>
                <a:ea typeface="微软雅黑" panose="020B0503020204020204" pitchFamily="34" charset="-122"/>
              </a:rPr>
              <a:t>2</a:t>
            </a:r>
            <a:r>
              <a:rPr lang="zh-CN" altLang="zh-CN" sz="1700" dirty="0">
                <a:solidFill>
                  <a:srgbClr val="595959"/>
                </a:solidFill>
                <a:latin typeface="微软雅黑" panose="020B0503020204020204" pitchFamily="34" charset="-122"/>
                <a:ea typeface="微软雅黑" panose="020B0503020204020204" pitchFamily="34" charset="-122"/>
              </a:rPr>
              <a:t>）核心的</a:t>
            </a:r>
            <a:r>
              <a:rPr lang="en-US" altLang="zh-CN" sz="1700" dirty="0">
                <a:solidFill>
                  <a:srgbClr val="595959"/>
                </a:solidFill>
                <a:latin typeface="微软雅黑" panose="020B0503020204020204" pitchFamily="34" charset="-122"/>
                <a:ea typeface="微软雅黑" panose="020B0503020204020204" pitchFamily="34" charset="-122"/>
              </a:rPr>
              <a:t>Spring</a:t>
            </a:r>
            <a:r>
              <a:rPr lang="zh-CN" altLang="zh-CN" sz="1700" dirty="0">
                <a:solidFill>
                  <a:srgbClr val="595959"/>
                </a:solidFill>
                <a:latin typeface="微软雅黑" panose="020B0503020204020204" pitchFamily="34" charset="-122"/>
                <a:ea typeface="微软雅黑" panose="020B0503020204020204" pitchFamily="34" charset="-122"/>
              </a:rPr>
              <a:t>接口提供了基于</a:t>
            </a:r>
            <a:r>
              <a:rPr lang="en-US" altLang="zh-CN" sz="1700" dirty="0">
                <a:solidFill>
                  <a:srgbClr val="595959"/>
                </a:solidFill>
                <a:latin typeface="微软雅黑" panose="020B0503020204020204" pitchFamily="34" charset="-122"/>
                <a:ea typeface="微软雅黑" panose="020B0503020204020204" pitchFamily="34" charset="-122"/>
              </a:rPr>
              <a:t>JDK 8</a:t>
            </a:r>
            <a:r>
              <a:rPr lang="zh-CN" altLang="zh-CN" sz="1700" dirty="0">
                <a:solidFill>
                  <a:srgbClr val="595959"/>
                </a:solidFill>
                <a:latin typeface="微软雅黑" panose="020B0503020204020204" pitchFamily="34" charset="-122"/>
                <a:ea typeface="微软雅黑" panose="020B0503020204020204" pitchFamily="34" charset="-122"/>
              </a:rPr>
              <a:t>的默认方法构建的选择性声明。</a:t>
            </a:r>
          </a:p>
          <a:p>
            <a:pPr>
              <a:lnSpc>
                <a:spcPct val="150000"/>
              </a:lnSpc>
            </a:pPr>
            <a:r>
              <a:rPr lang="zh-CN" altLang="en-US" sz="1700" dirty="0">
                <a:solidFill>
                  <a:srgbClr val="595959"/>
                </a:solidFill>
                <a:latin typeface="微软雅黑" panose="020B0503020204020204" pitchFamily="34" charset="-122"/>
                <a:ea typeface="微软雅黑" panose="020B0503020204020204" pitchFamily="34" charset="-122"/>
              </a:rPr>
              <a:t>    </a:t>
            </a:r>
            <a:r>
              <a:rPr lang="zh-CN" altLang="zh-CN" sz="1700" dirty="0" smtClean="0">
                <a:solidFill>
                  <a:srgbClr val="595959"/>
                </a:solidFill>
                <a:latin typeface="微软雅黑" panose="020B0503020204020204" pitchFamily="34" charset="-122"/>
                <a:ea typeface="微软雅黑" panose="020B0503020204020204" pitchFamily="34" charset="-122"/>
              </a:rPr>
              <a:t>（</a:t>
            </a:r>
            <a:r>
              <a:rPr lang="en-US" altLang="zh-CN" sz="1700" dirty="0">
                <a:solidFill>
                  <a:srgbClr val="595959"/>
                </a:solidFill>
                <a:latin typeface="微软雅黑" panose="020B0503020204020204" pitchFamily="34" charset="-122"/>
                <a:ea typeface="微软雅黑" panose="020B0503020204020204" pitchFamily="34" charset="-122"/>
              </a:rPr>
              <a:t>3</a:t>
            </a:r>
            <a:r>
              <a:rPr lang="zh-CN" altLang="zh-CN" sz="1700" dirty="0">
                <a:solidFill>
                  <a:srgbClr val="595959"/>
                </a:solidFill>
                <a:latin typeface="微软雅黑" panose="020B0503020204020204" pitchFamily="34" charset="-122"/>
                <a:ea typeface="微软雅黑" panose="020B0503020204020204" pitchFamily="34" charset="-122"/>
              </a:rPr>
              <a:t>）用</a:t>
            </a:r>
            <a:r>
              <a:rPr lang="en-US" altLang="zh-CN" sz="1700" dirty="0">
                <a:solidFill>
                  <a:srgbClr val="595959"/>
                </a:solidFill>
                <a:latin typeface="微软雅黑" panose="020B0503020204020204" pitchFamily="34" charset="-122"/>
                <a:ea typeface="微软雅黑" panose="020B0503020204020204" pitchFamily="34" charset="-122"/>
              </a:rPr>
              <a:t>@</a:t>
            </a:r>
            <a:r>
              <a:rPr lang="en-US" altLang="zh-CN" sz="1700" dirty="0" err="1">
                <a:solidFill>
                  <a:srgbClr val="595959"/>
                </a:solidFill>
                <a:latin typeface="微软雅黑" panose="020B0503020204020204" pitchFamily="34" charset="-122"/>
                <a:ea typeface="微软雅黑" panose="020B0503020204020204" pitchFamily="34" charset="-122"/>
              </a:rPr>
              <a:t>Nullable</a:t>
            </a:r>
            <a:r>
              <a:rPr lang="zh-CN" altLang="zh-CN" sz="1700" dirty="0">
                <a:solidFill>
                  <a:srgbClr val="595959"/>
                </a:solidFill>
                <a:latin typeface="微软雅黑" panose="020B0503020204020204" pitchFamily="34" charset="-122"/>
                <a:ea typeface="微软雅黑" panose="020B0503020204020204" pitchFamily="34" charset="-122"/>
              </a:rPr>
              <a:t>和</a:t>
            </a:r>
            <a:r>
              <a:rPr lang="en-US" altLang="zh-CN" sz="1700" dirty="0">
                <a:solidFill>
                  <a:srgbClr val="595959"/>
                </a:solidFill>
                <a:latin typeface="微软雅黑" panose="020B0503020204020204" pitchFamily="34" charset="-122"/>
                <a:ea typeface="微软雅黑" panose="020B0503020204020204" pitchFamily="34" charset="-122"/>
              </a:rPr>
              <a:t>@</a:t>
            </a:r>
            <a:r>
              <a:rPr lang="en-US" altLang="zh-CN" sz="1700" dirty="0" err="1">
                <a:solidFill>
                  <a:srgbClr val="595959"/>
                </a:solidFill>
                <a:latin typeface="微软雅黑" panose="020B0503020204020204" pitchFamily="34" charset="-122"/>
                <a:ea typeface="微软雅黑" panose="020B0503020204020204" pitchFamily="34" charset="-122"/>
              </a:rPr>
              <a:t>NotNull</a:t>
            </a:r>
            <a:r>
              <a:rPr lang="zh-CN" altLang="zh-CN" sz="1700" dirty="0">
                <a:solidFill>
                  <a:srgbClr val="595959"/>
                </a:solidFill>
                <a:latin typeface="微软雅黑" panose="020B0503020204020204" pitchFamily="34" charset="-122"/>
                <a:ea typeface="微软雅黑" panose="020B0503020204020204" pitchFamily="34" charset="-122"/>
              </a:rPr>
              <a:t>注解来表明可为空的参数以及返回值，可以在编译时处理空值而不是在运行时抛出</a:t>
            </a:r>
            <a:r>
              <a:rPr lang="en-US" altLang="zh-CN" sz="1700" dirty="0" err="1">
                <a:solidFill>
                  <a:srgbClr val="595959"/>
                </a:solidFill>
                <a:latin typeface="微软雅黑" panose="020B0503020204020204" pitchFamily="34" charset="-122"/>
                <a:ea typeface="微软雅黑" panose="020B0503020204020204" pitchFamily="34" charset="-122"/>
              </a:rPr>
              <a:t>NullPointerExceptions</a:t>
            </a:r>
            <a:r>
              <a:rPr lang="zh-CN" altLang="zh-CN" sz="1700" dirty="0">
                <a:solidFill>
                  <a:srgbClr val="595959"/>
                </a:solidFill>
                <a:latin typeface="微软雅黑" panose="020B0503020204020204" pitchFamily="34" charset="-122"/>
                <a:ea typeface="微软雅黑" panose="020B0503020204020204" pitchFamily="34" charset="-122"/>
              </a:rPr>
              <a:t>异常</a:t>
            </a:r>
            <a:r>
              <a:rPr lang="zh-CN" altLang="en-US" sz="1700" dirty="0" smtClean="0">
                <a:solidFill>
                  <a:srgbClr val="595959"/>
                </a:solidFill>
                <a:latin typeface="微软雅黑" panose="020B0503020204020204" pitchFamily="34" charset="-122"/>
                <a:ea typeface="微软雅黑" panose="020B0503020204020204" pitchFamily="34" charset="-122"/>
              </a:rPr>
              <a:t>。</a:t>
            </a:r>
            <a:endParaRPr lang="en-US" altLang="zh-CN" sz="17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700" dirty="0" smtClean="0">
                <a:solidFill>
                  <a:srgbClr val="1369B2"/>
                </a:solidFill>
                <a:latin typeface="微软雅黑" panose="020B0503020204020204" pitchFamily="34" charset="-122"/>
                <a:ea typeface="微软雅黑" panose="020B0503020204020204" pitchFamily="34" charset="-122"/>
              </a:rPr>
              <a:t>3</a:t>
            </a:r>
            <a:r>
              <a:rPr lang="zh-CN" altLang="en-US" sz="1700" dirty="0" smtClean="0">
                <a:solidFill>
                  <a:srgbClr val="1369B2"/>
                </a:solidFill>
                <a:latin typeface="微软雅黑" panose="020B0503020204020204" pitchFamily="34" charset="-122"/>
                <a:ea typeface="微软雅黑" panose="020B0503020204020204" pitchFamily="34" charset="-122"/>
              </a:rPr>
              <a:t>、</a:t>
            </a:r>
            <a:r>
              <a:rPr lang="zh-CN" altLang="zh-CN" sz="1700" dirty="0" smtClean="0">
                <a:solidFill>
                  <a:srgbClr val="1369B2"/>
                </a:solidFill>
                <a:latin typeface="微软雅黑" panose="020B0503020204020204" pitchFamily="34" charset="-122"/>
                <a:ea typeface="微软雅黑" panose="020B0503020204020204" pitchFamily="34" charset="-122"/>
              </a:rPr>
              <a:t>更新</a:t>
            </a:r>
            <a:r>
              <a:rPr lang="zh-CN" altLang="zh-CN" sz="1700" dirty="0">
                <a:solidFill>
                  <a:srgbClr val="1369B2"/>
                </a:solidFill>
                <a:latin typeface="微软雅黑" panose="020B0503020204020204" pitchFamily="34" charset="-122"/>
                <a:ea typeface="微软雅黑" panose="020B0503020204020204" pitchFamily="34" charset="-122"/>
              </a:rPr>
              <a:t>核心</a:t>
            </a:r>
            <a:r>
              <a:rPr lang="zh-CN" altLang="zh-CN" sz="1700" dirty="0" smtClean="0">
                <a:solidFill>
                  <a:srgbClr val="1369B2"/>
                </a:solidFill>
                <a:latin typeface="微软雅黑" panose="020B0503020204020204" pitchFamily="34" charset="-122"/>
                <a:ea typeface="微软雅黑" panose="020B0503020204020204" pitchFamily="34" charset="-122"/>
              </a:rPr>
              <a:t>容器</a:t>
            </a:r>
            <a:endParaRPr lang="en-US" altLang="zh-CN" sz="1700" dirty="0" smtClean="0">
              <a:solidFill>
                <a:srgbClr val="1369B2"/>
              </a:solidFill>
              <a:latin typeface="微软雅黑" panose="020B0503020204020204" pitchFamily="34" charset="-122"/>
              <a:ea typeface="微软雅黑" panose="020B0503020204020204" pitchFamily="34" charset="-122"/>
            </a:endParaRPr>
          </a:p>
          <a:p>
            <a:pPr>
              <a:lnSpc>
                <a:spcPct val="150000"/>
              </a:lnSpc>
            </a:pPr>
            <a:r>
              <a:rPr lang="en-US" altLang="zh-CN" sz="1700" dirty="0" smtClean="0">
                <a:solidFill>
                  <a:srgbClr val="1369B2"/>
                </a:solidFill>
                <a:latin typeface="微软雅黑" panose="020B0503020204020204" pitchFamily="34" charset="-122"/>
                <a:ea typeface="微软雅黑" panose="020B0503020204020204" pitchFamily="34" charset="-122"/>
              </a:rPr>
              <a:t>      Spring</a:t>
            </a:r>
            <a:r>
              <a:rPr lang="en-US" altLang="zh-CN" sz="1700" dirty="0">
                <a:solidFill>
                  <a:srgbClr val="1369B2"/>
                </a:solidFill>
                <a:latin typeface="微软雅黑" panose="020B0503020204020204" pitchFamily="34" charset="-122"/>
                <a:ea typeface="微软雅黑" panose="020B0503020204020204" pitchFamily="34" charset="-122"/>
              </a:rPr>
              <a:t> 5</a:t>
            </a:r>
            <a:r>
              <a:rPr lang="zh-CN" altLang="zh-CN" sz="1700" dirty="0">
                <a:solidFill>
                  <a:srgbClr val="595959"/>
                </a:solidFill>
                <a:latin typeface="微软雅黑" panose="020B0503020204020204" pitchFamily="34" charset="-122"/>
                <a:ea typeface="微软雅黑" panose="020B0503020204020204" pitchFamily="34" charset="-122"/>
              </a:rPr>
              <a:t>支持</a:t>
            </a:r>
            <a:r>
              <a:rPr lang="zh-CN" altLang="zh-CN" sz="1700" dirty="0">
                <a:solidFill>
                  <a:srgbClr val="1369B2"/>
                </a:solidFill>
                <a:latin typeface="微软雅黑" panose="020B0503020204020204" pitchFamily="34" charset="-122"/>
                <a:ea typeface="微软雅黑" panose="020B0503020204020204" pitchFamily="34" charset="-122"/>
              </a:rPr>
              <a:t>候</a:t>
            </a:r>
            <a:r>
              <a:rPr lang="zh-CN" altLang="zh-CN" sz="1700" dirty="0">
                <a:solidFill>
                  <a:srgbClr val="1369B2"/>
                </a:solidFill>
                <a:latin typeface="微软雅黑" panose="020B0503020204020204" pitchFamily="34" charset="-122"/>
                <a:ea typeface="微软雅黑" panose="020B0503020204020204" pitchFamily="34" charset="-122"/>
              </a:rPr>
              <a:t>选组件索引</a:t>
            </a:r>
            <a:r>
              <a:rPr lang="zh-CN" altLang="zh-CN" sz="1700" dirty="0">
                <a:solidFill>
                  <a:srgbClr val="595959"/>
                </a:solidFill>
                <a:latin typeface="微软雅黑" panose="020B0503020204020204" pitchFamily="34" charset="-122"/>
                <a:ea typeface="微软雅黑" panose="020B0503020204020204" pitchFamily="34" charset="-122"/>
              </a:rPr>
              <a:t>作为类路径扫描的替代方案。从索引读取实体类，会使加载组件索引开销更低，因此，</a:t>
            </a:r>
            <a:r>
              <a:rPr lang="en-US" altLang="zh-CN" sz="1700" dirty="0">
                <a:solidFill>
                  <a:srgbClr val="595959"/>
                </a:solidFill>
                <a:latin typeface="微软雅黑" panose="020B0503020204020204" pitchFamily="34" charset="-122"/>
                <a:ea typeface="微软雅黑" panose="020B0503020204020204" pitchFamily="34" charset="-122"/>
              </a:rPr>
              <a:t>Spring</a:t>
            </a:r>
            <a:r>
              <a:rPr lang="zh-CN" altLang="zh-CN" sz="1700" dirty="0">
                <a:solidFill>
                  <a:srgbClr val="595959"/>
                </a:solidFill>
                <a:latin typeface="微软雅黑" panose="020B0503020204020204" pitchFamily="34" charset="-122"/>
                <a:ea typeface="微软雅黑" panose="020B0503020204020204" pitchFamily="34" charset="-122"/>
              </a:rPr>
              <a:t>程序的启动时间将会</a:t>
            </a:r>
            <a:r>
              <a:rPr lang="zh-CN" altLang="zh-CN" sz="1700" dirty="0" smtClean="0">
                <a:solidFill>
                  <a:srgbClr val="1369B2"/>
                </a:solidFill>
                <a:latin typeface="微软雅黑" panose="020B0503020204020204" pitchFamily="34" charset="-122"/>
                <a:ea typeface="微软雅黑" panose="020B0503020204020204" pitchFamily="34" charset="-122"/>
              </a:rPr>
              <a:t>缩减</a:t>
            </a:r>
            <a:r>
              <a:rPr lang="zh-CN" altLang="en-US" sz="1700" dirty="0" smtClean="0">
                <a:solidFill>
                  <a:srgbClr val="595959"/>
                </a:solidFill>
                <a:latin typeface="微软雅黑" panose="020B0503020204020204" pitchFamily="34" charset="-122"/>
                <a:ea typeface="微软雅黑" panose="020B0503020204020204" pitchFamily="34" charset="-122"/>
              </a:rPr>
              <a:t>。</a:t>
            </a:r>
            <a:endParaRPr lang="zh-CN" altLang="zh-CN" sz="1700" dirty="0" smtClean="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28533" y="3319230"/>
            <a:ext cx="8794643" cy="458908"/>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20" name="文本框 1"/>
          <p:cNvSpPr txBox="1"/>
          <p:nvPr/>
        </p:nvSpPr>
        <p:spPr>
          <a:xfrm>
            <a:off x="722677" y="900780"/>
            <a:ext cx="10862830" cy="5770811"/>
          </a:xfrm>
          <a:prstGeom prst="rect">
            <a:avLst/>
          </a:prstGeom>
          <a:noFill/>
        </p:spPr>
        <p:txBody>
          <a:bodyPr wrap="square" rtlCol="0">
            <a:spAutoFit/>
          </a:bodyPr>
          <a:lstStyle/>
          <a:p>
            <a:pPr>
              <a:lnSpc>
                <a:spcPct val="150000"/>
              </a:lnSpc>
            </a:pPr>
            <a:r>
              <a:rPr lang="en-US" altLang="zh-CN" sz="1700" dirty="0">
                <a:solidFill>
                  <a:srgbClr val="1369B2"/>
                </a:solidFill>
                <a:latin typeface="微软雅黑" panose="020B0503020204020204" pitchFamily="34" charset="-122"/>
                <a:ea typeface="微软雅黑" panose="020B0503020204020204" pitchFamily="34" charset="-122"/>
              </a:rPr>
              <a:t>4</a:t>
            </a:r>
            <a:r>
              <a:rPr lang="zh-CN" altLang="en-US" sz="1700" dirty="0">
                <a:solidFill>
                  <a:srgbClr val="1369B2"/>
                </a:solidFill>
                <a:latin typeface="微软雅黑" panose="020B0503020204020204" pitchFamily="34" charset="-122"/>
                <a:ea typeface="微软雅黑" panose="020B0503020204020204" pitchFamily="34" charset="-122"/>
              </a:rPr>
              <a:t>、</a:t>
            </a:r>
            <a:r>
              <a:rPr lang="zh-CN" altLang="zh-CN" sz="1700" dirty="0">
                <a:solidFill>
                  <a:srgbClr val="1369B2"/>
                </a:solidFill>
                <a:latin typeface="微软雅黑" panose="020B0503020204020204" pitchFamily="34" charset="-122"/>
                <a:ea typeface="微软雅黑" panose="020B0503020204020204" pitchFamily="34" charset="-122"/>
              </a:rPr>
              <a:t>支持</a:t>
            </a:r>
            <a:r>
              <a:rPr lang="zh-CN" altLang="zh-CN" sz="1700" dirty="0">
                <a:solidFill>
                  <a:srgbClr val="1369B2"/>
                </a:solidFill>
                <a:latin typeface="微软雅黑" panose="020B0503020204020204" pitchFamily="34" charset="-122"/>
                <a:ea typeface="微软雅黑" panose="020B0503020204020204" pitchFamily="34" charset="-122"/>
              </a:rPr>
              <a:t>响应式</a:t>
            </a:r>
            <a:r>
              <a:rPr lang="zh-CN" altLang="zh-CN" sz="1700" dirty="0">
                <a:solidFill>
                  <a:srgbClr val="1369B2"/>
                </a:solidFill>
                <a:latin typeface="微软雅黑" panose="020B0503020204020204" pitchFamily="34" charset="-122"/>
                <a:ea typeface="微软雅黑" panose="020B0503020204020204" pitchFamily="34" charset="-122"/>
              </a:rPr>
              <a:t>编程</a:t>
            </a:r>
            <a:endParaRPr lang="en-US" altLang="zh-CN" sz="1700" dirty="0">
              <a:solidFill>
                <a:srgbClr val="1369B2"/>
              </a:solidFill>
              <a:latin typeface="微软雅黑" panose="020B0503020204020204" pitchFamily="34" charset="-122"/>
              <a:ea typeface="微软雅黑" panose="020B0503020204020204" pitchFamily="34" charset="-122"/>
            </a:endParaRPr>
          </a:p>
          <a:p>
            <a:pPr>
              <a:lnSpc>
                <a:spcPct val="150000"/>
              </a:lnSpc>
            </a:pPr>
            <a:r>
              <a:rPr lang="zh-CN" altLang="en-US" sz="1700" dirty="0" smtClean="0">
                <a:solidFill>
                  <a:srgbClr val="1369B2"/>
                </a:solidFill>
                <a:latin typeface="微软雅黑" panose="020B0503020204020204" pitchFamily="34" charset="-122"/>
                <a:ea typeface="微软雅黑" panose="020B0503020204020204" pitchFamily="34" charset="-122"/>
              </a:rPr>
              <a:t>        </a:t>
            </a:r>
            <a:r>
              <a:rPr lang="zh-CN" altLang="en-US" sz="1700" dirty="0">
                <a:solidFill>
                  <a:srgbClr val="595959"/>
                </a:solidFill>
                <a:latin typeface="微软雅黑" panose="020B0503020204020204" pitchFamily="34" charset="-122"/>
                <a:ea typeface="微软雅黑" panose="020B0503020204020204" pitchFamily="34" charset="-122"/>
              </a:rPr>
              <a:t>响</a:t>
            </a:r>
            <a:r>
              <a:rPr lang="zh-CN" altLang="zh-CN" sz="1700" dirty="0">
                <a:solidFill>
                  <a:srgbClr val="595959"/>
                </a:solidFill>
                <a:latin typeface="微软雅黑" panose="020B0503020204020204" pitchFamily="34" charset="-122"/>
                <a:ea typeface="微软雅黑" panose="020B0503020204020204" pitchFamily="34" charset="-122"/>
              </a:rPr>
              <a:t>应</a:t>
            </a:r>
            <a:r>
              <a:rPr lang="zh-CN" altLang="zh-CN" sz="1700" dirty="0">
                <a:solidFill>
                  <a:srgbClr val="595959"/>
                </a:solidFill>
                <a:latin typeface="微软雅黑" panose="020B0503020204020204" pitchFamily="34" charset="-122"/>
                <a:ea typeface="微软雅黑" panose="020B0503020204020204" pitchFamily="34" charset="-122"/>
              </a:rPr>
              <a:t>式编程是另外一种编程风格，它专注于构建对事件做出响应的应用程序。</a:t>
            </a:r>
            <a:r>
              <a:rPr lang="en-US" altLang="zh-CN" sz="1700" dirty="0">
                <a:solidFill>
                  <a:srgbClr val="595959"/>
                </a:solidFill>
                <a:latin typeface="微软雅黑" panose="020B0503020204020204" pitchFamily="34" charset="-122"/>
                <a:ea typeface="微软雅黑" panose="020B0503020204020204" pitchFamily="34" charset="-122"/>
              </a:rPr>
              <a:t>Spring 5</a:t>
            </a:r>
            <a:r>
              <a:rPr lang="zh-CN" altLang="zh-CN" sz="1700" dirty="0">
                <a:solidFill>
                  <a:srgbClr val="595959"/>
                </a:solidFill>
                <a:latin typeface="微软雅黑" panose="020B0503020204020204" pitchFamily="34" charset="-122"/>
                <a:ea typeface="微软雅黑" panose="020B0503020204020204" pitchFamily="34" charset="-122"/>
              </a:rPr>
              <a:t>包含响应流和</a:t>
            </a:r>
            <a:r>
              <a:rPr lang="en-US" altLang="zh-CN" sz="1700" dirty="0">
                <a:solidFill>
                  <a:srgbClr val="595959"/>
                </a:solidFill>
                <a:latin typeface="微软雅黑" panose="020B0503020204020204" pitchFamily="34" charset="-122"/>
                <a:ea typeface="微软雅黑" panose="020B0503020204020204" pitchFamily="34" charset="-122"/>
              </a:rPr>
              <a:t>Reactor</a:t>
            </a:r>
            <a:r>
              <a:rPr lang="zh-CN" altLang="zh-CN" sz="1700" dirty="0">
                <a:solidFill>
                  <a:srgbClr val="595959"/>
                </a:solidFill>
                <a:latin typeface="微软雅黑" panose="020B0503020204020204" pitchFamily="34" charset="-122"/>
                <a:ea typeface="微软雅黑" panose="020B0503020204020204" pitchFamily="34" charset="-122"/>
              </a:rPr>
              <a:t>（</a:t>
            </a:r>
            <a:r>
              <a:rPr lang="en-US" altLang="zh-CN" sz="1700" dirty="0" err="1">
                <a:solidFill>
                  <a:srgbClr val="595959"/>
                </a:solidFill>
                <a:latin typeface="微软雅黑" panose="020B0503020204020204" pitchFamily="34" charset="-122"/>
                <a:ea typeface="微软雅黑" panose="020B0503020204020204" pitchFamily="34" charset="-122"/>
              </a:rPr>
              <a:t>ReactiveStream</a:t>
            </a:r>
            <a:r>
              <a:rPr lang="zh-CN" altLang="zh-CN" sz="1700" dirty="0">
                <a:solidFill>
                  <a:srgbClr val="595959"/>
                </a:solidFill>
                <a:latin typeface="微软雅黑" panose="020B0503020204020204" pitchFamily="34" charset="-122"/>
                <a:ea typeface="微软雅黑" panose="020B0503020204020204" pitchFamily="34" charset="-122"/>
              </a:rPr>
              <a:t>的</a:t>
            </a:r>
            <a:r>
              <a:rPr lang="en-US" altLang="zh-CN" sz="1700" dirty="0">
                <a:solidFill>
                  <a:srgbClr val="595959"/>
                </a:solidFill>
                <a:latin typeface="微软雅黑" panose="020B0503020204020204" pitchFamily="34" charset="-122"/>
                <a:ea typeface="微软雅黑" panose="020B0503020204020204" pitchFamily="34" charset="-122"/>
              </a:rPr>
              <a:t>Java</a:t>
            </a:r>
            <a:r>
              <a:rPr lang="zh-CN" altLang="zh-CN" sz="1700" dirty="0">
                <a:solidFill>
                  <a:srgbClr val="595959"/>
                </a:solidFill>
                <a:latin typeface="微软雅黑" panose="020B0503020204020204" pitchFamily="34" charset="-122"/>
                <a:ea typeface="微软雅黑" panose="020B0503020204020204" pitchFamily="34" charset="-122"/>
              </a:rPr>
              <a:t>实现），响应流和</a:t>
            </a:r>
            <a:r>
              <a:rPr lang="en-US" altLang="zh-CN" sz="1700" dirty="0">
                <a:solidFill>
                  <a:srgbClr val="595959"/>
                </a:solidFill>
                <a:latin typeface="微软雅黑" panose="020B0503020204020204" pitchFamily="34" charset="-122"/>
                <a:ea typeface="微软雅黑" panose="020B0503020204020204" pitchFamily="34" charset="-122"/>
              </a:rPr>
              <a:t>Reactor</a:t>
            </a:r>
            <a:r>
              <a:rPr lang="zh-CN" altLang="zh-CN" sz="1700" dirty="0">
                <a:solidFill>
                  <a:srgbClr val="595959"/>
                </a:solidFill>
                <a:latin typeface="微软雅黑" panose="020B0503020204020204" pitchFamily="34" charset="-122"/>
                <a:ea typeface="微软雅黑" panose="020B0503020204020204" pitchFamily="34" charset="-122"/>
              </a:rPr>
              <a:t>支撑了</a:t>
            </a:r>
            <a:r>
              <a:rPr lang="en-US" altLang="zh-CN" sz="1700" dirty="0">
                <a:solidFill>
                  <a:srgbClr val="595959"/>
                </a:solidFill>
                <a:latin typeface="微软雅黑" panose="020B0503020204020204" pitchFamily="34" charset="-122"/>
                <a:ea typeface="微软雅黑" panose="020B0503020204020204" pitchFamily="34" charset="-122"/>
              </a:rPr>
              <a:t>Spring</a:t>
            </a:r>
            <a:r>
              <a:rPr lang="zh-CN" altLang="zh-CN" sz="1700" dirty="0">
                <a:solidFill>
                  <a:srgbClr val="595959"/>
                </a:solidFill>
                <a:latin typeface="微软雅黑" panose="020B0503020204020204" pitchFamily="34" charset="-122"/>
                <a:ea typeface="微软雅黑" panose="020B0503020204020204" pitchFamily="34" charset="-122"/>
              </a:rPr>
              <a:t>自身的功能及相关</a:t>
            </a:r>
            <a:r>
              <a:rPr lang="en-US" altLang="zh-CN" sz="1700" dirty="0">
                <a:solidFill>
                  <a:srgbClr val="595959"/>
                </a:solidFill>
                <a:latin typeface="微软雅黑" panose="020B0503020204020204" pitchFamily="34" charset="-122"/>
                <a:ea typeface="微软雅黑" panose="020B0503020204020204" pitchFamily="34" charset="-122"/>
              </a:rPr>
              <a:t>API</a:t>
            </a:r>
            <a:r>
              <a:rPr lang="zh-CN" altLang="en-US" sz="1700" dirty="0">
                <a:solidFill>
                  <a:srgbClr val="595959"/>
                </a:solidFill>
                <a:latin typeface="微软雅黑" panose="020B0503020204020204" pitchFamily="34" charset="-122"/>
                <a:ea typeface="微软雅黑" panose="020B0503020204020204" pitchFamily="34" charset="-122"/>
              </a:rPr>
              <a:t>。</a:t>
            </a:r>
            <a:endParaRPr lang="en-US" altLang="zh-CN" sz="17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700" dirty="0">
                <a:solidFill>
                  <a:srgbClr val="1369B2"/>
                </a:solidFill>
                <a:latin typeface="微软雅黑" panose="020B0503020204020204" pitchFamily="34" charset="-122"/>
                <a:ea typeface="微软雅黑" panose="020B0503020204020204" pitchFamily="34" charset="-122"/>
              </a:rPr>
              <a:t>5</a:t>
            </a:r>
            <a:r>
              <a:rPr lang="zh-CN" altLang="en-US" sz="1700" dirty="0">
                <a:solidFill>
                  <a:srgbClr val="1369B2"/>
                </a:solidFill>
                <a:latin typeface="微软雅黑" panose="020B0503020204020204" pitchFamily="34" charset="-122"/>
                <a:ea typeface="微软雅黑" panose="020B0503020204020204" pitchFamily="34" charset="-122"/>
              </a:rPr>
              <a:t>、</a:t>
            </a:r>
            <a:r>
              <a:rPr lang="zh-CN" altLang="zh-CN" sz="1700" dirty="0">
                <a:solidFill>
                  <a:srgbClr val="1369B2"/>
                </a:solidFill>
                <a:latin typeface="微软雅黑" panose="020B0503020204020204" pitchFamily="34" charset="-122"/>
                <a:ea typeface="微软雅黑" panose="020B0503020204020204" pitchFamily="34" charset="-122"/>
              </a:rPr>
              <a:t>支持函数式</a:t>
            </a:r>
            <a:r>
              <a:rPr lang="en-US" altLang="zh-CN" sz="1700" dirty="0">
                <a:solidFill>
                  <a:srgbClr val="1369B2"/>
                </a:solidFill>
                <a:latin typeface="微软雅黑" panose="020B0503020204020204" pitchFamily="34" charset="-122"/>
                <a:ea typeface="微软雅黑" panose="020B0503020204020204" pitchFamily="34" charset="-122"/>
              </a:rPr>
              <a:t>Web</a:t>
            </a:r>
            <a:r>
              <a:rPr lang="zh-CN" altLang="zh-CN" sz="1700" dirty="0">
                <a:solidFill>
                  <a:srgbClr val="1369B2"/>
                </a:solidFill>
                <a:latin typeface="微软雅黑" panose="020B0503020204020204" pitchFamily="34" charset="-122"/>
                <a:ea typeface="微软雅黑" panose="020B0503020204020204" pitchFamily="34" charset="-122"/>
              </a:rPr>
              <a:t>框架</a:t>
            </a:r>
            <a:endParaRPr lang="en-US" altLang="zh-CN" sz="1700" dirty="0">
              <a:solidFill>
                <a:srgbClr val="1369B2"/>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rPr>
              <a:t>        Spring</a:t>
            </a:r>
            <a:r>
              <a:rPr lang="en-US" altLang="zh-CN" sz="1600" dirty="0">
                <a:solidFill>
                  <a:srgbClr val="595959"/>
                </a:solidFill>
                <a:latin typeface="微软雅黑" panose="020B0503020204020204" pitchFamily="34" charset="-122"/>
                <a:ea typeface="微软雅黑" panose="020B0503020204020204" pitchFamily="34" charset="-122"/>
              </a:rPr>
              <a:t> 5</a:t>
            </a:r>
            <a:r>
              <a:rPr lang="zh-CN" altLang="zh-CN" sz="1600" dirty="0">
                <a:solidFill>
                  <a:srgbClr val="595959"/>
                </a:solidFill>
                <a:latin typeface="微软雅黑" panose="020B0503020204020204" pitchFamily="34" charset="-122"/>
                <a:ea typeface="微软雅黑" panose="020B0503020204020204" pitchFamily="34" charset="-122"/>
              </a:rPr>
              <a:t>提供了一个</a:t>
            </a:r>
            <a:r>
              <a:rPr lang="zh-CN" altLang="zh-CN" sz="1600" dirty="0">
                <a:solidFill>
                  <a:srgbClr val="1369B2"/>
                </a:solidFill>
                <a:latin typeface="微软雅黑" panose="020B0503020204020204" pitchFamily="34" charset="-122"/>
                <a:ea typeface="微软雅黑" panose="020B0503020204020204" pitchFamily="34" charset="-122"/>
              </a:rPr>
              <a:t>函数式</a:t>
            </a:r>
            <a:r>
              <a:rPr lang="en-US" altLang="zh-CN" sz="1600" dirty="0">
                <a:solidFill>
                  <a:srgbClr val="1369B2"/>
                </a:solidFill>
                <a:latin typeface="微软雅黑" panose="020B0503020204020204" pitchFamily="34" charset="-122"/>
                <a:ea typeface="微软雅黑" panose="020B0503020204020204" pitchFamily="34" charset="-122"/>
              </a:rPr>
              <a:t>Web</a:t>
            </a:r>
            <a:r>
              <a:rPr lang="zh-CN" altLang="zh-CN" sz="1600" dirty="0">
                <a:solidFill>
                  <a:srgbClr val="1369B2"/>
                </a:solidFill>
                <a:latin typeface="微软雅黑" panose="020B0503020204020204" pitchFamily="34" charset="-122"/>
                <a:ea typeface="微软雅黑" panose="020B0503020204020204" pitchFamily="34" charset="-122"/>
              </a:rPr>
              <a:t>框架</a:t>
            </a:r>
            <a:r>
              <a:rPr lang="zh-CN" altLang="zh-CN" sz="1600" dirty="0">
                <a:solidFill>
                  <a:srgbClr val="595959"/>
                </a:solidFill>
                <a:latin typeface="微软雅黑" panose="020B0503020204020204" pitchFamily="34" charset="-122"/>
                <a:ea typeface="微软雅黑" panose="020B0503020204020204" pitchFamily="34" charset="-122"/>
              </a:rPr>
              <a:t>。该框架使用函数式编程风格来定义端点，它引入了两个基本组件</a:t>
            </a:r>
            <a:r>
              <a:rPr lang="en-US" altLang="zh-CN" sz="1600" dirty="0">
                <a:solidFill>
                  <a:srgbClr val="595959"/>
                </a:solidFill>
                <a:latin typeface="微软雅黑" panose="020B0503020204020204" pitchFamily="34" charset="-122"/>
                <a:ea typeface="微软雅黑" panose="020B0503020204020204" pitchFamily="34" charset="-122"/>
              </a:rPr>
              <a:t>: </a:t>
            </a:r>
            <a:r>
              <a:rPr lang="en-US" altLang="zh-CN" sz="1600" dirty="0" err="1">
                <a:solidFill>
                  <a:srgbClr val="595959"/>
                </a:solidFill>
                <a:latin typeface="微软雅黑" panose="020B0503020204020204" pitchFamily="34" charset="-122"/>
                <a:ea typeface="微软雅黑" panose="020B0503020204020204" pitchFamily="34" charset="-122"/>
              </a:rPr>
              <a:t>HandlerFunction</a:t>
            </a:r>
            <a:r>
              <a:rPr lang="zh-CN" altLang="zh-CN" sz="1600" dirty="0">
                <a:solidFill>
                  <a:srgbClr val="595959"/>
                </a:solidFill>
                <a:latin typeface="微软雅黑" panose="020B0503020204020204" pitchFamily="34" charset="-122"/>
                <a:ea typeface="微软雅黑" panose="020B0503020204020204" pitchFamily="34" charset="-122"/>
              </a:rPr>
              <a:t>和</a:t>
            </a:r>
            <a:r>
              <a:rPr lang="en-US" altLang="zh-CN" sz="1600" dirty="0" err="1">
                <a:solidFill>
                  <a:srgbClr val="595959"/>
                </a:solidFill>
                <a:latin typeface="微软雅黑" panose="020B0503020204020204" pitchFamily="34" charset="-122"/>
                <a:ea typeface="微软雅黑" panose="020B0503020204020204" pitchFamily="34" charset="-122"/>
              </a:rPr>
              <a:t>RouterFunction</a:t>
            </a:r>
            <a:r>
              <a:rPr lang="zh-CN" altLang="zh-CN" sz="1600" dirty="0">
                <a:solidFill>
                  <a:srgbClr val="595959"/>
                </a:solidFill>
                <a:latin typeface="微软雅黑" panose="020B0503020204020204" pitchFamily="34" charset="-122"/>
                <a:ea typeface="微软雅黑" panose="020B0503020204020204" pitchFamily="34" charset="-122"/>
              </a:rPr>
              <a:t>。</a:t>
            </a:r>
            <a:r>
              <a:rPr lang="en-US" altLang="zh-CN" sz="1600" dirty="0" err="1">
                <a:solidFill>
                  <a:srgbClr val="595959"/>
                </a:solidFill>
                <a:latin typeface="微软雅黑" panose="020B0503020204020204" pitchFamily="34" charset="-122"/>
                <a:ea typeface="微软雅黑" panose="020B0503020204020204" pitchFamily="34" charset="-122"/>
              </a:rPr>
              <a:t>HandlerFunction</a:t>
            </a: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zh-CN" sz="1600" dirty="0">
                <a:solidFill>
                  <a:srgbClr val="595959"/>
                </a:solidFill>
                <a:latin typeface="微软雅黑" panose="020B0503020204020204" pitchFamily="34" charset="-122"/>
                <a:ea typeface="微软雅黑" panose="020B0503020204020204" pitchFamily="34" charset="-122"/>
              </a:rPr>
              <a:t>表示处理接收到的请求并生成响应函数；</a:t>
            </a:r>
            <a:r>
              <a:rPr lang="en-US" altLang="zh-CN" sz="1600" dirty="0" err="1">
                <a:solidFill>
                  <a:srgbClr val="595959"/>
                </a:solidFill>
                <a:latin typeface="微软雅黑" panose="020B0503020204020204" pitchFamily="34" charset="-122"/>
                <a:ea typeface="微软雅黑" panose="020B0503020204020204" pitchFamily="34" charset="-122"/>
              </a:rPr>
              <a:t>RouterFunction</a:t>
            </a:r>
            <a:r>
              <a:rPr lang="zh-CN" altLang="zh-CN" sz="1600" dirty="0">
                <a:solidFill>
                  <a:srgbClr val="595959"/>
                </a:solidFill>
                <a:latin typeface="微软雅黑" panose="020B0503020204020204" pitchFamily="34" charset="-122"/>
                <a:ea typeface="微软雅黑" panose="020B0503020204020204" pitchFamily="34" charset="-122"/>
              </a:rPr>
              <a:t>替代了</a:t>
            </a:r>
            <a:r>
              <a:rPr lang="en-US" altLang="zh-CN" sz="1600" dirty="0">
                <a:solidFill>
                  <a:srgbClr val="595959"/>
                </a:solidFill>
                <a:latin typeface="微软雅黑" panose="020B0503020204020204" pitchFamily="34" charset="-122"/>
                <a:ea typeface="微软雅黑" panose="020B0503020204020204" pitchFamily="34" charset="-122"/>
              </a:rPr>
              <a:t>@</a:t>
            </a:r>
            <a:r>
              <a:rPr lang="en-US" altLang="zh-CN" sz="1600" dirty="0" err="1">
                <a:solidFill>
                  <a:srgbClr val="595959"/>
                </a:solidFill>
                <a:latin typeface="微软雅黑" panose="020B0503020204020204" pitchFamily="34" charset="-122"/>
                <a:ea typeface="微软雅黑" panose="020B0503020204020204" pitchFamily="34" charset="-122"/>
              </a:rPr>
              <a:t>RequestMapping</a:t>
            </a:r>
            <a:r>
              <a:rPr lang="zh-CN" altLang="zh-CN" sz="1600" dirty="0">
                <a:solidFill>
                  <a:srgbClr val="595959"/>
                </a:solidFill>
                <a:latin typeface="微软雅黑" panose="020B0503020204020204" pitchFamily="34" charset="-122"/>
                <a:ea typeface="微软雅黑" panose="020B0503020204020204" pitchFamily="34" charset="-122"/>
              </a:rPr>
              <a:t>注解，用于将接收到的请求转发到处理函数</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700" dirty="0">
                <a:solidFill>
                  <a:srgbClr val="1369B2"/>
                </a:solidFill>
                <a:latin typeface="微软雅黑" panose="020B0503020204020204" pitchFamily="34" charset="-122"/>
                <a:ea typeface="微软雅黑" panose="020B0503020204020204" pitchFamily="34" charset="-122"/>
              </a:rPr>
              <a:t>6</a:t>
            </a:r>
            <a:r>
              <a:rPr lang="zh-CN" altLang="en-US" sz="1700" dirty="0">
                <a:solidFill>
                  <a:srgbClr val="1369B2"/>
                </a:solidFill>
                <a:latin typeface="微软雅黑" panose="020B0503020204020204" pitchFamily="34" charset="-122"/>
                <a:ea typeface="微软雅黑" panose="020B0503020204020204" pitchFamily="34" charset="-122"/>
              </a:rPr>
              <a:t>、</a:t>
            </a:r>
            <a:r>
              <a:rPr lang="zh-CN" altLang="zh-CN" sz="1700" dirty="0">
                <a:solidFill>
                  <a:srgbClr val="1369B2"/>
                </a:solidFill>
                <a:latin typeface="微软雅黑" panose="020B0503020204020204" pitchFamily="34" charset="-122"/>
                <a:ea typeface="微软雅黑" panose="020B0503020204020204" pitchFamily="34" charset="-122"/>
              </a:rPr>
              <a:t>支持</a:t>
            </a:r>
            <a:r>
              <a:rPr lang="en-US" altLang="zh-CN" sz="1700" dirty="0" err="1">
                <a:solidFill>
                  <a:srgbClr val="1369B2"/>
                </a:solidFill>
                <a:latin typeface="微软雅黑" panose="020B0503020204020204" pitchFamily="34" charset="-122"/>
                <a:ea typeface="微软雅黑" panose="020B0503020204020204" pitchFamily="34" charset="-122"/>
              </a:rPr>
              <a:t>Kotlin</a:t>
            </a:r>
            <a:endParaRPr lang="en-US" altLang="zh-CN" sz="1700" dirty="0">
              <a:solidFill>
                <a:srgbClr val="1369B2"/>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 </a:t>
            </a:r>
            <a:r>
              <a:rPr lang="zh-CN" altLang="en-US" sz="1600" dirty="0" smtClean="0">
                <a:solidFill>
                  <a:srgbClr val="595959"/>
                </a:solidFill>
                <a:latin typeface="微软雅黑" panose="020B0503020204020204" pitchFamily="34" charset="-122"/>
                <a:ea typeface="微软雅黑" panose="020B0503020204020204" pitchFamily="34" charset="-122"/>
              </a:rPr>
              <a:t>       </a:t>
            </a:r>
            <a:r>
              <a:rPr lang="en-US" altLang="zh-CN" sz="1600" dirty="0" smtClean="0">
                <a:solidFill>
                  <a:srgbClr val="595959"/>
                </a:solidFill>
                <a:latin typeface="微软雅黑" panose="020B0503020204020204" pitchFamily="34" charset="-122"/>
                <a:ea typeface="微软雅黑" panose="020B0503020204020204" pitchFamily="34" charset="-122"/>
              </a:rPr>
              <a:t>Spring </a:t>
            </a:r>
            <a:r>
              <a:rPr lang="en-US" altLang="zh-CN" sz="1600" dirty="0">
                <a:solidFill>
                  <a:srgbClr val="595959"/>
                </a:solidFill>
                <a:latin typeface="微软雅黑" panose="020B0503020204020204" pitchFamily="34" charset="-122"/>
                <a:ea typeface="微软雅黑" panose="020B0503020204020204" pitchFamily="34" charset="-122"/>
              </a:rPr>
              <a:t>5</a:t>
            </a:r>
            <a:r>
              <a:rPr lang="zh-CN" altLang="zh-CN" sz="1600" dirty="0">
                <a:solidFill>
                  <a:srgbClr val="595959"/>
                </a:solidFill>
                <a:latin typeface="微软雅黑" panose="020B0503020204020204" pitchFamily="34" charset="-122"/>
                <a:ea typeface="微软雅黑" panose="020B0503020204020204" pitchFamily="34" charset="-122"/>
              </a:rPr>
              <a:t>提供了对</a:t>
            </a:r>
            <a:r>
              <a:rPr lang="en-US" altLang="zh-CN" sz="1600" dirty="0" err="1">
                <a:solidFill>
                  <a:srgbClr val="1369B2"/>
                </a:solidFill>
                <a:latin typeface="微软雅黑" panose="020B0503020204020204" pitchFamily="34" charset="-122"/>
                <a:ea typeface="微软雅黑" panose="020B0503020204020204" pitchFamily="34" charset="-122"/>
              </a:rPr>
              <a:t>Kotlin</a:t>
            </a:r>
            <a:r>
              <a:rPr lang="zh-CN" altLang="zh-CN" sz="1600" dirty="0">
                <a:solidFill>
                  <a:srgbClr val="595959"/>
                </a:solidFill>
                <a:latin typeface="微软雅黑" panose="020B0503020204020204" pitchFamily="34" charset="-122"/>
                <a:ea typeface="微软雅黑" panose="020B0503020204020204" pitchFamily="34" charset="-122"/>
              </a:rPr>
              <a:t>语言的支持。</a:t>
            </a:r>
            <a:r>
              <a:rPr lang="en-US" altLang="zh-CN" sz="1600" dirty="0" err="1">
                <a:solidFill>
                  <a:srgbClr val="595959"/>
                </a:solidFill>
                <a:latin typeface="微软雅黑" panose="020B0503020204020204" pitchFamily="34" charset="-122"/>
                <a:ea typeface="微软雅黑" panose="020B0503020204020204" pitchFamily="34" charset="-122"/>
              </a:rPr>
              <a:t>Kotlin</a:t>
            </a:r>
            <a:r>
              <a:rPr lang="zh-CN" altLang="zh-CN" sz="1600" dirty="0">
                <a:solidFill>
                  <a:srgbClr val="595959"/>
                </a:solidFill>
                <a:latin typeface="微软雅黑" panose="020B0503020204020204" pitchFamily="34" charset="-122"/>
                <a:ea typeface="微软雅黑" panose="020B0503020204020204" pitchFamily="34" charset="-122"/>
              </a:rPr>
              <a:t>是一种支持函数式编程风格的面向对象语言，它运行在</a:t>
            </a:r>
            <a:r>
              <a:rPr lang="en-US" altLang="zh-CN" sz="1600" dirty="0">
                <a:solidFill>
                  <a:srgbClr val="595959"/>
                </a:solidFill>
                <a:latin typeface="微软雅黑" panose="020B0503020204020204" pitchFamily="34" charset="-122"/>
                <a:ea typeface="微软雅黑" panose="020B0503020204020204" pitchFamily="34" charset="-122"/>
              </a:rPr>
              <a:t>JVM</a:t>
            </a:r>
            <a:r>
              <a:rPr lang="zh-CN" altLang="zh-CN" sz="1600" dirty="0">
                <a:solidFill>
                  <a:srgbClr val="595959"/>
                </a:solidFill>
                <a:latin typeface="微软雅黑" panose="020B0503020204020204" pitchFamily="34" charset="-122"/>
                <a:ea typeface="微软雅黑" panose="020B0503020204020204" pitchFamily="34" charset="-122"/>
              </a:rPr>
              <a:t>之上，可以让代码更具有表现力、简洁性和可读性。有了对</a:t>
            </a:r>
            <a:r>
              <a:rPr lang="en-US" altLang="zh-CN" sz="1600" dirty="0" err="1">
                <a:solidFill>
                  <a:srgbClr val="595959"/>
                </a:solidFill>
                <a:latin typeface="微软雅黑" panose="020B0503020204020204" pitchFamily="34" charset="-122"/>
                <a:ea typeface="微软雅黑" panose="020B0503020204020204" pitchFamily="34" charset="-122"/>
              </a:rPr>
              <a:t>Kotlin</a:t>
            </a:r>
            <a:r>
              <a:rPr lang="zh-CN" altLang="zh-CN" sz="1600" dirty="0">
                <a:solidFill>
                  <a:srgbClr val="595959"/>
                </a:solidFill>
                <a:latin typeface="微软雅黑" panose="020B0503020204020204" pitchFamily="34" charset="-122"/>
                <a:ea typeface="微软雅黑" panose="020B0503020204020204" pitchFamily="34" charset="-122"/>
              </a:rPr>
              <a:t>的支持，开发人员可以进行深度的函数式</a:t>
            </a:r>
            <a:r>
              <a:rPr lang="en-US" altLang="zh-CN" sz="1600" dirty="0">
                <a:solidFill>
                  <a:srgbClr val="595959"/>
                </a:solidFill>
                <a:latin typeface="微软雅黑" panose="020B0503020204020204" pitchFamily="34" charset="-122"/>
                <a:ea typeface="微软雅黑" panose="020B0503020204020204" pitchFamily="34" charset="-122"/>
              </a:rPr>
              <a:t>Spring</a:t>
            </a:r>
            <a:r>
              <a:rPr lang="zh-CN" altLang="zh-CN" sz="1600" dirty="0">
                <a:solidFill>
                  <a:srgbClr val="595959"/>
                </a:solidFill>
                <a:latin typeface="微软雅黑" panose="020B0503020204020204" pitchFamily="34" charset="-122"/>
                <a:ea typeface="微软雅黑" panose="020B0503020204020204" pitchFamily="34" charset="-122"/>
              </a:rPr>
              <a:t>编程，这拓宽了</a:t>
            </a:r>
            <a:r>
              <a:rPr lang="en-US" altLang="zh-CN" sz="1600" dirty="0">
                <a:solidFill>
                  <a:srgbClr val="595959"/>
                </a:solidFill>
                <a:latin typeface="微软雅黑" panose="020B0503020204020204" pitchFamily="34" charset="-122"/>
                <a:ea typeface="微软雅黑" panose="020B0503020204020204" pitchFamily="34" charset="-122"/>
              </a:rPr>
              <a:t>Spring</a:t>
            </a:r>
            <a:r>
              <a:rPr lang="zh-CN" altLang="zh-CN" sz="1600" dirty="0">
                <a:solidFill>
                  <a:srgbClr val="595959"/>
                </a:solidFill>
                <a:latin typeface="微软雅黑" panose="020B0503020204020204" pitchFamily="34" charset="-122"/>
                <a:ea typeface="微软雅黑" panose="020B0503020204020204" pitchFamily="34" charset="-122"/>
              </a:rPr>
              <a:t>的应用领域</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700" dirty="0">
                <a:solidFill>
                  <a:srgbClr val="1369B2"/>
                </a:solidFill>
                <a:latin typeface="微软雅黑" panose="020B0503020204020204" pitchFamily="34" charset="-122"/>
                <a:ea typeface="微软雅黑" panose="020B0503020204020204" pitchFamily="34" charset="-122"/>
              </a:rPr>
              <a:t>7</a:t>
            </a:r>
            <a:r>
              <a:rPr lang="zh-CN" altLang="en-US" sz="1700" dirty="0">
                <a:solidFill>
                  <a:srgbClr val="1369B2"/>
                </a:solidFill>
                <a:latin typeface="微软雅黑" panose="020B0503020204020204" pitchFamily="34" charset="-122"/>
                <a:ea typeface="微软雅黑" panose="020B0503020204020204" pitchFamily="34" charset="-122"/>
              </a:rPr>
              <a:t>、</a:t>
            </a:r>
            <a:r>
              <a:rPr lang="zh-CN" altLang="en-US" sz="1700" dirty="0">
                <a:solidFill>
                  <a:srgbClr val="1369B2"/>
                </a:solidFill>
                <a:latin typeface="微软雅黑" panose="020B0503020204020204" pitchFamily="34" charset="-122"/>
                <a:ea typeface="微软雅黑" panose="020B0503020204020204" pitchFamily="34" charset="-122"/>
              </a:rPr>
              <a:t>提升测试</a:t>
            </a:r>
            <a:r>
              <a:rPr lang="zh-CN" altLang="en-US" sz="1700" dirty="0">
                <a:solidFill>
                  <a:srgbClr val="1369B2"/>
                </a:solidFill>
                <a:latin typeface="微软雅黑" panose="020B0503020204020204" pitchFamily="34" charset="-122"/>
                <a:ea typeface="微软雅黑" panose="020B0503020204020204" pitchFamily="34" charset="-122"/>
              </a:rPr>
              <a:t>功能</a:t>
            </a:r>
            <a:endParaRPr lang="en-US" altLang="zh-CN" sz="1700" dirty="0">
              <a:solidFill>
                <a:srgbClr val="1369B2"/>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solidFill>
                  <a:srgbClr val="595959"/>
                </a:solidFill>
                <a:latin typeface="微软雅黑" panose="020B0503020204020204" pitchFamily="34" charset="-122"/>
                <a:ea typeface="微软雅黑" panose="020B0503020204020204" pitchFamily="34" charset="-122"/>
              </a:rPr>
              <a:t>       Spring </a:t>
            </a:r>
            <a:r>
              <a:rPr lang="en-US" altLang="zh-CN" sz="1600" dirty="0">
                <a:solidFill>
                  <a:srgbClr val="595959"/>
                </a:solidFill>
                <a:latin typeface="微软雅黑" panose="020B0503020204020204" pitchFamily="34" charset="-122"/>
                <a:ea typeface="微软雅黑" panose="020B0503020204020204" pitchFamily="34" charset="-122"/>
              </a:rPr>
              <a:t>5</a:t>
            </a:r>
            <a:r>
              <a:rPr lang="zh-CN" altLang="zh-CN" sz="1600" dirty="0">
                <a:solidFill>
                  <a:srgbClr val="595959"/>
                </a:solidFill>
                <a:latin typeface="微软雅黑" panose="020B0503020204020204" pitchFamily="34" charset="-122"/>
                <a:ea typeface="微软雅黑" panose="020B0503020204020204" pitchFamily="34" charset="-122"/>
              </a:rPr>
              <a:t>完全支持</a:t>
            </a:r>
            <a:r>
              <a:rPr lang="en-US" altLang="zh-CN" sz="1600" dirty="0" err="1">
                <a:solidFill>
                  <a:srgbClr val="1369B2"/>
                </a:solidFill>
                <a:latin typeface="微软雅黑" panose="020B0503020204020204" pitchFamily="34" charset="-122"/>
                <a:ea typeface="微软雅黑" panose="020B0503020204020204" pitchFamily="34" charset="-122"/>
              </a:rPr>
              <a:t>Junit</a:t>
            </a:r>
            <a:r>
              <a:rPr lang="en-US" altLang="zh-CN" sz="1600" dirty="0">
                <a:solidFill>
                  <a:srgbClr val="1369B2"/>
                </a:solidFill>
                <a:latin typeface="微软雅黑" panose="020B0503020204020204" pitchFamily="34" charset="-122"/>
                <a:ea typeface="微软雅黑" panose="020B0503020204020204" pitchFamily="34" charset="-122"/>
              </a:rPr>
              <a:t> 5 Jupiter</a:t>
            </a:r>
            <a:r>
              <a:rPr lang="zh-CN" altLang="zh-CN" sz="1600" dirty="0">
                <a:solidFill>
                  <a:srgbClr val="595959"/>
                </a:solidFill>
                <a:latin typeface="微软雅黑" panose="020B0503020204020204" pitchFamily="34" charset="-122"/>
                <a:ea typeface="微软雅黑" panose="020B0503020204020204" pitchFamily="34" charset="-122"/>
              </a:rPr>
              <a:t>，因此可以使用</a:t>
            </a:r>
            <a:r>
              <a:rPr lang="en-US" altLang="zh-CN" sz="1600" dirty="0" err="1">
                <a:solidFill>
                  <a:srgbClr val="595959"/>
                </a:solidFill>
                <a:latin typeface="微软雅黑" panose="020B0503020204020204" pitchFamily="34" charset="-122"/>
                <a:ea typeface="微软雅黑" panose="020B0503020204020204" pitchFamily="34" charset="-122"/>
              </a:rPr>
              <a:t>Junit</a:t>
            </a:r>
            <a:r>
              <a:rPr lang="en-US" altLang="zh-CN" sz="1600" dirty="0">
                <a:solidFill>
                  <a:srgbClr val="595959"/>
                </a:solidFill>
                <a:latin typeface="微软雅黑" panose="020B0503020204020204" pitchFamily="34" charset="-122"/>
                <a:ea typeface="微软雅黑" panose="020B0503020204020204" pitchFamily="34" charset="-122"/>
              </a:rPr>
              <a:t> 5</a:t>
            </a:r>
            <a:r>
              <a:rPr lang="zh-CN" altLang="zh-CN" sz="1600" dirty="0">
                <a:solidFill>
                  <a:srgbClr val="595959"/>
                </a:solidFill>
                <a:latin typeface="微软雅黑" panose="020B0503020204020204" pitchFamily="34" charset="-122"/>
                <a:ea typeface="微软雅黑" panose="020B0503020204020204" pitchFamily="34" charset="-122"/>
              </a:rPr>
              <a:t>编写</a:t>
            </a:r>
            <a:r>
              <a:rPr lang="zh-CN" altLang="zh-CN" sz="1600" dirty="0">
                <a:solidFill>
                  <a:srgbClr val="1369B2"/>
                </a:solidFill>
                <a:latin typeface="微软雅黑" panose="020B0503020204020204" pitchFamily="34" charset="-122"/>
                <a:ea typeface="微软雅黑" panose="020B0503020204020204" pitchFamily="34" charset="-122"/>
              </a:rPr>
              <a:t>测试</a:t>
            </a:r>
            <a:r>
              <a:rPr lang="zh-CN" altLang="zh-CN" sz="1600" dirty="0">
                <a:solidFill>
                  <a:srgbClr val="595959"/>
                </a:solidFill>
                <a:latin typeface="微软雅黑" panose="020B0503020204020204" pitchFamily="34" charset="-122"/>
                <a:ea typeface="微软雅黑" panose="020B0503020204020204" pitchFamily="34" charset="-122"/>
              </a:rPr>
              <a:t>代码。除此之外，</a:t>
            </a:r>
            <a:r>
              <a:rPr lang="en-US" altLang="zh-CN" sz="1600" dirty="0">
                <a:solidFill>
                  <a:srgbClr val="595959"/>
                </a:solidFill>
                <a:latin typeface="微软雅黑" panose="020B0503020204020204" pitchFamily="34" charset="-122"/>
                <a:ea typeface="微软雅黑" panose="020B0503020204020204" pitchFamily="34" charset="-122"/>
              </a:rPr>
              <a:t>Spring 5</a:t>
            </a:r>
            <a:r>
              <a:rPr lang="zh-CN" altLang="zh-CN" sz="1600" dirty="0">
                <a:solidFill>
                  <a:srgbClr val="595959"/>
                </a:solidFill>
                <a:latin typeface="微软雅黑" panose="020B0503020204020204" pitchFamily="34" charset="-122"/>
                <a:ea typeface="微软雅黑" panose="020B0503020204020204" pitchFamily="34" charset="-122"/>
              </a:rPr>
              <a:t>还提供了在</a:t>
            </a:r>
            <a:r>
              <a:rPr lang="en-US" altLang="zh-CN" sz="1600" dirty="0">
                <a:solidFill>
                  <a:srgbClr val="595959"/>
                </a:solidFill>
                <a:latin typeface="微软雅黑" panose="020B0503020204020204" pitchFamily="34" charset="-122"/>
                <a:ea typeface="微软雅黑" panose="020B0503020204020204" pitchFamily="34" charset="-122"/>
              </a:rPr>
              <a:t>Spring </a:t>
            </a:r>
            <a:r>
              <a:rPr lang="en-US" altLang="zh-CN" sz="1600" dirty="0" err="1">
                <a:solidFill>
                  <a:srgbClr val="595959"/>
                </a:solidFill>
                <a:latin typeface="微软雅黑" panose="020B0503020204020204" pitchFamily="34" charset="-122"/>
                <a:ea typeface="微软雅黑" panose="020B0503020204020204" pitchFamily="34" charset="-122"/>
              </a:rPr>
              <a:t>TestContext</a:t>
            </a:r>
            <a:r>
              <a:rPr lang="en-US" altLang="zh-CN" sz="1600" dirty="0">
                <a:solidFill>
                  <a:srgbClr val="595959"/>
                </a:solidFill>
                <a:latin typeface="微软雅黑" panose="020B0503020204020204" pitchFamily="34" charset="-122"/>
                <a:ea typeface="微软雅黑" panose="020B0503020204020204" pitchFamily="34" charset="-122"/>
              </a:rPr>
              <a:t> Framework</a:t>
            </a:r>
            <a:r>
              <a:rPr lang="zh-CN" altLang="zh-CN" sz="1600" dirty="0">
                <a:solidFill>
                  <a:srgbClr val="595959"/>
                </a:solidFill>
                <a:latin typeface="微软雅黑" panose="020B0503020204020204" pitchFamily="34" charset="-122"/>
                <a:ea typeface="微软雅黑" panose="020B0503020204020204" pitchFamily="34" charset="-122"/>
              </a:rPr>
              <a:t>中进行并行测试的扩展。针对响应式编程模型，</a:t>
            </a:r>
            <a:r>
              <a:rPr lang="en-US" altLang="zh-CN" sz="1600" dirty="0">
                <a:solidFill>
                  <a:srgbClr val="595959"/>
                </a:solidFill>
                <a:latin typeface="微软雅黑" panose="020B0503020204020204" pitchFamily="34" charset="-122"/>
                <a:ea typeface="微软雅黑" panose="020B0503020204020204" pitchFamily="34" charset="-122"/>
              </a:rPr>
              <a:t>Spring 5</a:t>
            </a:r>
            <a:r>
              <a:rPr lang="zh-CN" altLang="zh-CN" sz="1600" dirty="0">
                <a:solidFill>
                  <a:srgbClr val="595959"/>
                </a:solidFill>
                <a:latin typeface="微软雅黑" panose="020B0503020204020204" pitchFamily="34" charset="-122"/>
                <a:ea typeface="微软雅黑" panose="020B0503020204020204" pitchFamily="34" charset="-122"/>
              </a:rPr>
              <a:t>引入了支持</a:t>
            </a:r>
            <a:r>
              <a:rPr lang="en-US" altLang="zh-CN" sz="1600" dirty="0">
                <a:solidFill>
                  <a:srgbClr val="595959"/>
                </a:solidFill>
                <a:latin typeface="微软雅黑" panose="020B0503020204020204" pitchFamily="34" charset="-122"/>
                <a:ea typeface="微软雅黑" panose="020B0503020204020204" pitchFamily="34" charset="-122"/>
              </a:rPr>
              <a:t>Spring </a:t>
            </a:r>
            <a:r>
              <a:rPr lang="en-US" altLang="zh-CN" sz="1600" dirty="0" err="1">
                <a:solidFill>
                  <a:srgbClr val="595959"/>
                </a:solidFill>
                <a:latin typeface="微软雅黑" panose="020B0503020204020204" pitchFamily="34" charset="-122"/>
                <a:ea typeface="微软雅黑" panose="020B0503020204020204" pitchFamily="34" charset="-122"/>
              </a:rPr>
              <a:t>webFlux</a:t>
            </a:r>
            <a:r>
              <a:rPr lang="zh-CN" altLang="zh-CN" sz="1600" dirty="0">
                <a:solidFill>
                  <a:srgbClr val="595959"/>
                </a:solidFill>
                <a:latin typeface="微软雅黑" panose="020B0503020204020204" pitchFamily="34" charset="-122"/>
                <a:ea typeface="微软雅黑" panose="020B0503020204020204" pitchFamily="34" charset="-122"/>
              </a:rPr>
              <a:t>的</a:t>
            </a:r>
            <a:r>
              <a:rPr lang="en-US" altLang="zh-CN" sz="1600" dirty="0" err="1">
                <a:solidFill>
                  <a:srgbClr val="595959"/>
                </a:solidFill>
                <a:latin typeface="微软雅黑" panose="020B0503020204020204" pitchFamily="34" charset="-122"/>
                <a:ea typeface="微软雅黑" panose="020B0503020204020204" pitchFamily="34" charset="-122"/>
              </a:rPr>
              <a:t>WebTestClient</a:t>
            </a:r>
            <a:r>
              <a:rPr lang="zh-CN" altLang="zh-CN" sz="1600" dirty="0">
                <a:solidFill>
                  <a:srgbClr val="595959"/>
                </a:solidFill>
                <a:latin typeface="微软雅黑" panose="020B0503020204020204" pitchFamily="34" charset="-122"/>
                <a:ea typeface="微软雅黑" panose="020B0503020204020204" pitchFamily="34" charset="-122"/>
              </a:rPr>
              <a:t>集成测试</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3702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6.1.4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的新特性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636511" y="1244842"/>
            <a:ext cx="8794643" cy="128990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是一个独立的框架，它不需要依赖任何</a:t>
            </a:r>
            <a:r>
              <a:rPr lang="en-US" altLang="zh-CN" dirty="0">
                <a:solidFill>
                  <a:srgbClr val="595959"/>
                </a:solidFill>
                <a:latin typeface="微软雅黑" panose="020B0503020204020204" pitchFamily="34" charset="-122"/>
                <a:ea typeface="微软雅黑" panose="020B0503020204020204" pitchFamily="34" charset="-122"/>
              </a:rPr>
              <a:t>Web</a:t>
            </a:r>
            <a:r>
              <a:rPr lang="zh-CN" altLang="zh-CN" dirty="0">
                <a:solidFill>
                  <a:srgbClr val="595959"/>
                </a:solidFill>
                <a:latin typeface="微软雅黑" panose="020B0503020204020204" pitchFamily="34" charset="-122"/>
                <a:ea typeface="微软雅黑" panose="020B0503020204020204" pitchFamily="34" charset="-122"/>
              </a:rPr>
              <a:t>服务器或容器，既可以在独立的</a:t>
            </a:r>
            <a:r>
              <a:rPr lang="en-US" altLang="zh-CN" dirty="0">
                <a:solidFill>
                  <a:srgbClr val="595959"/>
                </a:solidFill>
                <a:latin typeface="微软雅黑" panose="020B0503020204020204" pitchFamily="34" charset="-122"/>
                <a:ea typeface="微软雅黑" panose="020B0503020204020204" pitchFamily="34" charset="-122"/>
              </a:rPr>
              <a:t>Java SE</a:t>
            </a:r>
            <a:r>
              <a:rPr lang="zh-CN" altLang="zh-CN" dirty="0">
                <a:solidFill>
                  <a:srgbClr val="595959"/>
                </a:solidFill>
                <a:latin typeface="微软雅黑" panose="020B0503020204020204" pitchFamily="34" charset="-122"/>
                <a:ea typeface="微软雅黑" panose="020B0503020204020204" pitchFamily="34" charset="-122"/>
              </a:rPr>
              <a:t>项目中使用，也可以在</a:t>
            </a:r>
            <a:r>
              <a:rPr lang="en-US" altLang="zh-CN" dirty="0">
                <a:solidFill>
                  <a:srgbClr val="595959"/>
                </a:solidFill>
                <a:latin typeface="微软雅黑" panose="020B0503020204020204" pitchFamily="34" charset="-122"/>
                <a:ea typeface="微软雅黑" panose="020B0503020204020204" pitchFamily="34" charset="-122"/>
              </a:rPr>
              <a:t>Java EE</a:t>
            </a:r>
            <a:r>
              <a:rPr lang="zh-CN" altLang="zh-CN" dirty="0">
                <a:solidFill>
                  <a:srgbClr val="595959"/>
                </a:solidFill>
                <a:latin typeface="微软雅黑" panose="020B0503020204020204" pitchFamily="34" charset="-122"/>
                <a:ea typeface="微软雅黑" panose="020B0503020204020204" pitchFamily="34" charset="-122"/>
              </a:rPr>
              <a:t>项目中使用。在使用</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之前需要获取它的</a:t>
            </a:r>
            <a:r>
              <a:rPr lang="en-US" altLang="zh-CN" dirty="0">
                <a:solidFill>
                  <a:srgbClr val="595959"/>
                </a:solidFill>
                <a:latin typeface="微软雅黑" panose="020B0503020204020204" pitchFamily="34" charset="-122"/>
                <a:ea typeface="微软雅黑" panose="020B0503020204020204" pitchFamily="34" charset="-122"/>
              </a:rPr>
              <a:t>jar</a:t>
            </a:r>
            <a:r>
              <a:rPr lang="zh-CN" altLang="zh-CN" dirty="0">
                <a:solidFill>
                  <a:srgbClr val="595959"/>
                </a:solidFill>
                <a:latin typeface="微软雅黑" panose="020B0503020204020204" pitchFamily="34" charset="-122"/>
                <a:ea typeface="微软雅黑" panose="020B0503020204020204" pitchFamily="34" charset="-122"/>
              </a:rPr>
              <a:t>包，这些</a:t>
            </a:r>
            <a:r>
              <a:rPr lang="en-US" altLang="zh-CN" dirty="0">
                <a:solidFill>
                  <a:srgbClr val="595959"/>
                </a:solidFill>
                <a:latin typeface="微软雅黑" panose="020B0503020204020204" pitchFamily="34" charset="-122"/>
                <a:ea typeface="微软雅黑" panose="020B0503020204020204" pitchFamily="34" charset="-122"/>
              </a:rPr>
              <a:t>jar</a:t>
            </a:r>
            <a:r>
              <a:rPr lang="zh-CN" altLang="zh-CN" dirty="0">
                <a:solidFill>
                  <a:srgbClr val="595959"/>
                </a:solidFill>
                <a:latin typeface="微软雅黑" panose="020B0503020204020204" pitchFamily="34" charset="-122"/>
                <a:ea typeface="微软雅黑" panose="020B0503020204020204" pitchFamily="34" charset="-122"/>
              </a:rPr>
              <a:t>包可以在</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官网下载</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114434" y="1023142"/>
            <a:ext cx="9865885" cy="17915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064210" y="96904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652081" y="249465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Title 1"/>
          <p:cNvSpPr txBox="1"/>
          <p:nvPr/>
        </p:nvSpPr>
        <p:spPr>
          <a:xfrm>
            <a:off x="1143840" y="266933"/>
            <a:ext cx="45483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6.1.5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的下载及目录结构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1"/>
          <p:cNvSpPr txBox="1"/>
          <p:nvPr>
            <p:custDataLst>
              <p:tags r:id="rId2"/>
            </p:custDataLst>
          </p:nvPr>
        </p:nvSpPr>
        <p:spPr>
          <a:xfrm>
            <a:off x="1143840" y="3074558"/>
            <a:ext cx="9892283"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使用浏览器访问</a:t>
            </a:r>
            <a:r>
              <a:rPr lang="en-US" altLang="zh-CN" sz="1600" dirty="0">
                <a:solidFill>
                  <a:srgbClr val="595959"/>
                </a:solidFill>
                <a:latin typeface="微软雅黑" panose="020B0503020204020204" pitchFamily="34" charset="-122"/>
                <a:ea typeface="微软雅黑" panose="020B0503020204020204" pitchFamily="34" charset="-122"/>
              </a:rPr>
              <a:t>Spring</a:t>
            </a:r>
            <a:r>
              <a:rPr lang="zh-CN" altLang="zh-CN" sz="1600" dirty="0">
                <a:solidFill>
                  <a:srgbClr val="595959"/>
                </a:solidFill>
                <a:latin typeface="微软雅黑" panose="020B0503020204020204" pitchFamily="34" charset="-122"/>
                <a:ea typeface="微软雅黑" panose="020B0503020204020204" pitchFamily="34" charset="-122"/>
              </a:rPr>
              <a:t>的官方下载地址，访问</a:t>
            </a:r>
            <a:r>
              <a:rPr lang="en-US" altLang="zh-CN" sz="1600" dirty="0">
                <a:solidFill>
                  <a:srgbClr val="595959"/>
                </a:solidFill>
                <a:latin typeface="微软雅黑" panose="020B0503020204020204" pitchFamily="34" charset="-122"/>
                <a:ea typeface="微软雅黑" panose="020B0503020204020204" pitchFamily="34" charset="-122"/>
              </a:rPr>
              <a:t>org</a:t>
            </a:r>
            <a:r>
              <a:rPr lang="zh-CN" altLang="zh-CN" sz="1600" dirty="0">
                <a:solidFill>
                  <a:srgbClr val="595959"/>
                </a:solidFill>
                <a:latin typeface="微软雅黑" panose="020B0503020204020204" pitchFamily="34" charset="-122"/>
                <a:ea typeface="微软雅黑" panose="020B0503020204020204" pitchFamily="34" charset="-122"/>
              </a:rPr>
              <a:t>→</a:t>
            </a:r>
            <a:r>
              <a:rPr lang="en-US" altLang="zh-CN" sz="1600" dirty="0" err="1">
                <a:solidFill>
                  <a:srgbClr val="595959"/>
                </a:solidFill>
                <a:latin typeface="微软雅黑" panose="020B0503020204020204" pitchFamily="34" charset="-122"/>
                <a:ea typeface="微软雅黑" panose="020B0503020204020204" pitchFamily="34" charset="-122"/>
              </a:rPr>
              <a:t>springframework</a:t>
            </a:r>
            <a:r>
              <a:rPr lang="zh-CN" altLang="zh-CN" sz="1600" dirty="0">
                <a:solidFill>
                  <a:srgbClr val="595959"/>
                </a:solidFill>
                <a:latin typeface="微软雅黑" panose="020B0503020204020204" pitchFamily="34" charset="-122"/>
                <a:ea typeface="微软雅黑" panose="020B0503020204020204" pitchFamily="34" charset="-122"/>
              </a:rPr>
              <a:t>→</a:t>
            </a:r>
            <a:r>
              <a:rPr lang="en-US" altLang="zh-CN" sz="1600" dirty="0">
                <a:solidFill>
                  <a:srgbClr val="595959"/>
                </a:solidFill>
                <a:latin typeface="微软雅黑" panose="020B0503020204020204" pitchFamily="34" charset="-122"/>
                <a:ea typeface="微软雅黑" panose="020B0503020204020204" pitchFamily="34" charset="-122"/>
              </a:rPr>
              <a:t>spring</a:t>
            </a:r>
            <a:r>
              <a:rPr lang="zh-CN" altLang="zh-CN" sz="1600" dirty="0">
                <a:solidFill>
                  <a:srgbClr val="595959"/>
                </a:solidFill>
                <a:latin typeface="微软雅黑" panose="020B0503020204020204" pitchFamily="34" charset="-122"/>
                <a:ea typeface="微软雅黑" panose="020B0503020204020204" pitchFamily="34" charset="-122"/>
              </a:rPr>
              <a:t>路径，就可以看到</a:t>
            </a:r>
            <a:r>
              <a:rPr lang="en-US" altLang="zh-CN" sz="1600" dirty="0">
                <a:solidFill>
                  <a:srgbClr val="595959"/>
                </a:solidFill>
                <a:latin typeface="微软雅黑" panose="020B0503020204020204" pitchFamily="34" charset="-122"/>
                <a:ea typeface="微软雅黑" panose="020B0503020204020204" pitchFamily="34" charset="-122"/>
              </a:rPr>
              <a:t>Spring</a:t>
            </a:r>
            <a:r>
              <a:rPr lang="zh-CN" altLang="zh-CN" sz="1600" dirty="0">
                <a:solidFill>
                  <a:srgbClr val="595959"/>
                </a:solidFill>
                <a:latin typeface="微软雅黑" panose="020B0503020204020204" pitchFamily="34" charset="-122"/>
                <a:ea typeface="微软雅黑" panose="020B0503020204020204" pitchFamily="34" charset="-122"/>
              </a:rPr>
              <a:t>框架各个版本压缩包的下载链接，这里选择</a:t>
            </a:r>
            <a:r>
              <a:rPr lang="en-US" altLang="zh-CN" sz="1600" dirty="0">
                <a:solidFill>
                  <a:srgbClr val="595959"/>
                </a:solidFill>
                <a:latin typeface="微软雅黑" panose="020B0503020204020204" pitchFamily="34" charset="-122"/>
                <a:ea typeface="微软雅黑" panose="020B0503020204020204" pitchFamily="34" charset="-122"/>
              </a:rPr>
              <a:t>5.2.8.RELEASE</a:t>
            </a:r>
            <a:r>
              <a:rPr lang="zh-CN" altLang="zh-CN" sz="1600" dirty="0">
                <a:solidFill>
                  <a:srgbClr val="595959"/>
                </a:solidFill>
                <a:latin typeface="微软雅黑" panose="020B0503020204020204" pitchFamily="34" charset="-122"/>
                <a:ea typeface="微软雅黑" panose="020B0503020204020204" pitchFamily="34" charset="-122"/>
              </a:rPr>
              <a:t>版本，单击链接下载该文件</a:t>
            </a:r>
            <a:r>
              <a:rPr lang="zh-CN" altLang="en-US"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2" name="矩形 1"/>
          <p:cNvSpPr/>
          <p:nvPr/>
        </p:nvSpPr>
        <p:spPr>
          <a:xfrm>
            <a:off x="3238152" y="4315989"/>
            <a:ext cx="4488110" cy="600164"/>
          </a:xfrm>
          <a:prstGeom prst="rect">
            <a:avLst/>
          </a:prstGeom>
        </p:spPr>
        <p:txBody>
          <a:bodyPr wrap="square">
            <a:spAutoFit/>
          </a:bodyPr>
          <a:lstStyle/>
          <a:p>
            <a:pPr>
              <a:lnSpc>
                <a:spcPct val="150000"/>
              </a:lnSpc>
            </a:pPr>
            <a:r>
              <a:rPr lang="en-US" altLang="zh-CN" sz="2200" dirty="0">
                <a:solidFill>
                  <a:srgbClr val="595959"/>
                </a:solidFill>
                <a:latin typeface="微软雅黑" panose="020B0503020204020204" pitchFamily="34" charset="-122"/>
                <a:ea typeface="微软雅黑" panose="020B0503020204020204" pitchFamily="34" charset="-122"/>
              </a:rPr>
              <a:t>spring-5.2.8.RELEASE-dist.zip</a:t>
            </a:r>
            <a:endParaRPr lang="zh-CN" altLang="zh-CN" sz="2200" dirty="0">
              <a:solidFill>
                <a:srgbClr val="595959"/>
              </a:solidFill>
              <a:latin typeface="微软雅黑" panose="020B0503020204020204" pitchFamily="34" charset="-122"/>
              <a:ea typeface="微软雅黑" panose="020B0503020204020204" pitchFamily="34" charset="-122"/>
            </a:endParaRPr>
          </a:p>
        </p:txBody>
      </p:sp>
      <p:cxnSp>
        <p:nvCxnSpPr>
          <p:cNvPr id="4" name="直接箭头连接符 3"/>
          <p:cNvCxnSpPr/>
          <p:nvPr/>
        </p:nvCxnSpPr>
        <p:spPr>
          <a:xfrm>
            <a:off x="5394121" y="3905555"/>
            <a:ext cx="16778" cy="50705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1143839" y="266933"/>
            <a:ext cx="468546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6.1.5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的下载及目录结构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778165" y="1024844"/>
            <a:ext cx="8143641" cy="42287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下载完成后，将文件解压得到一个名为</a:t>
            </a:r>
            <a:r>
              <a:rPr lang="en-US" altLang="zh-CN" sz="1600" dirty="0">
                <a:solidFill>
                  <a:srgbClr val="595959"/>
                </a:solidFill>
                <a:latin typeface="微软雅黑" panose="020B0503020204020204" pitchFamily="34" charset="-122"/>
                <a:ea typeface="微软雅黑" panose="020B0503020204020204" pitchFamily="34" charset="-122"/>
              </a:rPr>
              <a:t>spring-framework-5.2.8.RELEASE</a:t>
            </a:r>
            <a:r>
              <a:rPr lang="zh-CN" altLang="zh-CN" sz="1600" dirty="0">
                <a:solidFill>
                  <a:srgbClr val="595959"/>
                </a:solidFill>
                <a:latin typeface="微软雅黑" panose="020B0503020204020204" pitchFamily="34" charset="-122"/>
                <a:ea typeface="微软雅黑" panose="020B0503020204020204" pitchFamily="34" charset="-122"/>
              </a:rPr>
              <a:t>的文件夹</a:t>
            </a:r>
            <a:r>
              <a:rPr lang="zh-CN" altLang="en-US"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368008" y="1992406"/>
            <a:ext cx="4660900" cy="2679700"/>
          </a:xfrm>
          <a:prstGeom prst="rect">
            <a:avLst/>
          </a:prstGeom>
        </p:spPr>
      </p:pic>
      <p:sp>
        <p:nvSpPr>
          <p:cNvPr id="7" name="1"/>
          <p:cNvSpPr txBox="1"/>
          <p:nvPr>
            <p:custDataLst>
              <p:tags r:id="rId2"/>
            </p:custDataLst>
          </p:nvPr>
        </p:nvSpPr>
        <p:spPr>
          <a:xfrm>
            <a:off x="5359517" y="1656846"/>
            <a:ext cx="5948844" cy="3416320"/>
          </a:xfrm>
          <a:prstGeom prst="rect">
            <a:avLst/>
          </a:prstGeom>
          <a:noFill/>
          <a:ln>
            <a:noFill/>
          </a:ln>
        </p:spPr>
        <p:txBody>
          <a:bodyPr wrap="square" rtlCol="0">
            <a:spAutoFit/>
          </a:bodyPr>
          <a:lstStyle/>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1369B2"/>
                </a:solidFill>
                <a:latin typeface="微软雅黑" panose="020B0503020204020204" pitchFamily="34" charset="-122"/>
                <a:ea typeface="微软雅黑" panose="020B0503020204020204" pitchFamily="34" charset="-122"/>
              </a:rPr>
              <a:t>docs</a:t>
            </a:r>
            <a:r>
              <a:rPr lang="zh-CN" altLang="zh-CN" dirty="0">
                <a:solidFill>
                  <a:srgbClr val="1369B2"/>
                </a:solidFill>
                <a:latin typeface="微软雅黑" panose="020B0503020204020204" pitchFamily="34" charset="-122"/>
                <a:ea typeface="微软雅黑" panose="020B0503020204020204" pitchFamily="34" charset="-122"/>
              </a:rPr>
              <a:t>文件夹</a:t>
            </a:r>
            <a:r>
              <a:rPr lang="zh-CN" altLang="zh-CN" dirty="0">
                <a:solidFill>
                  <a:srgbClr val="595959"/>
                </a:solidFill>
                <a:latin typeface="微软雅黑" panose="020B0503020204020204" pitchFamily="34" charset="-122"/>
                <a:ea typeface="微软雅黑" panose="020B0503020204020204" pitchFamily="34" charset="-122"/>
              </a:rPr>
              <a:t>：该文件夹下存放</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的相关文档，包括开发指南、</a:t>
            </a:r>
            <a:r>
              <a:rPr lang="en-US" altLang="zh-CN" dirty="0">
                <a:solidFill>
                  <a:srgbClr val="595959"/>
                </a:solidFill>
                <a:latin typeface="微软雅黑" panose="020B0503020204020204" pitchFamily="34" charset="-122"/>
                <a:ea typeface="微软雅黑" panose="020B0503020204020204" pitchFamily="34" charset="-122"/>
              </a:rPr>
              <a:t>API</a:t>
            </a:r>
            <a:r>
              <a:rPr lang="zh-CN" altLang="zh-CN" dirty="0">
                <a:solidFill>
                  <a:srgbClr val="595959"/>
                </a:solidFill>
                <a:latin typeface="微软雅黑" panose="020B0503020204020204" pitchFamily="34" charset="-122"/>
                <a:ea typeface="微软雅黑" panose="020B0503020204020204" pitchFamily="34" charset="-122"/>
              </a:rPr>
              <a:t>参考文档。</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1369B2"/>
                </a:solidFill>
                <a:latin typeface="微软雅黑" panose="020B0503020204020204" pitchFamily="34" charset="-122"/>
                <a:ea typeface="微软雅黑" panose="020B0503020204020204" pitchFamily="34" charset="-122"/>
              </a:rPr>
              <a:t>libs</a:t>
            </a:r>
            <a:r>
              <a:rPr lang="zh-CN" altLang="zh-CN" dirty="0">
                <a:solidFill>
                  <a:srgbClr val="1369B2"/>
                </a:solidFill>
                <a:latin typeface="微软雅黑" panose="020B0503020204020204" pitchFamily="34" charset="-122"/>
                <a:ea typeface="微软雅黑" panose="020B0503020204020204" pitchFamily="34" charset="-122"/>
              </a:rPr>
              <a:t>文件夹</a:t>
            </a:r>
            <a:r>
              <a:rPr lang="zh-CN" altLang="zh-CN" dirty="0">
                <a:solidFill>
                  <a:srgbClr val="595959"/>
                </a:solidFill>
                <a:latin typeface="微软雅黑" panose="020B0503020204020204" pitchFamily="34" charset="-122"/>
                <a:ea typeface="微软雅黑" panose="020B0503020204020204" pitchFamily="34" charset="-122"/>
              </a:rPr>
              <a:t>：该文件夹下存放开发所需的</a:t>
            </a:r>
            <a:r>
              <a:rPr lang="en-US" altLang="zh-CN" dirty="0">
                <a:solidFill>
                  <a:srgbClr val="595959"/>
                </a:solidFill>
                <a:latin typeface="微软雅黑" panose="020B0503020204020204" pitchFamily="34" charset="-122"/>
                <a:ea typeface="微软雅黑" panose="020B0503020204020204" pitchFamily="34" charset="-122"/>
              </a:rPr>
              <a:t>jar</a:t>
            </a:r>
            <a:r>
              <a:rPr lang="zh-CN" altLang="zh-CN" dirty="0">
                <a:solidFill>
                  <a:srgbClr val="595959"/>
                </a:solidFill>
                <a:latin typeface="微软雅黑" panose="020B0503020204020204" pitchFamily="34" charset="-122"/>
                <a:ea typeface="微软雅黑" panose="020B0503020204020204" pitchFamily="34" charset="-122"/>
              </a:rPr>
              <a:t>包和源码。整个</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框架由</a:t>
            </a:r>
            <a:r>
              <a:rPr lang="en-US" altLang="zh-CN" dirty="0">
                <a:solidFill>
                  <a:srgbClr val="595959"/>
                </a:solidFill>
                <a:latin typeface="微软雅黑" panose="020B0503020204020204" pitchFamily="34" charset="-122"/>
                <a:ea typeface="微软雅黑" panose="020B0503020204020204" pitchFamily="34" charset="-122"/>
              </a:rPr>
              <a:t>21</a:t>
            </a:r>
            <a:r>
              <a:rPr lang="zh-CN" altLang="zh-CN" dirty="0">
                <a:solidFill>
                  <a:srgbClr val="595959"/>
                </a:solidFill>
                <a:latin typeface="微软雅黑" panose="020B0503020204020204" pitchFamily="34" charset="-122"/>
                <a:ea typeface="微软雅黑" panose="020B0503020204020204" pitchFamily="34" charset="-122"/>
              </a:rPr>
              <a:t>个模块组成，</a:t>
            </a:r>
            <a:r>
              <a:rPr lang="en-US" altLang="zh-CN" dirty="0">
                <a:solidFill>
                  <a:srgbClr val="595959"/>
                </a:solidFill>
                <a:latin typeface="微软雅黑" panose="020B0503020204020204" pitchFamily="34" charset="-122"/>
                <a:ea typeface="微软雅黑" panose="020B0503020204020204" pitchFamily="34" charset="-122"/>
              </a:rPr>
              <a:t>libs</a:t>
            </a:r>
            <a:r>
              <a:rPr lang="zh-CN" altLang="zh-CN" dirty="0">
                <a:solidFill>
                  <a:srgbClr val="595959"/>
                </a:solidFill>
                <a:latin typeface="微软雅黑" panose="020B0503020204020204" pitchFamily="34" charset="-122"/>
                <a:ea typeface="微软雅黑" panose="020B0503020204020204" pitchFamily="34" charset="-122"/>
              </a:rPr>
              <a:t>目录下</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为每个模块都提供了三个压缩包，因此，</a:t>
            </a:r>
            <a:r>
              <a:rPr lang="en-US" altLang="zh-CN" dirty="0">
                <a:solidFill>
                  <a:srgbClr val="595959"/>
                </a:solidFill>
                <a:latin typeface="微软雅黑" panose="020B0503020204020204" pitchFamily="34" charset="-122"/>
                <a:ea typeface="微软雅黑" panose="020B0503020204020204" pitchFamily="34" charset="-122"/>
              </a:rPr>
              <a:t>libs</a:t>
            </a:r>
            <a:r>
              <a:rPr lang="zh-CN" altLang="zh-CN" dirty="0">
                <a:solidFill>
                  <a:srgbClr val="595959"/>
                </a:solidFill>
                <a:latin typeface="微软雅黑" panose="020B0503020204020204" pitchFamily="34" charset="-122"/>
                <a:ea typeface="微软雅黑" panose="020B0503020204020204" pitchFamily="34" charset="-122"/>
              </a:rPr>
              <a:t>文件夹下一共有</a:t>
            </a:r>
            <a:r>
              <a:rPr lang="en-US" altLang="zh-CN" dirty="0">
                <a:solidFill>
                  <a:srgbClr val="595959"/>
                </a:solidFill>
                <a:latin typeface="微软雅黑" panose="020B0503020204020204" pitchFamily="34" charset="-122"/>
                <a:ea typeface="微软雅黑" panose="020B0503020204020204" pitchFamily="34" charset="-122"/>
              </a:rPr>
              <a:t>63</a:t>
            </a:r>
            <a:r>
              <a:rPr lang="zh-CN" altLang="zh-CN" dirty="0">
                <a:solidFill>
                  <a:srgbClr val="595959"/>
                </a:solidFill>
                <a:latin typeface="微软雅黑" panose="020B0503020204020204" pitchFamily="34" charset="-122"/>
                <a:ea typeface="微软雅黑" panose="020B0503020204020204" pitchFamily="34" charset="-122"/>
              </a:rPr>
              <a:t>个</a:t>
            </a:r>
            <a:r>
              <a:rPr lang="en-US" altLang="zh-CN" dirty="0">
                <a:solidFill>
                  <a:srgbClr val="595959"/>
                </a:solidFill>
                <a:latin typeface="微软雅黑" panose="020B0503020204020204" pitchFamily="34" charset="-122"/>
                <a:ea typeface="微软雅黑" panose="020B0503020204020204" pitchFamily="34" charset="-122"/>
              </a:rPr>
              <a:t>jar</a:t>
            </a:r>
            <a:r>
              <a:rPr lang="zh-CN" altLang="zh-CN" dirty="0">
                <a:solidFill>
                  <a:srgbClr val="595959"/>
                </a:solidFill>
                <a:latin typeface="微软雅黑" panose="020B0503020204020204" pitchFamily="34" charset="-122"/>
                <a:ea typeface="微软雅黑" panose="020B0503020204020204" pitchFamily="34" charset="-122"/>
              </a:rPr>
              <a:t>包。这</a:t>
            </a:r>
            <a:r>
              <a:rPr lang="en-US" altLang="zh-CN" dirty="0">
                <a:solidFill>
                  <a:srgbClr val="595959"/>
                </a:solidFill>
                <a:latin typeface="微软雅黑" panose="020B0503020204020204" pitchFamily="34" charset="-122"/>
                <a:ea typeface="微软雅黑" panose="020B0503020204020204" pitchFamily="34" charset="-122"/>
              </a:rPr>
              <a:t>63</a:t>
            </a:r>
            <a:r>
              <a:rPr lang="zh-CN" altLang="zh-CN" dirty="0">
                <a:solidFill>
                  <a:srgbClr val="595959"/>
                </a:solidFill>
                <a:latin typeface="微软雅黑" panose="020B0503020204020204" pitchFamily="34" charset="-122"/>
                <a:ea typeface="微软雅黑" panose="020B0503020204020204" pitchFamily="34" charset="-122"/>
              </a:rPr>
              <a:t>个</a:t>
            </a:r>
            <a:r>
              <a:rPr lang="en-US" altLang="zh-CN" dirty="0">
                <a:solidFill>
                  <a:srgbClr val="595959"/>
                </a:solidFill>
                <a:latin typeface="微软雅黑" panose="020B0503020204020204" pitchFamily="34" charset="-122"/>
                <a:ea typeface="微软雅黑" panose="020B0503020204020204" pitchFamily="34" charset="-122"/>
              </a:rPr>
              <a:t>jar</a:t>
            </a:r>
            <a:r>
              <a:rPr lang="zh-CN" altLang="zh-CN" dirty="0">
                <a:solidFill>
                  <a:srgbClr val="595959"/>
                </a:solidFill>
                <a:latin typeface="微软雅黑" panose="020B0503020204020204" pitchFamily="34" charset="-122"/>
                <a:ea typeface="微软雅黑" panose="020B0503020204020204" pitchFamily="34" charset="-122"/>
              </a:rPr>
              <a:t>包分为三类。</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1369B2"/>
                </a:solidFill>
                <a:latin typeface="微软雅黑" panose="020B0503020204020204" pitchFamily="34" charset="-122"/>
                <a:ea typeface="微软雅黑" panose="020B0503020204020204" pitchFamily="34" charset="-122"/>
              </a:rPr>
              <a:t>schema</a:t>
            </a:r>
            <a:r>
              <a:rPr lang="zh-CN" altLang="zh-CN" dirty="0">
                <a:solidFill>
                  <a:srgbClr val="1369B2"/>
                </a:solidFill>
                <a:latin typeface="微软雅黑" panose="020B0503020204020204" pitchFamily="34" charset="-122"/>
                <a:ea typeface="微软雅黑" panose="020B0503020204020204" pitchFamily="34" charset="-122"/>
              </a:rPr>
              <a:t>文件夹</a:t>
            </a:r>
            <a:r>
              <a:rPr lang="zh-CN" altLang="zh-CN" dirty="0">
                <a:solidFill>
                  <a:srgbClr val="595959"/>
                </a:solidFill>
                <a:latin typeface="微软雅黑" panose="020B0503020204020204" pitchFamily="34" charset="-122"/>
                <a:ea typeface="微软雅黑" panose="020B0503020204020204" pitchFamily="34" charset="-122"/>
              </a:rPr>
              <a:t>：该</a:t>
            </a:r>
            <a:r>
              <a:rPr lang="zh-CN" altLang="zh-CN" dirty="0" smtClean="0">
                <a:solidFill>
                  <a:srgbClr val="595959"/>
                </a:solidFill>
                <a:latin typeface="微软雅黑" panose="020B0503020204020204" pitchFamily="34" charset="-122"/>
                <a:ea typeface="微软雅黑" panose="020B0503020204020204" pitchFamily="34" charset="-122"/>
              </a:rPr>
              <a:t>文件夹</a:t>
            </a:r>
            <a:r>
              <a:rPr lang="zh-CN" altLang="en-US" dirty="0" smtClean="0">
                <a:solidFill>
                  <a:srgbClr val="595959"/>
                </a:solidFill>
                <a:latin typeface="微软雅黑" panose="020B0503020204020204" pitchFamily="34" charset="-122"/>
                <a:ea typeface="微软雅黑" panose="020B0503020204020204" pitchFamily="34" charset="-122"/>
              </a:rPr>
              <a:t>中</a:t>
            </a:r>
            <a:r>
              <a:rPr lang="zh-CN" altLang="en-US" dirty="0">
                <a:solidFill>
                  <a:srgbClr val="595959"/>
                </a:solidFill>
                <a:latin typeface="微软雅黑" panose="020B0503020204020204" pitchFamily="34" charset="-122"/>
                <a:ea typeface="微软雅黑" panose="020B0503020204020204" pitchFamily="34" charset="-122"/>
              </a:rPr>
              <a:t>包含开发所需要的</a:t>
            </a:r>
            <a:r>
              <a:rPr lang="en-US" altLang="zh-CN" dirty="0">
                <a:solidFill>
                  <a:srgbClr val="595959"/>
                </a:solidFill>
                <a:latin typeface="微软雅黑" panose="020B0503020204020204" pitchFamily="34" charset="-122"/>
                <a:ea typeface="微软雅黑" panose="020B0503020204020204" pitchFamily="34" charset="-122"/>
              </a:rPr>
              <a:t>schema</a:t>
            </a:r>
            <a:r>
              <a:rPr lang="zh-CN" altLang="en-US" dirty="0">
                <a:solidFill>
                  <a:srgbClr val="595959"/>
                </a:solidFill>
                <a:latin typeface="微软雅黑" panose="020B0503020204020204" pitchFamily="34" charset="-122"/>
                <a:ea typeface="微软雅黑" panose="020B0503020204020204" pitchFamily="34" charset="-122"/>
              </a:rPr>
              <a:t>文件，它们定义了</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en-US" dirty="0">
                <a:solidFill>
                  <a:srgbClr val="595959"/>
                </a:solidFill>
                <a:latin typeface="微软雅黑" panose="020B0503020204020204" pitchFamily="34" charset="-122"/>
                <a:ea typeface="微软雅黑" panose="020B0503020204020204" pitchFamily="34" charset="-122"/>
              </a:rPr>
              <a:t>相关配置文件的</a:t>
            </a:r>
            <a:r>
              <a:rPr lang="zh-CN" altLang="en-US" dirty="0" smtClean="0">
                <a:solidFill>
                  <a:srgbClr val="595959"/>
                </a:solidFill>
                <a:latin typeface="微软雅黑" panose="020B0503020204020204" pitchFamily="34" charset="-122"/>
                <a:ea typeface="微软雅黑" panose="020B0503020204020204" pitchFamily="34" charset="-122"/>
              </a:rPr>
              <a:t>约束</a:t>
            </a:r>
            <a:r>
              <a:rPr lang="zh-CN" altLang="en-US" dirty="0" smtClean="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7090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en-US" altLang="zh-CN" sz="2000" dirty="0">
                  <a:solidFill>
                    <a:srgbClr val="1369B2"/>
                  </a:solidFill>
                  <a:latin typeface="微软雅黑" panose="020B0503020204020204" pitchFamily="34" charset="-122"/>
                  <a:ea typeface="微软雅黑" panose="020B0503020204020204" pitchFamily="34" charset="-122"/>
                  <a:cs typeface="+mn-ea"/>
                </a:rPr>
                <a:t>Spring</a:t>
              </a:r>
              <a:r>
                <a:rPr lang="zh-CN" altLang="zh-CN" sz="2000" dirty="0">
                  <a:solidFill>
                    <a:srgbClr val="1369B2"/>
                  </a:solidFill>
                  <a:latin typeface="微软雅黑" panose="020B0503020204020204" pitchFamily="34" charset="-122"/>
                  <a:ea typeface="微软雅黑" panose="020B0503020204020204" pitchFamily="34" charset="-122"/>
                  <a:cs typeface="+mn-ea"/>
                </a:rPr>
                <a:t>框架</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及其</a:t>
              </a:r>
              <a:r>
                <a:rPr lang="zh-CN" altLang="en-US" sz="2000" dirty="0">
                  <a:solidFill>
                    <a:srgbClr val="1369B2"/>
                  </a:solidFill>
                  <a:latin typeface="微软雅黑" panose="020B0503020204020204" pitchFamily="34" charset="-122"/>
                  <a:ea typeface="微软雅黑" panose="020B0503020204020204" pitchFamily="34" charset="-122"/>
                  <a:cs typeface="+mn-ea"/>
                </a:rPr>
                <a:t>优点</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44098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框架的</a:t>
              </a:r>
              <a:r>
                <a:rPr lang="zh-CN" altLang="zh-CN" sz="2000" dirty="0">
                  <a:solidFill>
                    <a:srgbClr val="1369B2"/>
                  </a:solidFill>
                  <a:latin typeface="微软雅黑" panose="020B0503020204020204" pitchFamily="34" charset="-122"/>
                  <a:ea typeface="微软雅黑" panose="020B0503020204020204" pitchFamily="34" charset="-122"/>
                  <a:cs typeface="+mn-ea"/>
                </a:rPr>
                <a:t>体系结构</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 5</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zh-CN" altLang="en-US" sz="2000" dirty="0">
                  <a:solidFill>
                    <a:srgbClr val="1369B2"/>
                  </a:solidFill>
                  <a:latin typeface="微软雅黑" panose="020B0503020204020204" pitchFamily="34" charset="-122"/>
                  <a:ea typeface="微软雅黑" panose="020B0503020204020204" pitchFamily="34" charset="-122"/>
                  <a:cs typeface="+mn-ea"/>
                </a:rPr>
                <a:t>新特性</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30895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框架的</a:t>
              </a:r>
              <a:r>
                <a:rPr lang="zh-CN" altLang="zh-CN" sz="2000" dirty="0">
                  <a:solidFill>
                    <a:srgbClr val="1369B2"/>
                  </a:solidFill>
                  <a:latin typeface="微软雅黑" panose="020B0503020204020204" pitchFamily="34" charset="-122"/>
                  <a:ea typeface="微软雅黑" panose="020B0503020204020204" pitchFamily="34" charset="-122"/>
                  <a:cs typeface="+mn-ea"/>
                </a:rPr>
                <a:t>下载</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及</a:t>
              </a:r>
              <a:r>
                <a:rPr lang="zh-CN" altLang="zh-CN" sz="2000" dirty="0">
                  <a:solidFill>
                    <a:srgbClr val="1369B2"/>
                  </a:solidFill>
                  <a:latin typeface="微软雅黑" panose="020B0503020204020204" pitchFamily="34" charset="-122"/>
                  <a:ea typeface="微软雅黑" panose="020B0503020204020204" pitchFamily="34" charset="-122"/>
                  <a:cs typeface="+mn-ea"/>
                </a:rPr>
                <a:t>目录</a:t>
              </a:r>
              <a:r>
                <a:rPr lang="zh-CN" altLang="en-US" sz="2000" dirty="0">
                  <a:solidFill>
                    <a:srgbClr val="1369B2"/>
                  </a:solidFill>
                  <a:latin typeface="微软雅黑" panose="020B0503020204020204" pitchFamily="34" charset="-122"/>
                  <a:ea typeface="微软雅黑" panose="020B0503020204020204" pitchFamily="34" charset="-122"/>
                  <a:cs typeface="+mn-ea"/>
                </a:rPr>
                <a:t>结构</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1143839" y="266933"/>
            <a:ext cx="468546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6.1.5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的下载及目录结构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660720" y="1106039"/>
            <a:ext cx="8143641" cy="458908"/>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加载</a:t>
            </a:r>
            <a:r>
              <a:rPr lang="en-US" altLang="zh-CN" dirty="0">
                <a:solidFill>
                  <a:srgbClr val="595959"/>
                </a:solidFill>
                <a:latin typeface="微软雅黑" panose="020B0503020204020204" pitchFamily="34" charset="-122"/>
                <a:ea typeface="微软雅黑" panose="020B0503020204020204" pitchFamily="34" charset="-122"/>
              </a:rPr>
              <a:t>JAR</a:t>
            </a:r>
            <a:r>
              <a:rPr lang="zh-CN" altLang="en-US" dirty="0">
                <a:solidFill>
                  <a:srgbClr val="595959"/>
                </a:solidFill>
                <a:latin typeface="微软雅黑" panose="020B0503020204020204" pitchFamily="34" charset="-122"/>
                <a:ea typeface="微软雅黑" panose="020B0503020204020204" pitchFamily="34" charset="-122"/>
              </a:rPr>
              <a:t>包。</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71562" y="1772932"/>
            <a:ext cx="9515475" cy="1753235"/>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在使用</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开发时，除了要使用自带的</a:t>
            </a:r>
            <a:r>
              <a:rPr lang="en-US" altLang="zh-CN" dirty="0">
                <a:solidFill>
                  <a:srgbClr val="595959"/>
                </a:solidFill>
                <a:latin typeface="微软雅黑" panose="020B0503020204020204" pitchFamily="34" charset="-122"/>
                <a:ea typeface="微软雅黑" panose="020B0503020204020204" pitchFamily="34" charset="-122"/>
              </a:rPr>
              <a:t>jar</a:t>
            </a:r>
            <a:r>
              <a:rPr lang="zh-CN" altLang="zh-CN" dirty="0">
                <a:solidFill>
                  <a:srgbClr val="595959"/>
                </a:solidFill>
                <a:latin typeface="微软雅黑" panose="020B0503020204020204" pitchFamily="34" charset="-122"/>
                <a:ea typeface="微软雅黑" panose="020B0503020204020204" pitchFamily="34" charset="-122"/>
              </a:rPr>
              <a:t>包外，</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的核心容器还需要依赖</a:t>
            </a:r>
            <a:r>
              <a:rPr lang="en-US" altLang="zh-CN" dirty="0" err="1">
                <a:solidFill>
                  <a:srgbClr val="595959"/>
                </a:solidFill>
                <a:latin typeface="微软雅黑" panose="020B0503020204020204" pitchFamily="34" charset="-122"/>
                <a:ea typeface="微软雅黑" panose="020B0503020204020204" pitchFamily="34" charset="-122"/>
              </a:rPr>
              <a:t>commons.logging</a:t>
            </a:r>
            <a:r>
              <a:rPr lang="zh-CN" altLang="zh-CN" dirty="0">
                <a:solidFill>
                  <a:srgbClr val="595959"/>
                </a:solidFill>
                <a:latin typeface="微软雅黑" panose="020B0503020204020204" pitchFamily="34" charset="-122"/>
                <a:ea typeface="微软雅黑" panose="020B0503020204020204" pitchFamily="34" charset="-122"/>
              </a:rPr>
              <a:t>的</a:t>
            </a:r>
            <a:r>
              <a:rPr lang="en-US" altLang="zh-CN" dirty="0">
                <a:solidFill>
                  <a:srgbClr val="595959"/>
                </a:solidFill>
                <a:latin typeface="微软雅黑" panose="020B0503020204020204" pitchFamily="34" charset="-122"/>
                <a:ea typeface="微软雅黑" panose="020B0503020204020204" pitchFamily="34" charset="-122"/>
              </a:rPr>
              <a:t>jar</a:t>
            </a:r>
            <a:r>
              <a:rPr lang="zh-CN" altLang="zh-CN" dirty="0">
                <a:solidFill>
                  <a:srgbClr val="595959"/>
                </a:solidFill>
                <a:latin typeface="微软雅黑" panose="020B0503020204020204" pitchFamily="34" charset="-122"/>
                <a:ea typeface="微软雅黑" panose="020B0503020204020204" pitchFamily="34" charset="-122"/>
              </a:rPr>
              <a:t>包。该</a:t>
            </a:r>
            <a:r>
              <a:rPr lang="en-US" altLang="zh-CN" dirty="0">
                <a:solidFill>
                  <a:srgbClr val="595959"/>
                </a:solidFill>
                <a:latin typeface="微软雅黑" panose="020B0503020204020204" pitchFamily="34" charset="-122"/>
                <a:ea typeface="微软雅黑" panose="020B0503020204020204" pitchFamily="34" charset="-122"/>
              </a:rPr>
              <a:t>jar</a:t>
            </a:r>
            <a:r>
              <a:rPr lang="zh-CN" altLang="zh-CN" dirty="0">
                <a:solidFill>
                  <a:srgbClr val="595959"/>
                </a:solidFill>
                <a:latin typeface="微软雅黑" panose="020B0503020204020204" pitchFamily="34" charset="-122"/>
                <a:ea typeface="微软雅黑" panose="020B0503020204020204" pitchFamily="34" charset="-122"/>
              </a:rPr>
              <a:t>包可以通过</a:t>
            </a:r>
            <a:r>
              <a:rPr lang="en-US" altLang="zh-CN" dirty="0">
                <a:solidFill>
                  <a:srgbClr val="595959"/>
                </a:solidFill>
                <a:latin typeface="微软雅黑" panose="020B0503020204020204" pitchFamily="34" charset="-122"/>
                <a:ea typeface="微软雅黑" panose="020B0503020204020204" pitchFamily="34" charset="-122"/>
              </a:rPr>
              <a:t>commons</a:t>
            </a:r>
            <a:r>
              <a:rPr lang="zh-CN" altLang="zh-CN" dirty="0">
                <a:solidFill>
                  <a:srgbClr val="595959"/>
                </a:solidFill>
                <a:latin typeface="微软雅黑" panose="020B0503020204020204" pitchFamily="34" charset="-122"/>
                <a:ea typeface="微软雅黑" panose="020B0503020204020204" pitchFamily="34" charset="-122"/>
              </a:rPr>
              <a:t>的官方地址下载。下载完成后，会得到一个名为</a:t>
            </a:r>
            <a:r>
              <a:rPr lang="en-US" altLang="zh-CN" dirty="0">
                <a:solidFill>
                  <a:srgbClr val="595959"/>
                </a:solidFill>
                <a:latin typeface="微软雅黑" panose="020B0503020204020204" pitchFamily="34" charset="-122"/>
                <a:ea typeface="微软雅黑" panose="020B0503020204020204" pitchFamily="34" charset="-122"/>
              </a:rPr>
              <a:t>commons-logging-1.2-bin.zit</a:t>
            </a:r>
            <a:r>
              <a:rPr lang="zh-CN" altLang="zh-CN" dirty="0">
                <a:solidFill>
                  <a:srgbClr val="595959"/>
                </a:solidFill>
                <a:latin typeface="微软雅黑" panose="020B0503020204020204" pitchFamily="34" charset="-122"/>
                <a:ea typeface="微软雅黑" panose="020B0503020204020204" pitchFamily="34" charset="-122"/>
              </a:rPr>
              <a:t>的压缩包</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将压缩包解压到自定义目录后，即可找到</a:t>
            </a:r>
            <a:r>
              <a:rPr lang="en-US" altLang="zh-CN" dirty="0" err="1">
                <a:solidFill>
                  <a:srgbClr val="595959"/>
                </a:solidFill>
                <a:latin typeface="微软雅黑" panose="020B0503020204020204" pitchFamily="34" charset="-122"/>
                <a:ea typeface="微软雅黑" panose="020B0503020204020204" pitchFamily="34" charset="-122"/>
              </a:rPr>
              <a:t>commons.logging</a:t>
            </a:r>
            <a:r>
              <a:rPr lang="zh-CN" altLang="zh-CN" dirty="0">
                <a:solidFill>
                  <a:srgbClr val="595959"/>
                </a:solidFill>
                <a:latin typeface="微软雅黑" panose="020B0503020204020204" pitchFamily="34" charset="-122"/>
                <a:ea typeface="微软雅黑" panose="020B0503020204020204" pitchFamily="34" charset="-122"/>
              </a:rPr>
              <a:t>对应</a:t>
            </a:r>
            <a:r>
              <a:rPr lang="en-US" altLang="zh-CN" dirty="0">
                <a:solidFill>
                  <a:srgbClr val="595959"/>
                </a:solidFill>
                <a:latin typeface="微软雅黑" panose="020B0503020204020204" pitchFamily="34" charset="-122"/>
                <a:ea typeface="微软雅黑" panose="020B0503020204020204" pitchFamily="34" charset="-122"/>
              </a:rPr>
              <a:t>jar</a:t>
            </a:r>
            <a:r>
              <a:rPr lang="zh-CN" altLang="zh-CN" dirty="0">
                <a:solidFill>
                  <a:srgbClr val="595959"/>
                </a:solidFill>
                <a:latin typeface="微软雅黑" panose="020B0503020204020204" pitchFamily="34" charset="-122"/>
                <a:ea typeface="微软雅黑" panose="020B0503020204020204" pitchFamily="34" charset="-122"/>
              </a:rPr>
              <a:t>包</a:t>
            </a:r>
            <a:r>
              <a:rPr lang="en-US" altLang="zh-CN" dirty="0">
                <a:solidFill>
                  <a:srgbClr val="595959"/>
                </a:solidFill>
                <a:latin typeface="微软雅黑" panose="020B0503020204020204" pitchFamily="34" charset="-122"/>
                <a:ea typeface="微软雅黑" panose="020B0503020204020204" pitchFamily="34" charset="-122"/>
              </a:rPr>
              <a:t>commons-logging-1.2.jar</a:t>
            </a:r>
            <a:r>
              <a:rPr lang="zh-CN" altLang="en-US"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5836305"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Spring</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的入门程序</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6</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16231" y="16992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477727" y="1824229"/>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2" name="Title 1"/>
          <p:cNvSpPr txBox="1"/>
          <p:nvPr/>
        </p:nvSpPr>
        <p:spPr>
          <a:xfrm>
            <a:off x="1143839" y="266933"/>
            <a:ext cx="3736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的入门程序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310969" y="2859212"/>
            <a:ext cx="2113177" cy="2677656"/>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a:t>
            </a:r>
            <a:r>
              <a:rPr lang="en-US" altLang="zh-CN" sz="1600" dirty="0">
                <a:solidFill>
                  <a:srgbClr val="595959"/>
                </a:solidFill>
                <a:latin typeface="微软雅黑" panose="020B0503020204020204" pitchFamily="34" charset="-122"/>
                <a:ea typeface="微软雅黑" panose="020B0503020204020204" pitchFamily="34" charset="-122"/>
              </a:rPr>
              <a:t>IDEA</a:t>
            </a:r>
            <a:r>
              <a:rPr lang="zh-CN" altLang="zh-CN" sz="1600" dirty="0">
                <a:solidFill>
                  <a:srgbClr val="595959"/>
                </a:solidFill>
                <a:latin typeface="微软雅黑" panose="020B0503020204020204" pitchFamily="34" charset="-122"/>
                <a:ea typeface="微软雅黑" panose="020B0503020204020204" pitchFamily="34" charset="-122"/>
              </a:rPr>
              <a:t>中创建名称</a:t>
            </a:r>
            <a:r>
              <a:rPr lang="zh-CN" altLang="zh-CN" sz="1600" dirty="0" smtClean="0">
                <a:solidFill>
                  <a:srgbClr val="595959"/>
                </a:solidFill>
                <a:latin typeface="微软雅黑" panose="020B0503020204020204" pitchFamily="34" charset="-122"/>
                <a:ea typeface="微软雅黑" panose="020B0503020204020204" pitchFamily="34" charset="-122"/>
              </a:rPr>
              <a:t>为</a:t>
            </a:r>
            <a:r>
              <a:rPr lang="en-US" altLang="zh-CN" sz="1600" dirty="0" err="1" smtClean="0">
                <a:solidFill>
                  <a:srgbClr val="595959"/>
                </a:solidFill>
                <a:latin typeface="微软雅黑" panose="020B0503020204020204" pitchFamily="34" charset="-122"/>
                <a:ea typeface="微软雅黑" panose="020B0503020204020204" pitchFamily="34" charset="-122"/>
              </a:rPr>
              <a:t>SpringExamle</a:t>
            </a:r>
            <a:r>
              <a:rPr lang="zh-CN" altLang="zh-CN" sz="1600" dirty="0" smtClean="0">
                <a:solidFill>
                  <a:srgbClr val="595959"/>
                </a:solidFill>
                <a:latin typeface="微软雅黑" panose="020B0503020204020204" pitchFamily="34" charset="-122"/>
                <a:ea typeface="微软雅黑" panose="020B0503020204020204" pitchFamily="34" charset="-122"/>
              </a:rPr>
              <a:t>的</a:t>
            </a:r>
            <a:r>
              <a:rPr lang="en-US" altLang="zh-CN" sz="1600" dirty="0">
                <a:solidFill>
                  <a:srgbClr val="595959"/>
                </a:solidFill>
                <a:latin typeface="微软雅黑" panose="020B0503020204020204" pitchFamily="34" charset="-122"/>
                <a:ea typeface="微软雅黑" panose="020B0503020204020204" pitchFamily="34" charset="-122"/>
              </a:rPr>
              <a:t>Maven</a:t>
            </a:r>
            <a:r>
              <a:rPr lang="zh-CN" altLang="zh-CN" sz="1600" dirty="0">
                <a:solidFill>
                  <a:srgbClr val="595959"/>
                </a:solidFill>
                <a:latin typeface="微软雅黑" panose="020B0503020204020204" pitchFamily="34" charset="-122"/>
                <a:ea typeface="微软雅黑" panose="020B0503020204020204" pitchFamily="34" charset="-122"/>
              </a:rPr>
              <a:t>项目，然后在</a:t>
            </a:r>
            <a:r>
              <a:rPr lang="en-US" altLang="zh-CN" sz="1600" dirty="0" err="1">
                <a:solidFill>
                  <a:srgbClr val="595959"/>
                </a:solidFill>
                <a:latin typeface="微软雅黑" panose="020B0503020204020204" pitchFamily="34" charset="-122"/>
                <a:ea typeface="微软雅黑" panose="020B0503020204020204" pitchFamily="34" charset="-122"/>
              </a:rPr>
              <a:t>pom.xml</a:t>
            </a:r>
            <a:r>
              <a:rPr lang="zh-CN" altLang="zh-CN" sz="1600" dirty="0">
                <a:solidFill>
                  <a:srgbClr val="595959"/>
                </a:solidFill>
                <a:latin typeface="微软雅黑" panose="020B0503020204020204" pitchFamily="34" charset="-122"/>
                <a:ea typeface="微软雅黑" panose="020B0503020204020204" pitchFamily="34" charset="-122"/>
              </a:rPr>
              <a:t>文件中加载需使用到的</a:t>
            </a:r>
            <a:r>
              <a:rPr lang="en-US" altLang="zh-CN" sz="1600" dirty="0">
                <a:solidFill>
                  <a:srgbClr val="595959"/>
                </a:solidFill>
                <a:latin typeface="微软雅黑" panose="020B0503020204020204" pitchFamily="34" charset="-122"/>
                <a:ea typeface="微软雅黑" panose="020B0503020204020204" pitchFamily="34" charset="-122"/>
              </a:rPr>
              <a:t>Spring</a:t>
            </a:r>
            <a:r>
              <a:rPr lang="zh-CN" altLang="zh-CN" sz="1600" dirty="0">
                <a:solidFill>
                  <a:srgbClr val="595959"/>
                </a:solidFill>
                <a:latin typeface="微软雅黑" panose="020B0503020204020204" pitchFamily="34" charset="-122"/>
                <a:ea typeface="微软雅黑" panose="020B0503020204020204" pitchFamily="34" charset="-122"/>
              </a:rPr>
              <a:t>四个基础包</a:t>
            </a:r>
            <a:r>
              <a:rPr lang="zh-CN" altLang="en-US" sz="1600" dirty="0">
                <a:solidFill>
                  <a:srgbClr val="595959"/>
                </a:solidFill>
                <a:latin typeface="微软雅黑" panose="020B0503020204020204" pitchFamily="34" charset="-122"/>
                <a:ea typeface="微软雅黑" panose="020B0503020204020204" pitchFamily="34" charset="-122"/>
              </a:rPr>
              <a:t>以及</a:t>
            </a:r>
            <a:r>
              <a:rPr lang="en-US" altLang="zh-CN" sz="1600" dirty="0">
                <a:solidFill>
                  <a:srgbClr val="595959"/>
                </a:solidFill>
                <a:latin typeface="微软雅黑" panose="020B0503020204020204" pitchFamily="34" charset="-122"/>
                <a:ea typeface="微软雅黑" panose="020B0503020204020204" pitchFamily="34" charset="-122"/>
              </a:rPr>
              <a:t>Spring</a:t>
            </a:r>
            <a:r>
              <a:rPr lang="zh-CN" altLang="zh-CN" sz="1600" dirty="0">
                <a:solidFill>
                  <a:srgbClr val="595959"/>
                </a:solidFill>
                <a:latin typeface="微软雅黑" panose="020B0503020204020204" pitchFamily="34" charset="-122"/>
                <a:ea typeface="微软雅黑" panose="020B0503020204020204" pitchFamily="34" charset="-122"/>
              </a:rPr>
              <a:t>依赖包</a:t>
            </a:r>
            <a:r>
              <a:rPr lang="zh-CN" altLang="en-US"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61390" y="1054100"/>
            <a:ext cx="10524490" cy="645160"/>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sym typeface="+mn-ea"/>
              </a:rPr>
              <a:t>下面通过一个简单的入门程序演示</a:t>
            </a:r>
            <a:r>
              <a:rPr lang="en-US" altLang="zh-CN" dirty="0">
                <a:solidFill>
                  <a:srgbClr val="595959"/>
                </a:solidFill>
                <a:latin typeface="微软雅黑" panose="020B0503020204020204" pitchFamily="34" charset="-122"/>
                <a:ea typeface="微软雅黑" panose="020B0503020204020204" pitchFamily="34" charset="-122"/>
                <a:sym typeface="+mn-ea"/>
              </a:rPr>
              <a:t>Spring</a:t>
            </a:r>
            <a:r>
              <a:rPr lang="zh-CN" altLang="zh-CN" dirty="0">
                <a:solidFill>
                  <a:srgbClr val="595959"/>
                </a:solidFill>
                <a:latin typeface="微软雅黑" panose="020B0503020204020204" pitchFamily="34" charset="-122"/>
                <a:ea typeface="微软雅黑" panose="020B0503020204020204" pitchFamily="34" charset="-122"/>
                <a:sym typeface="+mn-ea"/>
              </a:rPr>
              <a:t>框架的使用，要求在控制台打印“张三，欢迎来到</a:t>
            </a:r>
            <a:r>
              <a:rPr lang="en-US" altLang="zh-CN" dirty="0">
                <a:solidFill>
                  <a:srgbClr val="595959"/>
                </a:solidFill>
                <a:latin typeface="微软雅黑" panose="020B0503020204020204" pitchFamily="34" charset="-122"/>
                <a:ea typeface="微软雅黑" panose="020B0503020204020204" pitchFamily="34" charset="-122"/>
                <a:sym typeface="+mn-ea"/>
              </a:rPr>
              <a:t>Spring</a:t>
            </a:r>
            <a:r>
              <a:rPr lang="zh-CN" altLang="zh-CN" dirty="0">
                <a:solidFill>
                  <a:srgbClr val="595959"/>
                </a:solidFill>
                <a:latin typeface="微软雅黑" panose="020B0503020204020204" pitchFamily="34" charset="-122"/>
                <a:ea typeface="微软雅黑" panose="020B0503020204020204" pitchFamily="34" charset="-122"/>
                <a:sym typeface="+mn-ea"/>
              </a:rPr>
              <a:t>”，</a:t>
            </a:r>
          </a:p>
          <a:p>
            <a:r>
              <a:rPr lang="zh-CN" altLang="zh-CN" dirty="0">
                <a:solidFill>
                  <a:srgbClr val="595959"/>
                </a:solidFill>
                <a:latin typeface="微软雅黑" panose="020B0503020204020204" pitchFamily="34" charset="-122"/>
                <a:ea typeface="微软雅黑" panose="020B0503020204020204" pitchFamily="34" charset="-122"/>
                <a:sym typeface="+mn-ea"/>
              </a:rPr>
              <a:t>实现步骤具体如下</a:t>
            </a:r>
            <a:r>
              <a:rPr lang="zh-CN" altLang="en-US" dirty="0">
                <a:solidFill>
                  <a:srgbClr val="595959"/>
                </a:solidFill>
                <a:latin typeface="微软雅黑" panose="020B0503020204020204" pitchFamily="34" charset="-122"/>
                <a:ea typeface="微软雅黑" panose="020B0503020204020204" pitchFamily="34" charset="-122"/>
                <a:sym typeface="+mn-ea"/>
              </a:rPr>
              <a:t>。</a:t>
            </a:r>
            <a:endParaRPr lang="zh-CN" altLang="en-US" dirty="0"/>
          </a:p>
        </p:txBody>
      </p:sp>
      <p:sp>
        <p:nvSpPr>
          <p:cNvPr id="4" name="Rectangle 1"/>
          <p:cNvSpPr>
            <a:spLocks noChangeArrowheads="1"/>
          </p:cNvSpPr>
          <p:nvPr/>
        </p:nvSpPr>
        <p:spPr bwMode="auto">
          <a:xfrm>
            <a:off x="2323478" y="1961723"/>
            <a:ext cx="4547105" cy="455509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&lt;dependencies&gt;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&lt;!--Spring</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的基础包</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Spring-core--&gt;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&lt;dependency&gt;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&lt;groupId&gt;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org.springframework</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&lt;/groupId&gt;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&lt;artifactId&gt;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spring-core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&lt;/artifactId&gt;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&lt;version&gt;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5.2.8.RELEASE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&lt;/version&gt;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&lt;/dependency&gt;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&lt;dependency&gt;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&lt;groupId&gt;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org.springframework</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&lt;/groupId&gt;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&lt;artifactId&gt;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spring-beans</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&lt;/artifactId&gt;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&lt;version&gt;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5.2.8.RELEASE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&lt;/version&gt;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&lt;/dependency&gt;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&lt;dependency&gt;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&lt;groupId&gt;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org.springframework</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&lt;/groupId&gt;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&lt;artifactId&gt;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spring-context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&lt;/artifactId&gt;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&lt;version&gt;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5.2.8.RELEASE</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&lt;/version&gt;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&lt;/dependency&gt;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6946083" y="2531109"/>
            <a:ext cx="5134063" cy="3416320"/>
          </a:xfrm>
          <a:prstGeom prst="rect">
            <a:avLst/>
          </a:prstGeom>
          <a:solidFill>
            <a:schemeClr val="tx1">
              <a:lumMod val="85000"/>
              <a:lumOff val="15000"/>
            </a:schemeClr>
          </a:solidFill>
        </p:spPr>
        <p:txBody>
          <a:bodyPr wrap="square">
            <a:spAutoFit/>
          </a:bodyPr>
          <a:lstStyle/>
          <a:p>
            <a:r>
              <a:rPr lang="zh-CN" altLang="zh-CN" dirty="0">
                <a:solidFill>
                  <a:srgbClr val="E8BF6A"/>
                </a:solidFill>
                <a:latin typeface="Arial Unicode MS" pitchFamily="34" charset="-122"/>
                <a:ea typeface="JetBrains Mono"/>
                <a:cs typeface="宋体" pitchFamily="2" charset="-122"/>
              </a:rPr>
              <a:t> &lt;dependency&gt;</a:t>
            </a:r>
            <a:br>
              <a:rPr lang="zh-CN" altLang="zh-CN" dirty="0">
                <a:solidFill>
                  <a:srgbClr val="E8BF6A"/>
                </a:solidFill>
                <a:latin typeface="Arial Unicode MS" pitchFamily="34" charset="-122"/>
                <a:ea typeface="JetBrains Mono"/>
                <a:cs typeface="宋体" pitchFamily="2" charset="-122"/>
              </a:rPr>
            </a:br>
            <a:r>
              <a:rPr lang="zh-CN" altLang="zh-CN" dirty="0">
                <a:solidFill>
                  <a:srgbClr val="E8BF6A"/>
                </a:solidFill>
                <a:latin typeface="Arial Unicode MS" pitchFamily="34" charset="-122"/>
                <a:ea typeface="JetBrains Mono"/>
                <a:cs typeface="宋体" pitchFamily="2" charset="-122"/>
              </a:rPr>
              <a:t>        &lt;groupId&gt;</a:t>
            </a:r>
            <a:r>
              <a:rPr lang="zh-CN" altLang="zh-CN" dirty="0">
                <a:solidFill>
                  <a:srgbClr val="A9B7C6"/>
                </a:solidFill>
                <a:latin typeface="Arial Unicode MS" pitchFamily="34" charset="-122"/>
                <a:ea typeface="JetBrains Mono"/>
                <a:cs typeface="宋体" pitchFamily="2" charset="-122"/>
              </a:rPr>
              <a:t>org.springframework</a:t>
            </a:r>
            <a:r>
              <a:rPr lang="zh-CN" altLang="zh-CN" dirty="0">
                <a:solidFill>
                  <a:srgbClr val="E8BF6A"/>
                </a:solidFill>
                <a:latin typeface="Arial Unicode MS" pitchFamily="34" charset="-122"/>
                <a:ea typeface="JetBrains Mono"/>
                <a:cs typeface="宋体" pitchFamily="2" charset="-122"/>
              </a:rPr>
              <a:t>&lt;/groupId&gt;</a:t>
            </a:r>
            <a:br>
              <a:rPr lang="zh-CN" altLang="zh-CN" dirty="0">
                <a:solidFill>
                  <a:srgbClr val="E8BF6A"/>
                </a:solidFill>
                <a:latin typeface="Arial Unicode MS" pitchFamily="34" charset="-122"/>
                <a:ea typeface="JetBrains Mono"/>
                <a:cs typeface="宋体" pitchFamily="2" charset="-122"/>
              </a:rPr>
            </a:br>
            <a:r>
              <a:rPr lang="zh-CN" altLang="zh-CN" dirty="0">
                <a:solidFill>
                  <a:srgbClr val="E8BF6A"/>
                </a:solidFill>
                <a:latin typeface="Arial Unicode MS" pitchFamily="34" charset="-122"/>
                <a:ea typeface="JetBrains Mono"/>
                <a:cs typeface="宋体" pitchFamily="2" charset="-122"/>
              </a:rPr>
              <a:t>        &lt;artifactId&gt;</a:t>
            </a:r>
            <a:r>
              <a:rPr lang="zh-CN" altLang="zh-CN" dirty="0">
                <a:solidFill>
                  <a:srgbClr val="A9B7C6"/>
                </a:solidFill>
                <a:latin typeface="Arial Unicode MS" pitchFamily="34" charset="-122"/>
                <a:ea typeface="JetBrains Mono"/>
                <a:cs typeface="宋体" pitchFamily="2" charset="-122"/>
              </a:rPr>
              <a:t>spring-expression</a:t>
            </a:r>
            <a:r>
              <a:rPr lang="zh-CN" altLang="zh-CN" dirty="0">
                <a:solidFill>
                  <a:srgbClr val="E8BF6A"/>
                </a:solidFill>
                <a:latin typeface="Arial Unicode MS" pitchFamily="34" charset="-122"/>
                <a:ea typeface="JetBrains Mono"/>
                <a:cs typeface="宋体" pitchFamily="2" charset="-122"/>
              </a:rPr>
              <a:t>&lt;/artifactId&gt;</a:t>
            </a:r>
            <a:br>
              <a:rPr lang="zh-CN" altLang="zh-CN" dirty="0">
                <a:solidFill>
                  <a:srgbClr val="E8BF6A"/>
                </a:solidFill>
                <a:latin typeface="Arial Unicode MS" pitchFamily="34" charset="-122"/>
                <a:ea typeface="JetBrains Mono"/>
                <a:cs typeface="宋体" pitchFamily="2" charset="-122"/>
              </a:rPr>
            </a:br>
            <a:r>
              <a:rPr lang="zh-CN" altLang="zh-CN" dirty="0">
                <a:solidFill>
                  <a:srgbClr val="E8BF6A"/>
                </a:solidFill>
                <a:latin typeface="Arial Unicode MS" pitchFamily="34" charset="-122"/>
                <a:ea typeface="JetBrains Mono"/>
                <a:cs typeface="宋体" pitchFamily="2" charset="-122"/>
              </a:rPr>
              <a:t>        &lt;version&gt;</a:t>
            </a:r>
            <a:r>
              <a:rPr lang="zh-CN" altLang="zh-CN" dirty="0">
                <a:solidFill>
                  <a:srgbClr val="A9B7C6"/>
                </a:solidFill>
                <a:latin typeface="Arial Unicode MS" pitchFamily="34" charset="-122"/>
                <a:ea typeface="JetBrains Mono"/>
                <a:cs typeface="宋体" pitchFamily="2" charset="-122"/>
              </a:rPr>
              <a:t>5.2.8.RELEASE</a:t>
            </a:r>
            <a:r>
              <a:rPr lang="zh-CN" altLang="zh-CN" dirty="0">
                <a:solidFill>
                  <a:srgbClr val="E8BF6A"/>
                </a:solidFill>
                <a:latin typeface="Arial Unicode MS" pitchFamily="34" charset="-122"/>
                <a:ea typeface="JetBrains Mono"/>
                <a:cs typeface="宋体" pitchFamily="2" charset="-122"/>
              </a:rPr>
              <a:t>&lt;/version&gt;</a:t>
            </a:r>
            <a:br>
              <a:rPr lang="zh-CN" altLang="zh-CN" dirty="0">
                <a:solidFill>
                  <a:srgbClr val="E8BF6A"/>
                </a:solidFill>
                <a:latin typeface="Arial Unicode MS" pitchFamily="34" charset="-122"/>
                <a:ea typeface="JetBrains Mono"/>
                <a:cs typeface="宋体" pitchFamily="2" charset="-122"/>
              </a:rPr>
            </a:br>
            <a:r>
              <a:rPr lang="zh-CN" altLang="zh-CN" dirty="0">
                <a:solidFill>
                  <a:srgbClr val="E8BF6A"/>
                </a:solidFill>
                <a:latin typeface="Arial Unicode MS" pitchFamily="34" charset="-122"/>
                <a:ea typeface="JetBrains Mono"/>
                <a:cs typeface="宋体" pitchFamily="2" charset="-122"/>
              </a:rPr>
              <a:t>    &lt;/dependency&gt;</a:t>
            </a:r>
            <a:br>
              <a:rPr lang="zh-CN" altLang="zh-CN" dirty="0">
                <a:solidFill>
                  <a:srgbClr val="E8BF6A"/>
                </a:solidFill>
                <a:latin typeface="Arial Unicode MS" pitchFamily="34" charset="-122"/>
                <a:ea typeface="JetBrains Mono"/>
                <a:cs typeface="宋体" pitchFamily="2" charset="-122"/>
              </a:rPr>
            </a:br>
            <a:r>
              <a:rPr lang="zh-CN" altLang="zh-CN" dirty="0">
                <a:solidFill>
                  <a:srgbClr val="E8BF6A"/>
                </a:solidFill>
                <a:latin typeface="Arial Unicode MS" pitchFamily="34" charset="-122"/>
                <a:ea typeface="JetBrains Mono"/>
                <a:cs typeface="宋体" pitchFamily="2" charset="-122"/>
              </a:rPr>
              <a:t>    </a:t>
            </a:r>
            <a:r>
              <a:rPr lang="zh-CN" altLang="zh-CN" dirty="0">
                <a:solidFill>
                  <a:srgbClr val="808080"/>
                </a:solidFill>
                <a:latin typeface="Arial Unicode MS" pitchFamily="34" charset="-122"/>
                <a:ea typeface="JetBrains Mono"/>
                <a:cs typeface="宋体" pitchFamily="2" charset="-122"/>
              </a:rPr>
              <a:t>&lt;!--Spring</a:t>
            </a:r>
            <a:r>
              <a:rPr lang="zh-CN" altLang="zh-CN" dirty="0">
                <a:solidFill>
                  <a:srgbClr val="808080"/>
                </a:solidFill>
                <a:latin typeface="宋体" pitchFamily="2" charset="-122"/>
                <a:ea typeface="宋体" pitchFamily="2" charset="-122"/>
                <a:cs typeface="宋体" pitchFamily="2" charset="-122"/>
              </a:rPr>
              <a:t>的依赖包</a:t>
            </a:r>
            <a:r>
              <a:rPr lang="zh-CN" altLang="zh-CN" dirty="0">
                <a:solidFill>
                  <a:srgbClr val="808080"/>
                </a:solidFill>
                <a:latin typeface="Arial Unicode MS" pitchFamily="34" charset="-122"/>
                <a:ea typeface="JetBrains Mono"/>
                <a:cs typeface="宋体" pitchFamily="2" charset="-122"/>
              </a:rPr>
              <a:t>commons-logging--&gt;</a:t>
            </a:r>
            <a:br>
              <a:rPr lang="zh-CN" altLang="zh-CN" dirty="0">
                <a:solidFill>
                  <a:srgbClr val="808080"/>
                </a:solidFill>
                <a:latin typeface="Arial Unicode MS" pitchFamily="34" charset="-122"/>
                <a:ea typeface="JetBrains Mono"/>
                <a:cs typeface="宋体" pitchFamily="2" charset="-122"/>
              </a:rPr>
            </a:br>
            <a:r>
              <a:rPr lang="zh-CN" altLang="zh-CN" dirty="0">
                <a:solidFill>
                  <a:srgbClr val="808080"/>
                </a:solidFill>
                <a:latin typeface="Arial Unicode MS" pitchFamily="34" charset="-122"/>
                <a:ea typeface="JetBrains Mono"/>
                <a:cs typeface="宋体" pitchFamily="2" charset="-122"/>
              </a:rPr>
              <a:t>    </a:t>
            </a:r>
            <a:r>
              <a:rPr lang="zh-CN" altLang="zh-CN" dirty="0">
                <a:solidFill>
                  <a:srgbClr val="E8BF6A"/>
                </a:solidFill>
                <a:latin typeface="Arial Unicode MS" pitchFamily="34" charset="-122"/>
                <a:ea typeface="JetBrains Mono"/>
                <a:cs typeface="宋体" pitchFamily="2" charset="-122"/>
              </a:rPr>
              <a:t>&lt;dependency&gt;</a:t>
            </a:r>
            <a:br>
              <a:rPr lang="zh-CN" altLang="zh-CN" dirty="0">
                <a:solidFill>
                  <a:srgbClr val="E8BF6A"/>
                </a:solidFill>
                <a:latin typeface="Arial Unicode MS" pitchFamily="34" charset="-122"/>
                <a:ea typeface="JetBrains Mono"/>
                <a:cs typeface="宋体" pitchFamily="2" charset="-122"/>
              </a:rPr>
            </a:br>
            <a:r>
              <a:rPr lang="zh-CN" altLang="zh-CN" dirty="0">
                <a:solidFill>
                  <a:srgbClr val="E8BF6A"/>
                </a:solidFill>
                <a:latin typeface="Arial Unicode MS" pitchFamily="34" charset="-122"/>
                <a:ea typeface="JetBrains Mono"/>
                <a:cs typeface="宋体" pitchFamily="2" charset="-122"/>
              </a:rPr>
              <a:t>        &lt;groupId&gt;</a:t>
            </a:r>
            <a:r>
              <a:rPr lang="zh-CN" altLang="zh-CN" dirty="0">
                <a:solidFill>
                  <a:srgbClr val="A9B7C6"/>
                </a:solidFill>
                <a:latin typeface="Arial Unicode MS" pitchFamily="34" charset="-122"/>
                <a:ea typeface="JetBrains Mono"/>
                <a:cs typeface="宋体" pitchFamily="2" charset="-122"/>
              </a:rPr>
              <a:t>commons-logging</a:t>
            </a:r>
            <a:r>
              <a:rPr lang="zh-CN" altLang="zh-CN" dirty="0">
                <a:solidFill>
                  <a:srgbClr val="E8BF6A"/>
                </a:solidFill>
                <a:latin typeface="Arial Unicode MS" pitchFamily="34" charset="-122"/>
                <a:ea typeface="JetBrains Mono"/>
                <a:cs typeface="宋体" pitchFamily="2" charset="-122"/>
              </a:rPr>
              <a:t>&lt;/groupId&gt;</a:t>
            </a:r>
            <a:br>
              <a:rPr lang="zh-CN" altLang="zh-CN" dirty="0">
                <a:solidFill>
                  <a:srgbClr val="E8BF6A"/>
                </a:solidFill>
                <a:latin typeface="Arial Unicode MS" pitchFamily="34" charset="-122"/>
                <a:ea typeface="JetBrains Mono"/>
                <a:cs typeface="宋体" pitchFamily="2" charset="-122"/>
              </a:rPr>
            </a:br>
            <a:r>
              <a:rPr lang="zh-CN" altLang="zh-CN" dirty="0">
                <a:solidFill>
                  <a:srgbClr val="E8BF6A"/>
                </a:solidFill>
                <a:latin typeface="Arial Unicode MS" pitchFamily="34" charset="-122"/>
                <a:ea typeface="JetBrains Mono"/>
                <a:cs typeface="宋体" pitchFamily="2" charset="-122"/>
              </a:rPr>
              <a:t>        &lt;artifactId&gt;</a:t>
            </a:r>
            <a:r>
              <a:rPr lang="zh-CN" altLang="zh-CN" dirty="0">
                <a:solidFill>
                  <a:srgbClr val="A9B7C6"/>
                </a:solidFill>
                <a:latin typeface="Arial Unicode MS" pitchFamily="34" charset="-122"/>
                <a:ea typeface="JetBrains Mono"/>
                <a:cs typeface="宋体" pitchFamily="2" charset="-122"/>
              </a:rPr>
              <a:t>commons-logging</a:t>
            </a:r>
            <a:r>
              <a:rPr lang="zh-CN" altLang="zh-CN" dirty="0">
                <a:solidFill>
                  <a:srgbClr val="E8BF6A"/>
                </a:solidFill>
                <a:latin typeface="Arial Unicode MS" pitchFamily="34" charset="-122"/>
                <a:ea typeface="JetBrains Mono"/>
                <a:cs typeface="宋体" pitchFamily="2" charset="-122"/>
              </a:rPr>
              <a:t>&lt;/artifactId&gt;</a:t>
            </a:r>
            <a:br>
              <a:rPr lang="zh-CN" altLang="zh-CN" dirty="0">
                <a:solidFill>
                  <a:srgbClr val="E8BF6A"/>
                </a:solidFill>
                <a:latin typeface="Arial Unicode MS" pitchFamily="34" charset="-122"/>
                <a:ea typeface="JetBrains Mono"/>
                <a:cs typeface="宋体" pitchFamily="2" charset="-122"/>
              </a:rPr>
            </a:br>
            <a:r>
              <a:rPr lang="zh-CN" altLang="zh-CN" dirty="0">
                <a:solidFill>
                  <a:srgbClr val="E8BF6A"/>
                </a:solidFill>
                <a:latin typeface="Arial Unicode MS" pitchFamily="34" charset="-122"/>
                <a:ea typeface="JetBrains Mono"/>
                <a:cs typeface="宋体" pitchFamily="2" charset="-122"/>
              </a:rPr>
              <a:t>        &lt;version&gt;</a:t>
            </a:r>
            <a:r>
              <a:rPr lang="zh-CN" altLang="zh-CN" dirty="0">
                <a:solidFill>
                  <a:srgbClr val="A9B7C6"/>
                </a:solidFill>
                <a:latin typeface="Arial Unicode MS" pitchFamily="34" charset="-122"/>
                <a:ea typeface="JetBrains Mono"/>
                <a:cs typeface="宋体" pitchFamily="2" charset="-122"/>
              </a:rPr>
              <a:t>1.2</a:t>
            </a:r>
            <a:r>
              <a:rPr lang="zh-CN" altLang="zh-CN" dirty="0">
                <a:solidFill>
                  <a:srgbClr val="E8BF6A"/>
                </a:solidFill>
                <a:latin typeface="Arial Unicode MS" pitchFamily="34" charset="-122"/>
                <a:ea typeface="JetBrains Mono"/>
                <a:cs typeface="宋体" pitchFamily="2" charset="-122"/>
              </a:rPr>
              <a:t>&lt;/version&gt;</a:t>
            </a:r>
            <a:br>
              <a:rPr lang="zh-CN" altLang="zh-CN" dirty="0">
                <a:solidFill>
                  <a:srgbClr val="E8BF6A"/>
                </a:solidFill>
                <a:latin typeface="Arial Unicode MS" pitchFamily="34" charset="-122"/>
                <a:ea typeface="JetBrains Mono"/>
                <a:cs typeface="宋体" pitchFamily="2" charset="-122"/>
              </a:rPr>
            </a:br>
            <a:r>
              <a:rPr lang="zh-CN" altLang="zh-CN" dirty="0">
                <a:solidFill>
                  <a:srgbClr val="E8BF6A"/>
                </a:solidFill>
                <a:latin typeface="Arial Unicode MS" pitchFamily="34" charset="-122"/>
                <a:ea typeface="JetBrains Mono"/>
                <a:cs typeface="宋体" pitchFamily="2" charset="-122"/>
              </a:rPr>
              <a:t>    &lt;/dependency&gt;</a:t>
            </a:r>
            <a:br>
              <a:rPr lang="zh-CN" altLang="zh-CN" dirty="0">
                <a:solidFill>
                  <a:srgbClr val="E8BF6A"/>
                </a:solidFill>
                <a:latin typeface="Arial Unicode MS" pitchFamily="34" charset="-122"/>
                <a:ea typeface="JetBrains Mono"/>
                <a:cs typeface="宋体" pitchFamily="2" charset="-122"/>
              </a:rPr>
            </a:br>
            <a:r>
              <a:rPr lang="zh-CN" altLang="zh-CN" dirty="0">
                <a:solidFill>
                  <a:srgbClr val="E8BF6A"/>
                </a:solidFill>
                <a:latin typeface="Arial Unicode MS" pitchFamily="34" charset="-122"/>
                <a:ea typeface="JetBrains Mono"/>
                <a:cs typeface="宋体" pitchFamily="2" charset="-122"/>
              </a:rPr>
              <a:t>&lt;/dependencies&gt;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2" name="Title 1"/>
          <p:cNvSpPr txBox="1"/>
          <p:nvPr/>
        </p:nvSpPr>
        <p:spPr>
          <a:xfrm>
            <a:off x="1143839" y="266933"/>
            <a:ext cx="3736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的入门程序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30997"/>
          </a:xfrm>
          <a:prstGeom prst="rect">
            <a:avLst/>
          </a:prstGeom>
          <a:noFill/>
          <a:ln>
            <a:noFill/>
          </a:ln>
        </p:spPr>
        <p:txBody>
          <a:bodyPr wrap="square" rtlCol="0">
            <a:spAutoFit/>
          </a:bodyPr>
          <a:lstStyle/>
          <a:p>
            <a:pPr>
              <a:lnSpc>
                <a:spcPct val="150000"/>
              </a:lnSpc>
            </a:pPr>
            <a:r>
              <a:rPr lang="zh-CN" altLang="en-US" sz="1600" dirty="0" smtClean="0">
                <a:solidFill>
                  <a:srgbClr val="FF0000"/>
                </a:solidFill>
                <a:latin typeface="微软雅黑" panose="020B0503020204020204" pitchFamily="34" charset="-122"/>
                <a:ea typeface="微软雅黑" panose="020B0503020204020204" pitchFamily="34" charset="-122"/>
              </a:rPr>
              <a:t>新建模块  </a:t>
            </a:r>
            <a:r>
              <a:rPr lang="en-US" altLang="zh-CN" sz="1600" dirty="0" smtClean="0">
                <a:solidFill>
                  <a:srgbClr val="FF0000"/>
                </a:solidFill>
                <a:latin typeface="微软雅黑" panose="020B0503020204020204" pitchFamily="34" charset="-122"/>
                <a:ea typeface="微软雅黑" panose="020B0503020204020204" pitchFamily="34" charset="-122"/>
              </a:rPr>
              <a:t>Spring01_00</a:t>
            </a:r>
          </a:p>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rPr>
              <a:t>创建</a:t>
            </a:r>
            <a:r>
              <a:rPr lang="zh-CN" altLang="zh-CN" sz="1600" dirty="0">
                <a:solidFill>
                  <a:srgbClr val="595959"/>
                </a:solidFill>
                <a:latin typeface="微软雅黑" panose="020B0503020204020204" pitchFamily="34" charset="-122"/>
                <a:ea typeface="微软雅黑" panose="020B0503020204020204" pitchFamily="34" charset="-122"/>
              </a:rPr>
              <a:t>名为</a:t>
            </a:r>
            <a:r>
              <a:rPr lang="en-US" altLang="zh-CN" sz="1600" dirty="0" err="1">
                <a:solidFill>
                  <a:srgbClr val="595959"/>
                </a:solidFill>
                <a:latin typeface="微软雅黑" panose="020B0503020204020204" pitchFamily="34" charset="-122"/>
                <a:ea typeface="微软雅黑" panose="020B0503020204020204" pitchFamily="34" charset="-122"/>
              </a:rPr>
              <a:t>HelloSpring</a:t>
            </a:r>
            <a:r>
              <a:rPr lang="zh-CN" altLang="zh-CN" sz="1600" dirty="0">
                <a:solidFill>
                  <a:srgbClr val="595959"/>
                </a:solidFill>
                <a:latin typeface="微软雅黑" panose="020B0503020204020204" pitchFamily="34" charset="-122"/>
                <a:ea typeface="微软雅黑" panose="020B0503020204020204" pitchFamily="34" charset="-122"/>
              </a:rPr>
              <a:t>的类，在</a:t>
            </a:r>
            <a:r>
              <a:rPr lang="en-US" altLang="zh-CN" sz="1600" dirty="0" err="1">
                <a:solidFill>
                  <a:srgbClr val="595959"/>
                </a:solidFill>
                <a:latin typeface="微软雅黑" panose="020B0503020204020204" pitchFamily="34" charset="-122"/>
                <a:ea typeface="微软雅黑" panose="020B0503020204020204" pitchFamily="34" charset="-122"/>
              </a:rPr>
              <a:t>HelloSpring</a:t>
            </a:r>
            <a:r>
              <a:rPr lang="zh-CN" altLang="zh-CN" sz="1600" dirty="0">
                <a:solidFill>
                  <a:srgbClr val="595959"/>
                </a:solidFill>
                <a:latin typeface="微软雅黑" panose="020B0503020204020204" pitchFamily="34" charset="-122"/>
                <a:ea typeface="微软雅黑" panose="020B0503020204020204" pitchFamily="34" charset="-122"/>
              </a:rPr>
              <a:t>类中定义</a:t>
            </a:r>
            <a:r>
              <a:rPr lang="en-US" altLang="zh-CN" sz="1600" dirty="0" err="1">
                <a:solidFill>
                  <a:srgbClr val="595959"/>
                </a:solidFill>
                <a:latin typeface="微软雅黑" panose="020B0503020204020204" pitchFamily="34" charset="-122"/>
                <a:ea typeface="微软雅黑" panose="020B0503020204020204" pitchFamily="34" charset="-122"/>
              </a:rPr>
              <a:t>userName</a:t>
            </a:r>
            <a:r>
              <a:rPr lang="zh-CN" altLang="zh-CN" sz="1600" dirty="0">
                <a:solidFill>
                  <a:srgbClr val="595959"/>
                </a:solidFill>
                <a:latin typeface="微软雅黑" panose="020B0503020204020204" pitchFamily="34" charset="-122"/>
                <a:ea typeface="微软雅黑" panose="020B0503020204020204" pitchFamily="34" charset="-122"/>
              </a:rPr>
              <a:t>属性和</a:t>
            </a:r>
            <a:r>
              <a:rPr lang="en-US" altLang="zh-CN" sz="1600" dirty="0">
                <a:solidFill>
                  <a:srgbClr val="595959"/>
                </a:solidFill>
                <a:latin typeface="微软雅黑" panose="020B0503020204020204" pitchFamily="34" charset="-122"/>
                <a:ea typeface="微软雅黑" panose="020B0503020204020204" pitchFamily="34" charset="-122"/>
              </a:rPr>
              <a:t>show()</a:t>
            </a:r>
            <a:r>
              <a:rPr lang="zh-CN" altLang="zh-CN" sz="1600" dirty="0">
                <a:solidFill>
                  <a:srgbClr val="595959"/>
                </a:solidFill>
                <a:latin typeface="微软雅黑" panose="020B0503020204020204" pitchFamily="34" charset="-122"/>
                <a:ea typeface="微软雅黑" panose="020B0503020204020204" pitchFamily="34" charset="-122"/>
              </a:rPr>
              <a:t>方法</a:t>
            </a:r>
            <a:r>
              <a:rPr lang="zh-CN" altLang="en-US"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a:stretch>
            <a:fillRect/>
          </a:stretch>
        </p:blipFill>
        <p:spPr>
          <a:xfrm>
            <a:off x="2651708" y="2806700"/>
            <a:ext cx="6713774" cy="3378199"/>
          </a:xfrm>
          <a:prstGeom prst="rect">
            <a:avLst/>
          </a:prstGeom>
        </p:spPr>
      </p:pic>
      <p:sp>
        <p:nvSpPr>
          <p:cNvPr id="2" name="矩形 1"/>
          <p:cNvSpPr/>
          <p:nvPr/>
        </p:nvSpPr>
        <p:spPr>
          <a:xfrm>
            <a:off x="2712218" y="2759110"/>
            <a:ext cx="6831832" cy="3416320"/>
          </a:xfrm>
          <a:prstGeom prst="rect">
            <a:avLst/>
          </a:prstGeom>
        </p:spPr>
        <p:txBody>
          <a:bodyPr wrap="square">
            <a:spAutoFit/>
          </a:bodyPr>
          <a:lstStyle/>
          <a:p>
            <a:pPr lvl="0" fontAlgn="base">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package </a:t>
            </a:r>
            <a:r>
              <a:rPr lang="en-US" altLang="zh-CN" dirty="0" err="1" smtClean="0">
                <a:solidFill>
                  <a:srgbClr val="595959"/>
                </a:solidFill>
                <a:latin typeface="微软雅黑" panose="020B0503020204020204" pitchFamily="34" charset="-122"/>
                <a:ea typeface="微软雅黑" panose="020B0503020204020204" pitchFamily="34" charset="-122"/>
                <a:cs typeface="+mn-ea"/>
              </a:rPr>
              <a:t>com.hubei</a:t>
            </a:r>
            <a:r>
              <a:rPr lang="en-US" altLang="zh-CN" dirty="0" smtClean="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class </a:t>
            </a:r>
            <a:r>
              <a:rPr lang="en-US" altLang="zh-CN" dirty="0" err="1">
                <a:solidFill>
                  <a:srgbClr val="1369B2"/>
                </a:solidFill>
                <a:latin typeface="微软雅黑" panose="020B0503020204020204" pitchFamily="34" charset="-122"/>
                <a:ea typeface="微软雅黑" panose="020B0503020204020204" pitchFamily="34" charset="-122"/>
                <a:cs typeface="+mn-ea"/>
              </a:rPr>
              <a:t>HelloSpring</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dirty="0" err="1">
                <a:solidFill>
                  <a:srgbClr val="1369B2"/>
                </a:solidFill>
                <a:latin typeface="微软雅黑" panose="020B0503020204020204" pitchFamily="34" charset="-122"/>
                <a:ea typeface="微软雅黑" panose="020B0503020204020204" pitchFamily="34" charset="-122"/>
                <a:cs typeface="+mn-ea"/>
              </a:rPr>
              <a:t>userName</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public void </a:t>
            </a:r>
            <a:r>
              <a:rPr lang="en-US" altLang="zh-CN" dirty="0" err="1">
                <a:solidFill>
                  <a:srgbClr val="595959"/>
                </a:solidFill>
                <a:latin typeface="微软雅黑" panose="020B0503020204020204" pitchFamily="34" charset="-122"/>
                <a:ea typeface="微软雅黑" panose="020B0503020204020204" pitchFamily="34" charset="-122"/>
                <a:cs typeface="+mn-ea"/>
              </a:rPr>
              <a:t>setUserName</a:t>
            </a:r>
            <a:r>
              <a:rPr lang="en-US" altLang="zh-CN" dirty="0">
                <a:solidFill>
                  <a:srgbClr val="595959"/>
                </a:solidFill>
                <a:latin typeface="微软雅黑" panose="020B0503020204020204" pitchFamily="34" charset="-122"/>
                <a:ea typeface="微软雅黑" panose="020B0503020204020204" pitchFamily="34" charset="-122"/>
                <a:cs typeface="+mn-ea"/>
              </a:rPr>
              <a:t>(String </a:t>
            </a:r>
            <a:r>
              <a:rPr lang="en-US" altLang="zh-CN" dirty="0" err="1">
                <a:solidFill>
                  <a:srgbClr val="595959"/>
                </a:solidFill>
                <a:latin typeface="微软雅黑" panose="020B0503020204020204" pitchFamily="34" charset="-122"/>
                <a:ea typeface="微软雅黑" panose="020B0503020204020204" pitchFamily="34" charset="-122"/>
                <a:cs typeface="+mn-ea"/>
              </a:rPr>
              <a:t>userName</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this.userName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userName</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public void </a:t>
            </a:r>
            <a:r>
              <a:rPr lang="en-US" altLang="zh-CN" dirty="0">
                <a:solidFill>
                  <a:srgbClr val="1369B2"/>
                </a:solidFill>
                <a:latin typeface="微软雅黑" panose="020B0503020204020204" pitchFamily="34" charset="-122"/>
                <a:ea typeface="微软雅黑" panose="020B0503020204020204" pitchFamily="34" charset="-122"/>
                <a:cs typeface="+mn-ea"/>
              </a:rPr>
              <a:t>show()</a:t>
            </a:r>
            <a:r>
              <a:rPr lang="zh-CN" altLang="en-US" dirty="0">
                <a:solidFill>
                  <a:srgbClr val="1369B2"/>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userName</a:t>
            </a:r>
            <a:r>
              <a:rPr lang="en-US" altLang="zh-CN" dirty="0" smtClean="0">
                <a:solidFill>
                  <a:srgbClr val="595959"/>
                </a:solidFill>
                <a:latin typeface="微软雅黑" panose="020B0503020204020204" pitchFamily="34" charset="-122"/>
                <a:ea typeface="微软雅黑" panose="020B0503020204020204" pitchFamily="34" charset="-122"/>
                <a:cs typeface="+mn-ea"/>
              </a:rPr>
              <a:t>+“,</a:t>
            </a:r>
            <a:r>
              <a:rPr lang="zh-CN" altLang="zh-CN" dirty="0" smtClean="0">
                <a:solidFill>
                  <a:srgbClr val="595959"/>
                </a:solidFill>
                <a:latin typeface="微软雅黑" panose="020B0503020204020204" pitchFamily="34" charset="-122"/>
                <a:ea typeface="微软雅黑" panose="020B0503020204020204" pitchFamily="34" charset="-122"/>
                <a:cs typeface="+mn-ea"/>
              </a:rPr>
              <a:t>欢迎</a:t>
            </a:r>
            <a:r>
              <a:rPr lang="zh-CN" altLang="zh-CN" dirty="0">
                <a:solidFill>
                  <a:srgbClr val="595959"/>
                </a:solidFill>
                <a:latin typeface="微软雅黑" panose="020B0503020204020204" pitchFamily="34" charset="-122"/>
                <a:ea typeface="微软雅黑" panose="020B0503020204020204" pitchFamily="34" charset="-122"/>
                <a:cs typeface="+mn-ea"/>
              </a:rPr>
              <a:t>来到</a:t>
            </a:r>
            <a:r>
              <a:rPr lang="en-US" altLang="zh-CN" dirty="0">
                <a:solidFill>
                  <a:srgbClr val="595959"/>
                </a:solidFill>
                <a:latin typeface="微软雅黑" panose="020B0503020204020204" pitchFamily="34" charset="-122"/>
                <a:ea typeface="微软雅黑" panose="020B0503020204020204" pitchFamily="34" charset="-122"/>
                <a:cs typeface="+mn-ea"/>
              </a:rPr>
              <a:t>Spring");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39" y="266933"/>
            <a:ext cx="3736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的入门程序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新建</a:t>
            </a:r>
            <a:r>
              <a:rPr lang="en-US" altLang="zh-CN" sz="1600" dirty="0" err="1">
                <a:solidFill>
                  <a:srgbClr val="595959"/>
                </a:solidFill>
                <a:latin typeface="微软雅黑" panose="020B0503020204020204" pitchFamily="34" charset="-122"/>
                <a:ea typeface="微软雅黑" panose="020B0503020204020204" pitchFamily="34" charset="-122"/>
              </a:rPr>
              <a:t>applicationContext.xml</a:t>
            </a:r>
            <a:r>
              <a:rPr lang="zh-CN" altLang="zh-CN" sz="1600" dirty="0">
                <a:solidFill>
                  <a:srgbClr val="595959"/>
                </a:solidFill>
                <a:latin typeface="微软雅黑" panose="020B0503020204020204" pitchFamily="34" charset="-122"/>
                <a:ea typeface="微软雅黑" panose="020B0503020204020204" pitchFamily="34" charset="-122"/>
              </a:rPr>
              <a:t>文件作为</a:t>
            </a:r>
            <a:r>
              <a:rPr lang="en-US" altLang="zh-CN" sz="1600" dirty="0" err="1">
                <a:solidFill>
                  <a:srgbClr val="595959"/>
                </a:solidFill>
                <a:latin typeface="微软雅黑" panose="020B0503020204020204" pitchFamily="34" charset="-122"/>
                <a:ea typeface="微软雅黑" panose="020B0503020204020204" pitchFamily="34" charset="-122"/>
              </a:rPr>
              <a:t>HelloSpring</a:t>
            </a:r>
            <a:r>
              <a:rPr lang="zh-CN" altLang="zh-CN" sz="1600" dirty="0">
                <a:solidFill>
                  <a:srgbClr val="595959"/>
                </a:solidFill>
                <a:latin typeface="微软雅黑" panose="020B0503020204020204" pitchFamily="34" charset="-122"/>
                <a:ea typeface="微软雅黑" panose="020B0503020204020204" pitchFamily="34" charset="-122"/>
              </a:rPr>
              <a:t>类的配置文件，并在</a:t>
            </a:r>
            <a:r>
              <a:rPr lang="zh-CN" altLang="en-US" sz="1600" dirty="0">
                <a:solidFill>
                  <a:srgbClr val="595959"/>
                </a:solidFill>
                <a:latin typeface="微软雅黑" panose="020B0503020204020204" pitchFamily="34" charset="-122"/>
                <a:ea typeface="微软雅黑" panose="020B0503020204020204" pitchFamily="34" charset="-122"/>
              </a:rPr>
              <a:t>该</a:t>
            </a:r>
            <a:r>
              <a:rPr lang="zh-CN" altLang="zh-CN" sz="1600" dirty="0">
                <a:solidFill>
                  <a:srgbClr val="595959"/>
                </a:solidFill>
                <a:latin typeface="微软雅黑" panose="020B0503020204020204" pitchFamily="34" charset="-122"/>
                <a:ea typeface="微软雅黑" panose="020B0503020204020204" pitchFamily="34" charset="-122"/>
              </a:rPr>
              <a:t>配置文件中创建</a:t>
            </a:r>
            <a:r>
              <a:rPr lang="en-US" altLang="zh-CN" sz="1600" dirty="0">
                <a:solidFill>
                  <a:srgbClr val="595959"/>
                </a:solidFill>
                <a:latin typeface="微软雅黑" panose="020B0503020204020204" pitchFamily="34" charset="-122"/>
                <a:ea typeface="微软雅黑" panose="020B0503020204020204" pitchFamily="34" charset="-122"/>
              </a:rPr>
              <a:t>id</a:t>
            </a:r>
            <a:r>
              <a:rPr lang="zh-CN" altLang="zh-CN" sz="1600" dirty="0">
                <a:solidFill>
                  <a:srgbClr val="595959"/>
                </a:solidFill>
                <a:latin typeface="微软雅黑" panose="020B0503020204020204" pitchFamily="34" charset="-122"/>
                <a:ea typeface="微软雅黑" panose="020B0503020204020204" pitchFamily="34" charset="-122"/>
              </a:rPr>
              <a:t>为</a:t>
            </a:r>
            <a:r>
              <a:rPr lang="en-US" altLang="zh-CN" sz="1600" dirty="0" err="1">
                <a:solidFill>
                  <a:srgbClr val="595959"/>
                </a:solidFill>
                <a:latin typeface="微软雅黑" panose="020B0503020204020204" pitchFamily="34" charset="-122"/>
                <a:ea typeface="微软雅黑" panose="020B0503020204020204" pitchFamily="34" charset="-122"/>
              </a:rPr>
              <a:t>helloSpring</a:t>
            </a:r>
            <a:r>
              <a:rPr lang="zh-CN" altLang="zh-CN" sz="1600" dirty="0">
                <a:solidFill>
                  <a:srgbClr val="595959"/>
                </a:solidFill>
                <a:latin typeface="微软雅黑" panose="020B0503020204020204" pitchFamily="34" charset="-122"/>
                <a:ea typeface="微软雅黑" panose="020B0503020204020204" pitchFamily="34" charset="-122"/>
              </a:rPr>
              <a:t>的</a:t>
            </a:r>
            <a:r>
              <a:rPr lang="en-US" altLang="zh-CN" sz="1600" dirty="0">
                <a:solidFill>
                  <a:srgbClr val="595959"/>
                </a:solidFill>
                <a:latin typeface="微软雅黑" panose="020B0503020204020204" pitchFamily="34" charset="-122"/>
                <a:ea typeface="微软雅黑" panose="020B0503020204020204" pitchFamily="34" charset="-122"/>
              </a:rPr>
              <a:t>Bean</a:t>
            </a:r>
            <a:r>
              <a:rPr lang="zh-CN" altLang="en-US"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675816" y="2029245"/>
            <a:ext cx="7410275"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xml version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="1.0"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encoding</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="UTF-8"</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&lt;beans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xmlns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="http://www.springframework.org/schema/beans"</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xmlns:</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xsi</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="http://www.w3.org/2001/XMLSchema-instance"</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xsi</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:schemaLocation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="http://www.springframework.org/schema/beans</a:t>
            </a:r>
            <a:b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http://www.springframework.org/schema/beans/spring-beans.xsd"</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将指定类配置给</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Spring</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，让</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Spring</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创建</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HelloSpring</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对象的实例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="helloSpring"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class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="com.hubei.HelloSpring"</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&lt;!--</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为</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userName</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属性赋值</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高强</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&gt;&lt;/property&gt;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&lt;/bean&gt;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&lt;/beans&gt;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2" name="Title 1"/>
          <p:cNvSpPr txBox="1"/>
          <p:nvPr/>
        </p:nvSpPr>
        <p:spPr>
          <a:xfrm>
            <a:off x="1143839" y="266933"/>
            <a:ext cx="3736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的入门程序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119888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创建测试类</a:t>
            </a:r>
            <a:r>
              <a:rPr lang="en-US" altLang="zh-CN" sz="1600" dirty="0" err="1">
                <a:solidFill>
                  <a:srgbClr val="595959"/>
                </a:solidFill>
                <a:latin typeface="微软雅黑" panose="020B0503020204020204" pitchFamily="34" charset="-122"/>
                <a:ea typeface="微软雅黑" panose="020B0503020204020204" pitchFamily="34" charset="-122"/>
              </a:rPr>
              <a:t>TestHelloSpring</a:t>
            </a:r>
            <a:r>
              <a:rPr lang="zh-CN" altLang="zh-CN" sz="1600" dirty="0">
                <a:solidFill>
                  <a:srgbClr val="595959"/>
                </a:solidFill>
                <a:latin typeface="微软雅黑" panose="020B0503020204020204" pitchFamily="34" charset="-122"/>
                <a:ea typeface="微软雅黑" panose="020B0503020204020204" pitchFamily="34" charset="-122"/>
              </a:rPr>
              <a:t>，在</a:t>
            </a:r>
            <a:r>
              <a:rPr lang="en-US" altLang="zh-CN" sz="1600" dirty="0">
                <a:solidFill>
                  <a:srgbClr val="595959"/>
                </a:solidFill>
                <a:latin typeface="微软雅黑" panose="020B0503020204020204" pitchFamily="34" charset="-122"/>
                <a:ea typeface="微软雅黑" panose="020B0503020204020204" pitchFamily="34" charset="-122"/>
              </a:rPr>
              <a:t>main()</a:t>
            </a:r>
            <a:r>
              <a:rPr lang="zh-CN" altLang="zh-CN" sz="1600" dirty="0">
                <a:solidFill>
                  <a:srgbClr val="595959"/>
                </a:solidFill>
                <a:latin typeface="微软雅黑" panose="020B0503020204020204" pitchFamily="34" charset="-122"/>
                <a:ea typeface="微软雅黑" panose="020B0503020204020204" pitchFamily="34" charset="-122"/>
              </a:rPr>
              <a:t>方法中初始化</a:t>
            </a:r>
            <a:r>
              <a:rPr lang="en-US" altLang="zh-CN" sz="1600" dirty="0">
                <a:solidFill>
                  <a:srgbClr val="595959"/>
                </a:solidFill>
                <a:latin typeface="微软雅黑" panose="020B0503020204020204" pitchFamily="34" charset="-122"/>
                <a:ea typeface="微软雅黑" panose="020B0503020204020204" pitchFamily="34" charset="-122"/>
              </a:rPr>
              <a:t>Spring</a:t>
            </a:r>
            <a:r>
              <a:rPr lang="zh-CN" altLang="zh-CN" sz="1600" dirty="0">
                <a:solidFill>
                  <a:srgbClr val="595959"/>
                </a:solidFill>
                <a:latin typeface="微软雅黑" panose="020B0503020204020204" pitchFamily="34" charset="-122"/>
                <a:ea typeface="微软雅黑" panose="020B0503020204020204" pitchFamily="34" charset="-122"/>
              </a:rPr>
              <a:t>容器并加载</a:t>
            </a:r>
            <a:r>
              <a:rPr lang="en-US" altLang="zh-CN" sz="1600" dirty="0" err="1">
                <a:solidFill>
                  <a:srgbClr val="595959"/>
                </a:solidFill>
                <a:latin typeface="微软雅黑" panose="020B0503020204020204" pitchFamily="34" charset="-122"/>
                <a:ea typeface="微软雅黑" panose="020B0503020204020204" pitchFamily="34" charset="-122"/>
              </a:rPr>
              <a:t>applicationContext.xml</a:t>
            </a:r>
            <a:r>
              <a:rPr lang="zh-CN" altLang="zh-CN" sz="1600" dirty="0">
                <a:solidFill>
                  <a:srgbClr val="595959"/>
                </a:solidFill>
                <a:latin typeface="微软雅黑" panose="020B0503020204020204" pitchFamily="34" charset="-122"/>
                <a:ea typeface="微软雅黑" panose="020B0503020204020204" pitchFamily="34" charset="-122"/>
              </a:rPr>
              <a:t>配置文件，通过</a:t>
            </a:r>
            <a:r>
              <a:rPr lang="en-US" altLang="zh-CN" sz="1600" dirty="0">
                <a:solidFill>
                  <a:srgbClr val="595959"/>
                </a:solidFill>
                <a:latin typeface="微软雅黑" panose="020B0503020204020204" pitchFamily="34" charset="-122"/>
                <a:ea typeface="微软雅黑" panose="020B0503020204020204" pitchFamily="34" charset="-122"/>
              </a:rPr>
              <a:t>Spring</a:t>
            </a:r>
            <a:r>
              <a:rPr lang="zh-CN" altLang="zh-CN" sz="1600" dirty="0">
                <a:solidFill>
                  <a:srgbClr val="595959"/>
                </a:solidFill>
                <a:latin typeface="微软雅黑" panose="020B0503020204020204" pitchFamily="34" charset="-122"/>
                <a:ea typeface="微软雅黑" panose="020B0503020204020204" pitchFamily="34" charset="-122"/>
              </a:rPr>
              <a:t>容器获取</a:t>
            </a:r>
            <a:r>
              <a:rPr lang="en-US" altLang="zh-CN" sz="1600" dirty="0" err="1">
                <a:solidFill>
                  <a:srgbClr val="595959"/>
                </a:solidFill>
                <a:latin typeface="微软雅黑" panose="020B0503020204020204" pitchFamily="34" charset="-122"/>
                <a:ea typeface="微软雅黑" panose="020B0503020204020204" pitchFamily="34" charset="-122"/>
              </a:rPr>
              <a:t>HelloSpring</a:t>
            </a:r>
            <a:r>
              <a:rPr lang="zh-CN" altLang="zh-CN" sz="1600" dirty="0">
                <a:solidFill>
                  <a:srgbClr val="595959"/>
                </a:solidFill>
                <a:latin typeface="微软雅黑" panose="020B0503020204020204" pitchFamily="34" charset="-122"/>
                <a:ea typeface="微软雅黑" panose="020B0503020204020204" pitchFamily="34" charset="-122"/>
              </a:rPr>
              <a:t>类的</a:t>
            </a:r>
            <a:r>
              <a:rPr lang="en-US" altLang="zh-CN" sz="1600" dirty="0" err="1">
                <a:solidFill>
                  <a:srgbClr val="595959"/>
                </a:solidFill>
                <a:latin typeface="微软雅黑" panose="020B0503020204020204" pitchFamily="34" charset="-122"/>
                <a:ea typeface="微软雅黑" panose="020B0503020204020204" pitchFamily="34" charset="-122"/>
              </a:rPr>
              <a:t>helloSpring</a:t>
            </a:r>
            <a:r>
              <a:rPr lang="zh-CN" altLang="zh-CN" sz="1600" dirty="0">
                <a:solidFill>
                  <a:srgbClr val="595959"/>
                </a:solidFill>
                <a:latin typeface="微软雅黑" panose="020B0503020204020204" pitchFamily="34" charset="-122"/>
                <a:ea typeface="微软雅黑" panose="020B0503020204020204" pitchFamily="34" charset="-122"/>
              </a:rPr>
              <a:t>实例，调用</a:t>
            </a:r>
            <a:r>
              <a:rPr lang="en-US" altLang="zh-CN" sz="1600" dirty="0" err="1">
                <a:solidFill>
                  <a:srgbClr val="595959"/>
                </a:solidFill>
                <a:latin typeface="微软雅黑" panose="020B0503020204020204" pitchFamily="34" charset="-122"/>
                <a:ea typeface="微软雅黑" panose="020B0503020204020204" pitchFamily="34" charset="-122"/>
              </a:rPr>
              <a:t>HelloSpring</a:t>
            </a:r>
            <a:r>
              <a:rPr lang="zh-CN" altLang="zh-CN" sz="1600" dirty="0">
                <a:solidFill>
                  <a:srgbClr val="595959"/>
                </a:solidFill>
                <a:latin typeface="微软雅黑" panose="020B0503020204020204" pitchFamily="34" charset="-122"/>
                <a:ea typeface="微软雅黑" panose="020B0503020204020204" pitchFamily="34" charset="-122"/>
              </a:rPr>
              <a:t>类中的</a:t>
            </a:r>
            <a:r>
              <a:rPr lang="en-US" altLang="zh-CN" sz="1600" dirty="0">
                <a:solidFill>
                  <a:srgbClr val="595959"/>
                </a:solidFill>
                <a:latin typeface="微软雅黑" panose="020B0503020204020204" pitchFamily="34" charset="-122"/>
                <a:ea typeface="微软雅黑" panose="020B0503020204020204" pitchFamily="34" charset="-122"/>
              </a:rPr>
              <a:t>show()</a:t>
            </a:r>
            <a:r>
              <a:rPr lang="zh-CN" altLang="zh-CN" sz="1600" dirty="0">
                <a:solidFill>
                  <a:srgbClr val="595959"/>
                </a:solidFill>
                <a:latin typeface="微软雅黑" panose="020B0503020204020204" pitchFamily="34" charset="-122"/>
                <a:ea typeface="微软雅黑" panose="020B0503020204020204" pitchFamily="34" charset="-122"/>
              </a:rPr>
              <a:t>方法在控制台输出信息</a:t>
            </a:r>
            <a:r>
              <a:rPr lang="zh-CN" altLang="en-US"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a:stretch>
            <a:fillRect/>
          </a:stretch>
        </p:blipFill>
        <p:spPr>
          <a:xfrm>
            <a:off x="520117" y="2520140"/>
            <a:ext cx="10972799" cy="3310210"/>
          </a:xfrm>
          <a:prstGeom prst="rect">
            <a:avLst/>
          </a:prstGeom>
        </p:spPr>
      </p:pic>
      <p:sp>
        <p:nvSpPr>
          <p:cNvPr id="2" name="矩形 1"/>
          <p:cNvSpPr/>
          <p:nvPr/>
        </p:nvSpPr>
        <p:spPr>
          <a:xfrm>
            <a:off x="520117" y="2620342"/>
            <a:ext cx="11107024" cy="3046988"/>
          </a:xfrm>
          <a:prstGeom prst="rect">
            <a:avLst/>
          </a:prstGeom>
        </p:spPr>
        <p:txBody>
          <a:bodyPr wrap="square">
            <a:spAutoFit/>
          </a:bodyPr>
          <a:lstStyle/>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1369B2"/>
                </a:solidFill>
                <a:latin typeface="微软雅黑" panose="020B0503020204020204" pitchFamily="34" charset="-122"/>
                <a:ea typeface="微软雅黑" panose="020B0503020204020204" pitchFamily="34" charset="-122"/>
                <a:cs typeface="+mn-ea"/>
              </a:rPr>
              <a:t>TestHelloSpring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static void main(String[]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args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初始化</a:t>
            </a:r>
            <a:r>
              <a:rPr lang="en-US" altLang="zh-CN" sz="1600" dirty="0">
                <a:solidFill>
                  <a:srgbClr val="595959"/>
                </a:solidFill>
                <a:latin typeface="微软雅黑" panose="020B0503020204020204" pitchFamily="34" charset="-122"/>
                <a:ea typeface="微软雅黑" panose="020B0503020204020204" pitchFamily="34" charset="-122"/>
                <a:cs typeface="+mn-ea"/>
              </a:rPr>
              <a:t>spring</a:t>
            </a:r>
            <a:r>
              <a:rPr lang="zh-CN" altLang="zh-CN" sz="1600" dirty="0">
                <a:solidFill>
                  <a:srgbClr val="595959"/>
                </a:solidFill>
                <a:latin typeface="微软雅黑" panose="020B0503020204020204" pitchFamily="34" charset="-122"/>
                <a:ea typeface="微软雅黑" panose="020B0503020204020204" pitchFamily="34" charset="-122"/>
                <a:cs typeface="+mn-ea"/>
              </a:rPr>
              <a:t>容器，加载</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applicationContext.xml</a:t>
            </a:r>
            <a:r>
              <a:rPr lang="zh-CN" altLang="zh-CN" sz="1600" dirty="0">
                <a:solidFill>
                  <a:srgbClr val="595959"/>
                </a:solidFill>
                <a:latin typeface="微软雅黑" panose="020B0503020204020204" pitchFamily="34" charset="-122"/>
                <a:ea typeface="微软雅黑" panose="020B0503020204020204" pitchFamily="34" charset="-122"/>
                <a:cs typeface="+mn-ea"/>
              </a:rPr>
              <a:t>配置</a:t>
            </a: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smtClean="0">
                <a:solidFill>
                  <a:srgbClr val="595959"/>
                </a:solidFill>
                <a:latin typeface="微软雅黑" panose="020B0503020204020204" pitchFamily="34" charset="-122"/>
                <a:ea typeface="微软雅黑" panose="020B0503020204020204" pitchFamily="34" charset="-122"/>
                <a:cs typeface="+mn-ea"/>
              </a:rPr>
              <a:t>applicationContext</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=new  </a:t>
            </a:r>
            <a:r>
              <a:rPr lang="en-US" altLang="zh-CN" sz="1600" dirty="0" err="1" smtClean="0">
                <a:solidFill>
                  <a:srgbClr val="595959"/>
                </a:solidFill>
                <a:latin typeface="微软雅黑" panose="020B0503020204020204" pitchFamily="34" charset="-122"/>
                <a:ea typeface="微软雅黑" panose="020B0503020204020204" pitchFamily="34" charset="-122"/>
                <a:cs typeface="+mn-ea"/>
              </a:rPr>
              <a:t>ClassPathXmlApplicationContext</a:t>
            </a:r>
            <a:r>
              <a:rPr lang="en-US" altLang="zh-CN" sz="1600" dirty="0">
                <a:solidFill>
                  <a:srgbClr val="595959"/>
                </a:solidFill>
                <a:latin typeface="微软雅黑" panose="020B0503020204020204" pitchFamily="34" charset="-122"/>
                <a:ea typeface="微软雅黑" panose="020B0503020204020204" pitchFamily="34" charset="-122"/>
                <a:cs typeface="+mn-ea"/>
              </a:rPr>
              <a:t>("applicationContext.xml");</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通过容器获取配置中</a:t>
            </a:r>
            <a:r>
              <a:rPr lang="en-US" altLang="zh-CN" sz="1600" dirty="0" err="1">
                <a:solidFill>
                  <a:srgbClr val="595959"/>
                </a:solidFill>
                <a:latin typeface="微软雅黑" panose="020B0503020204020204" pitchFamily="34" charset="-122"/>
                <a:ea typeface="微软雅黑" panose="020B0503020204020204" pitchFamily="34" charset="-122"/>
                <a:cs typeface="+mn-ea"/>
              </a:rPr>
              <a:t>helloSpring</a:t>
            </a:r>
            <a:r>
              <a:rPr lang="zh-CN" altLang="zh-CN" sz="1600" dirty="0">
                <a:solidFill>
                  <a:srgbClr val="595959"/>
                </a:solidFill>
                <a:latin typeface="微软雅黑" panose="020B0503020204020204" pitchFamily="34" charset="-122"/>
                <a:ea typeface="微软雅黑" panose="020B0503020204020204" pitchFamily="34" charset="-122"/>
                <a:cs typeface="+mn-ea"/>
              </a:rPr>
              <a:t>的实例</a:t>
            </a: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HelloSpring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helloSpring</a:t>
            </a:r>
            <a:r>
              <a:rPr lang="en-US" altLang="zh-CN" sz="16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HelloSpring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applicationContext.getBean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helloSpring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helloSpring.show</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调用方法</a:t>
            </a:r>
            <a:r>
              <a:rPr lang="en-US" altLang="zh-CN" sz="1600" dirty="0">
                <a:solidFill>
                  <a:srgbClr val="595959"/>
                </a:solidFill>
                <a:latin typeface="微软雅黑" panose="020B0503020204020204" pitchFamily="34" charset="-122"/>
                <a:ea typeface="微软雅黑" panose="020B0503020204020204" pitchFamily="34" charset="-122"/>
                <a:cs typeface="+mn-ea"/>
              </a:rPr>
              <a:t>	}</a:t>
            </a: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2" name="Title 1"/>
          <p:cNvSpPr txBox="1"/>
          <p:nvPr/>
        </p:nvSpPr>
        <p:spPr>
          <a:xfrm>
            <a:off x="1143839" y="266933"/>
            <a:ext cx="3736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的入门程序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a:t>
            </a:r>
            <a:r>
              <a:rPr lang="en-US" altLang="zh-CN" sz="1600" dirty="0">
                <a:solidFill>
                  <a:srgbClr val="595959"/>
                </a:solidFill>
                <a:latin typeface="微软雅黑" panose="020B0503020204020204" pitchFamily="34" charset="-122"/>
                <a:ea typeface="微软雅黑" panose="020B0503020204020204" pitchFamily="34" charset="-122"/>
              </a:rPr>
              <a:t>IDEA</a:t>
            </a:r>
            <a:r>
              <a:rPr lang="zh-CN" altLang="zh-CN" sz="1600" dirty="0">
                <a:solidFill>
                  <a:srgbClr val="595959"/>
                </a:solidFill>
                <a:latin typeface="微软雅黑" panose="020B0503020204020204" pitchFamily="34" charset="-122"/>
                <a:ea typeface="微软雅黑" panose="020B0503020204020204" pitchFamily="34" charset="-122"/>
              </a:rPr>
              <a:t>中启动测试类</a:t>
            </a:r>
            <a:r>
              <a:rPr lang="en-US" altLang="zh-CN" sz="1600" dirty="0" err="1">
                <a:solidFill>
                  <a:srgbClr val="595959"/>
                </a:solidFill>
                <a:latin typeface="微软雅黑" panose="020B0503020204020204" pitchFamily="34" charset="-122"/>
                <a:ea typeface="微软雅黑" panose="020B0503020204020204" pitchFamily="34" charset="-122"/>
              </a:rPr>
              <a:t>TestHelloSpring</a:t>
            </a:r>
            <a:r>
              <a:rPr lang="zh-CN" altLang="zh-CN" sz="1600" dirty="0">
                <a:solidFill>
                  <a:srgbClr val="595959"/>
                </a:solidFill>
                <a:latin typeface="微软雅黑" panose="020B0503020204020204" pitchFamily="34" charset="-122"/>
                <a:ea typeface="微软雅黑" panose="020B0503020204020204" pitchFamily="34" charset="-122"/>
              </a:rPr>
              <a:t>，控制台</a:t>
            </a:r>
            <a:r>
              <a:rPr lang="zh-CN" altLang="en-US" sz="1600" dirty="0">
                <a:solidFill>
                  <a:srgbClr val="595959"/>
                </a:solidFill>
                <a:latin typeface="微软雅黑" panose="020B0503020204020204" pitchFamily="34" charset="-122"/>
                <a:ea typeface="微软雅黑" panose="020B0503020204020204" pitchFamily="34" charset="-122"/>
              </a:rPr>
              <a:t>会</a:t>
            </a:r>
            <a:r>
              <a:rPr lang="zh-CN" altLang="zh-CN" sz="1600" dirty="0">
                <a:solidFill>
                  <a:srgbClr val="595959"/>
                </a:solidFill>
                <a:latin typeface="微软雅黑" panose="020B0503020204020204" pitchFamily="34" charset="-122"/>
                <a:ea typeface="微软雅黑" panose="020B0503020204020204" pitchFamily="34" charset="-122"/>
              </a:rPr>
              <a:t>输出结果</a:t>
            </a:r>
            <a:r>
              <a:rPr lang="zh-CN" altLang="en-US" sz="1600" dirty="0">
                <a:solidFill>
                  <a:srgbClr val="595959"/>
                </a:solidFill>
                <a:latin typeface="微软雅黑" panose="020B0503020204020204" pitchFamily="34" charset="-122"/>
                <a:ea typeface="微软雅黑" panose="020B0503020204020204" pitchFamily="34" charset="-122"/>
              </a:rPr>
              <a:t>。</a:t>
            </a:r>
            <a:r>
              <a:rPr lang="zh-CN" altLang="zh-CN" sz="1600" dirty="0">
                <a:solidFill>
                  <a:srgbClr val="595959"/>
                </a:solidFill>
                <a:latin typeface="微软雅黑" panose="020B0503020204020204" pitchFamily="34" charset="-122"/>
                <a:ea typeface="微软雅黑" panose="020B0503020204020204" pitchFamily="34" charset="-122"/>
              </a:rPr>
              <a:t> </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900" y="2593554"/>
            <a:ext cx="7246937"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的入门程序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635000" y="975267"/>
            <a:ext cx="944034" cy="944034"/>
          </a:xfrm>
          <a:prstGeom prst="rect">
            <a:avLst/>
          </a:prstGeom>
        </p:spPr>
      </p:pic>
      <p:sp>
        <p:nvSpPr>
          <p:cNvPr id="10" name="矩形 9"/>
          <p:cNvSpPr/>
          <p:nvPr/>
        </p:nvSpPr>
        <p:spPr>
          <a:xfrm>
            <a:off x="1813596" y="1112004"/>
            <a:ext cx="369020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40" y="1211041"/>
            <a:ext cx="3580160" cy="461665"/>
          </a:xfrm>
          <a:prstGeom prst="rect">
            <a:avLst/>
          </a:prstGeom>
          <a:solidFill>
            <a:srgbClr val="C00000"/>
          </a:solidFill>
        </p:spPr>
        <p:txBody>
          <a:bodyPr wrap="square" rtlCol="0">
            <a:spAutoFit/>
          </a:bodyPr>
          <a:lstStyle/>
          <a:p>
            <a:pPr algn="dist"/>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XML</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文件的约束信息配置</a:t>
            </a:r>
          </a:p>
        </p:txBody>
      </p:sp>
      <p:sp>
        <p:nvSpPr>
          <p:cNvPr id="15" name="矩形 14"/>
          <p:cNvSpPr/>
          <p:nvPr/>
        </p:nvSpPr>
        <p:spPr>
          <a:xfrm>
            <a:off x="560840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79613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4" y="2574040"/>
            <a:ext cx="9142101" cy="29840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文件包含了很多约束信息，如果自己动手去编写，不但浪费时间，还容易出错。</a:t>
            </a:r>
            <a:r>
              <a:rPr lang="en-US" altLang="zh-CN" dirty="0">
                <a:solidFill>
                  <a:srgbClr val="595959"/>
                </a:solidFill>
                <a:latin typeface="微软雅黑" panose="020B0503020204020204" pitchFamily="34" charset="-122"/>
              </a:rPr>
              <a:t>XML</a:t>
            </a:r>
            <a:r>
              <a:rPr lang="zh-CN" altLang="en-US" dirty="0">
                <a:solidFill>
                  <a:srgbClr val="595959"/>
                </a:solidFill>
                <a:latin typeface="微软雅黑" panose="020B0503020204020204" pitchFamily="34" charset="-122"/>
              </a:rPr>
              <a:t>的约束信息如下所示。</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其实</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的帮助文档中，就可以找到这些约束信息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8" name="圆角矩形 17"/>
          <p:cNvSpPr/>
          <p:nvPr/>
        </p:nvSpPr>
        <p:spPr>
          <a:xfrm>
            <a:off x="1303055" y="2351016"/>
            <a:ext cx="9794240" cy="384658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2915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587085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2" name="图片 11"/>
          <p:cNvPicPr>
            <a:picLocks noChangeAspect="1"/>
          </p:cNvPicPr>
          <p:nvPr/>
        </p:nvPicPr>
        <p:blipFill>
          <a:blip r:embed="rId6"/>
          <a:stretch>
            <a:fillRect/>
          </a:stretch>
        </p:blipFill>
        <p:spPr>
          <a:xfrm>
            <a:off x="2651708" y="3454400"/>
            <a:ext cx="7012992" cy="2080378"/>
          </a:xfrm>
          <a:prstGeom prst="rect">
            <a:avLst/>
          </a:prstGeom>
        </p:spPr>
      </p:pic>
      <p:sp>
        <p:nvSpPr>
          <p:cNvPr id="2" name="文本框 1"/>
          <p:cNvSpPr txBox="1"/>
          <p:nvPr/>
        </p:nvSpPr>
        <p:spPr>
          <a:xfrm>
            <a:off x="2743651" y="3517900"/>
            <a:ext cx="7012992" cy="1895455"/>
          </a:xfrm>
          <a:prstGeom prst="rect">
            <a:avLst/>
          </a:prstGeom>
          <a:noFill/>
        </p:spPr>
        <p:txBody>
          <a:bodyPr wrap="square" rtlCol="0">
            <a:spAutoFit/>
          </a:bodyPr>
          <a:lstStyle/>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&lt;beans </a:t>
            </a:r>
            <a:r>
              <a:rPr lang="en-US" altLang="zh-CN" sz="1600" dirty="0" err="1">
                <a:solidFill>
                  <a:srgbClr val="1369B2"/>
                </a:solidFill>
                <a:latin typeface="微软雅黑" panose="020B0503020204020204" pitchFamily="34" charset="-122"/>
                <a:ea typeface="微软雅黑" panose="020B0503020204020204" pitchFamily="34" charset="-122"/>
                <a:cs typeface="+mn-ea"/>
              </a:rPr>
              <a:t>xmlns</a:t>
            </a:r>
            <a:r>
              <a:rPr lang="en-US" altLang="zh-CN" sz="1600" dirty="0">
                <a:solidFill>
                  <a:srgbClr val="595959"/>
                </a:solidFill>
                <a:latin typeface="微软雅黑" panose="020B0503020204020204" pitchFamily="34" charset="-122"/>
                <a:ea typeface="微软雅黑" panose="020B0503020204020204" pitchFamily="34" charset="-122"/>
                <a:cs typeface="+mn-ea"/>
              </a:rPr>
              <a:t>="http://</a:t>
            </a:r>
            <a:r>
              <a:rPr lang="en-US" altLang="zh-CN" sz="1600" dirty="0" err="1">
                <a:solidFill>
                  <a:srgbClr val="595959"/>
                </a:solidFill>
                <a:latin typeface="微软雅黑" panose="020B0503020204020204" pitchFamily="34" charset="-122"/>
                <a:ea typeface="微软雅黑" panose="020B0503020204020204" pitchFamily="34" charset="-122"/>
                <a:cs typeface="+mn-ea"/>
              </a:rPr>
              <a:t>www.springframework.org</a:t>
            </a:r>
            <a:r>
              <a:rPr lang="en-US" altLang="zh-CN" sz="1600" dirty="0">
                <a:solidFill>
                  <a:srgbClr val="595959"/>
                </a:solidFill>
                <a:latin typeface="微软雅黑" panose="020B0503020204020204" pitchFamily="34" charset="-122"/>
                <a:ea typeface="微软雅黑" panose="020B0503020204020204" pitchFamily="34" charset="-122"/>
                <a:cs typeface="+mn-ea"/>
              </a:rPr>
              <a:t>/schema/beans"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xmlns:xsi</a:t>
            </a:r>
            <a:r>
              <a:rPr lang="en-US" altLang="zh-CN" sz="1600" dirty="0">
                <a:solidFill>
                  <a:srgbClr val="595959"/>
                </a:solidFill>
                <a:latin typeface="微软雅黑" panose="020B0503020204020204" pitchFamily="34" charset="-122"/>
                <a:ea typeface="微软雅黑" panose="020B0503020204020204" pitchFamily="34" charset="-122"/>
                <a:cs typeface="+mn-ea"/>
              </a:rPr>
              <a:t>="http://www.w3.org/2001/</a:t>
            </a:r>
            <a:r>
              <a:rPr lang="en-US" altLang="zh-CN" sz="1600" dirty="0" err="1">
                <a:solidFill>
                  <a:srgbClr val="595959"/>
                </a:solidFill>
                <a:latin typeface="微软雅黑" panose="020B0503020204020204" pitchFamily="34" charset="-122"/>
                <a:ea typeface="微软雅黑" panose="020B0503020204020204" pitchFamily="34" charset="-122"/>
                <a:cs typeface="+mn-ea"/>
              </a:rPr>
              <a:t>XMLSchema</a:t>
            </a:r>
            <a:r>
              <a:rPr lang="en-US" altLang="zh-CN" sz="1600" dirty="0">
                <a:solidFill>
                  <a:srgbClr val="595959"/>
                </a:solidFill>
                <a:latin typeface="微软雅黑" panose="020B0503020204020204" pitchFamily="34" charset="-122"/>
                <a:ea typeface="微软雅黑" panose="020B0503020204020204" pitchFamily="34" charset="-122"/>
                <a:cs typeface="+mn-ea"/>
              </a:rPr>
              <a:t>-instance" </a:t>
            </a:r>
            <a:r>
              <a:rPr lang="en-US" altLang="zh-CN" sz="1600" dirty="0" err="1">
                <a:solidFill>
                  <a:srgbClr val="1369B2"/>
                </a:solidFill>
                <a:latin typeface="微软雅黑" panose="020B0503020204020204" pitchFamily="34" charset="-122"/>
                <a:ea typeface="微软雅黑" panose="020B0503020204020204" pitchFamily="34" charset="-122"/>
                <a:cs typeface="+mn-ea"/>
              </a:rPr>
              <a:t>xsi:schemaLocation</a:t>
            </a:r>
            <a:r>
              <a:rPr lang="en-US" altLang="zh-CN" sz="1600" dirty="0">
                <a:solidFill>
                  <a:srgbClr val="595959"/>
                </a:solidFill>
                <a:latin typeface="微软雅黑" panose="020B0503020204020204" pitchFamily="34" charset="-122"/>
                <a:ea typeface="微软雅黑" panose="020B0503020204020204" pitchFamily="34" charset="-122"/>
                <a:cs typeface="+mn-ea"/>
              </a:rPr>
              <a:t>="http://</a:t>
            </a:r>
            <a:r>
              <a:rPr lang="en-US" altLang="zh-CN" sz="1600" dirty="0" err="1">
                <a:solidFill>
                  <a:srgbClr val="595959"/>
                </a:solidFill>
                <a:latin typeface="微软雅黑" panose="020B0503020204020204" pitchFamily="34" charset="-122"/>
                <a:ea typeface="微软雅黑" panose="020B0503020204020204" pitchFamily="34" charset="-122"/>
                <a:cs typeface="+mn-ea"/>
              </a:rPr>
              <a:t>www.springframework.org</a:t>
            </a:r>
            <a:r>
              <a:rPr lang="en-US" altLang="zh-CN" sz="1600" dirty="0">
                <a:solidFill>
                  <a:srgbClr val="595959"/>
                </a:solidFill>
                <a:latin typeface="微软雅黑" panose="020B0503020204020204" pitchFamily="34" charset="-122"/>
                <a:ea typeface="微软雅黑" panose="020B0503020204020204" pitchFamily="34" charset="-122"/>
                <a:cs typeface="+mn-ea"/>
              </a:rPr>
              <a:t>/schema/beans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fontAlgn="base">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http://</a:t>
            </a:r>
            <a:r>
              <a:rPr lang="en-US" altLang="zh-CN" sz="1600" dirty="0" err="1">
                <a:solidFill>
                  <a:srgbClr val="595959"/>
                </a:solidFill>
                <a:latin typeface="微软雅黑" panose="020B0503020204020204" pitchFamily="34" charset="-122"/>
                <a:ea typeface="微软雅黑" panose="020B0503020204020204" pitchFamily="34" charset="-122"/>
                <a:cs typeface="+mn-ea"/>
              </a:rPr>
              <a:t>www.springframework.org</a:t>
            </a:r>
            <a:r>
              <a:rPr lang="en-US" altLang="zh-CN" sz="1600" dirty="0">
                <a:solidFill>
                  <a:srgbClr val="595959"/>
                </a:solidFill>
                <a:latin typeface="微软雅黑" panose="020B0503020204020204" pitchFamily="34" charset="-122"/>
                <a:ea typeface="微软雅黑" panose="020B0503020204020204" pitchFamily="34" charset="-122"/>
                <a:cs typeface="+mn-ea"/>
              </a:rPr>
              <a:t>/schema/beans/spring-</a:t>
            </a:r>
            <a:r>
              <a:rPr lang="en-US" altLang="zh-CN" sz="1600" dirty="0" err="1">
                <a:solidFill>
                  <a:srgbClr val="595959"/>
                </a:solidFill>
                <a:latin typeface="微软雅黑" panose="020B0503020204020204" pitchFamily="34" charset="-122"/>
                <a:ea typeface="微软雅黑" panose="020B0503020204020204" pitchFamily="34" charset="-122"/>
                <a:cs typeface="+mn-ea"/>
              </a:rPr>
              <a:t>beans.xsd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38396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的入门程序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7" name="直接连接符 27"/>
          <p:cNvCxnSpPr/>
          <p:nvPr/>
        </p:nvCxnSpPr>
        <p:spPr>
          <a:xfrm>
            <a:off x="1789659" y="1486205"/>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730420" y="2797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椭圆 8"/>
          <p:cNvSpPr/>
          <p:nvPr/>
        </p:nvSpPr>
        <p:spPr>
          <a:xfrm>
            <a:off x="1730420" y="3767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椭圆 9"/>
          <p:cNvSpPr/>
          <p:nvPr/>
        </p:nvSpPr>
        <p:spPr>
          <a:xfrm>
            <a:off x="1730420" y="46787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1"/>
          <p:cNvSpPr txBox="1"/>
          <p:nvPr>
            <p:custDataLst>
              <p:tags r:id="rId1"/>
            </p:custDataLst>
          </p:nvPr>
        </p:nvSpPr>
        <p:spPr>
          <a:xfrm>
            <a:off x="4171959" y="1120208"/>
            <a:ext cx="4766289" cy="461665"/>
          </a:xfrm>
          <a:prstGeom prst="rect">
            <a:avLst/>
          </a:prstGeom>
          <a:noFill/>
          <a:ln>
            <a:noFill/>
          </a:ln>
        </p:spPr>
        <p:txBody>
          <a:bodyPr wrap="square" rtlCol="0">
            <a:spAutoFit/>
          </a:bodyPr>
          <a:lstStyle/>
          <a:p>
            <a:pPr lvl="0" algn="ctr" defTabSz="457200">
              <a:defRPr/>
            </a:pPr>
            <a:r>
              <a:rPr lang="en-US" altLang="zh-CN" sz="2400" b="1" kern="0" dirty="0">
                <a:solidFill>
                  <a:srgbClr val="0070C0"/>
                </a:solidFill>
                <a:latin typeface="微软雅黑" panose="020B0503020204020204" pitchFamily="34" charset="-122"/>
                <a:ea typeface="微软雅黑" panose="020B0503020204020204" pitchFamily="34" charset="-122"/>
                <a:sym typeface="+mn-lt"/>
              </a:rPr>
              <a:t>Spring</a:t>
            </a:r>
            <a:r>
              <a:rPr lang="zh-CN" altLang="en-US" sz="2400" b="1" kern="0" dirty="0">
                <a:solidFill>
                  <a:srgbClr val="0070C0"/>
                </a:solidFill>
                <a:latin typeface="微软雅黑" panose="020B0503020204020204" pitchFamily="34" charset="-122"/>
                <a:ea typeface="微软雅黑" panose="020B0503020204020204" pitchFamily="34" charset="-122"/>
                <a:sym typeface="+mn-lt"/>
              </a:rPr>
              <a:t>帮助文档获取约束信息</a:t>
            </a:r>
          </a:p>
        </p:txBody>
      </p:sp>
      <p:grpSp>
        <p:nvGrpSpPr>
          <p:cNvPr id="17" name="组合 16"/>
          <p:cNvGrpSpPr/>
          <p:nvPr/>
        </p:nvGrpSpPr>
        <p:grpSpPr>
          <a:xfrm>
            <a:off x="43634" y="2598678"/>
            <a:ext cx="1651814" cy="515997"/>
            <a:chOff x="43634" y="2141478"/>
            <a:chExt cx="165181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43634"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1</a:t>
              </a:r>
              <a:endParaRPr lang="zh-CN" altLang="en-US" sz="2400" dirty="0">
                <a:solidFill>
                  <a:schemeClr val="bg1"/>
                </a:solidFill>
                <a:latin typeface="+mn-ea"/>
              </a:endParaRPr>
            </a:p>
          </p:txBody>
        </p:sp>
      </p:grpSp>
      <p:sp>
        <p:nvSpPr>
          <p:cNvPr id="20" name="文本框 32"/>
          <p:cNvSpPr txBox="1"/>
          <p:nvPr/>
        </p:nvSpPr>
        <p:spPr>
          <a:xfrm>
            <a:off x="0" y="3557783"/>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1" name="文本框 34"/>
          <p:cNvSpPr txBox="1"/>
          <p:nvPr/>
        </p:nvSpPr>
        <p:spPr>
          <a:xfrm>
            <a:off x="-2086" y="4462556"/>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3" name="文本框 18"/>
          <p:cNvSpPr txBox="1"/>
          <p:nvPr>
            <p:custDataLst>
              <p:tags r:id="rId2"/>
            </p:custDataLst>
          </p:nvPr>
        </p:nvSpPr>
        <p:spPr>
          <a:xfrm>
            <a:off x="2388391" y="1993104"/>
            <a:ext cx="8700156" cy="8658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打开</a:t>
            </a:r>
            <a:r>
              <a:rPr lang="en-US" altLang="zh-CN" dirty="0">
                <a:solidFill>
                  <a:srgbClr val="595959"/>
                </a:solidFill>
                <a:latin typeface="微软雅黑" panose="020B0503020204020204" pitchFamily="34" charset="-122"/>
              </a:rPr>
              <a:t>Spring</a:t>
            </a:r>
            <a:r>
              <a:rPr lang="zh-CN" altLang="en-US" dirty="0">
                <a:solidFill>
                  <a:srgbClr val="595959"/>
                </a:solidFill>
                <a:latin typeface="微软雅黑" panose="020B0503020204020204" pitchFamily="34" charset="-122"/>
              </a:rPr>
              <a:t>目录结构下的</a:t>
            </a:r>
            <a:r>
              <a:rPr lang="en-US" altLang="zh-CN" dirty="0">
                <a:solidFill>
                  <a:srgbClr val="595959"/>
                </a:solidFill>
                <a:latin typeface="微软雅黑" panose="020B0503020204020204" pitchFamily="34" charset="-122"/>
              </a:rPr>
              <a:t>docs</a:t>
            </a:r>
            <a:r>
              <a:rPr lang="zh-CN" altLang="en-US" dirty="0">
                <a:solidFill>
                  <a:srgbClr val="595959"/>
                </a:solidFill>
                <a:latin typeface="微软雅黑" panose="020B0503020204020204" pitchFamily="34" charset="-122"/>
              </a:rPr>
              <a:t>文件夹</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spring-framework-reference</a:t>
            </a:r>
            <a:r>
              <a:rPr lang="zh-CN" altLang="zh-CN" dirty="0">
                <a:solidFill>
                  <a:srgbClr val="595959"/>
                </a:solidFill>
                <a:latin typeface="微软雅黑" panose="020B0503020204020204" pitchFamily="34" charset="-122"/>
              </a:rPr>
              <a:t>文件夹的</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的参考文件目录下找到</a:t>
            </a:r>
            <a:r>
              <a:rPr lang="en-US" altLang="zh-CN" dirty="0" err="1">
                <a:solidFill>
                  <a:srgbClr val="595959"/>
                </a:solidFill>
                <a:latin typeface="微软雅黑" panose="020B0503020204020204" pitchFamily="34" charset="-122"/>
              </a:rPr>
              <a:t>index.html</a:t>
            </a:r>
            <a:r>
              <a:rPr lang="zh-CN" altLang="zh-CN" dirty="0">
                <a:solidFill>
                  <a:srgbClr val="595959"/>
                </a:solidFill>
                <a:latin typeface="微软雅黑" panose="020B0503020204020204" pitchFamily="34" charset="-122"/>
              </a:rPr>
              <a:t>文件</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5" name="图片 14"/>
          <p:cNvPicPr/>
          <p:nvPr/>
        </p:nvPicPr>
        <p:blipFill>
          <a:blip r:embed="rId5">
            <a:extLst>
              <a:ext uri="{28A0092B-C50C-407E-A947-70E740481C1C}">
                <a14:useLocalDpi xmlns:a14="http://schemas.microsoft.com/office/drawing/2010/main" val="0"/>
              </a:ext>
            </a:extLst>
          </a:blip>
          <a:srcRect/>
          <a:stretch>
            <a:fillRect/>
          </a:stretch>
        </p:blipFill>
        <p:spPr bwMode="auto">
          <a:xfrm>
            <a:off x="4768849" y="3194050"/>
            <a:ext cx="4171945" cy="26860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45900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的入门程序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7" name="直接连接符 27"/>
          <p:cNvCxnSpPr/>
          <p:nvPr/>
        </p:nvCxnSpPr>
        <p:spPr>
          <a:xfrm>
            <a:off x="1789659" y="1486205"/>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730420" y="2797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椭圆 8"/>
          <p:cNvSpPr/>
          <p:nvPr/>
        </p:nvSpPr>
        <p:spPr>
          <a:xfrm>
            <a:off x="1730420" y="3767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椭圆 9"/>
          <p:cNvSpPr/>
          <p:nvPr/>
        </p:nvSpPr>
        <p:spPr>
          <a:xfrm>
            <a:off x="1730420" y="46787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1"/>
          <p:cNvSpPr txBox="1"/>
          <p:nvPr>
            <p:custDataLst>
              <p:tags r:id="rId1"/>
            </p:custDataLst>
          </p:nvPr>
        </p:nvSpPr>
        <p:spPr>
          <a:xfrm>
            <a:off x="4171959" y="1120208"/>
            <a:ext cx="4766289" cy="461665"/>
          </a:xfrm>
          <a:prstGeom prst="rect">
            <a:avLst/>
          </a:prstGeom>
          <a:noFill/>
          <a:ln>
            <a:noFill/>
          </a:ln>
        </p:spPr>
        <p:txBody>
          <a:bodyPr wrap="square" rtlCol="0">
            <a:spAutoFit/>
          </a:bodyPr>
          <a:lstStyle/>
          <a:p>
            <a:pPr algn="ctr" defTabSz="457200">
              <a:defRPr/>
            </a:pPr>
            <a:r>
              <a:rPr lang="en-US" altLang="zh-CN" sz="2400" b="1" kern="0" dirty="0">
                <a:solidFill>
                  <a:srgbClr val="0070C0"/>
                </a:solidFill>
                <a:latin typeface="微软雅黑" panose="020B0503020204020204" pitchFamily="34" charset="-122"/>
                <a:ea typeface="微软雅黑" panose="020B0503020204020204" pitchFamily="34" charset="-122"/>
                <a:sym typeface="+mn-lt"/>
              </a:rPr>
              <a:t>Spring</a:t>
            </a:r>
            <a:r>
              <a:rPr lang="zh-CN" altLang="en-US" sz="2400" b="1" kern="0" dirty="0">
                <a:solidFill>
                  <a:srgbClr val="0070C0"/>
                </a:solidFill>
                <a:latin typeface="微软雅黑" panose="020B0503020204020204" pitchFamily="34" charset="-122"/>
                <a:ea typeface="微软雅黑" panose="020B0503020204020204" pitchFamily="34" charset="-122"/>
                <a:sym typeface="+mn-lt"/>
              </a:rPr>
              <a:t>帮助文档获取约束信息</a:t>
            </a:r>
          </a:p>
        </p:txBody>
      </p:sp>
      <p:grpSp>
        <p:nvGrpSpPr>
          <p:cNvPr id="17" name="组合 16"/>
          <p:cNvGrpSpPr/>
          <p:nvPr/>
        </p:nvGrpSpPr>
        <p:grpSpPr>
          <a:xfrm>
            <a:off x="57150" y="2625843"/>
            <a:ext cx="1638298" cy="1460382"/>
            <a:chOff x="57150" y="2168643"/>
            <a:chExt cx="1638298" cy="1460382"/>
          </a:xfrm>
        </p:grpSpPr>
        <p:sp>
          <p:nvSpPr>
            <p:cNvPr id="18" name="箭头: 五边形 31"/>
            <p:cNvSpPr/>
            <p:nvPr/>
          </p:nvSpPr>
          <p:spPr>
            <a:xfrm>
              <a:off x="57150" y="311302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66494" y="2168643"/>
              <a:ext cx="1490650"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grpSp>
      <p:sp>
        <p:nvSpPr>
          <p:cNvPr id="20" name="文本框 32"/>
          <p:cNvSpPr txBox="1"/>
          <p:nvPr/>
        </p:nvSpPr>
        <p:spPr>
          <a:xfrm>
            <a:off x="0" y="3592073"/>
            <a:ext cx="1626833"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2</a:t>
            </a:r>
            <a:endParaRPr lang="zh-CN" altLang="en-US" sz="2400" dirty="0">
              <a:solidFill>
                <a:schemeClr val="bg1"/>
              </a:solidFill>
              <a:latin typeface="+mn-ea"/>
            </a:endParaRPr>
          </a:p>
        </p:txBody>
      </p:sp>
      <p:sp>
        <p:nvSpPr>
          <p:cNvPr id="21" name="文本框 34"/>
          <p:cNvSpPr txBox="1"/>
          <p:nvPr/>
        </p:nvSpPr>
        <p:spPr>
          <a:xfrm>
            <a:off x="-2086" y="4462556"/>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3" name="文本框 18"/>
          <p:cNvSpPr txBox="1"/>
          <p:nvPr>
            <p:custDataLst>
              <p:tags r:id="rId2"/>
            </p:custDataLst>
          </p:nvPr>
        </p:nvSpPr>
        <p:spPr>
          <a:xfrm>
            <a:off x="2388391" y="1993104"/>
            <a:ext cx="8700156" cy="8658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使用浏览器打开</a:t>
            </a:r>
            <a:r>
              <a:rPr lang="en-US" altLang="zh-CN" dirty="0" err="1">
                <a:solidFill>
                  <a:srgbClr val="595959"/>
                </a:solidFill>
                <a:latin typeface="微软雅黑" panose="020B0503020204020204" pitchFamily="34" charset="-122"/>
              </a:rPr>
              <a:t>index.html</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16" name="图片 15"/>
          <p:cNvPicPr/>
          <p:nvPr/>
        </p:nvPicPr>
        <p:blipFill>
          <a:blip r:embed="rId5">
            <a:extLst>
              <a:ext uri="{28A0092B-C50C-407E-A947-70E740481C1C}">
                <a14:useLocalDpi xmlns:a14="http://schemas.microsoft.com/office/drawing/2010/main" val="0"/>
              </a:ext>
            </a:extLst>
          </a:blip>
          <a:srcRect/>
          <a:stretch>
            <a:fillRect/>
          </a:stretch>
        </p:blipFill>
        <p:spPr bwMode="auto">
          <a:xfrm>
            <a:off x="4258944" y="2777490"/>
            <a:ext cx="5608925" cy="3039110"/>
          </a:xfrm>
          <a:prstGeom prst="rect">
            <a:avLst/>
          </a:prstGeom>
          <a:noFill/>
          <a:ln>
            <a:noFill/>
          </a:ln>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7090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框架</a:t>
              </a:r>
              <a:r>
                <a:rPr lang="zh-CN" altLang="zh-CN" sz="2000" dirty="0">
                  <a:solidFill>
                    <a:srgbClr val="1369B2"/>
                  </a:solidFill>
                  <a:latin typeface="微软雅黑" panose="020B0503020204020204" pitchFamily="34" charset="-122"/>
                  <a:ea typeface="微软雅黑" panose="020B0503020204020204" pitchFamily="34" charset="-122"/>
                  <a:cs typeface="+mn-ea"/>
                </a:rPr>
                <a:t>入门程序</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编写</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44098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理解</a:t>
              </a:r>
              <a:r>
                <a:rPr lang="zh-CN" altLang="zh-CN" sz="2000" dirty="0">
                  <a:solidFill>
                    <a:srgbClr val="1369B2"/>
                  </a:solidFill>
                  <a:latin typeface="微软雅黑" panose="020B0503020204020204" pitchFamily="34" charset="-122"/>
                  <a:ea typeface="微软雅黑" panose="020B0503020204020204" pitchFamily="34" charset="-122"/>
                  <a:cs typeface="+mn-ea"/>
                </a:rPr>
                <a:t>控制反转</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概念</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308951"/>
            <a:ext cx="7249419" cy="687919"/>
            <a:chOff x="978872" y="3338787"/>
            <a:chExt cx="5437064" cy="515939"/>
          </a:xfrm>
        </p:grpSpPr>
        <p:sp>
          <p:nvSpPr>
            <p:cNvPr id="87" name="Pentagon 6"/>
            <p:cNvSpPr/>
            <p:nvPr/>
          </p:nvSpPr>
          <p:spPr bwMode="auto">
            <a:xfrm>
              <a:off x="978872" y="3338788"/>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握</a:t>
              </a:r>
              <a:r>
                <a:rPr lang="zh-CN" altLang="zh-CN" sz="2000" dirty="0">
                  <a:solidFill>
                    <a:srgbClr val="1369B2"/>
                  </a:solidFill>
                  <a:latin typeface="微软雅黑" panose="020B0503020204020204" pitchFamily="34" charset="-122"/>
                  <a:ea typeface="微软雅黑" panose="020B0503020204020204" pitchFamily="34" charset="-122"/>
                  <a:cs typeface="+mn-ea"/>
                </a:rPr>
                <a:t>依赖注入</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zh-CN" altLang="zh-CN" sz="2000" dirty="0">
                  <a:solidFill>
                    <a:srgbClr val="1369B2"/>
                  </a:solidFill>
                  <a:latin typeface="微软雅黑" panose="020B0503020204020204" pitchFamily="34" charset="-122"/>
                  <a:ea typeface="微软雅黑" panose="020B0503020204020204" pitchFamily="34" charset="-122"/>
                  <a:cs typeface="+mn-ea"/>
                </a:rPr>
                <a:t>概念</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a:t>
              </a:r>
              <a:r>
                <a:rPr lang="zh-CN" altLang="zh-CN" sz="2000" dirty="0">
                  <a:solidFill>
                    <a:srgbClr val="1369B2"/>
                  </a:solidFill>
                  <a:latin typeface="微软雅黑" panose="020B0503020204020204" pitchFamily="34" charset="-122"/>
                  <a:ea typeface="微软雅黑" panose="020B0503020204020204" pitchFamily="34" charset="-122"/>
                  <a:cs typeface="+mn-ea"/>
                </a:rPr>
                <a:t>类型</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和</a:t>
              </a:r>
              <a:r>
                <a:rPr lang="zh-CN" altLang="en-US" sz="2000" dirty="0">
                  <a:solidFill>
                    <a:srgbClr val="1369B2"/>
                  </a:solidFill>
                  <a:latin typeface="微软雅黑" panose="020B0503020204020204" pitchFamily="34" charset="-122"/>
                  <a:ea typeface="微软雅黑" panose="020B0503020204020204" pitchFamily="34" charset="-122"/>
                  <a:cs typeface="+mn-ea"/>
                </a:rPr>
                <a:t>应用</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32321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的入门程序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7" name="直接连接符 27"/>
          <p:cNvCxnSpPr/>
          <p:nvPr/>
        </p:nvCxnSpPr>
        <p:spPr>
          <a:xfrm>
            <a:off x="1789659" y="1486205"/>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730420" y="2797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椭圆 8"/>
          <p:cNvSpPr/>
          <p:nvPr/>
        </p:nvSpPr>
        <p:spPr>
          <a:xfrm>
            <a:off x="1730420" y="3767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椭圆 9"/>
          <p:cNvSpPr/>
          <p:nvPr/>
        </p:nvSpPr>
        <p:spPr>
          <a:xfrm>
            <a:off x="1730420" y="46787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1"/>
          <p:cNvSpPr txBox="1"/>
          <p:nvPr>
            <p:custDataLst>
              <p:tags r:id="rId1"/>
            </p:custDataLst>
          </p:nvPr>
        </p:nvSpPr>
        <p:spPr>
          <a:xfrm>
            <a:off x="4171959" y="1120208"/>
            <a:ext cx="4766289" cy="461665"/>
          </a:xfrm>
          <a:prstGeom prst="rect">
            <a:avLst/>
          </a:prstGeom>
          <a:noFill/>
          <a:ln>
            <a:noFill/>
          </a:ln>
        </p:spPr>
        <p:txBody>
          <a:bodyPr wrap="square" rtlCol="0">
            <a:spAutoFit/>
          </a:bodyPr>
          <a:lstStyle/>
          <a:p>
            <a:pPr algn="ctr" defTabSz="457200">
              <a:defRPr/>
            </a:pPr>
            <a:r>
              <a:rPr lang="en-US" altLang="zh-CN" sz="2400" b="1" kern="0" dirty="0">
                <a:solidFill>
                  <a:srgbClr val="0070C0"/>
                </a:solidFill>
                <a:latin typeface="微软雅黑" panose="020B0503020204020204" pitchFamily="34" charset="-122"/>
                <a:ea typeface="微软雅黑" panose="020B0503020204020204" pitchFamily="34" charset="-122"/>
                <a:sym typeface="+mn-lt"/>
              </a:rPr>
              <a:t>Spring</a:t>
            </a:r>
            <a:r>
              <a:rPr lang="zh-CN" altLang="en-US" sz="2400" b="1" kern="0" dirty="0">
                <a:solidFill>
                  <a:srgbClr val="0070C0"/>
                </a:solidFill>
                <a:latin typeface="微软雅黑" panose="020B0503020204020204" pitchFamily="34" charset="-122"/>
                <a:ea typeface="微软雅黑" panose="020B0503020204020204" pitchFamily="34" charset="-122"/>
                <a:sym typeface="+mn-lt"/>
              </a:rPr>
              <a:t>帮助文档获取约束信息</a:t>
            </a:r>
          </a:p>
        </p:txBody>
      </p:sp>
      <p:grpSp>
        <p:nvGrpSpPr>
          <p:cNvPr id="17" name="组合 16"/>
          <p:cNvGrpSpPr/>
          <p:nvPr/>
        </p:nvGrpSpPr>
        <p:grpSpPr>
          <a:xfrm>
            <a:off x="57150" y="2625843"/>
            <a:ext cx="1638298" cy="2374782"/>
            <a:chOff x="57150" y="2168643"/>
            <a:chExt cx="1638298" cy="2374782"/>
          </a:xfrm>
        </p:grpSpPr>
        <p:sp>
          <p:nvSpPr>
            <p:cNvPr id="18" name="箭头: 五边形 31"/>
            <p:cNvSpPr/>
            <p:nvPr/>
          </p:nvSpPr>
          <p:spPr>
            <a:xfrm>
              <a:off x="57150" y="402742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66494" y="2168643"/>
              <a:ext cx="1490650"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grpSp>
      <p:sp>
        <p:nvSpPr>
          <p:cNvPr id="20" name="文本框 32"/>
          <p:cNvSpPr txBox="1"/>
          <p:nvPr/>
        </p:nvSpPr>
        <p:spPr>
          <a:xfrm>
            <a:off x="0" y="3580643"/>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1" name="文本框 34"/>
          <p:cNvSpPr txBox="1"/>
          <p:nvPr/>
        </p:nvSpPr>
        <p:spPr>
          <a:xfrm>
            <a:off x="-2086" y="4508276"/>
            <a:ext cx="1626833"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3</a:t>
            </a:r>
            <a:endParaRPr lang="zh-CN" altLang="en-US" sz="2400" dirty="0">
              <a:solidFill>
                <a:schemeClr val="bg1"/>
              </a:solidFill>
              <a:latin typeface="+mn-ea"/>
            </a:endParaRPr>
          </a:p>
        </p:txBody>
      </p:sp>
      <p:sp>
        <p:nvSpPr>
          <p:cNvPr id="23" name="文本框 18"/>
          <p:cNvSpPr txBox="1"/>
          <p:nvPr>
            <p:custDataLst>
              <p:tags r:id="rId2"/>
            </p:custDataLst>
          </p:nvPr>
        </p:nvSpPr>
        <p:spPr>
          <a:xfrm>
            <a:off x="2388391" y="1993104"/>
            <a:ext cx="8700156" cy="133429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zh-CN" altLang="en-US" dirty="0">
                <a:solidFill>
                  <a:srgbClr val="595959"/>
                </a:solidFill>
                <a:latin typeface="微软雅黑" panose="020B0503020204020204" pitchFamily="34" charset="-122"/>
              </a:rPr>
              <a:t>步骤</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单击“</a:t>
            </a:r>
            <a:r>
              <a:rPr lang="en-US" altLang="zh-CN" dirty="0">
                <a:solidFill>
                  <a:srgbClr val="595959"/>
                </a:solidFill>
                <a:latin typeface="微软雅黑" panose="020B0503020204020204" pitchFamily="34" charset="-122"/>
              </a:rPr>
              <a:t>Core</a:t>
            </a:r>
            <a:r>
              <a:rPr lang="zh-CN" altLang="zh-CN" dirty="0">
                <a:solidFill>
                  <a:srgbClr val="595959"/>
                </a:solidFill>
                <a:latin typeface="微软雅黑" panose="020B0503020204020204" pitchFamily="34" charset="-122"/>
              </a:rPr>
              <a:t>”链接进入</a:t>
            </a:r>
            <a:r>
              <a:rPr lang="en-US" altLang="zh-CN" dirty="0">
                <a:solidFill>
                  <a:srgbClr val="595959"/>
                </a:solidFill>
                <a:latin typeface="微软雅黑" panose="020B0503020204020204" pitchFamily="34" charset="-122"/>
              </a:rPr>
              <a:t>Core Technologies</a:t>
            </a:r>
            <a:r>
              <a:rPr lang="zh-CN" altLang="zh-CN" dirty="0">
                <a:solidFill>
                  <a:srgbClr val="595959"/>
                </a:solidFill>
                <a:latin typeface="微软雅黑" panose="020B0503020204020204" pitchFamily="34" charset="-122"/>
              </a:rPr>
              <a:t>页面，单击</a:t>
            </a:r>
            <a:r>
              <a:rPr lang="en-US" altLang="zh-CN" dirty="0">
                <a:solidFill>
                  <a:srgbClr val="595959"/>
                </a:solidFill>
                <a:latin typeface="微软雅黑" panose="020B0503020204020204" pitchFamily="34" charset="-122"/>
              </a:rPr>
              <a:t>1.The </a:t>
            </a:r>
            <a:r>
              <a:rPr lang="en-US" altLang="zh-CN" dirty="0" err="1">
                <a:solidFill>
                  <a:srgbClr val="595959"/>
                </a:solidFill>
                <a:latin typeface="微软雅黑" panose="020B0503020204020204" pitchFamily="34" charset="-122"/>
              </a:rPr>
              <a:t>IoC</a:t>
            </a:r>
            <a:r>
              <a:rPr lang="en-US" altLang="zh-CN" dirty="0">
                <a:solidFill>
                  <a:srgbClr val="595959"/>
                </a:solidFill>
                <a:latin typeface="微软雅黑" panose="020B0503020204020204" pitchFamily="34" charset="-122"/>
              </a:rPr>
              <a:t> container</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1.2.Container overview</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1.2.1.Configuration Metadata</a:t>
            </a:r>
            <a:r>
              <a:rPr lang="zh-CN" altLang="zh-CN" dirty="0">
                <a:solidFill>
                  <a:srgbClr val="595959"/>
                </a:solidFill>
                <a:latin typeface="微软雅黑" panose="020B0503020204020204" pitchFamily="34" charset="-122"/>
              </a:rPr>
              <a:t>目录，可以查看配置文件的约束信息</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15" name="图片 14"/>
          <p:cNvPicPr/>
          <p:nvPr/>
        </p:nvPicPr>
        <p:blipFill>
          <a:blip r:embed="rId5">
            <a:extLst>
              <a:ext uri="{28A0092B-C50C-407E-A947-70E740481C1C}">
                <a14:useLocalDpi xmlns:a14="http://schemas.microsoft.com/office/drawing/2010/main" val="0"/>
              </a:ext>
            </a:extLst>
          </a:blip>
          <a:srcRect/>
          <a:stretch>
            <a:fillRect/>
          </a:stretch>
        </p:blipFill>
        <p:spPr bwMode="auto">
          <a:xfrm>
            <a:off x="4330064" y="3359150"/>
            <a:ext cx="5027276" cy="3003550"/>
          </a:xfrm>
          <a:prstGeom prst="rect">
            <a:avLst/>
          </a:prstGeom>
          <a:noFill/>
          <a:ln>
            <a:noFill/>
          </a:ln>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583630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控制反转与依赖注入</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6</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143840" y="2445598"/>
            <a:ext cx="9610846" cy="1754326"/>
          </a:xfrm>
          <a:prstGeom prst="rect">
            <a:avLst/>
          </a:prstGeom>
          <a:noFill/>
          <a:ln>
            <a:solidFill>
              <a:schemeClr val="tx1"/>
            </a:solidFill>
          </a:ln>
        </p:spPr>
        <p:txBody>
          <a:bodyPr wrap="square" rtlCol="0">
            <a:spAutoFit/>
          </a:bodyPr>
          <a:lstStyle/>
          <a:p>
            <a:pPr>
              <a:lnSpc>
                <a:spcPct val="150000"/>
              </a:lnSpc>
            </a:pPr>
            <a:r>
              <a:rPr lang="zh-CN" altLang="en-US" dirty="0">
                <a:solidFill>
                  <a:srgbClr val="1369B2"/>
                </a:solidFill>
                <a:latin typeface="微软雅黑" panose="020B0503020204020204" pitchFamily="34" charset="-122"/>
                <a:ea typeface="微软雅黑" panose="020B0503020204020204" pitchFamily="34" charset="-122"/>
              </a:rPr>
              <a:t>        </a:t>
            </a:r>
            <a:r>
              <a:rPr lang="zh-CN" altLang="zh-CN" dirty="0">
                <a:solidFill>
                  <a:srgbClr val="1369B2"/>
                </a:solidFill>
                <a:latin typeface="微软雅黑" panose="020B0503020204020204" pitchFamily="34" charset="-122"/>
                <a:ea typeface="微软雅黑" panose="020B0503020204020204" pitchFamily="34" charset="-122"/>
              </a:rPr>
              <a:t>控制反转</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Inversion of Control</a:t>
            </a:r>
            <a:r>
              <a:rPr lang="zh-CN" altLang="zh-CN" dirty="0">
                <a:solidFill>
                  <a:srgbClr val="595959"/>
                </a:solidFill>
                <a:latin typeface="微软雅黑" panose="020B0503020204020204" pitchFamily="34" charset="-122"/>
                <a:ea typeface="微软雅黑" panose="020B0503020204020204" pitchFamily="34" charset="-122"/>
              </a:rPr>
              <a:t>，缩写为</a:t>
            </a:r>
            <a:r>
              <a:rPr lang="en-US" altLang="zh-CN" dirty="0" err="1">
                <a:solidFill>
                  <a:srgbClr val="595959"/>
                </a:solidFill>
                <a:latin typeface="微软雅黑" panose="020B0503020204020204" pitchFamily="34" charset="-122"/>
                <a:ea typeface="微软雅黑" panose="020B0503020204020204" pitchFamily="34" charset="-122"/>
              </a:rPr>
              <a:t>IoC</a:t>
            </a:r>
            <a:r>
              <a:rPr lang="zh-CN" altLang="zh-CN" dirty="0">
                <a:solidFill>
                  <a:srgbClr val="595959"/>
                </a:solidFill>
                <a:latin typeface="微软雅黑" panose="020B0503020204020204" pitchFamily="34" charset="-122"/>
                <a:ea typeface="微软雅黑" panose="020B0503020204020204" pitchFamily="34" charset="-122"/>
              </a:rPr>
              <a:t>）是面向对象编程中的一个设计原则，用来降低程序代码之间的耦合度</a:t>
            </a:r>
            <a:r>
              <a:rPr lang="zh-CN" altLang="en-US" dirty="0" smtClean="0">
                <a:solidFill>
                  <a:srgbClr val="595959"/>
                </a:solidFill>
                <a:latin typeface="微软雅黑" panose="020B0503020204020204" pitchFamily="34" charset="-122"/>
                <a:ea typeface="微软雅黑" panose="020B0503020204020204" pitchFamily="34" charset="-122"/>
              </a:rPr>
              <a:t>。</a:t>
            </a:r>
            <a:endParaRPr lang="en-US" altLang="zh-CN"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en-US" dirty="0" smtClean="0">
                <a:solidFill>
                  <a:srgbClr val="595959"/>
                </a:solidFill>
                <a:latin typeface="微软雅黑" panose="020B0503020204020204" pitchFamily="34" charset="-122"/>
                <a:ea typeface="微软雅黑" panose="020B0503020204020204" pitchFamily="34" charset="-122"/>
              </a:rPr>
              <a:t>      </a:t>
            </a:r>
            <a:r>
              <a:rPr lang="en-US" altLang="zh-CN" dirty="0" err="1" smtClean="0">
                <a:solidFill>
                  <a:srgbClr val="1369B2"/>
                </a:solidFill>
                <a:latin typeface="微软雅黑" panose="020B0503020204020204" pitchFamily="34" charset="-122"/>
                <a:ea typeface="微软雅黑" panose="020B0503020204020204" pitchFamily="34" charset="-122"/>
              </a:rPr>
              <a:t>IoC</a:t>
            </a:r>
            <a:r>
              <a:rPr lang="zh-CN" altLang="zh-CN" dirty="0">
                <a:solidFill>
                  <a:srgbClr val="1369B2"/>
                </a:solidFill>
                <a:latin typeface="微软雅黑" panose="020B0503020204020204" pitchFamily="34" charset="-122"/>
                <a:ea typeface="微软雅黑" panose="020B0503020204020204" pitchFamily="34" charset="-122"/>
              </a:rPr>
              <a:t>控制反转</a:t>
            </a:r>
            <a:r>
              <a:rPr lang="zh-CN" altLang="zh-CN" dirty="0">
                <a:solidFill>
                  <a:srgbClr val="595959"/>
                </a:solidFill>
                <a:latin typeface="微软雅黑" panose="020B0503020204020204" pitchFamily="34" charset="-122"/>
                <a:ea typeface="微软雅黑" panose="020B0503020204020204" pitchFamily="34" charset="-122"/>
              </a:rPr>
              <a:t>机制</a:t>
            </a:r>
            <a:r>
              <a:rPr lang="zh-CN" altLang="en-US" dirty="0">
                <a:solidFill>
                  <a:srgbClr val="595959"/>
                </a:solidFill>
                <a:latin typeface="微软雅黑" panose="020B0503020204020204" pitchFamily="34" charset="-122"/>
                <a:ea typeface="微软雅黑" panose="020B0503020204020204" pitchFamily="34" charset="-122"/>
              </a:rPr>
              <a:t>指的是</a:t>
            </a:r>
            <a:r>
              <a:rPr lang="zh-CN" altLang="zh-CN" dirty="0">
                <a:solidFill>
                  <a:srgbClr val="595959"/>
                </a:solidFill>
                <a:latin typeface="微软雅黑" panose="020B0503020204020204" pitchFamily="34" charset="-122"/>
                <a:ea typeface="微软雅黑" panose="020B0503020204020204" pitchFamily="34" charset="-122"/>
              </a:rPr>
              <a:t>对象由</a:t>
            </a:r>
            <a:r>
              <a:rPr lang="en-US" altLang="zh-CN" dirty="0" err="1">
                <a:solidFill>
                  <a:srgbClr val="595959"/>
                </a:solidFill>
                <a:latin typeface="微软雅黑" panose="020B0503020204020204" pitchFamily="34" charset="-122"/>
                <a:ea typeface="微软雅黑" panose="020B0503020204020204" pitchFamily="34" charset="-122"/>
              </a:rPr>
              <a:t>Ioc</a:t>
            </a:r>
            <a:r>
              <a:rPr lang="zh-CN" altLang="zh-CN" dirty="0">
                <a:solidFill>
                  <a:srgbClr val="595959"/>
                </a:solidFill>
                <a:latin typeface="微软雅黑" panose="020B0503020204020204" pitchFamily="34" charset="-122"/>
                <a:ea typeface="微软雅黑" panose="020B0503020204020204" pitchFamily="34" charset="-122"/>
              </a:rPr>
              <a:t>容器统一管理，当程序需要使用对象时，可以直接从</a:t>
            </a:r>
            <a:r>
              <a:rPr lang="en-US" altLang="zh-CN" dirty="0" err="1">
                <a:solidFill>
                  <a:srgbClr val="595959"/>
                </a:solidFill>
                <a:latin typeface="微软雅黑" panose="020B0503020204020204" pitchFamily="34" charset="-122"/>
                <a:ea typeface="微软雅黑" panose="020B0503020204020204" pitchFamily="34" charset="-122"/>
              </a:rPr>
              <a:t>IoC</a:t>
            </a:r>
            <a:r>
              <a:rPr lang="zh-CN" altLang="zh-CN" dirty="0">
                <a:solidFill>
                  <a:srgbClr val="595959"/>
                </a:solidFill>
                <a:latin typeface="微软雅黑" panose="020B0503020204020204" pitchFamily="34" charset="-122"/>
                <a:ea typeface="微软雅黑" panose="020B0503020204020204" pitchFamily="34" charset="-122"/>
              </a:rPr>
              <a:t>容器中获取。这样对象的控制权就从应用程序转移到了</a:t>
            </a:r>
            <a:r>
              <a:rPr lang="en-US" altLang="zh-CN" dirty="0" err="1">
                <a:solidFill>
                  <a:srgbClr val="595959"/>
                </a:solidFill>
                <a:latin typeface="微软雅黑" panose="020B0503020204020204" pitchFamily="34" charset="-122"/>
                <a:ea typeface="微软雅黑" panose="020B0503020204020204" pitchFamily="34" charset="-122"/>
              </a:rPr>
              <a:t>IoC</a:t>
            </a:r>
            <a:r>
              <a:rPr lang="zh-CN" altLang="zh-CN" dirty="0">
                <a:solidFill>
                  <a:srgbClr val="595959"/>
                </a:solidFill>
                <a:latin typeface="微软雅黑" panose="020B0503020204020204" pitchFamily="34" charset="-122"/>
                <a:ea typeface="微软雅黑" panose="020B0503020204020204" pitchFamily="34" charset="-122"/>
              </a:rPr>
              <a:t>容器</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8" name="矩形 93"/>
          <p:cNvSpPr/>
          <p:nvPr/>
        </p:nvSpPr>
        <p:spPr>
          <a:xfrm>
            <a:off x="1084782" y="23741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449203" y="39000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Title 1"/>
          <p:cNvSpPr txBox="1"/>
          <p:nvPr/>
        </p:nvSpPr>
        <p:spPr>
          <a:xfrm>
            <a:off x="1143840" y="266933"/>
            <a:ext cx="33024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控制反转的概念</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097490" y="1042666"/>
            <a:ext cx="10248409" cy="923330"/>
          </a:xfrm>
          <a:prstGeom prst="rect">
            <a:avLst/>
          </a:prstGeom>
        </p:spPr>
        <p:txBody>
          <a:bodyPr wrap="square">
            <a:spAutoFit/>
          </a:bodyPr>
          <a:lstStyle/>
          <a:p>
            <a:pPr>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rPr>
              <a:t>       </a:t>
            </a:r>
            <a:r>
              <a:rPr lang="zh-CN" altLang="zh-CN" dirty="0" smtClean="0">
                <a:solidFill>
                  <a:srgbClr val="595959"/>
                </a:solidFill>
                <a:latin typeface="微软雅黑" panose="020B0503020204020204" pitchFamily="34" charset="-122"/>
                <a:ea typeface="微软雅黑" panose="020B0503020204020204" pitchFamily="34" charset="-122"/>
              </a:rPr>
              <a:t>在</a:t>
            </a:r>
            <a:r>
              <a:rPr lang="zh-CN" altLang="zh-CN" dirty="0">
                <a:solidFill>
                  <a:srgbClr val="595959"/>
                </a:solidFill>
                <a:latin typeface="微软雅黑" panose="020B0503020204020204" pitchFamily="34" charset="-122"/>
                <a:ea typeface="微软雅黑" panose="020B0503020204020204" pitchFamily="34" charset="-122"/>
              </a:rPr>
              <a:t>传统面向对象编程中，获取对象的方式是用</a:t>
            </a:r>
            <a:r>
              <a:rPr lang="en-US" altLang="zh-CN" dirty="0">
                <a:solidFill>
                  <a:srgbClr val="595959"/>
                </a:solidFill>
                <a:latin typeface="微软雅黑" panose="020B0503020204020204" pitchFamily="34" charset="-122"/>
                <a:ea typeface="微软雅黑" panose="020B0503020204020204" pitchFamily="34" charset="-122"/>
              </a:rPr>
              <a:t>new</a:t>
            </a:r>
            <a:r>
              <a:rPr lang="zh-CN" altLang="zh-CN" dirty="0">
                <a:solidFill>
                  <a:srgbClr val="595959"/>
                </a:solidFill>
                <a:latin typeface="微软雅黑" panose="020B0503020204020204" pitchFamily="34" charset="-122"/>
                <a:ea typeface="微软雅黑" panose="020B0503020204020204" pitchFamily="34" charset="-122"/>
              </a:rPr>
              <a:t>关键字主动创建一个对象</a:t>
            </a:r>
            <a:r>
              <a:rPr lang="zh-CN" altLang="zh-CN" dirty="0" smtClean="0">
                <a:solidFill>
                  <a:srgbClr val="595959"/>
                </a:solidFill>
                <a:latin typeface="微软雅黑" panose="020B0503020204020204" pitchFamily="34" charset="-122"/>
                <a:ea typeface="微软雅黑" panose="020B0503020204020204" pitchFamily="34" charset="-122"/>
              </a:rPr>
              <a:t>，</a:t>
            </a:r>
            <a:r>
              <a:rPr lang="zh-CN" altLang="en-US" dirty="0" smtClean="0">
                <a:solidFill>
                  <a:srgbClr val="595959"/>
                </a:solidFill>
                <a:latin typeface="微软雅黑" panose="020B0503020204020204" pitchFamily="34" charset="-122"/>
                <a:ea typeface="微软雅黑" panose="020B0503020204020204" pitchFamily="34" charset="-122"/>
              </a:rPr>
              <a:t>对象属性的赋值也是在应用程序中完成。</a:t>
            </a:r>
            <a:r>
              <a:rPr lang="zh-CN" altLang="zh-CN" dirty="0" smtClean="0">
                <a:solidFill>
                  <a:srgbClr val="595959"/>
                </a:solidFill>
                <a:latin typeface="微软雅黑" panose="020B0503020204020204" pitchFamily="34" charset="-122"/>
                <a:ea typeface="微软雅黑" panose="020B0503020204020204" pitchFamily="34" charset="-122"/>
              </a:rPr>
              <a:t>也就是说</a:t>
            </a:r>
            <a:r>
              <a:rPr lang="zh-CN" altLang="en-US" dirty="0" smtClean="0">
                <a:solidFill>
                  <a:srgbClr val="595959"/>
                </a:solidFill>
                <a:latin typeface="微软雅黑" panose="020B0503020204020204" pitchFamily="34" charset="-122"/>
                <a:ea typeface="微软雅黑" panose="020B0503020204020204" pitchFamily="34" charset="-122"/>
              </a:rPr>
              <a:t>，</a:t>
            </a:r>
            <a:r>
              <a:rPr lang="zh-CN" altLang="zh-CN" dirty="0" smtClean="0">
                <a:solidFill>
                  <a:srgbClr val="595959"/>
                </a:solidFill>
                <a:latin typeface="微软雅黑" panose="020B0503020204020204" pitchFamily="34" charset="-122"/>
                <a:ea typeface="微软雅黑" panose="020B0503020204020204" pitchFamily="34" charset="-122"/>
              </a:rPr>
              <a:t>应用程序</a:t>
            </a:r>
            <a:r>
              <a:rPr lang="zh-CN" altLang="zh-CN" dirty="0">
                <a:solidFill>
                  <a:srgbClr val="595959"/>
                </a:solidFill>
                <a:latin typeface="微软雅黑" panose="020B0503020204020204" pitchFamily="34" charset="-122"/>
                <a:ea typeface="微软雅黑" panose="020B0503020204020204" pitchFamily="34" charset="-122"/>
              </a:rPr>
              <a:t>掌握着对象的控制权</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951818" y="1184059"/>
            <a:ext cx="10297819" cy="1338828"/>
          </a:xfrm>
          <a:prstGeom prst="rect">
            <a:avLst/>
          </a:prstGeom>
          <a:noFill/>
          <a:ln>
            <a:solidFill>
              <a:schemeClr val="tx1"/>
            </a:solid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1369B2"/>
                </a:solidFill>
                <a:latin typeface="微软雅黑" panose="020B0503020204020204" pitchFamily="34" charset="-122"/>
                <a:ea typeface="微软雅黑" panose="020B0503020204020204" pitchFamily="34" charset="-122"/>
              </a:rPr>
              <a:t>依赖注入</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595959"/>
                </a:solidFill>
                <a:latin typeface="微软雅黑" panose="020B0503020204020204" pitchFamily="34" charset="-122"/>
                <a:ea typeface="微软雅黑" panose="020B0503020204020204" pitchFamily="34" charset="-122"/>
              </a:rPr>
              <a:t>Dependency Inject</a:t>
            </a:r>
            <a:r>
              <a:rPr lang="zh-CN" altLang="zh-CN" dirty="0">
                <a:solidFill>
                  <a:srgbClr val="595959"/>
                </a:solidFill>
                <a:latin typeface="微软雅黑" panose="020B0503020204020204" pitchFamily="34" charset="-122"/>
                <a:ea typeface="微软雅黑" panose="020B0503020204020204" pitchFamily="34" charset="-122"/>
              </a:rPr>
              <a:t>，缩写</a:t>
            </a:r>
            <a:r>
              <a:rPr lang="en-US" altLang="zh-CN" dirty="0">
                <a:solidFill>
                  <a:srgbClr val="595959"/>
                </a:solidFill>
                <a:latin typeface="微软雅黑" panose="020B0503020204020204" pitchFamily="34" charset="-122"/>
                <a:ea typeface="微软雅黑" panose="020B0503020204020204" pitchFamily="34" charset="-122"/>
              </a:rPr>
              <a:t>DI</a:t>
            </a:r>
            <a:r>
              <a:rPr lang="zh-CN" altLang="zh-CN" dirty="0">
                <a:solidFill>
                  <a:srgbClr val="595959"/>
                </a:solidFill>
                <a:latin typeface="微软雅黑" panose="020B0503020204020204" pitchFamily="34" charset="-122"/>
                <a:ea typeface="微软雅黑" panose="020B0503020204020204" pitchFamily="34" charset="-122"/>
              </a:rPr>
              <a:t>）就是由</a:t>
            </a:r>
            <a:r>
              <a:rPr lang="en-US" altLang="zh-CN" dirty="0" err="1">
                <a:solidFill>
                  <a:srgbClr val="595959"/>
                </a:solidFill>
                <a:latin typeface="微软雅黑" panose="020B0503020204020204" pitchFamily="34" charset="-122"/>
                <a:ea typeface="微软雅黑" panose="020B0503020204020204" pitchFamily="34" charset="-122"/>
              </a:rPr>
              <a:t>IoC</a:t>
            </a:r>
            <a:r>
              <a:rPr lang="zh-CN" altLang="zh-CN" dirty="0">
                <a:solidFill>
                  <a:srgbClr val="595959"/>
                </a:solidFill>
                <a:latin typeface="微软雅黑" panose="020B0503020204020204" pitchFamily="34" charset="-122"/>
                <a:ea typeface="微软雅黑" panose="020B0503020204020204" pitchFamily="34" charset="-122"/>
              </a:rPr>
              <a:t>容器在运行期间动态地将某种依赖资源注入对象之中。例如，将对象</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注入（赋值）给对象</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的成员变量。依赖注入的基本思想是：明确地定义组件接口，独立开发各个组件，然后根据组件的依赖关系组装运行。</a:t>
            </a:r>
          </a:p>
        </p:txBody>
      </p:sp>
      <p:sp>
        <p:nvSpPr>
          <p:cNvPr id="18" name="矩形 93"/>
          <p:cNvSpPr/>
          <p:nvPr/>
        </p:nvSpPr>
        <p:spPr>
          <a:xfrm>
            <a:off x="905346" y="11202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947183" y="222840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Title 1"/>
          <p:cNvSpPr txBox="1"/>
          <p:nvPr/>
        </p:nvSpPr>
        <p:spPr>
          <a:xfrm>
            <a:off x="1143840" y="266933"/>
            <a:ext cx="33138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依赖注入的概念</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1"/>
          <p:cNvSpPr txBox="1"/>
          <p:nvPr>
            <p:custDataLst>
              <p:tags r:id="rId2"/>
            </p:custDataLst>
          </p:nvPr>
        </p:nvSpPr>
        <p:spPr>
          <a:xfrm>
            <a:off x="951818" y="3066663"/>
            <a:ext cx="10187386" cy="1754326"/>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依赖注入（</a:t>
            </a:r>
            <a:r>
              <a:rPr lang="en-US" altLang="zh-CN" dirty="0">
                <a:solidFill>
                  <a:srgbClr val="595959"/>
                </a:solidFill>
                <a:latin typeface="微软雅黑" panose="020B0503020204020204" pitchFamily="34" charset="-122"/>
                <a:ea typeface="微软雅黑" panose="020B0503020204020204" pitchFamily="34" charset="-122"/>
              </a:rPr>
              <a:t>DI</a:t>
            </a:r>
            <a:r>
              <a:rPr lang="zh-CN" altLang="zh-CN" dirty="0">
                <a:solidFill>
                  <a:srgbClr val="595959"/>
                </a:solidFill>
                <a:latin typeface="微软雅黑" panose="020B0503020204020204" pitchFamily="34" charset="-122"/>
                <a:ea typeface="微软雅黑" panose="020B0503020204020204" pitchFamily="34" charset="-122"/>
              </a:rPr>
              <a:t>）和控制反转（</a:t>
            </a:r>
            <a:r>
              <a:rPr lang="en-US" altLang="zh-CN" dirty="0" err="1">
                <a:solidFill>
                  <a:srgbClr val="595959"/>
                </a:solidFill>
                <a:latin typeface="微软雅黑" panose="020B0503020204020204" pitchFamily="34" charset="-122"/>
                <a:ea typeface="微软雅黑" panose="020B0503020204020204" pitchFamily="34" charset="-122"/>
              </a:rPr>
              <a:t>IoC</a:t>
            </a:r>
            <a:r>
              <a:rPr lang="zh-CN" altLang="zh-CN" dirty="0">
                <a:solidFill>
                  <a:srgbClr val="595959"/>
                </a:solidFill>
                <a:latin typeface="微软雅黑" panose="020B0503020204020204" pitchFamily="34" charset="-122"/>
                <a:ea typeface="微软雅黑" panose="020B0503020204020204" pitchFamily="34" charset="-122"/>
              </a:rPr>
              <a:t>）是从不同角度来描述了同一件事情。</a:t>
            </a:r>
            <a:r>
              <a:rPr lang="zh-CN" altLang="zh-CN" dirty="0">
                <a:solidFill>
                  <a:srgbClr val="1369B2"/>
                </a:solidFill>
                <a:latin typeface="微软雅黑" panose="020B0503020204020204" pitchFamily="34" charset="-122"/>
                <a:ea typeface="微软雅黑" panose="020B0503020204020204" pitchFamily="34" charset="-122"/>
              </a:rPr>
              <a:t>依赖注入</a:t>
            </a:r>
            <a:r>
              <a:rPr lang="zh-CN" altLang="zh-CN" dirty="0">
                <a:solidFill>
                  <a:srgbClr val="595959"/>
                </a:solidFill>
                <a:latin typeface="微软雅黑" panose="020B0503020204020204" pitchFamily="34" charset="-122"/>
                <a:ea typeface="微软雅黑" panose="020B0503020204020204" pitchFamily="34" charset="-122"/>
              </a:rPr>
              <a:t>是从应用程序的角度描述，即应用程序依赖</a:t>
            </a:r>
            <a:r>
              <a:rPr lang="en-US" altLang="zh-CN" dirty="0" err="1">
                <a:solidFill>
                  <a:srgbClr val="595959"/>
                </a:solidFill>
                <a:latin typeface="微软雅黑" panose="020B0503020204020204" pitchFamily="34" charset="-122"/>
                <a:ea typeface="微软雅黑" panose="020B0503020204020204" pitchFamily="34" charset="-122"/>
              </a:rPr>
              <a:t>IoC</a:t>
            </a:r>
            <a:r>
              <a:rPr lang="zh-CN" altLang="zh-CN" dirty="0">
                <a:solidFill>
                  <a:srgbClr val="595959"/>
                </a:solidFill>
                <a:latin typeface="微软雅黑" panose="020B0503020204020204" pitchFamily="34" charset="-122"/>
                <a:ea typeface="微软雅黑" panose="020B0503020204020204" pitchFamily="34" charset="-122"/>
              </a:rPr>
              <a:t>容器创建并注入它所需要的外部资源；而</a:t>
            </a:r>
            <a:r>
              <a:rPr lang="zh-CN" altLang="zh-CN" dirty="0">
                <a:solidFill>
                  <a:srgbClr val="1369B2"/>
                </a:solidFill>
                <a:latin typeface="微软雅黑" panose="020B0503020204020204" pitchFamily="34" charset="-122"/>
                <a:ea typeface="微软雅黑" panose="020B0503020204020204" pitchFamily="34" charset="-122"/>
              </a:rPr>
              <a:t>控制反转</a:t>
            </a:r>
            <a:r>
              <a:rPr lang="zh-CN" altLang="zh-CN" dirty="0">
                <a:solidFill>
                  <a:srgbClr val="595959"/>
                </a:solidFill>
                <a:latin typeface="微软雅黑" panose="020B0503020204020204" pitchFamily="34" charset="-122"/>
                <a:ea typeface="微软雅黑" panose="020B0503020204020204" pitchFamily="34" charset="-122"/>
              </a:rPr>
              <a:t>是从</a:t>
            </a:r>
            <a:r>
              <a:rPr lang="en-US" altLang="zh-CN" dirty="0" err="1">
                <a:solidFill>
                  <a:srgbClr val="595959"/>
                </a:solidFill>
                <a:latin typeface="微软雅黑" panose="020B0503020204020204" pitchFamily="34" charset="-122"/>
                <a:ea typeface="微软雅黑" panose="020B0503020204020204" pitchFamily="34" charset="-122"/>
              </a:rPr>
              <a:t>IoC</a:t>
            </a:r>
            <a:r>
              <a:rPr lang="zh-CN" altLang="zh-CN" dirty="0">
                <a:solidFill>
                  <a:srgbClr val="595959"/>
                </a:solidFill>
                <a:latin typeface="微软雅黑" panose="020B0503020204020204" pitchFamily="34" charset="-122"/>
                <a:ea typeface="微软雅黑" panose="020B0503020204020204" pitchFamily="34" charset="-122"/>
              </a:rPr>
              <a:t>容器的角度描述，即</a:t>
            </a:r>
            <a:r>
              <a:rPr lang="en-US" altLang="zh-CN" dirty="0" err="1">
                <a:solidFill>
                  <a:srgbClr val="595959"/>
                </a:solidFill>
                <a:latin typeface="微软雅黑" panose="020B0503020204020204" pitchFamily="34" charset="-122"/>
                <a:ea typeface="微软雅黑" panose="020B0503020204020204" pitchFamily="34" charset="-122"/>
              </a:rPr>
              <a:t>IoC</a:t>
            </a:r>
            <a:r>
              <a:rPr lang="zh-CN" altLang="zh-CN" dirty="0">
                <a:solidFill>
                  <a:srgbClr val="595959"/>
                </a:solidFill>
                <a:latin typeface="微软雅黑" panose="020B0503020204020204" pitchFamily="34" charset="-122"/>
                <a:ea typeface="微软雅黑" panose="020B0503020204020204" pitchFamily="34" charset="-122"/>
              </a:rPr>
              <a:t>容器控制应用程序，由</a:t>
            </a:r>
            <a:r>
              <a:rPr lang="en-US" altLang="zh-CN" dirty="0" err="1">
                <a:solidFill>
                  <a:srgbClr val="595959"/>
                </a:solidFill>
                <a:latin typeface="微软雅黑" panose="020B0503020204020204" pitchFamily="34" charset="-122"/>
                <a:ea typeface="微软雅黑" panose="020B0503020204020204" pitchFamily="34" charset="-122"/>
              </a:rPr>
              <a:t>IoC</a:t>
            </a:r>
            <a:r>
              <a:rPr lang="zh-CN" altLang="zh-CN" dirty="0">
                <a:solidFill>
                  <a:srgbClr val="595959"/>
                </a:solidFill>
                <a:latin typeface="微软雅黑" panose="020B0503020204020204" pitchFamily="34" charset="-122"/>
                <a:ea typeface="微软雅黑" panose="020B0503020204020204" pitchFamily="34" charset="-122"/>
              </a:rPr>
              <a:t>容器反向地向应用程序注入应用程序所需要的外部资源。这里所说的外部资源可以是外部实例对象，也可以是外部文件对象等</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622792" y="3086867"/>
            <a:ext cx="8904237" cy="1705403"/>
          </a:xfrm>
          <a:prstGeom prst="rect">
            <a:avLst/>
          </a:prstGeom>
          <a:noFill/>
          <a:ln>
            <a:noFill/>
          </a:ln>
        </p:spPr>
        <p:txBody>
          <a:bodyPr wrap="square" rtlCol="0">
            <a:spAutoFit/>
          </a:bodyPr>
          <a:lstStyle/>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依赖注入的作用就是在使用</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框架创建对象时，动态的将其所依赖的对象注入到</a:t>
            </a:r>
            <a:r>
              <a:rPr lang="en-US" altLang="zh-CN" dirty="0">
                <a:solidFill>
                  <a:srgbClr val="595959"/>
                </a:solidFill>
                <a:latin typeface="微软雅黑" panose="020B0503020204020204" pitchFamily="34" charset="-122"/>
                <a:ea typeface="微软雅黑" panose="020B0503020204020204" pitchFamily="34" charset="-122"/>
              </a:rPr>
              <a:t>Bean</a:t>
            </a:r>
            <a:r>
              <a:rPr lang="zh-CN" altLang="zh-CN" dirty="0">
                <a:solidFill>
                  <a:srgbClr val="595959"/>
                </a:solidFill>
                <a:latin typeface="微软雅黑" panose="020B0503020204020204" pitchFamily="34" charset="-122"/>
                <a:ea typeface="微软雅黑" panose="020B0503020204020204" pitchFamily="34" charset="-122"/>
              </a:rPr>
              <a:t>组件中</a:t>
            </a:r>
            <a:r>
              <a:rPr lang="zh-CN" altLang="zh-CN" dirty="0" smtClean="0">
                <a:solidFill>
                  <a:srgbClr val="595959"/>
                </a:solidFill>
                <a:latin typeface="微软雅黑" panose="020B0503020204020204" pitchFamily="34" charset="-122"/>
                <a:ea typeface="微软雅黑" panose="020B0503020204020204" pitchFamily="34" charset="-122"/>
              </a:rPr>
              <a:t>。</a:t>
            </a:r>
            <a:endParaRPr lang="en-US" altLang="zh-CN" dirty="0" smtClean="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rPr>
              <a:t>        </a:t>
            </a:r>
            <a:r>
              <a:rPr lang="zh-CN" altLang="zh-CN" dirty="0" smtClean="0">
                <a:solidFill>
                  <a:srgbClr val="595959"/>
                </a:solidFill>
                <a:latin typeface="微软雅黑" panose="020B0503020204020204" pitchFamily="34" charset="-122"/>
                <a:ea typeface="微软雅黑" panose="020B0503020204020204" pitchFamily="34" charset="-122"/>
              </a:rPr>
              <a:t>依赖</a:t>
            </a:r>
            <a:r>
              <a:rPr lang="zh-CN" altLang="zh-CN" dirty="0">
                <a:solidFill>
                  <a:srgbClr val="595959"/>
                </a:solidFill>
                <a:latin typeface="微软雅黑" panose="020B0503020204020204" pitchFamily="34" charset="-122"/>
                <a:ea typeface="微软雅黑" panose="020B0503020204020204" pitchFamily="34" charset="-122"/>
              </a:rPr>
              <a:t>注入通常有两种实现方式，一种是</a:t>
            </a:r>
            <a:r>
              <a:rPr lang="zh-CN" altLang="zh-CN" dirty="0">
                <a:solidFill>
                  <a:srgbClr val="1369B2"/>
                </a:solidFill>
                <a:latin typeface="微软雅黑" panose="020B0503020204020204" pitchFamily="34" charset="-122"/>
                <a:ea typeface="微软雅黑" panose="020B0503020204020204" pitchFamily="34" charset="-122"/>
              </a:rPr>
              <a:t>构造方法注入</a:t>
            </a:r>
            <a:r>
              <a:rPr lang="zh-CN" altLang="zh-CN" dirty="0">
                <a:solidFill>
                  <a:srgbClr val="595959"/>
                </a:solidFill>
                <a:latin typeface="微软雅黑" panose="020B0503020204020204" pitchFamily="34" charset="-122"/>
                <a:ea typeface="微软雅黑" panose="020B0503020204020204" pitchFamily="34" charset="-122"/>
              </a:rPr>
              <a:t>，另一种是</a:t>
            </a:r>
            <a:r>
              <a:rPr lang="zh-CN" altLang="zh-CN" dirty="0">
                <a:solidFill>
                  <a:srgbClr val="1369B2"/>
                </a:solidFill>
                <a:latin typeface="微软雅黑" panose="020B0503020204020204" pitchFamily="34" charset="-122"/>
                <a:ea typeface="微软雅黑" panose="020B0503020204020204" pitchFamily="34" charset="-122"/>
              </a:rPr>
              <a:t>属性</a:t>
            </a:r>
            <a:r>
              <a:rPr lang="en-US" altLang="zh-CN" dirty="0">
                <a:solidFill>
                  <a:srgbClr val="1369B2"/>
                </a:solidFill>
                <a:latin typeface="微软雅黑" panose="020B0503020204020204" pitchFamily="34" charset="-122"/>
                <a:ea typeface="微软雅黑" panose="020B0503020204020204" pitchFamily="34" charset="-122"/>
              </a:rPr>
              <a:t>setter</a:t>
            </a:r>
            <a:r>
              <a:rPr lang="zh-CN" altLang="zh-CN" dirty="0">
                <a:solidFill>
                  <a:srgbClr val="1369B2"/>
                </a:solidFill>
                <a:latin typeface="微软雅黑" panose="020B0503020204020204" pitchFamily="34" charset="-122"/>
                <a:ea typeface="微软雅黑" panose="020B0503020204020204" pitchFamily="34" charset="-122"/>
              </a:rPr>
              <a:t>方法注入</a:t>
            </a:r>
            <a:r>
              <a:rPr lang="zh-CN" altLang="zh-CN" dirty="0">
                <a:solidFill>
                  <a:srgbClr val="595959"/>
                </a:solidFill>
                <a:latin typeface="微软雅黑" panose="020B0503020204020204" pitchFamily="34" charset="-122"/>
                <a:ea typeface="微软雅黑" panose="020B0503020204020204" pitchFamily="34" charset="-122"/>
              </a:rPr>
              <a:t>。这两种实现方式具体介绍如下</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143840" y="2948940"/>
            <a:ext cx="9865885" cy="19545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084782" y="28948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695513" y="45690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286458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58237" y="1271522"/>
            <a:ext cx="24929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依赖注入的实现方式</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33024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依赖注入的类型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622793" y="3295100"/>
            <a:ext cx="8904237" cy="1289905"/>
          </a:xfrm>
          <a:prstGeom prst="rect">
            <a:avLst/>
          </a:prstGeom>
          <a:noFill/>
          <a:ln>
            <a:noFill/>
          </a:ln>
        </p:spPr>
        <p:txBody>
          <a:bodyPr wrap="square" rtlCol="0">
            <a:spAutoFit/>
          </a:bodyPr>
          <a:lstStyle/>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en-US" dirty="0">
                <a:solidFill>
                  <a:srgbClr val="1369B2"/>
                </a:solidFill>
                <a:latin typeface="微软雅黑" panose="020B0503020204020204" pitchFamily="34" charset="-122"/>
                <a:ea typeface="微软雅黑" panose="020B0503020204020204" pitchFamily="34" charset="-122"/>
              </a:rPr>
              <a:t> </a:t>
            </a:r>
            <a:r>
              <a:rPr lang="zh-CN" altLang="zh-CN" dirty="0">
                <a:solidFill>
                  <a:srgbClr val="1369B2"/>
                </a:solidFill>
                <a:latin typeface="微软雅黑" panose="020B0503020204020204" pitchFamily="34" charset="-122"/>
                <a:ea typeface="微软雅黑" panose="020B0503020204020204" pitchFamily="34" charset="-122"/>
              </a:rPr>
              <a:t>构造方法注入</a:t>
            </a:r>
            <a:r>
              <a:rPr lang="zh-CN" altLang="zh-CN" dirty="0">
                <a:solidFill>
                  <a:srgbClr val="595959"/>
                </a:solidFill>
                <a:latin typeface="微软雅黑" panose="020B0503020204020204" pitchFamily="34" charset="-122"/>
                <a:ea typeface="微软雅黑" panose="020B0503020204020204" pitchFamily="34" charset="-122"/>
              </a:rPr>
              <a:t>是指</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容器调用构造方法注入被依赖的实例，构造方法可以是有参的或者是无参的。</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在读取配置信息后，会通过反射方式调用实例的构造方法，如果是有参构造方法，可以在构造方法中传入所需的参数值，最后创建类对象</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143840" y="2948940"/>
            <a:ext cx="9865885" cy="19545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084782" y="28948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695513" y="45690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21216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58237" y="1271522"/>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构造方法注入</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33024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依赖注入的类型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96432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10003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2" name="Title 1"/>
          <p:cNvSpPr txBox="1"/>
          <p:nvPr/>
        </p:nvSpPr>
        <p:spPr>
          <a:xfrm>
            <a:off x="1143839" y="266933"/>
            <a:ext cx="32452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依赖注入的类型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539197" y="3069579"/>
            <a:ext cx="3402647" cy="1615827"/>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编写用户类</a:t>
            </a:r>
            <a:r>
              <a:rPr lang="zh-CN" altLang="en-US" sz="1600" dirty="0">
                <a:solidFill>
                  <a:srgbClr val="595959"/>
                </a:solidFill>
                <a:latin typeface="微软雅黑" panose="020B0503020204020204" pitchFamily="34" charset="-122"/>
                <a:ea typeface="微软雅黑" panose="020B0503020204020204" pitchFamily="34" charset="-122"/>
              </a:rPr>
              <a:t>：</a:t>
            </a:r>
            <a:r>
              <a:rPr lang="zh-CN" altLang="zh-CN" sz="1600" dirty="0">
                <a:solidFill>
                  <a:srgbClr val="595959"/>
                </a:solidFill>
                <a:latin typeface="微软雅黑" panose="020B0503020204020204" pitchFamily="34" charset="-122"/>
                <a:ea typeface="微软雅黑" panose="020B0503020204020204" pitchFamily="34" charset="-122"/>
              </a:rPr>
              <a:t>新建</a:t>
            </a:r>
            <a:r>
              <a:rPr lang="en-US" altLang="zh-CN" sz="1600" dirty="0">
                <a:solidFill>
                  <a:srgbClr val="595959"/>
                </a:solidFill>
                <a:latin typeface="微软雅黑" panose="020B0503020204020204" pitchFamily="34" charset="-122"/>
                <a:ea typeface="微软雅黑" panose="020B0503020204020204" pitchFamily="34" charset="-122"/>
              </a:rPr>
              <a:t>User1</a:t>
            </a:r>
            <a:r>
              <a:rPr lang="zh-CN" altLang="zh-CN" sz="1600" dirty="0">
                <a:solidFill>
                  <a:srgbClr val="595959"/>
                </a:solidFill>
                <a:latin typeface="微软雅黑" panose="020B0503020204020204" pitchFamily="34" charset="-122"/>
                <a:ea typeface="微软雅黑" panose="020B0503020204020204" pitchFamily="34" charset="-122"/>
              </a:rPr>
              <a:t>类，在</a:t>
            </a:r>
            <a:r>
              <a:rPr lang="en-US" altLang="zh-CN" sz="1600" dirty="0">
                <a:solidFill>
                  <a:srgbClr val="595959"/>
                </a:solidFill>
                <a:latin typeface="微软雅黑" panose="020B0503020204020204" pitchFamily="34" charset="-122"/>
                <a:ea typeface="微软雅黑" panose="020B0503020204020204" pitchFamily="34" charset="-122"/>
              </a:rPr>
              <a:t>User1</a:t>
            </a:r>
            <a:r>
              <a:rPr lang="zh-CN" altLang="zh-CN" sz="1600" dirty="0">
                <a:solidFill>
                  <a:srgbClr val="595959"/>
                </a:solidFill>
                <a:latin typeface="微软雅黑" panose="020B0503020204020204" pitchFamily="34" charset="-122"/>
                <a:ea typeface="微软雅黑" panose="020B0503020204020204" pitchFamily="34" charset="-122"/>
              </a:rPr>
              <a:t>类中定义</a:t>
            </a:r>
            <a:r>
              <a:rPr lang="en-US" altLang="zh-CN" sz="1600" dirty="0">
                <a:solidFill>
                  <a:srgbClr val="595959"/>
                </a:solidFill>
                <a:latin typeface="微软雅黑" panose="020B0503020204020204" pitchFamily="34" charset="-122"/>
                <a:ea typeface="微软雅黑" panose="020B0503020204020204" pitchFamily="34" charset="-122"/>
              </a:rPr>
              <a:t>id</a:t>
            </a:r>
            <a:r>
              <a:rPr lang="zh-CN" altLang="zh-CN" sz="1600" dirty="0">
                <a:solidFill>
                  <a:srgbClr val="595959"/>
                </a:solidFill>
                <a:latin typeface="微软雅黑" panose="020B0503020204020204" pitchFamily="34" charset="-122"/>
                <a:ea typeface="微软雅黑" panose="020B0503020204020204" pitchFamily="34" charset="-122"/>
              </a:rPr>
              <a:t>、</a:t>
            </a:r>
            <a:r>
              <a:rPr lang="en-US" altLang="zh-CN" sz="1600" dirty="0">
                <a:solidFill>
                  <a:srgbClr val="595959"/>
                </a:solidFill>
                <a:latin typeface="微软雅黑" panose="020B0503020204020204" pitchFamily="34" charset="-122"/>
                <a:ea typeface="微软雅黑" panose="020B0503020204020204" pitchFamily="34" charset="-122"/>
              </a:rPr>
              <a:t>name</a:t>
            </a:r>
            <a:r>
              <a:rPr lang="zh-CN" altLang="zh-CN" sz="1600" dirty="0">
                <a:solidFill>
                  <a:srgbClr val="595959"/>
                </a:solidFill>
                <a:latin typeface="微软雅黑" panose="020B0503020204020204" pitchFamily="34" charset="-122"/>
                <a:ea typeface="微软雅黑" panose="020B0503020204020204" pitchFamily="34" charset="-122"/>
              </a:rPr>
              <a:t>和</a:t>
            </a:r>
            <a:r>
              <a:rPr lang="en-US" altLang="zh-CN" sz="1600" dirty="0">
                <a:solidFill>
                  <a:srgbClr val="595959"/>
                </a:solidFill>
                <a:latin typeface="微软雅黑" panose="020B0503020204020204" pitchFamily="34" charset="-122"/>
                <a:ea typeface="微软雅黑" panose="020B0503020204020204" pitchFamily="34" charset="-122"/>
              </a:rPr>
              <a:t>password</a:t>
            </a:r>
            <a:r>
              <a:rPr lang="zh-CN" altLang="zh-CN" sz="1600" dirty="0">
                <a:solidFill>
                  <a:srgbClr val="595959"/>
                </a:solidFill>
                <a:latin typeface="微软雅黑" panose="020B0503020204020204" pitchFamily="34" charset="-122"/>
                <a:ea typeface="微软雅黑" panose="020B0503020204020204" pitchFamily="34" charset="-122"/>
              </a:rPr>
              <a:t>三个属性</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rgbClr val="595959"/>
                </a:solidFill>
                <a:latin typeface="微软雅黑" panose="020B0503020204020204" pitchFamily="34" charset="-122"/>
                <a:ea typeface="微软雅黑" panose="020B0503020204020204" pitchFamily="34" charset="-122"/>
              </a:rPr>
              <a:t>    必须定义构造方法</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9197" y="1007745"/>
            <a:ext cx="4108817" cy="369332"/>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sym typeface="+mn-ea"/>
              </a:rPr>
              <a:t>下面通过案例演示构造方法注入的</a:t>
            </a:r>
            <a:r>
              <a:rPr lang="zh-CN" altLang="zh-CN" dirty="0" smtClean="0">
                <a:solidFill>
                  <a:srgbClr val="595959"/>
                </a:solidFill>
                <a:latin typeface="微软雅黑" panose="020B0503020204020204" pitchFamily="34" charset="-122"/>
                <a:ea typeface="微软雅黑" panose="020B0503020204020204" pitchFamily="34" charset="-122"/>
                <a:sym typeface="+mn-ea"/>
              </a:rPr>
              <a:t>实现</a:t>
            </a:r>
            <a:endParaRPr lang="zh-CN" altLang="en-US" dirty="0"/>
          </a:p>
        </p:txBody>
      </p:sp>
      <p:sp>
        <p:nvSpPr>
          <p:cNvPr id="4" name="Rectangle 1"/>
          <p:cNvSpPr>
            <a:spLocks noChangeArrowheads="1"/>
          </p:cNvSpPr>
          <p:nvPr/>
        </p:nvSpPr>
        <p:spPr bwMode="auto">
          <a:xfrm>
            <a:off x="4882393" y="1042021"/>
            <a:ext cx="6467912" cy="553997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package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com.hubei</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class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User1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private int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private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username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private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password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public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User1</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int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username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password)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this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id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id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this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username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username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this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password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password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@Override</a:t>
            </a:r>
            <a:b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toString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return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"User1{"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id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username='"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username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password='"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password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6" name="直接箭头连接符 5"/>
          <p:cNvCxnSpPr/>
          <p:nvPr/>
        </p:nvCxnSpPr>
        <p:spPr>
          <a:xfrm flipV="1">
            <a:off x="2593605" y="2801923"/>
            <a:ext cx="2490123" cy="166102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2" name="Title 1"/>
          <p:cNvSpPr txBox="1"/>
          <p:nvPr/>
        </p:nvSpPr>
        <p:spPr>
          <a:xfrm>
            <a:off x="1143839" y="266933"/>
            <a:ext cx="32452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依赖注入的类型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75665"/>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获取</a:t>
            </a:r>
            <a:r>
              <a:rPr lang="en-US" altLang="zh-CN" b="1" dirty="0">
                <a:solidFill>
                  <a:srgbClr val="595959"/>
                </a:solidFill>
                <a:latin typeface="微软雅黑" panose="020B0503020204020204" pitchFamily="34" charset="-122"/>
                <a:ea typeface="微软雅黑" panose="020B0503020204020204" pitchFamily="34" charset="-122"/>
              </a:rPr>
              <a:t>Bean</a:t>
            </a:r>
            <a:r>
              <a:rPr lang="zh-CN" altLang="zh-CN" b="1" dirty="0">
                <a:solidFill>
                  <a:srgbClr val="595959"/>
                </a:solidFill>
                <a:latin typeface="微软雅黑" panose="020B0503020204020204" pitchFamily="34" charset="-122"/>
                <a:ea typeface="微软雅黑" panose="020B0503020204020204" pitchFamily="34" charset="-122"/>
              </a:rPr>
              <a:t>的配置信息</a:t>
            </a:r>
            <a:r>
              <a:rPr lang="zh-CN" altLang="en-US" sz="1600" dirty="0">
                <a:solidFill>
                  <a:srgbClr val="595959"/>
                </a:solidFill>
                <a:latin typeface="微软雅黑" panose="020B0503020204020204" pitchFamily="34" charset="-122"/>
                <a:ea typeface="微软雅黑" panose="020B0503020204020204" pitchFamily="34" charset="-122"/>
              </a:rPr>
              <a:t>：</a:t>
            </a:r>
            <a:r>
              <a:rPr lang="zh-CN" altLang="zh-CN" sz="1600" dirty="0">
                <a:solidFill>
                  <a:srgbClr val="595959"/>
                </a:solidFill>
                <a:latin typeface="微软雅黑" panose="020B0503020204020204" pitchFamily="34" charset="-122"/>
                <a:ea typeface="微软雅黑" panose="020B0503020204020204" pitchFamily="34" charset="-122"/>
              </a:rPr>
              <a:t>创建</a:t>
            </a:r>
            <a:r>
              <a:rPr lang="en-US" altLang="zh-CN" sz="1600" dirty="0" err="1">
                <a:solidFill>
                  <a:srgbClr val="595959"/>
                </a:solidFill>
                <a:latin typeface="微软雅黑" panose="020B0503020204020204" pitchFamily="34" charset="-122"/>
                <a:ea typeface="微软雅黑" panose="020B0503020204020204" pitchFamily="34" charset="-122"/>
              </a:rPr>
              <a:t>applicationContext-User.xml</a:t>
            </a:r>
            <a:r>
              <a:rPr lang="zh-CN" altLang="zh-CN" sz="1600" dirty="0">
                <a:solidFill>
                  <a:srgbClr val="595959"/>
                </a:solidFill>
                <a:latin typeface="微软雅黑" panose="020B0503020204020204" pitchFamily="34" charset="-122"/>
                <a:ea typeface="微软雅黑" panose="020B0503020204020204" pitchFamily="34" charset="-122"/>
              </a:rPr>
              <a:t>文件，在该文件中添加</a:t>
            </a:r>
            <a:r>
              <a:rPr lang="en-US" altLang="zh-CN" sz="1600" dirty="0">
                <a:solidFill>
                  <a:srgbClr val="595959"/>
                </a:solidFill>
                <a:latin typeface="微软雅黑" panose="020B0503020204020204" pitchFamily="34" charset="-122"/>
                <a:ea typeface="微软雅黑" panose="020B0503020204020204" pitchFamily="34" charset="-122"/>
              </a:rPr>
              <a:t>User1</a:t>
            </a:r>
            <a:r>
              <a:rPr lang="zh-CN" altLang="zh-CN" sz="1600" dirty="0">
                <a:solidFill>
                  <a:srgbClr val="595959"/>
                </a:solidFill>
                <a:latin typeface="微软雅黑" panose="020B0503020204020204" pitchFamily="34" charset="-122"/>
                <a:ea typeface="微软雅黑" panose="020B0503020204020204" pitchFamily="34" charset="-122"/>
              </a:rPr>
              <a:t>类的配置信息</a:t>
            </a:r>
            <a:r>
              <a:rPr lang="zh-CN" altLang="en-US" sz="1600" b="1" dirty="0">
                <a:solidFill>
                  <a:srgbClr val="595959"/>
                </a:solidFill>
                <a:latin typeface="微软雅黑" panose="020B0503020204020204" pitchFamily="34" charset="-122"/>
                <a:ea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1384183" y="2212029"/>
            <a:ext cx="961658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="user1"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class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="com.hubei.User1"</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&lt;constructor-arg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index</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="0"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="1"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type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="int"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&gt;&lt;/constructor-arg&gt;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&lt;constructor-arg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小艺</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 &lt;/constructor-arg&gt;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&lt;constructor-arg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="password"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="123"</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&gt;&lt;/constructor-arg&gt;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1" name="文本框 18"/>
          <p:cNvSpPr txBox="1"/>
          <p:nvPr>
            <p:custDataLst>
              <p:tags r:id="rId2"/>
            </p:custDataLst>
          </p:nvPr>
        </p:nvSpPr>
        <p:spPr>
          <a:xfrm>
            <a:off x="961515" y="4443147"/>
            <a:ext cx="10422346" cy="182665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一个</a:t>
            </a:r>
            <a:r>
              <a:rPr lang="en-US" altLang="zh-CN" dirty="0">
                <a:solidFill>
                  <a:srgbClr val="595959"/>
                </a:solidFill>
                <a:latin typeface="微软雅黑" panose="020B0503020204020204" pitchFamily="34" charset="-122"/>
              </a:rPr>
              <a:t>&lt;constructor-</a:t>
            </a:r>
            <a:r>
              <a:rPr lang="en-US" altLang="zh-CN" dirty="0" err="1">
                <a:solidFill>
                  <a:srgbClr val="595959"/>
                </a:solidFill>
                <a:latin typeface="微软雅黑" panose="020B0503020204020204" pitchFamily="34" charset="-122"/>
              </a:rPr>
              <a:t>arg</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元素表示构造方法的一个参数，且定义时不区分顺序，只需要通过</a:t>
            </a:r>
            <a:r>
              <a:rPr lang="en-US" altLang="zh-CN" dirty="0">
                <a:solidFill>
                  <a:srgbClr val="595959"/>
                </a:solidFill>
                <a:latin typeface="微软雅黑" panose="020B0503020204020204" pitchFamily="34" charset="-122"/>
              </a:rPr>
              <a:t>&lt;constructor-</a:t>
            </a:r>
            <a:r>
              <a:rPr lang="en-US" altLang="zh-CN" dirty="0" err="1">
                <a:solidFill>
                  <a:srgbClr val="595959"/>
                </a:solidFill>
                <a:latin typeface="微软雅黑" panose="020B0503020204020204" pitchFamily="34" charset="-122"/>
              </a:rPr>
              <a:t>arg</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元素的</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属性指定参数即</a:t>
            </a:r>
            <a:r>
              <a:rPr lang="zh-CN" altLang="zh-CN" dirty="0" smtClean="0">
                <a:solidFill>
                  <a:srgbClr val="595959"/>
                </a:solidFill>
                <a:latin typeface="微软雅黑" panose="020B0503020204020204" pitchFamily="34" charset="-122"/>
              </a:rPr>
              <a:t>可</a:t>
            </a:r>
            <a:r>
              <a:rPr lang="zh-CN" altLang="en-US" dirty="0" smtClean="0">
                <a:solidFill>
                  <a:srgbClr val="595959"/>
                </a:solidFill>
                <a:latin typeface="微软雅黑" panose="020B0503020204020204" pitchFamily="34" charset="-122"/>
              </a:rPr>
              <a:t>，也可以用</a:t>
            </a:r>
            <a:r>
              <a:rPr lang="en-US" altLang="zh-CN" dirty="0" smtClean="0">
                <a:solidFill>
                  <a:srgbClr val="595959"/>
                </a:solidFill>
                <a:latin typeface="微软雅黑" panose="020B0503020204020204" pitchFamily="34" charset="-122"/>
              </a:rPr>
              <a:t>index</a:t>
            </a:r>
            <a:r>
              <a:rPr lang="zh-CN" altLang="en-US" dirty="0" smtClean="0">
                <a:solidFill>
                  <a:srgbClr val="595959"/>
                </a:solidFill>
                <a:latin typeface="微软雅黑" panose="020B0503020204020204" pitchFamily="34" charset="-122"/>
              </a:rPr>
              <a:t>指定参数序号，序号从</a:t>
            </a:r>
            <a:r>
              <a:rPr lang="en-US" altLang="zh-CN" dirty="0" smtClean="0">
                <a:solidFill>
                  <a:srgbClr val="595959"/>
                </a:solidFill>
                <a:latin typeface="微软雅黑" panose="020B0503020204020204" pitchFamily="34" charset="-122"/>
              </a:rPr>
              <a:t>0</a:t>
            </a:r>
            <a:r>
              <a:rPr lang="zh-CN" altLang="en-US" dirty="0" smtClean="0">
                <a:solidFill>
                  <a:srgbClr val="595959"/>
                </a:solidFill>
                <a:latin typeface="微软雅黑" panose="020B0503020204020204" pitchFamily="34" charset="-122"/>
              </a:rPr>
              <a:t>开始</a:t>
            </a:r>
            <a:r>
              <a:rPr lang="zh-CN" altLang="zh-CN" dirty="0" smtClean="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&lt;constructor-</a:t>
            </a:r>
            <a:r>
              <a:rPr lang="en-US" altLang="zh-CN" dirty="0" err="1">
                <a:solidFill>
                  <a:srgbClr val="595959"/>
                </a:solidFill>
                <a:latin typeface="微软雅黑" panose="020B0503020204020204" pitchFamily="34" charset="-122"/>
              </a:rPr>
              <a:t>arg</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元素还提供了</a:t>
            </a:r>
            <a:r>
              <a:rPr lang="en-US" altLang="zh-CN" dirty="0">
                <a:solidFill>
                  <a:srgbClr val="595959"/>
                </a:solidFill>
                <a:latin typeface="微软雅黑" panose="020B0503020204020204" pitchFamily="34" charset="-122"/>
              </a:rPr>
              <a:t>type</a:t>
            </a:r>
            <a:r>
              <a:rPr lang="zh-CN" altLang="zh-CN" dirty="0">
                <a:solidFill>
                  <a:srgbClr val="595959"/>
                </a:solidFill>
                <a:latin typeface="微软雅黑" panose="020B0503020204020204" pitchFamily="34" charset="-122"/>
              </a:rPr>
              <a:t>属性类指定参数的类型，避免字符串和基本数据类型的混淆</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39" y="266933"/>
            <a:ext cx="32452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依赖注入的类型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1688197" cy="50673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编写</a:t>
            </a:r>
            <a:r>
              <a:rPr lang="zh-CN" altLang="en-US" b="1" dirty="0" smtClean="0">
                <a:solidFill>
                  <a:srgbClr val="595959"/>
                </a:solidFill>
                <a:latin typeface="微软雅黑" panose="020B0503020204020204" pitchFamily="34" charset="-122"/>
                <a:ea typeface="微软雅黑" panose="020B0503020204020204" pitchFamily="34" charset="-122"/>
              </a:rPr>
              <a:t>测试方法</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zh-CN" altLang="en-US" sz="1600" b="1" dirty="0">
              <a:solidFill>
                <a:srgbClr val="595959"/>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1216405" y="2069090"/>
            <a:ext cx="10041622"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@Test</a:t>
            </a:r>
            <a:b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testUser1</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初始化</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spring</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容器，加载</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applicationContext.xml</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配置</a:t>
            </a:r>
            <a:b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ApplicationContext applicationContext=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new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ClassPathXmlApplicationContext(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"applicationContext.xml"</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通过容器获取配置中</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helloSpring</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的实例</a:t>
            </a:r>
            <a:b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User1 user1= (User1) applicationContext.getBean(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"user1"</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en-US"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.println(user1)</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3077" y="5373623"/>
            <a:ext cx="7551737"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50639" y="5729680"/>
            <a:ext cx="1313180" cy="430887"/>
          </a:xfrm>
          <a:prstGeom prst="rect">
            <a:avLst/>
          </a:prstGeom>
          <a:noFill/>
        </p:spPr>
        <p:txBody>
          <a:bodyPr wrap="none" rtlCol="0">
            <a:spAutoFit/>
          </a:bodyPr>
          <a:lstStyle/>
          <a:p>
            <a:r>
              <a:rPr lang="zh-CN" altLang="en-US" sz="2200" dirty="0" smtClean="0"/>
              <a:t>运行结果</a:t>
            </a:r>
            <a:endParaRPr lang="zh-CN" altLang="en-US" sz="2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622793" y="3673560"/>
            <a:ext cx="8904237" cy="879600"/>
          </a:xfrm>
          <a:prstGeom prst="rect">
            <a:avLst/>
          </a:prstGeom>
          <a:noFill/>
          <a:ln>
            <a:noFill/>
          </a:ln>
        </p:spPr>
        <p:txBody>
          <a:bodyPr wrap="square" rtlCol="0">
            <a:spAutoFit/>
          </a:bodyPr>
          <a:lstStyle/>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1369B2"/>
                </a:solidFill>
                <a:latin typeface="微软雅黑" panose="020B0503020204020204" pitchFamily="34" charset="-122"/>
                <a:ea typeface="微软雅黑" panose="020B0503020204020204" pitchFamily="34" charset="-122"/>
              </a:rPr>
              <a:t>属性</a:t>
            </a:r>
            <a:r>
              <a:rPr lang="en-US" altLang="zh-CN" dirty="0">
                <a:solidFill>
                  <a:srgbClr val="1369B2"/>
                </a:solidFill>
                <a:latin typeface="微软雅黑" panose="020B0503020204020204" pitchFamily="34" charset="-122"/>
                <a:ea typeface="微软雅黑" panose="020B0503020204020204" pitchFamily="34" charset="-122"/>
              </a:rPr>
              <a:t>setter</a:t>
            </a:r>
            <a:r>
              <a:rPr lang="zh-CN" altLang="zh-CN" dirty="0">
                <a:solidFill>
                  <a:srgbClr val="1369B2"/>
                </a:solidFill>
                <a:latin typeface="微软雅黑" panose="020B0503020204020204" pitchFamily="34" charset="-122"/>
                <a:ea typeface="微软雅黑" panose="020B0503020204020204" pitchFamily="34" charset="-122"/>
              </a:rPr>
              <a:t>方法注入</a:t>
            </a:r>
            <a:r>
              <a:rPr lang="zh-CN" altLang="zh-CN" dirty="0">
                <a:solidFill>
                  <a:srgbClr val="595959"/>
                </a:solidFill>
                <a:latin typeface="微软雅黑" panose="020B0503020204020204" pitchFamily="34" charset="-122"/>
                <a:ea typeface="微软雅黑" panose="020B0503020204020204" pitchFamily="34" charset="-122"/>
              </a:rPr>
              <a:t>是</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最主流的注入方法，这种注入方法简单、直观，它是在被注入的类中声明一个</a:t>
            </a:r>
            <a:r>
              <a:rPr lang="en-US" altLang="zh-CN" dirty="0">
                <a:solidFill>
                  <a:srgbClr val="595959"/>
                </a:solidFill>
                <a:latin typeface="微软雅黑" panose="020B0503020204020204" pitchFamily="34" charset="-122"/>
                <a:ea typeface="微软雅黑" panose="020B0503020204020204" pitchFamily="34" charset="-122"/>
              </a:rPr>
              <a:t>setter</a:t>
            </a:r>
            <a:r>
              <a:rPr lang="zh-CN" altLang="zh-CN" dirty="0">
                <a:solidFill>
                  <a:srgbClr val="595959"/>
                </a:solidFill>
                <a:latin typeface="微软雅黑" panose="020B0503020204020204" pitchFamily="34" charset="-122"/>
                <a:ea typeface="微软雅黑" panose="020B0503020204020204" pitchFamily="34" charset="-122"/>
              </a:rPr>
              <a:t>方法，通过</a:t>
            </a:r>
            <a:r>
              <a:rPr lang="en-US" altLang="zh-CN" dirty="0">
                <a:solidFill>
                  <a:srgbClr val="595959"/>
                </a:solidFill>
                <a:latin typeface="微软雅黑" panose="020B0503020204020204" pitchFamily="34" charset="-122"/>
                <a:ea typeface="微软雅黑" panose="020B0503020204020204" pitchFamily="34" charset="-122"/>
              </a:rPr>
              <a:t>setter</a:t>
            </a:r>
            <a:r>
              <a:rPr lang="zh-CN" altLang="zh-CN" dirty="0">
                <a:solidFill>
                  <a:srgbClr val="595959"/>
                </a:solidFill>
                <a:latin typeface="微软雅黑" panose="020B0503020204020204" pitchFamily="34" charset="-122"/>
                <a:ea typeface="微软雅黑" panose="020B0503020204020204" pitchFamily="34" charset="-122"/>
              </a:rPr>
              <a:t>方法的参数注入对应的值</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143840" y="3307800"/>
            <a:ext cx="9865885" cy="15956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084782" y="32377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695513" y="45690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2679169" cy="70612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58237" y="1271522"/>
            <a:ext cx="239649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属性</a:t>
            </a:r>
            <a:r>
              <a:rPr lang="en-US" altLang="zh-CN" sz="2000" dirty="0" err="1">
                <a:solidFill>
                  <a:srgbClr val="1369B2"/>
                </a:solidFill>
                <a:latin typeface="微软雅黑" panose="020B0503020204020204" pitchFamily="34" charset="-122"/>
                <a:ea typeface="微软雅黑" panose="020B0503020204020204" pitchFamily="34" charset="-122"/>
              </a:rPr>
              <a:t>setter</a:t>
            </a:r>
            <a:r>
              <a:rPr lang="zh-CN" altLang="en-US" sz="2000" dirty="0" err="1">
                <a:solidFill>
                  <a:srgbClr val="1369B2"/>
                </a:solidFill>
                <a:latin typeface="微软雅黑" panose="020B0503020204020204" pitchFamily="34" charset="-122"/>
                <a:ea typeface="微软雅黑" panose="020B0503020204020204" pitchFamily="34" charset="-122"/>
              </a:rPr>
              <a:t>方法</a:t>
            </a:r>
            <a:r>
              <a:rPr lang="zh-CN" altLang="en-US" sz="2000" dirty="0">
                <a:solidFill>
                  <a:srgbClr val="1369B2"/>
                </a:solidFill>
                <a:latin typeface="微软雅黑" panose="020B0503020204020204" pitchFamily="34" charset="-122"/>
                <a:ea typeface="微软雅黑" panose="020B0503020204020204" pitchFamily="34" charset="-122"/>
              </a:rPr>
              <a:t>注入</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33024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依赖注入的类型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564084"/>
            <a:ext cx="10152454" cy="237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 Spring</a:t>
            </a:r>
            <a:r>
              <a:rPr lang="zh-CN" altLang="zh-CN" sz="2000" dirty="0">
                <a:solidFill>
                  <a:srgbClr val="595959"/>
                </a:solidFill>
                <a:latin typeface="微软雅黑" panose="020B0503020204020204" pitchFamily="34" charset="-122"/>
                <a:ea typeface="微软雅黑" panose="020B0503020204020204" pitchFamily="34" charset="-122"/>
              </a:rPr>
              <a:t>致力于解决</a:t>
            </a:r>
            <a:r>
              <a:rPr lang="en-US" altLang="zh-CN" sz="2000" dirty="0">
                <a:solidFill>
                  <a:srgbClr val="595959"/>
                </a:solidFill>
                <a:latin typeface="微软雅黑" panose="020B0503020204020204" pitchFamily="34" charset="-122"/>
                <a:ea typeface="微软雅黑" panose="020B0503020204020204" pitchFamily="34" charset="-122"/>
              </a:rPr>
              <a:t>Java EE</a:t>
            </a:r>
            <a:r>
              <a:rPr lang="zh-CN" altLang="zh-CN" sz="2000" dirty="0">
                <a:solidFill>
                  <a:srgbClr val="595959"/>
                </a:solidFill>
                <a:latin typeface="微软雅黑" panose="020B0503020204020204" pitchFamily="34" charset="-122"/>
                <a:ea typeface="微软雅黑" panose="020B0503020204020204" pitchFamily="34" charset="-122"/>
              </a:rPr>
              <a:t>应用中的各种问题，对于一个</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开发者来说，</a:t>
            </a:r>
            <a:r>
              <a:rPr lang="en-US" altLang="zh-CN" sz="2000" dirty="0">
                <a:solidFill>
                  <a:srgbClr val="595959"/>
                </a:solidFill>
                <a:latin typeface="微软雅黑" panose="020B0503020204020204" pitchFamily="34" charset="-122"/>
                <a:ea typeface="微软雅黑" panose="020B0503020204020204" pitchFamily="34" charset="-122"/>
              </a:rPr>
              <a:t>Spring</a:t>
            </a:r>
            <a:r>
              <a:rPr lang="zh-CN" altLang="zh-CN" sz="2000" dirty="0">
                <a:solidFill>
                  <a:srgbClr val="595959"/>
                </a:solidFill>
                <a:latin typeface="微软雅黑" panose="020B0503020204020204" pitchFamily="34" charset="-122"/>
                <a:ea typeface="微软雅黑" panose="020B0503020204020204" pitchFamily="34" charset="-122"/>
              </a:rPr>
              <a:t>框架的熟练使用是必备的技能之一。</a:t>
            </a:r>
            <a:r>
              <a:rPr lang="en-US" altLang="zh-CN" sz="2000" dirty="0">
                <a:solidFill>
                  <a:srgbClr val="595959"/>
                </a:solidFill>
                <a:latin typeface="微软雅黑" panose="020B0503020204020204" pitchFamily="34" charset="-122"/>
                <a:ea typeface="微软雅黑" panose="020B0503020204020204" pitchFamily="34" charset="-122"/>
              </a:rPr>
              <a:t>Spring</a:t>
            </a:r>
            <a:r>
              <a:rPr lang="zh-CN" altLang="zh-CN" sz="2000" dirty="0">
                <a:solidFill>
                  <a:srgbClr val="595959"/>
                </a:solidFill>
                <a:latin typeface="微软雅黑" panose="020B0503020204020204" pitchFamily="34" charset="-122"/>
                <a:ea typeface="微软雅黑" panose="020B0503020204020204" pitchFamily="34" charset="-122"/>
              </a:rPr>
              <a:t>具有良好的设计和</a:t>
            </a:r>
            <a:r>
              <a:rPr lang="zh-CN" altLang="zh-CN" sz="2000" dirty="0">
                <a:solidFill>
                  <a:srgbClr val="1369B2"/>
                </a:solidFill>
                <a:latin typeface="微软雅黑" panose="020B0503020204020204" pitchFamily="34" charset="-122"/>
                <a:ea typeface="微软雅黑" panose="020B0503020204020204" pitchFamily="34" charset="-122"/>
              </a:rPr>
              <a:t>分层结构</a:t>
            </a:r>
            <a:r>
              <a:rPr lang="zh-CN" altLang="zh-CN" sz="2000" dirty="0">
                <a:solidFill>
                  <a:srgbClr val="595959"/>
                </a:solidFill>
                <a:latin typeface="微软雅黑" panose="020B0503020204020204" pitchFamily="34" charset="-122"/>
                <a:ea typeface="微软雅黑" panose="020B0503020204020204" pitchFamily="34" charset="-122"/>
              </a:rPr>
              <a:t>，它克服了传统重量型框架臃肿、低效的劣势，大大</a:t>
            </a:r>
            <a:r>
              <a:rPr lang="zh-CN" altLang="zh-CN" sz="2000" dirty="0">
                <a:solidFill>
                  <a:srgbClr val="1369B2"/>
                </a:solidFill>
                <a:latin typeface="微软雅黑" panose="020B0503020204020204" pitchFamily="34" charset="-122"/>
                <a:ea typeface="微软雅黑" panose="020B0503020204020204" pitchFamily="34" charset="-122"/>
              </a:rPr>
              <a:t>简化</a:t>
            </a:r>
            <a:r>
              <a:rPr lang="zh-CN" altLang="zh-CN" sz="2000" dirty="0">
                <a:solidFill>
                  <a:srgbClr val="595959"/>
                </a:solidFill>
                <a:latin typeface="微软雅黑" panose="020B0503020204020204" pitchFamily="34" charset="-122"/>
                <a:ea typeface="微软雅黑" panose="020B0503020204020204" pitchFamily="34" charset="-122"/>
              </a:rPr>
              <a:t>了项目开发中的</a:t>
            </a:r>
            <a:r>
              <a:rPr lang="zh-CN" altLang="zh-CN" sz="2000" dirty="0">
                <a:solidFill>
                  <a:srgbClr val="1369B2"/>
                </a:solidFill>
                <a:latin typeface="微软雅黑" panose="020B0503020204020204" pitchFamily="34" charset="-122"/>
                <a:ea typeface="微软雅黑" panose="020B0503020204020204" pitchFamily="34" charset="-122"/>
              </a:rPr>
              <a:t>技术复杂性</a:t>
            </a:r>
            <a:r>
              <a:rPr lang="zh-CN" altLang="zh-CN" sz="2000" dirty="0">
                <a:solidFill>
                  <a:srgbClr val="595959"/>
                </a:solidFill>
                <a:latin typeface="微软雅黑" panose="020B0503020204020204" pitchFamily="34" charset="-122"/>
                <a:ea typeface="微软雅黑" panose="020B0503020204020204" pitchFamily="34" charset="-122"/>
              </a:rPr>
              <a:t>。本章将对</a:t>
            </a:r>
            <a:r>
              <a:rPr lang="en-US" altLang="zh-CN" sz="2000" dirty="0">
                <a:solidFill>
                  <a:srgbClr val="595959"/>
                </a:solidFill>
                <a:latin typeface="微软雅黑" panose="020B0503020204020204" pitchFamily="34" charset="-122"/>
                <a:ea typeface="微软雅黑" panose="020B0503020204020204" pitchFamily="34" charset="-122"/>
              </a:rPr>
              <a:t>Spring</a:t>
            </a:r>
            <a:r>
              <a:rPr lang="zh-CN" altLang="zh-CN" sz="2000" dirty="0">
                <a:solidFill>
                  <a:srgbClr val="595959"/>
                </a:solidFill>
                <a:latin typeface="微软雅黑" panose="020B0503020204020204" pitchFamily="34" charset="-122"/>
                <a:ea typeface="微软雅黑" panose="020B0503020204020204" pitchFamily="34" charset="-122"/>
              </a:rPr>
              <a:t>框架的</a:t>
            </a:r>
            <a:r>
              <a:rPr lang="zh-CN" altLang="zh-CN" sz="2000" dirty="0">
                <a:solidFill>
                  <a:srgbClr val="1369B2"/>
                </a:solidFill>
                <a:latin typeface="微软雅黑" panose="020B0503020204020204" pitchFamily="34" charset="-122"/>
                <a:ea typeface="微软雅黑" panose="020B0503020204020204" pitchFamily="34" charset="-122"/>
              </a:rPr>
              <a:t>基础知识</a:t>
            </a:r>
            <a:r>
              <a:rPr lang="zh-CN" altLang="zh-CN" sz="2000" dirty="0">
                <a:solidFill>
                  <a:srgbClr val="595959"/>
                </a:solidFill>
                <a:latin typeface="微软雅黑" panose="020B0503020204020204" pitchFamily="34" charset="-122"/>
                <a:ea typeface="微软雅黑" panose="020B0503020204020204" pitchFamily="34" charset="-122"/>
              </a:rPr>
              <a:t>进行详细地讲解</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p>
          <a:p>
            <a:pPr algn="just">
              <a:lnSpc>
                <a:spcPct val="150000"/>
              </a:lnSpc>
            </a:pP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5002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8573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2" name="Title 1"/>
          <p:cNvSpPr txBox="1"/>
          <p:nvPr/>
        </p:nvSpPr>
        <p:spPr>
          <a:xfrm>
            <a:off x="1143839" y="266933"/>
            <a:ext cx="32452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依赖注入的类型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633964" y="2904945"/>
            <a:ext cx="2973301" cy="2354491"/>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编写用户类</a:t>
            </a:r>
            <a:r>
              <a:rPr lang="zh-CN" altLang="en-US" sz="1600" dirty="0">
                <a:solidFill>
                  <a:srgbClr val="595959"/>
                </a:solidFill>
                <a:latin typeface="微软雅黑" panose="020B0503020204020204" pitchFamily="34" charset="-122"/>
                <a:ea typeface="微软雅黑" panose="020B0503020204020204" pitchFamily="34" charset="-122"/>
              </a:rPr>
              <a:t>：</a:t>
            </a:r>
            <a:r>
              <a:rPr lang="zh-CN" altLang="zh-CN" sz="1600" dirty="0">
                <a:solidFill>
                  <a:srgbClr val="595959"/>
                </a:solidFill>
                <a:latin typeface="微软雅黑" panose="020B0503020204020204" pitchFamily="34" charset="-122"/>
                <a:ea typeface="微软雅黑" panose="020B0503020204020204" pitchFamily="34" charset="-122"/>
              </a:rPr>
              <a:t>新建</a:t>
            </a:r>
            <a:r>
              <a:rPr lang="en-US" altLang="zh-CN" sz="1600" dirty="0">
                <a:solidFill>
                  <a:srgbClr val="595959"/>
                </a:solidFill>
                <a:latin typeface="微软雅黑" panose="020B0503020204020204" pitchFamily="34" charset="-122"/>
                <a:ea typeface="微软雅黑" panose="020B0503020204020204" pitchFamily="34" charset="-122"/>
              </a:rPr>
              <a:t>User2</a:t>
            </a:r>
            <a:r>
              <a:rPr lang="zh-CN" altLang="zh-CN" sz="1600" dirty="0">
                <a:solidFill>
                  <a:srgbClr val="595959"/>
                </a:solidFill>
                <a:latin typeface="微软雅黑" panose="020B0503020204020204" pitchFamily="34" charset="-122"/>
                <a:ea typeface="微软雅黑" panose="020B0503020204020204" pitchFamily="34" charset="-122"/>
              </a:rPr>
              <a:t>类，在</a:t>
            </a:r>
            <a:r>
              <a:rPr lang="en-US" altLang="zh-CN" sz="1600" dirty="0">
                <a:solidFill>
                  <a:srgbClr val="595959"/>
                </a:solidFill>
                <a:latin typeface="微软雅黑" panose="020B0503020204020204" pitchFamily="34" charset="-122"/>
                <a:ea typeface="微软雅黑" panose="020B0503020204020204" pitchFamily="34" charset="-122"/>
              </a:rPr>
              <a:t>User2</a:t>
            </a:r>
            <a:r>
              <a:rPr lang="zh-CN" altLang="zh-CN" sz="1600" dirty="0">
                <a:solidFill>
                  <a:srgbClr val="595959"/>
                </a:solidFill>
                <a:latin typeface="微软雅黑" panose="020B0503020204020204" pitchFamily="34" charset="-122"/>
                <a:ea typeface="微软雅黑" panose="020B0503020204020204" pitchFamily="34" charset="-122"/>
              </a:rPr>
              <a:t>类中定义</a:t>
            </a:r>
            <a:r>
              <a:rPr lang="en-US" altLang="zh-CN" sz="1600" dirty="0">
                <a:solidFill>
                  <a:srgbClr val="595959"/>
                </a:solidFill>
                <a:latin typeface="微软雅黑" panose="020B0503020204020204" pitchFamily="34" charset="-122"/>
                <a:ea typeface="微软雅黑" panose="020B0503020204020204" pitchFamily="34" charset="-122"/>
              </a:rPr>
              <a:t>id</a:t>
            </a:r>
            <a:r>
              <a:rPr lang="zh-CN" altLang="zh-CN" sz="1600" dirty="0">
                <a:solidFill>
                  <a:srgbClr val="595959"/>
                </a:solidFill>
                <a:latin typeface="微软雅黑" panose="020B0503020204020204" pitchFamily="34" charset="-122"/>
                <a:ea typeface="微软雅黑" panose="020B0503020204020204" pitchFamily="34" charset="-122"/>
              </a:rPr>
              <a:t>、</a:t>
            </a:r>
            <a:r>
              <a:rPr lang="en-US" altLang="zh-CN" sz="1600" dirty="0">
                <a:solidFill>
                  <a:srgbClr val="595959"/>
                </a:solidFill>
                <a:latin typeface="微软雅黑" panose="020B0503020204020204" pitchFamily="34" charset="-122"/>
                <a:ea typeface="微软雅黑" panose="020B0503020204020204" pitchFamily="34" charset="-122"/>
              </a:rPr>
              <a:t>name</a:t>
            </a:r>
            <a:r>
              <a:rPr lang="zh-CN" altLang="zh-CN" sz="1600" dirty="0">
                <a:solidFill>
                  <a:srgbClr val="595959"/>
                </a:solidFill>
                <a:latin typeface="微软雅黑" panose="020B0503020204020204" pitchFamily="34" charset="-122"/>
                <a:ea typeface="微软雅黑" panose="020B0503020204020204" pitchFamily="34" charset="-122"/>
              </a:rPr>
              <a:t>和</a:t>
            </a:r>
            <a:r>
              <a:rPr lang="en-US" altLang="zh-CN" sz="1600" dirty="0">
                <a:solidFill>
                  <a:srgbClr val="595959"/>
                </a:solidFill>
                <a:latin typeface="微软雅黑" panose="020B0503020204020204" pitchFamily="34" charset="-122"/>
                <a:ea typeface="微软雅黑" panose="020B0503020204020204" pitchFamily="34" charset="-122"/>
              </a:rPr>
              <a:t>password</a:t>
            </a:r>
            <a:r>
              <a:rPr lang="zh-CN" altLang="zh-CN" sz="1600" dirty="0">
                <a:solidFill>
                  <a:srgbClr val="595959"/>
                </a:solidFill>
                <a:latin typeface="微软雅黑" panose="020B0503020204020204" pitchFamily="34" charset="-122"/>
                <a:ea typeface="微软雅黑" panose="020B0503020204020204" pitchFamily="34" charset="-122"/>
              </a:rPr>
              <a:t>三个属性</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50000"/>
              </a:lnSpc>
            </a:pP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1600" b="1" dirty="0" smtClean="0">
                <a:solidFill>
                  <a:srgbClr val="595959"/>
                </a:solidFill>
                <a:latin typeface="微软雅黑" panose="020B0503020204020204" pitchFamily="34" charset="-122"/>
                <a:ea typeface="微软雅黑" panose="020B0503020204020204" pitchFamily="34" charset="-122"/>
              </a:rPr>
              <a:t>每个属性必须要有对应的</a:t>
            </a:r>
            <a:r>
              <a:rPr lang="en-US" altLang="zh-CN" sz="1600" b="1" dirty="0" smtClean="0">
                <a:solidFill>
                  <a:srgbClr val="595959"/>
                </a:solidFill>
                <a:latin typeface="微软雅黑" panose="020B0503020204020204" pitchFamily="34" charset="-122"/>
                <a:ea typeface="微软雅黑" panose="020B0503020204020204" pitchFamily="34" charset="-122"/>
              </a:rPr>
              <a:t>set</a:t>
            </a:r>
            <a:r>
              <a:rPr lang="zh-CN" altLang="en-US" sz="1600" b="1" dirty="0" smtClean="0">
                <a:solidFill>
                  <a:srgbClr val="595959"/>
                </a:solidFill>
                <a:latin typeface="微软雅黑" panose="020B0503020204020204" pitchFamily="34" charset="-122"/>
                <a:ea typeface="微软雅黑" panose="020B0503020204020204" pitchFamily="34" charset="-122"/>
              </a:rPr>
              <a:t>方法</a:t>
            </a:r>
            <a:endParaRPr lang="zh-CN" altLang="zh-CN" sz="1600" b="1" dirty="0">
              <a:solidFill>
                <a:srgbClr val="595959"/>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91353" y="1127125"/>
            <a:ext cx="4738477" cy="369332"/>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sym typeface="+mn-ea"/>
              </a:rPr>
              <a:t>下面通过案例演示属性</a:t>
            </a:r>
            <a:r>
              <a:rPr lang="en-US" altLang="zh-CN" dirty="0">
                <a:solidFill>
                  <a:srgbClr val="595959"/>
                </a:solidFill>
                <a:latin typeface="微软雅黑" panose="020B0503020204020204" pitchFamily="34" charset="-122"/>
                <a:ea typeface="微软雅黑" panose="020B0503020204020204" pitchFamily="34" charset="-122"/>
                <a:sym typeface="+mn-ea"/>
              </a:rPr>
              <a:t>setter</a:t>
            </a:r>
            <a:r>
              <a:rPr lang="zh-CN" altLang="zh-CN" dirty="0">
                <a:solidFill>
                  <a:srgbClr val="595959"/>
                </a:solidFill>
                <a:latin typeface="微软雅黑" panose="020B0503020204020204" pitchFamily="34" charset="-122"/>
                <a:ea typeface="微软雅黑" panose="020B0503020204020204" pitchFamily="34" charset="-122"/>
                <a:sym typeface="+mn-ea"/>
              </a:rPr>
              <a:t>方法注入的</a:t>
            </a:r>
            <a:r>
              <a:rPr lang="zh-CN" altLang="zh-CN" dirty="0" smtClean="0">
                <a:solidFill>
                  <a:srgbClr val="595959"/>
                </a:solidFill>
                <a:latin typeface="微软雅黑" panose="020B0503020204020204" pitchFamily="34" charset="-122"/>
                <a:ea typeface="微软雅黑" panose="020B0503020204020204" pitchFamily="34" charset="-122"/>
                <a:sym typeface="+mn-ea"/>
              </a:rPr>
              <a:t>实现</a:t>
            </a:r>
            <a:endParaRPr lang="zh-CN" altLang="en-US" dirty="0"/>
          </a:p>
        </p:txBody>
      </p:sp>
      <p:sp>
        <p:nvSpPr>
          <p:cNvPr id="4" name="Rectangle 1"/>
          <p:cNvSpPr>
            <a:spLocks noChangeArrowheads="1"/>
          </p:cNvSpPr>
          <p:nvPr/>
        </p:nvSpPr>
        <p:spPr bwMode="auto">
          <a:xfrm>
            <a:off x="5327009" y="690244"/>
            <a:ext cx="6656198" cy="57554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package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com.hubei</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class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User2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private int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private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username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private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password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endParaRPr kumimoji="0" lang="en-US"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setId</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int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id)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this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id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id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setUsername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username)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this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username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username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setPassword</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password)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this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password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password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@Override</a:t>
            </a:r>
            <a:b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toString</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return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"User2{"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id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username='"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username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password='"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password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6" name="直接箭头连接符 5"/>
          <p:cNvCxnSpPr/>
          <p:nvPr/>
        </p:nvCxnSpPr>
        <p:spPr>
          <a:xfrm flipV="1">
            <a:off x="3607265" y="2416029"/>
            <a:ext cx="1887524" cy="213919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3607265" y="3196206"/>
            <a:ext cx="1887524" cy="149324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3674378" y="3842158"/>
            <a:ext cx="1820411" cy="914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2" name="Title 1"/>
          <p:cNvSpPr txBox="1"/>
          <p:nvPr/>
        </p:nvSpPr>
        <p:spPr>
          <a:xfrm>
            <a:off x="1143839" y="266933"/>
            <a:ext cx="32452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依赖注入的类型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75665"/>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获取</a:t>
            </a:r>
            <a:r>
              <a:rPr lang="en-US" altLang="zh-CN" b="1" dirty="0">
                <a:solidFill>
                  <a:srgbClr val="595959"/>
                </a:solidFill>
                <a:latin typeface="微软雅黑" panose="020B0503020204020204" pitchFamily="34" charset="-122"/>
                <a:ea typeface="微软雅黑" panose="020B0503020204020204" pitchFamily="34" charset="-122"/>
              </a:rPr>
              <a:t>Bean</a:t>
            </a:r>
            <a:r>
              <a:rPr lang="zh-CN" altLang="en-US" b="1" dirty="0">
                <a:solidFill>
                  <a:srgbClr val="595959"/>
                </a:solidFill>
                <a:latin typeface="微软雅黑" panose="020B0503020204020204" pitchFamily="34" charset="-122"/>
                <a:ea typeface="微软雅黑" panose="020B0503020204020204" pitchFamily="34" charset="-122"/>
              </a:rPr>
              <a:t>的配置信息</a:t>
            </a:r>
            <a:r>
              <a:rPr lang="zh-CN" altLang="en-US" sz="1600" dirty="0">
                <a:solidFill>
                  <a:srgbClr val="595959"/>
                </a:solidFill>
                <a:latin typeface="微软雅黑" panose="020B0503020204020204" pitchFamily="34" charset="-122"/>
                <a:ea typeface="微软雅黑" panose="020B0503020204020204" pitchFamily="34" charset="-122"/>
              </a:rPr>
              <a:t>：</a:t>
            </a:r>
            <a:r>
              <a:rPr lang="zh-CN" altLang="zh-CN" sz="1600" dirty="0">
                <a:solidFill>
                  <a:srgbClr val="595959"/>
                </a:solidFill>
                <a:latin typeface="微软雅黑" panose="020B0503020204020204" pitchFamily="34" charset="-122"/>
                <a:ea typeface="微软雅黑" panose="020B0503020204020204" pitchFamily="34" charset="-122"/>
              </a:rPr>
              <a:t>创建</a:t>
            </a:r>
            <a:r>
              <a:rPr lang="en-US" altLang="zh-CN" sz="1600" dirty="0">
                <a:solidFill>
                  <a:srgbClr val="595959"/>
                </a:solidFill>
                <a:latin typeface="微软雅黑" panose="020B0503020204020204" pitchFamily="34" charset="-122"/>
                <a:ea typeface="微软雅黑" panose="020B0503020204020204" pitchFamily="34" charset="-122"/>
              </a:rPr>
              <a:t>applicationContext-User2.xml</a:t>
            </a:r>
            <a:r>
              <a:rPr lang="zh-CN" altLang="zh-CN" sz="1600" dirty="0">
                <a:solidFill>
                  <a:srgbClr val="595959"/>
                </a:solidFill>
                <a:latin typeface="微软雅黑" panose="020B0503020204020204" pitchFamily="34" charset="-122"/>
                <a:ea typeface="微软雅黑" panose="020B0503020204020204" pitchFamily="34" charset="-122"/>
              </a:rPr>
              <a:t>文件，并在该文件的</a:t>
            </a:r>
            <a:r>
              <a:rPr lang="en-US" altLang="zh-CN" sz="1600" dirty="0">
                <a:solidFill>
                  <a:srgbClr val="595959"/>
                </a:solidFill>
                <a:latin typeface="微软雅黑" panose="020B0503020204020204" pitchFamily="34" charset="-122"/>
                <a:ea typeface="微软雅黑" panose="020B0503020204020204" pitchFamily="34" charset="-122"/>
              </a:rPr>
              <a:t>bean</a:t>
            </a:r>
            <a:r>
              <a:rPr lang="zh-CN" altLang="zh-CN" sz="1600" dirty="0">
                <a:solidFill>
                  <a:srgbClr val="595959"/>
                </a:solidFill>
                <a:latin typeface="微软雅黑" panose="020B0503020204020204" pitchFamily="34" charset="-122"/>
                <a:ea typeface="微软雅黑" panose="020B0503020204020204" pitchFamily="34" charset="-122"/>
              </a:rPr>
              <a:t>元素中添加</a:t>
            </a:r>
            <a:r>
              <a:rPr lang="en-US" altLang="zh-CN" sz="1600" dirty="0">
                <a:solidFill>
                  <a:srgbClr val="595959"/>
                </a:solidFill>
                <a:latin typeface="微软雅黑" panose="020B0503020204020204" pitchFamily="34" charset="-122"/>
                <a:ea typeface="微软雅黑" panose="020B0503020204020204" pitchFamily="34" charset="-122"/>
              </a:rPr>
              <a:t>User2</a:t>
            </a:r>
            <a:r>
              <a:rPr lang="zh-CN" altLang="zh-CN" sz="1600" dirty="0">
                <a:solidFill>
                  <a:srgbClr val="595959"/>
                </a:solidFill>
                <a:latin typeface="微软雅黑" panose="020B0503020204020204" pitchFamily="34" charset="-122"/>
                <a:ea typeface="微软雅黑" panose="020B0503020204020204" pitchFamily="34" charset="-122"/>
              </a:rPr>
              <a:t>类的配置信息</a:t>
            </a:r>
            <a:r>
              <a:rPr lang="zh-CN" altLang="en-US" sz="1600" dirty="0">
                <a:solidFill>
                  <a:srgbClr val="595959"/>
                </a:solidFill>
                <a:latin typeface="微软雅黑" panose="020B0503020204020204" pitchFamily="34" charset="-122"/>
                <a:ea typeface="微软雅黑" panose="020B0503020204020204" pitchFamily="34" charset="-122"/>
              </a:rPr>
              <a:t>。</a:t>
            </a:r>
            <a:endParaRPr lang="zh-CN" altLang="zh-CN" sz="1600" b="1" dirty="0">
              <a:solidFill>
                <a:srgbClr val="595959"/>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197915" y="2442041"/>
            <a:ext cx="7645167"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="user2"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class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="com.hubei.User2"</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="id"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="2"</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&gt;&lt;/property&gt;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="username"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文文</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&gt;&lt;/property&gt;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="password"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value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="456"</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39" y="266933"/>
            <a:ext cx="32452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依赖注入的类型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961515" y="2185388"/>
            <a:ext cx="1688197" cy="507831"/>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编写</a:t>
            </a:r>
            <a:r>
              <a:rPr lang="zh-CN" altLang="en-US" b="1" dirty="0" smtClean="0">
                <a:solidFill>
                  <a:srgbClr val="595959"/>
                </a:solidFill>
                <a:latin typeface="微软雅黑" panose="020B0503020204020204" pitchFamily="34" charset="-122"/>
                <a:ea typeface="微软雅黑" panose="020B0503020204020204" pitchFamily="34" charset="-122"/>
              </a:rPr>
              <a:t>测试方法</a:t>
            </a:r>
            <a:endParaRPr lang="zh-CN" altLang="en-US" sz="1600" b="1" dirty="0">
              <a:solidFill>
                <a:srgbClr val="595959"/>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3019705" y="1334203"/>
            <a:ext cx="8249506"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@Test</a:t>
            </a:r>
            <a:b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testUser2</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初始化</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spring</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容器，加载</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applicationContext.xml</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配置</a:t>
            </a:r>
            <a:b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ApplicationContext applicationContext=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new</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ClassPathXmlApplicationContext(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"applicationContext.xml"</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通过容器获取配置中</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helloSpring</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的实例</a:t>
            </a:r>
            <a:b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User2 user= (User2) applicationContext.getBean(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"user2"</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en-US"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.println(user)</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9705" y="5008041"/>
            <a:ext cx="7694613"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143839" y="5153417"/>
            <a:ext cx="1313180" cy="430887"/>
          </a:xfrm>
          <a:prstGeom prst="rect">
            <a:avLst/>
          </a:prstGeom>
          <a:noFill/>
        </p:spPr>
        <p:txBody>
          <a:bodyPr wrap="none" rtlCol="0">
            <a:spAutoFit/>
          </a:bodyPr>
          <a:lstStyle/>
          <a:p>
            <a:r>
              <a:rPr lang="zh-CN" altLang="en-US" sz="2200" dirty="0" smtClean="0"/>
              <a:t>运行结果</a:t>
            </a:r>
            <a:endParaRPr lang="zh-CN" altLang="en-US" sz="2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9833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1190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2" name="Title 1"/>
          <p:cNvSpPr txBox="1"/>
          <p:nvPr/>
        </p:nvSpPr>
        <p:spPr>
          <a:xfrm>
            <a:off x="1143839" y="266933"/>
            <a:ext cx="32452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依赖注入的应用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735616" y="3155740"/>
            <a:ext cx="2199967" cy="2723823"/>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a:t>
            </a:r>
            <a:r>
              <a:rPr lang="en-US" altLang="zh-CN" b="1" dirty="0">
                <a:solidFill>
                  <a:srgbClr val="595959"/>
                </a:solidFill>
                <a:latin typeface="微软雅黑" panose="020B0503020204020204" pitchFamily="34" charset="-122"/>
                <a:ea typeface="微软雅黑" panose="020B0503020204020204" pitchFamily="34" charset="-122"/>
              </a:rPr>
              <a:t>1</a:t>
            </a:r>
            <a:r>
              <a:rPr lang="zh-CN" altLang="en-US" b="1" dirty="0">
                <a:solidFill>
                  <a:srgbClr val="595959"/>
                </a:solidFill>
                <a:latin typeface="微软雅黑" panose="020B0503020204020204" pitchFamily="34" charset="-122"/>
                <a:ea typeface="微软雅黑" panose="020B0503020204020204" pitchFamily="34" charset="-122"/>
              </a:rPr>
              <a:t>）</a:t>
            </a:r>
            <a:r>
              <a:rPr lang="zh-CN" altLang="zh-CN" b="1" dirty="0">
                <a:solidFill>
                  <a:srgbClr val="595959"/>
                </a:solidFill>
                <a:latin typeface="微软雅黑" panose="020B0503020204020204" pitchFamily="34" charset="-122"/>
                <a:ea typeface="微软雅黑" panose="020B0503020204020204" pitchFamily="34" charset="-122"/>
              </a:rPr>
              <a:t>编写</a:t>
            </a:r>
            <a:r>
              <a:rPr lang="en-US" altLang="zh-CN" b="1" dirty="0">
                <a:solidFill>
                  <a:srgbClr val="595959"/>
                </a:solidFill>
                <a:latin typeface="微软雅黑" panose="020B0503020204020204" pitchFamily="34" charset="-122"/>
                <a:ea typeface="微软雅黑" panose="020B0503020204020204" pitchFamily="34" charset="-122"/>
              </a:rPr>
              <a:t>DAO</a:t>
            </a:r>
            <a:r>
              <a:rPr lang="zh-CN" altLang="en-US" b="1" dirty="0">
                <a:solidFill>
                  <a:srgbClr val="595959"/>
                </a:solidFill>
                <a:latin typeface="微软雅黑" panose="020B0503020204020204" pitchFamily="34" charset="-122"/>
                <a:ea typeface="微软雅黑" panose="020B0503020204020204" pitchFamily="34" charset="-122"/>
              </a:rPr>
              <a:t>层</a:t>
            </a:r>
            <a:r>
              <a:rPr lang="zh-CN" altLang="en-US" sz="1600" dirty="0" smtClean="0">
                <a:solidFill>
                  <a:srgbClr val="595959"/>
                </a:solidFill>
                <a:latin typeface="微软雅黑" panose="020B0503020204020204" pitchFamily="34" charset="-122"/>
                <a:ea typeface="微软雅黑" panose="020B0503020204020204" pitchFamily="34" charset="-122"/>
              </a:rPr>
              <a:t>：新建</a:t>
            </a:r>
            <a:r>
              <a:rPr lang="en-US" altLang="zh-CN" sz="1600" dirty="0" err="1" smtClean="0">
                <a:solidFill>
                  <a:srgbClr val="595959"/>
                </a:solidFill>
                <a:latin typeface="微软雅黑" panose="020B0503020204020204" pitchFamily="34" charset="-122"/>
                <a:ea typeface="微软雅黑" panose="020B0503020204020204" pitchFamily="34" charset="-122"/>
              </a:rPr>
              <a:t>dao</a:t>
            </a:r>
            <a:r>
              <a:rPr lang="zh-CN" altLang="en-US" sz="1600" dirty="0" smtClean="0">
                <a:solidFill>
                  <a:srgbClr val="595959"/>
                </a:solidFill>
                <a:latin typeface="微软雅黑" panose="020B0503020204020204" pitchFamily="34" charset="-122"/>
                <a:ea typeface="微软雅黑" panose="020B0503020204020204" pitchFamily="34" charset="-122"/>
              </a:rPr>
              <a:t>包，包中</a:t>
            </a:r>
            <a:r>
              <a:rPr lang="zh-CN" altLang="zh-CN" sz="1600" dirty="0" smtClean="0">
                <a:solidFill>
                  <a:srgbClr val="595959"/>
                </a:solidFill>
                <a:latin typeface="微软雅黑" panose="020B0503020204020204" pitchFamily="34" charset="-122"/>
                <a:ea typeface="微软雅黑" panose="020B0503020204020204" pitchFamily="34" charset="-122"/>
              </a:rPr>
              <a:t>创建</a:t>
            </a:r>
            <a:r>
              <a:rPr lang="zh-CN" altLang="zh-CN" sz="1600" dirty="0">
                <a:solidFill>
                  <a:srgbClr val="595959"/>
                </a:solidFill>
                <a:latin typeface="微软雅黑" panose="020B0503020204020204" pitchFamily="34" charset="-122"/>
                <a:ea typeface="微软雅黑" panose="020B0503020204020204" pitchFamily="34" charset="-122"/>
              </a:rPr>
              <a:t>接口</a:t>
            </a:r>
            <a:r>
              <a:rPr lang="en-US" altLang="zh-CN" sz="1600" dirty="0" smtClean="0">
                <a:solidFill>
                  <a:srgbClr val="595959"/>
                </a:solidFill>
                <a:latin typeface="微软雅黑" panose="020B0503020204020204" pitchFamily="34" charset="-122"/>
                <a:ea typeface="微软雅黑" panose="020B0503020204020204" pitchFamily="34" charset="-122"/>
              </a:rPr>
              <a:t>UserDao.java</a:t>
            </a:r>
            <a:r>
              <a:rPr lang="zh-CN" altLang="en-US" sz="1600" dirty="0" smtClean="0">
                <a:solidFill>
                  <a:srgbClr val="595959"/>
                </a:solidFill>
                <a:latin typeface="微软雅黑" panose="020B0503020204020204" pitchFamily="34" charset="-122"/>
                <a:ea typeface="微软雅黑" panose="020B0503020204020204" pitchFamily="34" charset="-122"/>
              </a:rPr>
              <a:t>及其实现类</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rPr>
              <a:t>在</a:t>
            </a:r>
            <a:r>
              <a:rPr lang="en-US" altLang="zh-CN" sz="1600" dirty="0" err="1">
                <a:solidFill>
                  <a:srgbClr val="595959"/>
                </a:solidFill>
                <a:latin typeface="微软雅黑" panose="020B0503020204020204" pitchFamily="34" charset="-122"/>
                <a:ea typeface="微软雅黑" panose="020B0503020204020204" pitchFamily="34" charset="-122"/>
              </a:rPr>
              <a:t>UserDao.java</a:t>
            </a:r>
            <a:r>
              <a:rPr lang="zh-CN" altLang="zh-CN" sz="1600" dirty="0">
                <a:solidFill>
                  <a:srgbClr val="595959"/>
                </a:solidFill>
                <a:latin typeface="微软雅黑" panose="020B0503020204020204" pitchFamily="34" charset="-122"/>
                <a:ea typeface="微软雅黑" panose="020B0503020204020204" pitchFamily="34" charset="-122"/>
              </a:rPr>
              <a:t>接口中添加方法</a:t>
            </a:r>
            <a:r>
              <a:rPr lang="en-US" altLang="zh-CN" sz="1600" dirty="0">
                <a:solidFill>
                  <a:srgbClr val="595959"/>
                </a:solidFill>
                <a:latin typeface="微软雅黑" panose="020B0503020204020204" pitchFamily="34" charset="-122"/>
                <a:ea typeface="微软雅黑" panose="020B0503020204020204" pitchFamily="34" charset="-122"/>
              </a:rPr>
              <a:t>login()</a:t>
            </a:r>
            <a:r>
              <a:rPr lang="zh-CN" altLang="zh-CN" sz="1600" dirty="0">
                <a:solidFill>
                  <a:srgbClr val="595959"/>
                </a:solidFill>
                <a:latin typeface="微软雅黑" panose="020B0503020204020204" pitchFamily="34" charset="-122"/>
                <a:ea typeface="微软雅黑" panose="020B0503020204020204" pitchFamily="34" charset="-122"/>
              </a:rPr>
              <a:t>，用于实现登录功能</a:t>
            </a:r>
            <a:r>
              <a:rPr lang="zh-CN" altLang="en-US" sz="1600" dirty="0">
                <a:solidFill>
                  <a:srgbClr val="595959"/>
                </a:solidFill>
                <a:latin typeface="微软雅黑" panose="020B0503020204020204" pitchFamily="34" charset="-122"/>
                <a:ea typeface="微软雅黑" panose="020B0503020204020204" pitchFamily="34" charset="-122"/>
              </a:rPr>
              <a:t>。</a:t>
            </a:r>
            <a:endParaRPr lang="zh-CN" altLang="zh-CN" sz="1600" b="1" dirty="0">
              <a:solidFill>
                <a:srgbClr val="595959"/>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50925" y="1193800"/>
            <a:ext cx="8804275" cy="368300"/>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sym typeface="+mn-ea"/>
              </a:rPr>
              <a:t>下面以属性</a:t>
            </a:r>
            <a:r>
              <a:rPr lang="en-US" altLang="zh-CN" dirty="0">
                <a:solidFill>
                  <a:srgbClr val="595959"/>
                </a:solidFill>
                <a:latin typeface="微软雅黑" panose="020B0503020204020204" pitchFamily="34" charset="-122"/>
                <a:ea typeface="微软雅黑" panose="020B0503020204020204" pitchFamily="34" charset="-122"/>
                <a:sym typeface="+mn-ea"/>
              </a:rPr>
              <a:t>setter</a:t>
            </a:r>
            <a:r>
              <a:rPr lang="zh-CN" altLang="zh-CN" dirty="0">
                <a:solidFill>
                  <a:srgbClr val="595959"/>
                </a:solidFill>
                <a:latin typeface="微软雅黑" panose="020B0503020204020204" pitchFamily="34" charset="-122"/>
                <a:ea typeface="微软雅黑" panose="020B0503020204020204" pitchFamily="34" charset="-122"/>
                <a:sym typeface="+mn-ea"/>
              </a:rPr>
              <a:t>方法注入为例，实现一个简单的登录验证。具体实现步骤如下所示</a:t>
            </a:r>
            <a:r>
              <a:rPr lang="zh-CN" altLang="en-US" dirty="0">
                <a:solidFill>
                  <a:srgbClr val="595959"/>
                </a:solidFill>
                <a:latin typeface="微软雅黑" panose="020B0503020204020204" pitchFamily="34" charset="-122"/>
                <a:ea typeface="微软雅黑" panose="020B0503020204020204" pitchFamily="34" charset="-122"/>
                <a:sym typeface="+mn-ea"/>
              </a:rPr>
              <a:t>。</a:t>
            </a:r>
            <a:endParaRPr lang="zh-CN" altLang="en-US"/>
          </a:p>
        </p:txBody>
      </p:sp>
      <p:sp>
        <p:nvSpPr>
          <p:cNvPr id="4" name="Rectangle 1"/>
          <p:cNvSpPr>
            <a:spLocks noChangeArrowheads="1"/>
          </p:cNvSpPr>
          <p:nvPr/>
        </p:nvSpPr>
        <p:spPr bwMode="auto">
          <a:xfrm>
            <a:off x="3347673" y="2217804"/>
            <a:ext cx="6381692"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package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com.dao</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interface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UserDao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boolean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login</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name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password)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Rectangle 2"/>
          <p:cNvSpPr>
            <a:spLocks noChangeArrowheads="1"/>
          </p:cNvSpPr>
          <p:nvPr/>
        </p:nvSpPr>
        <p:spPr bwMode="auto">
          <a:xfrm>
            <a:off x="3406396" y="3768136"/>
            <a:ext cx="6381692"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package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com.dao</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class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UserDaoImpl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implements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UserDao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@Override</a:t>
            </a:r>
            <a:b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boolean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login</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name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password)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if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(name.equals(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小艺</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)&amp;&amp;password.equals(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"123"</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return true;</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return false;</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2" name="Title 1"/>
          <p:cNvSpPr txBox="1"/>
          <p:nvPr/>
        </p:nvSpPr>
        <p:spPr>
          <a:xfrm>
            <a:off x="1143839" y="266933"/>
            <a:ext cx="32452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依赖注入的应用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325161" y="2348305"/>
            <a:ext cx="3785445" cy="3831818"/>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rPr>
              <a:t>（</a:t>
            </a:r>
            <a:r>
              <a:rPr lang="en-US" altLang="zh-CN" b="1" dirty="0">
                <a:solidFill>
                  <a:srgbClr val="595959"/>
                </a:solidFill>
                <a:latin typeface="微软雅黑" panose="020B0503020204020204" pitchFamily="34" charset="-122"/>
                <a:ea typeface="微软雅黑" panose="020B0503020204020204" pitchFamily="34" charset="-122"/>
              </a:rPr>
              <a:t>1</a:t>
            </a:r>
            <a:r>
              <a:rPr lang="zh-CN" altLang="en-US" b="1" dirty="0">
                <a:solidFill>
                  <a:srgbClr val="595959"/>
                </a:solidFill>
                <a:latin typeface="微软雅黑" panose="020B0503020204020204" pitchFamily="34" charset="-122"/>
                <a:ea typeface="微软雅黑" panose="020B0503020204020204" pitchFamily="34" charset="-122"/>
              </a:rPr>
              <a:t>）</a:t>
            </a:r>
            <a:r>
              <a:rPr lang="zh-CN" altLang="zh-CN" b="1" dirty="0">
                <a:solidFill>
                  <a:srgbClr val="595959"/>
                </a:solidFill>
                <a:latin typeface="微软雅黑" panose="020B0503020204020204" pitchFamily="34" charset="-122"/>
                <a:ea typeface="微软雅黑" panose="020B0503020204020204" pitchFamily="34" charset="-122"/>
              </a:rPr>
              <a:t>编写</a:t>
            </a:r>
            <a:r>
              <a:rPr lang="en-US" altLang="zh-CN" b="1" dirty="0">
                <a:solidFill>
                  <a:srgbClr val="595959"/>
                </a:solidFill>
                <a:latin typeface="微软雅黑" panose="020B0503020204020204" pitchFamily="34" charset="-122"/>
                <a:ea typeface="微软雅黑" panose="020B0503020204020204" pitchFamily="34" charset="-122"/>
              </a:rPr>
              <a:t>Service</a:t>
            </a:r>
            <a:r>
              <a:rPr lang="zh-CN" altLang="zh-CN" b="1" dirty="0">
                <a:solidFill>
                  <a:srgbClr val="595959"/>
                </a:solidFill>
                <a:latin typeface="微软雅黑" panose="020B0503020204020204" pitchFamily="34" charset="-122"/>
                <a:ea typeface="微软雅黑" panose="020B0503020204020204" pitchFamily="34" charset="-122"/>
              </a:rPr>
              <a:t>层</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rPr>
              <a:t>新建</a:t>
            </a:r>
            <a:r>
              <a:rPr lang="en-US" altLang="zh-CN" sz="1600" dirty="0">
                <a:solidFill>
                  <a:srgbClr val="595959"/>
                </a:solidFill>
                <a:latin typeface="微软雅黑" panose="020B0503020204020204" pitchFamily="34" charset="-122"/>
                <a:ea typeface="微软雅黑" panose="020B0503020204020204" pitchFamily="34" charset="-122"/>
              </a:rPr>
              <a:t>service</a:t>
            </a:r>
            <a:r>
              <a:rPr lang="zh-CN" altLang="zh-CN" sz="1600" dirty="0">
                <a:solidFill>
                  <a:srgbClr val="595959"/>
                </a:solidFill>
                <a:latin typeface="微软雅黑" panose="020B0503020204020204" pitchFamily="34" charset="-122"/>
                <a:ea typeface="微软雅黑" panose="020B0503020204020204" pitchFamily="34" charset="-122"/>
              </a:rPr>
              <a:t>包，在</a:t>
            </a:r>
            <a:r>
              <a:rPr lang="en-US" altLang="zh-CN" sz="1600" dirty="0">
                <a:solidFill>
                  <a:srgbClr val="595959"/>
                </a:solidFill>
                <a:latin typeface="微软雅黑" panose="020B0503020204020204" pitchFamily="34" charset="-122"/>
                <a:ea typeface="微软雅黑" panose="020B0503020204020204" pitchFamily="34" charset="-122"/>
              </a:rPr>
              <a:t>service</a:t>
            </a:r>
            <a:r>
              <a:rPr lang="zh-CN" altLang="zh-CN" sz="1600" dirty="0">
                <a:solidFill>
                  <a:srgbClr val="595959"/>
                </a:solidFill>
                <a:latin typeface="微软雅黑" panose="020B0503020204020204" pitchFamily="34" charset="-122"/>
                <a:ea typeface="微软雅黑" panose="020B0503020204020204" pitchFamily="34" charset="-122"/>
              </a:rPr>
              <a:t>包下</a:t>
            </a:r>
            <a:r>
              <a:rPr lang="zh-CN" altLang="zh-CN" sz="1600" dirty="0" smtClean="0">
                <a:solidFill>
                  <a:srgbClr val="595959"/>
                </a:solidFill>
                <a:latin typeface="微软雅黑" panose="020B0503020204020204" pitchFamily="34" charset="-122"/>
                <a:ea typeface="微软雅黑" panose="020B0503020204020204" pitchFamily="34" charset="-122"/>
              </a:rPr>
              <a:t>创建</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rPr>
              <a:t>接口</a:t>
            </a:r>
            <a:r>
              <a:rPr lang="en-US" altLang="zh-CN" sz="1600" dirty="0" smtClean="0">
                <a:solidFill>
                  <a:srgbClr val="595959"/>
                </a:solidFill>
                <a:latin typeface="微软雅黑" panose="020B0503020204020204" pitchFamily="34" charset="-122"/>
                <a:ea typeface="微软雅黑" panose="020B0503020204020204" pitchFamily="34" charset="-122"/>
              </a:rPr>
              <a:t>UserService.java</a:t>
            </a:r>
            <a:r>
              <a:rPr lang="zh-CN" altLang="en-US" sz="1600" dirty="0" smtClean="0">
                <a:solidFill>
                  <a:srgbClr val="595959"/>
                </a:solidFill>
                <a:latin typeface="微软雅黑" panose="020B0503020204020204" pitchFamily="34" charset="-122"/>
                <a:ea typeface="微软雅黑" panose="020B0503020204020204" pitchFamily="34" charset="-122"/>
              </a:rPr>
              <a:t>及其实现类</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50000"/>
              </a:lnSpc>
            </a:pP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rPr>
              <a:t>接口</a:t>
            </a:r>
            <a:r>
              <a:rPr lang="zh-CN" altLang="zh-CN" sz="1600" dirty="0">
                <a:solidFill>
                  <a:srgbClr val="595959"/>
                </a:solidFill>
                <a:latin typeface="微软雅黑" panose="020B0503020204020204" pitchFamily="34" charset="-122"/>
                <a:ea typeface="微软雅黑" panose="020B0503020204020204" pitchFamily="34" charset="-122"/>
              </a:rPr>
              <a:t>中添加方法</a:t>
            </a:r>
            <a:r>
              <a:rPr lang="en-US" altLang="zh-CN" sz="1600" dirty="0">
                <a:solidFill>
                  <a:srgbClr val="595959"/>
                </a:solidFill>
                <a:latin typeface="微软雅黑" panose="020B0503020204020204" pitchFamily="34" charset="-122"/>
                <a:ea typeface="微软雅黑" panose="020B0503020204020204" pitchFamily="34" charset="-122"/>
              </a:rPr>
              <a:t>login()</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50000"/>
              </a:lnSpc>
            </a:pP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rPr>
              <a:t>UserServiceImpl</a:t>
            </a:r>
            <a:r>
              <a:rPr lang="zh-CN" altLang="en-US" sz="1600" dirty="0" smtClean="0">
                <a:solidFill>
                  <a:srgbClr val="595959"/>
                </a:solidFill>
                <a:latin typeface="微软雅黑" panose="020B0503020204020204" pitchFamily="34" charset="-122"/>
                <a:ea typeface="微软雅黑" panose="020B0503020204020204" pitchFamily="34" charset="-122"/>
              </a:rPr>
              <a:t>类中封装</a:t>
            </a:r>
            <a:r>
              <a:rPr lang="en-US" altLang="zh-CN" sz="1600" dirty="0" err="1" smtClean="0">
                <a:solidFill>
                  <a:srgbClr val="595959"/>
                </a:solidFill>
                <a:latin typeface="微软雅黑" panose="020B0503020204020204" pitchFamily="34" charset="-122"/>
                <a:ea typeface="微软雅黑" panose="020B0503020204020204" pitchFamily="34" charset="-122"/>
              </a:rPr>
              <a:t>UserDAO</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rgbClr val="595959"/>
                </a:solidFill>
                <a:latin typeface="微软雅黑" panose="020B0503020204020204" pitchFamily="34" charset="-122"/>
                <a:ea typeface="微软雅黑" panose="020B0503020204020204" pitchFamily="34" charset="-122"/>
              </a:rPr>
              <a:t>对象作为属性，通过</a:t>
            </a:r>
            <a:r>
              <a:rPr lang="en-US" altLang="zh-CN" sz="1600" dirty="0" err="1" smtClean="0">
                <a:solidFill>
                  <a:srgbClr val="595959"/>
                </a:solidFill>
                <a:latin typeface="微软雅黑" panose="020B0503020204020204" pitchFamily="34" charset="-122"/>
                <a:ea typeface="微软雅黑" panose="020B0503020204020204" pitchFamily="34" charset="-122"/>
              </a:rPr>
              <a:t>userDao</a:t>
            </a:r>
            <a:r>
              <a:rPr lang="zh-CN" altLang="en-US" sz="1600" dirty="0" smtClean="0">
                <a:solidFill>
                  <a:srgbClr val="595959"/>
                </a:solidFill>
                <a:latin typeface="微软雅黑" panose="020B0503020204020204" pitchFamily="34" charset="-122"/>
                <a:ea typeface="微软雅黑" panose="020B0503020204020204" pitchFamily="34" charset="-122"/>
              </a:rPr>
              <a:t>调用</a:t>
            </a:r>
            <a:r>
              <a:rPr lang="en-US" altLang="zh-CN" sz="1600" dirty="0" err="1" smtClean="0">
                <a:solidFill>
                  <a:srgbClr val="595959"/>
                </a:solidFill>
                <a:latin typeface="微软雅黑" panose="020B0503020204020204" pitchFamily="34" charset="-122"/>
                <a:ea typeface="微软雅黑" panose="020B0503020204020204" pitchFamily="34" charset="-122"/>
              </a:rPr>
              <a:t>dao</a:t>
            </a:r>
            <a:r>
              <a:rPr lang="zh-CN" altLang="en-US" sz="1600" dirty="0" smtClean="0">
                <a:solidFill>
                  <a:srgbClr val="595959"/>
                </a:solidFill>
                <a:latin typeface="微软雅黑" panose="020B0503020204020204" pitchFamily="34" charset="-122"/>
                <a:ea typeface="微软雅黑" panose="020B0503020204020204" pitchFamily="34" charset="-122"/>
              </a:rPr>
              <a:t>层的方法</a:t>
            </a:r>
            <a:endParaRPr lang="en-US"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endParaRPr lang="en-US" altLang="zh-CN" sz="1600" dirty="0" smtClean="0">
              <a:solidFill>
                <a:srgbClr val="595959"/>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4202886" y="893391"/>
            <a:ext cx="6417577"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package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com.service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interface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UserService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boolean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login</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name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password)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Rectangle 2"/>
          <p:cNvSpPr>
            <a:spLocks noChangeArrowheads="1"/>
          </p:cNvSpPr>
          <p:nvPr/>
        </p:nvSpPr>
        <p:spPr bwMode="auto">
          <a:xfrm>
            <a:off x="4202887" y="2546941"/>
            <a:ext cx="6417577"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import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com.dao.UserDao</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class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UserServiceImpl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implements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UserService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UserDao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userDao</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setUserDao</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(UserDao userDao){</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this</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userDao</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=userDao</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@Override</a:t>
            </a:r>
            <a:b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boolean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login</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name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String password) {</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return </a:t>
            </a:r>
            <a:r>
              <a:rPr kumimoji="0" lang="zh-CN" altLang="zh-CN" sz="1600" b="0" i="0" u="none" strike="noStrike" cap="none" normalizeH="0" baseline="0" dirty="0" smtClean="0">
                <a:ln>
                  <a:noFill/>
                </a:ln>
                <a:solidFill>
                  <a:srgbClr val="9876AA"/>
                </a:solidFill>
                <a:effectLst/>
                <a:latin typeface="Arial Unicode MS" pitchFamily="34" charset="-122"/>
                <a:ea typeface="JetBrains Mono"/>
                <a:cs typeface="宋体" pitchFamily="2" charset="-122"/>
              </a:rPr>
              <a:t>userDao</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.login(name</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password)</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39" y="266933"/>
            <a:ext cx="32452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依赖注入的应用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编写</a:t>
            </a:r>
            <a:r>
              <a:rPr lang="en-US" altLang="zh-CN" b="1" dirty="0" err="1">
                <a:solidFill>
                  <a:srgbClr val="595959"/>
                </a:solidFill>
                <a:latin typeface="微软雅黑" panose="020B0503020204020204" pitchFamily="34" charset="-122"/>
                <a:ea typeface="微软雅黑" panose="020B0503020204020204" pitchFamily="34" charset="-122"/>
              </a:rPr>
              <a:t>applicationContext.xml</a:t>
            </a:r>
            <a:r>
              <a:rPr lang="zh-CN" altLang="zh-CN" b="1" dirty="0">
                <a:solidFill>
                  <a:srgbClr val="595959"/>
                </a:solidFill>
                <a:latin typeface="微软雅黑" panose="020B0503020204020204" pitchFamily="34" charset="-122"/>
                <a:ea typeface="微软雅黑" panose="020B0503020204020204" pitchFamily="34" charset="-122"/>
              </a:rPr>
              <a:t>配置文件</a:t>
            </a:r>
            <a:r>
              <a:rPr lang="zh-CN" altLang="en-US" sz="1600" dirty="0">
                <a:solidFill>
                  <a:srgbClr val="595959"/>
                </a:solidFill>
                <a:latin typeface="微软雅黑" panose="020B0503020204020204" pitchFamily="34" charset="-122"/>
                <a:ea typeface="微软雅黑" panose="020B0503020204020204" pitchFamily="34" charset="-122"/>
              </a:rPr>
              <a:t>：</a:t>
            </a:r>
            <a:r>
              <a:rPr lang="zh-CN" altLang="zh-CN" sz="1600" dirty="0">
                <a:solidFill>
                  <a:srgbClr val="595959"/>
                </a:solidFill>
                <a:latin typeface="微软雅黑" panose="020B0503020204020204" pitchFamily="34" charset="-122"/>
                <a:ea typeface="微软雅黑" panose="020B0503020204020204" pitchFamily="34" charset="-122"/>
              </a:rPr>
              <a:t>使用</a:t>
            </a:r>
            <a:r>
              <a:rPr lang="en-US" altLang="zh-CN" sz="1600" dirty="0">
                <a:solidFill>
                  <a:srgbClr val="595959"/>
                </a:solidFill>
                <a:latin typeface="微软雅黑" panose="020B0503020204020204" pitchFamily="34" charset="-122"/>
                <a:ea typeface="微软雅黑" panose="020B0503020204020204" pitchFamily="34" charset="-122"/>
              </a:rPr>
              <a:t>&lt;bean&gt;</a:t>
            </a:r>
            <a:r>
              <a:rPr lang="zh-CN" altLang="zh-CN" sz="1600" dirty="0">
                <a:solidFill>
                  <a:srgbClr val="595959"/>
                </a:solidFill>
                <a:latin typeface="微软雅黑" panose="020B0503020204020204" pitchFamily="34" charset="-122"/>
                <a:ea typeface="微软雅黑" panose="020B0503020204020204" pitchFamily="34" charset="-122"/>
              </a:rPr>
              <a:t>元素添加创建的</a:t>
            </a:r>
            <a:r>
              <a:rPr lang="en-US" altLang="zh-CN" sz="1600" dirty="0" err="1">
                <a:solidFill>
                  <a:srgbClr val="595959"/>
                </a:solidFill>
                <a:latin typeface="微软雅黑" panose="020B0503020204020204" pitchFamily="34" charset="-122"/>
                <a:ea typeface="微软雅黑" panose="020B0503020204020204" pitchFamily="34" charset="-122"/>
              </a:rPr>
              <a:t>UserDaoImpl</a:t>
            </a:r>
            <a:r>
              <a:rPr lang="zh-CN" altLang="zh-CN" sz="1600" dirty="0">
                <a:solidFill>
                  <a:srgbClr val="595959"/>
                </a:solidFill>
                <a:latin typeface="微软雅黑" panose="020B0503020204020204" pitchFamily="34" charset="-122"/>
                <a:ea typeface="微软雅黑" panose="020B0503020204020204" pitchFamily="34" charset="-122"/>
              </a:rPr>
              <a:t>类和</a:t>
            </a:r>
            <a:r>
              <a:rPr lang="en-US" altLang="zh-CN" sz="1600" dirty="0" err="1">
                <a:solidFill>
                  <a:srgbClr val="595959"/>
                </a:solidFill>
                <a:latin typeface="微软雅黑" panose="020B0503020204020204" pitchFamily="34" charset="-122"/>
                <a:ea typeface="微软雅黑" panose="020B0503020204020204" pitchFamily="34" charset="-122"/>
              </a:rPr>
              <a:t>UserServiceImpl</a:t>
            </a:r>
            <a:r>
              <a:rPr lang="zh-CN" altLang="zh-CN" sz="1600" dirty="0">
                <a:solidFill>
                  <a:srgbClr val="595959"/>
                </a:solidFill>
                <a:latin typeface="微软雅黑" panose="020B0503020204020204" pitchFamily="34" charset="-122"/>
                <a:ea typeface="微软雅黑" panose="020B0503020204020204" pitchFamily="34" charset="-122"/>
              </a:rPr>
              <a:t>类的实例，并配置其相关属性</a:t>
            </a:r>
            <a:r>
              <a:rPr lang="zh-CN" altLang="en-US" sz="1600" dirty="0">
                <a:solidFill>
                  <a:srgbClr val="595959"/>
                </a:solidFill>
                <a:latin typeface="微软雅黑" panose="020B0503020204020204" pitchFamily="34" charset="-122"/>
                <a:ea typeface="微软雅黑" panose="020B0503020204020204" pitchFamily="34" charset="-122"/>
              </a:rPr>
              <a:t>。</a:t>
            </a:r>
            <a:endParaRPr lang="zh-CN" altLang="zh-CN" sz="1600" b="1" dirty="0">
              <a:solidFill>
                <a:srgbClr val="595959"/>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1266739" y="2488974"/>
            <a:ext cx="10027640"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="userDao"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class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="com.dao.UserDaoImpl"</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&gt;&lt;/bean&gt;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id</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="userService"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class</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="com.service.UserServiceImpl"</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    &lt;property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name</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="userDao" </a:t>
            </a:r>
            <a:r>
              <a:rPr kumimoji="0" lang="zh-CN" altLang="zh-CN" sz="1600" b="0" i="0" u="none" strike="noStrike" cap="none" normalizeH="0" baseline="0" dirty="0" smtClean="0">
                <a:ln>
                  <a:noFill/>
                </a:ln>
                <a:solidFill>
                  <a:srgbClr val="BABABA"/>
                </a:solidFill>
                <a:effectLst/>
                <a:latin typeface="Arial Unicode MS" pitchFamily="34" charset="-122"/>
                <a:ea typeface="JetBrains Mono"/>
                <a:cs typeface="宋体" pitchFamily="2" charset="-122"/>
              </a:rPr>
              <a:t>ref</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="userDao"</a:t>
            </a: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/&gt;</a:t>
            </a:r>
            <a:b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E8BF6A"/>
                </a:solidFill>
                <a:effectLst/>
                <a:latin typeface="Arial Unicode MS" pitchFamily="34" charset="-122"/>
                <a:ea typeface="JetBrains Mono"/>
                <a:cs typeface="宋体" pitchFamily="2" charset="-122"/>
              </a:rPr>
              <a:t>&lt;/bean&gt;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5" name="直接箭头连接符 4"/>
          <p:cNvCxnSpPr/>
          <p:nvPr/>
        </p:nvCxnSpPr>
        <p:spPr>
          <a:xfrm>
            <a:off x="3011648" y="2860646"/>
            <a:ext cx="1090569" cy="49495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2" name="Title 1"/>
          <p:cNvSpPr txBox="1"/>
          <p:nvPr/>
        </p:nvSpPr>
        <p:spPr>
          <a:xfrm>
            <a:off x="1143839" y="266933"/>
            <a:ext cx="32452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依赖注入的应用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425830" y="2279440"/>
            <a:ext cx="1897922" cy="507831"/>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rPr>
              <a:t>编写</a:t>
            </a:r>
            <a:r>
              <a:rPr lang="zh-CN" altLang="en-US" b="1" dirty="0" smtClean="0">
                <a:solidFill>
                  <a:srgbClr val="595959"/>
                </a:solidFill>
                <a:latin typeface="微软雅黑" panose="020B0503020204020204" pitchFamily="34" charset="-122"/>
                <a:ea typeface="微软雅黑" panose="020B0503020204020204" pitchFamily="34" charset="-122"/>
              </a:rPr>
              <a:t>测试</a:t>
            </a:r>
            <a:r>
              <a:rPr lang="zh-CN" altLang="en-US" b="1" dirty="0">
                <a:solidFill>
                  <a:srgbClr val="595959"/>
                </a:solidFill>
                <a:latin typeface="微软雅黑" panose="020B0503020204020204" pitchFamily="34" charset="-122"/>
                <a:ea typeface="微软雅黑" panose="020B0503020204020204" pitchFamily="34" charset="-122"/>
              </a:rPr>
              <a:t>方法</a:t>
            </a:r>
            <a:endParaRPr lang="zh-CN" altLang="zh-CN" sz="1600" b="1" dirty="0">
              <a:solidFill>
                <a:srgbClr val="595959"/>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3061982" y="877545"/>
            <a:ext cx="8718958"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t>@Test</a:t>
            </a:r>
            <a:br>
              <a:rPr kumimoji="0" lang="zh-CN" altLang="zh-CN" sz="1600" b="0" i="0" u="none" strike="noStrike" cap="none" normalizeH="0" baseline="0" dirty="0" smtClean="0">
                <a:ln>
                  <a:noFill/>
                </a:ln>
                <a:solidFill>
                  <a:srgbClr val="BBB529"/>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public void </a:t>
            </a:r>
            <a:r>
              <a:rPr kumimoji="0" lang="zh-CN" altLang="zh-CN" sz="1600" b="0" i="0" u="none" strike="noStrike" cap="none" normalizeH="0" baseline="0" dirty="0" smtClean="0">
                <a:ln>
                  <a:noFill/>
                </a:ln>
                <a:solidFill>
                  <a:srgbClr val="FFC66D"/>
                </a:solidFill>
                <a:effectLst/>
                <a:latin typeface="Arial Unicode MS" pitchFamily="34" charset="-122"/>
                <a:ea typeface="JetBrains Mono"/>
                <a:cs typeface="宋体" pitchFamily="2" charset="-122"/>
              </a:rPr>
              <a:t>testUser</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初始化</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spring</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容器，加载</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applicationContext.xml</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配置</a:t>
            </a:r>
            <a:b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ApplicationContext applicationContext=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new</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ClassPathXmlApplicationContext(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"applicationContext.xml"</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通过容器获取配置中</a:t>
            </a:r>
            <a:r>
              <a:rPr kumimoji="0" lang="zh-CN" altLang="zh-CN" sz="1600" b="0" i="0" u="none" strike="noStrike" cap="none" normalizeH="0" baseline="0" dirty="0" smtClean="0">
                <a:ln>
                  <a:noFill/>
                </a:ln>
                <a:solidFill>
                  <a:srgbClr val="808080"/>
                </a:solidFill>
                <a:effectLst/>
                <a:latin typeface="Arial Unicode MS" pitchFamily="34" charset="-122"/>
                <a:ea typeface="JetBrains Mono"/>
                <a:cs typeface="宋体" pitchFamily="2" charset="-122"/>
              </a:rPr>
              <a:t>helloSpring</a:t>
            </a: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的实例</a:t>
            </a:r>
            <a:b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br>
            <a:r>
              <a:rPr kumimoji="0" lang="zh-CN" altLang="zh-CN" sz="1600" b="0" i="0" u="none" strike="noStrike" cap="none" normalizeH="0" baseline="0" dirty="0" smtClean="0">
                <a:ln>
                  <a:noFill/>
                </a:ln>
                <a:solidFill>
                  <a:srgbClr val="808080"/>
                </a:solidFill>
                <a:effectLst/>
                <a:latin typeface="宋体" pitchFamily="2" charset="-122"/>
                <a:ea typeface="宋体" pitchFamily="2" charset="-122"/>
                <a:cs typeface="宋体" pitchFamily="2" charset="-122"/>
              </a:rPr>
              <a:t>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UserService userService= (UserService) applicationContext.getBean(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"userService"</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en-US"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boolean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f=userService.login(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小艺</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"123"</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en-US"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if</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(f) 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登录成功！</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en-US"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   </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else </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System.</a:t>
            </a:r>
            <a:r>
              <a:rPr kumimoji="0" lang="zh-CN" altLang="zh-CN" sz="1600" b="0" i="1" u="none" strike="noStrike" cap="none" normalizeH="0" baseline="0" dirty="0" smtClean="0">
                <a:ln>
                  <a:noFill/>
                </a:ln>
                <a:solidFill>
                  <a:srgbClr val="9876AA"/>
                </a:solidFill>
                <a:effectLst/>
                <a:latin typeface="Arial Unicode MS" pitchFamily="34" charset="-122"/>
                <a:ea typeface="JetBrains Mono"/>
                <a:cs typeface="宋体" pitchFamily="2" charset="-122"/>
              </a:rPr>
              <a:t>out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.println(</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6A8759"/>
                </a:solidFill>
                <a:effectLst/>
                <a:latin typeface="宋体" pitchFamily="2" charset="-122"/>
                <a:ea typeface="宋体" pitchFamily="2" charset="-122"/>
                <a:cs typeface="宋体" pitchFamily="2" charset="-122"/>
              </a:rPr>
              <a:t>登录失败</a:t>
            </a:r>
            <a:r>
              <a:rPr kumimoji="0" lang="zh-CN" altLang="zh-CN" sz="1600" b="0" i="0" u="none" strike="noStrike" cap="none" normalizeH="0" baseline="0" dirty="0" smtClean="0">
                <a:ln>
                  <a:noFill/>
                </a:ln>
                <a:solidFill>
                  <a:srgbClr val="6A8759"/>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t>;</a:t>
            </a:r>
            <a:br>
              <a:rPr kumimoji="0" lang="zh-CN" altLang="zh-CN" sz="1600" b="0" i="0" u="none" strike="noStrike" cap="none" normalizeH="0" baseline="0" dirty="0" smtClean="0">
                <a:ln>
                  <a:noFill/>
                </a:ln>
                <a:solidFill>
                  <a:srgbClr val="CC7832"/>
                </a:solidFill>
                <a:effectLst/>
                <a:latin typeface="Arial Unicode MS" pitchFamily="34" charset="-122"/>
                <a:ea typeface="JetBrains Mono"/>
                <a:cs typeface="宋体" pitchFamily="2" charset="-122"/>
              </a:rPr>
            </a:br>
            <a:r>
              <a:rPr kumimoji="0" lang="zh-CN" altLang="zh-CN" sz="1600" b="0" i="0" u="none" strike="noStrike" cap="none" normalizeH="0" baseline="0" dirty="0" smtClean="0">
                <a:ln>
                  <a:noFill/>
                </a:ln>
                <a:solidFill>
                  <a:srgbClr val="A9B7C6"/>
                </a:solidFill>
                <a:effectLst/>
                <a:latin typeface="Arial Unicode MS" pitchFamily="34" charset="-122"/>
                <a:ea typeface="JetBrains Mono"/>
                <a:cs typeface="宋体" pitchFamily="2" charset="-122"/>
              </a:rPr>
              <a:t>}</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982" y="5152894"/>
            <a:ext cx="7427913"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18201" y="5344266"/>
            <a:ext cx="1313180" cy="430887"/>
          </a:xfrm>
          <a:prstGeom prst="rect">
            <a:avLst/>
          </a:prstGeom>
          <a:noFill/>
        </p:spPr>
        <p:txBody>
          <a:bodyPr wrap="none" rtlCol="0">
            <a:spAutoFit/>
          </a:bodyPr>
          <a:lstStyle/>
          <a:p>
            <a:r>
              <a:rPr lang="zh-CN" altLang="en-US" sz="2200" dirty="0" smtClean="0"/>
              <a:t>运行结果</a:t>
            </a:r>
            <a:endParaRPr lang="zh-CN" altLang="en-US" sz="2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223470"/>
            <a:ext cx="9504297" cy="215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框架的基础知识，首先介绍了</a:t>
            </a:r>
            <a:r>
              <a:rPr lang="en-US" altLang="zh-CN" dirty="0">
                <a:solidFill>
                  <a:srgbClr val="1369B2"/>
                </a:solidFill>
                <a:latin typeface="微软雅黑" panose="020B0503020204020204" pitchFamily="34" charset="-122"/>
                <a:ea typeface="微软雅黑" panose="020B0503020204020204" pitchFamily="34" charset="-122"/>
              </a:rPr>
              <a:t>Spring</a:t>
            </a:r>
            <a:r>
              <a:rPr lang="zh-CN" altLang="zh-CN" dirty="0">
                <a:solidFill>
                  <a:srgbClr val="1369B2"/>
                </a:solidFill>
                <a:latin typeface="微软雅黑" panose="020B0503020204020204" pitchFamily="34" charset="-122"/>
                <a:ea typeface="微软雅黑" panose="020B0503020204020204" pitchFamily="34" charset="-122"/>
              </a:rPr>
              <a:t>框架基础知识</a:t>
            </a:r>
            <a:r>
              <a:rPr lang="zh-CN" altLang="zh-CN" dirty="0">
                <a:solidFill>
                  <a:srgbClr val="595959"/>
                </a:solidFill>
                <a:latin typeface="微软雅黑" panose="020B0503020204020204" pitchFamily="34" charset="-122"/>
                <a:ea typeface="微软雅黑" panose="020B0503020204020204" pitchFamily="34" charset="-122"/>
              </a:rPr>
              <a:t>，包括了</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概述、</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框架的优点、</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框架的体系结构、</a:t>
            </a:r>
            <a:r>
              <a:rPr lang="en-US" altLang="zh-CN" dirty="0">
                <a:solidFill>
                  <a:srgbClr val="595959"/>
                </a:solidFill>
                <a:latin typeface="微软雅黑" panose="020B0503020204020204" pitchFamily="34" charset="-122"/>
                <a:ea typeface="微软雅黑" panose="020B0503020204020204" pitchFamily="34" charset="-122"/>
              </a:rPr>
              <a:t>Spring 5</a:t>
            </a:r>
            <a:r>
              <a:rPr lang="zh-CN" altLang="zh-CN" dirty="0">
                <a:solidFill>
                  <a:srgbClr val="595959"/>
                </a:solidFill>
                <a:latin typeface="微软雅黑" panose="020B0503020204020204" pitchFamily="34" charset="-122"/>
                <a:ea typeface="微软雅黑" panose="020B0503020204020204" pitchFamily="34" charset="-122"/>
              </a:rPr>
              <a:t>的新特性和</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下载及目录结构；然后编写了</a:t>
            </a:r>
            <a:r>
              <a:rPr lang="en-US" altLang="zh-CN" dirty="0">
                <a:solidFill>
                  <a:srgbClr val="1369B2"/>
                </a:solidFill>
                <a:latin typeface="微软雅黑" panose="020B0503020204020204" pitchFamily="34" charset="-122"/>
                <a:ea typeface="微软雅黑" panose="020B0503020204020204" pitchFamily="34" charset="-122"/>
              </a:rPr>
              <a:t>Spring</a:t>
            </a:r>
            <a:r>
              <a:rPr lang="zh-CN" altLang="zh-CN" dirty="0">
                <a:solidFill>
                  <a:srgbClr val="1369B2"/>
                </a:solidFill>
                <a:latin typeface="微软雅黑" panose="020B0503020204020204" pitchFamily="34" charset="-122"/>
                <a:ea typeface="微软雅黑" panose="020B0503020204020204" pitchFamily="34" charset="-122"/>
              </a:rPr>
              <a:t>的入门程序</a:t>
            </a:r>
            <a:r>
              <a:rPr lang="zh-CN" altLang="zh-CN" dirty="0">
                <a:solidFill>
                  <a:srgbClr val="595959"/>
                </a:solidFill>
                <a:latin typeface="微软雅黑" panose="020B0503020204020204" pitchFamily="34" charset="-122"/>
                <a:ea typeface="微软雅黑" panose="020B0503020204020204" pitchFamily="34" charset="-122"/>
              </a:rPr>
              <a:t>；最后讲解了</a:t>
            </a:r>
            <a:r>
              <a:rPr lang="zh-CN" altLang="zh-CN" dirty="0">
                <a:solidFill>
                  <a:srgbClr val="1369B2"/>
                </a:solidFill>
                <a:latin typeface="微软雅黑" panose="020B0503020204020204" pitchFamily="34" charset="-122"/>
                <a:ea typeface="微软雅黑" panose="020B0503020204020204" pitchFamily="34" charset="-122"/>
              </a:rPr>
              <a:t>控制反转与依赖注入</a:t>
            </a:r>
            <a:r>
              <a:rPr lang="zh-CN" altLang="zh-CN" dirty="0">
                <a:solidFill>
                  <a:srgbClr val="595959"/>
                </a:solidFill>
                <a:latin typeface="微软雅黑" panose="020B0503020204020204" pitchFamily="34" charset="-122"/>
                <a:ea typeface="微软雅黑" panose="020B0503020204020204" pitchFamily="34" charset="-122"/>
              </a:rPr>
              <a:t>，包括控制反转的概念、依赖注入的概念、依赖注入的类型和依赖注入的应用。通过本章的学习，读者可以对</a:t>
            </a:r>
            <a:r>
              <a:rPr lang="en-US" altLang="zh-CN" dirty="0">
                <a:solidFill>
                  <a:srgbClr val="595959"/>
                </a:solidFill>
                <a:latin typeface="微软雅黑" panose="020B0503020204020204" pitchFamily="34" charset="-122"/>
                <a:ea typeface="微软雅黑" panose="020B0503020204020204" pitchFamily="34" charset="-122"/>
              </a:rPr>
              <a:t>Spring</a:t>
            </a:r>
            <a:r>
              <a:rPr lang="zh-CN" altLang="zh-CN" dirty="0">
                <a:solidFill>
                  <a:srgbClr val="595959"/>
                </a:solidFill>
                <a:latin typeface="微软雅黑" panose="020B0503020204020204" pitchFamily="34" charset="-122"/>
                <a:ea typeface="微软雅黑" panose="020B0503020204020204" pitchFamily="34" charset="-122"/>
              </a:rPr>
              <a:t>框架的基础有个大致的了解，为框架开发打下坚实基础</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9988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62006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55042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677707"/>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介绍</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603243"/>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的入门程序</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528780"/>
            <a:ext cx="5143000" cy="612920"/>
            <a:chOff x="4315150" y="2341731"/>
            <a:chExt cx="3857250" cy="540057"/>
          </a:xfrm>
        </p:grpSpPr>
        <p:sp>
          <p:nvSpPr>
            <p:cNvPr id="67" name="矩形 66"/>
            <p:cNvSpPr/>
            <p:nvPr/>
          </p:nvSpPr>
          <p:spPr>
            <a:xfrm>
              <a:off x="4594740" y="2424395"/>
              <a:ext cx="349939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控制反转与依赖注入</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Spring</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介绍</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6</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640275" y="2124593"/>
            <a:ext cx="8794643" cy="3883755"/>
          </a:xfrm>
          <a:prstGeom prst="rect">
            <a:avLst/>
          </a:prstGeom>
          <a:noFill/>
          <a:ln>
            <a:noFill/>
          </a:ln>
        </p:spPr>
        <p:txBody>
          <a:bodyPr wrap="square" rtlCol="0">
            <a:spAutoFit/>
          </a:bodyPr>
          <a:lstStyle/>
          <a:p>
            <a:pPr>
              <a:lnSpc>
                <a:spcPct val="200000"/>
              </a:lnSpc>
            </a:pPr>
            <a:r>
              <a:rPr lang="en-US" altLang="zh-CN" dirty="0">
                <a:latin typeface="Times New Roman" pitchFamily="18" charset="0"/>
                <a:cs typeface="Times New Roman" pitchFamily="18" charset="0"/>
              </a:rPr>
              <a:t> Spring</a:t>
            </a:r>
            <a:r>
              <a:rPr lang="zh-CN" altLang="en-US" dirty="0">
                <a:latin typeface="Times New Roman" pitchFamily="18" charset="0"/>
                <a:cs typeface="Times New Roman" pitchFamily="18" charset="0"/>
              </a:rPr>
              <a:t>是一个轻量级</a:t>
            </a:r>
            <a:r>
              <a:rPr lang="en-US" altLang="zh-CN" dirty="0">
                <a:latin typeface="Times New Roman" pitchFamily="18" charset="0"/>
                <a:cs typeface="Times New Roman" pitchFamily="18" charset="0"/>
              </a:rPr>
              <a:t>Java </a:t>
            </a:r>
            <a:r>
              <a:rPr lang="zh-CN" altLang="en-US" dirty="0">
                <a:latin typeface="Times New Roman" pitchFamily="18" charset="0"/>
                <a:cs typeface="Times New Roman" pitchFamily="18" charset="0"/>
              </a:rPr>
              <a:t>开发框架，最早由</a:t>
            </a:r>
            <a:r>
              <a:rPr lang="en-US" altLang="zh-CN" dirty="0">
                <a:latin typeface="Times New Roman" pitchFamily="18" charset="0"/>
                <a:cs typeface="Times New Roman" pitchFamily="18" charset="0"/>
              </a:rPr>
              <a:t>Rod Johnson</a:t>
            </a:r>
            <a:r>
              <a:rPr lang="zh-CN" altLang="en-US" dirty="0">
                <a:latin typeface="Times New Roman" pitchFamily="18" charset="0"/>
                <a:cs typeface="Times New Roman" pitchFamily="18" charset="0"/>
              </a:rPr>
              <a:t>创建，目的是为了解决企业级应用开发的业务逻辑层和其他各层的耦合问题。它是一个分层的</a:t>
            </a:r>
            <a:r>
              <a:rPr lang="en-US" altLang="zh-CN" dirty="0" err="1">
                <a:latin typeface="Times New Roman" pitchFamily="18" charset="0"/>
                <a:cs typeface="Times New Roman" pitchFamily="18" charset="0"/>
              </a:rPr>
              <a:t>JavaSE</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EEfull</a:t>
            </a:r>
            <a:r>
              <a:rPr lang="en-US" altLang="zh-CN" dirty="0">
                <a:latin typeface="Times New Roman" pitchFamily="18" charset="0"/>
                <a:cs typeface="Times New Roman" pitchFamily="18" charset="0"/>
              </a:rPr>
              <a:t>-stack(</a:t>
            </a:r>
            <a:r>
              <a:rPr lang="zh-CN" altLang="en-US" dirty="0">
                <a:latin typeface="Times New Roman" pitchFamily="18" charset="0"/>
                <a:cs typeface="Times New Roman" pitchFamily="18" charset="0"/>
              </a:rPr>
              <a:t>一站式</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轻量级开源框架，为开发</a:t>
            </a:r>
            <a:r>
              <a:rPr lang="en-US" altLang="zh-CN" dirty="0">
                <a:latin typeface="Times New Roman" pitchFamily="18" charset="0"/>
                <a:cs typeface="Times New Roman" pitchFamily="18" charset="0"/>
              </a:rPr>
              <a:t>Java</a:t>
            </a:r>
            <a:r>
              <a:rPr lang="zh-CN" altLang="en-US" dirty="0">
                <a:latin typeface="Times New Roman" pitchFamily="18" charset="0"/>
                <a:cs typeface="Times New Roman" pitchFamily="18" charset="0"/>
              </a:rPr>
              <a:t>应用程序提供全面的基础架构支持。</a:t>
            </a:r>
            <a:r>
              <a:rPr lang="en-US" altLang="zh-CN" dirty="0">
                <a:latin typeface="Times New Roman" pitchFamily="18" charset="0"/>
                <a:cs typeface="Times New Roman" pitchFamily="18" charset="0"/>
              </a:rPr>
              <a:t>Spring</a:t>
            </a:r>
            <a:r>
              <a:rPr lang="zh-CN" altLang="en-US" dirty="0">
                <a:latin typeface="Times New Roman" pitchFamily="18" charset="0"/>
                <a:cs typeface="Times New Roman" pitchFamily="18" charset="0"/>
              </a:rPr>
              <a:t>负责基础架构，因此</a:t>
            </a:r>
            <a:r>
              <a:rPr lang="en-US" altLang="zh-CN" dirty="0">
                <a:latin typeface="Times New Roman" pitchFamily="18" charset="0"/>
                <a:cs typeface="Times New Roman" pitchFamily="18" charset="0"/>
              </a:rPr>
              <a:t>Java</a:t>
            </a:r>
            <a:r>
              <a:rPr lang="zh-CN" altLang="en-US" dirty="0">
                <a:latin typeface="Times New Roman" pitchFamily="18" charset="0"/>
                <a:cs typeface="Times New Roman" pitchFamily="18" charset="0"/>
              </a:rPr>
              <a:t>开发者可以专注于应用程序的开发。</a:t>
            </a:r>
            <a:endParaRPr lang="en-US" altLang="zh-CN" dirty="0">
              <a:latin typeface="Times New Roman" pitchFamily="18" charset="0"/>
              <a:cs typeface="Times New Roman" pitchFamily="18" charset="0"/>
            </a:endParaRPr>
          </a:p>
          <a:p>
            <a:pPr>
              <a:lnSpc>
                <a:spcPct val="200000"/>
              </a:lnSpc>
            </a:pPr>
            <a:r>
              <a:rPr lang="en-US" altLang="zh-CN" dirty="0">
                <a:solidFill>
                  <a:srgbClr val="0070C0"/>
                </a:solidFill>
                <a:latin typeface="Times New Roman" pitchFamily="18" charset="0"/>
                <a:cs typeface="Times New Roman" pitchFamily="18" charset="0"/>
              </a:rPr>
              <a:t>            Spring</a:t>
            </a:r>
            <a:r>
              <a:rPr lang="zh-CN" altLang="zh-CN" dirty="0">
                <a:latin typeface="Times New Roman" pitchFamily="18" charset="0"/>
                <a:cs typeface="Times New Roman" pitchFamily="18" charset="0"/>
              </a:rPr>
              <a:t>以</a:t>
            </a:r>
            <a:r>
              <a:rPr lang="en-US" altLang="zh-CN" dirty="0" err="1">
                <a:solidFill>
                  <a:srgbClr val="0070C0"/>
                </a:solidFill>
                <a:latin typeface="Times New Roman" pitchFamily="18" charset="0"/>
                <a:cs typeface="Times New Roman" pitchFamily="18" charset="0"/>
              </a:rPr>
              <a:t>IoC</a:t>
            </a:r>
            <a:r>
              <a:rPr lang="zh-CN" altLang="zh-CN" dirty="0">
                <a:solidFill>
                  <a:srgbClr val="0070C0"/>
                </a:solidFill>
                <a:latin typeface="Times New Roman" pitchFamily="18" charset="0"/>
                <a:cs typeface="Times New Roman" pitchFamily="18" charset="0"/>
              </a:rPr>
              <a:t>（</a:t>
            </a:r>
            <a:r>
              <a:rPr lang="en-US" altLang="zh-CN" dirty="0">
                <a:solidFill>
                  <a:srgbClr val="0070C0"/>
                </a:solidFill>
                <a:latin typeface="Times New Roman" pitchFamily="18" charset="0"/>
                <a:cs typeface="Times New Roman" pitchFamily="18" charset="0"/>
              </a:rPr>
              <a:t>Inverse of Control </a:t>
            </a:r>
            <a:r>
              <a:rPr lang="zh-CN" altLang="zh-CN" dirty="0">
                <a:solidFill>
                  <a:srgbClr val="0070C0"/>
                </a:solidFill>
                <a:latin typeface="Times New Roman" pitchFamily="18" charset="0"/>
                <a:cs typeface="Times New Roman" pitchFamily="18" charset="0"/>
              </a:rPr>
              <a:t>控制反转）</a:t>
            </a:r>
            <a:r>
              <a:rPr lang="zh-CN" altLang="zh-CN" dirty="0">
                <a:latin typeface="Times New Roman" pitchFamily="18" charset="0"/>
                <a:cs typeface="Times New Roman" pitchFamily="18" charset="0"/>
              </a:rPr>
              <a:t>和</a:t>
            </a:r>
            <a:r>
              <a:rPr lang="en-US" altLang="zh-CN" dirty="0">
                <a:solidFill>
                  <a:srgbClr val="0070C0"/>
                </a:solidFill>
                <a:latin typeface="Times New Roman" pitchFamily="18" charset="0"/>
                <a:cs typeface="Times New Roman" pitchFamily="18" charset="0"/>
              </a:rPr>
              <a:t>AOP</a:t>
            </a:r>
            <a:r>
              <a:rPr lang="zh-CN" altLang="zh-CN" dirty="0">
                <a:solidFill>
                  <a:srgbClr val="0070C0"/>
                </a:solidFill>
                <a:latin typeface="Times New Roman" pitchFamily="18" charset="0"/>
                <a:cs typeface="Times New Roman" pitchFamily="18" charset="0"/>
              </a:rPr>
              <a:t>（</a:t>
            </a:r>
            <a:r>
              <a:rPr lang="en-US" altLang="zh-CN" dirty="0">
                <a:solidFill>
                  <a:srgbClr val="0070C0"/>
                </a:solidFill>
                <a:latin typeface="Times New Roman" pitchFamily="18" charset="0"/>
                <a:cs typeface="Times New Roman" pitchFamily="18" charset="0"/>
              </a:rPr>
              <a:t>Aspect Oriented Programming </a:t>
            </a:r>
            <a:r>
              <a:rPr lang="zh-CN" altLang="zh-CN" dirty="0">
                <a:solidFill>
                  <a:srgbClr val="0070C0"/>
                </a:solidFill>
                <a:latin typeface="Times New Roman" pitchFamily="18" charset="0"/>
                <a:cs typeface="Times New Roman" pitchFamily="18" charset="0"/>
              </a:rPr>
              <a:t>面向切面编程）</a:t>
            </a:r>
            <a:r>
              <a:rPr lang="zh-CN" altLang="zh-CN" dirty="0">
                <a:latin typeface="Times New Roman" pitchFamily="18" charset="0"/>
                <a:cs typeface="Times New Roman" pitchFamily="18" charset="0"/>
              </a:rPr>
              <a:t>为内核，使用基本的</a:t>
            </a:r>
            <a:r>
              <a:rPr lang="en-US" altLang="zh-CN" dirty="0">
                <a:solidFill>
                  <a:srgbClr val="0070C0"/>
                </a:solidFill>
                <a:latin typeface="Times New Roman" pitchFamily="18" charset="0"/>
                <a:cs typeface="Times New Roman" pitchFamily="18" charset="0"/>
              </a:rPr>
              <a:t>JavaBean</a:t>
            </a:r>
            <a:r>
              <a:rPr lang="zh-CN" altLang="zh-CN" dirty="0">
                <a:latin typeface="Times New Roman" pitchFamily="18" charset="0"/>
                <a:cs typeface="Times New Roman" pitchFamily="18" charset="0"/>
              </a:rPr>
              <a:t>来完成以前只可能由</a:t>
            </a:r>
            <a:r>
              <a:rPr lang="en-US" altLang="zh-CN" dirty="0">
                <a:solidFill>
                  <a:srgbClr val="0070C0"/>
                </a:solidFill>
                <a:latin typeface="Times New Roman" pitchFamily="18" charset="0"/>
                <a:cs typeface="Times New Roman" pitchFamily="18" charset="0"/>
              </a:rPr>
              <a:t>EJB</a:t>
            </a:r>
            <a:r>
              <a:rPr lang="zh-CN" altLang="zh-CN" dirty="0">
                <a:latin typeface="Times New Roman" pitchFamily="18" charset="0"/>
                <a:cs typeface="Times New Roman" pitchFamily="18" charset="0"/>
              </a:rPr>
              <a:t>完成的工作，取代了</a:t>
            </a:r>
            <a:r>
              <a:rPr lang="en-US" altLang="zh-CN" dirty="0">
                <a:solidFill>
                  <a:srgbClr val="0070C0"/>
                </a:solidFill>
                <a:latin typeface="Times New Roman" pitchFamily="18" charset="0"/>
                <a:cs typeface="Times New Roman" pitchFamily="18" charset="0"/>
              </a:rPr>
              <a:t>EJB</a:t>
            </a:r>
            <a:r>
              <a:rPr lang="zh-CN" altLang="zh-CN" dirty="0">
                <a:latin typeface="Times New Roman" pitchFamily="18" charset="0"/>
                <a:cs typeface="Times New Roman" pitchFamily="18" charset="0"/>
              </a:rPr>
              <a:t>的臃肿、低效的开发模式。</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256232" y="2181179"/>
            <a:ext cx="9865885" cy="382716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06008" y="2127763"/>
            <a:ext cx="384043" cy="51838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05308" y="5564052"/>
            <a:ext cx="384043" cy="51838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2" y="1131537"/>
            <a:ext cx="23910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754006" cy="400110"/>
          </a:xfrm>
          <a:prstGeom prst="rect">
            <a:avLst/>
          </a:prstGeom>
          <a:noFill/>
        </p:spPr>
        <p:txBody>
          <a:bodyPr wrap="none" rtlCol="0">
            <a:spAutoFit/>
          </a:bodyPr>
          <a:lstStyle/>
          <a:p>
            <a:r>
              <a:rPr lang="zh-CN" altLang="en-US" sz="2000" dirty="0" smtClean="0">
                <a:solidFill>
                  <a:srgbClr val="1369B2"/>
                </a:solidFill>
                <a:latin typeface="微软雅黑" panose="020B0503020204020204" pitchFamily="34" charset="-122"/>
                <a:ea typeface="微软雅黑" panose="020B0503020204020204" pitchFamily="34" charset="-122"/>
              </a:rPr>
              <a:t>什么是</a:t>
            </a:r>
            <a:r>
              <a:rPr lang="en-US" altLang="zh-CN" sz="2000" dirty="0" smtClean="0">
                <a:solidFill>
                  <a:srgbClr val="1369B2"/>
                </a:solidFill>
                <a:latin typeface="微软雅黑" panose="020B0503020204020204" pitchFamily="34" charset="-122"/>
                <a:ea typeface="微软雅黑" panose="020B0503020204020204" pitchFamily="34" charset="-122"/>
              </a:rPr>
              <a:t>Spring</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40" y="266933"/>
            <a:ext cx="27195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Title 1"/>
          <p:cNvSpPr txBox="1"/>
          <p:nvPr/>
        </p:nvSpPr>
        <p:spPr>
          <a:xfrm>
            <a:off x="1143840" y="266933"/>
            <a:ext cx="27195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任意多边形 11"/>
          <p:cNvSpPr/>
          <p:nvPr/>
        </p:nvSpPr>
        <p:spPr bwMode="auto">
          <a:xfrm>
            <a:off x="901700" y="3043239"/>
            <a:ext cx="3378200" cy="681037"/>
          </a:xfrm>
          <a:custGeom>
            <a:avLst/>
            <a:gdLst>
              <a:gd name="connsiteX0" fmla="*/ 0 w 1836805"/>
              <a:gd name="connsiteY0" fmla="*/ 179372 h 1076213"/>
              <a:gd name="connsiteX1" fmla="*/ 179372 w 1836805"/>
              <a:gd name="connsiteY1" fmla="*/ 0 h 1076213"/>
              <a:gd name="connsiteX2" fmla="*/ 1657433 w 1836805"/>
              <a:gd name="connsiteY2" fmla="*/ 0 h 1076213"/>
              <a:gd name="connsiteX3" fmla="*/ 1836805 w 1836805"/>
              <a:gd name="connsiteY3" fmla="*/ 179372 h 1076213"/>
              <a:gd name="connsiteX4" fmla="*/ 1836805 w 1836805"/>
              <a:gd name="connsiteY4" fmla="*/ 896841 h 1076213"/>
              <a:gd name="connsiteX5" fmla="*/ 1657433 w 1836805"/>
              <a:gd name="connsiteY5" fmla="*/ 1076213 h 1076213"/>
              <a:gd name="connsiteX6" fmla="*/ 179372 w 1836805"/>
              <a:gd name="connsiteY6" fmla="*/ 1076213 h 1076213"/>
              <a:gd name="connsiteX7" fmla="*/ 0 w 1836805"/>
              <a:gd name="connsiteY7" fmla="*/ 896841 h 1076213"/>
              <a:gd name="connsiteX8" fmla="*/ 0 w 1836805"/>
              <a:gd name="connsiteY8" fmla="*/ 179372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805" h="1076213">
                <a:moveTo>
                  <a:pt x="0" y="179372"/>
                </a:moveTo>
                <a:cubicBezTo>
                  <a:pt x="0" y="80308"/>
                  <a:pt x="80308" y="0"/>
                  <a:pt x="179372" y="0"/>
                </a:cubicBezTo>
                <a:lnTo>
                  <a:pt x="1657433" y="0"/>
                </a:lnTo>
                <a:cubicBezTo>
                  <a:pt x="1756497" y="0"/>
                  <a:pt x="1836805" y="80308"/>
                  <a:pt x="1836805" y="179372"/>
                </a:cubicBezTo>
                <a:lnTo>
                  <a:pt x="1836805" y="896841"/>
                </a:lnTo>
                <a:cubicBezTo>
                  <a:pt x="1836805" y="995905"/>
                  <a:pt x="1756497" y="1076213"/>
                  <a:pt x="1657433" y="1076213"/>
                </a:cubicBezTo>
                <a:lnTo>
                  <a:pt x="179372" y="1076213"/>
                </a:lnTo>
                <a:cubicBezTo>
                  <a:pt x="80308" y="1076213"/>
                  <a:pt x="0" y="995905"/>
                  <a:pt x="0" y="896841"/>
                </a:cubicBezTo>
                <a:lnTo>
                  <a:pt x="0" y="179372"/>
                </a:lnTo>
                <a:close/>
              </a:path>
            </a:pathLst>
          </a:custGeom>
          <a:solidFill>
            <a:schemeClr val="accent5"/>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3986" tIns="138261" rIns="223986" bIns="138261" spcCol="1270" anchor="ctr"/>
          <a:lstStyle/>
          <a:p>
            <a:pPr algn="ctr" defTabSz="2000250">
              <a:lnSpc>
                <a:spcPct val="90000"/>
              </a:lnSpc>
              <a:spcAft>
                <a:spcPct val="35000"/>
              </a:spcAft>
              <a:defRPr/>
            </a:pPr>
            <a:endParaRPr lang="zh-CN" altLang="en-US" sz="4500" dirty="0"/>
          </a:p>
        </p:txBody>
      </p:sp>
      <p:sp>
        <p:nvSpPr>
          <p:cNvPr id="14" name="矩形 11"/>
          <p:cNvSpPr>
            <a:spLocks noChangeArrowheads="1"/>
          </p:cNvSpPr>
          <p:nvPr/>
        </p:nvSpPr>
        <p:spPr bwMode="auto">
          <a:xfrm>
            <a:off x="1748367" y="3106739"/>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chemeClr val="bg1"/>
                </a:solidFill>
                <a:latin typeface="黑体" pitchFamily="49" charset="-122"/>
                <a:ea typeface="黑体" pitchFamily="49" charset="-122"/>
              </a:rPr>
              <a:t>表示层</a:t>
            </a:r>
          </a:p>
        </p:txBody>
      </p:sp>
      <p:sp>
        <p:nvSpPr>
          <p:cNvPr id="21" name="任意多边形 20"/>
          <p:cNvSpPr/>
          <p:nvPr/>
        </p:nvSpPr>
        <p:spPr bwMode="auto">
          <a:xfrm>
            <a:off x="899584" y="4157664"/>
            <a:ext cx="3378200" cy="681037"/>
          </a:xfrm>
          <a:custGeom>
            <a:avLst/>
            <a:gdLst>
              <a:gd name="connsiteX0" fmla="*/ 0 w 1836805"/>
              <a:gd name="connsiteY0" fmla="*/ 179372 h 1076213"/>
              <a:gd name="connsiteX1" fmla="*/ 179372 w 1836805"/>
              <a:gd name="connsiteY1" fmla="*/ 0 h 1076213"/>
              <a:gd name="connsiteX2" fmla="*/ 1657433 w 1836805"/>
              <a:gd name="connsiteY2" fmla="*/ 0 h 1076213"/>
              <a:gd name="connsiteX3" fmla="*/ 1836805 w 1836805"/>
              <a:gd name="connsiteY3" fmla="*/ 179372 h 1076213"/>
              <a:gd name="connsiteX4" fmla="*/ 1836805 w 1836805"/>
              <a:gd name="connsiteY4" fmla="*/ 896841 h 1076213"/>
              <a:gd name="connsiteX5" fmla="*/ 1657433 w 1836805"/>
              <a:gd name="connsiteY5" fmla="*/ 1076213 h 1076213"/>
              <a:gd name="connsiteX6" fmla="*/ 179372 w 1836805"/>
              <a:gd name="connsiteY6" fmla="*/ 1076213 h 1076213"/>
              <a:gd name="connsiteX7" fmla="*/ 0 w 1836805"/>
              <a:gd name="connsiteY7" fmla="*/ 896841 h 1076213"/>
              <a:gd name="connsiteX8" fmla="*/ 0 w 1836805"/>
              <a:gd name="connsiteY8" fmla="*/ 179372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805" h="1076213">
                <a:moveTo>
                  <a:pt x="0" y="179372"/>
                </a:moveTo>
                <a:cubicBezTo>
                  <a:pt x="0" y="80308"/>
                  <a:pt x="80308" y="0"/>
                  <a:pt x="179372" y="0"/>
                </a:cubicBezTo>
                <a:lnTo>
                  <a:pt x="1657433" y="0"/>
                </a:lnTo>
                <a:cubicBezTo>
                  <a:pt x="1756497" y="0"/>
                  <a:pt x="1836805" y="80308"/>
                  <a:pt x="1836805" y="179372"/>
                </a:cubicBezTo>
                <a:lnTo>
                  <a:pt x="1836805" y="896841"/>
                </a:lnTo>
                <a:cubicBezTo>
                  <a:pt x="1836805" y="995905"/>
                  <a:pt x="1756497" y="1076213"/>
                  <a:pt x="1657433" y="1076213"/>
                </a:cubicBezTo>
                <a:lnTo>
                  <a:pt x="179372" y="1076213"/>
                </a:lnTo>
                <a:cubicBezTo>
                  <a:pt x="80308" y="1076213"/>
                  <a:pt x="0" y="995905"/>
                  <a:pt x="0" y="896841"/>
                </a:cubicBezTo>
                <a:lnTo>
                  <a:pt x="0" y="179372"/>
                </a:lnTo>
                <a:close/>
              </a:path>
            </a:pathLst>
          </a:cu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3986" tIns="138261" rIns="223986" bIns="138261" spcCol="1270" anchor="ctr"/>
          <a:lstStyle/>
          <a:p>
            <a:pPr algn="ctr" defTabSz="2000250">
              <a:lnSpc>
                <a:spcPct val="90000"/>
              </a:lnSpc>
              <a:spcAft>
                <a:spcPct val="35000"/>
              </a:spcAft>
              <a:defRPr/>
            </a:pPr>
            <a:endParaRPr lang="zh-CN" altLang="en-US" sz="4500" dirty="0"/>
          </a:p>
        </p:txBody>
      </p:sp>
      <p:sp>
        <p:nvSpPr>
          <p:cNvPr id="22" name="矩形 11"/>
          <p:cNvSpPr>
            <a:spLocks noChangeArrowheads="1"/>
          </p:cNvSpPr>
          <p:nvPr/>
        </p:nvSpPr>
        <p:spPr bwMode="auto">
          <a:xfrm>
            <a:off x="1301751" y="4219576"/>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chemeClr val="bg1"/>
                </a:solidFill>
                <a:latin typeface="黑体" pitchFamily="49" charset="-122"/>
                <a:ea typeface="黑体" pitchFamily="49" charset="-122"/>
              </a:rPr>
              <a:t>业务逻辑层</a:t>
            </a:r>
          </a:p>
        </p:txBody>
      </p:sp>
      <p:sp>
        <p:nvSpPr>
          <p:cNvPr id="23" name="任意多边形 22"/>
          <p:cNvSpPr/>
          <p:nvPr/>
        </p:nvSpPr>
        <p:spPr bwMode="auto">
          <a:xfrm>
            <a:off x="901700" y="5262564"/>
            <a:ext cx="3378200" cy="681037"/>
          </a:xfrm>
          <a:custGeom>
            <a:avLst/>
            <a:gdLst>
              <a:gd name="connsiteX0" fmla="*/ 0 w 1836805"/>
              <a:gd name="connsiteY0" fmla="*/ 179372 h 1076213"/>
              <a:gd name="connsiteX1" fmla="*/ 179372 w 1836805"/>
              <a:gd name="connsiteY1" fmla="*/ 0 h 1076213"/>
              <a:gd name="connsiteX2" fmla="*/ 1657433 w 1836805"/>
              <a:gd name="connsiteY2" fmla="*/ 0 h 1076213"/>
              <a:gd name="connsiteX3" fmla="*/ 1836805 w 1836805"/>
              <a:gd name="connsiteY3" fmla="*/ 179372 h 1076213"/>
              <a:gd name="connsiteX4" fmla="*/ 1836805 w 1836805"/>
              <a:gd name="connsiteY4" fmla="*/ 896841 h 1076213"/>
              <a:gd name="connsiteX5" fmla="*/ 1657433 w 1836805"/>
              <a:gd name="connsiteY5" fmla="*/ 1076213 h 1076213"/>
              <a:gd name="connsiteX6" fmla="*/ 179372 w 1836805"/>
              <a:gd name="connsiteY6" fmla="*/ 1076213 h 1076213"/>
              <a:gd name="connsiteX7" fmla="*/ 0 w 1836805"/>
              <a:gd name="connsiteY7" fmla="*/ 896841 h 1076213"/>
              <a:gd name="connsiteX8" fmla="*/ 0 w 1836805"/>
              <a:gd name="connsiteY8" fmla="*/ 179372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805" h="1076213">
                <a:moveTo>
                  <a:pt x="0" y="179372"/>
                </a:moveTo>
                <a:cubicBezTo>
                  <a:pt x="0" y="80308"/>
                  <a:pt x="80308" y="0"/>
                  <a:pt x="179372" y="0"/>
                </a:cubicBezTo>
                <a:lnTo>
                  <a:pt x="1657433" y="0"/>
                </a:lnTo>
                <a:cubicBezTo>
                  <a:pt x="1756497" y="0"/>
                  <a:pt x="1836805" y="80308"/>
                  <a:pt x="1836805" y="179372"/>
                </a:cubicBezTo>
                <a:lnTo>
                  <a:pt x="1836805" y="896841"/>
                </a:lnTo>
                <a:cubicBezTo>
                  <a:pt x="1836805" y="995905"/>
                  <a:pt x="1756497" y="1076213"/>
                  <a:pt x="1657433" y="1076213"/>
                </a:cubicBezTo>
                <a:lnTo>
                  <a:pt x="179372" y="1076213"/>
                </a:lnTo>
                <a:cubicBezTo>
                  <a:pt x="80308" y="1076213"/>
                  <a:pt x="0" y="995905"/>
                  <a:pt x="0" y="896841"/>
                </a:cubicBezTo>
                <a:lnTo>
                  <a:pt x="0" y="179372"/>
                </a:lnTo>
                <a:close/>
              </a:path>
            </a:pathLst>
          </a:custGeom>
          <a:solidFill>
            <a:schemeClr val="accent6"/>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3986" tIns="138261" rIns="223986" bIns="138261" spcCol="1270" anchor="ctr"/>
          <a:lstStyle/>
          <a:p>
            <a:pPr algn="ctr" defTabSz="2000250">
              <a:lnSpc>
                <a:spcPct val="90000"/>
              </a:lnSpc>
              <a:spcAft>
                <a:spcPct val="35000"/>
              </a:spcAft>
              <a:defRPr/>
            </a:pPr>
            <a:endParaRPr lang="zh-CN" altLang="en-US" sz="4500" dirty="0"/>
          </a:p>
        </p:txBody>
      </p:sp>
      <p:sp>
        <p:nvSpPr>
          <p:cNvPr id="24" name="矩形 11"/>
          <p:cNvSpPr>
            <a:spLocks noChangeArrowheads="1"/>
          </p:cNvSpPr>
          <p:nvPr/>
        </p:nvSpPr>
        <p:spPr bwMode="auto">
          <a:xfrm>
            <a:off x="1748367" y="5324476"/>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chemeClr val="bg1"/>
                </a:solidFill>
                <a:latin typeface="黑体" pitchFamily="49" charset="-122"/>
                <a:ea typeface="黑体" pitchFamily="49" charset="-122"/>
              </a:rPr>
              <a:t>持久层</a:t>
            </a:r>
          </a:p>
        </p:txBody>
      </p:sp>
      <p:sp>
        <p:nvSpPr>
          <p:cNvPr id="25" name="右箭头 24"/>
          <p:cNvSpPr>
            <a:spLocks noChangeArrowheads="1"/>
          </p:cNvSpPr>
          <p:nvPr/>
        </p:nvSpPr>
        <p:spPr bwMode="auto">
          <a:xfrm>
            <a:off x="4432300" y="3050263"/>
            <a:ext cx="736600" cy="733663"/>
          </a:xfrm>
          <a:prstGeom prst="rightArrow">
            <a:avLst>
              <a:gd name="adj1" fmla="val 50000"/>
              <a:gd name="adj2" fmla="val 49749"/>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endParaRPr lang="zh-CN" altLang="en-US"/>
          </a:p>
        </p:txBody>
      </p:sp>
      <p:sp>
        <p:nvSpPr>
          <p:cNvPr id="26" name="右箭头 25"/>
          <p:cNvSpPr>
            <a:spLocks noChangeArrowheads="1"/>
          </p:cNvSpPr>
          <p:nvPr/>
        </p:nvSpPr>
        <p:spPr bwMode="auto">
          <a:xfrm>
            <a:off x="4432300" y="4138495"/>
            <a:ext cx="736600" cy="733663"/>
          </a:xfrm>
          <a:prstGeom prst="rightArrow">
            <a:avLst>
              <a:gd name="adj1" fmla="val 50000"/>
              <a:gd name="adj2" fmla="val 50257"/>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endParaRPr lang="zh-CN" altLang="en-US"/>
          </a:p>
        </p:txBody>
      </p:sp>
      <p:sp>
        <p:nvSpPr>
          <p:cNvPr id="27" name="右箭头 26"/>
          <p:cNvSpPr>
            <a:spLocks noChangeArrowheads="1"/>
          </p:cNvSpPr>
          <p:nvPr/>
        </p:nvSpPr>
        <p:spPr bwMode="auto">
          <a:xfrm>
            <a:off x="4432300" y="5235457"/>
            <a:ext cx="736600" cy="733663"/>
          </a:xfrm>
          <a:prstGeom prst="rightArrow">
            <a:avLst>
              <a:gd name="adj1" fmla="val 50000"/>
              <a:gd name="adj2" fmla="val 50257"/>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endParaRPr lang="zh-CN" altLang="en-US"/>
          </a:p>
        </p:txBody>
      </p:sp>
      <p:sp>
        <p:nvSpPr>
          <p:cNvPr id="28" name="矩形 27"/>
          <p:cNvSpPr/>
          <p:nvPr/>
        </p:nvSpPr>
        <p:spPr>
          <a:xfrm>
            <a:off x="5168901" y="3097213"/>
            <a:ext cx="6203951" cy="627062"/>
          </a:xfrm>
          <a:prstGeom prst="rect">
            <a:avLst/>
          </a:prstGeom>
          <a:solidFill>
            <a:schemeClr val="bg1"/>
          </a:solidFill>
          <a:ln w="19050">
            <a:solidFill>
              <a:schemeClr val="accent1">
                <a:lumMod val="75000"/>
              </a:schemeClr>
            </a:solidFill>
            <a:prstDash val="sysDash"/>
          </a:ln>
        </p:spPr>
        <p:txBody>
          <a:bodyPr anchor="ctr"/>
          <a:lstStyle/>
          <a:p>
            <a:pPr algn="ctr">
              <a:defRPr/>
            </a:pPr>
            <a:endParaRPr lang="zh-CN" altLang="en-US" dirty="0">
              <a:latin typeface="Arial" charset="0"/>
            </a:endParaRPr>
          </a:p>
        </p:txBody>
      </p:sp>
      <p:sp>
        <p:nvSpPr>
          <p:cNvPr id="29" name="矩形 28"/>
          <p:cNvSpPr>
            <a:spLocks noChangeArrowheads="1"/>
          </p:cNvSpPr>
          <p:nvPr/>
        </p:nvSpPr>
        <p:spPr bwMode="auto">
          <a:xfrm>
            <a:off x="5168900" y="3198814"/>
            <a:ext cx="563245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zh-CN">
                <a:latin typeface="Times New Roman" pitchFamily="18" charset="0"/>
                <a:cs typeface="Times New Roman" pitchFamily="18" charset="0"/>
              </a:rPr>
              <a:t>在表示层提供了与</a:t>
            </a:r>
            <a:r>
              <a:rPr lang="en-US" altLang="zh-CN">
                <a:solidFill>
                  <a:srgbClr val="0070C0"/>
                </a:solidFill>
                <a:latin typeface="Times New Roman" pitchFamily="18" charset="0"/>
                <a:cs typeface="Times New Roman" pitchFamily="18" charset="0"/>
              </a:rPr>
              <a:t>Struts</a:t>
            </a:r>
            <a:r>
              <a:rPr lang="zh-CN" altLang="en-US">
                <a:solidFill>
                  <a:srgbClr val="0070C0"/>
                </a:solidFill>
                <a:latin typeface="Times New Roman" pitchFamily="18" charset="0"/>
                <a:cs typeface="Times New Roman" pitchFamily="18" charset="0"/>
              </a:rPr>
              <a:t>等</a:t>
            </a:r>
            <a:r>
              <a:rPr lang="zh-CN" altLang="zh-CN">
                <a:solidFill>
                  <a:srgbClr val="0070C0"/>
                </a:solidFill>
                <a:latin typeface="Times New Roman" pitchFamily="18" charset="0"/>
                <a:cs typeface="Times New Roman" pitchFamily="18" charset="0"/>
              </a:rPr>
              <a:t>框架</a:t>
            </a:r>
            <a:r>
              <a:rPr lang="zh-CN" altLang="zh-CN">
                <a:latin typeface="Times New Roman" pitchFamily="18" charset="0"/>
                <a:cs typeface="Times New Roman" pitchFamily="18" charset="0"/>
              </a:rPr>
              <a:t>的整合</a:t>
            </a:r>
            <a:endParaRPr lang="zh-CN" altLang="en-US">
              <a:latin typeface="Times New Roman" pitchFamily="18" charset="0"/>
              <a:cs typeface="Times New Roman" pitchFamily="18" charset="0"/>
            </a:endParaRPr>
          </a:p>
        </p:txBody>
      </p:sp>
      <p:sp>
        <p:nvSpPr>
          <p:cNvPr id="30" name="矩形 29"/>
          <p:cNvSpPr/>
          <p:nvPr/>
        </p:nvSpPr>
        <p:spPr>
          <a:xfrm>
            <a:off x="5168901" y="4157663"/>
            <a:ext cx="6187017" cy="627062"/>
          </a:xfrm>
          <a:prstGeom prst="rect">
            <a:avLst/>
          </a:prstGeom>
          <a:solidFill>
            <a:schemeClr val="bg1"/>
          </a:solidFill>
          <a:ln w="19050">
            <a:solidFill>
              <a:schemeClr val="accent4"/>
            </a:solidFill>
            <a:prstDash val="sysDash"/>
          </a:ln>
        </p:spPr>
        <p:txBody>
          <a:bodyPr anchor="ctr"/>
          <a:lstStyle/>
          <a:p>
            <a:pPr algn="ctr">
              <a:defRPr/>
            </a:pPr>
            <a:endParaRPr lang="zh-CN" altLang="en-US" dirty="0">
              <a:latin typeface="Arial" charset="0"/>
            </a:endParaRPr>
          </a:p>
        </p:txBody>
      </p:sp>
      <p:sp>
        <p:nvSpPr>
          <p:cNvPr id="31" name="矩形 30"/>
          <p:cNvSpPr>
            <a:spLocks noChangeArrowheads="1"/>
          </p:cNvSpPr>
          <p:nvPr/>
        </p:nvSpPr>
        <p:spPr bwMode="auto">
          <a:xfrm>
            <a:off x="5168901" y="4260850"/>
            <a:ext cx="624628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zh-CN">
                <a:latin typeface="Times New Roman" pitchFamily="18" charset="0"/>
                <a:cs typeface="Times New Roman" pitchFamily="18" charset="0"/>
              </a:rPr>
              <a:t>在业务逻辑层可以</a:t>
            </a:r>
            <a:r>
              <a:rPr lang="zh-CN" altLang="zh-CN">
                <a:solidFill>
                  <a:srgbClr val="0070C0"/>
                </a:solidFill>
                <a:latin typeface="Times New Roman" pitchFamily="18" charset="0"/>
                <a:cs typeface="Times New Roman" pitchFamily="18" charset="0"/>
              </a:rPr>
              <a:t>管理事务</a:t>
            </a:r>
            <a:r>
              <a:rPr lang="zh-CN" altLang="en-US">
                <a:latin typeface="Times New Roman" pitchFamily="18" charset="0"/>
                <a:cs typeface="Times New Roman" pitchFamily="18" charset="0"/>
              </a:rPr>
              <a:t>、</a:t>
            </a:r>
            <a:r>
              <a:rPr lang="zh-CN" altLang="zh-CN">
                <a:solidFill>
                  <a:srgbClr val="0070C0"/>
                </a:solidFill>
                <a:latin typeface="Times New Roman" pitchFamily="18" charset="0"/>
                <a:cs typeface="Times New Roman" pitchFamily="18" charset="0"/>
              </a:rPr>
              <a:t>记录日志</a:t>
            </a:r>
            <a:r>
              <a:rPr lang="zh-CN" altLang="zh-CN">
                <a:latin typeface="Times New Roman" pitchFamily="18" charset="0"/>
                <a:cs typeface="Times New Roman" pitchFamily="18" charset="0"/>
              </a:rPr>
              <a:t>等</a:t>
            </a:r>
            <a:endParaRPr lang="zh-CN" altLang="en-US">
              <a:latin typeface="Times New Roman" pitchFamily="18" charset="0"/>
              <a:cs typeface="Times New Roman" pitchFamily="18" charset="0"/>
            </a:endParaRPr>
          </a:p>
        </p:txBody>
      </p:sp>
      <p:sp>
        <p:nvSpPr>
          <p:cNvPr id="32" name="矩形 31"/>
          <p:cNvSpPr/>
          <p:nvPr/>
        </p:nvSpPr>
        <p:spPr>
          <a:xfrm>
            <a:off x="5168901" y="5272088"/>
            <a:ext cx="6187017" cy="628650"/>
          </a:xfrm>
          <a:prstGeom prst="rect">
            <a:avLst/>
          </a:prstGeom>
          <a:solidFill>
            <a:schemeClr val="bg1"/>
          </a:solidFill>
          <a:ln w="19050">
            <a:solidFill>
              <a:schemeClr val="accent6">
                <a:lumMod val="75000"/>
              </a:schemeClr>
            </a:solidFill>
            <a:prstDash val="sysDash"/>
          </a:ln>
        </p:spPr>
        <p:txBody>
          <a:bodyPr anchor="ctr"/>
          <a:lstStyle/>
          <a:p>
            <a:pPr algn="ctr">
              <a:defRPr/>
            </a:pPr>
            <a:endParaRPr lang="zh-CN" altLang="en-US" dirty="0">
              <a:latin typeface="Arial" charset="0"/>
            </a:endParaRPr>
          </a:p>
        </p:txBody>
      </p:sp>
      <p:sp>
        <p:nvSpPr>
          <p:cNvPr id="33" name="矩形 32"/>
          <p:cNvSpPr>
            <a:spLocks noChangeArrowheads="1"/>
          </p:cNvSpPr>
          <p:nvPr/>
        </p:nvSpPr>
        <p:spPr bwMode="auto">
          <a:xfrm>
            <a:off x="5168901" y="5278438"/>
            <a:ext cx="6246284"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zh-CN">
                <a:latin typeface="Times New Roman" pitchFamily="18" charset="0"/>
                <a:cs typeface="Times New Roman" pitchFamily="18" charset="0"/>
              </a:rPr>
              <a:t>在持久层可以整合</a:t>
            </a:r>
            <a:r>
              <a:rPr lang="en-US" altLang="zh-CN">
                <a:solidFill>
                  <a:srgbClr val="0070C0"/>
                </a:solidFill>
                <a:latin typeface="Times New Roman" pitchFamily="18" charset="0"/>
                <a:cs typeface="Times New Roman" pitchFamily="18" charset="0"/>
              </a:rPr>
              <a:t>Hibernate</a:t>
            </a:r>
            <a:r>
              <a:rPr lang="zh-CN" altLang="en-US">
                <a:latin typeface="Times New Roman" pitchFamily="18" charset="0"/>
                <a:cs typeface="Times New Roman" pitchFamily="18" charset="0"/>
              </a:rPr>
              <a:t>、</a:t>
            </a:r>
            <a:r>
              <a:rPr lang="zh-CN" altLang="zh-CN">
                <a:solidFill>
                  <a:srgbClr val="0070C0"/>
                </a:solidFill>
                <a:latin typeface="Times New Roman" pitchFamily="18" charset="0"/>
                <a:cs typeface="Times New Roman" pitchFamily="18" charset="0"/>
              </a:rPr>
              <a:t>JdbcTemplate</a:t>
            </a:r>
            <a:endParaRPr lang="en-US" altLang="zh-CN">
              <a:solidFill>
                <a:srgbClr val="0070C0"/>
              </a:solidFill>
              <a:latin typeface="Times New Roman" pitchFamily="18" charset="0"/>
              <a:cs typeface="Times New Roman" pitchFamily="18" charset="0"/>
            </a:endParaRPr>
          </a:p>
          <a:p>
            <a:r>
              <a:rPr lang="zh-CN" altLang="zh-CN">
                <a:latin typeface="Times New Roman" pitchFamily="18" charset="0"/>
                <a:cs typeface="Times New Roman" pitchFamily="18" charset="0"/>
              </a:rPr>
              <a:t>等技术</a:t>
            </a:r>
            <a:endParaRPr lang="zh-CN" altLang="en-US">
              <a:latin typeface="Times New Roman" pitchFamily="18" charset="0"/>
              <a:cs typeface="Times New Roman" pitchFamily="18" charset="0"/>
            </a:endParaRPr>
          </a:p>
        </p:txBody>
      </p:sp>
      <p:sp>
        <p:nvSpPr>
          <p:cNvPr id="34" name="矩形 33"/>
          <p:cNvSpPr/>
          <p:nvPr/>
        </p:nvSpPr>
        <p:spPr bwMode="auto">
          <a:xfrm>
            <a:off x="635000" y="1266825"/>
            <a:ext cx="11074400" cy="119062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zh-CN" altLang="en-US"/>
          </a:p>
        </p:txBody>
      </p:sp>
      <p:sp>
        <p:nvSpPr>
          <p:cNvPr id="35" name="矩形 8"/>
          <p:cNvSpPr>
            <a:spLocks noChangeArrowheads="1"/>
          </p:cNvSpPr>
          <p:nvPr/>
        </p:nvSpPr>
        <p:spPr bwMode="auto">
          <a:xfrm>
            <a:off x="673101" y="1230314"/>
            <a:ext cx="110363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pPr>
            <a:r>
              <a:rPr lang="en-US" altLang="zh-CN" dirty="0">
                <a:latin typeface="黑体" pitchFamily="49" charset="-122"/>
                <a:ea typeface="黑体" pitchFamily="49" charset="-122"/>
              </a:rPr>
              <a:t>     </a:t>
            </a:r>
            <a:r>
              <a:rPr lang="zh-CN" altLang="zh-CN" dirty="0" smtClean="0">
                <a:latin typeface="Times New Roman" pitchFamily="18" charset="0"/>
                <a:cs typeface="Times New Roman" pitchFamily="18" charset="0"/>
              </a:rPr>
              <a:t>在</a:t>
            </a:r>
            <a:r>
              <a:rPr lang="zh-CN" altLang="zh-CN" dirty="0">
                <a:latin typeface="Times New Roman" pitchFamily="18" charset="0"/>
                <a:cs typeface="Times New Roman" pitchFamily="18" charset="0"/>
              </a:rPr>
              <a:t>实际开发中，通常在服务器端采用三层体系架构，分别为</a:t>
            </a:r>
            <a:r>
              <a:rPr lang="zh-CN" altLang="zh-CN" dirty="0">
                <a:solidFill>
                  <a:srgbClr val="0070C0"/>
                </a:solidFill>
                <a:latin typeface="Times New Roman" pitchFamily="18" charset="0"/>
                <a:cs typeface="Times New Roman" pitchFamily="18" charset="0"/>
              </a:rPr>
              <a:t>表示层</a:t>
            </a:r>
            <a:r>
              <a:rPr lang="en-US" altLang="zh-CN" dirty="0">
                <a:solidFill>
                  <a:srgbClr val="0070C0"/>
                </a:solidFill>
                <a:latin typeface="Times New Roman" pitchFamily="18" charset="0"/>
                <a:cs typeface="Times New Roman" pitchFamily="18" charset="0"/>
              </a:rPr>
              <a:t>(Web)</a:t>
            </a:r>
            <a:r>
              <a:rPr lang="zh-CN" altLang="zh-CN" dirty="0">
                <a:latin typeface="Times New Roman" pitchFamily="18" charset="0"/>
                <a:cs typeface="Times New Roman" pitchFamily="18" charset="0"/>
              </a:rPr>
              <a:t>、</a:t>
            </a:r>
            <a:r>
              <a:rPr lang="zh-CN" altLang="zh-CN" dirty="0">
                <a:solidFill>
                  <a:srgbClr val="0070C0"/>
                </a:solidFill>
                <a:latin typeface="Times New Roman" pitchFamily="18" charset="0"/>
                <a:cs typeface="Times New Roman" pitchFamily="18" charset="0"/>
              </a:rPr>
              <a:t>业务逻辑层</a:t>
            </a:r>
            <a:r>
              <a:rPr lang="en-US" altLang="zh-CN" dirty="0">
                <a:solidFill>
                  <a:srgbClr val="0070C0"/>
                </a:solidFill>
                <a:latin typeface="Times New Roman" pitchFamily="18" charset="0"/>
                <a:cs typeface="Times New Roman" pitchFamily="18" charset="0"/>
              </a:rPr>
              <a:t>(Service)</a:t>
            </a:r>
            <a:r>
              <a:rPr lang="zh-CN" altLang="zh-CN" dirty="0">
                <a:latin typeface="Times New Roman" pitchFamily="18" charset="0"/>
                <a:cs typeface="Times New Roman" pitchFamily="18" charset="0"/>
              </a:rPr>
              <a:t>、</a:t>
            </a:r>
            <a:r>
              <a:rPr lang="zh-CN" altLang="zh-CN" dirty="0">
                <a:solidFill>
                  <a:srgbClr val="0070C0"/>
                </a:solidFill>
                <a:latin typeface="Times New Roman" pitchFamily="18" charset="0"/>
                <a:cs typeface="Times New Roman" pitchFamily="18" charset="0"/>
              </a:rPr>
              <a:t>持久层</a:t>
            </a:r>
            <a:r>
              <a:rPr lang="en-US" altLang="zh-CN" dirty="0">
                <a:solidFill>
                  <a:srgbClr val="0070C0"/>
                </a:solidFill>
                <a:latin typeface="Times New Roman" pitchFamily="18" charset="0"/>
                <a:cs typeface="Times New Roman" pitchFamily="18" charset="0"/>
              </a:rPr>
              <a:t>(Dao)</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 Spring</a:t>
            </a:r>
            <a:r>
              <a:rPr lang="zh-CN" altLang="zh-CN" dirty="0">
                <a:latin typeface="Times New Roman" pitchFamily="18" charset="0"/>
                <a:cs typeface="Times New Roman" pitchFamily="18" charset="0"/>
              </a:rPr>
              <a:t>对每一层都提供了技术支持</a:t>
            </a:r>
            <a:r>
              <a:rPr lang="zh-CN" altLang="en-US" dirty="0">
                <a:latin typeface="Times New Roman" pitchFamily="18" charset="0"/>
                <a:cs typeface="Times New Roman" pitchFamily="18" charset="0"/>
              </a:rPr>
              <a:t>。</a:t>
            </a:r>
            <a:endParaRPr lang="zh-CN" altLang="zh-CN"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barn(inVertical)">
                                      <p:cBhvr>
                                        <p:cTn id="19" dur="500"/>
                                        <p:tgtEl>
                                          <p:spTgt spid="35"/>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arn(inVertical)">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500"/>
                                        <p:tgtEl>
                                          <p:spTgt spid="25"/>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randombar(horizontal)">
                                      <p:cBhvr>
                                        <p:cTn id="37" dur="500"/>
                                        <p:tgtEl>
                                          <p:spTgt spid="28"/>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randombar(horizontal)">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randombar(horizontal)">
                                      <p:cBhvr>
                                        <p:cTn id="48" dur="500"/>
                                        <p:tgtEl>
                                          <p:spTgt spid="30"/>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randombar(horizontal)">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randombar(horizontal)">
                                      <p:cBhvr>
                                        <p:cTn id="59" dur="500"/>
                                        <p:tgtEl>
                                          <p:spTgt spid="32"/>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randombar(horizontal)">
                                      <p:cBhvr>
                                        <p:cTn id="6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24" grpId="0"/>
      <p:bldP spid="25" grpId="0" animBg="1"/>
      <p:bldP spid="26" grpId="0" animBg="1"/>
      <p:bldP spid="27" grpId="0" animBg="1"/>
      <p:bldP spid="28" grpId="0" animBg="1"/>
      <p:bldP spid="29" grpId="0"/>
      <p:bldP spid="30" grpId="0" animBg="1"/>
      <p:bldP spid="31" grpId="0"/>
      <p:bldP spid="32" grpId="0" animBg="1"/>
      <p:bldP spid="33" grpId="0"/>
      <p:bldP spid="34" grpId="0" animBg="1"/>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Title 1"/>
          <p:cNvSpPr txBox="1"/>
          <p:nvPr/>
        </p:nvSpPr>
        <p:spPr>
          <a:xfrm>
            <a:off x="1143840" y="266933"/>
            <a:ext cx="3702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Spring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框架的优点</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矩形 11"/>
          <p:cNvSpPr>
            <a:spLocks noChangeArrowheads="1"/>
          </p:cNvSpPr>
          <p:nvPr/>
        </p:nvSpPr>
        <p:spPr bwMode="auto">
          <a:xfrm>
            <a:off x="8593667" y="1757363"/>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solidFill>
                  <a:schemeClr val="bg1"/>
                </a:solidFill>
                <a:latin typeface="微软雅黑" pitchFamily="34" charset="-122"/>
                <a:ea typeface="微软雅黑" pitchFamily="34" charset="-122"/>
              </a:rPr>
              <a:t>单标记</a:t>
            </a:r>
            <a:endParaRPr lang="zh-CN" altLang="zh-CN">
              <a:solidFill>
                <a:schemeClr val="bg1"/>
              </a:solidFill>
              <a:latin typeface="微软雅黑" pitchFamily="34" charset="-122"/>
              <a:ea typeface="微软雅黑" pitchFamily="34" charset="-122"/>
            </a:endParaRPr>
          </a:p>
        </p:txBody>
      </p:sp>
      <p:grpSp>
        <p:nvGrpSpPr>
          <p:cNvPr id="14" name="组合 13"/>
          <p:cNvGrpSpPr>
            <a:grpSpLocks/>
          </p:cNvGrpSpPr>
          <p:nvPr/>
        </p:nvGrpSpPr>
        <p:grpSpPr bwMode="auto">
          <a:xfrm>
            <a:off x="751417" y="1014414"/>
            <a:ext cx="10742083" cy="1235075"/>
            <a:chOff x="563563" y="952818"/>
            <a:chExt cx="8056562" cy="1236345"/>
          </a:xfrm>
        </p:grpSpPr>
        <p:sp>
          <p:nvSpPr>
            <p:cNvPr id="21" name="矩形 23"/>
            <p:cNvSpPr>
              <a:spLocks noChangeArrowheads="1"/>
            </p:cNvSpPr>
            <p:nvPr/>
          </p:nvSpPr>
          <p:spPr bwMode="auto">
            <a:xfrm>
              <a:off x="563563" y="952818"/>
              <a:ext cx="80565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pPr>
              <a:r>
                <a:rPr lang="en-US" altLang="zh-CN" dirty="0"/>
                <a:t>        Spring</a:t>
              </a:r>
              <a:r>
                <a:rPr lang="zh-CN" altLang="zh-CN" dirty="0"/>
                <a:t>具有简单、可测试和松耦合等特点</a:t>
              </a:r>
              <a:r>
                <a:rPr lang="zh-CN" altLang="en-US" dirty="0"/>
                <a:t>。</a:t>
              </a:r>
              <a:r>
                <a:rPr lang="en-US" altLang="zh-CN" dirty="0"/>
                <a:t>Spring</a:t>
              </a:r>
              <a:r>
                <a:rPr lang="zh-CN" altLang="zh-CN" dirty="0"/>
                <a:t>不仅可以用于服务器端开发，也可以应用于任何</a:t>
              </a:r>
              <a:r>
                <a:rPr lang="en-US" altLang="zh-CN" dirty="0"/>
                <a:t>Java</a:t>
              </a:r>
              <a:r>
                <a:rPr lang="zh-CN" altLang="zh-CN" dirty="0"/>
                <a:t>应用的开发中。</a:t>
              </a:r>
              <a:endParaRPr lang="en-US" altLang="zh-CN" dirty="0"/>
            </a:p>
          </p:txBody>
        </p:sp>
        <p:cxnSp>
          <p:nvCxnSpPr>
            <p:cNvPr id="22" name="直接连接符 21"/>
            <p:cNvCxnSpPr/>
            <p:nvPr/>
          </p:nvCxnSpPr>
          <p:spPr>
            <a:xfrm>
              <a:off x="563563" y="2189163"/>
              <a:ext cx="8056562" cy="0"/>
            </a:xfrm>
            <a:prstGeom prst="line">
              <a:avLst/>
            </a:prstGeom>
            <a:ln w="19050">
              <a:solidFill>
                <a:srgbClr val="006BA9"/>
              </a:solidFill>
              <a:prstDash val="sysDash"/>
            </a:ln>
          </p:spPr>
          <p:style>
            <a:lnRef idx="3">
              <a:schemeClr val="accent1"/>
            </a:lnRef>
            <a:fillRef idx="0">
              <a:schemeClr val="accent1"/>
            </a:fillRef>
            <a:effectRef idx="2">
              <a:schemeClr val="accent1"/>
            </a:effectRef>
            <a:fontRef idx="minor">
              <a:schemeClr val="tx1"/>
            </a:fontRef>
          </p:style>
        </p:cxnSp>
      </p:grpSp>
      <p:sp>
        <p:nvSpPr>
          <p:cNvPr id="23" name="直接连接符 45"/>
          <p:cNvSpPr>
            <a:spLocks noChangeShapeType="1"/>
          </p:cNvSpPr>
          <p:nvPr/>
        </p:nvSpPr>
        <p:spPr bwMode="auto">
          <a:xfrm flipV="1">
            <a:off x="5528734" y="3367089"/>
            <a:ext cx="5873751" cy="9525"/>
          </a:xfrm>
          <a:prstGeom prst="line">
            <a:avLst/>
          </a:prstGeom>
          <a:noFill/>
          <a:ln w="3175" algn="ctr">
            <a:solidFill>
              <a:srgbClr val="C3F7FD"/>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4" name="直接连接符 46"/>
          <p:cNvSpPr>
            <a:spLocks noChangeShapeType="1"/>
          </p:cNvSpPr>
          <p:nvPr/>
        </p:nvSpPr>
        <p:spPr bwMode="auto">
          <a:xfrm flipV="1">
            <a:off x="5552017" y="3894139"/>
            <a:ext cx="5850467" cy="20637"/>
          </a:xfrm>
          <a:prstGeom prst="line">
            <a:avLst/>
          </a:prstGeom>
          <a:noFill/>
          <a:ln w="3175" algn="ctr">
            <a:solidFill>
              <a:srgbClr val="C3F7FD"/>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5" name="直接连接符 47"/>
          <p:cNvSpPr>
            <a:spLocks noChangeShapeType="1"/>
          </p:cNvSpPr>
          <p:nvPr/>
        </p:nvSpPr>
        <p:spPr bwMode="auto">
          <a:xfrm>
            <a:off x="5588001" y="2828925"/>
            <a:ext cx="5814484" cy="1588"/>
          </a:xfrm>
          <a:prstGeom prst="line">
            <a:avLst/>
          </a:prstGeom>
          <a:noFill/>
          <a:ln w="3175" algn="ctr">
            <a:solidFill>
              <a:srgbClr val="C3F7FD"/>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 name="任意多边形 25"/>
          <p:cNvSpPr/>
          <p:nvPr/>
        </p:nvSpPr>
        <p:spPr>
          <a:xfrm>
            <a:off x="6773334" y="2370138"/>
            <a:ext cx="133351" cy="449262"/>
          </a:xfrm>
          <a:custGeom>
            <a:avLst/>
            <a:gdLst>
              <a:gd name="connsiteX0" fmla="*/ 0 w 120761"/>
              <a:gd name="connsiteY0" fmla="*/ 0 h 548640"/>
              <a:gd name="connsiteX1" fmla="*/ 120761 w 120761"/>
              <a:gd name="connsiteY1" fmla="*/ 0 h 548640"/>
              <a:gd name="connsiteX2" fmla="*/ 120761 w 120761"/>
              <a:gd name="connsiteY2" fmla="*/ 548640 h 548640"/>
              <a:gd name="connsiteX3" fmla="*/ 0 w 120761"/>
              <a:gd name="connsiteY3" fmla="*/ 548640 h 548640"/>
              <a:gd name="connsiteX4" fmla="*/ 0 w 120761"/>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61" h="548640">
                <a:moveTo>
                  <a:pt x="0" y="0"/>
                </a:moveTo>
                <a:lnTo>
                  <a:pt x="120761" y="0"/>
                </a:lnTo>
                <a:lnTo>
                  <a:pt x="120761" y="548640"/>
                </a:lnTo>
                <a:lnTo>
                  <a:pt x="0" y="548640"/>
                </a:lnTo>
                <a:lnTo>
                  <a:pt x="0" y="0"/>
                </a:lnTo>
                <a:close/>
              </a:path>
            </a:pathLst>
          </a:custGeom>
          <a:noFill/>
          <a:ln>
            <a:noFill/>
          </a:ln>
          <a:effectLst/>
        </p:spPr>
        <p:txBody>
          <a:bodyPr lIns="19050" tIns="0" rIns="19050" bIns="0" spcCol="1270" anchor="ctr"/>
          <a:lstStyle/>
          <a:p>
            <a:pPr defTabSz="222250" eaLnBrk="1" fontAlgn="auto" hangingPunct="1">
              <a:lnSpc>
                <a:spcPct val="90000"/>
              </a:lnSpc>
              <a:spcBef>
                <a:spcPts val="0"/>
              </a:spcBef>
              <a:spcAft>
                <a:spcPct val="35000"/>
              </a:spcAft>
              <a:defRPr/>
            </a:pPr>
            <a:endParaRPr lang="zh-CN" altLang="en-US" sz="500" kern="0">
              <a:solidFill>
                <a:prstClr val="black">
                  <a:hueOff val="0"/>
                  <a:satOff val="0"/>
                  <a:lumOff val="0"/>
                  <a:alphaOff val="0"/>
                </a:prstClr>
              </a:solidFill>
              <a:latin typeface="Arial"/>
              <a:ea typeface="宋体"/>
            </a:endParaRPr>
          </a:p>
        </p:txBody>
      </p:sp>
      <p:sp>
        <p:nvSpPr>
          <p:cNvPr id="27" name="任意多边形 26"/>
          <p:cNvSpPr/>
          <p:nvPr/>
        </p:nvSpPr>
        <p:spPr>
          <a:xfrm>
            <a:off x="6218767" y="2841625"/>
            <a:ext cx="184151" cy="450850"/>
          </a:xfrm>
          <a:custGeom>
            <a:avLst/>
            <a:gdLst>
              <a:gd name="connsiteX0" fmla="*/ 0 w 168645"/>
              <a:gd name="connsiteY0" fmla="*/ 0 h 548640"/>
              <a:gd name="connsiteX1" fmla="*/ 168645 w 168645"/>
              <a:gd name="connsiteY1" fmla="*/ 0 h 548640"/>
              <a:gd name="connsiteX2" fmla="*/ 168645 w 168645"/>
              <a:gd name="connsiteY2" fmla="*/ 548640 h 548640"/>
              <a:gd name="connsiteX3" fmla="*/ 0 w 168645"/>
              <a:gd name="connsiteY3" fmla="*/ 548640 h 548640"/>
              <a:gd name="connsiteX4" fmla="*/ 0 w 168645"/>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645" h="548640">
                <a:moveTo>
                  <a:pt x="0" y="0"/>
                </a:moveTo>
                <a:lnTo>
                  <a:pt x="168645" y="0"/>
                </a:lnTo>
                <a:lnTo>
                  <a:pt x="168645" y="548640"/>
                </a:lnTo>
                <a:lnTo>
                  <a:pt x="0" y="548640"/>
                </a:lnTo>
                <a:lnTo>
                  <a:pt x="0" y="0"/>
                </a:lnTo>
                <a:close/>
              </a:path>
            </a:pathLst>
          </a:custGeom>
          <a:noFill/>
          <a:ln>
            <a:noFill/>
          </a:ln>
          <a:effectLst/>
        </p:spPr>
        <p:txBody>
          <a:bodyPr lIns="19050" tIns="0" rIns="19050" bIns="0" spcCol="1270" anchor="ctr"/>
          <a:lstStyle/>
          <a:p>
            <a:pPr defTabSz="222250" eaLnBrk="1" fontAlgn="auto" hangingPunct="1">
              <a:lnSpc>
                <a:spcPct val="90000"/>
              </a:lnSpc>
              <a:spcBef>
                <a:spcPts val="0"/>
              </a:spcBef>
              <a:spcAft>
                <a:spcPct val="35000"/>
              </a:spcAft>
              <a:defRPr/>
            </a:pPr>
            <a:endParaRPr lang="zh-CN" altLang="en-US" sz="500" kern="0" dirty="0">
              <a:solidFill>
                <a:prstClr val="black">
                  <a:hueOff val="0"/>
                  <a:satOff val="0"/>
                  <a:lumOff val="0"/>
                  <a:alphaOff val="0"/>
                </a:prstClr>
              </a:solidFill>
              <a:latin typeface="Arial"/>
              <a:ea typeface="宋体"/>
            </a:endParaRPr>
          </a:p>
        </p:txBody>
      </p:sp>
      <p:sp>
        <p:nvSpPr>
          <p:cNvPr id="28" name="任意多边形 27"/>
          <p:cNvSpPr/>
          <p:nvPr/>
        </p:nvSpPr>
        <p:spPr>
          <a:xfrm>
            <a:off x="6028267" y="3313113"/>
            <a:ext cx="205317" cy="450850"/>
          </a:xfrm>
          <a:custGeom>
            <a:avLst/>
            <a:gdLst>
              <a:gd name="connsiteX0" fmla="*/ 0 w 185928"/>
              <a:gd name="connsiteY0" fmla="*/ 0 h 548640"/>
              <a:gd name="connsiteX1" fmla="*/ 185928 w 185928"/>
              <a:gd name="connsiteY1" fmla="*/ 0 h 548640"/>
              <a:gd name="connsiteX2" fmla="*/ 185928 w 185928"/>
              <a:gd name="connsiteY2" fmla="*/ 548640 h 548640"/>
              <a:gd name="connsiteX3" fmla="*/ 0 w 185928"/>
              <a:gd name="connsiteY3" fmla="*/ 548640 h 548640"/>
              <a:gd name="connsiteX4" fmla="*/ 0 w 185928"/>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28" h="548640">
                <a:moveTo>
                  <a:pt x="0" y="0"/>
                </a:moveTo>
                <a:lnTo>
                  <a:pt x="185928" y="0"/>
                </a:lnTo>
                <a:lnTo>
                  <a:pt x="185928" y="548640"/>
                </a:lnTo>
                <a:lnTo>
                  <a:pt x="0" y="548640"/>
                </a:lnTo>
                <a:lnTo>
                  <a:pt x="0" y="0"/>
                </a:lnTo>
                <a:close/>
              </a:path>
            </a:pathLst>
          </a:custGeom>
          <a:noFill/>
          <a:ln>
            <a:noFill/>
          </a:ln>
          <a:effectLst/>
        </p:spPr>
        <p:txBody>
          <a:bodyPr lIns="19050" tIns="0" rIns="19050" bIns="0" spcCol="1270" anchor="ctr"/>
          <a:lstStyle/>
          <a:p>
            <a:pPr defTabSz="222250" eaLnBrk="1" fontAlgn="auto" hangingPunct="1">
              <a:lnSpc>
                <a:spcPct val="90000"/>
              </a:lnSpc>
              <a:spcBef>
                <a:spcPts val="0"/>
              </a:spcBef>
              <a:spcAft>
                <a:spcPct val="35000"/>
              </a:spcAft>
              <a:defRPr/>
            </a:pPr>
            <a:endParaRPr lang="zh-CN" altLang="en-US" sz="500" kern="0" dirty="0">
              <a:solidFill>
                <a:prstClr val="black">
                  <a:hueOff val="0"/>
                  <a:satOff val="0"/>
                  <a:lumOff val="0"/>
                  <a:alphaOff val="0"/>
                </a:prstClr>
              </a:solidFill>
              <a:latin typeface="Arial"/>
              <a:ea typeface="宋体"/>
            </a:endParaRPr>
          </a:p>
        </p:txBody>
      </p:sp>
      <p:sp>
        <p:nvSpPr>
          <p:cNvPr id="29" name="圆角矩形 28"/>
          <p:cNvSpPr/>
          <p:nvPr/>
        </p:nvSpPr>
        <p:spPr bwMode="auto">
          <a:xfrm>
            <a:off x="5441951" y="2332038"/>
            <a:ext cx="599016" cy="450850"/>
          </a:xfrm>
          <a:prstGeom prst="roundRect">
            <a:avLst/>
          </a:prstGeom>
          <a:solidFill>
            <a:srgbClr val="00ADDC"/>
          </a:solidFill>
          <a:ln w="28575" cap="flat" cmpd="sng" algn="ctr">
            <a:solidFill>
              <a:srgbClr val="00ACE6"/>
            </a:solidFill>
            <a:prstDash val="solid"/>
            <a:round/>
            <a:headEnd type="none" w="med" len="med"/>
            <a:tailEnd type="none" w="med" len="med"/>
          </a:ln>
          <a:effectLst/>
          <a:extLst/>
        </p:spPr>
        <p:txBody>
          <a:bodyPr/>
          <a:lstStyle/>
          <a:p>
            <a:pPr eaLnBrk="1" fontAlgn="auto" hangingPunct="1">
              <a:spcBef>
                <a:spcPts val="0"/>
              </a:spcBef>
              <a:spcAft>
                <a:spcPts val="0"/>
              </a:spcAft>
              <a:buFont typeface="Arial" pitchFamily="34" charset="0"/>
              <a:buNone/>
              <a:defRPr/>
            </a:pPr>
            <a:endParaRPr lang="zh-CN" altLang="en-US" kern="0">
              <a:solidFill>
                <a:prstClr val="black"/>
              </a:solidFill>
              <a:latin typeface="Arial" charset="0"/>
            </a:endParaRPr>
          </a:p>
        </p:txBody>
      </p:sp>
      <p:sp>
        <p:nvSpPr>
          <p:cNvPr id="30" name="矩形 5"/>
          <p:cNvSpPr>
            <a:spLocks noChangeArrowheads="1"/>
          </p:cNvSpPr>
          <p:nvPr/>
        </p:nvSpPr>
        <p:spPr bwMode="auto">
          <a:xfrm>
            <a:off x="6263218" y="2363788"/>
            <a:ext cx="392218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ts val="0"/>
              </a:spcBef>
              <a:spcAft>
                <a:spcPts val="0"/>
              </a:spcAft>
              <a:defRPr/>
            </a:pPr>
            <a:r>
              <a:rPr lang="zh-CN" altLang="en-US" sz="2000" b="1" kern="0" dirty="0" smtClean="0">
                <a:solidFill>
                  <a:srgbClr val="00B0F0"/>
                </a:solidFill>
                <a:latin typeface="微软雅黑" panose="020B0503020204020204" pitchFamily="34" charset="-122"/>
                <a:ea typeface="微软雅黑" panose="020B0503020204020204" pitchFamily="34" charset="-122"/>
              </a:rPr>
              <a:t>非侵入式设计</a:t>
            </a:r>
            <a:endParaRPr lang="zh-CN" altLang="zh-CN" sz="2000" b="1" kern="0" dirty="0" smtClean="0">
              <a:solidFill>
                <a:srgbClr val="00B0F0"/>
              </a:solidFill>
              <a:latin typeface="微软雅黑" panose="020B0503020204020204" pitchFamily="34" charset="-122"/>
              <a:ea typeface="微软雅黑" panose="020B0503020204020204" pitchFamily="34" charset="-122"/>
            </a:endParaRPr>
          </a:p>
        </p:txBody>
      </p:sp>
      <p:sp>
        <p:nvSpPr>
          <p:cNvPr id="31" name="圆角矩形 30"/>
          <p:cNvSpPr/>
          <p:nvPr/>
        </p:nvSpPr>
        <p:spPr bwMode="auto">
          <a:xfrm>
            <a:off x="5441951" y="2878138"/>
            <a:ext cx="599016" cy="450850"/>
          </a:xfrm>
          <a:prstGeom prst="roundRect">
            <a:avLst/>
          </a:prstGeom>
          <a:solidFill>
            <a:srgbClr val="00ADDC"/>
          </a:solidFill>
          <a:ln w="28575" cap="flat" cmpd="sng" algn="ctr">
            <a:solidFill>
              <a:srgbClr val="00ACE6"/>
            </a:solidFill>
            <a:prstDash val="solid"/>
            <a:round/>
            <a:headEnd type="none" w="med" len="med"/>
            <a:tailEnd type="none" w="med" len="med"/>
          </a:ln>
          <a:effectLst/>
          <a:extLst/>
        </p:spPr>
        <p:txBody>
          <a:bodyPr/>
          <a:lstStyle/>
          <a:p>
            <a:pPr eaLnBrk="1" fontAlgn="auto" hangingPunct="1">
              <a:spcBef>
                <a:spcPts val="0"/>
              </a:spcBef>
              <a:spcAft>
                <a:spcPts val="0"/>
              </a:spcAft>
              <a:buFont typeface="Arial" pitchFamily="34" charset="0"/>
              <a:buNone/>
              <a:defRPr/>
            </a:pPr>
            <a:endParaRPr lang="zh-CN" altLang="en-US" kern="0">
              <a:solidFill>
                <a:prstClr val="black"/>
              </a:solidFill>
              <a:latin typeface="Arial" charset="0"/>
            </a:endParaRPr>
          </a:p>
        </p:txBody>
      </p:sp>
      <p:sp>
        <p:nvSpPr>
          <p:cNvPr id="32" name="圆角矩形 31"/>
          <p:cNvSpPr/>
          <p:nvPr/>
        </p:nvSpPr>
        <p:spPr bwMode="auto">
          <a:xfrm>
            <a:off x="5441951" y="3425825"/>
            <a:ext cx="599016" cy="450850"/>
          </a:xfrm>
          <a:prstGeom prst="roundRect">
            <a:avLst/>
          </a:prstGeom>
          <a:solidFill>
            <a:srgbClr val="00ADDC"/>
          </a:solidFill>
          <a:ln w="28575" cap="flat" cmpd="sng" algn="ctr">
            <a:solidFill>
              <a:srgbClr val="00ACE6"/>
            </a:solidFill>
            <a:prstDash val="solid"/>
            <a:round/>
            <a:headEnd type="none" w="med" len="med"/>
            <a:tailEnd type="none" w="med" len="med"/>
          </a:ln>
          <a:effectLst/>
          <a:extLst/>
        </p:spPr>
        <p:txBody>
          <a:bodyPr/>
          <a:lstStyle/>
          <a:p>
            <a:pPr eaLnBrk="1" fontAlgn="auto" hangingPunct="1">
              <a:spcBef>
                <a:spcPts val="0"/>
              </a:spcBef>
              <a:spcAft>
                <a:spcPts val="0"/>
              </a:spcAft>
              <a:buFont typeface="Arial" pitchFamily="34" charset="0"/>
              <a:buNone/>
              <a:defRPr/>
            </a:pPr>
            <a:endParaRPr lang="zh-CN" altLang="en-US" kern="0">
              <a:solidFill>
                <a:prstClr val="black"/>
              </a:solidFill>
              <a:latin typeface="Arial" charset="0"/>
            </a:endParaRPr>
          </a:p>
        </p:txBody>
      </p:sp>
      <p:sp>
        <p:nvSpPr>
          <p:cNvPr id="33" name="矩形 7"/>
          <p:cNvSpPr>
            <a:spLocks noChangeArrowheads="1"/>
          </p:cNvSpPr>
          <p:nvPr/>
        </p:nvSpPr>
        <p:spPr bwMode="auto">
          <a:xfrm>
            <a:off x="6263217" y="3467100"/>
            <a:ext cx="12682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ts val="0"/>
              </a:spcBef>
              <a:spcAft>
                <a:spcPts val="0"/>
              </a:spcAft>
              <a:defRPr/>
            </a:pPr>
            <a:r>
              <a:rPr lang="zh-CN" altLang="en-US" sz="2000" b="1" kern="0" dirty="0">
                <a:solidFill>
                  <a:srgbClr val="00B0F0"/>
                </a:solidFill>
                <a:latin typeface="微软雅黑" panose="020B0503020204020204" pitchFamily="34" charset="-122"/>
                <a:ea typeface="微软雅黑" panose="020B0503020204020204" pitchFamily="34" charset="-122"/>
              </a:rPr>
              <a:t>支持</a:t>
            </a:r>
            <a:r>
              <a:rPr lang="en-US" altLang="zh-CN" sz="2000" b="1" kern="0" dirty="0">
                <a:solidFill>
                  <a:srgbClr val="00B0F0"/>
                </a:solidFill>
                <a:latin typeface="微软雅黑" panose="020B0503020204020204" pitchFamily="34" charset="-122"/>
                <a:ea typeface="微软雅黑" panose="020B0503020204020204" pitchFamily="34" charset="-122"/>
              </a:rPr>
              <a:t>AOP</a:t>
            </a:r>
            <a:endParaRPr lang="zh-CN" altLang="zh-CN" sz="2000" b="1" kern="0" dirty="0">
              <a:solidFill>
                <a:srgbClr val="00B0F0"/>
              </a:solidFill>
              <a:latin typeface="微软雅黑" panose="020B0503020204020204" pitchFamily="34" charset="-122"/>
              <a:ea typeface="微软雅黑" panose="020B0503020204020204" pitchFamily="34" charset="-122"/>
            </a:endParaRPr>
          </a:p>
        </p:txBody>
      </p:sp>
      <p:sp>
        <p:nvSpPr>
          <p:cNvPr id="34" name="矩形 6"/>
          <p:cNvSpPr>
            <a:spLocks noChangeArrowheads="1"/>
          </p:cNvSpPr>
          <p:nvPr/>
        </p:nvSpPr>
        <p:spPr bwMode="auto">
          <a:xfrm>
            <a:off x="6263218" y="2916238"/>
            <a:ext cx="2492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ts val="0"/>
              </a:spcBef>
              <a:spcAft>
                <a:spcPts val="0"/>
              </a:spcAft>
              <a:defRPr/>
            </a:pPr>
            <a:r>
              <a:rPr lang="zh-CN" altLang="en-US" sz="2000" b="1" kern="0" dirty="0" smtClean="0">
                <a:solidFill>
                  <a:srgbClr val="00B0F0"/>
                </a:solidFill>
                <a:latin typeface="微软雅黑" panose="020B0503020204020204" pitchFamily="34" charset="-122"/>
                <a:ea typeface="微软雅黑" panose="020B0503020204020204" pitchFamily="34" charset="-122"/>
              </a:rPr>
              <a:t>方便解耦、简化开发</a:t>
            </a:r>
            <a:endParaRPr lang="zh-CN" altLang="zh-CN" sz="2000" b="1" kern="0" dirty="0" smtClean="0">
              <a:solidFill>
                <a:srgbClr val="00B0F0"/>
              </a:solidFill>
              <a:latin typeface="微软雅黑" panose="020B0503020204020204" pitchFamily="34" charset="-122"/>
              <a:ea typeface="微软雅黑" panose="020B0503020204020204" pitchFamily="34" charset="-122"/>
            </a:endParaRPr>
          </a:p>
        </p:txBody>
      </p:sp>
      <p:sp>
        <p:nvSpPr>
          <p:cNvPr id="35" name="矩形 1"/>
          <p:cNvSpPr>
            <a:spLocks noChangeArrowheads="1"/>
          </p:cNvSpPr>
          <p:nvPr/>
        </p:nvSpPr>
        <p:spPr bwMode="auto">
          <a:xfrm>
            <a:off x="5503333" y="2370138"/>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solidFill>
                  <a:schemeClr val="bg1"/>
                </a:solidFill>
                <a:latin typeface="微软雅黑" pitchFamily="34" charset="-122"/>
                <a:ea typeface="微软雅黑" pitchFamily="34" charset="-122"/>
              </a:rPr>
              <a:t>1</a:t>
            </a:r>
            <a:endParaRPr lang="zh-CN" altLang="en-US" sz="2000" b="1">
              <a:solidFill>
                <a:schemeClr val="bg1"/>
              </a:solidFill>
              <a:latin typeface="微软雅黑" pitchFamily="34" charset="-122"/>
              <a:ea typeface="微软雅黑" pitchFamily="34" charset="-122"/>
            </a:endParaRPr>
          </a:p>
        </p:txBody>
      </p:sp>
      <p:sp>
        <p:nvSpPr>
          <p:cNvPr id="36" name="矩形 2"/>
          <p:cNvSpPr>
            <a:spLocks noChangeArrowheads="1"/>
          </p:cNvSpPr>
          <p:nvPr/>
        </p:nvSpPr>
        <p:spPr bwMode="auto">
          <a:xfrm>
            <a:off x="5503333" y="2898775"/>
            <a:ext cx="4074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solidFill>
                  <a:schemeClr val="bg1"/>
                </a:solidFill>
                <a:latin typeface="微软雅黑" pitchFamily="34" charset="-122"/>
                <a:ea typeface="微软雅黑" pitchFamily="34" charset="-122"/>
              </a:rPr>
              <a:t>2</a:t>
            </a:r>
            <a:r>
              <a:rPr lang="en-US" altLang="zh-CN"/>
              <a:t> </a:t>
            </a:r>
            <a:endParaRPr lang="zh-CN" altLang="en-US"/>
          </a:p>
        </p:txBody>
      </p:sp>
      <p:sp>
        <p:nvSpPr>
          <p:cNvPr id="37" name="矩形 3"/>
          <p:cNvSpPr>
            <a:spLocks noChangeArrowheads="1"/>
          </p:cNvSpPr>
          <p:nvPr/>
        </p:nvSpPr>
        <p:spPr bwMode="auto">
          <a:xfrm>
            <a:off x="5503334" y="3463925"/>
            <a:ext cx="4203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solidFill>
                  <a:schemeClr val="bg1"/>
                </a:solidFill>
                <a:latin typeface="微软雅黑" pitchFamily="34" charset="-122"/>
                <a:ea typeface="微软雅黑" pitchFamily="34" charset="-122"/>
              </a:rPr>
              <a:t>3 </a:t>
            </a:r>
            <a:endParaRPr lang="zh-CN" altLang="en-US" sz="2000" b="1">
              <a:solidFill>
                <a:schemeClr val="bg1"/>
              </a:solidFill>
              <a:latin typeface="微软雅黑" pitchFamily="34" charset="-122"/>
              <a:ea typeface="微软雅黑" pitchFamily="34" charset="-122"/>
            </a:endParaRPr>
          </a:p>
        </p:txBody>
      </p:sp>
      <p:sp>
        <p:nvSpPr>
          <p:cNvPr id="38" name="直接连接符 46"/>
          <p:cNvSpPr>
            <a:spLocks noChangeShapeType="1"/>
          </p:cNvSpPr>
          <p:nvPr/>
        </p:nvSpPr>
        <p:spPr bwMode="auto">
          <a:xfrm>
            <a:off x="5528734" y="4465639"/>
            <a:ext cx="5873751" cy="15875"/>
          </a:xfrm>
          <a:prstGeom prst="line">
            <a:avLst/>
          </a:prstGeom>
          <a:noFill/>
          <a:ln w="3175" algn="ctr">
            <a:solidFill>
              <a:srgbClr val="C3F7FD"/>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9" name="圆角矩形 38"/>
          <p:cNvSpPr/>
          <p:nvPr/>
        </p:nvSpPr>
        <p:spPr bwMode="auto">
          <a:xfrm>
            <a:off x="5441951" y="3971925"/>
            <a:ext cx="599016" cy="450850"/>
          </a:xfrm>
          <a:prstGeom prst="roundRect">
            <a:avLst/>
          </a:prstGeom>
          <a:solidFill>
            <a:srgbClr val="00ADDC"/>
          </a:solidFill>
          <a:ln w="28575" cap="flat" cmpd="sng" algn="ctr">
            <a:solidFill>
              <a:srgbClr val="00ACE6"/>
            </a:solidFill>
            <a:prstDash val="solid"/>
            <a:round/>
            <a:headEnd type="none" w="med" len="med"/>
            <a:tailEnd type="none" w="med" len="med"/>
          </a:ln>
          <a:effectLst/>
          <a:extLst/>
        </p:spPr>
        <p:txBody>
          <a:bodyPr/>
          <a:lstStyle/>
          <a:p>
            <a:pPr eaLnBrk="1" fontAlgn="auto" hangingPunct="1">
              <a:spcBef>
                <a:spcPts val="0"/>
              </a:spcBef>
              <a:spcAft>
                <a:spcPts val="0"/>
              </a:spcAft>
              <a:buFont typeface="Arial" pitchFamily="34" charset="0"/>
              <a:buNone/>
              <a:defRPr/>
            </a:pPr>
            <a:endParaRPr lang="zh-CN" altLang="en-US" kern="0">
              <a:solidFill>
                <a:prstClr val="black"/>
              </a:solidFill>
              <a:latin typeface="Arial" charset="0"/>
            </a:endParaRPr>
          </a:p>
        </p:txBody>
      </p:sp>
      <p:sp>
        <p:nvSpPr>
          <p:cNvPr id="40" name="矩形 7"/>
          <p:cNvSpPr>
            <a:spLocks noChangeArrowheads="1"/>
          </p:cNvSpPr>
          <p:nvPr/>
        </p:nvSpPr>
        <p:spPr bwMode="auto">
          <a:xfrm>
            <a:off x="6263218" y="4019550"/>
            <a:ext cx="2492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ts val="0"/>
              </a:spcBef>
              <a:spcAft>
                <a:spcPts val="0"/>
              </a:spcAft>
              <a:defRPr/>
            </a:pPr>
            <a:r>
              <a:rPr lang="zh-CN" altLang="en-US" sz="2000" b="1" kern="0" dirty="0" smtClean="0">
                <a:solidFill>
                  <a:srgbClr val="00B0F0"/>
                </a:solidFill>
                <a:latin typeface="微软雅黑" panose="020B0503020204020204" pitchFamily="34" charset="-122"/>
                <a:ea typeface="微软雅黑" panose="020B0503020204020204" pitchFamily="34" charset="-122"/>
              </a:rPr>
              <a:t>支持声明式事务处理</a:t>
            </a:r>
            <a:endParaRPr lang="zh-CN" altLang="zh-CN" sz="2000" kern="0" dirty="0" smtClean="0">
              <a:solidFill>
                <a:srgbClr val="00B0F0"/>
              </a:solidFill>
              <a:latin typeface="微软雅黑" panose="020B0503020204020204" pitchFamily="34" charset="-122"/>
              <a:ea typeface="微软雅黑" panose="020B0503020204020204" pitchFamily="34" charset="-122"/>
            </a:endParaRPr>
          </a:p>
        </p:txBody>
      </p:sp>
      <p:sp>
        <p:nvSpPr>
          <p:cNvPr id="41" name="矩形 3"/>
          <p:cNvSpPr>
            <a:spLocks noChangeArrowheads="1"/>
          </p:cNvSpPr>
          <p:nvPr/>
        </p:nvSpPr>
        <p:spPr bwMode="auto">
          <a:xfrm>
            <a:off x="5503334" y="3990975"/>
            <a:ext cx="4203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solidFill>
                  <a:schemeClr val="bg1"/>
                </a:solidFill>
                <a:latin typeface="微软雅黑" pitchFamily="34" charset="-122"/>
                <a:ea typeface="微软雅黑" pitchFamily="34" charset="-122"/>
              </a:rPr>
              <a:t>4 </a:t>
            </a:r>
            <a:endParaRPr lang="zh-CN" altLang="en-US" sz="2000" b="1">
              <a:solidFill>
                <a:schemeClr val="bg1"/>
              </a:solidFill>
              <a:latin typeface="微软雅黑" pitchFamily="34" charset="-122"/>
              <a:ea typeface="微软雅黑" pitchFamily="34" charset="-122"/>
            </a:endParaRPr>
          </a:p>
        </p:txBody>
      </p:sp>
      <p:sp>
        <p:nvSpPr>
          <p:cNvPr id="42" name="直接连接符 46"/>
          <p:cNvSpPr>
            <a:spLocks noChangeShapeType="1"/>
          </p:cNvSpPr>
          <p:nvPr/>
        </p:nvSpPr>
        <p:spPr bwMode="auto">
          <a:xfrm flipV="1">
            <a:off x="5452534" y="4992689"/>
            <a:ext cx="5949951" cy="20637"/>
          </a:xfrm>
          <a:prstGeom prst="line">
            <a:avLst/>
          </a:prstGeom>
          <a:noFill/>
          <a:ln w="3175" algn="ctr">
            <a:solidFill>
              <a:srgbClr val="C3F7FD"/>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3" name="圆角矩形 42"/>
          <p:cNvSpPr/>
          <p:nvPr/>
        </p:nvSpPr>
        <p:spPr bwMode="auto">
          <a:xfrm>
            <a:off x="5441951" y="4519613"/>
            <a:ext cx="599016" cy="450850"/>
          </a:xfrm>
          <a:prstGeom prst="roundRect">
            <a:avLst/>
          </a:prstGeom>
          <a:solidFill>
            <a:srgbClr val="00ADDC"/>
          </a:solidFill>
          <a:ln w="28575" cap="flat" cmpd="sng" algn="ctr">
            <a:solidFill>
              <a:srgbClr val="00ACE6"/>
            </a:solidFill>
            <a:prstDash val="solid"/>
            <a:round/>
            <a:headEnd type="none" w="med" len="med"/>
            <a:tailEnd type="none" w="med" len="med"/>
          </a:ln>
          <a:effectLst/>
          <a:extLst/>
        </p:spPr>
        <p:txBody>
          <a:bodyPr/>
          <a:lstStyle/>
          <a:p>
            <a:pPr eaLnBrk="1" fontAlgn="auto" hangingPunct="1">
              <a:spcBef>
                <a:spcPts val="0"/>
              </a:spcBef>
              <a:spcAft>
                <a:spcPts val="0"/>
              </a:spcAft>
              <a:buFont typeface="Arial" pitchFamily="34" charset="0"/>
              <a:buNone/>
              <a:defRPr/>
            </a:pPr>
            <a:endParaRPr lang="zh-CN" altLang="en-US" kern="0">
              <a:solidFill>
                <a:prstClr val="black"/>
              </a:solidFill>
              <a:latin typeface="Arial" charset="0"/>
            </a:endParaRPr>
          </a:p>
        </p:txBody>
      </p:sp>
      <p:sp>
        <p:nvSpPr>
          <p:cNvPr id="44" name="矩形 7"/>
          <p:cNvSpPr>
            <a:spLocks noChangeArrowheads="1"/>
          </p:cNvSpPr>
          <p:nvPr/>
        </p:nvSpPr>
        <p:spPr bwMode="auto">
          <a:xfrm>
            <a:off x="6263218" y="4572000"/>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ts val="0"/>
              </a:spcBef>
              <a:spcAft>
                <a:spcPts val="0"/>
              </a:spcAft>
              <a:defRPr/>
            </a:pPr>
            <a:r>
              <a:rPr lang="zh-CN" altLang="en-US" sz="2000" b="1" kern="0" dirty="0" smtClean="0">
                <a:solidFill>
                  <a:srgbClr val="00B0F0"/>
                </a:solidFill>
                <a:latin typeface="微软雅黑" panose="020B0503020204020204" pitchFamily="34" charset="-122"/>
                <a:ea typeface="微软雅黑" panose="020B0503020204020204" pitchFamily="34" charset="-122"/>
              </a:rPr>
              <a:t>方便程序测试</a:t>
            </a:r>
            <a:endParaRPr lang="zh-CN" altLang="zh-CN" sz="2000" kern="0" dirty="0" smtClean="0">
              <a:solidFill>
                <a:srgbClr val="00B0F0"/>
              </a:solidFill>
              <a:latin typeface="微软雅黑" panose="020B0503020204020204" pitchFamily="34" charset="-122"/>
              <a:ea typeface="微软雅黑" panose="020B0503020204020204" pitchFamily="34" charset="-122"/>
            </a:endParaRPr>
          </a:p>
        </p:txBody>
      </p:sp>
      <p:sp>
        <p:nvSpPr>
          <p:cNvPr id="45" name="矩形 3"/>
          <p:cNvSpPr>
            <a:spLocks noChangeArrowheads="1"/>
          </p:cNvSpPr>
          <p:nvPr/>
        </p:nvSpPr>
        <p:spPr bwMode="auto">
          <a:xfrm>
            <a:off x="5528733" y="4551363"/>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solidFill>
                  <a:schemeClr val="bg1"/>
                </a:solidFill>
                <a:latin typeface="微软雅黑" pitchFamily="34" charset="-122"/>
                <a:ea typeface="微软雅黑" pitchFamily="34" charset="-122"/>
              </a:rPr>
              <a:t>5</a:t>
            </a:r>
            <a:endParaRPr lang="zh-CN" altLang="en-US" sz="2000" b="1">
              <a:solidFill>
                <a:schemeClr val="bg1"/>
              </a:solidFill>
              <a:latin typeface="微软雅黑" pitchFamily="34" charset="-122"/>
              <a:ea typeface="微软雅黑" pitchFamily="34" charset="-122"/>
            </a:endParaRPr>
          </a:p>
        </p:txBody>
      </p:sp>
      <p:sp>
        <p:nvSpPr>
          <p:cNvPr id="46" name="直接连接符 46"/>
          <p:cNvSpPr>
            <a:spLocks noChangeShapeType="1"/>
          </p:cNvSpPr>
          <p:nvPr/>
        </p:nvSpPr>
        <p:spPr bwMode="auto">
          <a:xfrm flipV="1">
            <a:off x="5465234" y="5541964"/>
            <a:ext cx="5949951" cy="20637"/>
          </a:xfrm>
          <a:prstGeom prst="line">
            <a:avLst/>
          </a:prstGeom>
          <a:noFill/>
          <a:ln w="3175" algn="ctr">
            <a:solidFill>
              <a:srgbClr val="C3F7FD"/>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7" name="圆角矩形 46"/>
          <p:cNvSpPr/>
          <p:nvPr/>
        </p:nvSpPr>
        <p:spPr bwMode="auto">
          <a:xfrm>
            <a:off x="5441951" y="5065713"/>
            <a:ext cx="599016" cy="450850"/>
          </a:xfrm>
          <a:prstGeom prst="roundRect">
            <a:avLst/>
          </a:prstGeom>
          <a:solidFill>
            <a:srgbClr val="00ADDC"/>
          </a:solidFill>
          <a:ln w="28575" cap="flat" cmpd="sng" algn="ctr">
            <a:solidFill>
              <a:srgbClr val="00ACE6"/>
            </a:solidFill>
            <a:prstDash val="solid"/>
            <a:round/>
            <a:headEnd type="none" w="med" len="med"/>
            <a:tailEnd type="none" w="med" len="med"/>
          </a:ln>
          <a:effectLst/>
          <a:extLst/>
        </p:spPr>
        <p:txBody>
          <a:bodyPr/>
          <a:lstStyle/>
          <a:p>
            <a:pPr eaLnBrk="1" fontAlgn="auto" hangingPunct="1">
              <a:spcBef>
                <a:spcPts val="0"/>
              </a:spcBef>
              <a:spcAft>
                <a:spcPts val="0"/>
              </a:spcAft>
              <a:buFont typeface="Arial" pitchFamily="34" charset="0"/>
              <a:buNone/>
              <a:defRPr/>
            </a:pPr>
            <a:endParaRPr lang="zh-CN" altLang="en-US" kern="0">
              <a:solidFill>
                <a:prstClr val="black"/>
              </a:solidFill>
              <a:latin typeface="Arial" charset="0"/>
            </a:endParaRPr>
          </a:p>
        </p:txBody>
      </p:sp>
      <p:sp>
        <p:nvSpPr>
          <p:cNvPr id="48" name="矩形 7"/>
          <p:cNvSpPr>
            <a:spLocks noChangeArrowheads="1"/>
          </p:cNvSpPr>
          <p:nvPr/>
        </p:nvSpPr>
        <p:spPr bwMode="auto">
          <a:xfrm>
            <a:off x="6263217" y="5122863"/>
            <a:ext cx="2749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ts val="0"/>
              </a:spcBef>
              <a:spcAft>
                <a:spcPts val="0"/>
              </a:spcAft>
              <a:defRPr/>
            </a:pPr>
            <a:r>
              <a:rPr lang="zh-CN" altLang="en-US" sz="2000" b="1" kern="0" dirty="0" smtClean="0">
                <a:solidFill>
                  <a:srgbClr val="00B0F0"/>
                </a:solidFill>
                <a:latin typeface="微软雅黑" panose="020B0503020204020204" pitchFamily="34" charset="-122"/>
                <a:ea typeface="微软雅黑" panose="020B0503020204020204" pitchFamily="34" charset="-122"/>
              </a:rPr>
              <a:t>方便集成各种优秀框架</a:t>
            </a:r>
            <a:endParaRPr lang="zh-CN" altLang="zh-CN" sz="2000" kern="0" dirty="0" smtClean="0">
              <a:solidFill>
                <a:srgbClr val="00B0F0"/>
              </a:solidFill>
              <a:latin typeface="微软雅黑" panose="020B0503020204020204" pitchFamily="34" charset="-122"/>
              <a:ea typeface="微软雅黑" panose="020B0503020204020204" pitchFamily="34" charset="-122"/>
            </a:endParaRPr>
          </a:p>
        </p:txBody>
      </p:sp>
      <p:sp>
        <p:nvSpPr>
          <p:cNvPr id="49" name="矩形 3"/>
          <p:cNvSpPr>
            <a:spLocks noChangeArrowheads="1"/>
          </p:cNvSpPr>
          <p:nvPr/>
        </p:nvSpPr>
        <p:spPr bwMode="auto">
          <a:xfrm>
            <a:off x="5528733" y="5100638"/>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solidFill>
                  <a:schemeClr val="bg1"/>
                </a:solidFill>
                <a:latin typeface="微软雅黑" pitchFamily="34" charset="-122"/>
                <a:ea typeface="微软雅黑" pitchFamily="34" charset="-122"/>
              </a:rPr>
              <a:t>6</a:t>
            </a:r>
            <a:endParaRPr lang="zh-CN" altLang="en-US" sz="2000" b="1">
              <a:solidFill>
                <a:schemeClr val="bg1"/>
              </a:solidFill>
              <a:latin typeface="微软雅黑" pitchFamily="34" charset="-122"/>
              <a:ea typeface="微软雅黑" pitchFamily="34" charset="-122"/>
            </a:endParaRPr>
          </a:p>
        </p:txBody>
      </p:sp>
      <p:sp>
        <p:nvSpPr>
          <p:cNvPr id="50" name="直接连接符 46"/>
          <p:cNvSpPr>
            <a:spLocks noChangeShapeType="1"/>
          </p:cNvSpPr>
          <p:nvPr/>
        </p:nvSpPr>
        <p:spPr bwMode="auto">
          <a:xfrm flipV="1">
            <a:off x="5477934" y="6094414"/>
            <a:ext cx="5949951" cy="20637"/>
          </a:xfrm>
          <a:prstGeom prst="line">
            <a:avLst/>
          </a:prstGeom>
          <a:noFill/>
          <a:ln w="3175" algn="ctr">
            <a:solidFill>
              <a:srgbClr val="C3F7FD"/>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1" name="圆角矩形 50"/>
          <p:cNvSpPr/>
          <p:nvPr/>
        </p:nvSpPr>
        <p:spPr bwMode="auto">
          <a:xfrm>
            <a:off x="5467351" y="5618163"/>
            <a:ext cx="599016" cy="450850"/>
          </a:xfrm>
          <a:prstGeom prst="roundRect">
            <a:avLst/>
          </a:prstGeom>
          <a:solidFill>
            <a:srgbClr val="00ADDC"/>
          </a:solidFill>
          <a:ln w="28575" cap="flat" cmpd="sng" algn="ctr">
            <a:solidFill>
              <a:srgbClr val="00ACE6"/>
            </a:solidFill>
            <a:prstDash val="solid"/>
            <a:round/>
            <a:headEnd type="none" w="med" len="med"/>
            <a:tailEnd type="none" w="med" len="med"/>
          </a:ln>
          <a:effectLst/>
          <a:extLst/>
        </p:spPr>
        <p:txBody>
          <a:bodyPr/>
          <a:lstStyle/>
          <a:p>
            <a:pPr eaLnBrk="1" fontAlgn="auto" hangingPunct="1">
              <a:spcBef>
                <a:spcPts val="0"/>
              </a:spcBef>
              <a:spcAft>
                <a:spcPts val="0"/>
              </a:spcAft>
              <a:buFont typeface="Arial" pitchFamily="34" charset="0"/>
              <a:buNone/>
              <a:defRPr/>
            </a:pPr>
            <a:endParaRPr lang="zh-CN" altLang="en-US" kern="0">
              <a:solidFill>
                <a:prstClr val="black"/>
              </a:solidFill>
              <a:latin typeface="Arial" charset="0"/>
            </a:endParaRPr>
          </a:p>
        </p:txBody>
      </p:sp>
      <p:sp>
        <p:nvSpPr>
          <p:cNvPr id="52" name="矩形 7"/>
          <p:cNvSpPr>
            <a:spLocks noChangeArrowheads="1"/>
          </p:cNvSpPr>
          <p:nvPr/>
        </p:nvSpPr>
        <p:spPr bwMode="auto">
          <a:xfrm>
            <a:off x="6263217" y="5675313"/>
            <a:ext cx="34355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ts val="0"/>
              </a:spcBef>
              <a:spcAft>
                <a:spcPts val="0"/>
              </a:spcAft>
              <a:defRPr/>
            </a:pPr>
            <a:r>
              <a:rPr lang="zh-CN" altLang="en-US" sz="2000" b="1" kern="0" dirty="0" smtClean="0">
                <a:solidFill>
                  <a:srgbClr val="00B0F0"/>
                </a:solidFill>
                <a:latin typeface="微软雅黑" panose="020B0503020204020204" pitchFamily="34" charset="-122"/>
                <a:ea typeface="微软雅黑" panose="020B0503020204020204" pitchFamily="34" charset="-122"/>
              </a:rPr>
              <a:t>降低</a:t>
            </a:r>
            <a:r>
              <a:rPr lang="en-US" altLang="zh-CN" sz="2000" b="1" kern="0" dirty="0" smtClean="0">
                <a:solidFill>
                  <a:srgbClr val="00B0F0"/>
                </a:solidFill>
                <a:latin typeface="微软雅黑" panose="020B0503020204020204" pitchFamily="34" charset="-122"/>
                <a:ea typeface="微软雅黑" panose="020B0503020204020204" pitchFamily="34" charset="-122"/>
              </a:rPr>
              <a:t>Java EE API</a:t>
            </a:r>
            <a:r>
              <a:rPr lang="zh-CN" altLang="en-US" sz="2000" b="1" kern="0" dirty="0" smtClean="0">
                <a:solidFill>
                  <a:srgbClr val="00B0F0"/>
                </a:solidFill>
                <a:latin typeface="微软雅黑" panose="020B0503020204020204" pitchFamily="34" charset="-122"/>
                <a:ea typeface="微软雅黑" panose="020B0503020204020204" pitchFamily="34" charset="-122"/>
              </a:rPr>
              <a:t>的使用难度</a:t>
            </a:r>
            <a:endParaRPr lang="zh-CN" altLang="zh-CN" sz="2000" kern="0" dirty="0" smtClean="0">
              <a:solidFill>
                <a:srgbClr val="00B0F0"/>
              </a:solidFill>
              <a:latin typeface="微软雅黑" panose="020B0503020204020204" pitchFamily="34" charset="-122"/>
              <a:ea typeface="微软雅黑" panose="020B0503020204020204" pitchFamily="34" charset="-122"/>
            </a:endParaRPr>
          </a:p>
        </p:txBody>
      </p:sp>
      <p:sp>
        <p:nvSpPr>
          <p:cNvPr id="53" name="矩形 3"/>
          <p:cNvSpPr>
            <a:spLocks noChangeArrowheads="1"/>
          </p:cNvSpPr>
          <p:nvPr/>
        </p:nvSpPr>
        <p:spPr bwMode="auto">
          <a:xfrm>
            <a:off x="5528733" y="5653088"/>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solidFill>
                  <a:schemeClr val="bg1"/>
                </a:solidFill>
                <a:latin typeface="微软雅黑" pitchFamily="34" charset="-122"/>
                <a:ea typeface="微软雅黑" pitchFamily="34" charset="-122"/>
              </a:rPr>
              <a:t>7</a:t>
            </a:r>
            <a:endParaRPr lang="zh-CN" altLang="en-US" sz="2000" b="1">
              <a:solidFill>
                <a:schemeClr val="bg1"/>
              </a:solidFill>
              <a:latin typeface="微软雅黑" pitchFamily="34" charset="-122"/>
              <a:ea typeface="微软雅黑" pitchFamily="34" charset="-122"/>
            </a:endParaRPr>
          </a:p>
        </p:txBody>
      </p:sp>
      <p:grpSp>
        <p:nvGrpSpPr>
          <p:cNvPr id="54" name="组合 53"/>
          <p:cNvGrpSpPr>
            <a:grpSpLocks/>
          </p:cNvGrpSpPr>
          <p:nvPr/>
        </p:nvGrpSpPr>
        <p:grpSpPr bwMode="auto">
          <a:xfrm>
            <a:off x="880534" y="2767014"/>
            <a:ext cx="3989917" cy="2992437"/>
            <a:chOff x="482607" y="2373313"/>
            <a:chExt cx="2502120" cy="2501900"/>
          </a:xfrm>
        </p:grpSpPr>
        <p:sp>
          <p:nvSpPr>
            <p:cNvPr id="55" name="椭圆 54"/>
            <p:cNvSpPr/>
            <p:nvPr/>
          </p:nvSpPr>
          <p:spPr>
            <a:xfrm>
              <a:off x="482607" y="2373313"/>
              <a:ext cx="2502120" cy="2501900"/>
            </a:xfrm>
            <a:prstGeom prst="ellipse">
              <a:avLst/>
            </a:prstGeom>
            <a:solidFill>
              <a:srgbClr val="0070C0"/>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56" name="椭圆 55"/>
            <p:cNvSpPr/>
            <p:nvPr/>
          </p:nvSpPr>
          <p:spPr bwMode="auto">
            <a:xfrm>
              <a:off x="684269" y="2570359"/>
              <a:ext cx="2101549" cy="2101549"/>
            </a:xfrm>
            <a:prstGeom prst="ellipse">
              <a:avLst/>
            </a:prstGeom>
            <a:solidFill>
              <a:schemeClr val="bg1"/>
            </a:solidFill>
            <a:ln w="28575" cap="flat" cmpd="sng" algn="ctr">
              <a:noFill/>
              <a:prstDash val="solid"/>
              <a:round/>
              <a:headEnd type="none" w="med" len="med"/>
              <a:tailEnd type="none" w="med" len="med"/>
            </a:ln>
            <a:effectLst>
              <a:innerShdw blurRad="76200" dist="50800" dir="16200000">
                <a:prstClr val="black">
                  <a:alpha val="34000"/>
                </a:prstClr>
              </a:innerShdw>
            </a:effectLst>
            <a:extLst/>
          </p:spPr>
          <p:txBody>
            <a:bodyPr/>
            <a:lstStyle/>
            <a:p>
              <a:pPr>
                <a:buFont typeface="Arial" pitchFamily="34" charset="0"/>
                <a:buNone/>
                <a:defRPr/>
              </a:pPr>
              <a:endParaRPr lang="zh-CN" altLang="en-US">
                <a:latin typeface="Arial" charset="0"/>
              </a:endParaRPr>
            </a:p>
          </p:txBody>
        </p:sp>
        <p:sp>
          <p:nvSpPr>
            <p:cNvPr id="57" name="矩形 1"/>
            <p:cNvSpPr>
              <a:spLocks noChangeArrowheads="1"/>
            </p:cNvSpPr>
            <p:nvPr/>
          </p:nvSpPr>
          <p:spPr bwMode="auto">
            <a:xfrm>
              <a:off x="736665" y="3077941"/>
              <a:ext cx="1982785" cy="1157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150000"/>
                </a:lnSpc>
              </a:pPr>
              <a:r>
                <a:rPr lang="en-US" altLang="zh-CN" sz="2800" b="1">
                  <a:solidFill>
                    <a:srgbClr val="FF0000"/>
                  </a:solidFill>
                  <a:latin typeface="微软雅黑" pitchFamily="34" charset="-122"/>
                  <a:ea typeface="微软雅黑" pitchFamily="34" charset="-122"/>
                </a:rPr>
                <a:t>Spring</a:t>
              </a:r>
              <a:r>
                <a:rPr lang="zh-CN" altLang="en-US" sz="2800" b="1">
                  <a:solidFill>
                    <a:srgbClr val="0070C0"/>
                  </a:solidFill>
                  <a:latin typeface="微软雅黑" pitchFamily="34" charset="-122"/>
                  <a:ea typeface="微软雅黑" pitchFamily="34" charset="-122"/>
                </a:rPr>
                <a:t>框架的</a:t>
              </a:r>
              <a:r>
                <a:rPr lang="en-US" altLang="zh-CN" sz="2800" b="1">
                  <a:solidFill>
                    <a:srgbClr val="FF0000"/>
                  </a:solidFill>
                  <a:latin typeface="微软雅黑" pitchFamily="34" charset="-122"/>
                  <a:ea typeface="微软雅黑" pitchFamily="34" charset="-122"/>
                </a:rPr>
                <a:t>7</a:t>
              </a:r>
              <a:r>
                <a:rPr lang="zh-CN" altLang="en-US" sz="2800" b="1">
                  <a:solidFill>
                    <a:srgbClr val="0070C0"/>
                  </a:solidFill>
                  <a:latin typeface="微软雅黑" pitchFamily="34" charset="-122"/>
                  <a:ea typeface="微软雅黑" pitchFamily="34" charset="-122"/>
                </a:rPr>
                <a:t>大优点</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 presetClass="entr" presetSubtype="8"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additive="base">
                                        <p:cTn id="13" dur="500" fill="hold"/>
                                        <p:tgtEl>
                                          <p:spTgt spid="53"/>
                                        </p:tgtEl>
                                        <p:attrNameLst>
                                          <p:attrName>ppt_x</p:attrName>
                                        </p:attrNameLst>
                                      </p:cBhvr>
                                      <p:tavLst>
                                        <p:tav tm="0">
                                          <p:val>
                                            <p:strVal val="0-#ppt_w/2"/>
                                          </p:val>
                                        </p:tav>
                                        <p:tav tm="100000">
                                          <p:val>
                                            <p:strVal val="#ppt_x"/>
                                          </p:val>
                                        </p:tav>
                                      </p:tavLst>
                                    </p:anim>
                                    <p:anim calcmode="lin" valueType="num">
                                      <p:cBhvr additive="base">
                                        <p:cTn id="14" dur="500" fill="hold"/>
                                        <p:tgtEl>
                                          <p:spTgt spid="53"/>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1" presetClass="entr" presetSubtype="1"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heel(1)">
                                      <p:cBhvr>
                                        <p:cTn id="18" dur="1000"/>
                                        <p:tgtEl>
                                          <p:spTgt spid="54"/>
                                        </p:tgtEl>
                                      </p:cBhvr>
                                    </p:animEffect>
                                  </p:childTnLst>
                                </p:cTn>
                              </p:par>
                              <p:par>
                                <p:cTn id="19" presetID="2" presetClass="entr" presetSubtype="8"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0-#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0-#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0-#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0-#ppt_w/2"/>
                                          </p:val>
                                        </p:tav>
                                        <p:tav tm="100000">
                                          <p:val>
                                            <p:strVal val="#ppt_x"/>
                                          </p:val>
                                        </p:tav>
                                      </p:tavLst>
                                    </p:anim>
                                    <p:anim calcmode="lin" valueType="num">
                                      <p:cBhvr additive="base">
                                        <p:cTn id="3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fill="hold"/>
                                        <p:tgtEl>
                                          <p:spTgt spid="31"/>
                                        </p:tgtEl>
                                        <p:attrNameLst>
                                          <p:attrName>ppt_x</p:attrName>
                                        </p:attrNameLst>
                                      </p:cBhvr>
                                      <p:tavLst>
                                        <p:tav tm="0">
                                          <p:val>
                                            <p:strVal val="0-#ppt_w/2"/>
                                          </p:val>
                                        </p:tav>
                                        <p:tav tm="100000">
                                          <p:val>
                                            <p:strVal val="#ppt_x"/>
                                          </p:val>
                                        </p:tav>
                                      </p:tavLst>
                                    </p:anim>
                                    <p:anim calcmode="lin" valueType="num">
                                      <p:cBhvr additive="base">
                                        <p:cTn id="42" dur="500" fill="hold"/>
                                        <p:tgtEl>
                                          <p:spTgt spid="31"/>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additive="base">
                                        <p:cTn id="45" dur="500" fill="hold"/>
                                        <p:tgtEl>
                                          <p:spTgt spid="36"/>
                                        </p:tgtEl>
                                        <p:attrNameLst>
                                          <p:attrName>ppt_x</p:attrName>
                                        </p:attrNameLst>
                                      </p:cBhvr>
                                      <p:tavLst>
                                        <p:tav tm="0">
                                          <p:val>
                                            <p:strVal val="0-#ppt_w/2"/>
                                          </p:val>
                                        </p:tav>
                                        <p:tav tm="100000">
                                          <p:val>
                                            <p:strVal val="#ppt_x"/>
                                          </p:val>
                                        </p:tav>
                                      </p:tavLst>
                                    </p:anim>
                                    <p:anim calcmode="lin" valueType="num">
                                      <p:cBhvr additive="base">
                                        <p:cTn id="46" dur="500" fill="hold"/>
                                        <p:tgtEl>
                                          <p:spTgt spid="3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0-#ppt_w/2"/>
                                          </p:val>
                                        </p:tav>
                                        <p:tav tm="100000">
                                          <p:val>
                                            <p:strVal val="#ppt_x"/>
                                          </p:val>
                                        </p:tav>
                                      </p:tavLst>
                                    </p:anim>
                                    <p:anim calcmode="lin" valueType="num">
                                      <p:cBhvr additive="base">
                                        <p:cTn id="5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0-#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0-#ppt_w/2"/>
                                          </p:val>
                                        </p:tav>
                                        <p:tav tm="100000">
                                          <p:val>
                                            <p:strVal val="#ppt_x"/>
                                          </p:val>
                                        </p:tav>
                                      </p:tavLst>
                                    </p:anim>
                                    <p:anim calcmode="lin" valueType="num">
                                      <p:cBhvr additive="base">
                                        <p:cTn id="64" dur="500" fill="hold"/>
                                        <p:tgtEl>
                                          <p:spTgt spid="33"/>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fill="hold"/>
                                        <p:tgtEl>
                                          <p:spTgt spid="37"/>
                                        </p:tgtEl>
                                        <p:attrNameLst>
                                          <p:attrName>ppt_x</p:attrName>
                                        </p:attrNameLst>
                                      </p:cBhvr>
                                      <p:tavLst>
                                        <p:tav tm="0">
                                          <p:val>
                                            <p:strVal val="0-#ppt_w/2"/>
                                          </p:val>
                                        </p:tav>
                                        <p:tav tm="100000">
                                          <p:val>
                                            <p:strVal val="#ppt_x"/>
                                          </p:val>
                                        </p:tav>
                                      </p:tavLst>
                                    </p:anim>
                                    <p:anim calcmode="lin" valueType="num">
                                      <p:cBhvr additive="base">
                                        <p:cTn id="68" dur="500" fill="hold"/>
                                        <p:tgtEl>
                                          <p:spTgt spid="37"/>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0-#ppt_w/2"/>
                                          </p:val>
                                        </p:tav>
                                        <p:tav tm="100000">
                                          <p:val>
                                            <p:strVal val="#ppt_x"/>
                                          </p:val>
                                        </p:tav>
                                      </p:tavLst>
                                    </p:anim>
                                    <p:anim calcmode="lin" valueType="num">
                                      <p:cBhvr additive="base">
                                        <p:cTn id="7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anim calcmode="lin" valueType="num">
                                      <p:cBhvr additive="base">
                                        <p:cTn id="77" dur="500" fill="hold"/>
                                        <p:tgtEl>
                                          <p:spTgt spid="39"/>
                                        </p:tgtEl>
                                        <p:attrNameLst>
                                          <p:attrName>ppt_x</p:attrName>
                                        </p:attrNameLst>
                                      </p:cBhvr>
                                      <p:tavLst>
                                        <p:tav tm="0">
                                          <p:val>
                                            <p:strVal val="0-#ppt_w/2"/>
                                          </p:val>
                                        </p:tav>
                                        <p:tav tm="100000">
                                          <p:val>
                                            <p:strVal val="#ppt_x"/>
                                          </p:val>
                                        </p:tav>
                                      </p:tavLst>
                                    </p:anim>
                                    <p:anim calcmode="lin" valueType="num">
                                      <p:cBhvr additive="base">
                                        <p:cTn id="78" dur="500" fill="hold"/>
                                        <p:tgtEl>
                                          <p:spTgt spid="39"/>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 calcmode="lin" valueType="num">
                                      <p:cBhvr additive="base">
                                        <p:cTn id="81" dur="500" fill="hold"/>
                                        <p:tgtEl>
                                          <p:spTgt spid="40"/>
                                        </p:tgtEl>
                                        <p:attrNameLst>
                                          <p:attrName>ppt_x</p:attrName>
                                        </p:attrNameLst>
                                      </p:cBhvr>
                                      <p:tavLst>
                                        <p:tav tm="0">
                                          <p:val>
                                            <p:strVal val="0-#ppt_w/2"/>
                                          </p:val>
                                        </p:tav>
                                        <p:tav tm="100000">
                                          <p:val>
                                            <p:strVal val="#ppt_x"/>
                                          </p:val>
                                        </p:tav>
                                      </p:tavLst>
                                    </p:anim>
                                    <p:anim calcmode="lin" valueType="num">
                                      <p:cBhvr additive="base">
                                        <p:cTn id="82" dur="500" fill="hold"/>
                                        <p:tgtEl>
                                          <p:spTgt spid="40"/>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 calcmode="lin" valueType="num">
                                      <p:cBhvr additive="base">
                                        <p:cTn id="85" dur="500" fill="hold"/>
                                        <p:tgtEl>
                                          <p:spTgt spid="41"/>
                                        </p:tgtEl>
                                        <p:attrNameLst>
                                          <p:attrName>ppt_x</p:attrName>
                                        </p:attrNameLst>
                                      </p:cBhvr>
                                      <p:tavLst>
                                        <p:tav tm="0">
                                          <p:val>
                                            <p:strVal val="0-#ppt_w/2"/>
                                          </p:val>
                                        </p:tav>
                                        <p:tav tm="100000">
                                          <p:val>
                                            <p:strVal val="#ppt_x"/>
                                          </p:val>
                                        </p:tav>
                                      </p:tavLst>
                                    </p:anim>
                                    <p:anim calcmode="lin" valueType="num">
                                      <p:cBhvr additive="base">
                                        <p:cTn id="86" dur="500" fill="hold"/>
                                        <p:tgtEl>
                                          <p:spTgt spid="41"/>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fill="hold"/>
                                        <p:tgtEl>
                                          <p:spTgt spid="38"/>
                                        </p:tgtEl>
                                        <p:attrNameLst>
                                          <p:attrName>ppt_x</p:attrName>
                                        </p:attrNameLst>
                                      </p:cBhvr>
                                      <p:tavLst>
                                        <p:tav tm="0">
                                          <p:val>
                                            <p:strVal val="0-#ppt_w/2"/>
                                          </p:val>
                                        </p:tav>
                                        <p:tav tm="100000">
                                          <p:val>
                                            <p:strVal val="#ppt_x"/>
                                          </p:val>
                                        </p:tav>
                                      </p:tavLst>
                                    </p:anim>
                                    <p:anim calcmode="lin" valueType="num">
                                      <p:cBhvr additive="base">
                                        <p:cTn id="90"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anim calcmode="lin" valueType="num">
                                      <p:cBhvr additive="base">
                                        <p:cTn id="95" dur="500" fill="hold"/>
                                        <p:tgtEl>
                                          <p:spTgt spid="43"/>
                                        </p:tgtEl>
                                        <p:attrNameLst>
                                          <p:attrName>ppt_x</p:attrName>
                                        </p:attrNameLst>
                                      </p:cBhvr>
                                      <p:tavLst>
                                        <p:tav tm="0">
                                          <p:val>
                                            <p:strVal val="0-#ppt_w/2"/>
                                          </p:val>
                                        </p:tav>
                                        <p:tav tm="100000">
                                          <p:val>
                                            <p:strVal val="#ppt_x"/>
                                          </p:val>
                                        </p:tav>
                                      </p:tavLst>
                                    </p:anim>
                                    <p:anim calcmode="lin" valueType="num">
                                      <p:cBhvr additive="base">
                                        <p:cTn id="96" dur="500" fill="hold"/>
                                        <p:tgtEl>
                                          <p:spTgt spid="43"/>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anim calcmode="lin" valueType="num">
                                      <p:cBhvr additive="base">
                                        <p:cTn id="99" dur="500" fill="hold"/>
                                        <p:tgtEl>
                                          <p:spTgt spid="44"/>
                                        </p:tgtEl>
                                        <p:attrNameLst>
                                          <p:attrName>ppt_x</p:attrName>
                                        </p:attrNameLst>
                                      </p:cBhvr>
                                      <p:tavLst>
                                        <p:tav tm="0">
                                          <p:val>
                                            <p:strVal val="0-#ppt_w/2"/>
                                          </p:val>
                                        </p:tav>
                                        <p:tav tm="100000">
                                          <p:val>
                                            <p:strVal val="#ppt_x"/>
                                          </p:val>
                                        </p:tav>
                                      </p:tavLst>
                                    </p:anim>
                                    <p:anim calcmode="lin" valueType="num">
                                      <p:cBhvr additive="base">
                                        <p:cTn id="100" dur="500" fill="hold"/>
                                        <p:tgtEl>
                                          <p:spTgt spid="44"/>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additive="base">
                                        <p:cTn id="103" dur="500" fill="hold"/>
                                        <p:tgtEl>
                                          <p:spTgt spid="45"/>
                                        </p:tgtEl>
                                        <p:attrNameLst>
                                          <p:attrName>ppt_x</p:attrName>
                                        </p:attrNameLst>
                                      </p:cBhvr>
                                      <p:tavLst>
                                        <p:tav tm="0">
                                          <p:val>
                                            <p:strVal val="0-#ppt_w/2"/>
                                          </p:val>
                                        </p:tav>
                                        <p:tav tm="100000">
                                          <p:val>
                                            <p:strVal val="#ppt_x"/>
                                          </p:val>
                                        </p:tav>
                                      </p:tavLst>
                                    </p:anim>
                                    <p:anim calcmode="lin" valueType="num">
                                      <p:cBhvr additive="base">
                                        <p:cTn id="104" dur="500" fill="hold"/>
                                        <p:tgtEl>
                                          <p:spTgt spid="45"/>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additive="base">
                                        <p:cTn id="107" dur="500" fill="hold"/>
                                        <p:tgtEl>
                                          <p:spTgt spid="42"/>
                                        </p:tgtEl>
                                        <p:attrNameLst>
                                          <p:attrName>ppt_x</p:attrName>
                                        </p:attrNameLst>
                                      </p:cBhvr>
                                      <p:tavLst>
                                        <p:tav tm="0">
                                          <p:val>
                                            <p:strVal val="0-#ppt_w/2"/>
                                          </p:val>
                                        </p:tav>
                                        <p:tav tm="100000">
                                          <p:val>
                                            <p:strVal val="#ppt_x"/>
                                          </p:val>
                                        </p:tav>
                                      </p:tavLst>
                                    </p:anim>
                                    <p:anim calcmode="lin" valueType="num">
                                      <p:cBhvr additive="base">
                                        <p:cTn id="10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47"/>
                                        </p:tgtEl>
                                        <p:attrNameLst>
                                          <p:attrName>style.visibility</p:attrName>
                                        </p:attrNameLst>
                                      </p:cBhvr>
                                      <p:to>
                                        <p:strVal val="visible"/>
                                      </p:to>
                                    </p:set>
                                    <p:anim calcmode="lin" valueType="num">
                                      <p:cBhvr additive="base">
                                        <p:cTn id="113" dur="500" fill="hold"/>
                                        <p:tgtEl>
                                          <p:spTgt spid="47"/>
                                        </p:tgtEl>
                                        <p:attrNameLst>
                                          <p:attrName>ppt_x</p:attrName>
                                        </p:attrNameLst>
                                      </p:cBhvr>
                                      <p:tavLst>
                                        <p:tav tm="0">
                                          <p:val>
                                            <p:strVal val="0-#ppt_w/2"/>
                                          </p:val>
                                        </p:tav>
                                        <p:tav tm="100000">
                                          <p:val>
                                            <p:strVal val="#ppt_x"/>
                                          </p:val>
                                        </p:tav>
                                      </p:tavLst>
                                    </p:anim>
                                    <p:anim calcmode="lin" valueType="num">
                                      <p:cBhvr additive="base">
                                        <p:cTn id="114" dur="500" fill="hold"/>
                                        <p:tgtEl>
                                          <p:spTgt spid="47"/>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48"/>
                                        </p:tgtEl>
                                        <p:attrNameLst>
                                          <p:attrName>style.visibility</p:attrName>
                                        </p:attrNameLst>
                                      </p:cBhvr>
                                      <p:to>
                                        <p:strVal val="visible"/>
                                      </p:to>
                                    </p:set>
                                    <p:anim calcmode="lin" valueType="num">
                                      <p:cBhvr additive="base">
                                        <p:cTn id="117" dur="500" fill="hold"/>
                                        <p:tgtEl>
                                          <p:spTgt spid="48"/>
                                        </p:tgtEl>
                                        <p:attrNameLst>
                                          <p:attrName>ppt_x</p:attrName>
                                        </p:attrNameLst>
                                      </p:cBhvr>
                                      <p:tavLst>
                                        <p:tav tm="0">
                                          <p:val>
                                            <p:strVal val="0-#ppt_w/2"/>
                                          </p:val>
                                        </p:tav>
                                        <p:tav tm="100000">
                                          <p:val>
                                            <p:strVal val="#ppt_x"/>
                                          </p:val>
                                        </p:tav>
                                      </p:tavLst>
                                    </p:anim>
                                    <p:anim calcmode="lin" valueType="num">
                                      <p:cBhvr additive="base">
                                        <p:cTn id="118" dur="500" fill="hold"/>
                                        <p:tgtEl>
                                          <p:spTgt spid="48"/>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49"/>
                                        </p:tgtEl>
                                        <p:attrNameLst>
                                          <p:attrName>style.visibility</p:attrName>
                                        </p:attrNameLst>
                                      </p:cBhvr>
                                      <p:to>
                                        <p:strVal val="visible"/>
                                      </p:to>
                                    </p:set>
                                    <p:anim calcmode="lin" valueType="num">
                                      <p:cBhvr additive="base">
                                        <p:cTn id="121" dur="500" fill="hold"/>
                                        <p:tgtEl>
                                          <p:spTgt spid="49"/>
                                        </p:tgtEl>
                                        <p:attrNameLst>
                                          <p:attrName>ppt_x</p:attrName>
                                        </p:attrNameLst>
                                      </p:cBhvr>
                                      <p:tavLst>
                                        <p:tav tm="0">
                                          <p:val>
                                            <p:strVal val="0-#ppt_w/2"/>
                                          </p:val>
                                        </p:tav>
                                        <p:tav tm="100000">
                                          <p:val>
                                            <p:strVal val="#ppt_x"/>
                                          </p:val>
                                        </p:tav>
                                      </p:tavLst>
                                    </p:anim>
                                    <p:anim calcmode="lin" valueType="num">
                                      <p:cBhvr additive="base">
                                        <p:cTn id="122" dur="500" fill="hold"/>
                                        <p:tgtEl>
                                          <p:spTgt spid="49"/>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anim calcmode="lin" valueType="num">
                                      <p:cBhvr additive="base">
                                        <p:cTn id="125" dur="500" fill="hold"/>
                                        <p:tgtEl>
                                          <p:spTgt spid="46"/>
                                        </p:tgtEl>
                                        <p:attrNameLst>
                                          <p:attrName>ppt_x</p:attrName>
                                        </p:attrNameLst>
                                      </p:cBhvr>
                                      <p:tavLst>
                                        <p:tav tm="0">
                                          <p:val>
                                            <p:strVal val="0-#ppt_w/2"/>
                                          </p:val>
                                        </p:tav>
                                        <p:tav tm="100000">
                                          <p:val>
                                            <p:strVal val="#ppt_x"/>
                                          </p:val>
                                        </p:tav>
                                      </p:tavLst>
                                    </p:anim>
                                    <p:anim calcmode="lin" valueType="num">
                                      <p:cBhvr additive="base">
                                        <p:cTn id="126"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8" fill="hold" grpId="0" nodeType="clickEffect">
                                  <p:stCondLst>
                                    <p:cond delay="0"/>
                                  </p:stCondLst>
                                  <p:childTnLst>
                                    <p:set>
                                      <p:cBhvr>
                                        <p:cTn id="130" dur="1" fill="hold">
                                          <p:stCondLst>
                                            <p:cond delay="0"/>
                                          </p:stCondLst>
                                        </p:cTn>
                                        <p:tgtEl>
                                          <p:spTgt spid="51"/>
                                        </p:tgtEl>
                                        <p:attrNameLst>
                                          <p:attrName>style.visibility</p:attrName>
                                        </p:attrNameLst>
                                      </p:cBhvr>
                                      <p:to>
                                        <p:strVal val="visible"/>
                                      </p:to>
                                    </p:set>
                                    <p:anim calcmode="lin" valueType="num">
                                      <p:cBhvr additive="base">
                                        <p:cTn id="131" dur="500" fill="hold"/>
                                        <p:tgtEl>
                                          <p:spTgt spid="51"/>
                                        </p:tgtEl>
                                        <p:attrNameLst>
                                          <p:attrName>ppt_x</p:attrName>
                                        </p:attrNameLst>
                                      </p:cBhvr>
                                      <p:tavLst>
                                        <p:tav tm="0">
                                          <p:val>
                                            <p:strVal val="0-#ppt_w/2"/>
                                          </p:val>
                                        </p:tav>
                                        <p:tav tm="100000">
                                          <p:val>
                                            <p:strVal val="#ppt_x"/>
                                          </p:val>
                                        </p:tav>
                                      </p:tavLst>
                                    </p:anim>
                                    <p:anim calcmode="lin" valueType="num">
                                      <p:cBhvr additive="base">
                                        <p:cTn id="132" dur="500" fill="hold"/>
                                        <p:tgtEl>
                                          <p:spTgt spid="51"/>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52"/>
                                        </p:tgtEl>
                                        <p:attrNameLst>
                                          <p:attrName>style.visibility</p:attrName>
                                        </p:attrNameLst>
                                      </p:cBhvr>
                                      <p:to>
                                        <p:strVal val="visible"/>
                                      </p:to>
                                    </p:set>
                                    <p:anim calcmode="lin" valueType="num">
                                      <p:cBhvr additive="base">
                                        <p:cTn id="135" dur="500" fill="hold"/>
                                        <p:tgtEl>
                                          <p:spTgt spid="52"/>
                                        </p:tgtEl>
                                        <p:attrNameLst>
                                          <p:attrName>ppt_x</p:attrName>
                                        </p:attrNameLst>
                                      </p:cBhvr>
                                      <p:tavLst>
                                        <p:tav tm="0">
                                          <p:val>
                                            <p:strVal val="0-#ppt_w/2"/>
                                          </p:val>
                                        </p:tav>
                                        <p:tav tm="100000">
                                          <p:val>
                                            <p:strVal val="#ppt_x"/>
                                          </p:val>
                                        </p:tav>
                                      </p:tavLst>
                                    </p:anim>
                                    <p:anim calcmode="lin" valueType="num">
                                      <p:cBhvr additive="base">
                                        <p:cTn id="136" dur="500" fill="hold"/>
                                        <p:tgtEl>
                                          <p:spTgt spid="52"/>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0"/>
                                  </p:stCondLst>
                                  <p:childTnLst>
                                    <p:set>
                                      <p:cBhvr>
                                        <p:cTn id="138" dur="1" fill="hold">
                                          <p:stCondLst>
                                            <p:cond delay="0"/>
                                          </p:stCondLst>
                                        </p:cTn>
                                        <p:tgtEl>
                                          <p:spTgt spid="50"/>
                                        </p:tgtEl>
                                        <p:attrNameLst>
                                          <p:attrName>style.visibility</p:attrName>
                                        </p:attrNameLst>
                                      </p:cBhvr>
                                      <p:to>
                                        <p:strVal val="visible"/>
                                      </p:to>
                                    </p:set>
                                    <p:anim calcmode="lin" valueType="num">
                                      <p:cBhvr additive="base">
                                        <p:cTn id="139" dur="500" fill="hold"/>
                                        <p:tgtEl>
                                          <p:spTgt spid="50"/>
                                        </p:tgtEl>
                                        <p:attrNameLst>
                                          <p:attrName>ppt_x</p:attrName>
                                        </p:attrNameLst>
                                      </p:cBhvr>
                                      <p:tavLst>
                                        <p:tav tm="0">
                                          <p:val>
                                            <p:strVal val="0-#ppt_w/2"/>
                                          </p:val>
                                        </p:tav>
                                        <p:tav tm="100000">
                                          <p:val>
                                            <p:strVal val="#ppt_x"/>
                                          </p:val>
                                        </p:tav>
                                      </p:tavLst>
                                    </p:anim>
                                    <p:anim calcmode="lin" valueType="num">
                                      <p:cBhvr additive="base">
                                        <p:cTn id="140"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animBg="1"/>
      <p:bldP spid="24" grpId="0" animBg="1"/>
      <p:bldP spid="25" grpId="0" animBg="1"/>
      <p:bldP spid="29" grpId="0" animBg="1"/>
      <p:bldP spid="30" grpId="0"/>
      <p:bldP spid="31" grpId="0" animBg="1"/>
      <p:bldP spid="32" grpId="0" animBg="1"/>
      <p:bldP spid="33" grpId="0"/>
      <p:bldP spid="34" grpId="0"/>
      <p:bldP spid="35" grpId="0"/>
      <p:bldP spid="36" grpId="0"/>
      <p:bldP spid="37" grpId="0"/>
      <p:bldP spid="38" grpId="0" animBg="1"/>
      <p:bldP spid="39" grpId="0" animBg="1"/>
      <p:bldP spid="40" grpId="0"/>
      <p:bldP spid="41" grpId="0"/>
      <p:bldP spid="42" grpId="0" animBg="1"/>
      <p:bldP spid="43" grpId="0" animBg="1"/>
      <p:bldP spid="44" grpId="0"/>
      <p:bldP spid="45" grpId="0"/>
      <p:bldP spid="46" grpId="0" animBg="1"/>
      <p:bldP spid="47" grpId="0" animBg="1"/>
      <p:bldP spid="48" grpId="0"/>
      <p:bldP spid="49" grpId="0"/>
      <p:bldP spid="50" grpId="0" animBg="1"/>
      <p:bldP spid="51" grpId="0" animBg="1"/>
      <p:bldP spid="52" grpId="0"/>
      <p:bldP spid="5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3463</Words>
  <Application>Microsoft Office PowerPoint</Application>
  <PresentationFormat>自定义</PresentationFormat>
  <Paragraphs>371</Paragraphs>
  <Slides>47</Slides>
  <Notes>46</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xb21cn</cp:lastModifiedBy>
  <cp:revision>1472</cp:revision>
  <dcterms:created xsi:type="dcterms:W3CDTF">2020-11-25T06:00:00Z</dcterms:created>
  <dcterms:modified xsi:type="dcterms:W3CDTF">2022-03-19T14:50:35Z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