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tags/tag17.xml" ContentType="application/vnd.openxmlformats-officedocument.presentationml.tags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tags/tag41.xml" ContentType="application/vnd.openxmlformats-officedocument.presentationml.tags+xml"/>
  <Override PartName="/ppt/notesSlides/notesSlide4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8.xml" ContentType="application/vnd.openxmlformats-officedocument.presentationml.notesSlide+xml"/>
  <Override PartName="/ppt/tags/tag47.xml" ContentType="application/vnd.openxmlformats-officedocument.presentationml.tags+xml"/>
  <Override PartName="/ppt/notesSlides/notesSlide49.xml" ContentType="application/vnd.openxmlformats-officedocument.presentationml.notesSlide+xml"/>
  <Override PartName="/ppt/tags/tag48.xml" ContentType="application/vnd.openxmlformats-officedocument.presentationml.tags+xml"/>
  <Override PartName="/ppt/notesSlides/notesSlide50.xml" ContentType="application/vnd.openxmlformats-officedocument.presentationml.notesSlide+xml"/>
  <Override PartName="/ppt/tags/tag49.xml" ContentType="application/vnd.openxmlformats-officedocument.presentationml.tags+xml"/>
  <Override PartName="/ppt/notesSlides/notesSlide51.xml" ContentType="application/vnd.openxmlformats-officedocument.presentationml.notesSlide+xml"/>
  <Override PartName="/ppt/tags/tag50.xml" ContentType="application/vnd.openxmlformats-officedocument.presentationml.tags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459" r:id="rId2"/>
    <p:sldId id="460" r:id="rId3"/>
    <p:sldId id="733" r:id="rId4"/>
    <p:sldId id="462" r:id="rId5"/>
    <p:sldId id="463" r:id="rId6"/>
    <p:sldId id="772" r:id="rId7"/>
    <p:sldId id="464" r:id="rId8"/>
    <p:sldId id="889" r:id="rId9"/>
    <p:sldId id="890" r:id="rId10"/>
    <p:sldId id="778" r:id="rId11"/>
    <p:sldId id="775" r:id="rId12"/>
    <p:sldId id="782" r:id="rId13"/>
    <p:sldId id="779" r:id="rId14"/>
    <p:sldId id="780" r:id="rId15"/>
    <p:sldId id="781" r:id="rId16"/>
    <p:sldId id="828" r:id="rId17"/>
    <p:sldId id="783" r:id="rId18"/>
    <p:sldId id="891" r:id="rId19"/>
    <p:sldId id="713" r:id="rId20"/>
    <p:sldId id="785" r:id="rId21"/>
    <p:sldId id="786" r:id="rId22"/>
    <p:sldId id="829" r:id="rId23"/>
    <p:sldId id="797" r:id="rId24"/>
    <p:sldId id="832" r:id="rId25"/>
    <p:sldId id="799" r:id="rId26"/>
    <p:sldId id="800" r:id="rId27"/>
    <p:sldId id="833" r:id="rId28"/>
    <p:sldId id="803" r:id="rId29"/>
    <p:sldId id="804" r:id="rId30"/>
    <p:sldId id="892" r:id="rId31"/>
    <p:sldId id="806" r:id="rId32"/>
    <p:sldId id="810" r:id="rId33"/>
    <p:sldId id="834" r:id="rId34"/>
    <p:sldId id="888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819" r:id="rId44"/>
    <p:sldId id="835" r:id="rId45"/>
    <p:sldId id="821" r:id="rId46"/>
    <p:sldId id="822" r:id="rId47"/>
    <p:sldId id="823" r:id="rId48"/>
    <p:sldId id="825" r:id="rId49"/>
    <p:sldId id="836" r:id="rId50"/>
    <p:sldId id="837" r:id="rId51"/>
    <p:sldId id="838" r:id="rId52"/>
    <p:sldId id="839" r:id="rId53"/>
    <p:sldId id="531" r:id="rId54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cast" initials="i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4" d="100"/>
          <a:sy n="114" d="100"/>
        </p:scale>
        <p:origin x="-228" y="-108"/>
      </p:cViewPr>
      <p:guideLst>
        <p:guide orient="horz" pos="2188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4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66581" y="2904330"/>
            <a:ext cx="776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7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中的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Bean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的管理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525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352440" y="1589950"/>
            <a:ext cx="9414276" cy="347699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建立在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接口的基础之上，它丰富了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接口的特性，例如，添加了对国际化、资源访问、事件传播等方面的支持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在构建核心容器时，创建对象采取的策略是采用立即加载的方式。也就是说：只要一读取完配置文件马上就创建配置文件中配置的对象。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接口可以为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单例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预初始化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&lt;property&gt;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方法，单例的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可以直接使用，提升了程序获取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实例的性能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它提供的附加功能，几乎所有的应用系统都选择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，而不是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07984" y="1415840"/>
            <a:ext cx="9865885" cy="375177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057760" y="13893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57060" y="48749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799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50510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46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接口的常用实现类</a:t>
            </a:r>
          </a:p>
        </p:txBody>
      </p:sp>
      <p:sp>
        <p:nvSpPr>
          <p:cNvPr id="3" name="矩形 2"/>
          <p:cNvSpPr/>
          <p:nvPr/>
        </p:nvSpPr>
        <p:spPr>
          <a:xfrm>
            <a:off x="783462" y="1939278"/>
            <a:ext cx="10482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l"/>
            </a:pPr>
            <a:r>
              <a:rPr lang="en-US" altLang="zh-CN" dirty="0" err="1" smtClean="0"/>
              <a:t>ClassPathXmlApplicationContext</a:t>
            </a:r>
            <a:r>
              <a:rPr lang="zh-CN" altLang="zh-CN" dirty="0"/>
              <a:t>：从类路径中的</a:t>
            </a:r>
            <a:r>
              <a:rPr lang="en-US" altLang="zh-CN" dirty="0"/>
              <a:t>XML</a:t>
            </a:r>
            <a:r>
              <a:rPr lang="zh-CN" altLang="zh-CN" dirty="0"/>
              <a:t>文件载入上下文定义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。（实际开发常用）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/>
              <a:buChar char="l"/>
            </a:pPr>
            <a:r>
              <a:rPr lang="en-US" altLang="zh-CN" dirty="0" err="1" smtClean="0"/>
              <a:t>FileSystemXmlApplicationContext</a:t>
            </a:r>
            <a:r>
              <a:rPr lang="zh-CN" altLang="zh-CN" dirty="0" smtClean="0"/>
              <a:t>：从文件系统中的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文件载入上下文定义信息。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/>
              <a:buChar char="l"/>
            </a:pPr>
            <a:r>
              <a:rPr lang="en-US" altLang="zh-CN" dirty="0" err="1" smtClean="0"/>
              <a:t>AnnotationConfigApplicationContext</a:t>
            </a:r>
            <a:r>
              <a:rPr lang="en-US" altLang="zh-CN" dirty="0"/>
              <a:t>() </a:t>
            </a:r>
            <a:r>
              <a:rPr lang="zh-CN" altLang="en-US" dirty="0"/>
              <a:t>基于注解的实现类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         </a:t>
            </a:r>
            <a:r>
              <a:rPr lang="en-US" altLang="zh-CN" dirty="0" smtClean="0"/>
              <a:t>(</a:t>
            </a:r>
            <a:r>
              <a:rPr lang="zh-CN" altLang="en-US" dirty="0"/>
              <a:t>当我们使用注解配置容器时</a:t>
            </a:r>
            <a:r>
              <a:rPr lang="en-US" altLang="zh-CN" dirty="0"/>
              <a:t>,</a:t>
            </a:r>
            <a:r>
              <a:rPr lang="zh-CN" altLang="en-US" dirty="0"/>
              <a:t>需要使用此类来创建</a:t>
            </a:r>
            <a:r>
              <a:rPr lang="en-US" altLang="zh-CN" dirty="0"/>
              <a:t>spring</a:t>
            </a:r>
            <a:r>
              <a:rPr lang="zh-CN" altLang="en-US" dirty="0"/>
              <a:t>容器</a:t>
            </a:r>
            <a:r>
              <a:rPr lang="en-US" altLang="zh-CN" dirty="0"/>
              <a:t>,</a:t>
            </a:r>
            <a:r>
              <a:rPr lang="zh-CN" altLang="en-US" dirty="0"/>
              <a:t>它用来读取注解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l"/>
            </a:pPr>
            <a:r>
              <a:rPr lang="en-US" altLang="zh-CN" dirty="0" err="1"/>
              <a:t>XmlWebApplicationContext</a:t>
            </a:r>
            <a:r>
              <a:rPr lang="zh-CN" altLang="zh-CN" dirty="0"/>
              <a:t>：从</a:t>
            </a:r>
            <a:r>
              <a:rPr lang="en-US" altLang="zh-CN" dirty="0"/>
              <a:t>Web</a:t>
            </a:r>
            <a:r>
              <a:rPr lang="zh-CN" altLang="zh-CN" dirty="0"/>
              <a:t>系统中的</a:t>
            </a:r>
            <a:r>
              <a:rPr lang="en-US" altLang="zh-CN" dirty="0"/>
              <a:t>XML</a:t>
            </a:r>
            <a:r>
              <a:rPr lang="zh-CN" altLang="zh-CN" dirty="0"/>
              <a:t>文件载入上下文定义信息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794403" y="4460700"/>
            <a:ext cx="10298394" cy="19409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ApplicationContext</a:t>
            </a:r>
            <a:r>
              <a:rPr lang="en-US" altLang="zh-CN" sz="1800" dirty="0"/>
              <a:t> context=new </a:t>
            </a:r>
            <a:r>
              <a:rPr lang="en-US" altLang="zh-CN" sz="1800" dirty="0" err="1"/>
              <a:t>FileSystemXmlApplicationContext</a:t>
            </a:r>
            <a:r>
              <a:rPr lang="en-US" altLang="zh-CN" sz="1800" dirty="0"/>
              <a:t> ("c</a:t>
            </a:r>
            <a:r>
              <a:rPr lang="en-US" altLang="zh-CN" sz="1800" dirty="0" smtClean="0"/>
              <a:t>:/</a:t>
            </a:r>
            <a:r>
              <a:rPr lang="en-US" altLang="zh-CN" dirty="0"/>
              <a:t>bean</a:t>
            </a:r>
            <a:r>
              <a:rPr lang="en-US" altLang="zh-CN" sz="1800" dirty="0" smtClean="0"/>
              <a:t>.xml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ApplicationContext</a:t>
            </a:r>
            <a:r>
              <a:rPr lang="en-US" altLang="zh-CN" sz="1800" dirty="0"/>
              <a:t> context=new </a:t>
            </a:r>
            <a:r>
              <a:rPr lang="en-US" altLang="zh-CN" sz="1800" dirty="0" err="1"/>
              <a:t>ClassPathXmlApplicationContext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(“</a:t>
            </a:r>
            <a:r>
              <a:rPr lang="en-US" altLang="zh-CN" dirty="0"/>
              <a:t>bean</a:t>
            </a:r>
            <a:r>
              <a:rPr lang="en-US" altLang="zh-CN" sz="1800" dirty="0" smtClean="0"/>
              <a:t>.xml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ApplicationContext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context= </a:t>
            </a:r>
            <a:r>
              <a:rPr lang="en-US" altLang="zh-CN" sz="1800" dirty="0" err="1" smtClean="0"/>
              <a:t>WebApplicationContextUtils.getWebApplicationContext</a:t>
            </a:r>
            <a:r>
              <a:rPr lang="en-US" altLang="zh-CN" sz="18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</a:t>
            </a:r>
            <a:r>
              <a:rPr lang="en-US" altLang="zh-CN" sz="1800" dirty="0" smtClean="0"/>
              <a:t>(</a:t>
            </a:r>
            <a:r>
              <a:rPr lang="en-US" altLang="zh-CN" sz="1800" dirty="0" err="1"/>
              <a:t>request.getSession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getServletContext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());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27839" y="4018327"/>
            <a:ext cx="87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容器所支持的配置文件格式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13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774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两种格式的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，在实际开发中，最常用的是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格式的配置文件。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是标准的数据传输和存储格式，方便查看和操作数据。在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配置文件的根元素是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子元素可以定义一个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注册到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7363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471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30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5275" y="2225359"/>
          <a:ext cx="11772900" cy="308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510"/>
                <a:gridCol w="9470390"/>
              </a:tblGrid>
              <a:tr h="6121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317500" marR="3175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17500" marR="3175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id属性是&lt;bean&gt;元素的唯一标识符,Spring容器对Bean的配置和管理通过id属性完成,装配Bean时也需要根据id值获取对象。</a:t>
                      </a: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name属性可以为Bean指定多个名称,每个名称之间用逗号或分号隔开。</a:t>
                      </a: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class属性可以指定Bean的具体实现类,其属性值为对象所属类的全路径。</a:t>
                      </a: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scope</a:t>
                      </a: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scope属性用于设定Bean实例的作用范围,其属性值有：singleton（单例）、prototype（原型）、request、session和global session。</a:t>
                      </a: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24127" y="1163946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元素的常用子元素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9504308"/>
              </p:ext>
            </p:extLst>
          </p:nvPr>
        </p:nvGraphicFramePr>
        <p:xfrm>
          <a:off x="244475" y="2073009"/>
          <a:ext cx="11760200" cy="4256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670"/>
                <a:gridCol w="9219530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&lt;constructor-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7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17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</a:t>
                      </a:r>
                      <a:r>
                        <a:rPr lang="zh-CN" altLang="en-US" sz="17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自动寻找对应的构造函数，并在初始化的时候将设置的参数传入进去</a:t>
                      </a:r>
                      <a:endParaRPr lang="zh-CN" altLang="en-US" sz="1700" b="0" spc="12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元素的作用是调用Bean实例中的setter方法完成属性赋值,从而完成依赖注入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ref是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&lt;property&gt;、&lt;constructor-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等元素的属性，可用于指定Bean工厂中某个Bean实例的引用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altLang="zh-CN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value是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&lt;property&gt;、&lt;constructor-</a:t>
                      </a:r>
                      <a:r>
                        <a:rPr lang="en-US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等元素的属性，用于直接指定一个常量值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&lt;list&gt;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&lt;list&gt;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元素是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等元素的子元素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用于封装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或数组类型的依赖注入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元素是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等元素的子元素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用于封装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类型属性的依赖注入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&lt;map&gt;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&lt;map&gt;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元素是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&lt;property&gt;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等元素的子元素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用于封装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类型属性的依赖注入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&lt;entry&gt;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元素是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&lt;map&gt;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元素的子元素，用于设定一个键值对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。&lt;entry&gt;</a:t>
                      </a:r>
                      <a:r>
                        <a:rPr lang="en-US" altLang="zh-CN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元素的key属性指定字符串类型的键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9" y="266933"/>
            <a:ext cx="26166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14" y="2340906"/>
            <a:ext cx="7732395" cy="40598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03120" y="2366010"/>
            <a:ext cx="78752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com.Bean1-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com.Bean1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com.Bean2-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name="bean2" class="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com.Bean2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19"/>
          <p:cNvSpPr>
            <a:spLocks noChangeArrowheads="1"/>
          </p:cNvSpPr>
          <p:nvPr/>
        </p:nvSpPr>
        <p:spPr bwMode="auto">
          <a:xfrm>
            <a:off x="838898" y="1062038"/>
            <a:ext cx="1048623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在配置文件中，通常一个普通的</a:t>
            </a:r>
            <a:r>
              <a:rPr lang="en-US" altLang="zh-CN" dirty="0"/>
              <a:t>Bean</a:t>
            </a:r>
            <a:r>
              <a:rPr lang="zh-CN" altLang="zh-CN" dirty="0"/>
              <a:t>只需要定义</a:t>
            </a:r>
            <a:r>
              <a:rPr lang="en-US" altLang="zh-CN" dirty="0"/>
              <a:t>id</a:t>
            </a:r>
            <a:r>
              <a:rPr lang="zh-CN" altLang="zh-CN" dirty="0"/>
              <a:t>（或</a:t>
            </a:r>
            <a:r>
              <a:rPr lang="en-US" altLang="zh-CN" dirty="0"/>
              <a:t>name</a:t>
            </a:r>
            <a:r>
              <a:rPr lang="zh-CN" altLang="zh-CN" dirty="0"/>
              <a:t>）和</a:t>
            </a:r>
            <a:r>
              <a:rPr lang="en-US" altLang="zh-CN" dirty="0"/>
              <a:t>class </a:t>
            </a:r>
            <a:r>
              <a:rPr lang="zh-CN" altLang="zh-CN" dirty="0"/>
              <a:t>两个属性即可，定义</a:t>
            </a:r>
            <a:r>
              <a:rPr lang="en-US" altLang="zh-CN" dirty="0"/>
              <a:t>Bean</a:t>
            </a:r>
            <a:r>
              <a:rPr lang="zh-CN" altLang="zh-CN" dirty="0"/>
              <a:t>的方式如下所示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的实例化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 bean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64734" y="1406670"/>
            <a:ext cx="1012551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面向对象的程序中，想要使用某个对象，就需要先实例化这个对象。同样，在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中，要想使用容器中的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，也需要实例化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实例化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有三种方式，分别为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构造器实例化、静态工厂方式实例化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实例工厂方式实例化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（其中最常用的是构造器实例化）。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76134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9705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5317" y="163221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SpringExample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一个名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Spring02_00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的模块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文件继承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，不需要再去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005840"/>
            <a:ext cx="999183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容器如何通过构造方法实例化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，其他方式同学们自己去了解。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27644" y="297499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26657" y="3099965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3015541" y="2974996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com.hubei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，类中定义无参构造方法。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58689" y="3554160"/>
            <a:ext cx="688176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     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IoC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容器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标签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属性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实例化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56666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类的配置文件，在该配置文件中定义一个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属性指定其对应的实现类为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576" y="2497146"/>
            <a:ext cx="888673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="1.0"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="http://www.w3.org/2001/XMLSchema-instance"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http://www.springframework.org/schema/beans/spring-beans.xsd"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="bean1"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="com.hubei.Bean1"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&gt;&lt;/bean&gt;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中通过加载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容器，再通过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容器生成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，用来测试构造方法是否能实例化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6561" y="2178897"/>
            <a:ext cx="1122446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SpringTest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初始化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容器，加载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applicationBean1.xml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ApplicationContext applicationContext=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"applicationBean1.xml"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通过容器获取配置中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helloSpring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的实例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 b1= (Bean1) applicationContext.getBean(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"bean1"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.println(b1)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3744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运行测试方法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37" y="2366352"/>
            <a:ext cx="73993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的作用域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种作用域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8470" y="2124710"/>
          <a:ext cx="11274425" cy="3832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4310"/>
                <a:gridCol w="8540115"/>
              </a:tblGrid>
              <a:tr h="42862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作用域名城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singleton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单例模式。在单例模式下，Spring 容器中只会存在一个共享的Bean实例，所有对Bean的请求，只要请求的id（或name）与Bean的定义相匹配，会返回Bean的同一个实例。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prototype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原型模式，每次从容器中请求Bean时，都会产生一个新的实例。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每一个HTTP请求都会有自己的Bean实例，该作用域只能在基于Web的Spring ApplicationContext中使用。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0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每一个HTTPsession请求都会有自己的Bean实例，该作用域只能在基于Web的Spring ApplicationContext中使用。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0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session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限定一个Bean的作用域为Web应用（HTTPsession）的生命周期，只有在Web应用中使用Spring时，该作用域才有效。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8578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9935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8582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的作用域设置为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31570"/>
            <a:ext cx="693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下面将通过案例的方式演示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作用域的使用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32214" y="2396478"/>
            <a:ext cx="747141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="1.0"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="http://www.w3.org/2001/XMLSchema-instance"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http://www.springframework.org/schema/beans/spring-beans.xsd"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&lt;bean id="bean1" class="com.hubei.Bean1"&gt;&lt;/bean&gt;--&gt;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="bean1"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="com.hubei.Bean1"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scope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="singleton"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测试方法，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类的两个实例，判断两个实例是否为同一个。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1453" y="2135990"/>
            <a:ext cx="1098957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scopeTest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初始化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容器，加载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applicationBean1.xml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ApplicationContext applicationContext=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"applicationBean1.xml"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通过容器获取配置中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helloSpring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的实例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 b1= (Bean1) applicationContext.getBean(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"bean1"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Bean1 b2= (Bean1) applicationContext.getBean(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"bean1"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.println(b1==b2)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331110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运行测试文件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控制台会输出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89" y="2384483"/>
            <a:ext cx="74755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3019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作用域的使用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prototype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958748" y="1870560"/>
            <a:ext cx="9414276" cy="530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7.4.1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节的基础上修改配置文件，将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的作用域设置为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387" y="2475352"/>
            <a:ext cx="973402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="bean1"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="com.hubei.Bean1"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scope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="prototype"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&gt;&lt;/bean&gt;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59" y="3697446"/>
            <a:ext cx="737076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2580" y="33136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运行结果为：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的装配方式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作用域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装配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1"/>
            <a:ext cx="7249419" cy="687919"/>
            <a:chOff x="978872" y="3338787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生命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周期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bean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495045" y="1961863"/>
            <a:ext cx="9414276" cy="173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的装配可以理解为依赖关系注入，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的装配方式即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依赖注入的方式。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容器支持多种形式的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的装配方式，如</a:t>
            </a:r>
            <a:r>
              <a:rPr lang="zh-CN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的装配、基于注解（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Annotation</a:t>
            </a:r>
            <a:r>
              <a:rPr lang="zh-CN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自动装配（其中最常用的是基于注解的装配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），本节将主要讲解这三种装配方式的使用。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495045" y="193460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584001" y="33603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54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681911" y="1016876"/>
            <a:ext cx="10861340" cy="97131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的装配就是读取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配置文件中的信息完成依赖注入，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容器提供了两种基于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方式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构造方法注入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8"/>
          <p:cNvSpPr txBox="1"/>
          <p:nvPr>
            <p:custDataLst>
              <p:tags r:id="rId2"/>
            </p:custDataLst>
          </p:nvPr>
        </p:nvSpPr>
        <p:spPr>
          <a:xfrm>
            <a:off x="813730" y="2325559"/>
            <a:ext cx="9882231" cy="1311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要求一个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必须满足以下两点要求。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类必须提供一个默认的无参构造方法。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类必须为需要注入的属性提供对应的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4" name="文本框 18"/>
          <p:cNvSpPr txBox="1"/>
          <p:nvPr>
            <p:custDataLst>
              <p:tags r:id="rId3"/>
            </p:custDataLst>
          </p:nvPr>
        </p:nvSpPr>
        <p:spPr>
          <a:xfrm>
            <a:off x="813731" y="4142230"/>
            <a:ext cx="9882231" cy="96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zh-CN" altLang="zh-CN" sz="1700" dirty="0">
                <a:solidFill>
                  <a:srgbClr val="1369B2"/>
                </a:solidFill>
                <a:latin typeface="微软雅黑" panose="020B0503020204020204" pitchFamily="34" charset="-122"/>
              </a:rPr>
              <a:t>构造方法注入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时，在配置文件里，需要使用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sz="17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来定义构造方法的参数</a:t>
            </a:r>
            <a:r>
              <a:rPr lang="zh-CN" altLang="zh-CN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，可以</a:t>
            </a:r>
            <a:r>
              <a:rPr lang="zh-CN" altLang="en-US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用</a:t>
            </a:r>
            <a:r>
              <a:rPr lang="en-US" altLang="zh-CN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en-US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属性指定参数名，</a:t>
            </a:r>
            <a:r>
              <a:rPr lang="zh-CN" altLang="zh-CN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其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属性（或子元素）来设置该参数的值</a:t>
            </a:r>
            <a:r>
              <a:rPr lang="zh-CN" altLang="en-US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7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270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与注解装配的比较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67785"/>
            <a:ext cx="9414276" cy="13833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的装配工作，但在实际开发中如果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的数量较多，会导致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配置文件过于臃肿，给后期维护和升级带来一定的困难。为解决此问题，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提供了注解，通过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也可以实现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209267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79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483855"/>
              </p:ext>
            </p:extLst>
          </p:nvPr>
        </p:nvGraphicFramePr>
        <p:xfrm>
          <a:off x="544513" y="2158367"/>
          <a:ext cx="11102975" cy="344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7120"/>
                <a:gridCol w="874585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@Component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指定一个普通的Bean，可以作用在任何层次。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@Controller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指定一个控制器组件Bean，用于将控制层的类标识为Spring中的Bean，功能上等同于@Component。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@Service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指定一个业务逻辑组件Bean，用于将业务逻辑层的类标识为Spring中的Bean，功能上等同于@Component。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@Repository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指定一个数据访问组件Bean，用于将数据访问层的类标识为Spring 中的Bean，功能上等同于@Component。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@Scope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指定Bean实例的作用域。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@Value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指定Bean实例的注入值。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79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7567702"/>
              </p:ext>
            </p:extLst>
          </p:nvPr>
        </p:nvGraphicFramePr>
        <p:xfrm>
          <a:off x="559118" y="2186942"/>
          <a:ext cx="11102975" cy="2555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8031"/>
                <a:gridCol w="8574944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@Autowired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指定要自动装配的对象。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@Resource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指定要注入的对象。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@Qualifier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指定要自动装配的对象名称，通常与@Autowired联合使用。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@PostConstruct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指定Bean实例完成初始化后调用的方法。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altLang="zh-CN" sz="1600" b="0" spc="12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PreDestroy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指定Bean实例销毁前调用的方法。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061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418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75223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导入依赖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spring-aop-5.2.8.RELEASE.jar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依赖包，导入代码如下所示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55700"/>
            <a:ext cx="6895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下面通过案例演示如何使用注解来装配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30803" y="2927123"/>
            <a:ext cx="789683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&lt;groupId&gt;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&lt;/groupId&gt;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&lt;artifactId&gt;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spring-aop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&lt;/artifactId&gt;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&lt;version&gt;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5.2.8.RELEASE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&lt;/version&gt;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&lt;/dependency&gt;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63572" y="1775394"/>
            <a:ext cx="8375009" cy="45935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="1.0"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约束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="http://www.w3.org/2001/XMLSchema-instance"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http://www.springframework.org/schema/context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http://www.springframework.org/schema/context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http://www.springframework.org/schema/context/spring-context.xsd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启动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的自动扫描功能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:component-scan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base-package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58843" y="101973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47967" y="115544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465846" y="1176067"/>
            <a:ext cx="38762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4708" y="2147317"/>
            <a:ext cx="558986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com.hubei.entity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org.springframework.beans.factory.annotation.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org.springframework.context.annotation.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Scope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Component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@Component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@Scope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"singleton"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张大福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"123456"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password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84687" y="616591"/>
            <a:ext cx="5464029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(String name)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getPassword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password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setPassword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(String password)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password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password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toString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"User{"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"id="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", name='"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\'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", password='"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password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\'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'}'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4035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：新建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包，包中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接口作为数据访问层接口，并在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实体的对象信息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2212" y="2327275"/>
            <a:ext cx="814964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8506" y="2048230"/>
            <a:ext cx="1121608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com.hubei.entity.User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org.springframework.context.ApplicationContext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org.springframework.context.support.ClassPathXmlApplicationContext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Repository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@Repository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"userDao"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UserDaoImpl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ApplicationContext applicationContext=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"applicationContext.xml"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 user=(User) applicationContext.getBean(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.println(user)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UserDaoImpl.s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章详细讲解了控制反转和依赖注入，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它们实现了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组件的实例化不再由应用程序完成，转而交由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完成，从而将组件之间的依赖关系进行了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是注册到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IOC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容器管理的对象，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3968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：新建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包，包中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接口作为业务逻辑层接口，并在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0629" y="2472142"/>
            <a:ext cx="803945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com.hubei.service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49892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72973" y="1926490"/>
            <a:ext cx="857634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com.hubei.service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com.hubei.dao.UserDao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Service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javax.annotation.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Resource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@Service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UserServiceImpl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@Resource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注解注入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@Resource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(name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"userDao"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show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.show()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UserServiceImpl.s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how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62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包，包中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类作为控制层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28113" y="1792775"/>
            <a:ext cx="729034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com.hubei.controller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com.hubei.service.UserService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Controller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javax.annotation.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Resource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@Controller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UserController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@Resource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注解注入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@Resource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(name=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"userService"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.show()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UserController.show()"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09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中定义测试方法</a:t>
            </a:r>
            <a:r>
              <a:rPr lang="en-US" altLang="zh-CN" sz="1600" dirty="0" err="1"/>
              <a:t>annotationTest</a:t>
            </a:r>
            <a:r>
              <a:rPr lang="en-US" altLang="zh-CN" sz="1600" dirty="0"/>
              <a:t>()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测试代码，通过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实例，然后调用实例中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2214" y="2064674"/>
            <a:ext cx="768711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annotationTest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ApplicationContext applicationContext=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"applicationContext.xml"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UserController usercontroller=(UserController)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applicationContext.getBean(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"userController"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usercontroller.show()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10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32214" y="1300392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查看运行结果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：运行测试方法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2" y="1995487"/>
            <a:ext cx="758983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2479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893234" y="1012170"/>
            <a:ext cx="10415126" cy="138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除了使用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和注解装配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外，还有一种常用的装配方式，即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自动装配。       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元素中包含一个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autowire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，可以通过设置autowire属性的值实现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的自动装配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5" name="矩形 93"/>
          <p:cNvSpPr/>
          <p:nvPr/>
        </p:nvSpPr>
        <p:spPr>
          <a:xfrm>
            <a:off x="810019" y="9408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64632" y="209070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7319483"/>
              </p:ext>
            </p:extLst>
          </p:nvPr>
        </p:nvGraphicFramePr>
        <p:xfrm>
          <a:off x="1002040" y="3002993"/>
          <a:ext cx="9729470" cy="3071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750"/>
                <a:gridCol w="7538720"/>
              </a:tblGrid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default（默认值）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由&lt;bean&gt;的上级元素&lt;beans&gt;的default-autowire属性值确定。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byName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根据&lt;bean&gt;元素id属性的值自动装配。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771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byType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根据&lt;bean&gt;元素的数据类型（Type）自动装配，如果一个Bean的数据类型，兼容另一个Bean中的数据类型，则自动装配。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constructor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根据构造函数参数的数据类型，进行byType模式的自动装配。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默认值，不使用自动装配，Bean依赖必须通过&lt;ref&gt;元素或ref属性定义。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562798" y="2474752"/>
            <a:ext cx="242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autowire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r>
              <a:rPr lang="zh-CN" altLang="zh-CN" sz="2000" dirty="0"/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9938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683" y="1359017"/>
            <a:ext cx="91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Spring01_00</a:t>
            </a:r>
            <a:r>
              <a:rPr lang="zh-CN" altLang="en-US" dirty="0" smtClean="0"/>
              <a:t>，修改配置文件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9384" y="2112491"/>
            <a:ext cx="9398466" cy="21212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="userDao"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="com.dao.UserDaoImpl"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&gt;&lt;/bean&gt;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&lt;bean id="userService" class="com.service.UserServiceImpl"&gt;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--&gt;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&lt;property name="userDao" ref="userDao"/&gt;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&lt;/bean&gt;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dirty="0">
                <a:solidFill>
                  <a:srgbClr val="E8BF6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lang="zh-CN" altLang="zh-CN" dirty="0">
                <a:solidFill>
                  <a:srgbClr val="BABAB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</a:t>
            </a:r>
            <a:r>
              <a:rPr lang="zh-CN" altLang="zh-CN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</a:t>
            </a:r>
            <a:r>
              <a:rPr lang="zh-CN" altLang="zh-CN" dirty="0">
                <a:solidFill>
                  <a:srgbClr val="BABAB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</a:t>
            </a:r>
            <a:r>
              <a:rPr lang="zh-CN" altLang="zh-CN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com.service.UserServiceImpl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</a:t>
            </a:r>
            <a:r>
              <a:rPr lang="zh-CN" altLang="zh-CN" dirty="0">
                <a:solidFill>
                  <a:srgbClr val="BABAB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autowire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</a:t>
            </a:r>
            <a:r>
              <a:rPr lang="zh-CN" altLang="zh-CN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byName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"/&gt;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956345" y="1114295"/>
            <a:ext cx="10337019" cy="154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生命周期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实例被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初始化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销毁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的过程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的两种作用域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的生命周期的管理是不同的。在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容器可以管理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的生命周期，控制着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的创建、初始化和销毁。在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容器只负责创建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实例，不会管理其生命周期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3" name="文本框 18"/>
          <p:cNvSpPr txBox="1"/>
          <p:nvPr>
            <p:custDataLst>
              <p:tags r:id="rId2"/>
            </p:custDataLst>
          </p:nvPr>
        </p:nvSpPr>
        <p:spPr>
          <a:xfrm>
            <a:off x="956343" y="2779089"/>
            <a:ext cx="10337019" cy="853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的生命周期中，有两个时间节点尤为重要，这两个时间节点分别是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实例初始化后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实例销毁前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，在这两个时间节点通常需要完成一些指定操作。因此，常常需要对这两个节点进行监控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4" name="文本框 18"/>
          <p:cNvSpPr txBox="1"/>
          <p:nvPr>
            <p:custDataLst>
              <p:tags r:id="rId3"/>
            </p:custDataLst>
          </p:nvPr>
        </p:nvSpPr>
        <p:spPr>
          <a:xfrm>
            <a:off x="956342" y="3948094"/>
            <a:ext cx="10337019" cy="5412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监控两个节点的方式有两种，一种是使用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配置文件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，一种是使用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注解用法简洁，用得较多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956346" y="4750476"/>
            <a:ext cx="1033701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容器提供了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PostConstruct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用于监控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对象初始化节点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，提供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了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PreDestroy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用于监控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对象销毁节点。下面通过案例演示这两个注解的使用。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92400" y="88743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81524" y="1023145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670625" y="891370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字段，并使用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PostConstruct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指定初始化方法，使用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PreDestroy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销毁前的方法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7605" y="1953540"/>
            <a:ext cx="513699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com.hubei.entity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org.springframework.beans.factory.annotation.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Component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javax.annotation.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PostConstruct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javax.annotation.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PreDestroy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@Component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"student"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Student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@Value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"1"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@Value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爱学习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(String id) {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(String name)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3570" y="1960045"/>
            <a:ext cx="5989739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5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lang="zh-CN" altLang="zh-CN" sz="1500" dirty="0">
                <a:solidFill>
                  <a:srgbClr val="FFC66D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toString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"Student{"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"id='"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id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\'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'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", name='"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name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\'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'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'}'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使用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@PostConstruct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标注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对象初始化节点的监控方法</a:t>
            </a:r>
            <a:b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当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对象完成初始化后，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容器会调用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init()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方法</a:t>
            </a:r>
            <a:b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@PostConstruct</a:t>
            </a:r>
            <a:b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lang="zh-CN" altLang="zh-CN" sz="1500" dirty="0">
                <a:solidFill>
                  <a:srgbClr val="FFC66D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init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lang="zh-CN" altLang="zh-CN" sz="1500" i="1" dirty="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"bean</a:t>
            </a:r>
            <a:r>
              <a:rPr lang="zh-CN" altLang="zh-CN" sz="1500" dirty="0">
                <a:solidFill>
                  <a:srgbClr val="6A8759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的初始化完成，调用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init</a:t>
            </a:r>
            <a:r>
              <a:rPr lang="zh-CN" altLang="zh-CN" sz="1500" dirty="0">
                <a:solidFill>
                  <a:srgbClr val="6A8759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（）方法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使用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@PreDestroy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标注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对象销毁前节点的监控方法</a:t>
            </a:r>
            <a:b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当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类对象销毁前会调用</a:t>
            </a:r>
            <a:r>
              <a:rPr lang="zh-CN" altLang="zh-CN" sz="15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destroy()</a:t>
            </a: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方法</a:t>
            </a:r>
            <a:b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@PreDestroy</a:t>
            </a:r>
            <a:b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BBB52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lang="zh-CN" altLang="zh-CN" sz="1500" dirty="0">
                <a:solidFill>
                  <a:srgbClr val="FFC66D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destroy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lang="zh-CN" altLang="zh-CN" sz="1500" i="1" dirty="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"Bean</a:t>
            </a:r>
            <a:r>
              <a:rPr lang="zh-CN" altLang="zh-CN" sz="1500" dirty="0">
                <a:solidFill>
                  <a:srgbClr val="6A8759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销毁前调用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destroy()</a:t>
            </a:r>
            <a:r>
              <a:rPr lang="zh-CN" altLang="zh-CN" sz="1500" dirty="0">
                <a:solidFill>
                  <a:srgbClr val="6A8759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方法</a:t>
            </a:r>
            <a:r>
              <a:rPr lang="zh-CN" altLang="zh-CN" sz="15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5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lang="zh-CN" altLang="zh-CN" sz="15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IoC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容器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的配置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的实例化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32214" y="1258830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applicationStudent.xml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44467" y="2102647"/>
            <a:ext cx="826595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="1.0"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约束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="http://www.w3.org/2001/XMLSchema-instance"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="http://www.springframework.org/schema/context"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http://www.springframework.org/schema/context/spring-context.xsd"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启动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的自动扫描功能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:component-scan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base-package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tudentTest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，编写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测试代码，通过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9350" y="2208980"/>
            <a:ext cx="9697674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studentTest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ApplicationContext applicationContext=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"applicationStudent.xml"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Student student=(Student) applicationContext.getBean(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"student"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.println(student)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//</a:t>
            </a:r>
            <a:r>
              <a:rPr lang="zh-CN" altLang="en-US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调用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AbstractApplicationContext </a:t>
            </a:r>
            <a:r>
              <a:rPr lang="zh-CN" altLang="en-US" sz="16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类中的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registerShutdownHook</a:t>
            </a:r>
            <a:r>
              <a:rPr lang="zh-CN" altLang="zh-CN" sz="16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lang="zh-CN" altLang="en-US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方法销毁</a:t>
            </a:r>
            <a:r>
              <a:rPr lang="en-US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lang="zh-CN" altLang="en-US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容器中的所有</a:t>
            </a:r>
            <a:r>
              <a:rPr lang="en-US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AbstractApplicationContext ac=(AbstractApplicationContext) applicationContext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ac.registerShutdownHook()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321554"/>
            <a:ext cx="3948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运行测试方法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133600"/>
            <a:ext cx="70945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。首先介绍了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属性setter方法注入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singleton作用域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prototype作用域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种装配方式，包括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基于XML的装配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Bean的生命周期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的管理有基本的了解，为以后框架开发奠定基础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的作用域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的装配方式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的生命周期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7" y="266933"/>
            <a:ext cx="529051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IoC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是什么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1" y="1313677"/>
            <a:ext cx="10352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Spring </a:t>
            </a:r>
            <a:r>
              <a:rPr lang="zh-CN" altLang="en-US" dirty="0"/>
              <a:t>容器是 </a:t>
            </a:r>
            <a:r>
              <a:rPr lang="en-US" altLang="zh-CN" dirty="0"/>
              <a:t>Spring </a:t>
            </a:r>
            <a:r>
              <a:rPr lang="zh-CN" altLang="en-US" dirty="0"/>
              <a:t>框架的核心，是用来管理对象的</a:t>
            </a:r>
            <a:r>
              <a:rPr lang="zh-CN" altLang="en-US" dirty="0" smtClean="0"/>
              <a:t>。它就是</a:t>
            </a:r>
            <a:r>
              <a:rPr lang="zh-CN" altLang="en-US" dirty="0"/>
              <a:t>一个</a:t>
            </a:r>
            <a:r>
              <a:rPr lang="en-US" altLang="zh-CN" dirty="0"/>
              <a:t>bean</a:t>
            </a:r>
            <a:r>
              <a:rPr lang="zh-CN" altLang="en-US" dirty="0"/>
              <a:t>工厂（</a:t>
            </a:r>
            <a:r>
              <a:rPr lang="en-US" altLang="zh-CN" dirty="0" err="1"/>
              <a:t>BeanFactory</a:t>
            </a:r>
            <a:r>
              <a:rPr lang="zh-CN" altLang="en-US" dirty="0" smtClean="0"/>
              <a:t>），负责创建</a:t>
            </a:r>
            <a:r>
              <a:rPr lang="zh-CN" altLang="en-US" dirty="0"/>
              <a:t>对象，把它们连接在一起，配置它们，并管理</a:t>
            </a:r>
            <a:r>
              <a:rPr lang="zh-CN" altLang="en-US" dirty="0" smtClean="0"/>
              <a:t>他们</a:t>
            </a:r>
            <a:r>
              <a:rPr lang="zh-CN" altLang="en-US" dirty="0"/>
              <a:t>从创建到销毁</a:t>
            </a:r>
            <a:r>
              <a:rPr lang="zh-CN" altLang="en-US" dirty="0" smtClean="0"/>
              <a:t>的</a:t>
            </a:r>
            <a:r>
              <a:rPr lang="zh-CN" altLang="en-US" dirty="0"/>
              <a:t>整个</a:t>
            </a:r>
            <a:r>
              <a:rPr lang="zh-CN" altLang="en-US" dirty="0" smtClean="0"/>
              <a:t>生命周期。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8291" y="2446461"/>
            <a:ext cx="10352014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Spring</a:t>
            </a:r>
            <a:r>
              <a:rPr lang="zh-CN" altLang="en-US" dirty="0"/>
              <a:t>提供了两种不同的类型的</a:t>
            </a:r>
            <a:r>
              <a:rPr lang="zh-CN" altLang="en-US" dirty="0" smtClean="0"/>
              <a:t>容器：一</a:t>
            </a:r>
            <a:r>
              <a:rPr lang="zh-CN" altLang="en-US" dirty="0"/>
              <a:t>个是</a:t>
            </a:r>
            <a:r>
              <a:rPr lang="zh-CN" altLang="en-US" dirty="0" smtClean="0"/>
              <a:t>实现</a:t>
            </a:r>
            <a:r>
              <a:rPr lang="en-US" altLang="zh-CN" dirty="0" err="1"/>
              <a:t>BeanFactory</a:t>
            </a:r>
            <a:r>
              <a:rPr lang="zh-CN" altLang="en-US" dirty="0" smtClean="0"/>
              <a:t>接口</a:t>
            </a:r>
            <a:r>
              <a:rPr lang="zh-CN" altLang="en-US" dirty="0"/>
              <a:t>的简单容器，他定义了</a:t>
            </a:r>
            <a:r>
              <a:rPr lang="en-US" altLang="zh-CN" dirty="0"/>
              <a:t>IOC</a:t>
            </a:r>
            <a:r>
              <a:rPr lang="zh-CN" altLang="en-US" dirty="0"/>
              <a:t>容器的基本功能规范；一个是</a:t>
            </a:r>
            <a:r>
              <a:rPr lang="en-US" altLang="zh-CN" dirty="0" err="1"/>
              <a:t>ApplicationContext</a:t>
            </a:r>
            <a:r>
              <a:rPr lang="zh-CN" altLang="en-US" dirty="0"/>
              <a:t>应用上下文，他作为容器的高级形态而存在</a:t>
            </a:r>
            <a:r>
              <a:rPr lang="zh-CN" altLang="en-US" dirty="0" smtClean="0"/>
              <a:t>，继承</a:t>
            </a:r>
            <a:r>
              <a:rPr lang="zh-CN" altLang="en-US" dirty="0"/>
              <a:t>自</a:t>
            </a:r>
            <a:r>
              <a:rPr lang="en-US" altLang="zh-CN" dirty="0" err="1"/>
              <a:t>BeanFactory</a:t>
            </a:r>
            <a:r>
              <a:rPr lang="en-US" altLang="zh-CN" dirty="0" smtClean="0"/>
              <a:t>,</a:t>
            </a:r>
            <a:r>
              <a:rPr lang="zh-CN" altLang="en-US" dirty="0" smtClean="0"/>
              <a:t> 包括了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容器的所有</a:t>
            </a:r>
            <a:r>
              <a:rPr lang="zh-CN" altLang="en-US" dirty="0" smtClean="0"/>
              <a:t>功能，还增加</a:t>
            </a:r>
            <a:r>
              <a:rPr lang="zh-CN" altLang="en-US" dirty="0"/>
              <a:t>了许多面向框架的特性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998291" y="4182982"/>
            <a:ext cx="10352014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我们在容器中放入实例对象的定义，然后容器（工厂）帮助我们创建、管理、销毁实例对象；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对象创建后，我们使用的时候只需要通过容器的</a:t>
            </a:r>
            <a:r>
              <a:rPr lang="en-US" altLang="zh-CN" dirty="0" err="1"/>
              <a:t>getbean</a:t>
            </a:r>
            <a:r>
              <a:rPr lang="zh-CN" altLang="en-US" dirty="0"/>
              <a:t>方法获取实例即可。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9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525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571" y="1476209"/>
            <a:ext cx="10352014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接口有多个实现</a:t>
            </a:r>
            <a:r>
              <a:rPr lang="zh-CN" altLang="en-US" dirty="0"/>
              <a:t>类，其中最常用的是</a:t>
            </a:r>
            <a:r>
              <a:rPr lang="en-US" altLang="zh-CN" dirty="0" err="1"/>
              <a:t>XmlBeanFactory</a:t>
            </a:r>
            <a:r>
              <a:rPr lang="zh-CN" altLang="en-US" dirty="0"/>
              <a:t>，它可以读取</a:t>
            </a:r>
            <a:r>
              <a:rPr lang="en-US" altLang="zh-CN" dirty="0"/>
              <a:t>XML</a:t>
            </a:r>
            <a:r>
              <a:rPr lang="zh-CN" altLang="en-US" dirty="0"/>
              <a:t>文件并根据</a:t>
            </a:r>
            <a:r>
              <a:rPr lang="en-US" altLang="zh-CN" dirty="0"/>
              <a:t>XML</a:t>
            </a:r>
            <a:r>
              <a:rPr lang="zh-CN" altLang="en-US" dirty="0"/>
              <a:t>文件中的配置信息生成</a:t>
            </a:r>
            <a:r>
              <a:rPr lang="en-US" altLang="zh-CN" dirty="0" err="1"/>
              <a:t>BeanFactory</a:t>
            </a:r>
            <a:r>
              <a:rPr lang="zh-CN" altLang="en-US" dirty="0"/>
              <a:t>接口的实例，</a:t>
            </a:r>
            <a:r>
              <a:rPr lang="en-US" altLang="zh-CN" dirty="0" err="1"/>
              <a:t>BeanFactory</a:t>
            </a:r>
            <a:r>
              <a:rPr lang="zh-CN" altLang="en-US" dirty="0"/>
              <a:t>接口的实例用于管理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。    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177251" y="4559472"/>
            <a:ext cx="956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使用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实例加载</a:t>
            </a:r>
            <a:r>
              <a:rPr lang="en-US" altLang="zh-CN" dirty="0"/>
              <a:t>Spring</a:t>
            </a:r>
            <a:r>
              <a:rPr lang="zh-CN" altLang="en-US" dirty="0"/>
              <a:t>配置文件在实际开发中并不多见，我们了解即</a:t>
            </a:r>
            <a:r>
              <a:rPr lang="zh-CN" altLang="en-US" dirty="0" smtClean="0"/>
              <a:t>可</a:t>
            </a:r>
            <a:r>
              <a:rPr lang="zh-CN" altLang="en-US" dirty="0"/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99017" y="2646329"/>
            <a:ext cx="1062046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1700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XmlBeanFactory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类读取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文件生成</a:t>
            </a:r>
            <a:r>
              <a:rPr lang="en-US" altLang="zh-CN" sz="17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接口实例的具体语法格式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</a:rPr>
              <a:t>为：</a:t>
            </a:r>
            <a:endParaRPr lang="en-US" altLang="zh-CN" sz="17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7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sz="1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XmlBeanFactory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(new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FileSystemResource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(”D:/bean.xml”));</a:t>
            </a:r>
            <a:endParaRPr lang="en-US" altLang="zh-CN" sz="17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4516" y="3611124"/>
            <a:ext cx="9966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它</a:t>
            </a:r>
            <a:r>
              <a:rPr lang="zh-CN" altLang="en-US" dirty="0"/>
              <a:t>在构建核心容器时，创建对象采用的策略是采用延迟加载的方式。也就是说什么时候</a:t>
            </a:r>
            <a:r>
              <a:rPr lang="en-US" altLang="zh-CN" dirty="0"/>
              <a:t>id</a:t>
            </a:r>
            <a:r>
              <a:rPr lang="zh-CN" altLang="en-US" dirty="0"/>
              <a:t>获取对象了，什么时候才真正的创建对象。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8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5b91f-4d15-4802-ba98-7e97d56e7f1f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fb5a8e-cf47-4f01-bc35-469da9d9f46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fb5a8e-cf47-4f01-bc35-469da9d9f46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f65daaf-b3c3-4d63-a2b7-0f38d4341672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09da2b4-dd60-4b37-9e4e-41b65a12179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06c3a66-61cf-4c19-a2fc-c4998a8f48c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3397</Words>
  <Application>Microsoft Office PowerPoint</Application>
  <PresentationFormat>自定义</PresentationFormat>
  <Paragraphs>345</Paragraphs>
  <Slides>53</Slides>
  <Notes>52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1503</cp:revision>
  <dcterms:created xsi:type="dcterms:W3CDTF">2020-11-25T06:00:00Z</dcterms:created>
  <dcterms:modified xsi:type="dcterms:W3CDTF">2022-03-21T03:09:10Z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C9D6F40AC6DD417CB4958335BF02CE10</vt:lpwstr>
  </property>
</Properties>
</file>