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642" r:id="rId3"/>
    <p:sldId id="803" r:id="rId4"/>
    <p:sldId id="808" r:id="rId5"/>
    <p:sldId id="812" r:id="rId6"/>
    <p:sldId id="826" r:id="rId7"/>
    <p:sldId id="828" r:id="rId8"/>
    <p:sldId id="829" r:id="rId9"/>
    <p:sldId id="830" r:id="rId10"/>
    <p:sldId id="831" r:id="rId11"/>
    <p:sldId id="832" r:id="rId12"/>
    <p:sldId id="833" r:id="rId13"/>
    <p:sldId id="834" r:id="rId14"/>
    <p:sldId id="835" r:id="rId15"/>
    <p:sldId id="836" r:id="rId16"/>
    <p:sldId id="838" r:id="rId17"/>
    <p:sldId id="839" r:id="rId18"/>
    <p:sldId id="840" r:id="rId19"/>
    <p:sldId id="841" r:id="rId20"/>
    <p:sldId id="842" r:id="rId21"/>
    <p:sldId id="843" r:id="rId22"/>
    <p:sldId id="844" r:id="rId23"/>
    <p:sldId id="845" r:id="rId24"/>
    <p:sldId id="846" r:id="rId25"/>
    <p:sldId id="851" r:id="rId26"/>
    <p:sldId id="852" r:id="rId27"/>
    <p:sldId id="853" r:id="rId28"/>
    <p:sldId id="854" r:id="rId29"/>
    <p:sldId id="847" r:id="rId30"/>
    <p:sldId id="848" r:id="rId31"/>
    <p:sldId id="849" r:id="rId32"/>
    <p:sldId id="850" r:id="rId33"/>
    <p:sldId id="825" r:id="rId34"/>
    <p:sldId id="72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8500"/>
    <a:srgbClr val="4D94FF"/>
    <a:srgbClr val="D3AD09"/>
    <a:srgbClr val="63A537"/>
    <a:srgbClr val="FF2525"/>
    <a:srgbClr val="99CB38"/>
    <a:srgbClr val="0D0D0D"/>
    <a:srgbClr val="FEF1E6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0" autoAdjust="0"/>
    <p:restoredTop sz="94991" autoAdjust="0"/>
  </p:normalViewPr>
  <p:slideViewPr>
    <p:cSldViewPr>
      <p:cViewPr varScale="1">
        <p:scale>
          <a:sx n="87" d="100"/>
          <a:sy n="87" d="100"/>
        </p:scale>
        <p:origin x="120" y="60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16"/>
    </p:cViewPr>
  </p:sorter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9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3725-0D92-49D9-88BD-0A725DCC5E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A8C6-1B8B-494C-881B-33C94A7D20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11"/>
          <p:cNvSpPr txBox="1"/>
          <p:nvPr userDrawn="1"/>
        </p:nvSpPr>
        <p:spPr>
          <a:xfrm>
            <a:off x="7119484" y="4228617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4.3   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过滤数据</a:t>
            </a:r>
            <a:endParaRPr lang="zh-CN" altLang="en-US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729230" y="767715"/>
            <a:ext cx="804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6129064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6129064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993680" y="0"/>
            <a:ext cx="2734880" cy="6858000"/>
          </a:xfrm>
          <a:prstGeom prst="rect">
            <a:avLst/>
          </a:prstGeom>
          <a:solidFill>
            <a:srgbClr val="4D9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1417916" y="1484784"/>
            <a:ext cx="3886408" cy="38884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5810248" y="2859472"/>
            <a:ext cx="6381752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FF85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Arial Unicode MS" pitchFamily="34" charset="-122"/>
              </a:rPr>
              <a:t>休息一会</a:t>
            </a:r>
            <a:endParaRPr lang="zh-CN" altLang="en-US" sz="96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FF85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华康俪金黑W8(P)" pitchFamily="34" charset="-122"/>
              <a:ea typeface="华康俪金黑W8(P)" pitchFamily="34" charset="-122"/>
              <a:cs typeface="Arial Unicode MS" pitchFamily="34" charset="-122"/>
            </a:endParaRPr>
          </a:p>
        </p:txBody>
      </p:sp>
      <p:pic>
        <p:nvPicPr>
          <p:cNvPr id="7" name="图片 6" descr="3320946_093417045235_2.jp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50" t="53125" r="53125" b="6250"/>
          <a:stretch>
            <a:fillRect/>
          </a:stretch>
        </p:blipFill>
        <p:spPr>
          <a:xfrm>
            <a:off x="2024034" y="2214554"/>
            <a:ext cx="2786082" cy="2786082"/>
          </a:xfrm>
          <a:prstGeom prst="rect">
            <a:avLst/>
          </a:prstGeom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75010-3E06-4B2A-B37E-391621881BC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9C3A47-B2A0-4392-AF9E-D562ED7AED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5"/>
          <p:cNvSpPr txBox="1"/>
          <p:nvPr userDrawn="1"/>
        </p:nvSpPr>
        <p:spPr>
          <a:xfrm>
            <a:off x="7119484" y="4639973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4.4   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分组查询</a:t>
            </a:r>
            <a:endParaRPr lang="zh-CN" altLang="en-US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5"/>
          <p:cNvSpPr txBox="1"/>
          <p:nvPr userDrawn="1"/>
        </p:nvSpPr>
        <p:spPr>
          <a:xfrm>
            <a:off x="7119484" y="5282915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0" algn="l" defTabSz="914400" rtl="0" eaLnBrk="1" latinLnBrk="0" hangingPunct="1"/>
            <a:r>
              <a:rPr lang="en-US" altLang="zh-CN" sz="2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4.5    </a:t>
            </a:r>
            <a:r>
              <a:rPr lang="zh-CN" altLang="en-US" sz="2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排序数据</a:t>
            </a:r>
            <a:endParaRPr lang="zh-CN" altLang="en-US" sz="2400" b="1" kern="1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5"/>
          <p:cNvSpPr txBox="1"/>
          <p:nvPr userDrawn="1"/>
        </p:nvSpPr>
        <p:spPr>
          <a:xfrm>
            <a:off x="2687955" y="2495233"/>
            <a:ext cx="5811520" cy="368935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0" algn="l" defTabSz="914400" rtl="0" eaLnBrk="1" latinLnBrk="0" hangingPunct="1"/>
            <a:r>
              <a:rPr lang="en-US" altLang="zh-CN" sz="2400" kern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4.6    </a:t>
            </a:r>
            <a:r>
              <a:rPr lang="zh-CN" altLang="en-US" sz="2400" kern="1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从多张表中提取数据</a:t>
            </a:r>
            <a:endParaRPr lang="zh-CN" altLang="en-US" sz="2400" kern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6129064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l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6129064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6072206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6129064"/>
            <a:ext cx="12190451" cy="0"/>
          </a:xfrm>
          <a:prstGeom prst="line">
            <a:avLst/>
          </a:prstGeom>
          <a:ln w="76200">
            <a:solidFill>
              <a:srgbClr val="2E8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6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5"/>
          <p:cNvSpPr txBox="1"/>
          <p:nvPr/>
        </p:nvSpPr>
        <p:spPr>
          <a:xfrm>
            <a:off x="5604776" y="6258798"/>
            <a:ext cx="982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—  </a:t>
            </a:r>
            <a:fld id="{2EEF1883-7A0E-4F66-9932-E581691AD397}" type="slidenum">
              <a:rPr lang="zh-CN" altLang="en-US" sz="1600" dirty="0" smtClean="0">
                <a:solidFill>
                  <a:schemeClr val="tx1"/>
                </a:solidFill>
              </a:rPr>
            </a:fld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—</a:t>
            </a:r>
            <a:r>
              <a:rPr lang="zh-CN" altLang="en-US" sz="1600" dirty="0" smtClean="0">
                <a:solidFill>
                  <a:schemeClr val="tx1"/>
                </a:solidFill>
              </a:rPr>
              <a:t> </a:t>
            </a:r>
            <a:endParaRPr lang="zh-CN" altLang="en-US" sz="1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35"/>
          <p:cNvGrpSpPr/>
          <p:nvPr/>
        </p:nvGrpSpPr>
        <p:grpSpPr>
          <a:xfrm>
            <a:off x="163830" y="349885"/>
            <a:ext cx="1657985" cy="2753995"/>
            <a:chOff x="1381092" y="2133969"/>
            <a:chExt cx="2235520" cy="3186353"/>
          </a:xfrm>
        </p:grpSpPr>
        <p:sp>
          <p:nvSpPr>
            <p:cNvPr id="10" name="MH_Title_1"/>
            <p:cNvSpPr/>
            <p:nvPr>
              <p:custDataLst>
                <p:tags r:id="rId1"/>
              </p:custDataLst>
            </p:nvPr>
          </p:nvSpPr>
          <p:spPr>
            <a:xfrm>
              <a:off x="1381092" y="2133969"/>
              <a:ext cx="2235520" cy="2129518"/>
            </a:xfrm>
            <a:custGeom>
              <a:avLst/>
              <a:gdLst/>
              <a:ahLst/>
              <a:cxnLst/>
              <a:rect l="l" t="t" r="r" b="b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solidFill>
              <a:srgbClr val="FCFCFC"/>
            </a:solidFill>
            <a:ln w="2032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wrap="square" rtlCol="0" anchor="ctr">
              <a:normAutofit/>
            </a:bodyPr>
            <a:lstStyle/>
            <a:p>
              <a:pPr algn="ctr">
                <a:defRPr/>
              </a:pPr>
              <a:r>
                <a:rPr lang="zh-CN" altLang="en-US" sz="3600" kern="0" dirty="0" smtClean="0">
                  <a:solidFill>
                    <a:srgbClr val="45454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题型</a:t>
              </a:r>
              <a:endParaRPr lang="en-US" sz="3600" kern="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Other_1"/>
            <p:cNvSpPr/>
            <p:nvPr>
              <p:custDataLst>
                <p:tags r:id="rId2"/>
              </p:custDataLst>
            </p:nvPr>
          </p:nvSpPr>
          <p:spPr>
            <a:xfrm>
              <a:off x="1979831" y="4429132"/>
              <a:ext cx="1044335" cy="17747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3"/>
              </p:custDataLst>
            </p:nvPr>
          </p:nvSpPr>
          <p:spPr>
            <a:xfrm>
              <a:off x="2089658" y="4670753"/>
              <a:ext cx="863070" cy="17888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6" name="MH_Other_3"/>
            <p:cNvSpPr/>
            <p:nvPr>
              <p:custDataLst>
                <p:tags r:id="rId4"/>
              </p:custDataLst>
            </p:nvPr>
          </p:nvSpPr>
          <p:spPr>
            <a:xfrm>
              <a:off x="1979831" y="4928044"/>
              <a:ext cx="1044335" cy="177471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8" name="MH_Other_4"/>
            <p:cNvSpPr/>
            <p:nvPr>
              <p:custDataLst>
                <p:tags r:id="rId5"/>
              </p:custDataLst>
            </p:nvPr>
          </p:nvSpPr>
          <p:spPr>
            <a:xfrm>
              <a:off x="2223179" y="5183916"/>
              <a:ext cx="658111" cy="136406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19536" y="1196752"/>
            <a:ext cx="9001000" cy="510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一、单项选择题（本大题共</a:t>
            </a:r>
            <a:r>
              <a:rPr lang="en-US" altLang="zh-CN" sz="2800" dirty="0"/>
              <a:t>15</a:t>
            </a:r>
            <a:r>
              <a:rPr lang="zh-CN" altLang="zh-CN" sz="2800" dirty="0"/>
              <a:t>小题，每小题</a:t>
            </a:r>
            <a:r>
              <a:rPr lang="en-US" altLang="zh-CN" sz="2800" dirty="0"/>
              <a:t>2</a:t>
            </a:r>
            <a:r>
              <a:rPr lang="zh-CN" altLang="zh-CN" sz="2800" dirty="0"/>
              <a:t>分，共</a:t>
            </a:r>
            <a:r>
              <a:rPr lang="en-US" altLang="zh-CN" sz="2800" dirty="0"/>
              <a:t>30</a:t>
            </a:r>
            <a:r>
              <a:rPr lang="zh-CN" altLang="zh-CN" sz="2800" dirty="0"/>
              <a:t>分）</a:t>
            </a:r>
            <a:endParaRPr lang="zh-CN" altLang="zh-CN" sz="2800" dirty="0"/>
          </a:p>
          <a:p>
            <a:r>
              <a:rPr lang="zh-CN" altLang="zh-CN" sz="2800" dirty="0"/>
              <a:t>二、判断题（本大题共</a:t>
            </a:r>
            <a:r>
              <a:rPr lang="en-US" altLang="zh-CN" sz="2800" dirty="0"/>
              <a:t>10</a:t>
            </a:r>
            <a:r>
              <a:rPr lang="zh-CN" altLang="zh-CN" sz="2800" dirty="0"/>
              <a:t>小题，，每小题</a:t>
            </a:r>
            <a:r>
              <a:rPr lang="en-US" altLang="zh-CN" sz="2800" dirty="0"/>
              <a:t>2</a:t>
            </a:r>
            <a:r>
              <a:rPr lang="zh-CN" altLang="zh-CN" sz="2800" dirty="0"/>
              <a:t>分，共</a:t>
            </a:r>
            <a:r>
              <a:rPr lang="en-US" altLang="zh-CN" sz="2800" dirty="0"/>
              <a:t>20</a:t>
            </a:r>
            <a:r>
              <a:rPr lang="zh-CN" altLang="zh-CN" sz="2800" dirty="0"/>
              <a:t>分）</a:t>
            </a:r>
            <a:endParaRPr lang="zh-CN" altLang="zh-CN" sz="2800" dirty="0"/>
          </a:p>
          <a:p>
            <a:r>
              <a:rPr lang="zh-CN" altLang="zh-CN" sz="2800" dirty="0"/>
              <a:t>三、阅读题（本大题共</a:t>
            </a:r>
            <a:r>
              <a:rPr lang="en-US" altLang="zh-CN" sz="2800" dirty="0"/>
              <a:t>5</a:t>
            </a:r>
            <a:r>
              <a:rPr lang="zh-CN" altLang="zh-CN" sz="2800" dirty="0"/>
              <a:t>小题，每小题</a:t>
            </a:r>
            <a:r>
              <a:rPr lang="en-US" altLang="zh-CN" sz="2800" dirty="0"/>
              <a:t>2</a:t>
            </a:r>
            <a:r>
              <a:rPr lang="zh-CN" altLang="zh-CN" sz="2800" dirty="0"/>
              <a:t>分，共</a:t>
            </a:r>
            <a:r>
              <a:rPr lang="en-US" altLang="zh-CN" sz="2800" dirty="0"/>
              <a:t>10</a:t>
            </a:r>
            <a:r>
              <a:rPr lang="zh-CN" altLang="zh-CN" sz="2800" dirty="0"/>
              <a:t>分）</a:t>
            </a:r>
            <a:endParaRPr lang="zh-CN" altLang="zh-CN" sz="2800" dirty="0"/>
          </a:p>
          <a:p>
            <a:r>
              <a:rPr lang="en-US" altLang="zh-CN" sz="2800" dirty="0"/>
              <a:t>3.1. </a:t>
            </a:r>
            <a:r>
              <a:rPr lang="zh-CN" altLang="zh-CN" sz="2800" dirty="0"/>
              <a:t>请写出下面的语句的功能：</a:t>
            </a:r>
            <a:endParaRPr lang="zh-CN" altLang="zh-CN" sz="2800" dirty="0"/>
          </a:p>
          <a:p>
            <a:r>
              <a:rPr lang="en-US" altLang="zh-CN" sz="2800" dirty="0"/>
              <a:t>3.2. </a:t>
            </a:r>
            <a:r>
              <a:rPr lang="zh-CN" altLang="zh-CN" sz="2800" dirty="0"/>
              <a:t>请将下面的一段代码中的四行代码的基本功能，写在横线上</a:t>
            </a:r>
            <a:r>
              <a:rPr lang="zh-CN" altLang="zh-CN" sz="2800" dirty="0" smtClean="0"/>
              <a:t>。</a:t>
            </a:r>
            <a:r>
              <a:rPr lang="en-US" altLang="zh-CN" sz="2800" dirty="0" smtClean="0">
                <a:solidFill>
                  <a:srgbClr val="FF0000"/>
                </a:solidFill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游标的几个步骤</a:t>
            </a:r>
            <a:endParaRPr lang="zh-CN" altLang="zh-CN" sz="2800" dirty="0">
              <a:solidFill>
                <a:srgbClr val="FF0000"/>
              </a:solidFill>
            </a:endParaRPr>
          </a:p>
          <a:p>
            <a:r>
              <a:rPr lang="zh-CN" altLang="zh-CN" sz="2800" dirty="0"/>
              <a:t>四、设计题（本大题共</a:t>
            </a:r>
            <a:r>
              <a:rPr lang="en-US" altLang="zh-CN" sz="2800" dirty="0"/>
              <a:t>40</a:t>
            </a:r>
            <a:r>
              <a:rPr lang="zh-CN" altLang="zh-CN" sz="2800" dirty="0"/>
              <a:t>分）</a:t>
            </a:r>
            <a:endParaRPr lang="zh-CN" altLang="zh-CN" sz="2800" dirty="0"/>
          </a:p>
          <a:p>
            <a:r>
              <a:rPr lang="en-US" altLang="zh-CN" sz="2800" dirty="0"/>
              <a:t>4.1.</a:t>
            </a:r>
            <a:r>
              <a:rPr lang="zh-CN" altLang="zh-CN" sz="2800" dirty="0"/>
              <a:t>请画出系统的</a:t>
            </a:r>
            <a:r>
              <a:rPr lang="en-US" altLang="zh-CN" sz="2800" dirty="0"/>
              <a:t>ER</a:t>
            </a:r>
            <a:r>
              <a:rPr lang="zh-CN" altLang="zh-CN" sz="2800" dirty="0"/>
              <a:t>图。</a:t>
            </a:r>
            <a:endParaRPr lang="zh-CN" altLang="zh-CN" sz="2800" dirty="0"/>
          </a:p>
          <a:p>
            <a:r>
              <a:rPr lang="en-US" altLang="zh-CN" sz="2800" dirty="0"/>
              <a:t>4.2. </a:t>
            </a:r>
            <a:r>
              <a:rPr lang="zh-CN" altLang="zh-CN" sz="2800" dirty="0"/>
              <a:t>写出创建如下三张数据表的</a:t>
            </a:r>
            <a:r>
              <a:rPr lang="en-US" altLang="zh-CN" sz="2800" dirty="0"/>
              <a:t>SQL</a:t>
            </a:r>
            <a:r>
              <a:rPr lang="zh-CN" altLang="zh-CN" sz="2800" dirty="0"/>
              <a:t>语句。（</a:t>
            </a:r>
            <a:r>
              <a:rPr lang="en-US" altLang="zh-CN" sz="2800" dirty="0"/>
              <a:t>10</a:t>
            </a:r>
            <a:r>
              <a:rPr lang="zh-CN" altLang="zh-CN" sz="2800" dirty="0"/>
              <a:t>分）说明：表名和字段名用中文和英文字母均可，建议用英文字母。</a:t>
            </a:r>
            <a:endParaRPr lang="zh-CN" altLang="zh-CN" sz="2800" dirty="0"/>
          </a:p>
          <a:p>
            <a:r>
              <a:rPr lang="en-US" altLang="zh-CN" sz="2800" dirty="0"/>
              <a:t>4.3. 10</a:t>
            </a:r>
            <a:r>
              <a:rPr lang="zh-CN" altLang="zh-CN" sz="2800" dirty="0"/>
              <a:t>道</a:t>
            </a:r>
            <a:r>
              <a:rPr lang="en-US" altLang="zh-CN" sz="2800" dirty="0"/>
              <a:t>SQL</a:t>
            </a:r>
            <a:r>
              <a:rPr lang="zh-CN" altLang="zh-CN" sz="2800" dirty="0"/>
              <a:t>语句题</a:t>
            </a:r>
            <a:endParaRPr lang="zh-CN" altLang="zh-CN" sz="28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dirty="0"/>
              <a:t>设要查询所有姓“张”的学生，姓名字段名为sname，下列条件子句中正确的是（  ）。</a:t>
            </a:r>
            <a:endParaRPr altLang="zh-CN" sz="3200" dirty="0"/>
          </a:p>
          <a:p>
            <a:r>
              <a:rPr altLang="zh-CN" sz="3200" dirty="0"/>
              <a:t>A．Where sname LIKE '张</a:t>
            </a:r>
            <a:r>
              <a:rPr altLang="zh-CN" sz="3200" dirty="0" smtClean="0"/>
              <a:t>_</a:t>
            </a:r>
            <a:r>
              <a:rPr lang="en-US" altLang="zh-CN" sz="3200" dirty="0" smtClean="0"/>
              <a:t>%</a:t>
            </a:r>
            <a:r>
              <a:rPr altLang="zh-CN" sz="3200" dirty="0" smtClean="0"/>
              <a:t>'</a:t>
            </a:r>
            <a:r>
              <a:rPr altLang="zh-CN" sz="3200" dirty="0"/>
              <a:t>	</a:t>
            </a:r>
            <a:endParaRPr lang="en-US" altLang="zh-CN" sz="3200" dirty="0" smtClean="0"/>
          </a:p>
          <a:p>
            <a:r>
              <a:rPr altLang="zh-CN" sz="3200" dirty="0" err="1" smtClean="0"/>
              <a:t>B．Where</a:t>
            </a:r>
            <a:r>
              <a:rPr altLang="zh-CN" sz="3200" dirty="0" smtClean="0"/>
              <a:t> </a:t>
            </a:r>
            <a:r>
              <a:rPr altLang="zh-CN" sz="3200" dirty="0"/>
              <a:t>sname LIKE '张%'</a:t>
            </a:r>
            <a:endParaRPr altLang="zh-CN" sz="3200" dirty="0"/>
          </a:p>
          <a:p>
            <a:r>
              <a:rPr altLang="zh-CN" sz="3200" dirty="0"/>
              <a:t>C．Where sname LIKE '%张'	</a:t>
            </a:r>
            <a:endParaRPr lang="en-US" altLang="zh-CN" sz="3200" dirty="0" smtClean="0"/>
          </a:p>
          <a:p>
            <a:r>
              <a:rPr altLang="zh-CN" sz="3200" dirty="0" err="1" smtClean="0"/>
              <a:t>D．Where</a:t>
            </a:r>
            <a:r>
              <a:rPr altLang="zh-CN" sz="3200" dirty="0" smtClean="0"/>
              <a:t> </a:t>
            </a:r>
            <a:r>
              <a:rPr altLang="zh-CN" sz="3200" dirty="0"/>
              <a:t>sname LIKE '%张_'  </a:t>
            </a:r>
            <a:endParaRPr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dirty="0"/>
              <a:t>设有选课表SC(sno, cno,grade), 字段名分别为学号、课程号、成绩，现要统计C01课程的最低成绩，下列语句中正确的是（    ）。</a:t>
            </a:r>
            <a:endParaRPr altLang="zh-CN" sz="3200" dirty="0"/>
          </a:p>
          <a:p>
            <a:r>
              <a:rPr altLang="zh-CN" sz="3200" dirty="0"/>
              <a:t>A．SELECT MAX(grade) FROM SC WHERE cno = 'C01'</a:t>
            </a:r>
            <a:endParaRPr altLang="zh-CN" sz="3200" dirty="0"/>
          </a:p>
          <a:p>
            <a:r>
              <a:rPr altLang="zh-CN" sz="3200" dirty="0"/>
              <a:t>B．SELECT MAX(*) FROM SC WHERE cno = 'C01'</a:t>
            </a:r>
            <a:endParaRPr altLang="zh-CN" sz="3200" dirty="0"/>
          </a:p>
          <a:p>
            <a:r>
              <a:rPr altLang="zh-CN" sz="3200" dirty="0"/>
              <a:t>C．SELECT MIN(grade) FROM SC WHERE cno = 'C01'</a:t>
            </a:r>
            <a:endParaRPr altLang="zh-CN" sz="3200" dirty="0"/>
          </a:p>
          <a:p>
            <a:r>
              <a:rPr altLang="zh-CN" sz="3200" dirty="0"/>
              <a:t>D．SELECT MIN(*) FROM SC WHERE cno = 'C01'        </a:t>
            </a:r>
            <a:endParaRPr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0878" y="1196762"/>
            <a:ext cx="1028898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dirty="0"/>
              <a:t>关于游标的使用，不属于其操作过程的是（    ）   </a:t>
            </a:r>
            <a:endParaRPr altLang="zh-CN" sz="3200" dirty="0"/>
          </a:p>
          <a:p>
            <a:r>
              <a:rPr altLang="zh-CN" sz="3200" dirty="0"/>
              <a:t>A. 定义游标     B. 打开游标  C. 从游标中读取数据     D. 重新定义游标       </a:t>
            </a:r>
            <a:endParaRPr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035" y="908685"/>
            <a:ext cx="114681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dirty="0"/>
              <a:t>在SQL的排序子句：ORDER BY 总分 DESC, 英语 DESC 表示 （    ）。   </a:t>
            </a:r>
            <a:endParaRPr altLang="zh-CN" sz="3200" dirty="0"/>
          </a:p>
          <a:p>
            <a:r>
              <a:rPr altLang="zh-CN" sz="3200" dirty="0"/>
              <a:t>  A. 总分和英语分数都是最高的在前面</a:t>
            </a:r>
            <a:endParaRPr altLang="zh-CN" sz="3200" dirty="0"/>
          </a:p>
          <a:p>
            <a:r>
              <a:rPr altLang="zh-CN" sz="3200" dirty="0"/>
              <a:t>  B. 总分和英语分数之和最高的在前面</a:t>
            </a:r>
            <a:endParaRPr altLang="zh-CN" sz="3200" dirty="0"/>
          </a:p>
          <a:p>
            <a:r>
              <a:rPr altLang="zh-CN" sz="3200" dirty="0"/>
              <a:t>  C. 总分高的在前面，总分相同时英语分数高的在前面</a:t>
            </a:r>
            <a:endParaRPr altLang="zh-CN" sz="3200" dirty="0"/>
          </a:p>
          <a:p>
            <a:r>
              <a:rPr altLang="zh-CN" sz="3200" dirty="0"/>
              <a:t>  D. 总分和英语分数之和最高的在前面，相同时英语分数高的在前面</a:t>
            </a:r>
            <a:endParaRPr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dirty="0"/>
              <a:t>有一个学生表S的结构如下：   </a:t>
            </a:r>
            <a:endParaRPr altLang="zh-CN" sz="3200" dirty="0"/>
          </a:p>
          <a:p>
            <a:r>
              <a:rPr altLang="zh-CN" sz="3200" dirty="0"/>
              <a:t>S(Sno，Sname，sex，age，dept) ，其中Sno为学号，Sname为姓名，sex为性别，age为年龄，dept为系别，检索所有比“王华”年龄大的学生姓名和性别。正确的SELECT语句是(      )。 </a:t>
            </a:r>
            <a:endParaRPr altLang="zh-CN" sz="3200" dirty="0"/>
          </a:p>
          <a:p>
            <a:r>
              <a:rPr altLang="zh-CN" sz="3200" dirty="0"/>
              <a:t>A. SELECT sno， sex FROM S WHERE Sname='王华'     </a:t>
            </a:r>
            <a:endParaRPr altLang="zh-CN" sz="3200" dirty="0"/>
          </a:p>
          <a:p>
            <a:r>
              <a:rPr altLang="zh-CN" sz="3200" dirty="0"/>
              <a:t>B. SELECT Sname,,sex FROM S WHERE age&gt;(SELECT age FROM S WHERE Sname='王华')   </a:t>
            </a:r>
            <a:endParaRPr altLang="zh-CN" sz="3200" dirty="0"/>
          </a:p>
          <a:p>
            <a:r>
              <a:rPr altLang="zh-CN" sz="3200" dirty="0"/>
              <a:t>C. SELECT Sname, sex FROM S WHERE age&gt;(SELECT AGE WHERE Sname=“王华”)     </a:t>
            </a:r>
            <a:endParaRPr altLang="zh-CN" sz="3200" dirty="0"/>
          </a:p>
          <a:p>
            <a:r>
              <a:rPr altLang="zh-CN" sz="3200" dirty="0"/>
              <a:t>D. SELECT Sname，sex  FROM S WHERE age&gt;王华.AGE</a:t>
            </a:r>
            <a:endParaRPr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针对员工管理数据库中的下面的三个表：</a:t>
            </a:r>
            <a:endParaRPr lang="zh-CN" altLang="zh-CN" sz="2800" dirty="0"/>
          </a:p>
          <a:p>
            <a:r>
              <a:rPr lang="en-US" altLang="zh-CN" sz="2800" dirty="0"/>
              <a:t>Employee(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EmpName</a:t>
            </a:r>
            <a:r>
              <a:rPr lang="en-US" altLang="zh-CN" sz="2800" dirty="0"/>
              <a:t>, sex, birthdate, </a:t>
            </a:r>
            <a:r>
              <a:rPr lang="en-US" altLang="zh-CN" sz="2800" dirty="0" err="1"/>
              <a:t>DeptId</a:t>
            </a:r>
            <a:r>
              <a:rPr lang="en-US" altLang="zh-CN" sz="2800" dirty="0"/>
              <a:t>) //</a:t>
            </a:r>
            <a:r>
              <a:rPr lang="zh-CN" altLang="zh-CN" sz="2800" dirty="0"/>
              <a:t>员工</a:t>
            </a:r>
            <a:r>
              <a:rPr lang="en-US" altLang="zh-CN" sz="2800" dirty="0"/>
              <a:t>(</a:t>
            </a:r>
            <a:r>
              <a:rPr lang="zh-CN" altLang="zh-CN" sz="2800" dirty="0"/>
              <a:t>员工</a:t>
            </a:r>
            <a:r>
              <a:rPr lang="en-US" altLang="zh-CN" sz="2800" dirty="0"/>
              <a:t>ID</a:t>
            </a:r>
            <a:r>
              <a:rPr lang="zh-CN" altLang="zh-CN" sz="2800" dirty="0"/>
              <a:t>，姓名，性别，部门</a:t>
            </a:r>
            <a:r>
              <a:rPr lang="en-US" altLang="zh-CN" sz="2800" dirty="0"/>
              <a:t>ID)</a:t>
            </a:r>
            <a:endParaRPr lang="zh-CN" altLang="zh-CN" sz="2800" dirty="0"/>
          </a:p>
          <a:p>
            <a:r>
              <a:rPr lang="en-US" altLang="zh-CN" sz="2800" dirty="0"/>
              <a:t>Department(</a:t>
            </a:r>
            <a:r>
              <a:rPr lang="en-US" altLang="zh-CN" sz="2800" dirty="0" err="1"/>
              <a:t>DeptId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DepartmentName,Tel</a:t>
            </a:r>
            <a:r>
              <a:rPr lang="en-US" altLang="zh-CN" sz="2800" dirty="0"/>
              <a:t>) //</a:t>
            </a:r>
            <a:r>
              <a:rPr lang="zh-CN" altLang="zh-CN" sz="2800" dirty="0"/>
              <a:t>部门</a:t>
            </a:r>
            <a:r>
              <a:rPr lang="en-US" altLang="zh-CN" sz="2800" dirty="0"/>
              <a:t>(</a:t>
            </a:r>
            <a:r>
              <a:rPr lang="zh-CN" altLang="zh-CN" sz="2800" dirty="0"/>
              <a:t>部门</a:t>
            </a:r>
            <a:r>
              <a:rPr lang="en-US" altLang="zh-CN" sz="2800" dirty="0"/>
              <a:t>ID</a:t>
            </a:r>
            <a:r>
              <a:rPr lang="zh-CN" altLang="zh-CN" sz="2800" dirty="0"/>
              <a:t>，部门名称，电话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2800" dirty="0"/>
              <a:t>        Salary(</a:t>
            </a:r>
            <a:r>
              <a:rPr lang="en-US" altLang="zh-CN" sz="2800" dirty="0" err="1"/>
              <a:t>SalId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, year, month, income, outcome)// </a:t>
            </a:r>
            <a:r>
              <a:rPr lang="zh-CN" altLang="zh-CN" sz="2800" dirty="0"/>
              <a:t>工资</a:t>
            </a:r>
            <a:r>
              <a:rPr lang="en-US" altLang="zh-CN" sz="2800" dirty="0"/>
              <a:t>Id</a:t>
            </a:r>
            <a:r>
              <a:rPr lang="zh-CN" altLang="zh-CN" sz="2800" dirty="0"/>
              <a:t>，员工</a:t>
            </a:r>
            <a:r>
              <a:rPr lang="en-US" altLang="zh-CN" sz="2800" dirty="0"/>
              <a:t>Id</a:t>
            </a:r>
            <a:r>
              <a:rPr lang="zh-CN" altLang="zh-CN" sz="2800" dirty="0"/>
              <a:t>，年，月份，收入，扣减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2800" dirty="0"/>
              <a:t>1. </a:t>
            </a:r>
            <a:r>
              <a:rPr lang="zh-CN" altLang="zh-CN" sz="2800" dirty="0"/>
              <a:t>请写出下面的语句的功能：</a:t>
            </a:r>
            <a:endParaRPr lang="zh-CN" altLang="zh-CN" sz="2800" dirty="0"/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  </a:t>
            </a:r>
            <a:r>
              <a:rPr lang="en-US" altLang="zh-CN" sz="2800" dirty="0"/>
              <a:t>select </a:t>
            </a:r>
            <a:r>
              <a:rPr lang="en-US" altLang="zh-CN" sz="2800" dirty="0" err="1"/>
              <a:t>EmpName</a:t>
            </a:r>
            <a:r>
              <a:rPr lang="en-US" altLang="zh-CN" sz="2800" dirty="0"/>
              <a:t> from Employee where sex =1 and birthdate&gt;= '2000-1-1'</a:t>
            </a:r>
            <a:endParaRPr lang="zh-CN" altLang="zh-CN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针对员工管理数据库中的下面的三个表：</a:t>
            </a:r>
            <a:endParaRPr lang="zh-CN" altLang="zh-CN" sz="2800" dirty="0"/>
          </a:p>
          <a:p>
            <a:r>
              <a:rPr lang="en-US" altLang="zh-CN" sz="2800" dirty="0"/>
              <a:t>Employee(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EmpName</a:t>
            </a:r>
            <a:r>
              <a:rPr lang="en-US" altLang="zh-CN" sz="2800" dirty="0"/>
              <a:t>, sex, birthdate, </a:t>
            </a:r>
            <a:r>
              <a:rPr lang="en-US" altLang="zh-CN" sz="2800" dirty="0" err="1"/>
              <a:t>DeptId</a:t>
            </a:r>
            <a:r>
              <a:rPr lang="en-US" altLang="zh-CN" sz="2800" dirty="0"/>
              <a:t>) //</a:t>
            </a:r>
            <a:r>
              <a:rPr lang="zh-CN" altLang="zh-CN" sz="2800" dirty="0"/>
              <a:t>员工</a:t>
            </a:r>
            <a:r>
              <a:rPr lang="en-US" altLang="zh-CN" sz="2800" dirty="0"/>
              <a:t>(</a:t>
            </a:r>
            <a:r>
              <a:rPr lang="zh-CN" altLang="zh-CN" sz="2800" dirty="0"/>
              <a:t>员工</a:t>
            </a:r>
            <a:r>
              <a:rPr lang="en-US" altLang="zh-CN" sz="2800" dirty="0"/>
              <a:t>ID</a:t>
            </a:r>
            <a:r>
              <a:rPr lang="zh-CN" altLang="zh-CN" sz="2800" dirty="0"/>
              <a:t>，姓名，性别，部门</a:t>
            </a:r>
            <a:r>
              <a:rPr lang="en-US" altLang="zh-CN" sz="2800" dirty="0"/>
              <a:t>ID)</a:t>
            </a:r>
            <a:endParaRPr lang="zh-CN" altLang="zh-CN" sz="2800" dirty="0"/>
          </a:p>
          <a:p>
            <a:r>
              <a:rPr lang="en-US" altLang="zh-CN" sz="2800" dirty="0"/>
              <a:t>Department(</a:t>
            </a:r>
            <a:r>
              <a:rPr lang="en-US" altLang="zh-CN" sz="2800" dirty="0" err="1"/>
              <a:t>DeptId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DepartmentName,Tel</a:t>
            </a:r>
            <a:r>
              <a:rPr lang="en-US" altLang="zh-CN" sz="2800" dirty="0"/>
              <a:t>) //</a:t>
            </a:r>
            <a:r>
              <a:rPr lang="zh-CN" altLang="zh-CN" sz="2800" dirty="0"/>
              <a:t>部门</a:t>
            </a:r>
            <a:r>
              <a:rPr lang="en-US" altLang="zh-CN" sz="2800" dirty="0"/>
              <a:t>(</a:t>
            </a:r>
            <a:r>
              <a:rPr lang="zh-CN" altLang="zh-CN" sz="2800" dirty="0"/>
              <a:t>部门</a:t>
            </a:r>
            <a:r>
              <a:rPr lang="en-US" altLang="zh-CN" sz="2800" dirty="0"/>
              <a:t>ID</a:t>
            </a:r>
            <a:r>
              <a:rPr lang="zh-CN" altLang="zh-CN" sz="2800" dirty="0"/>
              <a:t>，部门名称，电话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2800" dirty="0"/>
              <a:t>        Salary(</a:t>
            </a:r>
            <a:r>
              <a:rPr lang="en-US" altLang="zh-CN" sz="2800" dirty="0" err="1"/>
              <a:t>SalId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, year, month, income, outcome)// </a:t>
            </a:r>
            <a:r>
              <a:rPr lang="zh-CN" altLang="zh-CN" sz="2800" dirty="0"/>
              <a:t>工资</a:t>
            </a:r>
            <a:r>
              <a:rPr lang="en-US" altLang="zh-CN" sz="2800" dirty="0"/>
              <a:t>Id</a:t>
            </a:r>
            <a:r>
              <a:rPr lang="zh-CN" altLang="zh-CN" sz="2800" dirty="0"/>
              <a:t>，员工</a:t>
            </a:r>
            <a:r>
              <a:rPr lang="en-US" altLang="zh-CN" sz="2800" dirty="0"/>
              <a:t>Id</a:t>
            </a:r>
            <a:r>
              <a:rPr lang="zh-CN" altLang="zh-CN" sz="2800" dirty="0"/>
              <a:t>，年，月份，收入，扣减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2800" dirty="0"/>
              <a:t>1. </a:t>
            </a:r>
            <a:r>
              <a:rPr lang="zh-CN" altLang="zh-CN" sz="2800" dirty="0"/>
              <a:t>请写出下面的语句的功能：</a:t>
            </a:r>
            <a:endParaRPr lang="zh-CN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</a:t>
            </a:r>
            <a:r>
              <a:rPr lang="en-US" altLang="zh-CN" sz="2800" dirty="0"/>
              <a:t>select sex, count</a:t>
            </a:r>
            <a:r>
              <a:rPr lang="zh-CN" altLang="en-US" sz="2800" dirty="0"/>
              <a:t>（*） </a:t>
            </a:r>
            <a:r>
              <a:rPr lang="en-US" altLang="zh-CN" sz="2800" dirty="0"/>
              <a:t>from  Employee group by  sex</a:t>
            </a:r>
            <a:endParaRPr lang="zh-CN" altLang="zh-CN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针对员工管理数据库中的下面的三个表：</a:t>
            </a:r>
            <a:endParaRPr lang="zh-CN" altLang="zh-CN" sz="2800" dirty="0"/>
          </a:p>
          <a:p>
            <a:r>
              <a:rPr lang="en-US" altLang="zh-CN" sz="2800" dirty="0"/>
              <a:t>Employee(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EmpName</a:t>
            </a:r>
            <a:r>
              <a:rPr lang="en-US" altLang="zh-CN" sz="2800" dirty="0"/>
              <a:t>, sex, birthdate, </a:t>
            </a:r>
            <a:r>
              <a:rPr lang="en-US" altLang="zh-CN" sz="2800" dirty="0" err="1"/>
              <a:t>DeptId</a:t>
            </a:r>
            <a:r>
              <a:rPr lang="en-US" altLang="zh-CN" sz="2800" dirty="0"/>
              <a:t>) //</a:t>
            </a:r>
            <a:r>
              <a:rPr lang="zh-CN" altLang="zh-CN" sz="2800" dirty="0"/>
              <a:t>员工</a:t>
            </a:r>
            <a:r>
              <a:rPr lang="en-US" altLang="zh-CN" sz="2800" dirty="0"/>
              <a:t>(</a:t>
            </a:r>
            <a:r>
              <a:rPr lang="zh-CN" altLang="zh-CN" sz="2800" dirty="0"/>
              <a:t>员工</a:t>
            </a:r>
            <a:r>
              <a:rPr lang="en-US" altLang="zh-CN" sz="2800" dirty="0"/>
              <a:t>ID</a:t>
            </a:r>
            <a:r>
              <a:rPr lang="zh-CN" altLang="zh-CN" sz="2800" dirty="0"/>
              <a:t>，姓名，性别，部门</a:t>
            </a:r>
            <a:r>
              <a:rPr lang="en-US" altLang="zh-CN" sz="2800" dirty="0"/>
              <a:t>ID)</a:t>
            </a:r>
            <a:endParaRPr lang="zh-CN" altLang="zh-CN" sz="2800" dirty="0"/>
          </a:p>
          <a:p>
            <a:r>
              <a:rPr lang="en-US" altLang="zh-CN" sz="2800" dirty="0"/>
              <a:t>Department(</a:t>
            </a:r>
            <a:r>
              <a:rPr lang="en-US" altLang="zh-CN" sz="2800" dirty="0" err="1"/>
              <a:t>DeptId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DepartmentName,Tel</a:t>
            </a:r>
            <a:r>
              <a:rPr lang="en-US" altLang="zh-CN" sz="2800" dirty="0"/>
              <a:t>) //</a:t>
            </a:r>
            <a:r>
              <a:rPr lang="zh-CN" altLang="zh-CN" sz="2800" dirty="0"/>
              <a:t>部门</a:t>
            </a:r>
            <a:r>
              <a:rPr lang="en-US" altLang="zh-CN" sz="2800" dirty="0"/>
              <a:t>(</a:t>
            </a:r>
            <a:r>
              <a:rPr lang="zh-CN" altLang="zh-CN" sz="2800" dirty="0"/>
              <a:t>部门</a:t>
            </a:r>
            <a:r>
              <a:rPr lang="en-US" altLang="zh-CN" sz="2800" dirty="0"/>
              <a:t>ID</a:t>
            </a:r>
            <a:r>
              <a:rPr lang="zh-CN" altLang="zh-CN" sz="2800" dirty="0"/>
              <a:t>，部门名称，电话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2800" dirty="0"/>
              <a:t>        Salary(</a:t>
            </a:r>
            <a:r>
              <a:rPr lang="en-US" altLang="zh-CN" sz="2800" dirty="0" err="1"/>
              <a:t>SalId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, year, month, income, outcome)// </a:t>
            </a:r>
            <a:r>
              <a:rPr lang="zh-CN" altLang="zh-CN" sz="2800" dirty="0"/>
              <a:t>工资</a:t>
            </a:r>
            <a:r>
              <a:rPr lang="en-US" altLang="zh-CN" sz="2800" dirty="0"/>
              <a:t>Id</a:t>
            </a:r>
            <a:r>
              <a:rPr lang="zh-CN" altLang="zh-CN" sz="2800" dirty="0"/>
              <a:t>，员工</a:t>
            </a:r>
            <a:r>
              <a:rPr lang="en-US" altLang="zh-CN" sz="2800" dirty="0"/>
              <a:t>Id</a:t>
            </a:r>
            <a:r>
              <a:rPr lang="zh-CN" altLang="zh-CN" sz="2800" dirty="0"/>
              <a:t>，年，月份，收入，扣减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2800" dirty="0"/>
              <a:t>1. </a:t>
            </a:r>
            <a:r>
              <a:rPr lang="zh-CN" altLang="zh-CN" sz="2800" dirty="0"/>
              <a:t>请写出下面的语句的功能：</a:t>
            </a:r>
            <a:endParaRPr lang="zh-CN" altLang="zh-CN" sz="2800" dirty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 </a:t>
            </a:r>
            <a:r>
              <a:rPr lang="en-US" altLang="zh-CN" sz="2800" dirty="0"/>
              <a:t>select 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EmpName</a:t>
            </a:r>
            <a:r>
              <a:rPr lang="en-US" altLang="zh-CN" sz="2800" dirty="0"/>
              <a:t>, sex, </a:t>
            </a:r>
            <a:r>
              <a:rPr lang="en-US" altLang="zh-CN" sz="2800" dirty="0" err="1"/>
              <a:t>DepartmentName</a:t>
            </a:r>
            <a:r>
              <a:rPr lang="en-US" altLang="zh-CN" sz="2800" dirty="0"/>
              <a:t> from Employee E inner join Department D on </a:t>
            </a:r>
            <a:r>
              <a:rPr lang="en-US" altLang="zh-CN" sz="2800" dirty="0" err="1"/>
              <a:t>E.DeptID</a:t>
            </a:r>
            <a:r>
              <a:rPr lang="en-US" altLang="zh-CN" sz="2800" dirty="0"/>
              <a:t> =</a:t>
            </a:r>
            <a:r>
              <a:rPr lang="en-US" altLang="zh-CN" sz="2800" dirty="0" err="1"/>
              <a:t>D.DeptID</a:t>
            </a:r>
            <a:r>
              <a:rPr lang="en-US" altLang="zh-CN" sz="2800" dirty="0"/>
              <a:t> where </a:t>
            </a:r>
            <a:r>
              <a:rPr lang="en-US" altLang="zh-CN" sz="2800" dirty="0" err="1"/>
              <a:t>EmpName</a:t>
            </a:r>
            <a:r>
              <a:rPr lang="en-US" altLang="zh-CN" sz="2800" dirty="0"/>
              <a:t> like  '%</a:t>
            </a:r>
            <a:r>
              <a:rPr lang="zh-CN" altLang="en-US" sz="2800" dirty="0"/>
              <a:t>国</a:t>
            </a:r>
            <a:r>
              <a:rPr lang="en-US" altLang="zh-CN" sz="2800" dirty="0"/>
              <a:t>%'</a:t>
            </a:r>
            <a:endParaRPr lang="zh-CN" altLang="zh-CN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针对员工管理数据库中的下面的三个表：</a:t>
            </a:r>
            <a:endParaRPr lang="zh-CN" altLang="zh-CN" sz="2800" dirty="0"/>
          </a:p>
          <a:p>
            <a:r>
              <a:rPr lang="en-US" altLang="zh-CN" sz="2800" dirty="0"/>
              <a:t>Employee(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EmpName</a:t>
            </a:r>
            <a:r>
              <a:rPr lang="en-US" altLang="zh-CN" sz="2800" dirty="0"/>
              <a:t>, sex, birthdate, </a:t>
            </a:r>
            <a:r>
              <a:rPr lang="en-US" altLang="zh-CN" sz="2800" dirty="0" err="1"/>
              <a:t>DeptId</a:t>
            </a:r>
            <a:r>
              <a:rPr lang="en-US" altLang="zh-CN" sz="2800" dirty="0"/>
              <a:t>) //</a:t>
            </a:r>
            <a:r>
              <a:rPr lang="zh-CN" altLang="zh-CN" sz="2800" dirty="0"/>
              <a:t>员工</a:t>
            </a:r>
            <a:r>
              <a:rPr lang="en-US" altLang="zh-CN" sz="2800" dirty="0"/>
              <a:t>(</a:t>
            </a:r>
            <a:r>
              <a:rPr lang="zh-CN" altLang="zh-CN" sz="2800" dirty="0"/>
              <a:t>员工</a:t>
            </a:r>
            <a:r>
              <a:rPr lang="en-US" altLang="zh-CN" sz="2800" dirty="0"/>
              <a:t>ID</a:t>
            </a:r>
            <a:r>
              <a:rPr lang="zh-CN" altLang="zh-CN" sz="2800" dirty="0"/>
              <a:t>，姓名，性别，部门</a:t>
            </a:r>
            <a:r>
              <a:rPr lang="en-US" altLang="zh-CN" sz="2800" dirty="0"/>
              <a:t>ID)</a:t>
            </a:r>
            <a:endParaRPr lang="zh-CN" altLang="zh-CN" sz="2800" dirty="0"/>
          </a:p>
          <a:p>
            <a:r>
              <a:rPr lang="en-US" altLang="zh-CN" sz="2800" dirty="0"/>
              <a:t>Department(</a:t>
            </a:r>
            <a:r>
              <a:rPr lang="en-US" altLang="zh-CN" sz="2800" dirty="0" err="1"/>
              <a:t>DeptId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DepartmentName,Tel</a:t>
            </a:r>
            <a:r>
              <a:rPr lang="en-US" altLang="zh-CN" sz="2800" dirty="0"/>
              <a:t>) //</a:t>
            </a:r>
            <a:r>
              <a:rPr lang="zh-CN" altLang="zh-CN" sz="2800" dirty="0"/>
              <a:t>部门</a:t>
            </a:r>
            <a:r>
              <a:rPr lang="en-US" altLang="zh-CN" sz="2800" dirty="0"/>
              <a:t>(</a:t>
            </a:r>
            <a:r>
              <a:rPr lang="zh-CN" altLang="zh-CN" sz="2800" dirty="0"/>
              <a:t>部门</a:t>
            </a:r>
            <a:r>
              <a:rPr lang="en-US" altLang="zh-CN" sz="2800" dirty="0"/>
              <a:t>ID</a:t>
            </a:r>
            <a:r>
              <a:rPr lang="zh-CN" altLang="zh-CN" sz="2800" dirty="0"/>
              <a:t>，部门名称，电话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2800" dirty="0"/>
              <a:t>        Salary(</a:t>
            </a:r>
            <a:r>
              <a:rPr lang="en-US" altLang="zh-CN" sz="2800" dirty="0" err="1"/>
              <a:t>SalId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, year, month, income, outcome)// </a:t>
            </a:r>
            <a:r>
              <a:rPr lang="zh-CN" altLang="zh-CN" sz="2800" dirty="0"/>
              <a:t>工资</a:t>
            </a:r>
            <a:r>
              <a:rPr lang="en-US" altLang="zh-CN" sz="2800" dirty="0"/>
              <a:t>Id</a:t>
            </a:r>
            <a:r>
              <a:rPr lang="zh-CN" altLang="zh-CN" sz="2800" dirty="0"/>
              <a:t>，员工</a:t>
            </a:r>
            <a:r>
              <a:rPr lang="en-US" altLang="zh-CN" sz="2800" dirty="0"/>
              <a:t>Id</a:t>
            </a:r>
            <a:r>
              <a:rPr lang="zh-CN" altLang="zh-CN" sz="2800" dirty="0"/>
              <a:t>，年，月份，收入，扣减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r>
              <a:rPr lang="en-US" altLang="zh-CN" sz="2800" dirty="0"/>
              <a:t>1. </a:t>
            </a:r>
            <a:r>
              <a:rPr lang="zh-CN" altLang="zh-CN" sz="2800" dirty="0"/>
              <a:t>请写出下面的语句的功能：</a:t>
            </a:r>
            <a:endParaRPr lang="zh-CN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select 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EmpName</a:t>
            </a:r>
            <a:r>
              <a:rPr lang="en-US" altLang="zh-CN" sz="2800" dirty="0"/>
              <a:t> from Employee where 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 in (select </a:t>
            </a:r>
            <a:r>
              <a:rPr lang="en-US" altLang="zh-CN" sz="2800" dirty="0" err="1"/>
              <a:t>EmployeeID</a:t>
            </a:r>
            <a:r>
              <a:rPr lang="en-US" altLang="zh-CN" sz="2800" dirty="0"/>
              <a:t> from Salary where income – outcome &gt;10000)</a:t>
            </a:r>
            <a:r>
              <a:rPr lang="en-US" altLang="zh-CN" sz="2800" dirty="0">
                <a:solidFill>
                  <a:srgbClr val="FF0000"/>
                </a:solidFill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按上课讲的思路答题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下面是学生成绩数据库中的下面的三个关系模式（表），其含义见右侧的汉字说明。</a:t>
            </a:r>
            <a:endParaRPr lang="zh-CN" altLang="en-US" sz="2800" dirty="0"/>
          </a:p>
          <a:p>
            <a:r>
              <a:rPr lang="en-US" altLang="zh-CN" sz="2800" dirty="0"/>
              <a:t>Student(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sname</a:t>
            </a:r>
            <a:r>
              <a:rPr lang="en-US" altLang="zh-CN" sz="2800" dirty="0"/>
              <a:t>, sex, age, major)  //</a:t>
            </a:r>
            <a:r>
              <a:rPr lang="zh-CN" altLang="en-US" sz="2800" dirty="0"/>
              <a:t>学生（学号，姓名，性别，年龄，所在专业）</a:t>
            </a:r>
            <a:endParaRPr lang="zh-CN" altLang="en-US" sz="2800" dirty="0"/>
          </a:p>
          <a:p>
            <a:r>
              <a:rPr lang="en-US" altLang="zh-CN" sz="2800" dirty="0"/>
              <a:t>Course(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, credit, term, hours) //</a:t>
            </a:r>
            <a:r>
              <a:rPr lang="zh-CN" altLang="en-US" sz="2800" dirty="0"/>
              <a:t>课程（课程号，课程名，学分，学期，学时）</a:t>
            </a:r>
            <a:endParaRPr lang="zh-CN" altLang="en-US" sz="2800" dirty="0"/>
          </a:p>
          <a:p>
            <a:r>
              <a:rPr lang="en-US" altLang="zh-CN" sz="2800" dirty="0"/>
              <a:t>SC(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grade)   //</a:t>
            </a:r>
            <a:r>
              <a:rPr lang="zh-CN" altLang="en-US" sz="2800" dirty="0"/>
              <a:t>选课</a:t>
            </a:r>
            <a:r>
              <a:rPr lang="en-US" altLang="zh-CN" sz="2800" dirty="0"/>
              <a:t>(</a:t>
            </a:r>
            <a:r>
              <a:rPr lang="zh-CN" altLang="en-US" sz="2800" dirty="0"/>
              <a:t>学号，课程号，成绩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zh-CN" sz="2800" dirty="0" smtClean="0"/>
              <a:t>请</a:t>
            </a:r>
            <a:r>
              <a:rPr lang="zh-CN" altLang="zh-CN" sz="2800" dirty="0"/>
              <a:t>写出下面的操作（应用需求）对应的语句：</a:t>
            </a:r>
            <a:endParaRPr lang="zh-CN" altLang="zh-CN" sz="2800" dirty="0"/>
          </a:p>
          <a:p>
            <a:r>
              <a:rPr lang="en-US" altLang="zh-CN" sz="2800" dirty="0"/>
              <a:t>(2) </a:t>
            </a:r>
            <a:r>
              <a:rPr lang="zh-CN" altLang="zh-CN" sz="2800" dirty="0"/>
              <a:t>查询“计算机”专业男生的学号和姓名</a:t>
            </a:r>
            <a:endParaRPr lang="zh-CN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1"/>
          <p:cNvGrpSpPr/>
          <p:nvPr/>
        </p:nvGrpSpPr>
        <p:grpSpPr>
          <a:xfrm>
            <a:off x="822960" y="1167764"/>
            <a:ext cx="6911975" cy="714112"/>
            <a:chOff x="523836" y="1214422"/>
            <a:chExt cx="5286412" cy="714401"/>
          </a:xfrm>
        </p:grpSpPr>
        <p:sp>
          <p:nvSpPr>
            <p:cNvPr id="5" name="任意多边形 4"/>
            <p:cNvSpPr/>
            <p:nvPr/>
          </p:nvSpPr>
          <p:spPr>
            <a:xfrm>
              <a:off x="523836" y="1214422"/>
              <a:ext cx="714380" cy="642942"/>
            </a:xfrm>
            <a:custGeom>
              <a:avLst/>
              <a:gdLst>
                <a:gd name="connsiteX0" fmla="*/ 0 w 864000"/>
                <a:gd name="connsiteY0" fmla="*/ 0 h 864000"/>
                <a:gd name="connsiteX1" fmla="*/ 864000 w 864000"/>
                <a:gd name="connsiteY1" fmla="*/ 0 h 864000"/>
                <a:gd name="connsiteX2" fmla="*/ 864000 w 864000"/>
                <a:gd name="connsiteY2" fmla="*/ 261737 h 864000"/>
                <a:gd name="connsiteX3" fmla="*/ 751007 w 864000"/>
                <a:gd name="connsiteY3" fmla="*/ 261737 h 864000"/>
                <a:gd name="connsiteX4" fmla="*/ 751007 w 864000"/>
                <a:gd name="connsiteY4" fmla="*/ 112993 h 864000"/>
                <a:gd name="connsiteX5" fmla="*/ 112993 w 864000"/>
                <a:gd name="connsiteY5" fmla="*/ 112993 h 864000"/>
                <a:gd name="connsiteX6" fmla="*/ 112993 w 864000"/>
                <a:gd name="connsiteY6" fmla="*/ 751007 h 864000"/>
                <a:gd name="connsiteX7" fmla="*/ 246681 w 864000"/>
                <a:gd name="connsiteY7" fmla="*/ 751007 h 864000"/>
                <a:gd name="connsiteX8" fmla="*/ 246681 w 864000"/>
                <a:gd name="connsiteY8" fmla="*/ 864000 h 864000"/>
                <a:gd name="connsiteX9" fmla="*/ 0 w 864000"/>
                <a:gd name="connsiteY9" fmla="*/ 864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4000" h="864000">
                  <a:moveTo>
                    <a:pt x="0" y="0"/>
                  </a:moveTo>
                  <a:lnTo>
                    <a:pt x="864000" y="0"/>
                  </a:lnTo>
                  <a:lnTo>
                    <a:pt x="864000" y="261737"/>
                  </a:lnTo>
                  <a:lnTo>
                    <a:pt x="751007" y="261737"/>
                  </a:lnTo>
                  <a:lnTo>
                    <a:pt x="751007" y="112993"/>
                  </a:lnTo>
                  <a:lnTo>
                    <a:pt x="112993" y="112993"/>
                  </a:lnTo>
                  <a:lnTo>
                    <a:pt x="112993" y="751007"/>
                  </a:lnTo>
                  <a:lnTo>
                    <a:pt x="246681" y="751007"/>
                  </a:lnTo>
                  <a:lnTo>
                    <a:pt x="246681" y="864000"/>
                  </a:lnTo>
                  <a:lnTo>
                    <a:pt x="0" y="864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09588" y="1403145"/>
              <a:ext cx="5000660" cy="525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000" b="1">
                  <a:solidFill>
                    <a:srgbClr val="5F5E5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/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数据库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1"/>
          <p:cNvSpPr txBox="1"/>
          <p:nvPr/>
        </p:nvSpPr>
        <p:spPr>
          <a:xfrm>
            <a:off x="623392" y="2276872"/>
            <a:ext cx="102889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/>
              <a:t>创建学生管理数据库，数据库名为</a:t>
            </a:r>
            <a:r>
              <a:rPr lang="en-US" altLang="zh-CN" sz="3200" dirty="0"/>
              <a:t>XSGL</a:t>
            </a:r>
            <a:r>
              <a:rPr lang="zh-CN" altLang="zh-CN" sz="3200" dirty="0"/>
              <a:t>（学生管理），包含学生的基本信息，课程信息和选课信息。数据库</a:t>
            </a:r>
            <a:r>
              <a:rPr lang="en-US" altLang="zh-CN" sz="3200" dirty="0"/>
              <a:t>XSGL</a:t>
            </a:r>
            <a:r>
              <a:rPr lang="zh-CN" altLang="zh-CN" sz="3200" dirty="0"/>
              <a:t>包含下列</a:t>
            </a:r>
            <a:r>
              <a:rPr lang="en-US" altLang="zh-CN" sz="3200" dirty="0"/>
              <a:t>3</a:t>
            </a:r>
            <a:r>
              <a:rPr lang="zh-CN" altLang="zh-CN" sz="3200" dirty="0"/>
              <a:t>个表：</a:t>
            </a:r>
            <a:endParaRPr lang="zh-CN" altLang="zh-CN" sz="3200" dirty="0"/>
          </a:p>
          <a:p>
            <a:r>
              <a:rPr lang="en-US" altLang="zh-CN" sz="3200" dirty="0"/>
              <a:t>    (l</a:t>
            </a:r>
            <a:r>
              <a:rPr lang="zh-CN" altLang="zh-CN" sz="3200" dirty="0"/>
              <a:t>）</a:t>
            </a:r>
            <a:r>
              <a:rPr lang="en-US" altLang="zh-CN" sz="3200" dirty="0"/>
              <a:t> student</a:t>
            </a:r>
            <a:r>
              <a:rPr lang="zh-CN" altLang="zh-CN" sz="3200" dirty="0"/>
              <a:t>：学生基本信息。</a:t>
            </a:r>
            <a:endParaRPr lang="zh-CN" altLang="zh-CN" sz="3200" dirty="0"/>
          </a:p>
          <a:p>
            <a:r>
              <a:rPr lang="en-US" altLang="zh-CN" sz="3200" dirty="0"/>
              <a:t>    (2</a:t>
            </a:r>
            <a:r>
              <a:rPr lang="zh-CN" altLang="zh-CN" sz="3200" dirty="0"/>
              <a:t>）</a:t>
            </a:r>
            <a:r>
              <a:rPr lang="en-US" altLang="zh-CN" sz="3200" dirty="0"/>
              <a:t>course</a:t>
            </a:r>
            <a:r>
              <a:rPr lang="zh-CN" altLang="zh-CN" sz="3200" dirty="0"/>
              <a:t>：课程信息表。</a:t>
            </a:r>
            <a:endParaRPr lang="zh-CN" altLang="zh-CN" sz="3200" dirty="0"/>
          </a:p>
          <a:p>
            <a:r>
              <a:rPr lang="en-US" altLang="zh-CN" sz="3200" dirty="0"/>
              <a:t>    (3</a:t>
            </a:r>
            <a:r>
              <a:rPr lang="zh-CN" altLang="zh-CN" sz="3200" dirty="0"/>
              <a:t>）</a:t>
            </a:r>
            <a:r>
              <a:rPr lang="en-US" altLang="zh-CN" sz="3200" dirty="0" err="1"/>
              <a:t>sc</a:t>
            </a:r>
            <a:r>
              <a:rPr lang="zh-CN" altLang="zh-CN" sz="3200" dirty="0"/>
              <a:t>：学生选课表。</a:t>
            </a:r>
            <a:endParaRPr lang="zh-CN"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下面是学生成绩数据库中的下面的三个关系模式（表），其含义见右侧的汉字说明。</a:t>
            </a:r>
            <a:endParaRPr lang="zh-CN" altLang="en-US" sz="2800" dirty="0"/>
          </a:p>
          <a:p>
            <a:r>
              <a:rPr lang="en-US" altLang="zh-CN" sz="2800" dirty="0"/>
              <a:t>Student(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sname</a:t>
            </a:r>
            <a:r>
              <a:rPr lang="en-US" altLang="zh-CN" sz="2800" dirty="0"/>
              <a:t>, sex, age, major)  //</a:t>
            </a:r>
            <a:r>
              <a:rPr lang="zh-CN" altLang="en-US" sz="2800" dirty="0"/>
              <a:t>学生（学号，姓名，性别，年龄，所在专业）</a:t>
            </a:r>
            <a:endParaRPr lang="zh-CN" altLang="en-US" sz="2800" dirty="0"/>
          </a:p>
          <a:p>
            <a:r>
              <a:rPr lang="en-US" altLang="zh-CN" sz="2800" dirty="0"/>
              <a:t>Course(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, credit, term, hours) //</a:t>
            </a:r>
            <a:r>
              <a:rPr lang="zh-CN" altLang="en-US" sz="2800" dirty="0"/>
              <a:t>课程（课程号，课程名，学分，学期，学时）</a:t>
            </a:r>
            <a:endParaRPr lang="zh-CN" altLang="en-US" sz="2800" dirty="0"/>
          </a:p>
          <a:p>
            <a:r>
              <a:rPr lang="en-US" altLang="zh-CN" sz="2800" dirty="0"/>
              <a:t>SC(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grade)   //</a:t>
            </a:r>
            <a:r>
              <a:rPr lang="zh-CN" altLang="en-US" sz="2800" dirty="0"/>
              <a:t>选课</a:t>
            </a:r>
            <a:r>
              <a:rPr lang="en-US" altLang="zh-CN" sz="2800" dirty="0"/>
              <a:t>(</a:t>
            </a:r>
            <a:r>
              <a:rPr lang="zh-CN" altLang="en-US" sz="2800" dirty="0"/>
              <a:t>学号，课程号，成绩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zh-CN" sz="2800" dirty="0" smtClean="0"/>
              <a:t>请</a:t>
            </a:r>
            <a:r>
              <a:rPr lang="zh-CN" altLang="zh-CN" sz="2800" dirty="0"/>
              <a:t>写出下面的操作（应用需求）对应的语句：</a:t>
            </a:r>
            <a:endParaRPr lang="zh-CN" altLang="zh-CN" sz="2800" dirty="0"/>
          </a:p>
          <a:p>
            <a:r>
              <a:rPr lang="en-US" altLang="zh-CN" sz="3200" dirty="0"/>
              <a:t>(3) </a:t>
            </a:r>
            <a:r>
              <a:rPr lang="zh-CN" altLang="zh-CN" sz="3200" dirty="0"/>
              <a:t>查询第</a:t>
            </a:r>
            <a:r>
              <a:rPr lang="en-US" altLang="zh-CN" sz="3200" dirty="0"/>
              <a:t>1</a:t>
            </a:r>
            <a:r>
              <a:rPr lang="zh-CN" altLang="zh-CN" sz="3200" dirty="0"/>
              <a:t>学期所上的所有课程的总学时</a:t>
            </a:r>
            <a:endParaRPr lang="zh-CN" altLang="zh-CN" sz="3200" dirty="0"/>
          </a:p>
          <a:p>
            <a:endParaRPr lang="en-US" altLang="zh-CN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下面是学生成绩数据库中的下面的三个关系模式（表），其含义见右侧的汉字说明。</a:t>
            </a:r>
            <a:endParaRPr lang="zh-CN" altLang="en-US" sz="2800" dirty="0"/>
          </a:p>
          <a:p>
            <a:r>
              <a:rPr lang="en-US" altLang="zh-CN" sz="2800" dirty="0"/>
              <a:t>Student(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sname</a:t>
            </a:r>
            <a:r>
              <a:rPr lang="en-US" altLang="zh-CN" sz="2800" dirty="0"/>
              <a:t>, sex, age, major)  //</a:t>
            </a:r>
            <a:r>
              <a:rPr lang="zh-CN" altLang="en-US" sz="2800" dirty="0"/>
              <a:t>学生（学号，姓名，性别，年龄，所在专业）</a:t>
            </a:r>
            <a:endParaRPr lang="zh-CN" altLang="en-US" sz="2800" dirty="0"/>
          </a:p>
          <a:p>
            <a:r>
              <a:rPr lang="en-US" altLang="zh-CN" sz="2800" dirty="0"/>
              <a:t>Course(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, credit, term, hours) //</a:t>
            </a:r>
            <a:r>
              <a:rPr lang="zh-CN" altLang="en-US" sz="2800" dirty="0"/>
              <a:t>课程（课程号，课程名，学分，学期，学时）</a:t>
            </a:r>
            <a:endParaRPr lang="zh-CN" altLang="en-US" sz="2800" dirty="0"/>
          </a:p>
          <a:p>
            <a:r>
              <a:rPr lang="en-US" altLang="zh-CN" sz="2800" dirty="0"/>
              <a:t>SC(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grade)   //</a:t>
            </a:r>
            <a:r>
              <a:rPr lang="zh-CN" altLang="en-US" sz="2800" dirty="0"/>
              <a:t>选课</a:t>
            </a:r>
            <a:r>
              <a:rPr lang="en-US" altLang="zh-CN" sz="2800" dirty="0"/>
              <a:t>(</a:t>
            </a:r>
            <a:r>
              <a:rPr lang="zh-CN" altLang="en-US" sz="2800" dirty="0"/>
              <a:t>学号，课程号，成绩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zh-CN" sz="2800" dirty="0" smtClean="0"/>
              <a:t>请</a:t>
            </a:r>
            <a:r>
              <a:rPr lang="zh-CN" altLang="zh-CN" sz="2800" dirty="0"/>
              <a:t>写出下面的操作（应用需求）对应的语句：</a:t>
            </a:r>
            <a:endParaRPr lang="zh-CN" altLang="zh-CN" sz="2800" dirty="0"/>
          </a:p>
          <a:p>
            <a:r>
              <a:rPr lang="en-US" altLang="zh-CN" sz="2800" dirty="0" smtClean="0"/>
              <a:t>(4</a:t>
            </a:r>
            <a:r>
              <a:rPr lang="en-US" altLang="zh-CN" sz="2800" dirty="0"/>
              <a:t>)</a:t>
            </a:r>
            <a:r>
              <a:rPr lang="zh-CN" altLang="zh-CN" sz="2800" dirty="0"/>
              <a:t>查询“数据库”课程的学生成绩，列出学号、姓名、所在专业、成绩，按成绩降序、学号升序排列；</a:t>
            </a:r>
            <a:endParaRPr lang="zh-CN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下面是学生成绩数据库中的下面的三个关系模式（表），其含义见右侧的汉字说明。</a:t>
            </a:r>
            <a:endParaRPr lang="zh-CN" altLang="en-US" sz="2800" dirty="0"/>
          </a:p>
          <a:p>
            <a:r>
              <a:rPr lang="en-US" altLang="zh-CN" sz="2800" dirty="0"/>
              <a:t>Student(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sname</a:t>
            </a:r>
            <a:r>
              <a:rPr lang="en-US" altLang="zh-CN" sz="2800" dirty="0"/>
              <a:t>, sex, age, major)  //</a:t>
            </a:r>
            <a:r>
              <a:rPr lang="zh-CN" altLang="en-US" sz="2800" dirty="0"/>
              <a:t>学生（学号，姓名，性别，年龄，所在专业）</a:t>
            </a:r>
            <a:endParaRPr lang="zh-CN" altLang="en-US" sz="2800" dirty="0"/>
          </a:p>
          <a:p>
            <a:r>
              <a:rPr lang="en-US" altLang="zh-CN" sz="2800" dirty="0"/>
              <a:t>Course(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, credit, term, hours) //</a:t>
            </a:r>
            <a:r>
              <a:rPr lang="zh-CN" altLang="en-US" sz="2800" dirty="0"/>
              <a:t>课程（课程号，课程名，学分，学期，学时）</a:t>
            </a:r>
            <a:endParaRPr lang="zh-CN" altLang="en-US" sz="2800" dirty="0"/>
          </a:p>
          <a:p>
            <a:r>
              <a:rPr lang="en-US" altLang="zh-CN" sz="2800" dirty="0"/>
              <a:t>SC(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grade)   //</a:t>
            </a:r>
            <a:r>
              <a:rPr lang="zh-CN" altLang="en-US" sz="2800" dirty="0"/>
              <a:t>选课</a:t>
            </a:r>
            <a:r>
              <a:rPr lang="en-US" altLang="zh-CN" sz="2800" dirty="0"/>
              <a:t>(</a:t>
            </a:r>
            <a:r>
              <a:rPr lang="zh-CN" altLang="en-US" sz="2800" dirty="0"/>
              <a:t>学号，课程号，成绩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zh-CN" sz="2800" dirty="0" smtClean="0"/>
              <a:t>请</a:t>
            </a:r>
            <a:r>
              <a:rPr lang="zh-CN" altLang="zh-CN" sz="2800" dirty="0"/>
              <a:t>写出下面的操作（应用需求）对应的语句：</a:t>
            </a:r>
            <a:endParaRPr lang="zh-CN" altLang="zh-CN" sz="2800" dirty="0"/>
          </a:p>
          <a:p>
            <a:r>
              <a:rPr lang="en-US" altLang="zh-CN" sz="2800" dirty="0"/>
              <a:t>(5) </a:t>
            </a:r>
            <a:r>
              <a:rPr lang="zh-CN" altLang="en-US" sz="2800" dirty="0"/>
              <a:t>查询成绩不及格的学生学号和姓名；</a:t>
            </a:r>
            <a:endParaRPr lang="en-US" altLang="zh-CN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978" y="44237"/>
            <a:ext cx="10288983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下面是学生成绩数据库中的下面的三个关系模式（表），其含义见右侧的汉字说明。</a:t>
            </a:r>
            <a:endParaRPr lang="zh-CN" altLang="en-US" sz="2800" dirty="0"/>
          </a:p>
          <a:p>
            <a:r>
              <a:rPr lang="en-US" altLang="zh-CN" sz="2800" dirty="0"/>
              <a:t>Student(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sname</a:t>
            </a:r>
            <a:r>
              <a:rPr lang="en-US" altLang="zh-CN" sz="2800" dirty="0"/>
              <a:t>, sex, age, major)  //</a:t>
            </a:r>
            <a:r>
              <a:rPr lang="zh-CN" altLang="en-US" sz="2800" dirty="0"/>
              <a:t>学生（学号，姓名，性别，年龄，所在专业）</a:t>
            </a:r>
            <a:endParaRPr lang="zh-CN" altLang="en-US" sz="2800" dirty="0"/>
          </a:p>
          <a:p>
            <a:r>
              <a:rPr lang="en-US" altLang="zh-CN" sz="2800" dirty="0"/>
              <a:t>Course(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, credit, term, hours) //</a:t>
            </a:r>
            <a:r>
              <a:rPr lang="zh-CN" altLang="en-US" sz="2800" dirty="0"/>
              <a:t>课程（课程号，课程名，学分，学期，学时）</a:t>
            </a:r>
            <a:endParaRPr lang="zh-CN" altLang="en-US" sz="2800" dirty="0"/>
          </a:p>
          <a:p>
            <a:r>
              <a:rPr lang="en-US" altLang="zh-CN" sz="2800" dirty="0"/>
              <a:t>SC(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grade)   //</a:t>
            </a:r>
            <a:r>
              <a:rPr lang="zh-CN" altLang="en-US" sz="2800" dirty="0"/>
              <a:t>选课</a:t>
            </a:r>
            <a:r>
              <a:rPr lang="en-US" altLang="zh-CN" sz="2800" dirty="0"/>
              <a:t>(</a:t>
            </a:r>
            <a:r>
              <a:rPr lang="zh-CN" altLang="en-US" sz="2800" dirty="0"/>
              <a:t>学号，课程号，成绩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zh-CN" sz="2800" dirty="0" smtClean="0"/>
              <a:t>请</a:t>
            </a:r>
            <a:r>
              <a:rPr lang="zh-CN" altLang="zh-CN" sz="2800" dirty="0"/>
              <a:t>写出下面的操作（应用需求）对应的语句：</a:t>
            </a:r>
            <a:endParaRPr lang="zh-CN" altLang="zh-CN" sz="2800" dirty="0"/>
          </a:p>
          <a:p>
            <a:r>
              <a:rPr lang="en-US" altLang="zh-CN" sz="2800" dirty="0"/>
              <a:t>(6)</a:t>
            </a:r>
            <a:r>
              <a:rPr lang="zh-CN" altLang="en-US" sz="2800" dirty="0"/>
              <a:t>查询“数据库”课程的选课人数、最高分、最低分、平均分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r>
              <a:rPr lang="zh-CN" altLang="en-US" sz="2800" dirty="0" smtClean="0"/>
              <a:t>分析：</a:t>
            </a:r>
            <a:r>
              <a:rPr lang="zh-CN" altLang="en-US" sz="2800" b="1" dirty="0"/>
              <a:t>求平均值时考虑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值和不考虑</a:t>
            </a:r>
            <a:r>
              <a:rPr lang="en-US" altLang="zh-CN" sz="2800" b="1" dirty="0"/>
              <a:t>null</a:t>
            </a:r>
            <a:r>
              <a:rPr lang="zh-CN" altLang="en-US" sz="2800" b="1" dirty="0"/>
              <a:t>值的结果不一样（分析过程见后三页）。</a:t>
            </a:r>
            <a:endParaRPr lang="en-US" altLang="zh-CN" sz="2800" b="1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一定要注意用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isnull</a:t>
            </a:r>
            <a:r>
              <a:rPr lang="en-US" altLang="zh-CN" sz="2800" dirty="0" smtClean="0">
                <a:solidFill>
                  <a:srgbClr val="FF0000"/>
                </a:solidFill>
              </a:rPr>
              <a:t>(grade,0)</a:t>
            </a:r>
            <a:r>
              <a:rPr lang="zh-CN" altLang="en-US" sz="2800" dirty="0" smtClean="0">
                <a:solidFill>
                  <a:srgbClr val="FF0000"/>
                </a:solidFill>
              </a:rPr>
              <a:t>来转换</a:t>
            </a:r>
            <a:r>
              <a:rPr lang="en-US" altLang="zh-CN" sz="2800" dirty="0" smtClean="0">
                <a:solidFill>
                  <a:srgbClr val="FF0000"/>
                </a:solidFill>
              </a:rPr>
              <a:t>grade</a:t>
            </a:r>
            <a:r>
              <a:rPr lang="zh-CN" altLang="en-US" sz="2800" dirty="0" smtClean="0">
                <a:solidFill>
                  <a:srgbClr val="FF0000"/>
                </a:solidFill>
              </a:rPr>
              <a:t>中可能出现的空值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b="1" dirty="0" smtClean="0"/>
              <a:t>重要结论：</a:t>
            </a:r>
            <a:r>
              <a:rPr lang="en-US" altLang="zh-CN" sz="2800" dirty="0">
                <a:solidFill>
                  <a:srgbClr val="FF0000"/>
                </a:solidFill>
              </a:rPr>
              <a:t>AVE</a:t>
            </a:r>
            <a:r>
              <a:rPr lang="en-US" altLang="zh-CN" sz="2800" dirty="0">
                <a:solidFill>
                  <a:srgbClr val="FF0000"/>
                </a:solidFill>
              </a:rPr>
              <a:t>()</a:t>
            </a:r>
            <a:r>
              <a:rPr lang="zh-CN" altLang="en-US" sz="2800" dirty="0">
                <a:solidFill>
                  <a:srgbClr val="FF0000"/>
                </a:solidFill>
              </a:rPr>
              <a:t>忽略</a:t>
            </a:r>
            <a:r>
              <a:rPr lang="en-US" altLang="zh-CN" sz="2800" dirty="0">
                <a:solidFill>
                  <a:srgbClr val="FF0000"/>
                </a:solidFill>
              </a:rPr>
              <a:t>NULL</a:t>
            </a:r>
            <a:r>
              <a:rPr lang="zh-CN" altLang="en-US" sz="2800" dirty="0">
                <a:solidFill>
                  <a:srgbClr val="FF0000"/>
                </a:solidFill>
              </a:rPr>
              <a:t>值，而不是将其作为“</a:t>
            </a:r>
            <a:r>
              <a:rPr lang="en-US" altLang="zh-CN" sz="2800" dirty="0">
                <a:solidFill>
                  <a:srgbClr val="FF0000"/>
                </a:solidFill>
              </a:rPr>
              <a:t>0”</a:t>
            </a:r>
            <a:r>
              <a:rPr lang="zh-CN" altLang="en-US" sz="2800" dirty="0">
                <a:solidFill>
                  <a:srgbClr val="FF0000"/>
                </a:solidFill>
              </a:rPr>
              <a:t>参与</a:t>
            </a:r>
            <a:r>
              <a:rPr lang="zh-CN" altLang="en-US" sz="2800" dirty="0">
                <a:solidFill>
                  <a:srgbClr val="FF0000"/>
                </a:solidFill>
              </a:rPr>
              <a:t>计算，所以遇到求平均值，需要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snull</a:t>
            </a:r>
            <a:r>
              <a:rPr lang="zh-CN" altLang="en-US" sz="2800" dirty="0" smtClean="0">
                <a:solidFill>
                  <a:srgbClr val="FF0000"/>
                </a:solidFill>
              </a:rPr>
              <a:t>来转换。</a:t>
            </a:r>
            <a:endParaRPr lang="en-US" altLang="zh-CN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352" y="692696"/>
            <a:ext cx="10945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--Student(</a:t>
            </a:r>
            <a:r>
              <a:rPr lang="en-US" altLang="zh-CN" sz="2400" b="1" dirty="0" err="1" smtClean="0">
                <a:solidFill>
                  <a:srgbClr val="00B050"/>
                </a:solidFill>
              </a:rPr>
              <a:t>sno</a:t>
            </a:r>
            <a:r>
              <a:rPr lang="en-US" altLang="zh-CN" sz="2400" b="1" dirty="0">
                <a:solidFill>
                  <a:srgbClr val="00B050"/>
                </a:solidFill>
              </a:rPr>
              <a:t>, </a:t>
            </a:r>
            <a:r>
              <a:rPr lang="en-US" altLang="zh-CN" sz="2400" b="1" dirty="0" err="1">
                <a:solidFill>
                  <a:srgbClr val="00B050"/>
                </a:solidFill>
              </a:rPr>
              <a:t>sname</a:t>
            </a:r>
            <a:r>
              <a:rPr lang="en-US" altLang="zh-CN" sz="2400" b="1" dirty="0">
                <a:solidFill>
                  <a:srgbClr val="00B050"/>
                </a:solidFill>
              </a:rPr>
              <a:t>, sex, age, major)  //</a:t>
            </a:r>
            <a:r>
              <a:rPr lang="zh-CN" altLang="en-US" sz="2400" b="1" dirty="0">
                <a:solidFill>
                  <a:srgbClr val="00B050"/>
                </a:solidFill>
              </a:rPr>
              <a:t>学生（学号，姓名，性别，年龄，所在专业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）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use  </a:t>
            </a:r>
            <a:r>
              <a:rPr lang="en-US" altLang="zh-CN" sz="2400" dirty="0"/>
              <a:t>XSGL;</a:t>
            </a:r>
            <a:endParaRPr lang="en-US" altLang="zh-CN" sz="2400" dirty="0"/>
          </a:p>
          <a:p>
            <a:r>
              <a:rPr lang="en-US" altLang="zh-CN" sz="2400" dirty="0"/>
              <a:t>go</a:t>
            </a:r>
            <a:endParaRPr lang="en-US" altLang="zh-CN" sz="2400" dirty="0"/>
          </a:p>
          <a:p>
            <a:r>
              <a:rPr lang="en-US" altLang="zh-CN" sz="2400" dirty="0"/>
              <a:t>create table Course(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 varchar(10)not </a:t>
            </a:r>
            <a:r>
              <a:rPr lang="en-US" altLang="zh-CN" sz="2400" dirty="0" err="1"/>
              <a:t>null,cname</a:t>
            </a:r>
            <a:r>
              <a:rPr lang="en-US" altLang="zh-CN" sz="2400" dirty="0"/>
              <a:t> varchar(10),  credit </a:t>
            </a:r>
            <a:r>
              <a:rPr lang="en-US" altLang="zh-CN" sz="2400" dirty="0" err="1"/>
              <a:t>int,term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hours </a:t>
            </a:r>
            <a:r>
              <a:rPr lang="en-US" altLang="zh-CN" sz="2400" dirty="0" err="1"/>
              <a:t>int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go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rgbClr val="00B050"/>
                </a:solidFill>
              </a:rPr>
              <a:t>--</a:t>
            </a:r>
            <a:r>
              <a:rPr lang="zh-CN" altLang="en-US" sz="2400" dirty="0" smtClean="0">
                <a:solidFill>
                  <a:srgbClr val="00B050"/>
                </a:solidFill>
              </a:rPr>
              <a:t>测试数据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r>
              <a:rPr lang="en-US" altLang="zh-CN" sz="2400" dirty="0"/>
              <a:t>insert into student values('200101','</a:t>
            </a:r>
            <a:r>
              <a:rPr lang="zh-CN" altLang="en-US" sz="2400" dirty="0"/>
              <a:t>王萧虎</a:t>
            </a:r>
            <a:r>
              <a:rPr lang="en-US" altLang="zh-CN" sz="2400" dirty="0"/>
              <a:t>','</a:t>
            </a:r>
            <a:r>
              <a:rPr lang="zh-CN" altLang="en-US" sz="2400" dirty="0"/>
              <a:t>男</a:t>
            </a:r>
            <a:r>
              <a:rPr lang="en-US" altLang="zh-CN" sz="2400" dirty="0"/>
              <a:t>',18,'</a:t>
            </a:r>
            <a:r>
              <a:rPr lang="zh-CN" altLang="en-US" sz="2400" dirty="0"/>
              <a:t>计算机</a:t>
            </a:r>
            <a:r>
              <a:rPr lang="en-US" altLang="zh-CN" sz="2400" dirty="0"/>
              <a:t>');</a:t>
            </a:r>
            <a:endParaRPr lang="en-US" altLang="zh-CN" sz="2400" dirty="0"/>
          </a:p>
          <a:p>
            <a:r>
              <a:rPr lang="en-US" altLang="zh-CN" sz="2400" dirty="0"/>
              <a:t>insert into student values('200102','</a:t>
            </a:r>
            <a:r>
              <a:rPr lang="zh-CN" altLang="en-US" sz="2400" dirty="0"/>
              <a:t>李云钢</a:t>
            </a:r>
            <a:r>
              <a:rPr lang="en-US" altLang="zh-CN" sz="2400" dirty="0"/>
              <a:t>','</a:t>
            </a:r>
            <a:r>
              <a:rPr lang="zh-CN" altLang="en-US" sz="2400" dirty="0"/>
              <a:t>女</a:t>
            </a:r>
            <a:r>
              <a:rPr lang="en-US" altLang="zh-CN" sz="2400" dirty="0"/>
              <a:t>',20,'</a:t>
            </a:r>
            <a:r>
              <a:rPr lang="zh-CN" altLang="en-US" sz="2400" dirty="0"/>
              <a:t>软件工程</a:t>
            </a:r>
            <a:r>
              <a:rPr lang="en-US" altLang="zh-CN" sz="2400" dirty="0"/>
              <a:t>');</a:t>
            </a:r>
            <a:endParaRPr lang="en-US" altLang="zh-CN" sz="2400" dirty="0"/>
          </a:p>
          <a:p>
            <a:r>
              <a:rPr lang="en-US" altLang="zh-CN" sz="2400" dirty="0"/>
              <a:t>insert into student values('210101','</a:t>
            </a:r>
            <a:r>
              <a:rPr lang="zh-CN" altLang="en-US" sz="2400" dirty="0"/>
              <a:t>郭敏星</a:t>
            </a:r>
            <a:r>
              <a:rPr lang="en-US" altLang="zh-CN" sz="2400" dirty="0"/>
              <a:t>','</a:t>
            </a:r>
            <a:r>
              <a:rPr lang="zh-CN" altLang="en-US" sz="2400" dirty="0"/>
              <a:t>女</a:t>
            </a:r>
            <a:r>
              <a:rPr lang="en-US" altLang="zh-CN" sz="2400" dirty="0"/>
              <a:t>',18,'</a:t>
            </a:r>
            <a:r>
              <a:rPr lang="zh-CN" altLang="en-US" sz="2400" dirty="0"/>
              <a:t>物联网</a:t>
            </a:r>
            <a:r>
              <a:rPr lang="en-US" altLang="zh-CN" sz="2400" dirty="0" smtClean="0"/>
              <a:t>');</a:t>
            </a:r>
            <a:endParaRPr lang="en-US" altLang="zh-CN" sz="2400" dirty="0" smtClean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408" y="1196752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</a:rPr>
              <a:t>--Course(</a:t>
            </a:r>
            <a:r>
              <a:rPr lang="en-US" altLang="zh-CN" sz="2800" dirty="0" err="1">
                <a:solidFill>
                  <a:srgbClr val="00B050"/>
                </a:solidFill>
              </a:rPr>
              <a:t>cno</a:t>
            </a:r>
            <a:r>
              <a:rPr lang="en-US" altLang="zh-CN" sz="2800" dirty="0">
                <a:solidFill>
                  <a:srgbClr val="00B050"/>
                </a:solidFill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</a:rPr>
              <a:t>cname</a:t>
            </a:r>
            <a:r>
              <a:rPr lang="en-US" altLang="zh-CN" sz="2800" dirty="0">
                <a:solidFill>
                  <a:srgbClr val="00B050"/>
                </a:solidFill>
              </a:rPr>
              <a:t>, credit, term, hours)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/>
              <a:t>create table Course(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 varchar(10)not </a:t>
            </a:r>
            <a:r>
              <a:rPr lang="en-US" altLang="zh-CN" sz="2800" dirty="0" err="1"/>
              <a:t>null,cname</a:t>
            </a:r>
            <a:r>
              <a:rPr lang="en-US" altLang="zh-CN" sz="2800" dirty="0"/>
              <a:t> varchar(10),  credit </a:t>
            </a:r>
            <a:r>
              <a:rPr lang="en-US" altLang="zh-CN" sz="2800" dirty="0" err="1"/>
              <a:t>int,term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, hours </a:t>
            </a:r>
            <a:r>
              <a:rPr lang="en-US" altLang="zh-CN" sz="2800" dirty="0" err="1"/>
              <a:t>int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--</a:t>
            </a:r>
            <a:r>
              <a:rPr lang="zh-CN" altLang="en-US" sz="2800" dirty="0" smtClean="0">
                <a:solidFill>
                  <a:srgbClr val="00B050"/>
                </a:solidFill>
              </a:rPr>
              <a:t>测试数据</a:t>
            </a:r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/>
              <a:t>insert into course values('001','</a:t>
            </a:r>
            <a:r>
              <a:rPr lang="zh-CN" altLang="en-US" sz="2800" dirty="0"/>
              <a:t>语文</a:t>
            </a:r>
            <a:r>
              <a:rPr lang="en-US" altLang="zh-CN" sz="2800" dirty="0"/>
              <a:t>',2,1,100)</a:t>
            </a:r>
            <a:endParaRPr lang="en-US" altLang="zh-CN" sz="2800" dirty="0"/>
          </a:p>
          <a:p>
            <a:r>
              <a:rPr lang="en-US" altLang="zh-CN" sz="2800" dirty="0"/>
              <a:t>insert into course values('002','</a:t>
            </a:r>
            <a:r>
              <a:rPr lang="zh-CN" altLang="en-US" sz="2800" dirty="0"/>
              <a:t>数学</a:t>
            </a:r>
            <a:r>
              <a:rPr lang="en-US" altLang="zh-CN" sz="2800" dirty="0"/>
              <a:t>',2,1,100)</a:t>
            </a:r>
            <a:endParaRPr lang="en-US" altLang="zh-CN" sz="2800" dirty="0"/>
          </a:p>
          <a:p>
            <a:r>
              <a:rPr lang="en-US" altLang="zh-CN" sz="2800" dirty="0"/>
              <a:t>insert into course values('003','</a:t>
            </a:r>
            <a:r>
              <a:rPr lang="zh-CN" altLang="en-US" sz="2800" dirty="0"/>
              <a:t>英语</a:t>
            </a:r>
            <a:r>
              <a:rPr lang="en-US" altLang="zh-CN" sz="2800" dirty="0"/>
              <a:t>',2,1,100)</a:t>
            </a:r>
            <a:endParaRPr lang="en-US" altLang="zh-CN" sz="2800" dirty="0"/>
          </a:p>
          <a:p>
            <a:r>
              <a:rPr lang="en-US" altLang="zh-CN" sz="2800" dirty="0"/>
              <a:t>insert into course values('004','</a:t>
            </a:r>
            <a:r>
              <a:rPr lang="zh-CN" altLang="en-US" sz="2800" dirty="0"/>
              <a:t>数据库</a:t>
            </a:r>
            <a:r>
              <a:rPr lang="en-US" altLang="zh-CN" sz="2800" dirty="0"/>
              <a:t>',2,1,100)</a:t>
            </a:r>
            <a:endParaRPr lang="zh-CN" altLang="en-US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368" y="476672"/>
            <a:ext cx="10081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--SC(</a:t>
            </a:r>
            <a:r>
              <a:rPr lang="en-US" altLang="zh-CN" sz="2800" b="1" dirty="0" err="1">
                <a:solidFill>
                  <a:srgbClr val="00B050"/>
                </a:solidFill>
              </a:rPr>
              <a:t>sno</a:t>
            </a:r>
            <a:r>
              <a:rPr lang="en-US" altLang="zh-CN" sz="2800" b="1" dirty="0">
                <a:solidFill>
                  <a:srgbClr val="00B050"/>
                </a:solidFill>
              </a:rPr>
              <a:t>, </a:t>
            </a:r>
            <a:r>
              <a:rPr lang="en-US" altLang="zh-CN" sz="2800" b="1" dirty="0" err="1">
                <a:solidFill>
                  <a:srgbClr val="00B050"/>
                </a:solidFill>
              </a:rPr>
              <a:t>cno</a:t>
            </a:r>
            <a:r>
              <a:rPr lang="en-US" altLang="zh-CN" sz="2800" b="1" dirty="0">
                <a:solidFill>
                  <a:srgbClr val="00B050"/>
                </a:solidFill>
              </a:rPr>
              <a:t>, grade) </a:t>
            </a:r>
            <a:endParaRPr lang="en-US" altLang="zh-CN" sz="2800" b="1" dirty="0" smtClean="0">
              <a:solidFill>
                <a:srgbClr val="00B050"/>
              </a:solidFill>
            </a:endParaRPr>
          </a:p>
          <a:p>
            <a:endParaRPr lang="en-US" altLang="zh-CN" sz="2800" b="1" dirty="0">
              <a:solidFill>
                <a:srgbClr val="00B050"/>
              </a:solidFill>
            </a:endParaRPr>
          </a:p>
          <a:p>
            <a:r>
              <a:rPr lang="en-US" altLang="zh-CN" sz="2800" dirty="0"/>
              <a:t>create table </a:t>
            </a:r>
            <a:r>
              <a:rPr lang="en-US" altLang="zh-CN" sz="2800" dirty="0" err="1"/>
              <a:t>sc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varchar(10),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 varchar(10),grade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 smtClean="0"/>
              <a:t>Go</a:t>
            </a:r>
            <a:endParaRPr lang="en-US" altLang="zh-CN" sz="2800" dirty="0" smtClean="0"/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--</a:t>
            </a:r>
            <a:r>
              <a:rPr lang="zh-CN" altLang="en-US" sz="2800" dirty="0" smtClean="0">
                <a:solidFill>
                  <a:srgbClr val="00B050"/>
                </a:solidFill>
              </a:rPr>
              <a:t>测试数据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/>
              <a:t>create table </a:t>
            </a:r>
            <a:r>
              <a:rPr lang="en-US" altLang="zh-CN" sz="2800" dirty="0" err="1"/>
              <a:t>sc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 varchar(10),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 varchar(10),grade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insert into </a:t>
            </a:r>
            <a:r>
              <a:rPr lang="en-US" altLang="zh-CN" sz="2800" dirty="0" err="1"/>
              <a:t>sc</a:t>
            </a:r>
            <a:r>
              <a:rPr lang="en-US" altLang="zh-CN" sz="2800" dirty="0"/>
              <a:t> values('200101','001',82)</a:t>
            </a:r>
            <a:endParaRPr lang="en-US" altLang="zh-CN" sz="2800" dirty="0"/>
          </a:p>
          <a:p>
            <a:r>
              <a:rPr lang="en-US" altLang="zh-CN" sz="2800" dirty="0"/>
              <a:t>insert into </a:t>
            </a:r>
            <a:r>
              <a:rPr lang="en-US" altLang="zh-CN" sz="2800" dirty="0" err="1"/>
              <a:t>sc</a:t>
            </a:r>
            <a:r>
              <a:rPr lang="en-US" altLang="zh-CN" sz="2800" dirty="0"/>
              <a:t> values('200102','002',60)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insert into </a:t>
            </a:r>
            <a:r>
              <a:rPr lang="en-US" altLang="zh-CN" sz="2800" dirty="0" err="1">
                <a:solidFill>
                  <a:srgbClr val="FF0000"/>
                </a:solidFill>
              </a:rPr>
              <a:t>sc</a:t>
            </a:r>
            <a:r>
              <a:rPr lang="en-US" altLang="zh-CN" sz="2800" dirty="0">
                <a:solidFill>
                  <a:srgbClr val="FF0000"/>
                </a:solidFill>
              </a:rPr>
              <a:t> values('200101','004',60)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insert into </a:t>
            </a:r>
            <a:r>
              <a:rPr lang="en-US" altLang="zh-CN" sz="2800" dirty="0" err="1">
                <a:solidFill>
                  <a:srgbClr val="FF0000"/>
                </a:solidFill>
              </a:rPr>
              <a:t>sc</a:t>
            </a:r>
            <a:r>
              <a:rPr lang="en-US" altLang="zh-CN" sz="2800" dirty="0">
                <a:solidFill>
                  <a:srgbClr val="FF0000"/>
                </a:solidFill>
              </a:rPr>
              <a:t> values('200102','004',60)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insert into </a:t>
            </a:r>
            <a:r>
              <a:rPr lang="en-US" altLang="zh-CN" sz="2800" dirty="0" err="1">
                <a:solidFill>
                  <a:srgbClr val="FF0000"/>
                </a:solidFill>
              </a:rPr>
              <a:t>sc</a:t>
            </a:r>
            <a:r>
              <a:rPr lang="en-US" altLang="zh-CN" sz="2800" dirty="0">
                <a:solidFill>
                  <a:srgbClr val="FF0000"/>
                </a:solidFill>
              </a:rPr>
              <a:t> values('210101','004',null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00B050"/>
                </a:solidFill>
              </a:rPr>
              <a:t>--</a:t>
            </a:r>
            <a:r>
              <a:rPr lang="zh-CN" altLang="en-US" sz="2800" dirty="0" smtClean="0">
                <a:solidFill>
                  <a:srgbClr val="00B050"/>
                </a:solidFill>
              </a:rPr>
              <a:t>最后三行表示有</a:t>
            </a:r>
            <a:r>
              <a:rPr lang="en-US" altLang="zh-CN" sz="2800" dirty="0" smtClean="0">
                <a:solidFill>
                  <a:srgbClr val="00B050"/>
                </a:solidFill>
              </a:rPr>
              <a:t>3</a:t>
            </a:r>
            <a:r>
              <a:rPr lang="zh-CN" altLang="en-US" sz="2800" dirty="0" smtClean="0">
                <a:solidFill>
                  <a:srgbClr val="00B050"/>
                </a:solidFill>
              </a:rPr>
              <a:t>名学生选择数据库课程</a:t>
            </a:r>
            <a:endParaRPr lang="en-US" altLang="zh-CN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368" y="476672"/>
            <a:ext cx="100811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针对第（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）题：</a:t>
            </a:r>
            <a:endParaRPr lang="en-US" altLang="zh-CN" sz="2800" dirty="0" smtClean="0"/>
          </a:p>
          <a:p>
            <a:r>
              <a:rPr lang="zh-CN" altLang="en-US" sz="2800" dirty="0" smtClean="0"/>
              <a:t>考虑空值（正解）：</a:t>
            </a:r>
            <a:endParaRPr lang="en-US" altLang="zh-CN" sz="2800" dirty="0" smtClean="0"/>
          </a:p>
          <a:p>
            <a:r>
              <a:rPr lang="en-US" altLang="zh-CN" dirty="0"/>
              <a:t>select count(*),max(grade),min(grade),</a:t>
            </a:r>
            <a:r>
              <a:rPr lang="en-US" altLang="zh-CN" dirty="0" err="1"/>
              <a:t>avg</a:t>
            </a:r>
            <a:r>
              <a:rPr lang="en-US" altLang="zh-CN" dirty="0"/>
              <a:t>(</a:t>
            </a:r>
            <a:r>
              <a:rPr lang="en-US" altLang="zh-CN" dirty="0" err="1"/>
              <a:t>isnull</a:t>
            </a:r>
            <a:r>
              <a:rPr lang="en-US" altLang="zh-CN" dirty="0"/>
              <a:t>(grade,0)) 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sc,Course</a:t>
            </a:r>
            <a:r>
              <a:rPr lang="en-US" altLang="zh-CN" dirty="0"/>
              <a:t> where </a:t>
            </a:r>
            <a:r>
              <a:rPr lang="en-US" altLang="zh-CN" dirty="0" err="1"/>
              <a:t>sc.cno</a:t>
            </a:r>
            <a:r>
              <a:rPr lang="en-US" altLang="zh-CN" dirty="0"/>
              <a:t>=</a:t>
            </a:r>
            <a:r>
              <a:rPr lang="en-US" altLang="zh-CN" dirty="0" err="1"/>
              <a:t>course.cno</a:t>
            </a:r>
            <a:r>
              <a:rPr lang="en-US" altLang="zh-CN" dirty="0"/>
              <a:t> and </a:t>
            </a:r>
            <a:r>
              <a:rPr lang="en-US" altLang="zh-CN" dirty="0" err="1"/>
              <a:t>cname</a:t>
            </a:r>
            <a:r>
              <a:rPr lang="en-US" altLang="zh-CN" dirty="0"/>
              <a:t>='</a:t>
            </a:r>
            <a:r>
              <a:rPr lang="zh-CN" altLang="en-US" dirty="0"/>
              <a:t>数据库</a:t>
            </a:r>
            <a:r>
              <a:rPr lang="en-US" altLang="zh-CN" dirty="0"/>
              <a:t>'</a:t>
            </a:r>
            <a:endParaRPr lang="en-US" altLang="zh-CN" dirty="0"/>
          </a:p>
          <a:p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2204720"/>
            <a:ext cx="4638040" cy="1163955"/>
          </a:xfrm>
          <a:prstGeom prst="rect">
            <a:avLst/>
          </a:prstGeom>
        </p:spPr>
      </p:pic>
      <p:sp>
        <p:nvSpPr>
          <p:cNvPr id="4" name="TextBox 1"/>
          <p:cNvSpPr txBox="1"/>
          <p:nvPr/>
        </p:nvSpPr>
        <p:spPr>
          <a:xfrm>
            <a:off x="407368" y="3501008"/>
            <a:ext cx="100811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不考虑空值（错解）：</a:t>
            </a:r>
            <a:endParaRPr lang="en-US" altLang="zh-CN" sz="2800" dirty="0" smtClean="0"/>
          </a:p>
          <a:p>
            <a:r>
              <a:rPr lang="en-US" altLang="zh-CN" dirty="0"/>
              <a:t>select count(*),max(grade),min(grade</a:t>
            </a:r>
            <a:r>
              <a:rPr lang="en-US" altLang="zh-CN" dirty="0" smtClean="0"/>
              <a:t>),</a:t>
            </a:r>
            <a:r>
              <a:rPr lang="en-US" altLang="zh-CN" dirty="0"/>
              <a:t> </a:t>
            </a:r>
            <a:r>
              <a:rPr lang="en-US" altLang="zh-CN" dirty="0" err="1"/>
              <a:t>avg</a:t>
            </a:r>
            <a:r>
              <a:rPr lang="en-US" altLang="zh-CN" dirty="0"/>
              <a:t>(grade) </a:t>
            </a:r>
            <a:endParaRPr lang="en-US" altLang="zh-CN" dirty="0"/>
          </a:p>
          <a:p>
            <a:r>
              <a:rPr lang="en-US" altLang="zh-CN" dirty="0" smtClean="0"/>
              <a:t>from </a:t>
            </a:r>
            <a:r>
              <a:rPr lang="en-US" altLang="zh-CN" dirty="0" err="1"/>
              <a:t>sc,Course</a:t>
            </a:r>
            <a:r>
              <a:rPr lang="en-US" altLang="zh-CN" dirty="0"/>
              <a:t> where </a:t>
            </a:r>
            <a:r>
              <a:rPr lang="en-US" altLang="zh-CN" dirty="0" err="1"/>
              <a:t>sc.cno</a:t>
            </a:r>
            <a:r>
              <a:rPr lang="en-US" altLang="zh-CN" dirty="0"/>
              <a:t>=</a:t>
            </a:r>
            <a:r>
              <a:rPr lang="en-US" altLang="zh-CN" dirty="0" err="1"/>
              <a:t>course.cno</a:t>
            </a:r>
            <a:r>
              <a:rPr lang="en-US" altLang="zh-CN" dirty="0"/>
              <a:t> and </a:t>
            </a:r>
            <a:r>
              <a:rPr lang="en-US" altLang="zh-CN" dirty="0" err="1"/>
              <a:t>cname</a:t>
            </a:r>
            <a:r>
              <a:rPr lang="en-US" altLang="zh-CN" dirty="0"/>
              <a:t>='</a:t>
            </a:r>
            <a:r>
              <a:rPr lang="zh-CN" altLang="en-US" dirty="0"/>
              <a:t>数据库</a:t>
            </a:r>
            <a:r>
              <a:rPr lang="en-US" altLang="zh-CN" dirty="0"/>
              <a:t>'</a:t>
            </a:r>
            <a:endParaRPr lang="en-US" altLang="zh-CN" dirty="0"/>
          </a:p>
          <a:p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" y="5008880"/>
            <a:ext cx="5940425" cy="84582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下面是学生成绩数据库中的下面的三个关系模式（表），其含义见右侧的汉字说明。</a:t>
            </a:r>
            <a:endParaRPr lang="zh-CN" altLang="en-US" sz="2800" dirty="0"/>
          </a:p>
          <a:p>
            <a:r>
              <a:rPr lang="en-US" altLang="zh-CN" sz="2800" dirty="0"/>
              <a:t>Student(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sname</a:t>
            </a:r>
            <a:r>
              <a:rPr lang="en-US" altLang="zh-CN" sz="2800" dirty="0"/>
              <a:t>, sex, age, major)  //</a:t>
            </a:r>
            <a:r>
              <a:rPr lang="zh-CN" altLang="en-US" sz="2800" dirty="0"/>
              <a:t>学生（学号，姓名，性别，年龄，所在专业）</a:t>
            </a:r>
            <a:endParaRPr lang="zh-CN" altLang="en-US" sz="2800" dirty="0"/>
          </a:p>
          <a:p>
            <a:r>
              <a:rPr lang="en-US" altLang="zh-CN" sz="2800" dirty="0"/>
              <a:t>Course(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, credit, term, hours) //</a:t>
            </a:r>
            <a:r>
              <a:rPr lang="zh-CN" altLang="en-US" sz="2800" dirty="0"/>
              <a:t>课程（课程号，课程名，学分，学期，学时）</a:t>
            </a:r>
            <a:endParaRPr lang="zh-CN" altLang="en-US" sz="2800" dirty="0"/>
          </a:p>
          <a:p>
            <a:r>
              <a:rPr lang="en-US" altLang="zh-CN" sz="2800" dirty="0"/>
              <a:t>SC(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grade)   //</a:t>
            </a:r>
            <a:r>
              <a:rPr lang="zh-CN" altLang="en-US" sz="2800" dirty="0"/>
              <a:t>选课</a:t>
            </a:r>
            <a:r>
              <a:rPr lang="en-US" altLang="zh-CN" sz="2800" dirty="0"/>
              <a:t>(</a:t>
            </a:r>
            <a:r>
              <a:rPr lang="zh-CN" altLang="en-US" sz="2800" dirty="0"/>
              <a:t>学号，课程号，成绩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zh-CN" sz="2800" dirty="0" smtClean="0"/>
              <a:t>请</a:t>
            </a:r>
            <a:r>
              <a:rPr lang="zh-CN" altLang="zh-CN" sz="2800" dirty="0"/>
              <a:t>写出下面的操作（应用需求）对应的语句：</a:t>
            </a:r>
            <a:endParaRPr lang="zh-CN" altLang="zh-CN" sz="2800" dirty="0"/>
          </a:p>
          <a:p>
            <a:r>
              <a:rPr lang="en-US" altLang="zh-CN" sz="2800" dirty="0"/>
              <a:t>(7) </a:t>
            </a:r>
            <a:r>
              <a:rPr lang="zh-CN" altLang="en-US" sz="2800" dirty="0"/>
              <a:t>设置学号为</a:t>
            </a:r>
            <a:r>
              <a:rPr lang="en-US" altLang="zh-CN" sz="2800" dirty="0"/>
              <a:t>21001</a:t>
            </a:r>
            <a:r>
              <a:rPr lang="zh-CN" altLang="en-US" sz="2800" dirty="0"/>
              <a:t>的学生选修课程号为</a:t>
            </a:r>
            <a:r>
              <a:rPr lang="en-US" altLang="zh-CN" sz="2800" dirty="0"/>
              <a:t>BX001</a:t>
            </a:r>
            <a:r>
              <a:rPr lang="zh-CN" altLang="en-US" sz="2800" dirty="0"/>
              <a:t>的课程</a:t>
            </a:r>
            <a:r>
              <a:rPr lang="en-US" altLang="zh-CN" sz="2800" dirty="0">
                <a:solidFill>
                  <a:srgbClr val="FF0000"/>
                </a:solidFill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考查添加记录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下面是学生成绩数据库中的下面的三个关系模式（表），其含义见右侧的汉字说明。</a:t>
            </a:r>
            <a:endParaRPr lang="zh-CN" altLang="en-US" sz="2800" dirty="0"/>
          </a:p>
          <a:p>
            <a:r>
              <a:rPr lang="en-US" altLang="zh-CN" sz="2800" dirty="0"/>
              <a:t>Student(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sname</a:t>
            </a:r>
            <a:r>
              <a:rPr lang="en-US" altLang="zh-CN" sz="2800" dirty="0"/>
              <a:t>, sex, age, major)  //</a:t>
            </a:r>
            <a:r>
              <a:rPr lang="zh-CN" altLang="en-US" sz="2800" dirty="0"/>
              <a:t>学生（学号，姓名，性别，年龄，所在专业）</a:t>
            </a:r>
            <a:endParaRPr lang="zh-CN" altLang="en-US" sz="2800" dirty="0"/>
          </a:p>
          <a:p>
            <a:r>
              <a:rPr lang="en-US" altLang="zh-CN" sz="2800" dirty="0"/>
              <a:t>Course(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, credit, term, hours) //</a:t>
            </a:r>
            <a:r>
              <a:rPr lang="zh-CN" altLang="en-US" sz="2800" dirty="0"/>
              <a:t>课程（课程号，课程名，学分，学期，学时）</a:t>
            </a:r>
            <a:endParaRPr lang="zh-CN" altLang="en-US" sz="2800" dirty="0"/>
          </a:p>
          <a:p>
            <a:r>
              <a:rPr lang="en-US" altLang="zh-CN" sz="2800" dirty="0"/>
              <a:t>SC(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grade)   //</a:t>
            </a:r>
            <a:r>
              <a:rPr lang="zh-CN" altLang="en-US" sz="2800" dirty="0"/>
              <a:t>选课</a:t>
            </a:r>
            <a:r>
              <a:rPr lang="en-US" altLang="zh-CN" sz="2800" dirty="0"/>
              <a:t>(</a:t>
            </a:r>
            <a:r>
              <a:rPr lang="zh-CN" altLang="en-US" sz="2800" dirty="0"/>
              <a:t>学号，课程号，成绩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zh-CN" sz="2800" dirty="0" smtClean="0"/>
              <a:t>请</a:t>
            </a:r>
            <a:r>
              <a:rPr lang="zh-CN" altLang="zh-CN" sz="2800" dirty="0"/>
              <a:t>写出下面的操作（应用需求）对应的语句：</a:t>
            </a:r>
            <a:endParaRPr lang="zh-CN" altLang="zh-CN" sz="2800" dirty="0"/>
          </a:p>
          <a:p>
            <a:r>
              <a:rPr lang="en-US" altLang="zh-CN" sz="2800" dirty="0" smtClean="0"/>
              <a:t> </a:t>
            </a:r>
            <a:r>
              <a:rPr lang="en-US" altLang="zh-CN" sz="2800" dirty="0"/>
              <a:t>(8) </a:t>
            </a:r>
            <a:r>
              <a:rPr lang="zh-CN" altLang="en-US" sz="2800" dirty="0"/>
              <a:t>将原学时数在</a:t>
            </a:r>
            <a:r>
              <a:rPr lang="en-US" altLang="zh-CN" sz="2800" dirty="0"/>
              <a:t>4</a:t>
            </a:r>
            <a:r>
              <a:rPr lang="zh-CN" altLang="en-US" sz="2800" dirty="0"/>
              <a:t>以上的课程的学时增加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 master</a:t>
            </a:r>
            <a:endParaRPr lang="en-US" altLang="zh-CN" sz="3200" dirty="0"/>
          </a:p>
          <a:p>
            <a:r>
              <a:rPr lang="en-US" altLang="zh-CN" sz="3200" dirty="0"/>
              <a:t>GO</a:t>
            </a:r>
            <a:endParaRPr lang="en-US" altLang="zh-CN" sz="3200" dirty="0"/>
          </a:p>
          <a:p>
            <a:r>
              <a:rPr lang="en-US" altLang="zh-CN" sz="3200" dirty="0"/>
              <a:t>CREATE DATABASE XSGL ON PRIMARY</a:t>
            </a:r>
            <a:endParaRPr lang="en-US" altLang="zh-CN" sz="3200" dirty="0"/>
          </a:p>
          <a:p>
            <a:r>
              <a:rPr lang="en-US" altLang="zh-CN" sz="3200" dirty="0"/>
              <a:t>(</a:t>
            </a:r>
            <a:endParaRPr lang="en-US" altLang="zh-CN" sz="3200" dirty="0"/>
          </a:p>
          <a:p>
            <a:r>
              <a:rPr lang="en-US" altLang="zh-CN" sz="3200" dirty="0"/>
              <a:t>    NAME='</a:t>
            </a:r>
            <a:r>
              <a:rPr lang="en-US" altLang="zh-CN" sz="3200" dirty="0" err="1"/>
              <a:t>student_data</a:t>
            </a:r>
            <a:r>
              <a:rPr lang="en-US" altLang="zh-CN" sz="3200" dirty="0" smtClean="0"/>
              <a:t>',   </a:t>
            </a:r>
            <a:r>
              <a:rPr lang="en-US" altLang="zh-CN" sz="3200" dirty="0" smtClean="0">
                <a:solidFill>
                  <a:srgbClr val="00B050"/>
                </a:solidFill>
              </a:rPr>
              <a:t>--</a:t>
            </a:r>
            <a:r>
              <a:rPr lang="zh-CN" altLang="en-US" sz="3200" dirty="0">
                <a:solidFill>
                  <a:srgbClr val="00B050"/>
                </a:solidFill>
              </a:rPr>
              <a:t>主文件逻辑文件名</a:t>
            </a:r>
            <a:endParaRPr lang="zh-CN" altLang="en-US" sz="3200" dirty="0">
              <a:solidFill>
                <a:srgbClr val="00B050"/>
              </a:solidFill>
            </a:endParaRP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FILENAME='D:\</a:t>
            </a:r>
            <a:r>
              <a:rPr lang="en-US" altLang="zh-CN" sz="3200" dirty="0" err="1"/>
              <a:t>MyLocalDB</a:t>
            </a:r>
            <a:r>
              <a:rPr lang="en-US" altLang="zh-CN" sz="3200" dirty="0"/>
              <a:t>\</a:t>
            </a:r>
            <a:r>
              <a:rPr lang="en-US" altLang="zh-CN" sz="3200" dirty="0" err="1"/>
              <a:t>student_data.mdf</a:t>
            </a:r>
            <a:r>
              <a:rPr lang="en-US" altLang="zh-CN" sz="3200" dirty="0"/>
              <a:t>', </a:t>
            </a:r>
            <a:r>
              <a:rPr lang="en-US" altLang="zh-CN" sz="3200" dirty="0">
                <a:solidFill>
                  <a:srgbClr val="00B050"/>
                </a:solidFill>
              </a:rPr>
              <a:t>--</a:t>
            </a:r>
            <a:r>
              <a:rPr lang="zh-CN" altLang="en-US" sz="3200" dirty="0">
                <a:solidFill>
                  <a:srgbClr val="00B050"/>
                </a:solidFill>
              </a:rPr>
              <a:t>主数据文件的物理名称</a:t>
            </a:r>
            <a:endParaRPr lang="zh-CN" altLang="en-US" sz="3200" dirty="0">
              <a:solidFill>
                <a:srgbClr val="00B050"/>
              </a:solidFill>
            </a:endParaRPr>
          </a:p>
          <a:p>
            <a:r>
              <a:rPr lang="zh-CN" altLang="en-US" sz="3200" dirty="0"/>
              <a:t>    </a:t>
            </a:r>
            <a:r>
              <a:rPr lang="en-US" altLang="zh-CN" sz="3200" dirty="0"/>
              <a:t>SIZE=5mb</a:t>
            </a:r>
            <a:r>
              <a:rPr lang="en-US" altLang="zh-CN" sz="3200" dirty="0" smtClean="0"/>
              <a:t>,  </a:t>
            </a:r>
            <a:r>
              <a:rPr lang="en-US" altLang="zh-CN" sz="3200" dirty="0" smtClean="0">
                <a:solidFill>
                  <a:srgbClr val="00B050"/>
                </a:solidFill>
              </a:rPr>
              <a:t>--</a:t>
            </a:r>
            <a:r>
              <a:rPr lang="zh-CN" altLang="en-US" sz="3200" dirty="0" smtClean="0">
                <a:solidFill>
                  <a:srgbClr val="00B050"/>
                </a:solidFill>
              </a:rPr>
              <a:t>最小不能小于</a:t>
            </a:r>
            <a:r>
              <a:rPr lang="en-US" altLang="zh-CN" sz="3200" dirty="0" smtClean="0">
                <a:solidFill>
                  <a:srgbClr val="00B050"/>
                </a:solidFill>
              </a:rPr>
              <a:t>5MB</a:t>
            </a:r>
            <a:endParaRPr lang="en-US" altLang="zh-CN" sz="3200" dirty="0" smtClean="0">
              <a:solidFill>
                <a:srgbClr val="00B050"/>
              </a:solidFill>
            </a:endParaRPr>
          </a:p>
          <a:p>
            <a:r>
              <a:rPr lang="zh-CN" altLang="en-US" sz="3200" dirty="0" smtClean="0"/>
              <a:t>    </a:t>
            </a:r>
            <a:r>
              <a:rPr lang="en-US" altLang="zh-CN" sz="3200" dirty="0"/>
              <a:t>MAXSIZE=500MB</a:t>
            </a:r>
            <a:r>
              <a:rPr lang="en-US" altLang="zh-CN" sz="3200" dirty="0" smtClean="0"/>
              <a:t>,  </a:t>
            </a:r>
            <a:r>
              <a:rPr lang="en-US" altLang="zh-CN" sz="3200" dirty="0" smtClean="0">
                <a:solidFill>
                  <a:srgbClr val="00B050"/>
                </a:solidFill>
              </a:rPr>
              <a:t>--</a:t>
            </a:r>
            <a:r>
              <a:rPr lang="zh-CN" altLang="en-US" sz="3200" dirty="0">
                <a:solidFill>
                  <a:srgbClr val="00B050"/>
                </a:solidFill>
              </a:rPr>
              <a:t>主数据文件增长的最大值</a:t>
            </a:r>
            <a:endParaRPr lang="zh-CN" altLang="en-US" sz="3200" dirty="0">
              <a:solidFill>
                <a:srgbClr val="00B050"/>
              </a:solidFill>
            </a:endParaRPr>
          </a:p>
          <a:p>
            <a:r>
              <a:rPr lang="zh-CN" altLang="en-US" sz="3200" dirty="0"/>
              <a:t>    </a:t>
            </a:r>
            <a:r>
              <a:rPr lang="en-US" altLang="zh-CN" sz="3200" dirty="0" err="1"/>
              <a:t>filegrowth</a:t>
            </a:r>
            <a:r>
              <a:rPr lang="en-US" altLang="zh-CN" sz="3200" dirty="0"/>
              <a:t>=15</a:t>
            </a:r>
            <a:r>
              <a:rPr lang="en-US" altLang="zh-CN" sz="3200" dirty="0" smtClean="0"/>
              <a:t>%      </a:t>
            </a:r>
            <a:r>
              <a:rPr lang="en-US" altLang="zh-CN" sz="3200" dirty="0" smtClean="0">
                <a:solidFill>
                  <a:srgbClr val="00B050"/>
                </a:solidFill>
              </a:rPr>
              <a:t>-- </a:t>
            </a:r>
            <a:r>
              <a:rPr lang="zh-CN" altLang="en-US" sz="3200" dirty="0">
                <a:solidFill>
                  <a:srgbClr val="00B050"/>
                </a:solidFill>
              </a:rPr>
              <a:t>主数据文件的增长率</a:t>
            </a:r>
            <a:endParaRPr lang="zh-CN" altLang="en-US" sz="3200" dirty="0">
              <a:solidFill>
                <a:srgbClr val="00B050"/>
              </a:solidFill>
            </a:endParaRPr>
          </a:p>
          <a:p>
            <a:r>
              <a:rPr lang="en-US" altLang="zh-CN" sz="3200" dirty="0"/>
              <a:t>)</a:t>
            </a:r>
            <a:endParaRPr lang="zh-CN"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下面是学生成绩数据库中的下面的三个关系模式（表），其含义见右侧的汉字说明。</a:t>
            </a:r>
            <a:endParaRPr lang="zh-CN" altLang="en-US" sz="2800" dirty="0"/>
          </a:p>
          <a:p>
            <a:r>
              <a:rPr lang="en-US" altLang="zh-CN" sz="2800" dirty="0"/>
              <a:t>Student(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sname</a:t>
            </a:r>
            <a:r>
              <a:rPr lang="en-US" altLang="zh-CN" sz="2800" dirty="0"/>
              <a:t>, sex, age, major)  //</a:t>
            </a:r>
            <a:r>
              <a:rPr lang="zh-CN" altLang="en-US" sz="2800" dirty="0"/>
              <a:t>学生（学号，姓名，性别，年龄，所在专业）</a:t>
            </a:r>
            <a:endParaRPr lang="zh-CN" altLang="en-US" sz="2800" dirty="0"/>
          </a:p>
          <a:p>
            <a:r>
              <a:rPr lang="en-US" altLang="zh-CN" sz="2800" dirty="0"/>
              <a:t>Course(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, credit, term, hours) //</a:t>
            </a:r>
            <a:r>
              <a:rPr lang="zh-CN" altLang="en-US" sz="2800" dirty="0"/>
              <a:t>课程（课程号，课程名，学分，学期，学时）</a:t>
            </a:r>
            <a:endParaRPr lang="zh-CN" altLang="en-US" sz="2800" dirty="0"/>
          </a:p>
          <a:p>
            <a:r>
              <a:rPr lang="en-US" altLang="zh-CN" sz="2800" dirty="0"/>
              <a:t>SC(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grade)   //</a:t>
            </a:r>
            <a:r>
              <a:rPr lang="zh-CN" altLang="en-US" sz="2800" dirty="0"/>
              <a:t>选课</a:t>
            </a:r>
            <a:r>
              <a:rPr lang="en-US" altLang="zh-CN" sz="2800" dirty="0"/>
              <a:t>(</a:t>
            </a:r>
            <a:r>
              <a:rPr lang="zh-CN" altLang="en-US" sz="2800" dirty="0"/>
              <a:t>学号，课程号，成绩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zh-CN" sz="2800" dirty="0" smtClean="0"/>
              <a:t>请</a:t>
            </a:r>
            <a:r>
              <a:rPr lang="zh-CN" altLang="zh-CN" sz="2800" dirty="0"/>
              <a:t>写出下面的操作（应用需求）对应的语句：</a:t>
            </a:r>
            <a:endParaRPr lang="zh-CN" altLang="zh-CN" sz="2800" dirty="0"/>
          </a:p>
          <a:p>
            <a:r>
              <a:rPr lang="en-US" altLang="zh-CN" sz="2800" dirty="0" smtClean="0"/>
              <a:t> (9) </a:t>
            </a:r>
            <a:r>
              <a:rPr lang="zh-CN" altLang="en-US" sz="2800" dirty="0" smtClean="0"/>
              <a:t>删除成绩为空的选课记录。</a:t>
            </a:r>
            <a:endParaRPr lang="en-US" altLang="zh-CN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 </a:t>
            </a:r>
            <a:r>
              <a:rPr lang="zh-CN" altLang="en-US" sz="2800" dirty="0"/>
              <a:t>下面是学生成绩数据库中的下面的三个关系模式（表），其含义见右侧的汉字说明。</a:t>
            </a:r>
            <a:endParaRPr lang="zh-CN" altLang="en-US" sz="2800" dirty="0"/>
          </a:p>
          <a:p>
            <a:r>
              <a:rPr lang="en-US" altLang="zh-CN" sz="2800" dirty="0"/>
              <a:t>Student(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sname</a:t>
            </a:r>
            <a:r>
              <a:rPr lang="en-US" altLang="zh-CN" sz="2800" dirty="0"/>
              <a:t>, sex, age, major)  //</a:t>
            </a:r>
            <a:r>
              <a:rPr lang="zh-CN" altLang="en-US" sz="2800" dirty="0"/>
              <a:t>学生（学号，姓名，性别，年龄，所在专业）</a:t>
            </a:r>
            <a:endParaRPr lang="zh-CN" altLang="en-US" sz="2800" dirty="0"/>
          </a:p>
          <a:p>
            <a:r>
              <a:rPr lang="en-US" altLang="zh-CN" sz="2800" dirty="0"/>
              <a:t>Course(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cname</a:t>
            </a:r>
            <a:r>
              <a:rPr lang="en-US" altLang="zh-CN" sz="2800" dirty="0"/>
              <a:t>, credit, term, hours) //</a:t>
            </a:r>
            <a:r>
              <a:rPr lang="zh-CN" altLang="en-US" sz="2800" dirty="0"/>
              <a:t>课程（课程号，课程名，学分，学期，学时）</a:t>
            </a:r>
            <a:endParaRPr lang="zh-CN" altLang="en-US" sz="2800" dirty="0"/>
          </a:p>
          <a:p>
            <a:r>
              <a:rPr lang="en-US" altLang="zh-CN" sz="2800" dirty="0"/>
              <a:t>SC(</a:t>
            </a:r>
            <a:r>
              <a:rPr lang="en-US" altLang="zh-CN" sz="2800" dirty="0" err="1"/>
              <a:t>sno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cno</a:t>
            </a:r>
            <a:r>
              <a:rPr lang="en-US" altLang="zh-CN" sz="2800" dirty="0"/>
              <a:t>, grade)   //</a:t>
            </a:r>
            <a:r>
              <a:rPr lang="zh-CN" altLang="en-US" sz="2800" dirty="0"/>
              <a:t>选课</a:t>
            </a:r>
            <a:r>
              <a:rPr lang="en-US" altLang="zh-CN" sz="2800" dirty="0"/>
              <a:t>(</a:t>
            </a:r>
            <a:r>
              <a:rPr lang="zh-CN" altLang="en-US" sz="2800" dirty="0"/>
              <a:t>学号，课程号，成绩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r>
              <a:rPr lang="zh-CN" altLang="zh-CN" sz="2800" dirty="0" smtClean="0"/>
              <a:t>请</a:t>
            </a:r>
            <a:r>
              <a:rPr lang="zh-CN" altLang="zh-CN" sz="2800" dirty="0"/>
              <a:t>写出下面的操作（应用需求）对应的语句：</a:t>
            </a:r>
            <a:endParaRPr lang="zh-CN" altLang="zh-CN" sz="2800" dirty="0"/>
          </a:p>
          <a:p>
            <a:r>
              <a:rPr lang="en-US" altLang="zh-CN" sz="2800" dirty="0"/>
              <a:t> (10)</a:t>
            </a:r>
            <a:r>
              <a:rPr lang="zh-CN" altLang="en-US" sz="2800" dirty="0"/>
              <a:t>将有成绩在</a:t>
            </a:r>
            <a:r>
              <a:rPr lang="en-US" altLang="zh-CN" sz="2800" dirty="0"/>
              <a:t>90</a:t>
            </a:r>
            <a:r>
              <a:rPr lang="zh-CN" altLang="en-US" sz="2800" dirty="0"/>
              <a:t>分以上的学生的学号、姓名建立视图</a:t>
            </a:r>
            <a:r>
              <a:rPr lang="en-US" altLang="zh-CN" sz="2800" dirty="0" err="1"/>
              <a:t>V_ExcelStu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448" y="1196752"/>
            <a:ext cx="83529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/>
              <a:t>查找建好的数据库：</a:t>
            </a:r>
            <a:endParaRPr lang="en-US" altLang="zh-CN" b="1" dirty="0"/>
          </a:p>
          <a:p>
            <a:pPr lvl="0"/>
            <a:endParaRPr lang="en-US" altLang="zh-CN" b="1" dirty="0" smtClean="0"/>
          </a:p>
          <a:p>
            <a:r>
              <a:rPr lang="en-US" altLang="zh-CN" sz="2400" dirty="0" smtClean="0"/>
              <a:t>SELECT </a:t>
            </a:r>
            <a:r>
              <a:rPr lang="en-US" altLang="zh-CN" sz="2400" dirty="0"/>
              <a:t>Name FROM </a:t>
            </a:r>
            <a:r>
              <a:rPr lang="en-US" altLang="zh-CN" sz="2400" b="1" dirty="0"/>
              <a:t>Master..</a:t>
            </a:r>
            <a:r>
              <a:rPr lang="en-US" altLang="zh-CN" sz="2400" b="1" dirty="0" err="1"/>
              <a:t>SysDatabases</a:t>
            </a:r>
            <a:r>
              <a:rPr lang="en-US" altLang="zh-CN" sz="2400" b="1" dirty="0"/>
              <a:t> </a:t>
            </a:r>
            <a:r>
              <a:rPr lang="en-US" altLang="zh-CN" sz="2400" dirty="0"/>
              <a:t>ORDER BY Name;</a:t>
            </a:r>
            <a:endParaRPr lang="zh-CN" altLang="zh-CN" sz="2400" dirty="0"/>
          </a:p>
          <a:p>
            <a:pPr lvl="0"/>
            <a:endParaRPr lang="en-US" altLang="zh-CN" sz="2400" b="1" dirty="0"/>
          </a:p>
          <a:p>
            <a:pPr lvl="0"/>
            <a:endParaRPr lang="en-US" altLang="zh-CN" b="1" dirty="0" smtClean="0"/>
          </a:p>
          <a:p>
            <a:pPr lvl="0"/>
            <a:endParaRPr lang="en-US" altLang="zh-CN" b="1" dirty="0"/>
          </a:p>
          <a:p>
            <a:pPr lvl="0"/>
            <a:endParaRPr lang="zh-CN" altLang="zh-CN" b="1" dirty="0"/>
          </a:p>
        </p:txBody>
      </p:sp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9772" y="2492777"/>
            <a:ext cx="3739728" cy="425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733" y="980227"/>
            <a:ext cx="10288983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dirty="0"/>
              <a:t>设有学生表（学号，姓名，所在系，身份证号）和系表（系名，系办公地点）。下列关于两个表的引用关系的描述，正确的是（    ）。</a:t>
            </a:r>
            <a:endParaRPr altLang="zh-CN" sz="3200" dirty="0"/>
          </a:p>
          <a:p>
            <a:r>
              <a:rPr altLang="zh-CN" sz="3200" dirty="0" smtClean="0"/>
              <a:t>A</a:t>
            </a:r>
            <a:r>
              <a:rPr altLang="zh-CN" sz="3200" dirty="0"/>
              <a:t>. </a:t>
            </a:r>
            <a:r>
              <a:rPr lang="en-US" sz="3200" dirty="0"/>
              <a:t> </a:t>
            </a:r>
            <a:r>
              <a:rPr altLang="zh-CN" sz="3200" dirty="0"/>
              <a:t>设置学生表中的“所在系”为外键		</a:t>
            </a:r>
            <a:endParaRPr lang="en-US" altLang="zh-CN" sz="3200" dirty="0" smtClean="0"/>
          </a:p>
          <a:p>
            <a:r>
              <a:rPr altLang="zh-CN" sz="3200" dirty="0" err="1" smtClean="0"/>
              <a:t>B</a:t>
            </a:r>
            <a:r>
              <a:rPr altLang="zh-CN" sz="3200" dirty="0" err="1"/>
              <a:t>、设置系表中的“系名”为外键</a:t>
            </a:r>
            <a:endParaRPr altLang="zh-CN" sz="3200" dirty="0"/>
          </a:p>
          <a:p>
            <a:r>
              <a:rPr altLang="zh-CN" sz="3200" dirty="0"/>
              <a:t>C、设置学生表的学号为主键		</a:t>
            </a:r>
            <a:endParaRPr lang="en-US" altLang="zh-CN" sz="3200" dirty="0" smtClean="0"/>
          </a:p>
          <a:p>
            <a:r>
              <a:rPr altLang="zh-CN" sz="3200" dirty="0" err="1" smtClean="0"/>
              <a:t>D</a:t>
            </a:r>
            <a:r>
              <a:rPr altLang="zh-CN" sz="3200" dirty="0" err="1"/>
              <a:t>、无法表达这两个表的引用关系</a:t>
            </a:r>
            <a:endParaRPr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733" y="1340272"/>
            <a:ext cx="10288983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dirty="0"/>
              <a:t>SELECT语句执行的结果是(    )。</a:t>
            </a:r>
            <a:endParaRPr altLang="zh-CN" sz="3200" dirty="0"/>
          </a:p>
          <a:p>
            <a:r>
              <a:rPr altLang="zh-CN" sz="3200" dirty="0"/>
              <a:t>A．数据项        B．元组       C．表        D．视图</a:t>
            </a:r>
            <a:endParaRPr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dirty="0"/>
              <a:t>若用如下的SQL语句创建一个student表：</a:t>
            </a:r>
            <a:endParaRPr altLang="zh-CN" sz="3200" dirty="0"/>
          </a:p>
          <a:p>
            <a:r>
              <a:rPr altLang="zh-CN" sz="3200" dirty="0"/>
              <a:t>CRRATE TABLE student(</a:t>
            </a:r>
            <a:endParaRPr altLang="zh-CN" sz="3200" dirty="0"/>
          </a:p>
          <a:p>
            <a:r>
              <a:rPr altLang="zh-CN" sz="3200" dirty="0"/>
              <a:t>NO  Char(4)  NOT NULL,</a:t>
            </a:r>
            <a:endParaRPr altLang="zh-CN" sz="3200" dirty="0"/>
          </a:p>
          <a:p>
            <a:r>
              <a:rPr altLang="zh-CN" sz="3200" dirty="0"/>
              <a:t>NAME Char (8)  NOT NULL,	</a:t>
            </a:r>
            <a:endParaRPr altLang="zh-CN" sz="3200" dirty="0"/>
          </a:p>
          <a:p>
            <a:r>
              <a:rPr altLang="zh-CN" sz="3200" dirty="0"/>
              <a:t>SEX Char (2),</a:t>
            </a:r>
            <a:endParaRPr altLang="zh-CN" sz="3200" dirty="0"/>
          </a:p>
          <a:p>
            <a:r>
              <a:rPr altLang="zh-CN" sz="3200" dirty="0"/>
              <a:t>AGE Int)	</a:t>
            </a:r>
            <a:endParaRPr altLang="zh-CN" sz="3200" dirty="0"/>
          </a:p>
          <a:p>
            <a:r>
              <a:rPr altLang="zh-CN" sz="3200" dirty="0"/>
              <a:t>可以插入到student表中的是(    )。</a:t>
            </a:r>
            <a:endParaRPr altLang="zh-CN" sz="3200" dirty="0"/>
          </a:p>
          <a:p>
            <a:r>
              <a:rPr altLang="zh-CN" sz="3200" dirty="0"/>
              <a:t>A．(′1031′, ′曾华′, 男 23)</a:t>
            </a:r>
            <a:endParaRPr altLang="zh-CN" sz="3200" dirty="0"/>
          </a:p>
          <a:p>
            <a:r>
              <a:rPr altLang="zh-CN" sz="3200" dirty="0"/>
              <a:t>B．(′1031′, ′曾华′, NULL, NULL)</a:t>
            </a:r>
            <a:endParaRPr altLang="zh-CN" sz="3200" dirty="0"/>
          </a:p>
          <a:p>
            <a:r>
              <a:rPr altLang="zh-CN" sz="3200" dirty="0"/>
              <a:t>C．(NULL,′曾华′,′男′, 23)</a:t>
            </a:r>
            <a:endParaRPr altLang="zh-CN" sz="3200" dirty="0"/>
          </a:p>
          <a:p>
            <a:r>
              <a:rPr altLang="zh-CN" sz="3200" dirty="0"/>
              <a:t>D．(′1031′,NULL,′男′, 23) </a:t>
            </a:r>
            <a:endParaRPr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035" y="836930"/>
            <a:ext cx="113010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dirty="0"/>
              <a:t>下列表达式中，与“dept NOT IN ('教务', '科研') ”等价的是（  ）。</a:t>
            </a:r>
            <a:endParaRPr altLang="zh-CN" sz="3200" dirty="0"/>
          </a:p>
          <a:p>
            <a:r>
              <a:rPr altLang="zh-CN" sz="3200" dirty="0"/>
              <a:t>A．dept != '教务' AND dept != '科研'		</a:t>
            </a:r>
            <a:endParaRPr lang="en-US" altLang="zh-CN" sz="3200" dirty="0" smtClean="0"/>
          </a:p>
          <a:p>
            <a:r>
              <a:rPr altLang="zh-CN" sz="3200" dirty="0" err="1" smtClean="0"/>
              <a:t>B．dept</a:t>
            </a:r>
            <a:r>
              <a:rPr altLang="zh-CN" sz="3200" dirty="0" smtClean="0"/>
              <a:t> </a:t>
            </a:r>
            <a:r>
              <a:rPr altLang="zh-CN" sz="3200" dirty="0"/>
              <a:t>!= '教务' OR dept != '科研'</a:t>
            </a:r>
            <a:endParaRPr altLang="zh-CN" sz="3200" dirty="0"/>
          </a:p>
          <a:p>
            <a:r>
              <a:rPr altLang="zh-CN" sz="3200" dirty="0"/>
              <a:t>C．dept = '教务' AND dept = '科研'		</a:t>
            </a:r>
            <a:endParaRPr lang="en-US" altLang="zh-CN" sz="3200" dirty="0" smtClean="0"/>
          </a:p>
          <a:p>
            <a:r>
              <a:rPr altLang="zh-CN" sz="3200" dirty="0" err="1" smtClean="0"/>
              <a:t>D．dept</a:t>
            </a:r>
            <a:r>
              <a:rPr altLang="zh-CN" sz="3200" dirty="0" smtClean="0"/>
              <a:t> </a:t>
            </a:r>
            <a:r>
              <a:rPr altLang="zh-CN" sz="3200" dirty="0"/>
              <a:t>= '教务' OR dept = '科研'</a:t>
            </a:r>
            <a:endParaRPr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7368" y="476672"/>
            <a:ext cx="102889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3200" dirty="0" err="1"/>
              <a:t>对</a:t>
            </a:r>
            <a:r>
              <a:rPr altLang="zh-CN" sz="3200" dirty="0" err="1" smtClean="0"/>
              <a:t>nchar</a:t>
            </a:r>
            <a:r>
              <a:rPr altLang="zh-CN" sz="3200" dirty="0" smtClean="0"/>
              <a:t>(1</a:t>
            </a:r>
            <a:r>
              <a:rPr lang="en-US" altLang="zh-CN" sz="3200" dirty="0" smtClean="0"/>
              <a:t>2</a:t>
            </a:r>
            <a:r>
              <a:rPr altLang="zh-CN" sz="3200" dirty="0" smtClean="0"/>
              <a:t>)</a:t>
            </a:r>
            <a:r>
              <a:rPr altLang="zh-CN" sz="3200" dirty="0"/>
              <a:t>类型的列，若将字符串“数据库”存储其中，其占用的字节数是（   ）。</a:t>
            </a:r>
            <a:endParaRPr altLang="zh-CN" sz="3200" dirty="0"/>
          </a:p>
          <a:p>
            <a:r>
              <a:rPr altLang="zh-CN" sz="3200" dirty="0"/>
              <a:t>A．3		</a:t>
            </a:r>
            <a:endParaRPr lang="en-US" altLang="zh-CN" sz="3200" dirty="0" smtClean="0"/>
          </a:p>
          <a:p>
            <a:r>
              <a:rPr altLang="zh-CN" sz="3200" dirty="0" smtClean="0"/>
              <a:t>B．6</a:t>
            </a:r>
            <a:r>
              <a:rPr altLang="zh-CN" sz="3200" dirty="0"/>
              <a:t>		</a:t>
            </a:r>
            <a:endParaRPr lang="en-US" altLang="zh-CN" sz="3200" dirty="0" smtClean="0"/>
          </a:p>
          <a:p>
            <a:r>
              <a:rPr altLang="zh-CN" sz="3200" dirty="0" smtClean="0"/>
              <a:t>C．1</a:t>
            </a:r>
            <a:r>
              <a:rPr lang="en-US" altLang="zh-CN" sz="3200" dirty="0" smtClean="0"/>
              <a:t>2</a:t>
            </a:r>
            <a:r>
              <a:rPr altLang="zh-CN" sz="3200" dirty="0"/>
              <a:t>		</a:t>
            </a:r>
            <a:endParaRPr lang="en-US" altLang="zh-CN" sz="3200" dirty="0" smtClean="0"/>
          </a:p>
          <a:p>
            <a:r>
              <a:rPr altLang="zh-CN" sz="3200" dirty="0" smtClean="0"/>
              <a:t>D．20</a:t>
            </a:r>
            <a:endParaRPr altLang="zh-CN" sz="32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17100040"/>
  <p:tag name="MH_LIBRARY" val="GRAPHIC"/>
  <p:tag name="MH_TYPE" val="Title"/>
  <p:tag name="MH_ORDER" val="1"/>
</p:tagLst>
</file>

<file path=ppt/tags/tag2.xml><?xml version="1.0" encoding="utf-8"?>
<p:tagLst xmlns:p="http://schemas.openxmlformats.org/presentationml/2006/main">
  <p:tag name="MH" val="20150917100040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50917100040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50917100040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50917100040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7349</Words>
  <Application>WPS 演示</Application>
  <PresentationFormat>宽屏</PresentationFormat>
  <Paragraphs>241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Times New Roman</vt:lpstr>
      <vt:lpstr>华康俪金黑W8(P)</vt:lpstr>
      <vt:lpstr>黑体</vt:lpstr>
      <vt:lpstr>Arial Unicode MS</vt:lpstr>
      <vt:lpstr>Calibri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13717637287</cp:lastModifiedBy>
  <cp:revision>3383</cp:revision>
  <dcterms:created xsi:type="dcterms:W3CDTF">2020-10-09T03:05:00Z</dcterms:created>
  <dcterms:modified xsi:type="dcterms:W3CDTF">2021-11-12T14:05:13Z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0905B6994361422EBE870320D4A8C794</vt:lpwstr>
  </property>
</Properties>
</file>