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78" r:id="rId2"/>
    <p:sldId id="642" r:id="rId3"/>
    <p:sldId id="883" r:id="rId4"/>
    <p:sldId id="803" r:id="rId5"/>
    <p:sldId id="884" r:id="rId6"/>
    <p:sldId id="885" r:id="rId7"/>
    <p:sldId id="886" r:id="rId8"/>
    <p:sldId id="887" r:id="rId9"/>
    <p:sldId id="888" r:id="rId10"/>
    <p:sldId id="918" r:id="rId11"/>
    <p:sldId id="919" r:id="rId12"/>
    <p:sldId id="920" r:id="rId13"/>
    <p:sldId id="840" r:id="rId14"/>
    <p:sldId id="843" r:id="rId15"/>
    <p:sldId id="844" r:id="rId16"/>
    <p:sldId id="846" r:id="rId17"/>
    <p:sldId id="847" r:id="rId18"/>
    <p:sldId id="921" r:id="rId19"/>
    <p:sldId id="848" r:id="rId20"/>
    <p:sldId id="804" r:id="rId21"/>
    <p:sldId id="849" r:id="rId22"/>
    <p:sldId id="850" r:id="rId23"/>
    <p:sldId id="851" r:id="rId24"/>
    <p:sldId id="852" r:id="rId25"/>
    <p:sldId id="805" r:id="rId26"/>
    <p:sldId id="868" r:id="rId27"/>
    <p:sldId id="924" r:id="rId28"/>
    <p:sldId id="922" r:id="rId29"/>
    <p:sldId id="923" r:id="rId30"/>
    <p:sldId id="856" r:id="rId31"/>
    <p:sldId id="857" r:id="rId32"/>
    <p:sldId id="858" r:id="rId33"/>
    <p:sldId id="859" r:id="rId34"/>
    <p:sldId id="860" r:id="rId35"/>
    <p:sldId id="861" r:id="rId36"/>
    <p:sldId id="862" r:id="rId37"/>
    <p:sldId id="863" r:id="rId38"/>
    <p:sldId id="865" r:id="rId39"/>
    <p:sldId id="866" r:id="rId40"/>
    <p:sldId id="867" r:id="rId41"/>
    <p:sldId id="728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8500"/>
    <a:srgbClr val="4D94FF"/>
    <a:srgbClr val="D3AD09"/>
    <a:srgbClr val="63A537"/>
    <a:srgbClr val="FF2525"/>
    <a:srgbClr val="99CB38"/>
    <a:srgbClr val="0D0D0D"/>
    <a:srgbClr val="FEF1E6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0" autoAdjust="0"/>
    <p:restoredTop sz="94991" autoAdjust="0"/>
  </p:normalViewPr>
  <p:slideViewPr>
    <p:cSldViewPr>
      <p:cViewPr>
        <p:scale>
          <a:sx n="90" d="100"/>
          <a:sy n="90" d="100"/>
        </p:scale>
        <p:origin x="252" y="198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16"/>
    </p:cViewPr>
  </p:sorterViewPr>
  <p:notesViewPr>
    <p:cSldViewPr>
      <p:cViewPr varScale="1">
        <p:scale>
          <a:sx n="80" d="100"/>
          <a:sy n="80" d="100"/>
        </p:scale>
        <p:origin x="-2106" y="-90"/>
      </p:cViewPr>
      <p:guideLst>
        <p:guide orient="horz" pos="290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F3725-0D92-49D9-88BD-0A725DCC5ECA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BA8C6-1B8B-494C-881B-33C94A7D2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4892-2594-4348-9B59-391C3F1BE7C4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031C7-A97A-4B3D-B11F-B8701A7D07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模板来自于 </a:t>
            </a:r>
            <a:r>
              <a:rPr lang="en-US" altLang="zh-CN" dirty="0">
                <a:ea typeface="宋体" panose="02010600030101010101" pitchFamily="2" charset="-122"/>
              </a:rPr>
              <a:t>http://docer.wps.cn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>
              <a:buFont typeface="Arial" panose="020B0604020202020204" pitchFamily="34" charset="0"/>
              <a:buNone/>
            </a:pPr>
            <a:fld id="{2498E885-CAD0-4514-941B-A8694BC83AA7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11"/>
          <p:cNvSpPr txBox="1"/>
          <p:nvPr userDrawn="1"/>
        </p:nvSpPr>
        <p:spPr>
          <a:xfrm>
            <a:off x="7119484" y="4228617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  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过滤数据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2729230" y="767715"/>
            <a:ext cx="8047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6129064"/>
            <a:ext cx="12190451" cy="0"/>
          </a:xfrm>
          <a:prstGeom prst="line">
            <a:avLst/>
          </a:prstGeom>
          <a:ln w="76200">
            <a:solidFill>
              <a:srgbClr val="2E8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6129064"/>
            <a:ext cx="12190451" cy="0"/>
          </a:xfrm>
          <a:prstGeom prst="line">
            <a:avLst/>
          </a:prstGeom>
          <a:ln w="76200">
            <a:solidFill>
              <a:srgbClr val="2E8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993680" y="0"/>
            <a:ext cx="2734880" cy="6858000"/>
          </a:xfrm>
          <a:prstGeom prst="rect">
            <a:avLst/>
          </a:prstGeom>
          <a:solidFill>
            <a:srgbClr val="4D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1417916" y="1484784"/>
            <a:ext cx="3886408" cy="38884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5810248" y="2859472"/>
            <a:ext cx="6381752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85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Arial Unicode MS" pitchFamily="34" charset="-122"/>
              </a:rPr>
              <a:t>休息一会</a:t>
            </a:r>
          </a:p>
        </p:txBody>
      </p:sp>
      <p:pic>
        <p:nvPicPr>
          <p:cNvPr id="7" name="图片 6" descr="3320946_093417045235_2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50" t="53125" r="53125" b="6250"/>
          <a:stretch>
            <a:fillRect/>
          </a:stretch>
        </p:blipFill>
        <p:spPr>
          <a:xfrm>
            <a:off x="2024034" y="2214554"/>
            <a:ext cx="2786082" cy="2786082"/>
          </a:xfrm>
          <a:prstGeom prst="rect">
            <a:avLst/>
          </a:prstGeom>
        </p:spPr>
      </p:pic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75010-3E06-4B2A-B37E-391621881BCC}" type="datetimeFigureOut">
              <a:rPr lang="zh-CN" altLang="en-US"/>
              <a:t>2022/1/3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9C3A47-B2A0-4392-AF9E-D562ED7AED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5"/>
          <p:cNvSpPr txBox="1"/>
          <p:nvPr userDrawn="1"/>
        </p:nvSpPr>
        <p:spPr>
          <a:xfrm>
            <a:off x="7119484" y="4639973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4.4  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分组查询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5"/>
          <p:cNvSpPr txBox="1"/>
          <p:nvPr userDrawn="1"/>
        </p:nvSpPr>
        <p:spPr>
          <a:xfrm>
            <a:off x="7119484" y="5282915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0" algn="l" defTabSz="914400" rtl="0" eaLnBrk="1" latinLnBrk="0" hangingPunct="1"/>
            <a:r>
              <a:rPr lang="en-US" altLang="zh-CN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4.5   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排序数据</a:t>
            </a:r>
          </a:p>
        </p:txBody>
      </p:sp>
      <p:sp>
        <p:nvSpPr>
          <p:cNvPr id="18" name="TextBox 5"/>
          <p:cNvSpPr txBox="1"/>
          <p:nvPr userDrawn="1"/>
        </p:nvSpPr>
        <p:spPr>
          <a:xfrm>
            <a:off x="2687955" y="2495233"/>
            <a:ext cx="5811520" cy="36893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0" algn="l" defTabSz="914400" rtl="0" eaLnBrk="1" latinLnBrk="0" hangingPunct="1"/>
            <a:r>
              <a:rPr lang="en-US" altLang="zh-CN" sz="2400" kern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4.6    </a:t>
            </a:r>
            <a:r>
              <a:rPr lang="zh-CN" altLang="en-US" sz="2400" kern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从多张表中提取数据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6129064"/>
            <a:ext cx="12190451" cy="0"/>
          </a:xfrm>
          <a:prstGeom prst="line">
            <a:avLst/>
          </a:prstGeom>
          <a:ln w="76200">
            <a:solidFill>
              <a:srgbClr val="2E8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6129064"/>
            <a:ext cx="12190451" cy="0"/>
          </a:xfrm>
          <a:prstGeom prst="line">
            <a:avLst/>
          </a:prstGeom>
          <a:ln w="76200">
            <a:solidFill>
              <a:srgbClr val="2E8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6072206"/>
            <a:ext cx="12190451" cy="0"/>
          </a:xfrm>
          <a:prstGeom prst="line">
            <a:avLst/>
          </a:prstGeom>
          <a:ln w="76200">
            <a:solidFill>
              <a:srgbClr val="2E8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6129064"/>
            <a:ext cx="12190451" cy="0"/>
          </a:xfrm>
          <a:prstGeom prst="line">
            <a:avLst/>
          </a:prstGeom>
          <a:ln w="76200">
            <a:solidFill>
              <a:srgbClr val="2E8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5"/>
          <p:cNvSpPr txBox="1"/>
          <p:nvPr/>
        </p:nvSpPr>
        <p:spPr>
          <a:xfrm>
            <a:off x="5604776" y="6258798"/>
            <a:ext cx="982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—  </a:t>
            </a:r>
            <a:fld id="{2EEF1883-7A0E-4F66-9932-E581691AD397}" type="slidenum">
              <a:rPr lang="zh-CN" altLang="en-US" sz="1600" dirty="0" smtClean="0">
                <a:solidFill>
                  <a:schemeClr val="tx1"/>
                </a:solidFill>
              </a:rPr>
              <a:t>‹#›</a:t>
            </a:fld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—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endParaRPr lang="zh-CN" altLang="en-US" sz="1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095604" y="4214818"/>
            <a:ext cx="6000792" cy="2643182"/>
            <a:chOff x="3650144" y="4786322"/>
            <a:chExt cx="5160500" cy="2071678"/>
          </a:xfrm>
        </p:grpSpPr>
        <p:sp>
          <p:nvSpPr>
            <p:cNvPr id="14" name="圆角矩形 13"/>
            <p:cNvSpPr/>
            <p:nvPr/>
          </p:nvSpPr>
          <p:spPr>
            <a:xfrm>
              <a:off x="3650144" y="4786322"/>
              <a:ext cx="5160500" cy="1810870"/>
            </a:xfrm>
            <a:prstGeom prst="roundRect">
              <a:avLst/>
            </a:prstGeom>
            <a:solidFill>
              <a:srgbClr val="363437"/>
            </a:solidFill>
            <a:ln w="1270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096000" y="6597192"/>
              <a:ext cx="1" cy="260808"/>
            </a:xfrm>
            <a:prstGeom prst="line">
              <a:avLst/>
            </a:prstGeom>
            <a:solidFill>
              <a:srgbClr val="363437"/>
            </a:solidFill>
            <a:ln w="7620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文本框 13"/>
            <p:cNvSpPr txBox="1"/>
            <p:nvPr/>
          </p:nvSpPr>
          <p:spPr>
            <a:xfrm>
              <a:off x="4167174" y="4859736"/>
              <a:ext cx="4269616" cy="156966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sz="9600" b="1" dirty="0">
                  <a:solidFill>
                    <a:srgbClr val="88E70F"/>
                  </a:solidFill>
                  <a:effectLst>
                    <a:reflection blurRad="6350" stA="28000" endPos="25000" dist="60007" dir="5400000" sy="-10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期末考试题复习</a:t>
              </a:r>
              <a:endParaRPr lang="en-US" altLang="zh-CN" sz="9600" b="1" dirty="0">
                <a:solidFill>
                  <a:srgbClr val="88E70F"/>
                </a:solidFill>
                <a:effectLst>
                  <a:reflection blurRad="6350" stA="28000" endPos="25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六角星 19"/>
          <p:cNvSpPr/>
          <p:nvPr/>
        </p:nvSpPr>
        <p:spPr>
          <a:xfrm>
            <a:off x="2881290" y="4000504"/>
            <a:ext cx="1275509" cy="1276173"/>
          </a:xfrm>
          <a:prstGeom prst="star6">
            <a:avLst>
              <a:gd name="adj" fmla="val 21176"/>
              <a:gd name="hf" fmla="val 115470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 descr="99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39534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9.87654E-7 L 0.38333 9.87654E-7 " pathEditMode="relative" rAng="0" ptsTypes="AA">
                                      <p:cBhvr>
                                        <p:cTn id="1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6" presetClass="emph" presetSubtype="0" repeatCount="3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33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17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623392" y="4046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单选题</a:t>
              </a:r>
            </a:p>
          </p:txBody>
        </p:sp>
      </p:grpSp>
      <p:sp>
        <p:nvSpPr>
          <p:cNvPr id="10" name="文本框 1"/>
          <p:cNvSpPr txBox="1"/>
          <p:nvPr/>
        </p:nvSpPr>
        <p:spPr>
          <a:xfrm>
            <a:off x="623570" y="1163955"/>
            <a:ext cx="1133856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8</a:t>
            </a:r>
            <a:r>
              <a:rPr lang="zh-CN" altLang="en-US" sz="4000" dirty="0"/>
              <a:t>．</a:t>
            </a:r>
            <a:r>
              <a:rPr altLang="zh-CN" sz="2800" dirty="0"/>
              <a:t> 能够将”数据库”课程的学分赋值给变量的语句是（       ）</a:t>
            </a:r>
          </a:p>
          <a:p>
            <a:r>
              <a:rPr altLang="zh-CN" sz="2800" dirty="0"/>
              <a:t>    A．select credit into @credit from course where cname= '数据库'</a:t>
            </a:r>
          </a:p>
          <a:p>
            <a:r>
              <a:rPr altLang="zh-CN" sz="2800" dirty="0"/>
              <a:t>    B．select credit=@credit from course where cname= '数据库'</a:t>
            </a:r>
          </a:p>
          <a:p>
            <a:r>
              <a:rPr altLang="zh-CN" sz="2800" dirty="0"/>
              <a:t>    </a:t>
            </a:r>
            <a:r>
              <a:rPr altLang="zh-CN" sz="2800" dirty="0">
                <a:solidFill>
                  <a:srgbClr val="FF0000"/>
                </a:solidFill>
              </a:rPr>
              <a:t>C．select @credit=credit from course where cname= '数据库'</a:t>
            </a:r>
          </a:p>
          <a:p>
            <a:r>
              <a:rPr altLang="zh-CN" sz="2800" dirty="0"/>
              <a:t>    D．select credit from course where cname= '数据库' and credit=@credit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623392" y="4046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单选题</a:t>
              </a:r>
            </a:p>
          </p:txBody>
        </p:sp>
      </p:grpSp>
      <p:sp>
        <p:nvSpPr>
          <p:cNvPr id="10" name="文本框 1"/>
          <p:cNvSpPr txBox="1"/>
          <p:nvPr/>
        </p:nvSpPr>
        <p:spPr>
          <a:xfrm>
            <a:off x="623570" y="1163955"/>
            <a:ext cx="113385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9</a:t>
            </a:r>
            <a:r>
              <a:rPr lang="zh-CN" altLang="en-US" sz="4000" dirty="0"/>
              <a:t>．</a:t>
            </a:r>
            <a:r>
              <a:rPr altLang="zh-CN" sz="2800" dirty="0"/>
              <a:t> 下列</a:t>
            </a:r>
            <a:r>
              <a:rPr altLang="zh-CN" sz="2800" dirty="0">
                <a:solidFill>
                  <a:srgbClr val="FF0000"/>
                </a:solidFill>
              </a:rPr>
              <a:t>不属于</a:t>
            </a:r>
            <a:r>
              <a:rPr altLang="zh-CN" sz="2800" dirty="0"/>
              <a:t>创建索引的目的的是（    ）   </a:t>
            </a:r>
          </a:p>
          <a:p>
            <a:r>
              <a:rPr altLang="zh-CN" sz="2800" dirty="0"/>
              <a:t>A. </a:t>
            </a:r>
            <a:r>
              <a:rPr altLang="zh-CN" sz="2800" dirty="0" err="1"/>
              <a:t>快速存取数据</a:t>
            </a:r>
            <a:r>
              <a:rPr altLang="zh-CN" sz="2800" dirty="0"/>
              <a:t>   </a:t>
            </a:r>
            <a:r>
              <a:rPr lang="en-US" altLang="zh-CN" sz="2800" dirty="0"/>
              <a:t>	 </a:t>
            </a:r>
            <a:r>
              <a:rPr altLang="zh-CN" sz="2800" dirty="0"/>
              <a:t>B. </a:t>
            </a:r>
            <a:r>
              <a:rPr altLang="zh-CN" sz="2800" dirty="0" err="1"/>
              <a:t>保证数据的唯一性</a:t>
            </a:r>
            <a:r>
              <a:rPr altLang="zh-CN" sz="2800" dirty="0"/>
              <a:t>  </a:t>
            </a:r>
            <a:endParaRPr lang="en-US" altLang="zh-CN" sz="2800" dirty="0"/>
          </a:p>
          <a:p>
            <a:r>
              <a:rPr altLang="zh-CN" sz="2800" dirty="0"/>
              <a:t>C. </a:t>
            </a:r>
            <a:r>
              <a:rPr altLang="zh-CN" sz="2800" dirty="0" err="1"/>
              <a:t>实现参照完整性</a:t>
            </a:r>
            <a:r>
              <a:rPr altLang="zh-CN" sz="2800" dirty="0"/>
              <a:t>    </a:t>
            </a:r>
            <a:r>
              <a:rPr lang="en-US" altLang="zh-CN" sz="2800" dirty="0"/>
              <a:t>	</a:t>
            </a:r>
            <a:r>
              <a:rPr altLang="zh-CN" sz="2800" dirty="0"/>
              <a:t> </a:t>
            </a:r>
            <a:r>
              <a:rPr altLang="zh-CN" sz="2800" dirty="0">
                <a:solidFill>
                  <a:srgbClr val="FF0000"/>
                </a:solidFill>
              </a:rPr>
              <a:t>D. 设置字段的取值范围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623392" y="4046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单选题</a:t>
              </a:r>
            </a:p>
          </p:txBody>
        </p:sp>
      </p:grpSp>
      <p:sp>
        <p:nvSpPr>
          <p:cNvPr id="10" name="文本框 1"/>
          <p:cNvSpPr txBox="1"/>
          <p:nvPr/>
        </p:nvSpPr>
        <p:spPr>
          <a:xfrm>
            <a:off x="623570" y="1163955"/>
            <a:ext cx="1133856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10</a:t>
            </a:r>
            <a:r>
              <a:rPr lang="zh-CN" altLang="en-US" sz="4000" dirty="0"/>
              <a:t>．</a:t>
            </a:r>
            <a:r>
              <a:rPr altLang="zh-CN" sz="2800" dirty="0"/>
              <a:t>下列固定服务器角色中</a:t>
            </a:r>
            <a:r>
              <a:rPr altLang="zh-CN" sz="2800" dirty="0">
                <a:solidFill>
                  <a:srgbClr val="FF0000"/>
                </a:solidFill>
              </a:rPr>
              <a:t>权限最高</a:t>
            </a:r>
            <a:r>
              <a:rPr altLang="zh-CN" sz="2800" dirty="0"/>
              <a:t>的是 （    ）。   </a:t>
            </a:r>
          </a:p>
          <a:p>
            <a:r>
              <a:rPr altLang="zh-CN" sz="2800" dirty="0"/>
              <a:t>  A. public           B. dbcreator       </a:t>
            </a:r>
            <a:r>
              <a:rPr altLang="zh-CN" sz="2800" dirty="0">
                <a:solidFill>
                  <a:srgbClr val="FF0000"/>
                </a:solidFill>
              </a:rPr>
              <a:t>C. sysadmin</a:t>
            </a:r>
            <a:r>
              <a:rPr altLang="zh-CN" sz="2800" dirty="0"/>
              <a:t>    D. serveradmin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判断题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9355" y="2335530"/>
            <a:ext cx="10269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drop</a:t>
            </a:r>
            <a:r>
              <a:rPr lang="zh-CN" altLang="en-US" sz="2800" dirty="0"/>
              <a:t> Table的功能是删除表结构。</a:t>
            </a: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对</a:t>
            </a:r>
            <a:r>
              <a:rPr lang="zh-CN" altLang="en-US" sz="2800" dirty="0">
                <a:sym typeface="+mn-ea"/>
              </a:rPr>
              <a:t>  ）</a:t>
            </a:r>
            <a:endParaRPr lang="zh-CN" altLang="en-US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判断题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9355" y="2335530"/>
            <a:ext cx="102698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ym typeface="+mn-ea"/>
              </a:rPr>
              <a:t>SQL Server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不允许</a:t>
            </a:r>
            <a:r>
              <a:rPr lang="zh-CN" altLang="en-US" sz="2800" dirty="0">
                <a:sym typeface="+mn-ea"/>
              </a:rPr>
              <a:t>将同一个数据库的数据文件和日志文件存储在相同的位置。（  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错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 ）</a:t>
            </a:r>
            <a:endParaRPr lang="zh-CN" altLang="en-US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判断题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9355" y="2335530"/>
            <a:ext cx="10269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ym typeface="+mn-ea"/>
              </a:rPr>
              <a:t>创建SQL Server数据库时，可以设置数据库的初始大小。（ 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对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   ）</a:t>
            </a:r>
            <a:endParaRPr lang="zh-CN" altLang="en-US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判断题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9355" y="2335530"/>
            <a:ext cx="10269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ym typeface="+mn-ea"/>
              </a:rPr>
              <a:t>E-R图中的“E”表示的是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实体</a:t>
            </a:r>
            <a:r>
              <a:rPr lang="zh-CN" altLang="en-US" sz="2800" dirty="0">
                <a:sym typeface="+mn-ea"/>
              </a:rPr>
              <a:t>。（ 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对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 ）</a:t>
            </a:r>
            <a:endParaRPr lang="zh-CN" altLang="en-US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判断题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79780" y="2335530"/>
            <a:ext cx="11191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ym typeface="+mn-ea"/>
              </a:rPr>
              <a:t>在SQL Server中，可以通过代码扩大数据文件和日志文件的空间。（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对</a:t>
            </a:r>
            <a:r>
              <a:rPr lang="zh-CN" altLang="en-US" sz="2800" dirty="0">
                <a:sym typeface="+mn-ea"/>
              </a:rPr>
              <a:t>   ）</a:t>
            </a:r>
            <a:endParaRPr lang="zh-CN" altLang="en-US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判断题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79780" y="2335530"/>
            <a:ext cx="11191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ym typeface="+mn-ea"/>
              </a:rPr>
              <a:t>对表做查询操作并不会触发DML触发器。（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对</a:t>
            </a:r>
            <a:r>
              <a:rPr lang="zh-CN" altLang="en-US" sz="2800" dirty="0">
                <a:sym typeface="+mn-ea"/>
              </a:rPr>
              <a:t>  ）</a:t>
            </a:r>
            <a:endParaRPr lang="zh-CN" altLang="en-US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判断题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79780" y="2335530"/>
            <a:ext cx="11191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ym typeface="+mn-ea"/>
              </a:rPr>
              <a:t>一条UPDATE语句在某一时刻能更新多张表。（  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错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  ）</a:t>
            </a:r>
            <a:endParaRPr lang="zh-CN" altLang="en-US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35"/>
          <p:cNvGrpSpPr/>
          <p:nvPr/>
        </p:nvGrpSpPr>
        <p:grpSpPr>
          <a:xfrm>
            <a:off x="1881158" y="2133969"/>
            <a:ext cx="2235520" cy="3186353"/>
            <a:chOff x="1381092" y="2133969"/>
            <a:chExt cx="2235520" cy="3186353"/>
          </a:xfrm>
        </p:grpSpPr>
        <p:sp>
          <p:nvSpPr>
            <p:cNvPr id="10" name="MH_Title_1"/>
            <p:cNvSpPr/>
            <p:nvPr>
              <p:custDataLst>
                <p:tags r:id="rId5"/>
              </p:custDataLst>
            </p:nvPr>
          </p:nvSpPr>
          <p:spPr>
            <a:xfrm>
              <a:off x="1381092" y="2133969"/>
              <a:ext cx="2235520" cy="2129518"/>
            </a:xfrm>
            <a:custGeom>
              <a:avLst/>
              <a:gdLst/>
              <a:ahLst/>
              <a:cxnLst/>
              <a:rect l="l" t="t" r="r" b="b"/>
              <a:pathLst>
                <a:path w="3240360" h="3757972">
                  <a:moveTo>
                    <a:pt x="1620180" y="0"/>
                  </a:moveTo>
                  <a:cubicBezTo>
                    <a:pt x="2514981" y="0"/>
                    <a:pt x="3240360" y="725379"/>
                    <a:pt x="3240360" y="1620180"/>
                  </a:cubicBezTo>
                  <a:cubicBezTo>
                    <a:pt x="3240360" y="2212023"/>
                    <a:pt x="2923020" y="2729746"/>
                    <a:pt x="2448272" y="3010903"/>
                  </a:cubicBezTo>
                  <a:lnTo>
                    <a:pt x="2448272" y="3511913"/>
                  </a:lnTo>
                  <a:cubicBezTo>
                    <a:pt x="2448272" y="3647808"/>
                    <a:pt x="2338108" y="3757972"/>
                    <a:pt x="2202213" y="3757972"/>
                  </a:cubicBezTo>
                  <a:lnTo>
                    <a:pt x="1038147" y="3757972"/>
                  </a:lnTo>
                  <a:cubicBezTo>
                    <a:pt x="902252" y="3757972"/>
                    <a:pt x="792088" y="3647808"/>
                    <a:pt x="792088" y="3511913"/>
                  </a:cubicBezTo>
                  <a:lnTo>
                    <a:pt x="792088" y="3010903"/>
                  </a:lnTo>
                  <a:cubicBezTo>
                    <a:pt x="317340" y="2729746"/>
                    <a:pt x="0" y="2212023"/>
                    <a:pt x="0" y="1620180"/>
                  </a:cubicBezTo>
                  <a:cubicBezTo>
                    <a:pt x="0" y="725379"/>
                    <a:pt x="725379" y="0"/>
                    <a:pt x="1620180" y="0"/>
                  </a:cubicBezTo>
                  <a:close/>
                </a:path>
              </a:pathLst>
            </a:custGeom>
            <a:solidFill>
              <a:srgbClr val="FCFCFC"/>
            </a:solidFill>
            <a:ln w="2032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wrap="square" rtlCol="0" anchor="ctr">
              <a:normAutofit/>
            </a:bodyPr>
            <a:lstStyle/>
            <a:p>
              <a:pPr algn="ctr">
                <a:defRPr/>
              </a:pPr>
              <a:endParaRPr lang="en-US" sz="3600" kern="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MH_Other_1"/>
            <p:cNvSpPr/>
            <p:nvPr>
              <p:custDataLst>
                <p:tags r:id="rId6"/>
              </p:custDataLst>
            </p:nvPr>
          </p:nvSpPr>
          <p:spPr>
            <a:xfrm>
              <a:off x="1979831" y="4429132"/>
              <a:ext cx="1044335" cy="17747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4" name="MH_Other_2"/>
            <p:cNvSpPr/>
            <p:nvPr>
              <p:custDataLst>
                <p:tags r:id="rId7"/>
              </p:custDataLst>
            </p:nvPr>
          </p:nvSpPr>
          <p:spPr>
            <a:xfrm>
              <a:off x="2089658" y="4670753"/>
              <a:ext cx="863070" cy="17888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6" name="MH_Other_3"/>
            <p:cNvSpPr/>
            <p:nvPr>
              <p:custDataLst>
                <p:tags r:id="rId8"/>
              </p:custDataLst>
            </p:nvPr>
          </p:nvSpPr>
          <p:spPr>
            <a:xfrm>
              <a:off x="1979831" y="4928044"/>
              <a:ext cx="1044335" cy="17747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8" name="MH_Other_4"/>
            <p:cNvSpPr/>
            <p:nvPr>
              <p:custDataLst>
                <p:tags r:id="rId9"/>
              </p:custDataLst>
            </p:nvPr>
          </p:nvSpPr>
          <p:spPr>
            <a:xfrm>
              <a:off x="2223179" y="5183916"/>
              <a:ext cx="658111" cy="136406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22" name="组合 36"/>
          <p:cNvGrpSpPr/>
          <p:nvPr/>
        </p:nvGrpSpPr>
        <p:grpSpPr>
          <a:xfrm>
            <a:off x="5299710" y="1871345"/>
            <a:ext cx="5190490" cy="486054"/>
            <a:chOff x="4218361" y="142852"/>
            <a:chExt cx="4358640" cy="486054"/>
          </a:xfrm>
        </p:grpSpPr>
        <p:sp>
          <p:nvSpPr>
            <p:cNvPr id="27" name="MH_Other_7"/>
            <p:cNvSpPr/>
            <p:nvPr>
              <p:custDataLst>
                <p:tags r:id="rId4"/>
              </p:custDataLst>
            </p:nvPr>
          </p:nvSpPr>
          <p:spPr>
            <a:xfrm>
              <a:off x="4218361" y="142852"/>
              <a:ext cx="591755" cy="486054"/>
            </a:xfrm>
            <a:prstGeom prst="ellipse">
              <a:avLst/>
            </a:prstGeom>
            <a:solidFill>
              <a:sysClr val="window" lastClr="FFFFFF"/>
            </a:solidFill>
            <a:ln w="57150" cap="flat" cmpd="sng" algn="ctr">
              <a:solidFill>
                <a:srgbClr val="C5C5C5"/>
              </a:solidFill>
              <a:prstDash val="solid"/>
            </a:ln>
            <a:effectLst/>
          </p:spPr>
          <p:txBody>
            <a:bodyPr wrap="square" lIns="0" tIns="0" rIns="0" bIns="0" rtlCol="0" anchor="ctr">
              <a:normAutofit fontScale="90000" lnSpcReduction="10000"/>
            </a:bodyPr>
            <a:lstStyle/>
            <a:p>
              <a:pPr algn="ctr">
                <a:defRPr/>
              </a:pPr>
              <a:r>
                <a:rPr lang="en-US" sz="2700" b="1" kern="0" dirty="0">
                  <a:ln w="18415" cmpd="sng">
                    <a:noFill/>
                    <a:prstDash val="solid"/>
                  </a:ln>
                  <a:solidFill>
                    <a:srgbClr val="00B0F0"/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4953056" y="142852"/>
              <a:ext cx="362394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选择题</a:t>
              </a:r>
            </a:p>
          </p:txBody>
        </p:sp>
      </p:grpSp>
      <p:grpSp>
        <p:nvGrpSpPr>
          <p:cNvPr id="29" name="组合 38"/>
          <p:cNvGrpSpPr/>
          <p:nvPr/>
        </p:nvGrpSpPr>
        <p:grpSpPr>
          <a:xfrm>
            <a:off x="5259845" y="3360779"/>
            <a:ext cx="5133340" cy="486054"/>
            <a:chOff x="4238612" y="1643050"/>
            <a:chExt cx="3566310" cy="486054"/>
          </a:xfrm>
        </p:grpSpPr>
        <p:sp>
          <p:nvSpPr>
            <p:cNvPr id="30" name="MH_Other_11"/>
            <p:cNvSpPr/>
            <p:nvPr>
              <p:custDataLst>
                <p:tags r:id="rId3"/>
              </p:custDataLst>
            </p:nvPr>
          </p:nvSpPr>
          <p:spPr>
            <a:xfrm>
              <a:off x="4238612" y="1643050"/>
              <a:ext cx="591755" cy="486054"/>
            </a:xfrm>
            <a:prstGeom prst="ellipse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wrap="square" lIns="0" tIns="0" rIns="0" bIns="0" rtlCol="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sz="2700" b="1" kern="0" dirty="0">
                  <a:ln w="18415" cmpd="sng">
                    <a:noFill/>
                    <a:prstDash val="solid"/>
                  </a:ln>
                  <a:solidFill>
                    <a:srgbClr val="00B0F0"/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939169" y="1671625"/>
              <a:ext cx="2865753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buClrTx/>
                <a:buSzTx/>
                <a:buFontTx/>
              </a:pP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3填空及阅读题</a:t>
              </a:r>
            </a:p>
          </p:txBody>
        </p:sp>
      </p:grpSp>
      <p:grpSp>
        <p:nvGrpSpPr>
          <p:cNvPr id="32" name="组合 38"/>
          <p:cNvGrpSpPr/>
          <p:nvPr/>
        </p:nvGrpSpPr>
        <p:grpSpPr>
          <a:xfrm>
            <a:off x="5247742" y="4095074"/>
            <a:ext cx="4880706" cy="486054"/>
            <a:chOff x="4238612" y="1643050"/>
            <a:chExt cx="3592092" cy="486054"/>
          </a:xfrm>
        </p:grpSpPr>
        <p:sp>
          <p:nvSpPr>
            <p:cNvPr id="33" name="MH_Other_11"/>
            <p:cNvSpPr/>
            <p:nvPr>
              <p:custDataLst>
                <p:tags r:id="rId2"/>
              </p:custDataLst>
            </p:nvPr>
          </p:nvSpPr>
          <p:spPr>
            <a:xfrm>
              <a:off x="4238612" y="1643050"/>
              <a:ext cx="591755" cy="486054"/>
            </a:xfrm>
            <a:prstGeom prst="ellipse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wrap="square" lIns="0" tIns="0" rIns="0" bIns="0" rtlCol="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sz="2700" b="1" kern="0" dirty="0">
                  <a:ln w="18415" cmpd="sng">
                    <a:noFill/>
                    <a:prstDash val="solid"/>
                  </a:ln>
                  <a:solidFill>
                    <a:srgbClr val="00B0F0"/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700" b="1" kern="0" dirty="0">
                  <a:ln w="18415" cmpd="sng">
                    <a:noFill/>
                    <a:prstDash val="solid"/>
                  </a:ln>
                  <a:solidFill>
                    <a:srgbClr val="00B0F0"/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en-US" sz="2700" b="1" kern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68904" y="1671568"/>
              <a:ext cx="286180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6"/>
          <p:cNvGrpSpPr/>
          <p:nvPr/>
        </p:nvGrpSpPr>
        <p:grpSpPr>
          <a:xfrm>
            <a:off x="5297998" y="2654914"/>
            <a:ext cx="5190490" cy="486054"/>
            <a:chOff x="4218361" y="142852"/>
            <a:chExt cx="4358640" cy="486054"/>
          </a:xfrm>
        </p:grpSpPr>
        <p:sp>
          <p:nvSpPr>
            <p:cNvPr id="36" name="MH_Other_7"/>
            <p:cNvSpPr/>
            <p:nvPr>
              <p:custDataLst>
                <p:tags r:id="rId1"/>
              </p:custDataLst>
            </p:nvPr>
          </p:nvSpPr>
          <p:spPr>
            <a:xfrm>
              <a:off x="4218361" y="142852"/>
              <a:ext cx="591755" cy="486054"/>
            </a:xfrm>
            <a:prstGeom prst="ellipse">
              <a:avLst/>
            </a:prstGeom>
            <a:solidFill>
              <a:sysClr val="window" lastClr="FFFFFF"/>
            </a:solidFill>
            <a:ln w="57150" cap="flat" cmpd="sng" algn="ctr">
              <a:solidFill>
                <a:srgbClr val="C5C5C5"/>
              </a:solidFill>
              <a:prstDash val="solid"/>
            </a:ln>
            <a:effectLst/>
          </p:spPr>
          <p:txBody>
            <a:bodyPr wrap="square" lIns="0" tIns="0" rIns="0" bIns="0" rtlCol="0" anchor="ctr">
              <a:normAutofit fontScale="90000" lnSpcReduction="10000"/>
            </a:bodyPr>
            <a:lstStyle/>
            <a:p>
              <a:pPr algn="ctr">
                <a:defRPr/>
              </a:pPr>
              <a:r>
                <a:rPr lang="en-US" sz="2700" b="1" kern="0" dirty="0">
                  <a:ln w="18415" cmpd="sng">
                    <a:noFill/>
                    <a:prstDash val="solid"/>
                  </a:ln>
                  <a:solidFill>
                    <a:srgbClr val="00B0F0"/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700" b="1" kern="0" dirty="0">
                  <a:ln w="18415" cmpd="sng">
                    <a:noFill/>
                    <a:prstDash val="solid"/>
                  </a:ln>
                  <a:solidFill>
                    <a:srgbClr val="00B0F0"/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en-US" sz="2700" b="1" kern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953056" y="142852"/>
              <a:ext cx="362394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buClrTx/>
                <a:buSzTx/>
                <a:buFontTx/>
              </a:pP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判断题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6171467" y="4123592"/>
            <a:ext cx="412496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buClrTx/>
                <a:buSzTx/>
                <a:buFontTx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阅读题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56005" y="2263140"/>
            <a:ext cx="96481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针对员工管理数据库中的下面的三个表：</a:t>
            </a:r>
          </a:p>
          <a:p>
            <a:r>
              <a:rPr lang="en-US" altLang="zh-CN" sz="2400" dirty="0"/>
              <a:t>Employee(</a:t>
            </a:r>
            <a:r>
              <a:rPr lang="en-US" altLang="zh-CN" sz="2400" dirty="0" err="1"/>
              <a:t>EmployeeID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EmpName</a:t>
            </a:r>
            <a:r>
              <a:rPr lang="en-US" altLang="zh-CN" sz="2400" dirty="0"/>
              <a:t>, sex, birthdate, </a:t>
            </a:r>
            <a:r>
              <a:rPr lang="en-US" altLang="zh-CN" sz="2400" dirty="0" err="1"/>
              <a:t>DeptId</a:t>
            </a:r>
            <a:r>
              <a:rPr lang="en-US" altLang="zh-CN" sz="2400" dirty="0"/>
              <a:t>) //</a:t>
            </a:r>
            <a:r>
              <a:rPr lang="zh-CN" altLang="en-US" sz="2400" dirty="0"/>
              <a:t>员工</a:t>
            </a:r>
            <a:r>
              <a:rPr lang="en-US" altLang="zh-CN" sz="2400" dirty="0"/>
              <a:t>(</a:t>
            </a:r>
            <a:r>
              <a:rPr lang="zh-CN" altLang="en-US" sz="2400" dirty="0"/>
              <a:t>员工</a:t>
            </a:r>
            <a:r>
              <a:rPr lang="en-US" altLang="zh-CN" sz="2400" dirty="0"/>
              <a:t>ID</a:t>
            </a:r>
            <a:r>
              <a:rPr lang="zh-CN" altLang="en-US" sz="2400" dirty="0"/>
              <a:t>，姓名，性别，出生日期，部门</a:t>
            </a:r>
            <a:r>
              <a:rPr lang="en-US" altLang="zh-CN" sz="2400" dirty="0"/>
              <a:t>ID)</a:t>
            </a:r>
          </a:p>
          <a:p>
            <a:r>
              <a:rPr lang="en-US" altLang="zh-CN" sz="2400" dirty="0"/>
              <a:t>Department(</a:t>
            </a:r>
            <a:r>
              <a:rPr lang="en-US" altLang="zh-CN" sz="2400" dirty="0" err="1"/>
              <a:t>DeptId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DepartmentName,Tel</a:t>
            </a:r>
            <a:r>
              <a:rPr lang="en-US" altLang="zh-CN" sz="2400" dirty="0"/>
              <a:t>) //</a:t>
            </a:r>
            <a:r>
              <a:rPr lang="zh-CN" altLang="en-US" sz="2400" dirty="0"/>
              <a:t>部门</a:t>
            </a:r>
            <a:r>
              <a:rPr lang="en-US" altLang="zh-CN" sz="2400" dirty="0"/>
              <a:t>(</a:t>
            </a:r>
            <a:r>
              <a:rPr lang="zh-CN" altLang="en-US" sz="2400" dirty="0"/>
              <a:t>部门</a:t>
            </a:r>
            <a:r>
              <a:rPr lang="en-US" altLang="zh-CN" sz="2400" dirty="0"/>
              <a:t>ID</a:t>
            </a:r>
            <a:r>
              <a:rPr lang="zh-CN" altLang="en-US" sz="2400" dirty="0"/>
              <a:t>，部门名称，电话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Salary(</a:t>
            </a:r>
            <a:r>
              <a:rPr lang="en-US" altLang="zh-CN" sz="2400" dirty="0" err="1"/>
              <a:t>SalId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EmployeeID</a:t>
            </a:r>
            <a:r>
              <a:rPr lang="en-US" altLang="zh-CN" sz="2400" dirty="0"/>
              <a:t>, year, month, income, outcome)// </a:t>
            </a:r>
            <a:r>
              <a:rPr lang="zh-CN" altLang="en-US" sz="2400" dirty="0"/>
              <a:t>工资</a:t>
            </a:r>
            <a:r>
              <a:rPr lang="en-US" altLang="zh-CN" sz="2400" dirty="0"/>
              <a:t>Id</a:t>
            </a:r>
            <a:r>
              <a:rPr lang="zh-CN" altLang="en-US" sz="2400" dirty="0"/>
              <a:t>，员工</a:t>
            </a:r>
            <a:r>
              <a:rPr lang="en-US" altLang="zh-CN" sz="2400" dirty="0"/>
              <a:t>Id</a:t>
            </a:r>
            <a:r>
              <a:rPr lang="zh-CN" altLang="en-US" sz="2400" dirty="0"/>
              <a:t>，年，月份，收入，扣减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请写出下面的语句的功能：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buClrTx/>
                <a:buSzTx/>
                <a:buFontTx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阅读题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56005" y="2263140"/>
            <a:ext cx="9648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DepartmentName</a:t>
            </a:r>
            <a:r>
              <a:rPr lang="en-US" altLang="zh-CN" sz="2400" dirty="0"/>
              <a:t>, count</a:t>
            </a:r>
            <a:r>
              <a:rPr lang="zh-CN" altLang="en-US" sz="2400" dirty="0"/>
              <a:t>（*） </a:t>
            </a:r>
            <a:r>
              <a:rPr lang="en-US" altLang="zh-CN" sz="2400" dirty="0"/>
              <a:t>from  Employee E, Department D where </a:t>
            </a:r>
            <a:r>
              <a:rPr lang="en-US" altLang="zh-CN" sz="2400" dirty="0" err="1"/>
              <a:t>E.DeptId</a:t>
            </a:r>
            <a:r>
              <a:rPr lang="en-US" altLang="zh-CN" sz="2400" dirty="0"/>
              <a:t>=</a:t>
            </a:r>
            <a:r>
              <a:rPr lang="en-US" altLang="zh-CN" sz="2400" dirty="0" err="1"/>
              <a:t>D.DeptId</a:t>
            </a:r>
            <a:r>
              <a:rPr lang="en-US" altLang="zh-CN" sz="2400" dirty="0"/>
              <a:t>  group by  </a:t>
            </a:r>
            <a:r>
              <a:rPr lang="en-US" altLang="zh-CN" sz="2400" dirty="0" err="1"/>
              <a:t>D.DeptId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DepartmentName</a:t>
            </a:r>
          </a:p>
          <a:p>
            <a:endParaRPr lang="zh-CN" altLang="en-US" sz="2400" dirty="0"/>
          </a:p>
          <a:p>
            <a:r>
              <a:rPr lang="zh-CN" altLang="en-US" sz="2400" dirty="0"/>
              <a:t>查询各部门的人数，按照部门</a:t>
            </a:r>
            <a:r>
              <a:rPr lang="en-US" altLang="zh-CN" sz="2400" dirty="0"/>
              <a:t>ID</a:t>
            </a:r>
            <a:r>
              <a:rPr lang="zh-CN" altLang="en-US" sz="2400" dirty="0"/>
              <a:t>和部门名称进行分组，展示部门名称和部门人数字段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buClrTx/>
                <a:buSzTx/>
                <a:buFontTx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阅读题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56005" y="2263140"/>
            <a:ext cx="96481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EmployeeID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EmpName</a:t>
            </a:r>
            <a:r>
              <a:rPr lang="en-US" altLang="zh-CN" sz="2400" dirty="0"/>
              <a:t>, sex, </a:t>
            </a:r>
            <a:r>
              <a:rPr lang="en-US" altLang="zh-CN" sz="2400" dirty="0" err="1"/>
              <a:t>DepartmentName</a:t>
            </a:r>
            <a:r>
              <a:rPr lang="en-US" altLang="zh-CN" sz="2400" dirty="0"/>
              <a:t> from Employee E inner join Department D on </a:t>
            </a:r>
            <a:r>
              <a:rPr lang="en-US" altLang="zh-CN" sz="2400" dirty="0" err="1"/>
              <a:t>E.DeptID</a:t>
            </a:r>
            <a:r>
              <a:rPr lang="en-US" altLang="zh-CN" sz="2400" dirty="0"/>
              <a:t> =</a:t>
            </a:r>
            <a:r>
              <a:rPr lang="en-US" altLang="zh-CN" sz="2400" dirty="0" err="1"/>
              <a:t>D.DeptID</a:t>
            </a:r>
            <a:r>
              <a:rPr lang="en-US" altLang="zh-CN" sz="2400" dirty="0"/>
              <a:t> where </a:t>
            </a:r>
            <a:r>
              <a:rPr lang="en-US" altLang="zh-CN" sz="2400" dirty="0" err="1"/>
              <a:t>E.EmployeeID</a:t>
            </a:r>
            <a:r>
              <a:rPr lang="en-US" altLang="zh-CN" sz="2400" dirty="0"/>
              <a:t> in(select  </a:t>
            </a:r>
            <a:r>
              <a:rPr lang="en-US" altLang="zh-CN" sz="2400" dirty="0" err="1"/>
              <a:t>EmployeeId</a:t>
            </a:r>
            <a:r>
              <a:rPr lang="en-US" altLang="zh-CN" sz="2400" dirty="0"/>
              <a:t> from Salary where year=2021 and month=12 and income-outcome&gt;10000)</a:t>
            </a:r>
          </a:p>
          <a:p>
            <a:endParaRPr lang="en-US" altLang="zh-CN" sz="2400" dirty="0"/>
          </a:p>
          <a:p>
            <a:r>
              <a:rPr lang="zh-CN" altLang="en-US" sz="2400" dirty="0"/>
              <a:t>从员工表和部门表中查询</a:t>
            </a:r>
            <a:r>
              <a:rPr lang="en-US" altLang="zh-CN" sz="2400" dirty="0"/>
              <a:t>2021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/>
              <a:t>月份实际收入（收入</a:t>
            </a:r>
            <a:r>
              <a:rPr lang="en-US" altLang="zh-CN" sz="2400" dirty="0"/>
              <a:t>-</a:t>
            </a:r>
            <a:r>
              <a:rPr lang="zh-CN" altLang="en-US" sz="2400" dirty="0"/>
              <a:t>支出）大于</a:t>
            </a:r>
            <a:r>
              <a:rPr lang="en-US" altLang="zh-CN" sz="2400" dirty="0"/>
              <a:t>10000</a:t>
            </a:r>
            <a:r>
              <a:rPr lang="zh-CN" altLang="en-US" sz="2400" dirty="0"/>
              <a:t>的员工</a:t>
            </a:r>
            <a:r>
              <a:rPr lang="en-US" altLang="zh-CN" sz="2400" dirty="0"/>
              <a:t>ID</a:t>
            </a:r>
            <a:r>
              <a:rPr lang="zh-CN" altLang="en-US" sz="2400" dirty="0"/>
              <a:t>，姓名，性别和部门名称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buClrTx/>
                <a:buSzTx/>
                <a:buFontTx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阅读题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83432" y="1927276"/>
            <a:ext cx="96481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阅读下面的代码，写出输出的结果（写在竖线的右边）。提示：</a:t>
            </a:r>
            <a:r>
              <a:rPr lang="en-US" altLang="zh-CN" sz="2400" dirty="0"/>
              <a:t>space()</a:t>
            </a:r>
            <a:r>
              <a:rPr lang="zh-CN" altLang="en-US" sz="2400" dirty="0"/>
              <a:t>为生成指定数目的空格，</a:t>
            </a:r>
            <a:r>
              <a:rPr lang="en-US" altLang="zh-CN" sz="2400" dirty="0"/>
              <a:t>replicate()</a:t>
            </a:r>
            <a:r>
              <a:rPr lang="zh-CN" altLang="en-US" sz="2400" dirty="0"/>
              <a:t>为复制指定数目的字符串。</a:t>
            </a:r>
          </a:p>
          <a:p>
            <a:r>
              <a:rPr lang="en-US" altLang="zh-CN" sz="2400" dirty="0"/>
              <a:t>declare @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=1, @lines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=4</a:t>
            </a:r>
          </a:p>
          <a:p>
            <a:r>
              <a:rPr lang="en-US" altLang="zh-CN" sz="2400" dirty="0"/>
              <a:t>while @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&lt;=@lines </a:t>
            </a:r>
          </a:p>
          <a:p>
            <a:r>
              <a:rPr lang="en-US" altLang="zh-CN" sz="2400" dirty="0"/>
              <a:t>begin</a:t>
            </a:r>
          </a:p>
          <a:p>
            <a:r>
              <a:rPr lang="en-US" altLang="zh-CN" sz="2400" dirty="0"/>
              <a:t>  print  space(@lines -@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+ replicate('*',@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set @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 @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+1</a:t>
            </a:r>
          </a:p>
          <a:p>
            <a:r>
              <a:rPr lang="en-US" altLang="zh-CN" sz="2400" dirty="0"/>
              <a:t>end </a:t>
            </a:r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▢▢▢*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▢▢**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▢***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****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buClrTx/>
                <a:buSzTx/>
                <a:buFontTx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阅读题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55440" y="1835437"/>
            <a:ext cx="96481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下面的程序是通过游标来输出满足条件的记录，请在空白处填写合适的语句。</a:t>
            </a:r>
          </a:p>
          <a:p>
            <a:r>
              <a:rPr lang="en-US" altLang="zh-CN" sz="2400" dirty="0"/>
              <a:t>declare @</a:t>
            </a:r>
            <a:r>
              <a:rPr lang="en-US" altLang="zh-CN" sz="2400" dirty="0" err="1"/>
              <a:t>empId</a:t>
            </a:r>
            <a:r>
              <a:rPr lang="en-US" altLang="zh-CN" sz="2400" dirty="0"/>
              <a:t> varchar(6), @</a:t>
            </a:r>
            <a:r>
              <a:rPr lang="en-US" altLang="zh-CN" sz="2400" dirty="0" err="1"/>
              <a:t>empName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nvarchar</a:t>
            </a:r>
            <a:r>
              <a:rPr lang="en-US" altLang="zh-CN" sz="2400" dirty="0"/>
              <a:t>(max)</a:t>
            </a:r>
          </a:p>
          <a:p>
            <a:r>
              <a:rPr lang="en-US" altLang="zh-CN" sz="2400" dirty="0"/>
              <a:t>declare cur1 cursor </a:t>
            </a:r>
          </a:p>
          <a:p>
            <a:r>
              <a:rPr lang="en-US" altLang="zh-CN" sz="2400" dirty="0"/>
              <a:t>      for select </a:t>
            </a:r>
            <a:r>
              <a:rPr lang="en-US" altLang="zh-CN" sz="2400" dirty="0" err="1"/>
              <a:t>EmployeeID,Name</a:t>
            </a:r>
            <a:r>
              <a:rPr lang="en-US" altLang="zh-CN" sz="2400" dirty="0"/>
              <a:t> from Employees where sex =0</a:t>
            </a:r>
          </a:p>
          <a:p>
            <a:r>
              <a:rPr lang="en-US" altLang="zh-CN" sz="2400" dirty="0"/>
              <a:t>open cur1</a:t>
            </a:r>
          </a:p>
          <a:p>
            <a:r>
              <a:rPr lang="en-US" altLang="zh-CN" sz="2400" dirty="0"/>
              <a:t>fetch next from cur1 into @</a:t>
            </a:r>
            <a:r>
              <a:rPr lang="en-US" altLang="zh-CN" sz="2400" dirty="0" err="1"/>
              <a:t>empID</a:t>
            </a:r>
            <a:r>
              <a:rPr lang="en-US" altLang="zh-CN" sz="2400" dirty="0"/>
              <a:t>,@</a:t>
            </a:r>
            <a:r>
              <a:rPr lang="en-US" altLang="zh-CN" sz="2400" dirty="0" err="1"/>
              <a:t>empName</a:t>
            </a:r>
            <a:endParaRPr lang="en-US" altLang="zh-CN" sz="2400" dirty="0"/>
          </a:p>
          <a:p>
            <a:r>
              <a:rPr lang="en-US" altLang="zh-CN" sz="2400" dirty="0"/>
              <a:t>while </a:t>
            </a:r>
            <a:r>
              <a:rPr lang="en-US" altLang="zh-CN" sz="2400" u="sng" dirty="0"/>
              <a:t>             </a:t>
            </a:r>
            <a:r>
              <a:rPr lang="en-US" altLang="zh-CN" sz="2400" u="sng" dirty="0">
                <a:solidFill>
                  <a:srgbClr val="FF0000"/>
                </a:solidFill>
              </a:rPr>
              <a:t>@@FETCH_STATUS=0                      </a:t>
            </a:r>
            <a:r>
              <a:rPr lang="en-US" altLang="zh-CN" sz="2400" dirty="0"/>
              <a:t>begin</a:t>
            </a:r>
          </a:p>
          <a:p>
            <a:r>
              <a:rPr lang="en-US" altLang="zh-CN" sz="2400" dirty="0"/>
              <a:t>   print @</a:t>
            </a:r>
            <a:r>
              <a:rPr lang="en-US" altLang="zh-CN" sz="2400" dirty="0" err="1"/>
              <a:t>empId</a:t>
            </a:r>
            <a:r>
              <a:rPr lang="en-US" altLang="zh-CN" sz="2400" dirty="0"/>
              <a:t>  + @</a:t>
            </a:r>
            <a:r>
              <a:rPr lang="en-US" altLang="zh-CN" sz="2400" dirty="0" err="1"/>
              <a:t>empName</a:t>
            </a:r>
            <a:endParaRPr lang="en-US" altLang="zh-CN" sz="2400" dirty="0"/>
          </a:p>
          <a:p>
            <a:r>
              <a:rPr lang="en-US" altLang="zh-CN" sz="2400" u="sng" dirty="0"/>
              <a:t>   </a:t>
            </a:r>
            <a:r>
              <a:rPr lang="en-US" altLang="zh-CN" sz="2400" u="sng" dirty="0">
                <a:solidFill>
                  <a:srgbClr val="FF0000"/>
                </a:solidFill>
              </a:rPr>
              <a:t>fetch next from cur1 into @empID,@empName                            </a:t>
            </a:r>
          </a:p>
          <a:p>
            <a:r>
              <a:rPr lang="en-US" altLang="zh-CN" sz="2400" dirty="0"/>
              <a:t>end</a:t>
            </a:r>
          </a:p>
          <a:p>
            <a:r>
              <a:rPr lang="en-US" altLang="zh-CN" sz="2400" dirty="0"/>
              <a:t>close cur1</a:t>
            </a:r>
          </a:p>
          <a:p>
            <a:r>
              <a:rPr lang="en-US" altLang="zh-CN" sz="2400" dirty="0"/>
              <a:t>deallocate cur1</a:t>
            </a:r>
            <a:endParaRPr lang="zh-CN" altLang="en-US" sz="24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设计题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75665" y="2311400"/>
            <a:ext cx="107791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1. （8分）有下面的应用：一个系统中要存储下面的信息，图书、出版社、作者，其中，一个出版社可以出版多种图书，一种图书只能在一个出版社出版，一种图书有多名作者，一名作者可以出版多本书籍。图书信息包括：ISBN、书名、出版日期、价格、页数；出版社信息包括：名称、城市、级别；作者信息包括：姓名、性别、出生日期、职称。请画出系统的ER图。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画布 1"/>
          <p:cNvGrpSpPr/>
          <p:nvPr/>
        </p:nvGrpSpPr>
        <p:grpSpPr>
          <a:xfrm>
            <a:off x="1127760" y="763905"/>
            <a:ext cx="9896135" cy="5445760"/>
            <a:chOff x="0" y="0"/>
            <a:chExt cx="6057900" cy="3533775"/>
          </a:xfrm>
        </p:grpSpPr>
        <p:sp>
          <p:nvSpPr>
            <p:cNvPr id="3" name="画布 1"/>
            <p:cNvSpPr>
              <a:spLocks noChangeAspect="1"/>
            </p:cNvSpPr>
            <p:nvPr/>
          </p:nvSpPr>
          <p:spPr>
            <a:xfrm>
              <a:off x="0" y="0"/>
              <a:ext cx="6057900" cy="3533775"/>
            </a:xfrm>
            <a:solidFill>
              <a:prstClr val="white"/>
            </a:solidFill>
          </p:spPr>
        </p:sp>
        <p:sp>
          <p:nvSpPr>
            <p:cNvPr id="4" name="文本框 2"/>
            <p:cNvSpPr txBox="1"/>
            <p:nvPr/>
          </p:nvSpPr>
          <p:spPr>
            <a:xfrm>
              <a:off x="819141" y="1247775"/>
              <a:ext cx="857250" cy="3143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altLang="en-US" kern="100" dirty="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作者</a:t>
              </a:r>
              <a:endParaRPr lang="en-US" altLang="zh-CN" kern="100" dirty="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" name="椭圆 3"/>
            <p:cNvSpPr/>
            <p:nvPr/>
          </p:nvSpPr>
          <p:spPr>
            <a:xfrm>
              <a:off x="123825" y="381000"/>
              <a:ext cx="733425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 dirty="0" err="1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姓名</a:t>
              </a:r>
              <a:endParaRPr lang="en-US" altLang="zh-CN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" name="椭圆 4"/>
            <p:cNvSpPr/>
            <p:nvPr/>
          </p:nvSpPr>
          <p:spPr>
            <a:xfrm>
              <a:off x="942975" y="381000"/>
              <a:ext cx="733425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 dirty="0" err="1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性别</a:t>
              </a:r>
              <a:endParaRPr lang="en-US" altLang="zh-CN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椭圆 5"/>
            <p:cNvSpPr/>
            <p:nvPr/>
          </p:nvSpPr>
          <p:spPr>
            <a:xfrm>
              <a:off x="1771650" y="381000"/>
              <a:ext cx="733425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</a:rPr>
                <a:t>出生日期</a:t>
              </a:r>
              <a:endParaRPr lang="en-US" altLang="zh-CN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8" name="直接连接符 6"/>
            <p:cNvCxnSpPr>
              <a:cxnSpLocks/>
              <a:stCxn id="5" idx="4"/>
              <a:endCxn id="4" idx="0"/>
            </p:cNvCxnSpPr>
            <p:nvPr/>
          </p:nvCxnSpPr>
          <p:spPr>
            <a:xfrm>
              <a:off x="490538" y="752475"/>
              <a:ext cx="757228" cy="495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7"/>
            <p:cNvCxnSpPr>
              <a:cxnSpLocks/>
              <a:stCxn id="6" idx="4"/>
              <a:endCxn id="4" idx="0"/>
            </p:cNvCxnSpPr>
            <p:nvPr/>
          </p:nvCxnSpPr>
          <p:spPr>
            <a:xfrm flipH="1">
              <a:off x="1247766" y="752475"/>
              <a:ext cx="61922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8"/>
            <p:cNvCxnSpPr>
              <a:cxnSpLocks/>
              <a:endCxn id="4" idx="0"/>
            </p:cNvCxnSpPr>
            <p:nvPr/>
          </p:nvCxnSpPr>
          <p:spPr>
            <a:xfrm flipH="1">
              <a:off x="1247766" y="752475"/>
              <a:ext cx="895359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9"/>
            <p:cNvSpPr/>
            <p:nvPr/>
          </p:nvSpPr>
          <p:spPr>
            <a:xfrm>
              <a:off x="1981200" y="876300"/>
              <a:ext cx="733425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</a:rPr>
                <a:t>职称</a:t>
              </a:r>
              <a:endParaRPr lang="en-US" altLang="zh-CN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2" name="直接连接符 10"/>
            <p:cNvCxnSpPr/>
            <p:nvPr/>
          </p:nvCxnSpPr>
          <p:spPr>
            <a:xfrm flipV="1">
              <a:off x="1309643" y="1095376"/>
              <a:ext cx="671421" cy="152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1"/>
            <p:cNvSpPr txBox="1"/>
            <p:nvPr/>
          </p:nvSpPr>
          <p:spPr>
            <a:xfrm>
              <a:off x="3809991" y="1247775"/>
              <a:ext cx="857250" cy="3143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altLang="en-US" kern="100" dirty="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图书</a:t>
              </a:r>
              <a:endParaRPr lang="en-US" altLang="zh-CN" kern="100" dirty="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椭圆 12"/>
            <p:cNvSpPr/>
            <p:nvPr/>
          </p:nvSpPr>
          <p:spPr>
            <a:xfrm>
              <a:off x="3000375" y="381000"/>
              <a:ext cx="733425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</a:rPr>
                <a:t>ISBN</a:t>
              </a:r>
              <a:endParaRPr lang="en-US" altLang="zh-CN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" name="椭圆 13"/>
            <p:cNvSpPr/>
            <p:nvPr/>
          </p:nvSpPr>
          <p:spPr>
            <a:xfrm>
              <a:off x="3847968" y="381000"/>
              <a:ext cx="818817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</a:rPr>
                <a:t>书名</a:t>
              </a:r>
              <a:endParaRPr lang="en-US" altLang="zh-CN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" name="椭圆 14"/>
            <p:cNvSpPr/>
            <p:nvPr/>
          </p:nvSpPr>
          <p:spPr>
            <a:xfrm>
              <a:off x="4762171" y="381000"/>
              <a:ext cx="714703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</a:rPr>
                <a:t>价格</a:t>
              </a:r>
              <a:endParaRPr lang="en-US" altLang="zh-CN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7" name="直接连接符 15"/>
            <p:cNvCxnSpPr>
              <a:cxnSpLocks/>
              <a:stCxn id="14" idx="4"/>
              <a:endCxn id="13" idx="0"/>
            </p:cNvCxnSpPr>
            <p:nvPr/>
          </p:nvCxnSpPr>
          <p:spPr>
            <a:xfrm>
              <a:off x="3367088" y="752475"/>
              <a:ext cx="871528" cy="495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6"/>
            <p:cNvCxnSpPr>
              <a:cxnSpLocks/>
              <a:stCxn id="15" idx="4"/>
              <a:endCxn id="13" idx="0"/>
            </p:cNvCxnSpPr>
            <p:nvPr/>
          </p:nvCxnSpPr>
          <p:spPr>
            <a:xfrm flipH="1">
              <a:off x="4238616" y="752475"/>
              <a:ext cx="18761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7"/>
            <p:cNvCxnSpPr>
              <a:cxnSpLocks/>
              <a:endCxn id="13" idx="0"/>
            </p:cNvCxnSpPr>
            <p:nvPr/>
          </p:nvCxnSpPr>
          <p:spPr>
            <a:xfrm flipH="1">
              <a:off x="4238616" y="752475"/>
              <a:ext cx="895359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8"/>
            <p:cNvSpPr/>
            <p:nvPr/>
          </p:nvSpPr>
          <p:spPr>
            <a:xfrm>
              <a:off x="4971536" y="876300"/>
              <a:ext cx="867117" cy="5905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</a:rPr>
                <a:t>页数</a:t>
              </a:r>
              <a:endParaRPr lang="en-US" altLang="zh-CN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21" name="直接连接符 19"/>
            <p:cNvCxnSpPr/>
            <p:nvPr/>
          </p:nvCxnSpPr>
          <p:spPr>
            <a:xfrm flipV="1">
              <a:off x="4300493" y="1095376"/>
              <a:ext cx="671421" cy="152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0"/>
            <p:cNvSpPr txBox="1"/>
            <p:nvPr/>
          </p:nvSpPr>
          <p:spPr>
            <a:xfrm>
              <a:off x="2200275" y="2195512"/>
              <a:ext cx="857250" cy="3143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altLang="en-US" kern="100" dirty="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出版社</a:t>
              </a:r>
              <a:endParaRPr lang="en-US" altLang="zh-CN" kern="100" dirty="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3" name="椭圆 21"/>
            <p:cNvSpPr/>
            <p:nvPr/>
          </p:nvSpPr>
          <p:spPr>
            <a:xfrm>
              <a:off x="1181137" y="3062287"/>
              <a:ext cx="733425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</a:rPr>
                <a:t>名称</a:t>
              </a:r>
              <a:endParaRPr lang="en-US" altLang="zh-CN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椭圆 22"/>
            <p:cNvSpPr/>
            <p:nvPr/>
          </p:nvSpPr>
          <p:spPr>
            <a:xfrm>
              <a:off x="1933492" y="3162300"/>
              <a:ext cx="733425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</a:rPr>
                <a:t>城市</a:t>
              </a:r>
              <a:endParaRPr lang="en-US" altLang="zh-CN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5" name="椭圆 23"/>
            <p:cNvSpPr/>
            <p:nvPr/>
          </p:nvSpPr>
          <p:spPr>
            <a:xfrm>
              <a:off x="4486298" y="2428875"/>
              <a:ext cx="828448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</a:rPr>
                <a:t>出版日期</a:t>
              </a:r>
              <a:endParaRPr lang="en-US" altLang="zh-CN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26" name="直接连接符 24"/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1547850" y="2509837"/>
              <a:ext cx="1081050" cy="552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5"/>
            <p:cNvCxnSpPr>
              <a:cxnSpLocks/>
              <a:stCxn id="24" idx="0"/>
              <a:endCxn id="22" idx="2"/>
            </p:cNvCxnSpPr>
            <p:nvPr/>
          </p:nvCxnSpPr>
          <p:spPr>
            <a:xfrm flipV="1">
              <a:off x="2300205" y="2509837"/>
              <a:ext cx="328695" cy="652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6"/>
            <p:cNvCxnSpPr>
              <a:cxnSpLocks/>
              <a:stCxn id="25" idx="0"/>
              <a:endCxn id="34" idx="2"/>
            </p:cNvCxnSpPr>
            <p:nvPr/>
          </p:nvCxnSpPr>
          <p:spPr>
            <a:xfrm flipH="1" flipV="1">
              <a:off x="3733728" y="2352675"/>
              <a:ext cx="1166794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7"/>
            <p:cNvSpPr/>
            <p:nvPr/>
          </p:nvSpPr>
          <p:spPr>
            <a:xfrm>
              <a:off x="2921668" y="3162300"/>
              <a:ext cx="733425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</a:rPr>
                <a:t>级别</a:t>
              </a:r>
              <a:endParaRPr lang="en-US" altLang="zh-CN" u="sng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30" name="直接连接符 28"/>
            <p:cNvCxnSpPr>
              <a:cxnSpLocks/>
              <a:stCxn id="22" idx="2"/>
              <a:endCxn id="29" idx="1"/>
            </p:cNvCxnSpPr>
            <p:nvPr/>
          </p:nvCxnSpPr>
          <p:spPr>
            <a:xfrm>
              <a:off x="2628900" y="2509837"/>
              <a:ext cx="400176" cy="706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菱形 29"/>
            <p:cNvSpPr/>
            <p:nvPr/>
          </p:nvSpPr>
          <p:spPr>
            <a:xfrm>
              <a:off x="2476500" y="1114426"/>
              <a:ext cx="733267" cy="5715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kern="10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编写</a:t>
              </a:r>
              <a:endParaRPr lang="en-US" altLang="zh-CN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32" name="直接连接符 30"/>
            <p:cNvCxnSpPr>
              <a:cxnSpLocks/>
              <a:stCxn id="4" idx="3"/>
              <a:endCxn id="31" idx="1"/>
            </p:cNvCxnSpPr>
            <p:nvPr/>
          </p:nvCxnSpPr>
          <p:spPr>
            <a:xfrm flipV="1">
              <a:off x="1676391" y="1400176"/>
              <a:ext cx="800109" cy="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1"/>
            <p:cNvCxnSpPr>
              <a:cxnSpLocks/>
              <a:stCxn id="31" idx="3"/>
              <a:endCxn id="13" idx="1"/>
            </p:cNvCxnSpPr>
            <p:nvPr/>
          </p:nvCxnSpPr>
          <p:spPr>
            <a:xfrm>
              <a:off x="3209767" y="1400176"/>
              <a:ext cx="600224" cy="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菱形 32"/>
            <p:cNvSpPr/>
            <p:nvPr/>
          </p:nvSpPr>
          <p:spPr>
            <a:xfrm>
              <a:off x="3367094" y="1781175"/>
              <a:ext cx="733267" cy="5715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kern="10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出版</a:t>
              </a:r>
              <a:endParaRPr lang="en-US" altLang="zh-CN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35" name="直接连接符 33"/>
            <p:cNvCxnSpPr>
              <a:cxnSpLocks/>
              <a:stCxn id="22" idx="3"/>
              <a:endCxn id="34" idx="1"/>
            </p:cNvCxnSpPr>
            <p:nvPr/>
          </p:nvCxnSpPr>
          <p:spPr>
            <a:xfrm flipV="1">
              <a:off x="3057525" y="2066925"/>
              <a:ext cx="309569" cy="285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4"/>
            <p:cNvCxnSpPr>
              <a:cxnSpLocks/>
              <a:stCxn id="13" idx="2"/>
              <a:endCxn id="34" idx="3"/>
            </p:cNvCxnSpPr>
            <p:nvPr/>
          </p:nvCxnSpPr>
          <p:spPr>
            <a:xfrm flipH="1">
              <a:off x="4100361" y="1562100"/>
              <a:ext cx="138255" cy="504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5"/>
            <p:cNvSpPr txBox="1"/>
            <p:nvPr/>
          </p:nvSpPr>
          <p:spPr>
            <a:xfrm>
              <a:off x="2019149" y="1447800"/>
              <a:ext cx="209664" cy="21907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m</a:t>
              </a:r>
            </a:p>
          </p:txBody>
        </p:sp>
        <p:sp>
          <p:nvSpPr>
            <p:cNvPr id="38" name="文本框 36"/>
            <p:cNvSpPr txBox="1"/>
            <p:nvPr/>
          </p:nvSpPr>
          <p:spPr>
            <a:xfrm>
              <a:off x="3367047" y="1414463"/>
              <a:ext cx="209664" cy="21907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n</a:t>
              </a:r>
            </a:p>
          </p:txBody>
        </p:sp>
        <p:sp>
          <p:nvSpPr>
            <p:cNvPr id="39" name="文本框 37"/>
            <p:cNvSpPr txBox="1"/>
            <p:nvPr/>
          </p:nvSpPr>
          <p:spPr>
            <a:xfrm>
              <a:off x="4276603" y="1633538"/>
              <a:ext cx="209664" cy="21907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kern="100" dirty="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n</a:t>
              </a:r>
            </a:p>
          </p:txBody>
        </p:sp>
        <p:sp>
          <p:nvSpPr>
            <p:cNvPr id="40" name="文本框 38"/>
            <p:cNvSpPr txBox="1"/>
            <p:nvPr/>
          </p:nvSpPr>
          <p:spPr>
            <a:xfrm>
              <a:off x="3266953" y="2257425"/>
              <a:ext cx="209664" cy="21907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1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53465" y="284480"/>
            <a:ext cx="5833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模仿这个</a:t>
            </a:r>
            <a:r>
              <a:rPr lang="en-US" altLang="zh-CN"/>
              <a:t> </a:t>
            </a:r>
            <a:r>
              <a:rPr lang="zh-CN" altLang="en-US"/>
              <a:t>标准的</a:t>
            </a:r>
            <a:r>
              <a:rPr lang="en-US" altLang="zh-CN"/>
              <a:t>ER</a:t>
            </a:r>
            <a:r>
              <a:rPr lang="zh-CN" altLang="en-US"/>
              <a:t>图作答，注意不要出现两个出版关系！</a:t>
            </a:r>
          </a:p>
        </p:txBody>
      </p:sp>
    </p:spTree>
  </p:cSld>
  <p:clrMapOvr>
    <a:masterClrMapping/>
  </p:clrMapOvr>
  <p:transition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画布 1"/>
          <p:cNvGrpSpPr/>
          <p:nvPr/>
        </p:nvGrpSpPr>
        <p:grpSpPr>
          <a:xfrm>
            <a:off x="1127760" y="763905"/>
            <a:ext cx="9896475" cy="5445760"/>
            <a:chOff x="0" y="0"/>
            <a:chExt cx="6058108" cy="3533775"/>
          </a:xfrm>
        </p:grpSpPr>
        <p:sp>
          <p:nvSpPr>
            <p:cNvPr id="3" name="画布 1"/>
            <p:cNvSpPr>
              <a:spLocks noChangeAspect="1"/>
            </p:cNvSpPr>
            <p:nvPr/>
          </p:nvSpPr>
          <p:spPr>
            <a:xfrm>
              <a:off x="0" y="0"/>
              <a:ext cx="6057900" cy="3533775"/>
            </a:xfrm>
            <a:solidFill>
              <a:prstClr val="white"/>
            </a:solidFill>
          </p:spPr>
        </p:sp>
        <p:sp>
          <p:nvSpPr>
            <p:cNvPr id="4" name="文本框 2"/>
            <p:cNvSpPr txBox="1"/>
            <p:nvPr/>
          </p:nvSpPr>
          <p:spPr>
            <a:xfrm>
              <a:off x="819141" y="1247775"/>
              <a:ext cx="857250" cy="3143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顾客</a:t>
              </a:r>
            </a:p>
          </p:txBody>
        </p:sp>
        <p:sp>
          <p:nvSpPr>
            <p:cNvPr id="5" name="椭圆 3"/>
            <p:cNvSpPr/>
            <p:nvPr/>
          </p:nvSpPr>
          <p:spPr>
            <a:xfrm>
              <a:off x="123825" y="381000"/>
              <a:ext cx="733425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姓名</a:t>
              </a:r>
            </a:p>
          </p:txBody>
        </p:sp>
        <p:sp>
          <p:nvSpPr>
            <p:cNvPr id="6" name="椭圆 4"/>
            <p:cNvSpPr/>
            <p:nvPr/>
          </p:nvSpPr>
          <p:spPr>
            <a:xfrm>
              <a:off x="942975" y="381000"/>
              <a:ext cx="733425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性别</a:t>
              </a:r>
            </a:p>
          </p:txBody>
        </p:sp>
        <p:sp>
          <p:nvSpPr>
            <p:cNvPr id="7" name="椭圆 5"/>
            <p:cNvSpPr/>
            <p:nvPr/>
          </p:nvSpPr>
          <p:spPr>
            <a:xfrm>
              <a:off x="1771650" y="381000"/>
              <a:ext cx="733425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年龄</a:t>
              </a:r>
            </a:p>
          </p:txBody>
        </p:sp>
        <p:cxnSp>
          <p:nvCxnSpPr>
            <p:cNvPr id="8" name="直接连接符 6"/>
            <p:cNvCxnSpPr>
              <a:stCxn id="5" idx="4"/>
              <a:endCxn id="4" idx="0"/>
            </p:cNvCxnSpPr>
            <p:nvPr/>
          </p:nvCxnSpPr>
          <p:spPr>
            <a:xfrm>
              <a:off x="490538" y="752475"/>
              <a:ext cx="757228" cy="495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7"/>
            <p:cNvCxnSpPr>
              <a:stCxn id="6" idx="4"/>
              <a:endCxn id="4" idx="0"/>
            </p:cNvCxnSpPr>
            <p:nvPr/>
          </p:nvCxnSpPr>
          <p:spPr>
            <a:xfrm flipH="1">
              <a:off x="1247766" y="752475"/>
              <a:ext cx="61922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8"/>
            <p:cNvCxnSpPr>
              <a:endCxn id="4" idx="0"/>
            </p:cNvCxnSpPr>
            <p:nvPr/>
          </p:nvCxnSpPr>
          <p:spPr>
            <a:xfrm flipH="1">
              <a:off x="1247766" y="752475"/>
              <a:ext cx="895359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9"/>
            <p:cNvSpPr/>
            <p:nvPr/>
          </p:nvSpPr>
          <p:spPr>
            <a:xfrm>
              <a:off x="1981200" y="876300"/>
              <a:ext cx="733425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职业</a:t>
              </a:r>
            </a:p>
          </p:txBody>
        </p:sp>
        <p:cxnSp>
          <p:nvCxnSpPr>
            <p:cNvPr id="12" name="直接连接符 10"/>
            <p:cNvCxnSpPr/>
            <p:nvPr/>
          </p:nvCxnSpPr>
          <p:spPr>
            <a:xfrm flipV="1">
              <a:off x="1309643" y="1095376"/>
              <a:ext cx="671421" cy="152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1"/>
            <p:cNvSpPr txBox="1"/>
            <p:nvPr/>
          </p:nvSpPr>
          <p:spPr>
            <a:xfrm>
              <a:off x="3809991" y="1247775"/>
              <a:ext cx="857250" cy="3143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商店</a:t>
              </a:r>
            </a:p>
          </p:txBody>
        </p:sp>
        <p:sp>
          <p:nvSpPr>
            <p:cNvPr id="14" name="椭圆 12"/>
            <p:cNvSpPr/>
            <p:nvPr/>
          </p:nvSpPr>
          <p:spPr>
            <a:xfrm>
              <a:off x="3000375" y="381000"/>
              <a:ext cx="733425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名称</a:t>
              </a:r>
            </a:p>
          </p:txBody>
        </p:sp>
        <p:sp>
          <p:nvSpPr>
            <p:cNvPr id="15" name="椭圆 13"/>
            <p:cNvSpPr/>
            <p:nvPr/>
          </p:nvSpPr>
          <p:spPr>
            <a:xfrm>
              <a:off x="3847968" y="381000"/>
              <a:ext cx="818817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地理位置</a:t>
              </a:r>
            </a:p>
          </p:txBody>
        </p:sp>
        <p:sp>
          <p:nvSpPr>
            <p:cNvPr id="16" name="椭圆 14"/>
            <p:cNvSpPr/>
            <p:nvPr/>
          </p:nvSpPr>
          <p:spPr>
            <a:xfrm>
              <a:off x="4762171" y="381000"/>
              <a:ext cx="714703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类别</a:t>
              </a:r>
            </a:p>
          </p:txBody>
        </p:sp>
        <p:cxnSp>
          <p:nvCxnSpPr>
            <p:cNvPr id="17" name="直接连接符 15"/>
            <p:cNvCxnSpPr>
              <a:stCxn id="14" idx="4"/>
              <a:endCxn id="13" idx="0"/>
            </p:cNvCxnSpPr>
            <p:nvPr/>
          </p:nvCxnSpPr>
          <p:spPr>
            <a:xfrm>
              <a:off x="3367088" y="752475"/>
              <a:ext cx="871528" cy="495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6"/>
            <p:cNvCxnSpPr>
              <a:stCxn id="15" idx="4"/>
              <a:endCxn id="13" idx="0"/>
            </p:cNvCxnSpPr>
            <p:nvPr/>
          </p:nvCxnSpPr>
          <p:spPr>
            <a:xfrm flipH="1">
              <a:off x="4238616" y="752475"/>
              <a:ext cx="18761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7"/>
            <p:cNvCxnSpPr>
              <a:endCxn id="13" idx="0"/>
            </p:cNvCxnSpPr>
            <p:nvPr/>
          </p:nvCxnSpPr>
          <p:spPr>
            <a:xfrm flipH="1">
              <a:off x="4238616" y="752475"/>
              <a:ext cx="895359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8"/>
            <p:cNvSpPr/>
            <p:nvPr/>
          </p:nvSpPr>
          <p:spPr>
            <a:xfrm>
              <a:off x="4971536" y="876300"/>
              <a:ext cx="867117" cy="5905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开始运营时间</a:t>
              </a:r>
            </a:p>
          </p:txBody>
        </p:sp>
        <p:cxnSp>
          <p:nvCxnSpPr>
            <p:cNvPr id="21" name="直接连接符 19"/>
            <p:cNvCxnSpPr/>
            <p:nvPr/>
          </p:nvCxnSpPr>
          <p:spPr>
            <a:xfrm flipV="1">
              <a:off x="4300493" y="1095376"/>
              <a:ext cx="671421" cy="152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0"/>
            <p:cNvSpPr txBox="1"/>
            <p:nvPr/>
          </p:nvSpPr>
          <p:spPr>
            <a:xfrm>
              <a:off x="2200275" y="2195512"/>
              <a:ext cx="857250" cy="3143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商店经理</a:t>
              </a:r>
            </a:p>
          </p:txBody>
        </p:sp>
        <p:sp>
          <p:nvSpPr>
            <p:cNvPr id="23" name="椭圆 21"/>
            <p:cNvSpPr/>
            <p:nvPr/>
          </p:nvSpPr>
          <p:spPr>
            <a:xfrm>
              <a:off x="1181137" y="3062287"/>
              <a:ext cx="733425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姓名</a:t>
              </a:r>
            </a:p>
          </p:txBody>
        </p:sp>
        <p:sp>
          <p:nvSpPr>
            <p:cNvPr id="24" name="椭圆 22"/>
            <p:cNvSpPr/>
            <p:nvPr/>
          </p:nvSpPr>
          <p:spPr>
            <a:xfrm>
              <a:off x="1933492" y="3162300"/>
              <a:ext cx="733425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性别</a:t>
              </a:r>
            </a:p>
          </p:txBody>
        </p:sp>
        <p:sp>
          <p:nvSpPr>
            <p:cNvPr id="25" name="椭圆 23"/>
            <p:cNvSpPr/>
            <p:nvPr/>
          </p:nvSpPr>
          <p:spPr>
            <a:xfrm>
              <a:off x="4486298" y="2428875"/>
              <a:ext cx="828448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任职时间</a:t>
              </a:r>
            </a:p>
          </p:txBody>
        </p:sp>
        <p:cxnSp>
          <p:nvCxnSpPr>
            <p:cNvPr id="26" name="直接连接符 24"/>
            <p:cNvCxnSpPr>
              <a:stCxn id="23" idx="0"/>
              <a:endCxn id="22" idx="2"/>
            </p:cNvCxnSpPr>
            <p:nvPr/>
          </p:nvCxnSpPr>
          <p:spPr>
            <a:xfrm flipV="1">
              <a:off x="1547850" y="2509837"/>
              <a:ext cx="1081050" cy="552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5"/>
            <p:cNvCxnSpPr>
              <a:stCxn id="24" idx="0"/>
              <a:endCxn id="22" idx="2"/>
            </p:cNvCxnSpPr>
            <p:nvPr/>
          </p:nvCxnSpPr>
          <p:spPr>
            <a:xfrm flipV="1">
              <a:off x="2300205" y="2509837"/>
              <a:ext cx="328695" cy="652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6"/>
            <p:cNvCxnSpPr>
              <a:stCxn id="25" idx="0"/>
              <a:endCxn id="34" idx="2"/>
            </p:cNvCxnSpPr>
            <p:nvPr/>
          </p:nvCxnSpPr>
          <p:spPr>
            <a:xfrm flipH="1" flipV="1">
              <a:off x="3733728" y="2352675"/>
              <a:ext cx="1166794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7"/>
            <p:cNvSpPr/>
            <p:nvPr/>
          </p:nvSpPr>
          <p:spPr>
            <a:xfrm>
              <a:off x="2921668" y="3162300"/>
              <a:ext cx="733425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级别</a:t>
              </a:r>
              <a:endParaRPr lang="en-US" altLang="zh-CN" u="sng" kern="1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30" name="直接连接符 28"/>
            <p:cNvCxnSpPr>
              <a:stCxn id="22" idx="2"/>
              <a:endCxn id="29" idx="1"/>
            </p:cNvCxnSpPr>
            <p:nvPr/>
          </p:nvCxnSpPr>
          <p:spPr>
            <a:xfrm>
              <a:off x="2628900" y="2509837"/>
              <a:ext cx="400176" cy="706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菱形 29"/>
            <p:cNvSpPr/>
            <p:nvPr/>
          </p:nvSpPr>
          <p:spPr>
            <a:xfrm>
              <a:off x="2476500" y="1114426"/>
              <a:ext cx="733267" cy="5715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 dirty="0" err="1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购物</a:t>
              </a:r>
              <a:endParaRPr lang="en-US" altLang="zh-CN" kern="1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32" name="直接连接符 30"/>
            <p:cNvCxnSpPr>
              <a:stCxn id="4" idx="3"/>
              <a:endCxn id="31" idx="1"/>
            </p:cNvCxnSpPr>
            <p:nvPr/>
          </p:nvCxnSpPr>
          <p:spPr>
            <a:xfrm flipV="1">
              <a:off x="1676391" y="1400176"/>
              <a:ext cx="800109" cy="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1"/>
            <p:cNvCxnSpPr>
              <a:stCxn id="31" idx="3"/>
              <a:endCxn id="13" idx="1"/>
            </p:cNvCxnSpPr>
            <p:nvPr/>
          </p:nvCxnSpPr>
          <p:spPr>
            <a:xfrm>
              <a:off x="3209767" y="1400176"/>
              <a:ext cx="600224" cy="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菱形 32"/>
            <p:cNvSpPr/>
            <p:nvPr/>
          </p:nvSpPr>
          <p:spPr>
            <a:xfrm>
              <a:off x="3367094" y="1781175"/>
              <a:ext cx="733267" cy="5715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任职</a:t>
              </a:r>
            </a:p>
          </p:txBody>
        </p:sp>
        <p:cxnSp>
          <p:nvCxnSpPr>
            <p:cNvPr id="35" name="直接连接符 33"/>
            <p:cNvCxnSpPr>
              <a:stCxn id="22" idx="3"/>
              <a:endCxn id="34" idx="1"/>
            </p:cNvCxnSpPr>
            <p:nvPr/>
          </p:nvCxnSpPr>
          <p:spPr>
            <a:xfrm flipV="1">
              <a:off x="3057525" y="2066925"/>
              <a:ext cx="309569" cy="285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4"/>
            <p:cNvCxnSpPr>
              <a:stCxn id="13" idx="2"/>
              <a:endCxn id="34" idx="3"/>
            </p:cNvCxnSpPr>
            <p:nvPr/>
          </p:nvCxnSpPr>
          <p:spPr>
            <a:xfrm flipH="1">
              <a:off x="4100361" y="1562100"/>
              <a:ext cx="138255" cy="504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5"/>
            <p:cNvSpPr txBox="1"/>
            <p:nvPr/>
          </p:nvSpPr>
          <p:spPr>
            <a:xfrm>
              <a:off x="2019149" y="1447800"/>
              <a:ext cx="209664" cy="21907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m</a:t>
              </a:r>
            </a:p>
          </p:txBody>
        </p:sp>
        <p:sp>
          <p:nvSpPr>
            <p:cNvPr id="38" name="文本框 36"/>
            <p:cNvSpPr txBox="1"/>
            <p:nvPr/>
          </p:nvSpPr>
          <p:spPr>
            <a:xfrm>
              <a:off x="3367047" y="1414463"/>
              <a:ext cx="209664" cy="21907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n</a:t>
              </a:r>
            </a:p>
          </p:txBody>
        </p:sp>
        <p:sp>
          <p:nvSpPr>
            <p:cNvPr id="39" name="文本框 37"/>
            <p:cNvSpPr txBox="1"/>
            <p:nvPr/>
          </p:nvSpPr>
          <p:spPr>
            <a:xfrm>
              <a:off x="4276603" y="1633538"/>
              <a:ext cx="209664" cy="21907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1</a:t>
              </a:r>
            </a:p>
          </p:txBody>
        </p:sp>
        <p:sp>
          <p:nvSpPr>
            <p:cNvPr id="40" name="文本框 38"/>
            <p:cNvSpPr txBox="1"/>
            <p:nvPr/>
          </p:nvSpPr>
          <p:spPr>
            <a:xfrm>
              <a:off x="3266953" y="2257425"/>
              <a:ext cx="209664" cy="21907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1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53465" y="284480"/>
            <a:ext cx="5833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模仿这个</a:t>
            </a:r>
            <a:r>
              <a:rPr lang="en-US" altLang="zh-CN"/>
              <a:t> </a:t>
            </a:r>
            <a:r>
              <a:rPr lang="zh-CN" altLang="en-US"/>
              <a:t>标准的</a:t>
            </a:r>
            <a:r>
              <a:rPr lang="en-US" altLang="zh-CN"/>
              <a:t>ER</a:t>
            </a:r>
            <a:r>
              <a:rPr lang="zh-CN" altLang="en-US"/>
              <a:t>图作答，注意不要出现两个出版关系！</a:t>
            </a:r>
          </a:p>
        </p:txBody>
      </p:sp>
    </p:spTree>
    <p:extLst>
      <p:ext uri="{BB962C8B-B14F-4D97-AF65-F5344CB8AC3E}">
        <p14:creationId xmlns:p14="http://schemas.microsoft.com/office/powerpoint/2010/main" val="2781756838"/>
      </p:ext>
    </p:extLst>
  </p:cSld>
  <p:clrMapOvr>
    <a:masterClrMapping/>
  </p:clrMapOvr>
  <p:transition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">
            <a:extLst>
              <a:ext uri="{FF2B5EF4-FFF2-40B4-BE49-F238E27FC236}">
                <a16:creationId xmlns:a16="http://schemas.microsoft.com/office/drawing/2014/main" id="{CEC5DB28-D356-4E7E-B699-21722002A8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99" t="22068" r="11824" b="31526"/>
          <a:stretch>
            <a:fillRect/>
          </a:stretch>
        </p:blipFill>
        <p:spPr>
          <a:xfrm>
            <a:off x="889395" y="404664"/>
            <a:ext cx="9548021" cy="41764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131EED-6444-4894-B800-5C46BCBA15E6}"/>
              </a:ext>
            </a:extLst>
          </p:cNvPr>
          <p:cNvSpPr txBox="1"/>
          <p:nvPr/>
        </p:nvSpPr>
        <p:spPr>
          <a:xfrm>
            <a:off x="1199456" y="4653136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create table authors(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authorNo</a:t>
            </a:r>
            <a:r>
              <a:rPr lang="en-US" altLang="zh-CN" dirty="0"/>
              <a:t> char(20) primary key,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authorName</a:t>
            </a:r>
            <a:r>
              <a:rPr lang="en-US" altLang="zh-CN" dirty="0"/>
              <a:t> varchar(40) not null,</a:t>
            </a:r>
          </a:p>
          <a:p>
            <a:r>
              <a:rPr lang="en-US" altLang="zh-CN" dirty="0"/>
              <a:t>    title char(4)</a:t>
            </a:r>
          </a:p>
          <a:p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1264656"/>
      </p:ext>
    </p:extLst>
  </p:cSld>
  <p:clrMapOvr>
    <a:masterClrMapping/>
  </p:clrMapOvr>
  <p:transition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">
            <a:extLst>
              <a:ext uri="{FF2B5EF4-FFF2-40B4-BE49-F238E27FC236}">
                <a16:creationId xmlns:a16="http://schemas.microsoft.com/office/drawing/2014/main" id="{6F529C49-E159-4D6F-9E97-10BF60CBA7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04" t="14617" b="32386"/>
          <a:stretch>
            <a:fillRect/>
          </a:stretch>
        </p:blipFill>
        <p:spPr>
          <a:xfrm>
            <a:off x="767408" y="332656"/>
            <a:ext cx="9118437" cy="40324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819F64-4CDE-4627-BCA5-64EB10B3EDC6}"/>
              </a:ext>
            </a:extLst>
          </p:cNvPr>
          <p:cNvSpPr txBox="1"/>
          <p:nvPr/>
        </p:nvSpPr>
        <p:spPr>
          <a:xfrm>
            <a:off x="983432" y="3933056"/>
            <a:ext cx="9001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create table publishes(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bookNo</a:t>
            </a:r>
            <a:r>
              <a:rPr lang="en-US" altLang="zh-CN" sz="2800" dirty="0"/>
              <a:t> char(20) </a:t>
            </a:r>
            <a:r>
              <a:rPr lang="en-US" altLang="zh-CN" sz="2800" dirty="0">
                <a:solidFill>
                  <a:srgbClr val="FF0000"/>
                </a:solidFill>
              </a:rPr>
              <a:t>references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books(</a:t>
            </a:r>
            <a:r>
              <a:rPr lang="en-US" altLang="zh-CN" sz="2800" dirty="0" err="1">
                <a:solidFill>
                  <a:srgbClr val="FF0000"/>
                </a:solidFill>
              </a:rPr>
              <a:t>bookNo</a:t>
            </a:r>
            <a:r>
              <a:rPr lang="en-US" altLang="zh-CN" sz="2800" dirty="0">
                <a:solidFill>
                  <a:srgbClr val="FF0000"/>
                </a:solidFill>
              </a:rPr>
              <a:t>),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authorNo</a:t>
            </a:r>
            <a:r>
              <a:rPr lang="en-US" altLang="zh-CN" sz="2800" dirty="0"/>
              <a:t> char(20) references authors(</a:t>
            </a:r>
            <a:r>
              <a:rPr lang="en-US" altLang="zh-CN" sz="2800" dirty="0" err="1"/>
              <a:t>authorNo</a:t>
            </a:r>
            <a:r>
              <a:rPr lang="en-US" altLang="zh-CN" sz="2800" dirty="0"/>
              <a:t>),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publishDate</a:t>
            </a:r>
            <a:r>
              <a:rPr lang="en-US" altLang="zh-CN" sz="2800" dirty="0"/>
              <a:t> date,</a:t>
            </a:r>
          </a:p>
          <a:p>
            <a:r>
              <a:rPr lang="en-US" altLang="zh-CN" sz="2800" dirty="0"/>
              <a:t>    primary key(</a:t>
            </a:r>
            <a:r>
              <a:rPr lang="en-US" altLang="zh-CN" sz="2800" dirty="0" err="1"/>
              <a:t>bookNo,authorNo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8604787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单选题</a:t>
              </a:r>
            </a:p>
          </p:txBody>
        </p:sp>
      </p:grpSp>
      <p:sp>
        <p:nvSpPr>
          <p:cNvPr id="10" name="文本框 1"/>
          <p:cNvSpPr txBox="1"/>
          <p:nvPr/>
        </p:nvSpPr>
        <p:spPr>
          <a:xfrm>
            <a:off x="623392" y="2276872"/>
            <a:ext cx="10288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sz="3200" dirty="0"/>
              <a:t>1．</a:t>
            </a:r>
            <a:r>
              <a:rPr lang="zh-CN" altLang="zh-CN" sz="2800" dirty="0"/>
              <a:t>可以作为变量的数据类型的是（</a:t>
            </a:r>
            <a:r>
              <a:rPr lang="en-US" altLang="zh-CN" sz="2800" dirty="0"/>
              <a:t>    </a:t>
            </a:r>
            <a:r>
              <a:rPr lang="zh-CN" altLang="zh-CN" sz="2800" dirty="0"/>
              <a:t>）。</a:t>
            </a:r>
          </a:p>
          <a:p>
            <a:r>
              <a:rPr lang="en-US" altLang="zh-CN" sz="2800" dirty="0"/>
              <a:t>A</a:t>
            </a:r>
            <a:r>
              <a:rPr lang="zh-CN" altLang="zh-CN" sz="2800" dirty="0"/>
              <a:t>．</a:t>
            </a:r>
            <a:r>
              <a:rPr lang="en-US" altLang="zh-CN" sz="2800" dirty="0"/>
              <a:t>text           B</a:t>
            </a:r>
            <a:r>
              <a:rPr lang="zh-CN" altLang="zh-CN" sz="2800" dirty="0"/>
              <a:t>．</a:t>
            </a:r>
            <a:r>
              <a:rPr lang="en-US" altLang="zh-CN" sz="2800" dirty="0" err="1"/>
              <a:t>ntext</a:t>
            </a: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r>
              <a:rPr lang="zh-CN" altLang="zh-CN" sz="2800" dirty="0">
                <a:solidFill>
                  <a:srgbClr val="FF0000"/>
                </a:solidFill>
              </a:rPr>
              <a:t>．</a:t>
            </a:r>
            <a:r>
              <a:rPr lang="en-US" altLang="zh-CN" sz="2800" dirty="0">
                <a:solidFill>
                  <a:srgbClr val="FF0000"/>
                </a:solidFill>
              </a:rPr>
              <a:t>table</a:t>
            </a:r>
            <a:r>
              <a:rPr lang="en-US" altLang="zh-CN" sz="2800" dirty="0"/>
              <a:t>        D. image </a:t>
            </a:r>
            <a:endParaRPr altLang="zh-CN" sz="44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设计题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9470" y="1927225"/>
            <a:ext cx="107791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2. 下面是学生成绩数据库中的下面的三个关系模式（表），其含义见右侧的汉字说明。</a:t>
            </a:r>
          </a:p>
          <a:p>
            <a:r>
              <a:rPr lang="zh-CN" altLang="en-US" sz="2400" dirty="0"/>
              <a:t>Class(classNo, className, major, entryYear) //班级（班号，所在专业，入校年份）</a:t>
            </a:r>
          </a:p>
          <a:p>
            <a:r>
              <a:rPr lang="zh-CN" altLang="en-US" sz="2400" dirty="0"/>
              <a:t>Student(sno, sname, sex, age, classNo)  //学生（学号，姓名，性别，年龄，所在班号）</a:t>
            </a:r>
          </a:p>
          <a:p>
            <a:r>
              <a:rPr lang="zh-CN" altLang="en-US" sz="2400" dirty="0"/>
              <a:t>Course(cno, cname, credit, term, hours , major) //课程（课程号，课程名，学分，学期，学时，专业）</a:t>
            </a:r>
          </a:p>
          <a:p>
            <a:r>
              <a:rPr lang="zh-CN" altLang="en-US" sz="2400" dirty="0"/>
              <a:t>SC(sno, cno, grade)   //选课(学号，课程号，成绩)</a:t>
            </a:r>
          </a:p>
          <a:p>
            <a:r>
              <a:rPr lang="zh-CN" altLang="en-US" sz="2400" dirty="0"/>
              <a:t>其中，</a:t>
            </a:r>
            <a:r>
              <a:rPr lang="zh-CN" alt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sno和cno字段类型均为varchar(10),  grade为int</a:t>
            </a:r>
          </a:p>
          <a:p>
            <a:r>
              <a:rPr lang="zh-CN" altLang="en-US" sz="2400" dirty="0"/>
              <a:t>请写出下面的操作（应用需求）对应的语句：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设计题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9470" y="1927225"/>
            <a:ext cx="1077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zh-CN" altLang="en-US" sz="2400" dirty="0"/>
              <a:t>查询学生“张三”的个人信息，列出学号、姓名、班号、专业和入学年份</a:t>
            </a:r>
            <a:endParaRPr lang="en-US" altLang="zh-CN" sz="2400" dirty="0"/>
          </a:p>
          <a:p>
            <a:pPr marL="457200" indent="-457200">
              <a:buAutoNum type="arabicParenBoth"/>
            </a:pP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3912529-3E31-4611-B4E8-9F9B39B52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035" y="3356992"/>
            <a:ext cx="10779125" cy="15234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sno,sname,Student.classNo,major,entryYear</a:t>
            </a:r>
            <a:b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Class,Student</a:t>
            </a:r>
            <a:b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Class.classNo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Student.classNo</a:t>
            </a:r>
            <a:b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cs typeface="Courier New" panose="02070309020205020404" pitchFamily="49" charset="0"/>
              </a:rPr>
              <a:t>张三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en-US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设计题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9470" y="1927225"/>
            <a:ext cx="10779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(2) 查询“计算机科学与技术”专业的总学分和总学时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D0709D-EC2E-4B92-A558-C1EA6C54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84" y="3170587"/>
            <a:ext cx="7902612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总学分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总学时</a:t>
            </a:r>
            <a:b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</a:b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Course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major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cs typeface="Courier New" panose="02070309020205020404" pitchFamily="49" charset="0"/>
              </a:rPr>
              <a:t>计算机科学与技术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设计题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9470" y="1927225"/>
            <a:ext cx="10779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(3) 查询“02132141”班学生“数据库”课程的平均分、最高分、最低分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CA4463-4BE1-4D1E-9645-174C9D44B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" y="2889893"/>
            <a:ext cx="10009112" cy="22621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grade,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平均分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最高分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最低分</a:t>
            </a:r>
            <a:b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</a:b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SC,Course,Student</a:t>
            </a:r>
            <a:b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SC.sno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Student.sno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SC.cno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Course.cno</a:t>
            </a:r>
            <a:b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classNo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'02132141'</a:t>
            </a:r>
            <a:b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cs typeface="Courier New" panose="02070309020205020404" pitchFamily="49" charset="0"/>
              </a:rPr>
              <a:t>数据库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en-US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设计题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9470" y="1927225"/>
            <a:ext cx="10779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(4)查询“数据库”课程的学生成绩，列出学号、姓名、</a:t>
            </a:r>
            <a:r>
              <a:rPr lang="zh-CN" altLang="en-US" sz="2400" dirty="0">
                <a:solidFill>
                  <a:srgbClr val="FF0000"/>
                </a:solidFill>
              </a:rPr>
              <a:t>所在专业</a:t>
            </a:r>
            <a:r>
              <a:rPr lang="zh-CN" altLang="en-US" sz="2400" dirty="0"/>
              <a:t>、成绩等级（≥85:优；≥60:及格；&lt;60:差），按成绩降序、学号升序排列；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F0B3778-A6FA-4F09-A776-E39E32D5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2709360"/>
            <a:ext cx="792088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SC.sno,sname,Class.major,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成绩等级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case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when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grade&gt;=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85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then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when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grade&gt;=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60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grade&lt;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85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then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when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grade&lt;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60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then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差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end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Class,Student,Course,SC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SC.sno=Student.sno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SC.cno=Course.cno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Student.classNO = Class.classNo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cname=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order by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grade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desc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,SC.sno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设计题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9470" y="1927225"/>
            <a:ext cx="10779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(5) 设置学号为021321的学生选修课程号为XX001的课程。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ADBE76-A576-4FC2-B352-E2C28E1B4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245" y="3712060"/>
            <a:ext cx="9595573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en-US" altLang="zh-CN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2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zh-CN" sz="2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kumimoji="0" lang="en-US" altLang="zh-CN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kumimoji="0" lang="en-US" altLang="zh-CN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'021321'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'XX001'</a:t>
            </a:r>
            <a:r>
              <a:rPr kumimoji="0" lang="en-US" altLang="zh-CN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设计题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9470" y="1927225"/>
            <a:ext cx="10779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(6) 将课程号为“890001”的课程的学生成绩增加2分。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0B5355-EAD7-4835-8D3B-A2C69EA0A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540" y="3758263"/>
            <a:ext cx="9037004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 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kumimoji="0" lang="en-US" altLang="zh-CN" sz="2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2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altLang="zh-CN" sz="2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'890001'</a:t>
            </a:r>
            <a:endParaRPr kumimoji="0" lang="en-US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设计题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9470" y="1927225"/>
            <a:ext cx="10779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(7) 删除成绩为空的选课记录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232A5A-CB89-41EB-8D52-E8945218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656" y="4178014"/>
            <a:ext cx="7128792" cy="3539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altLang="zh-CN" sz="2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null</a:t>
            </a:r>
            <a:endParaRPr kumimoji="0" lang="en-US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设计题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9470" y="1927225"/>
            <a:ext cx="10779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（8）设计一个函数f_avg，返回指定学号的学生的平均成绩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7E61E0-C193-44CC-B5E8-E85328B6D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2682756"/>
            <a:ext cx="11136560" cy="33701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f_avg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@sno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varchar(10)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 int</a:t>
            </a:r>
            <a:b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b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@avgGrade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@avgGrade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b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@sno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@avgGrade</a:t>
            </a:r>
            <a:b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kumimoji="0" lang="en-US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设计题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9470" y="1927225"/>
            <a:ext cx="10779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（9） 设计一个存储过程sp_add，实现添加一名学生选修一门课程的成绩，存储过程需要提供三个参数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B299B23-6898-4195-80F7-6830D7DF7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3068960"/>
            <a:ext cx="705678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create procedure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sp_add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@sno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varchar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@cno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varchar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@grade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insert into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SC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values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@sno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@cno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@grade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单选题</a:t>
              </a:r>
            </a:p>
          </p:txBody>
        </p:sp>
      </p:grpSp>
      <p:sp>
        <p:nvSpPr>
          <p:cNvPr id="10" name="文本框 1"/>
          <p:cNvSpPr txBox="1"/>
          <p:nvPr/>
        </p:nvSpPr>
        <p:spPr>
          <a:xfrm>
            <a:off x="623392" y="2276872"/>
            <a:ext cx="102889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</a:t>
            </a:r>
            <a:r>
              <a:rPr altLang="zh-CN" sz="3600" dirty="0"/>
              <a:t>．</a:t>
            </a:r>
            <a:r>
              <a:rPr lang="zh-CN" altLang="zh-CN" sz="3200" dirty="0"/>
              <a:t>声明了变量：</a:t>
            </a:r>
            <a:r>
              <a:rPr lang="en-US" altLang="zh-CN" sz="3200" dirty="0"/>
              <a:t>declare @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,@c char</a:t>
            </a:r>
            <a:r>
              <a:rPr lang="zh-CN" altLang="zh-CN" sz="3200" dirty="0"/>
              <a:t>（</a:t>
            </a:r>
            <a:r>
              <a:rPr lang="en-US" altLang="zh-CN" sz="3200" dirty="0"/>
              <a:t>4</a:t>
            </a:r>
            <a:r>
              <a:rPr lang="zh-CN" altLang="zh-CN" sz="3200" dirty="0"/>
              <a:t>），现在为</a:t>
            </a:r>
            <a:r>
              <a:rPr lang="en-US" altLang="zh-CN" sz="3200" dirty="0"/>
              <a:t>@</a:t>
            </a:r>
            <a:r>
              <a:rPr lang="en-US" altLang="zh-CN" sz="3200" dirty="0" err="1"/>
              <a:t>i</a:t>
            </a:r>
            <a:r>
              <a:rPr lang="zh-CN" altLang="zh-CN" sz="3200" dirty="0"/>
              <a:t>赋值</a:t>
            </a:r>
            <a:r>
              <a:rPr lang="en-US" altLang="zh-CN" sz="3200" dirty="0"/>
              <a:t>10</a:t>
            </a:r>
            <a:r>
              <a:rPr lang="zh-CN" altLang="zh-CN" sz="3200" dirty="0"/>
              <a:t>，为</a:t>
            </a:r>
            <a:r>
              <a:rPr lang="en-US" altLang="zh-CN" sz="3200" dirty="0"/>
              <a:t>@c</a:t>
            </a:r>
            <a:r>
              <a:rPr lang="zh-CN" altLang="zh-CN" sz="3200" dirty="0"/>
              <a:t>赋值</a:t>
            </a:r>
            <a:r>
              <a:rPr lang="en-US" altLang="zh-CN" sz="3200" dirty="0"/>
              <a:t>'</a:t>
            </a:r>
            <a:r>
              <a:rPr lang="en-US" altLang="zh-CN" sz="3200" dirty="0" err="1"/>
              <a:t>abcd</a:t>
            </a:r>
            <a:r>
              <a:rPr lang="en-US" altLang="zh-CN" sz="3200" dirty="0"/>
              <a:t>'</a:t>
            </a:r>
            <a:r>
              <a:rPr lang="zh-CN" altLang="zh-CN" sz="3200" dirty="0"/>
              <a:t>，正确的语句是（ ）。</a:t>
            </a:r>
          </a:p>
          <a:p>
            <a:r>
              <a:rPr lang="en-US" altLang="zh-CN" sz="3200" dirty="0"/>
              <a:t>A</a:t>
            </a:r>
            <a:r>
              <a:rPr lang="zh-CN" altLang="zh-CN" sz="3200" dirty="0"/>
              <a:t>．</a:t>
            </a:r>
            <a:r>
              <a:rPr lang="en-US" altLang="zh-CN" sz="3200" dirty="0"/>
              <a:t>set @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=10,@c='</a:t>
            </a:r>
            <a:r>
              <a:rPr lang="en-US" altLang="zh-CN" sz="3200" dirty="0" err="1"/>
              <a:t>abcd</a:t>
            </a:r>
            <a:r>
              <a:rPr lang="en-US" altLang="zh-CN" sz="3200" dirty="0"/>
              <a:t>'</a:t>
            </a:r>
            <a:endParaRPr lang="zh-CN" altLang="zh-CN" sz="3200" dirty="0"/>
          </a:p>
          <a:p>
            <a:r>
              <a:rPr lang="en-US" altLang="zh-CN" sz="3200" dirty="0"/>
              <a:t>B</a:t>
            </a:r>
            <a:r>
              <a:rPr lang="zh-CN" altLang="zh-CN" sz="3200" dirty="0"/>
              <a:t>．</a:t>
            </a:r>
            <a:r>
              <a:rPr lang="en-US" altLang="zh-CN" sz="3200" dirty="0"/>
              <a:t>set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=10 , set @c='</a:t>
            </a:r>
            <a:r>
              <a:rPr lang="en-US" altLang="zh-CN" sz="3200" dirty="0" err="1"/>
              <a:t>abcd</a:t>
            </a:r>
            <a:r>
              <a:rPr lang="en-US" altLang="zh-CN" sz="3200" dirty="0"/>
              <a:t>'</a:t>
            </a:r>
            <a:endParaRPr lang="zh-CN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C</a:t>
            </a:r>
            <a:r>
              <a:rPr lang="zh-CN" altLang="zh-CN" sz="3200" dirty="0">
                <a:solidFill>
                  <a:srgbClr val="FF0000"/>
                </a:solidFill>
              </a:rPr>
              <a:t>．</a:t>
            </a:r>
            <a:r>
              <a:rPr lang="en-US" altLang="zh-CN" sz="3200" dirty="0">
                <a:solidFill>
                  <a:srgbClr val="FF0000"/>
                </a:solidFill>
              </a:rPr>
              <a:t>select @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=10,@c='</a:t>
            </a:r>
            <a:r>
              <a:rPr lang="en-US" altLang="zh-CN" sz="3200" dirty="0" err="1">
                <a:solidFill>
                  <a:srgbClr val="FF0000"/>
                </a:solidFill>
              </a:rPr>
              <a:t>abcd</a:t>
            </a:r>
            <a:r>
              <a:rPr lang="en-US" altLang="zh-CN" sz="3200" dirty="0">
                <a:solidFill>
                  <a:srgbClr val="FF0000"/>
                </a:solidFill>
              </a:rPr>
              <a:t>'</a:t>
            </a:r>
            <a:endParaRPr lang="zh-CN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D</a:t>
            </a:r>
            <a:r>
              <a:rPr lang="zh-CN" altLang="zh-CN" sz="3200" dirty="0"/>
              <a:t>．</a:t>
            </a:r>
            <a:r>
              <a:rPr lang="en-US" altLang="zh-CN" sz="3200" dirty="0"/>
              <a:t>select @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=10, select @c='</a:t>
            </a:r>
            <a:r>
              <a:rPr lang="en-US" altLang="zh-CN" sz="3200" dirty="0" err="1"/>
              <a:t>abcd</a:t>
            </a:r>
            <a:r>
              <a:rPr lang="en-US" altLang="zh-CN" sz="3200" dirty="0"/>
              <a:t>'</a:t>
            </a:r>
            <a:endParaRPr altLang="zh-CN" sz="36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设计题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9470" y="1927225"/>
            <a:ext cx="10779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10） 设计一个触发器tr_limit，禁止将学生的成绩由大变小。</a:t>
            </a:r>
            <a:endParaRPr lang="en-US" altLang="zh-CN" sz="2400" dirty="0"/>
          </a:p>
          <a:p>
            <a:r>
              <a:rPr lang="zh-CN" altLang="en-US" sz="2400" dirty="0"/>
              <a:t>提示：创建一个</a:t>
            </a:r>
            <a:r>
              <a:rPr lang="en-US" altLang="zh-CN" sz="2400" dirty="0"/>
              <a:t>Update</a:t>
            </a:r>
            <a:r>
              <a:rPr lang="zh-CN" altLang="en-US" sz="2400" dirty="0"/>
              <a:t>触发器，比较</a:t>
            </a:r>
            <a:r>
              <a:rPr lang="en-US" altLang="zh-CN" sz="2400" dirty="0"/>
              <a:t>deleted</a:t>
            </a:r>
            <a:r>
              <a:rPr lang="zh-CN" altLang="en-US" sz="2400" dirty="0"/>
              <a:t>表里的成绩和</a:t>
            </a:r>
            <a:r>
              <a:rPr lang="en-US" altLang="zh-CN" sz="2400" dirty="0"/>
              <a:t>inserted</a:t>
            </a:r>
            <a:r>
              <a:rPr lang="zh-CN" altLang="en-US" sz="2400" dirty="0"/>
              <a:t>表里的成绩，</a:t>
            </a:r>
            <a:endParaRPr lang="en-US" altLang="zh-CN" sz="2400" dirty="0"/>
          </a:p>
          <a:p>
            <a:r>
              <a:rPr lang="zh-CN" altLang="en-US" sz="2400" dirty="0"/>
              <a:t>如果新的成绩小于之前的成绩，就回滚：</a:t>
            </a:r>
            <a:r>
              <a:rPr lang="en-US" altLang="zh-CN" sz="2400" dirty="0"/>
              <a:t> rollback transaction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91DB76-B434-41D0-83FD-E5B193D2E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70" y="3384147"/>
            <a:ext cx="8638683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tr_limit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 update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as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@oldGrade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declare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@newGrade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@oldGrade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deleted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@newGrade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inserted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@oldGrade</a:t>
            </a: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@newGrade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rollback transaction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单选题</a:t>
              </a:r>
            </a:p>
          </p:txBody>
        </p:sp>
      </p:grpSp>
      <p:sp>
        <p:nvSpPr>
          <p:cNvPr id="10" name="文本框 1"/>
          <p:cNvSpPr txBox="1"/>
          <p:nvPr/>
        </p:nvSpPr>
        <p:spPr>
          <a:xfrm>
            <a:off x="623392" y="2276872"/>
            <a:ext cx="102889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</a:t>
            </a:r>
            <a:r>
              <a:rPr lang="zh-CN" altLang="zh-CN" sz="4000" dirty="0"/>
              <a:t>．以下</a:t>
            </a:r>
            <a:r>
              <a:rPr lang="zh-CN" altLang="zh-CN" sz="4000" dirty="0">
                <a:solidFill>
                  <a:srgbClr val="FF0000"/>
                </a:solidFill>
              </a:rPr>
              <a:t>不属于</a:t>
            </a:r>
            <a:r>
              <a:rPr lang="zh-CN" altLang="zh-CN" sz="4000" dirty="0"/>
              <a:t>数据定义</a:t>
            </a:r>
            <a:r>
              <a:rPr lang="en-US" altLang="zh-CN" sz="4000" dirty="0"/>
              <a:t>DDL</a:t>
            </a:r>
            <a:r>
              <a:rPr lang="zh-CN" altLang="zh-CN" sz="4000" dirty="0"/>
              <a:t>功能的</a:t>
            </a:r>
            <a:r>
              <a:rPr lang="en-US" altLang="zh-CN" sz="4000" dirty="0"/>
              <a:t>SQL</a:t>
            </a:r>
            <a:r>
              <a:rPr lang="zh-CN" altLang="zh-CN" sz="4000" dirty="0"/>
              <a:t>语句是</a:t>
            </a:r>
            <a:r>
              <a:rPr lang="en-US" altLang="zh-CN" sz="4000" dirty="0"/>
              <a:t>(    )</a:t>
            </a:r>
            <a:r>
              <a:rPr lang="zh-CN" altLang="zh-CN" sz="4000" dirty="0"/>
              <a:t>。</a:t>
            </a:r>
          </a:p>
          <a:p>
            <a:r>
              <a:rPr lang="en-US" altLang="zh-CN" sz="4000" dirty="0"/>
              <a:t>A</a:t>
            </a:r>
            <a:r>
              <a:rPr lang="zh-CN" altLang="zh-CN" sz="4000" dirty="0"/>
              <a:t>．</a:t>
            </a:r>
            <a:r>
              <a:rPr lang="en-US" altLang="zh-CN" sz="4000" dirty="0"/>
              <a:t>Create Table			B</a:t>
            </a:r>
            <a:r>
              <a:rPr lang="zh-CN" altLang="zh-CN" sz="4000" dirty="0"/>
              <a:t>．</a:t>
            </a:r>
            <a:r>
              <a:rPr lang="en-US" altLang="zh-CN" sz="4000" dirty="0"/>
              <a:t>Alter Table		</a:t>
            </a:r>
          </a:p>
          <a:p>
            <a:r>
              <a:rPr lang="en-US" altLang="zh-CN" sz="4000" dirty="0"/>
              <a:t>C</a:t>
            </a:r>
            <a:r>
              <a:rPr lang="zh-CN" altLang="zh-CN" sz="4000" dirty="0"/>
              <a:t>．</a:t>
            </a:r>
            <a:r>
              <a:rPr lang="en-US" altLang="zh-CN" sz="4000" dirty="0"/>
              <a:t>Create View			</a:t>
            </a:r>
            <a:r>
              <a:rPr lang="en-US" altLang="zh-CN" sz="4000" dirty="0">
                <a:solidFill>
                  <a:srgbClr val="FF0000"/>
                </a:solidFill>
              </a:rPr>
              <a:t>D</a:t>
            </a:r>
            <a:r>
              <a:rPr lang="zh-CN" altLang="zh-CN" sz="4000" dirty="0">
                <a:solidFill>
                  <a:srgbClr val="FF0000"/>
                </a:solidFill>
              </a:rPr>
              <a:t>．</a:t>
            </a:r>
            <a:r>
              <a:rPr lang="en-US" altLang="zh-CN" sz="4000" dirty="0">
                <a:solidFill>
                  <a:srgbClr val="FF0000"/>
                </a:solidFill>
              </a:rPr>
              <a:t>Update</a:t>
            </a:r>
            <a:endParaRPr lang="zh-CN" altLang="zh-C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单选题</a:t>
              </a:r>
            </a:p>
          </p:txBody>
        </p:sp>
      </p:grpSp>
      <p:sp>
        <p:nvSpPr>
          <p:cNvPr id="10" name="文本框 1"/>
          <p:cNvSpPr txBox="1"/>
          <p:nvPr/>
        </p:nvSpPr>
        <p:spPr>
          <a:xfrm>
            <a:off x="623392" y="2276872"/>
            <a:ext cx="102889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4</a:t>
            </a:r>
            <a:r>
              <a:rPr lang="zh-CN" altLang="zh-CN" sz="4000" dirty="0"/>
              <a:t>．</a:t>
            </a:r>
            <a:r>
              <a:rPr lang="zh-CN" altLang="en-US" sz="4000" dirty="0"/>
              <a:t>如果一个表中记录的物理存储顺序与索引的</a:t>
            </a:r>
            <a:r>
              <a:rPr lang="zh-CN" altLang="en-US" sz="4000" dirty="0">
                <a:solidFill>
                  <a:srgbClr val="FF0000"/>
                </a:solidFill>
              </a:rPr>
              <a:t>顺序一致</a:t>
            </a:r>
            <a:r>
              <a:rPr lang="zh-CN" altLang="en-US" sz="4000" dirty="0"/>
              <a:t>，则称此索引为（     ）。</a:t>
            </a:r>
          </a:p>
          <a:p>
            <a:r>
              <a:rPr lang="en-US" altLang="zh-CN" sz="4000" dirty="0"/>
              <a:t>A</a:t>
            </a:r>
            <a:r>
              <a:rPr lang="zh-CN" altLang="en-US" sz="4000" dirty="0"/>
              <a:t>．唯一索引    </a:t>
            </a:r>
            <a:r>
              <a:rPr lang="en-US" altLang="zh-CN" sz="4000" dirty="0"/>
              <a:t>	</a:t>
            </a:r>
            <a:r>
              <a:rPr lang="en-US" altLang="zh-CN" sz="4000" dirty="0">
                <a:solidFill>
                  <a:srgbClr val="FF0000"/>
                </a:solidFill>
              </a:rPr>
              <a:t>B</a:t>
            </a:r>
            <a:r>
              <a:rPr lang="zh-CN" altLang="en-US" sz="4000" dirty="0">
                <a:solidFill>
                  <a:srgbClr val="FF0000"/>
                </a:solidFill>
              </a:rPr>
              <a:t>．聚集索引</a:t>
            </a:r>
            <a:r>
              <a:rPr lang="zh-CN" altLang="en-US" sz="4000" dirty="0"/>
              <a:t>	</a:t>
            </a:r>
            <a:endParaRPr lang="en-US" altLang="zh-CN" sz="4000" dirty="0"/>
          </a:p>
          <a:p>
            <a:r>
              <a:rPr lang="en-US" altLang="zh-CN" sz="4000" dirty="0"/>
              <a:t>C</a:t>
            </a:r>
            <a:r>
              <a:rPr lang="zh-CN" altLang="en-US" sz="4000" dirty="0"/>
              <a:t>．非唯一索引   </a:t>
            </a:r>
            <a:r>
              <a:rPr lang="en-US" altLang="zh-CN" sz="4000" dirty="0"/>
              <a:t>D</a:t>
            </a:r>
            <a:r>
              <a:rPr lang="zh-CN" altLang="en-US" sz="4000" dirty="0"/>
              <a:t>．非聚集索引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单选题</a:t>
              </a:r>
            </a:p>
          </p:txBody>
        </p:sp>
      </p:grpSp>
      <p:sp>
        <p:nvSpPr>
          <p:cNvPr id="10" name="文本框 1"/>
          <p:cNvSpPr txBox="1"/>
          <p:nvPr/>
        </p:nvSpPr>
        <p:spPr>
          <a:xfrm>
            <a:off x="623392" y="2276872"/>
            <a:ext cx="102889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5</a:t>
            </a:r>
            <a:r>
              <a:rPr lang="zh-CN" altLang="zh-CN" sz="4000" dirty="0"/>
              <a:t>．</a:t>
            </a:r>
            <a:r>
              <a:rPr lang="zh-CN" altLang="en-US" sz="4000" dirty="0"/>
              <a:t>下列命令中备份数据库的命令的是（    ）。</a:t>
            </a:r>
          </a:p>
          <a:p>
            <a:r>
              <a:rPr lang="zh-CN" altLang="en-US" sz="4000" dirty="0"/>
              <a:t>   </a:t>
            </a:r>
            <a:r>
              <a:rPr lang="en-US" altLang="zh-CN" sz="4000" dirty="0"/>
              <a:t>A. attach database		</a:t>
            </a:r>
            <a:r>
              <a:rPr lang="en-US" altLang="zh-CN" sz="4000" dirty="0">
                <a:solidFill>
                  <a:srgbClr val="FF0000"/>
                </a:solidFill>
              </a:rPr>
              <a:t>B. backup database</a:t>
            </a:r>
          </a:p>
          <a:p>
            <a:r>
              <a:rPr lang="en-US" altLang="zh-CN" sz="4000" dirty="0"/>
              <a:t>C. restore database		D. </a:t>
            </a:r>
            <a:r>
              <a:rPr lang="en-US" altLang="zh-CN" sz="4000" dirty="0" err="1"/>
              <a:t>bcp</a:t>
            </a:r>
            <a:endParaRPr lang="en-US" altLang="zh-CN" sz="40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单选题</a:t>
              </a:r>
            </a:p>
          </p:txBody>
        </p:sp>
      </p:grpSp>
      <p:sp>
        <p:nvSpPr>
          <p:cNvPr id="10" name="文本框 1"/>
          <p:cNvSpPr txBox="1"/>
          <p:nvPr/>
        </p:nvSpPr>
        <p:spPr>
          <a:xfrm>
            <a:off x="623392" y="1999093"/>
            <a:ext cx="102889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6</a:t>
            </a:r>
            <a:r>
              <a:rPr lang="zh-CN" altLang="en-US" sz="4000" dirty="0"/>
              <a:t>．声明了变量：</a:t>
            </a:r>
            <a:r>
              <a:rPr lang="en-US" altLang="zh-CN" sz="4000" dirty="0"/>
              <a:t>declare @</a:t>
            </a:r>
            <a:r>
              <a:rPr lang="en-US" altLang="zh-CN" sz="4000" dirty="0" err="1"/>
              <a:t>i</a:t>
            </a:r>
            <a:r>
              <a:rPr lang="en-US" altLang="zh-CN" sz="4000" dirty="0"/>
              <a:t>  </a:t>
            </a:r>
            <a:r>
              <a:rPr lang="en-US" altLang="zh-CN" sz="4000" dirty="0" err="1"/>
              <a:t>int</a:t>
            </a:r>
            <a:r>
              <a:rPr lang="en-US" altLang="zh-CN" sz="4000" dirty="0"/>
              <a:t>,@c char</a:t>
            </a:r>
            <a:r>
              <a:rPr lang="zh-CN" altLang="en-US" sz="4000" dirty="0"/>
              <a:t>（</a:t>
            </a:r>
            <a:r>
              <a:rPr lang="en-US" altLang="zh-CN" sz="4000" dirty="0"/>
              <a:t>4</a:t>
            </a:r>
            <a:r>
              <a:rPr lang="zh-CN" altLang="en-US" sz="4000" dirty="0"/>
              <a:t>），现在为</a:t>
            </a:r>
            <a:r>
              <a:rPr lang="en-US" altLang="zh-CN" sz="4000" dirty="0"/>
              <a:t>@</a:t>
            </a:r>
            <a:r>
              <a:rPr lang="en-US" altLang="zh-CN" sz="4000" dirty="0" err="1"/>
              <a:t>i</a:t>
            </a:r>
            <a:r>
              <a:rPr lang="zh-CN" altLang="en-US" sz="4000" dirty="0"/>
              <a:t>赋值</a:t>
            </a:r>
            <a:r>
              <a:rPr lang="en-US" altLang="zh-CN" sz="4000" dirty="0"/>
              <a:t>10</a:t>
            </a:r>
            <a:r>
              <a:rPr lang="zh-CN" altLang="en-US" sz="4000" dirty="0"/>
              <a:t>，为</a:t>
            </a:r>
            <a:r>
              <a:rPr lang="en-US" altLang="zh-CN" sz="4000" dirty="0"/>
              <a:t>@c</a:t>
            </a:r>
            <a:r>
              <a:rPr lang="zh-CN" altLang="en-US" sz="4000" dirty="0"/>
              <a:t>赋值</a:t>
            </a:r>
            <a:r>
              <a:rPr lang="en-US" altLang="zh-CN" sz="4000" dirty="0"/>
              <a:t>'</a:t>
            </a:r>
            <a:r>
              <a:rPr lang="en-US" altLang="zh-CN" sz="4000" dirty="0" err="1"/>
              <a:t>abcd</a:t>
            </a:r>
            <a:r>
              <a:rPr lang="en-US" altLang="zh-CN" sz="4000" dirty="0"/>
              <a:t>'</a:t>
            </a:r>
            <a:r>
              <a:rPr lang="zh-CN" altLang="en-US" sz="4000" dirty="0"/>
              <a:t>，正确的语句是（ ）。</a:t>
            </a:r>
          </a:p>
          <a:p>
            <a:r>
              <a:rPr lang="en-US" altLang="zh-CN" sz="4000" dirty="0"/>
              <a:t>A</a:t>
            </a:r>
            <a:r>
              <a:rPr lang="zh-CN" altLang="en-US" sz="4000" dirty="0"/>
              <a:t>．</a:t>
            </a:r>
            <a:r>
              <a:rPr lang="en-US" altLang="zh-CN" sz="4000" dirty="0"/>
              <a:t>set @</a:t>
            </a:r>
            <a:r>
              <a:rPr lang="en-US" altLang="zh-CN" sz="4000" dirty="0" err="1"/>
              <a:t>i</a:t>
            </a:r>
            <a:r>
              <a:rPr lang="en-US" altLang="zh-CN" sz="4000" dirty="0"/>
              <a:t>=10,@c='</a:t>
            </a:r>
            <a:r>
              <a:rPr lang="en-US" altLang="zh-CN" sz="4000" dirty="0" err="1"/>
              <a:t>abcd</a:t>
            </a:r>
            <a:r>
              <a:rPr lang="en-US" altLang="zh-CN" sz="4000" dirty="0"/>
              <a:t>'</a:t>
            </a:r>
          </a:p>
          <a:p>
            <a:r>
              <a:rPr lang="en-US" altLang="zh-CN" sz="4000" dirty="0">
                <a:solidFill>
                  <a:srgbClr val="FF0000"/>
                </a:solidFill>
              </a:rPr>
              <a:t>B</a:t>
            </a:r>
            <a:r>
              <a:rPr lang="zh-CN" altLang="en-US" sz="4000" dirty="0">
                <a:solidFill>
                  <a:srgbClr val="FF0000"/>
                </a:solidFill>
              </a:rPr>
              <a:t>．</a:t>
            </a:r>
            <a:r>
              <a:rPr lang="en-US" altLang="zh-CN" sz="4000" dirty="0">
                <a:solidFill>
                  <a:srgbClr val="FF0000"/>
                </a:solidFill>
              </a:rPr>
              <a:t>select @</a:t>
            </a:r>
            <a:r>
              <a:rPr lang="en-US" altLang="zh-CN" sz="4000" dirty="0" err="1">
                <a:solidFill>
                  <a:srgbClr val="FF0000"/>
                </a:solidFill>
              </a:rPr>
              <a:t>i</a:t>
            </a:r>
            <a:r>
              <a:rPr lang="en-US" altLang="zh-CN" sz="4000" dirty="0">
                <a:solidFill>
                  <a:srgbClr val="FF0000"/>
                </a:solidFill>
              </a:rPr>
              <a:t>=10,@c='</a:t>
            </a:r>
            <a:r>
              <a:rPr lang="en-US" altLang="zh-CN" sz="4000" dirty="0" err="1">
                <a:solidFill>
                  <a:srgbClr val="FF0000"/>
                </a:solidFill>
              </a:rPr>
              <a:t>abcd</a:t>
            </a:r>
            <a:r>
              <a:rPr lang="en-US" altLang="zh-CN" sz="4000" dirty="0">
                <a:solidFill>
                  <a:srgbClr val="FF0000"/>
                </a:solidFill>
              </a:rPr>
              <a:t>'</a:t>
            </a:r>
          </a:p>
          <a:p>
            <a:r>
              <a:rPr lang="en-US" altLang="zh-CN" sz="4000" dirty="0"/>
              <a:t>C</a:t>
            </a:r>
            <a:r>
              <a:rPr lang="zh-CN" altLang="en-US" sz="4000" dirty="0"/>
              <a:t>．</a:t>
            </a:r>
            <a:r>
              <a:rPr lang="en-US" altLang="zh-CN" sz="4000" dirty="0"/>
              <a:t>select @</a:t>
            </a:r>
            <a:r>
              <a:rPr lang="en-US" altLang="zh-CN" sz="4000" dirty="0" err="1"/>
              <a:t>i</a:t>
            </a:r>
            <a:r>
              <a:rPr lang="en-US" altLang="zh-CN" sz="4000" dirty="0"/>
              <a:t>=10, select @c='</a:t>
            </a:r>
            <a:r>
              <a:rPr lang="en-US" altLang="zh-CN" sz="4000" dirty="0" err="1"/>
              <a:t>abcd</a:t>
            </a:r>
            <a:r>
              <a:rPr lang="en-US" altLang="zh-CN" sz="4000" dirty="0"/>
              <a:t>‘</a:t>
            </a:r>
          </a:p>
          <a:p>
            <a:r>
              <a:rPr lang="en-US" altLang="zh-CN" sz="4000" dirty="0"/>
              <a:t>D</a:t>
            </a:r>
            <a:r>
              <a:rPr lang="zh-CN" altLang="en-US" sz="4000" dirty="0"/>
              <a:t>．</a:t>
            </a:r>
            <a:r>
              <a:rPr lang="en-US" altLang="zh-CN" sz="4000" dirty="0"/>
              <a:t>set </a:t>
            </a:r>
            <a:r>
              <a:rPr lang="en-US" altLang="zh-CN" sz="4000" dirty="0" err="1"/>
              <a:t>i</a:t>
            </a:r>
            <a:r>
              <a:rPr lang="en-US" altLang="zh-CN" sz="4000" dirty="0"/>
              <a:t>=10 , set @c='</a:t>
            </a:r>
            <a:r>
              <a:rPr lang="en-US" altLang="zh-CN" sz="4000" dirty="0" err="1"/>
              <a:t>abcd</a:t>
            </a:r>
            <a:r>
              <a:rPr lang="en-US" altLang="zh-CN" sz="4000" dirty="0"/>
              <a:t>'</a:t>
            </a:r>
          </a:p>
          <a:p>
            <a:endParaRPr lang="en-US" altLang="zh-CN" sz="40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623392" y="404664"/>
            <a:ext cx="6911975" cy="759512"/>
            <a:chOff x="523836" y="1214422"/>
            <a:chExt cx="5286412" cy="759819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7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单选题</a:t>
              </a:r>
            </a:p>
          </p:txBody>
        </p:sp>
      </p:grpSp>
      <p:sp>
        <p:nvSpPr>
          <p:cNvPr id="10" name="文本框 1"/>
          <p:cNvSpPr txBox="1"/>
          <p:nvPr/>
        </p:nvSpPr>
        <p:spPr>
          <a:xfrm>
            <a:off x="623392" y="1164176"/>
            <a:ext cx="1028898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7</a:t>
            </a:r>
            <a:r>
              <a:rPr lang="zh-CN" altLang="en-US" sz="4000" dirty="0"/>
              <a:t>．</a:t>
            </a:r>
            <a:r>
              <a:rPr lang="zh-CN" altLang="zh-CN" sz="2800" dirty="0"/>
              <a:t>下面的代码输出的结果是（ </a:t>
            </a:r>
            <a:r>
              <a:rPr lang="en-US" altLang="zh-CN" sz="2800" dirty="0"/>
              <a:t>  </a:t>
            </a:r>
            <a:r>
              <a:rPr lang="zh-CN" altLang="zh-CN" sz="2800" dirty="0"/>
              <a:t>）</a:t>
            </a:r>
          </a:p>
          <a:p>
            <a:r>
              <a:rPr lang="en-US" altLang="zh-CN" sz="2800" dirty="0"/>
              <a:t>declare @counter </a:t>
            </a:r>
            <a:r>
              <a:rPr lang="en-US" altLang="zh-CN" sz="2800" dirty="0" err="1"/>
              <a:t>int</a:t>
            </a:r>
            <a:endParaRPr lang="zh-CN" altLang="zh-CN" sz="2800" dirty="0"/>
          </a:p>
          <a:p>
            <a:r>
              <a:rPr lang="en-US" altLang="zh-CN" sz="2800" dirty="0"/>
              <a:t>set @counter=0</a:t>
            </a:r>
            <a:endParaRPr lang="zh-CN" altLang="zh-CN" sz="2800" dirty="0"/>
          </a:p>
          <a:p>
            <a:r>
              <a:rPr lang="en-US" altLang="zh-CN" sz="2800" dirty="0"/>
              <a:t>while @counter&lt;2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begin</a:t>
            </a:r>
            <a:endParaRPr lang="zh-CN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set @counter=@counter+1</a:t>
            </a:r>
            <a:endParaRPr lang="zh-CN" altLang="zh-CN" sz="2800" dirty="0"/>
          </a:p>
          <a:p>
            <a:r>
              <a:rPr lang="en-US" altLang="zh-CN" sz="2800" dirty="0"/>
              <a:t>print @counter</a:t>
            </a:r>
            <a:endParaRPr lang="zh-CN" altLang="zh-CN" sz="2800" dirty="0"/>
          </a:p>
          <a:p>
            <a:r>
              <a:rPr lang="en-US" altLang="zh-CN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endParaRPr lang="zh-CN" altLang="zh-CN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/>
              <a:t>print 'loop'</a:t>
            </a:r>
            <a:endParaRPr lang="zh-CN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end</a:t>
            </a:r>
            <a:endParaRPr lang="zh-CN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A</a:t>
            </a:r>
            <a:r>
              <a:rPr lang="zh-CN" altLang="zh-CN" sz="2800" dirty="0"/>
              <a:t>．</a:t>
            </a:r>
            <a:r>
              <a:rPr lang="en-US" altLang="zh-CN" sz="2800" dirty="0"/>
              <a:t>0		 B</a:t>
            </a:r>
            <a:r>
              <a:rPr lang="zh-CN" altLang="zh-CN" sz="2800" dirty="0"/>
              <a:t>．</a:t>
            </a:r>
            <a:r>
              <a:rPr lang="en-US" altLang="zh-CN" sz="2800" dirty="0"/>
              <a:t>0  loop   1  loop 		</a:t>
            </a:r>
          </a:p>
          <a:p>
            <a:r>
              <a:rPr lang="en-US" altLang="zh-CN" sz="2800" dirty="0"/>
              <a:t>C</a:t>
            </a:r>
            <a:r>
              <a:rPr lang="zh-CN" altLang="zh-CN" sz="2800" dirty="0"/>
              <a:t>．</a:t>
            </a:r>
            <a:r>
              <a:rPr lang="en-US" altLang="zh-CN" sz="2800" dirty="0"/>
              <a:t>1   loop		</a:t>
            </a:r>
            <a:r>
              <a:rPr lang="en-US" altLang="zh-CN" sz="2800" dirty="0">
                <a:solidFill>
                  <a:srgbClr val="FF0000"/>
                </a:solidFill>
              </a:rPr>
              <a:t>D</a:t>
            </a:r>
            <a:r>
              <a:rPr lang="zh-CN" altLang="zh-CN" sz="2800" dirty="0">
                <a:solidFill>
                  <a:srgbClr val="FF0000"/>
                </a:solidFill>
              </a:rPr>
              <a:t>．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091708414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0040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0040"/>
  <p:tag name="MH_LIBRARY" val="GRAPHIC"/>
  <p:tag name="MH_TYPE" val="Other"/>
  <p:tag name="MH_ORD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0040"/>
  <p:tag name="MH_LIBRARY" val="GRAPHIC"/>
  <p:tag name="MH_TYPE" val="Other"/>
  <p:tag name="MH_ORDER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0040"/>
  <p:tag name="MH_LIBRARY" val="GRAPHIC"/>
  <p:tag name="MH_TYPE" val="Other"/>
  <p:tag name="MH_ORDER" val="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0040"/>
  <p:tag name="MH_LIBRARY" val="GRAPHIC"/>
  <p:tag name="MH_TYPE" val="Other"/>
  <p:tag name="MH_ORD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0040"/>
  <p:tag name="MH_LIBRARY" val="GRAPHIC"/>
  <p:tag name="MH_TYPE" val="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0040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0040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0040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2206</Words>
  <Application>Microsoft Office PowerPoint</Application>
  <PresentationFormat>宽屏</PresentationFormat>
  <Paragraphs>215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 Unicode MS</vt:lpstr>
      <vt:lpstr>等线</vt:lpstr>
      <vt:lpstr>华康俪金黑W8(P)</vt:lpstr>
      <vt:lpstr>宋体</vt:lpstr>
      <vt:lpstr>微软雅黑</vt:lpstr>
      <vt:lpstr>Agency FB</vt:lpstr>
      <vt:lpstr>Arial</vt:lpstr>
      <vt:lpstr>Calibri</vt:lpstr>
      <vt:lpstr>Courier New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舒shu 洪凡hongfan</cp:lastModifiedBy>
  <cp:revision>3407</cp:revision>
  <dcterms:created xsi:type="dcterms:W3CDTF">2020-10-09T03:05:00Z</dcterms:created>
  <dcterms:modified xsi:type="dcterms:W3CDTF">2022-01-03T12:00:24Z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88EECD789FE841CAA3FB0984B229C97C</vt:lpwstr>
  </property>
</Properties>
</file>