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79" r:id="rId2"/>
    <p:sldId id="330" r:id="rId3"/>
    <p:sldId id="303" r:id="rId4"/>
    <p:sldId id="257" r:id="rId5"/>
    <p:sldId id="256" r:id="rId6"/>
    <p:sldId id="280" r:id="rId7"/>
    <p:sldId id="281" r:id="rId8"/>
    <p:sldId id="282" r:id="rId9"/>
    <p:sldId id="284" r:id="rId10"/>
    <p:sldId id="283" r:id="rId11"/>
    <p:sldId id="285" r:id="rId12"/>
    <p:sldId id="286" r:id="rId13"/>
    <p:sldId id="287" r:id="rId14"/>
    <p:sldId id="288" r:id="rId15"/>
    <p:sldId id="289" r:id="rId16"/>
    <p:sldId id="258" r:id="rId17"/>
    <p:sldId id="290" r:id="rId18"/>
    <p:sldId id="292" r:id="rId19"/>
    <p:sldId id="291" r:id="rId20"/>
    <p:sldId id="293" r:id="rId21"/>
    <p:sldId id="294" r:id="rId22"/>
    <p:sldId id="295" r:id="rId23"/>
    <p:sldId id="296" r:id="rId24"/>
    <p:sldId id="298" r:id="rId25"/>
    <p:sldId id="297" r:id="rId26"/>
    <p:sldId id="299" r:id="rId27"/>
    <p:sldId id="300" r:id="rId28"/>
    <p:sldId id="302" r:id="rId29"/>
    <p:sldId id="301" r:id="rId30"/>
  </p:sldIdLst>
  <p:sldSz cx="10945813" cy="65532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57277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1144905"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717675"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228981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862580" algn="l" defTabSz="1144905"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3434715" algn="l" defTabSz="1144905"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4007485" algn="l" defTabSz="1144905"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4579620" algn="l" defTabSz="1144905"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06">
          <p15:clr>
            <a:srgbClr val="A4A3A4"/>
          </p15:clr>
        </p15:guide>
        <p15:guide id="2" pos="3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1021"/>
    <a:srgbClr val="8C0017"/>
    <a:srgbClr val="4D4D4D"/>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20" y="186"/>
      </p:cViewPr>
      <p:guideLst>
        <p:guide orient="horz" pos="2006"/>
        <p:guide pos="3448"/>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atin typeface="Arial" panose="020B0604020202020204" pitchFamily="34" charset="0"/>
                <a:ea typeface="宋体" panose="02010600030101010101" pitchFamily="2" charset="-122"/>
              </a:defRPr>
            </a:lvl1pPr>
          </a:lstStyle>
          <a:p>
            <a:pPr>
              <a:defRPr/>
            </a:pPr>
            <a:fld id="{F3FB8182-2974-4FE7-B8BB-1C06588F5974}" type="datetimeFigureOut">
              <a:rPr lang="zh-CN" altLang="en-US"/>
              <a:t>2021/9/10</a:t>
            </a:fld>
            <a:endParaRPr lang="zh-CN" altLang="en-US"/>
          </a:p>
        </p:txBody>
      </p:sp>
      <p:sp>
        <p:nvSpPr>
          <p:cNvPr id="4" name="幻灯片图像占位符 3"/>
          <p:cNvSpPr>
            <a:spLocks noGrp="1" noRot="1" noChangeAspect="1"/>
          </p:cNvSpPr>
          <p:nvPr>
            <p:ph type="sldImg" idx="2"/>
          </p:nvPr>
        </p:nvSpPr>
        <p:spPr>
          <a:xfrm>
            <a:off x="852488" y="1143000"/>
            <a:ext cx="5153025"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smtClean="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fld id="{20A21ACC-C390-496A-880A-8DE009D7662D}"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500" kern="1200">
        <a:solidFill>
          <a:schemeClr val="tx1"/>
        </a:solidFill>
        <a:latin typeface="+mn-lt"/>
        <a:ea typeface="+mn-ea"/>
        <a:cs typeface="+mn-cs"/>
      </a:defRPr>
    </a:lvl1pPr>
    <a:lvl2pPr marL="572770" algn="l" rtl="0" fontAlgn="base">
      <a:spcBef>
        <a:spcPct val="30000"/>
      </a:spcBef>
      <a:spcAft>
        <a:spcPct val="0"/>
      </a:spcAft>
      <a:defRPr sz="1500" kern="1200">
        <a:solidFill>
          <a:schemeClr val="tx1"/>
        </a:solidFill>
        <a:latin typeface="+mn-lt"/>
        <a:ea typeface="+mn-ea"/>
        <a:cs typeface="+mn-cs"/>
      </a:defRPr>
    </a:lvl2pPr>
    <a:lvl3pPr marL="1144905" algn="l" rtl="0" fontAlgn="base">
      <a:spcBef>
        <a:spcPct val="30000"/>
      </a:spcBef>
      <a:spcAft>
        <a:spcPct val="0"/>
      </a:spcAft>
      <a:defRPr sz="1500" kern="1200">
        <a:solidFill>
          <a:schemeClr val="tx1"/>
        </a:solidFill>
        <a:latin typeface="+mn-lt"/>
        <a:ea typeface="+mn-ea"/>
        <a:cs typeface="+mn-cs"/>
      </a:defRPr>
    </a:lvl3pPr>
    <a:lvl4pPr marL="1717675" algn="l" rtl="0" fontAlgn="base">
      <a:spcBef>
        <a:spcPct val="30000"/>
      </a:spcBef>
      <a:spcAft>
        <a:spcPct val="0"/>
      </a:spcAft>
      <a:defRPr sz="1500" kern="1200">
        <a:solidFill>
          <a:schemeClr val="tx1"/>
        </a:solidFill>
        <a:latin typeface="+mn-lt"/>
        <a:ea typeface="+mn-ea"/>
        <a:cs typeface="+mn-cs"/>
      </a:defRPr>
    </a:lvl4pPr>
    <a:lvl5pPr marL="2289810" algn="l" rtl="0" fontAlgn="base">
      <a:spcBef>
        <a:spcPct val="30000"/>
      </a:spcBef>
      <a:spcAft>
        <a:spcPct val="0"/>
      </a:spcAft>
      <a:defRPr sz="1500" kern="1200">
        <a:solidFill>
          <a:schemeClr val="tx1"/>
        </a:solidFill>
        <a:latin typeface="+mn-lt"/>
        <a:ea typeface="+mn-ea"/>
        <a:cs typeface="+mn-cs"/>
      </a:defRPr>
    </a:lvl5pPr>
    <a:lvl6pPr marL="2862580" algn="l" defTabSz="1144905" rtl="0" eaLnBrk="1" latinLnBrk="0" hangingPunct="1">
      <a:defRPr sz="1500" kern="1200">
        <a:solidFill>
          <a:schemeClr val="tx1"/>
        </a:solidFill>
        <a:latin typeface="+mn-lt"/>
        <a:ea typeface="+mn-ea"/>
        <a:cs typeface="+mn-cs"/>
      </a:defRPr>
    </a:lvl6pPr>
    <a:lvl7pPr marL="3434715" algn="l" defTabSz="1144905" rtl="0" eaLnBrk="1" latinLnBrk="0" hangingPunct="1">
      <a:defRPr sz="1500" kern="1200">
        <a:solidFill>
          <a:schemeClr val="tx1"/>
        </a:solidFill>
        <a:latin typeface="+mn-lt"/>
        <a:ea typeface="+mn-ea"/>
        <a:cs typeface="+mn-cs"/>
      </a:defRPr>
    </a:lvl7pPr>
    <a:lvl8pPr marL="4007485" algn="l" defTabSz="1144905" rtl="0" eaLnBrk="1" latinLnBrk="0" hangingPunct="1">
      <a:defRPr sz="1500" kern="1200">
        <a:solidFill>
          <a:schemeClr val="tx1"/>
        </a:solidFill>
        <a:latin typeface="+mn-lt"/>
        <a:ea typeface="+mn-ea"/>
        <a:cs typeface="+mn-cs"/>
      </a:defRPr>
    </a:lvl8pPr>
    <a:lvl9pPr marL="4579620" algn="l" defTabSz="1144905"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xfrm>
            <a:off x="852488" y="1143000"/>
            <a:ext cx="5153025"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9CA1F8-7F1E-465D-8DF8-30B7017F7412}" type="slidenum">
              <a:rPr lang="zh-CN" altLang="en-US"/>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xfrm>
            <a:off x="852488" y="1143000"/>
            <a:ext cx="5153025"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1428B5-CFCA-4346-8406-46A006DC5BBB}" type="slidenum">
              <a:rPr lang="zh-CN" altLang="en-US"/>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xfrm>
            <a:off x="852488" y="1143000"/>
            <a:ext cx="5153025"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9CA1F8-7F1E-465D-8DF8-30B7017F7412}" type="slidenum">
              <a:rPr lang="zh-CN" altLang="en-US"/>
              <a:t>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xfrm>
            <a:off x="852488" y="1143000"/>
            <a:ext cx="5153025"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9CA1F8-7F1E-465D-8DF8-30B7017F7412}" type="slidenum">
              <a:rPr lang="zh-CN" altLang="en-US"/>
              <a:t>15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xfrm>
            <a:off x="852488" y="1143000"/>
            <a:ext cx="5153025"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8854E51-671D-4E2E-87EE-853170E44CBF}" type="slidenum">
              <a:rPr lang="zh-CN" altLang="en-US"/>
              <a:t>16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xfrm>
            <a:off x="852488" y="1143000"/>
            <a:ext cx="5153025"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9CA1F8-7F1E-465D-8DF8-30B7017F7412}" type="slidenum">
              <a:rPr lang="zh-CN" altLang="en-US"/>
              <a:t>18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xfrm>
            <a:off x="852488" y="1143000"/>
            <a:ext cx="5153025"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9CA1F8-7F1E-465D-8DF8-30B7017F7412}" type="slidenum">
              <a:rPr lang="zh-CN" altLang="en-US"/>
              <a:t>24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A21ACC-C390-496A-880A-8DE009D7662D}" type="slidenum">
              <a:rPr lang="zh-CN" altLang="en-US" smtClean="0"/>
              <a:t>25</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xfrm>
            <a:off x="852488" y="1143000"/>
            <a:ext cx="5153025"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9CA1F8-7F1E-465D-8DF8-30B7017F7412}" type="slidenum">
              <a:rPr lang="zh-CN" altLang="en-US"/>
              <a:t>28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EC829FE2-F69B-4F54-9C30-67A3CF6230B1}" type="slidenum">
              <a:rPr lang="zh-CN" altLang="en-US"/>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47293" y="1529552"/>
            <a:ext cx="4834401" cy="432361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564121" y="1529552"/>
            <a:ext cx="4834401" cy="432361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D9CA5483-13B0-4568-B720-697F82BB6DF8}"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54425" y="347994"/>
            <a:ext cx="9440764" cy="1268558"/>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4426" y="1606435"/>
            <a:ext cx="4631066" cy="787032"/>
          </a:xfrm>
        </p:spPr>
        <p:txBody>
          <a:bodyPr anchor="b"/>
          <a:lstStyle>
            <a:lvl1pPr marL="0" indent="0">
              <a:buNone/>
              <a:defRPr sz="3000" b="1"/>
            </a:lvl1pPr>
            <a:lvl2pPr marL="572770" indent="0">
              <a:buNone/>
              <a:defRPr sz="2500" b="1"/>
            </a:lvl2pPr>
            <a:lvl3pPr marL="1144905" indent="0">
              <a:buNone/>
              <a:defRPr sz="2300" b="1"/>
            </a:lvl3pPr>
            <a:lvl4pPr marL="1717675" indent="0">
              <a:buNone/>
              <a:defRPr sz="2000" b="1"/>
            </a:lvl4pPr>
            <a:lvl5pPr marL="2289810" indent="0">
              <a:buNone/>
              <a:defRPr sz="2000" b="1"/>
            </a:lvl5pPr>
            <a:lvl6pPr marL="2862580" indent="0">
              <a:buNone/>
              <a:defRPr sz="2000" b="1"/>
            </a:lvl6pPr>
            <a:lvl7pPr marL="3434715" indent="0">
              <a:buNone/>
              <a:defRPr sz="2000" b="1"/>
            </a:lvl7pPr>
            <a:lvl8pPr marL="4007485" indent="0">
              <a:buNone/>
              <a:defRPr sz="2000" b="1"/>
            </a:lvl8pPr>
            <a:lvl9pPr marL="4579620" indent="0">
              <a:buNone/>
              <a:defRPr sz="2000" b="1"/>
            </a:lvl9pPr>
          </a:lstStyle>
          <a:p>
            <a:pPr lvl="0"/>
            <a:r>
              <a:rPr lang="zh-CN" altLang="en-US" smtClean="0"/>
              <a:t>单击此处编辑母版文本样式</a:t>
            </a:r>
          </a:p>
        </p:txBody>
      </p:sp>
      <p:sp>
        <p:nvSpPr>
          <p:cNvPr id="4" name="内容占位符 3"/>
          <p:cNvSpPr>
            <a:spLocks noGrp="1"/>
          </p:cNvSpPr>
          <p:nvPr>
            <p:ph sz="half" idx="2"/>
          </p:nvPr>
        </p:nvSpPr>
        <p:spPr>
          <a:xfrm>
            <a:off x="754426" y="2393467"/>
            <a:ext cx="4631066" cy="352039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541320" y="1606435"/>
            <a:ext cx="4653871" cy="787032"/>
          </a:xfrm>
        </p:spPr>
        <p:txBody>
          <a:bodyPr anchor="b"/>
          <a:lstStyle>
            <a:lvl1pPr marL="0" indent="0">
              <a:buNone/>
              <a:defRPr sz="3000" b="1"/>
            </a:lvl1pPr>
            <a:lvl2pPr marL="572770" indent="0">
              <a:buNone/>
              <a:defRPr sz="2500" b="1"/>
            </a:lvl2pPr>
            <a:lvl3pPr marL="1144905" indent="0">
              <a:buNone/>
              <a:defRPr sz="2300" b="1"/>
            </a:lvl3pPr>
            <a:lvl4pPr marL="1717675" indent="0">
              <a:buNone/>
              <a:defRPr sz="2000" b="1"/>
            </a:lvl4pPr>
            <a:lvl5pPr marL="2289810" indent="0">
              <a:buNone/>
              <a:defRPr sz="2000" b="1"/>
            </a:lvl5pPr>
            <a:lvl6pPr marL="2862580" indent="0">
              <a:buNone/>
              <a:defRPr sz="2000" b="1"/>
            </a:lvl6pPr>
            <a:lvl7pPr marL="3434715" indent="0">
              <a:buNone/>
              <a:defRPr sz="2000" b="1"/>
            </a:lvl7pPr>
            <a:lvl8pPr marL="4007485" indent="0">
              <a:buNone/>
              <a:defRPr sz="2000" b="1"/>
            </a:lvl8pPr>
            <a:lvl9pPr marL="4579620" indent="0">
              <a:buNone/>
              <a:defRPr sz="2000" b="1"/>
            </a:lvl9pPr>
          </a:lstStyle>
          <a:p>
            <a:pPr lvl="0"/>
            <a:r>
              <a:rPr lang="zh-CN" altLang="en-US" smtClean="0"/>
              <a:t>单击此处编辑母版文本样式</a:t>
            </a:r>
          </a:p>
        </p:txBody>
      </p:sp>
      <p:sp>
        <p:nvSpPr>
          <p:cNvPr id="6" name="内容占位符 5"/>
          <p:cNvSpPr>
            <a:spLocks noGrp="1"/>
          </p:cNvSpPr>
          <p:nvPr>
            <p:ph sz="quarter" idx="4"/>
          </p:nvPr>
        </p:nvSpPr>
        <p:spPr>
          <a:xfrm>
            <a:off x="5541320" y="2393467"/>
            <a:ext cx="4653871" cy="352039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1B7CC1A2-4C79-497D-8929-677450570F9B}"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1902"/>
            <a:ext cx="10945813" cy="6549396"/>
          </a:xfrm>
          <a:prstGeom prst="rect">
            <a:avLst/>
          </a:prstGeom>
        </p:spPr>
      </p:pic>
      <p:sp>
        <p:nvSpPr>
          <p:cNvPr id="7" name="矩形 6"/>
          <p:cNvSpPr/>
          <p:nvPr userDrawn="1"/>
        </p:nvSpPr>
        <p:spPr>
          <a:xfrm>
            <a:off x="7572602" y="36240"/>
            <a:ext cx="3300904" cy="307777"/>
          </a:xfrm>
          <a:prstGeom prst="rect">
            <a:avLst/>
          </a:prstGeom>
        </p:spPr>
        <p:txBody>
          <a:bodyPr wrap="none">
            <a:spAutoFit/>
          </a:bodyPr>
          <a:lstStyle/>
          <a:p>
            <a:r>
              <a:rPr lang="en-US" altLang="zh-CN" sz="1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等线" panose="02010600030101010101" pitchFamily="2" charset="-122"/>
                <a:ea typeface="等线" panose="02010600030101010101" pitchFamily="2" charset="-122"/>
              </a:rPr>
              <a:t>SQL Server</a:t>
            </a:r>
            <a:r>
              <a:rPr lang="zh-CN" altLang="en-US" sz="1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等线" panose="02010600030101010101" pitchFamily="2" charset="-122"/>
                <a:ea typeface="等线" panose="02010600030101010101" pitchFamily="2" charset="-122"/>
              </a:rPr>
              <a:t>实用教程（第</a:t>
            </a:r>
            <a:r>
              <a:rPr lang="en-US" altLang="zh-CN" sz="1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等线" panose="02010600030101010101" pitchFamily="2" charset="-122"/>
                <a:ea typeface="等线" panose="02010600030101010101" pitchFamily="2" charset="-122"/>
              </a:rPr>
              <a:t>5</a:t>
            </a:r>
            <a:r>
              <a:rPr lang="zh-CN" altLang="en-US" sz="1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等线" panose="02010600030101010101" pitchFamily="2" charset="-122"/>
                <a:ea typeface="等线" panose="02010600030101010101" pitchFamily="2" charset="-122"/>
              </a:rPr>
              <a:t>版）</a:t>
            </a:r>
            <a:r>
              <a:rPr lang="en-US" altLang="zh-CN" sz="1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等线" panose="02010600030101010101" pitchFamily="2" charset="-122"/>
                <a:ea typeface="等线" panose="02010600030101010101" pitchFamily="2" charset="-122"/>
              </a:rPr>
              <a:t>(2016</a:t>
            </a:r>
            <a:r>
              <a:rPr lang="zh-CN" altLang="en-US" sz="1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等线" panose="02010600030101010101" pitchFamily="2" charset="-122"/>
                <a:ea typeface="等线" panose="02010600030101010101" pitchFamily="2" charset="-122"/>
              </a:rPr>
              <a:t>版</a:t>
            </a:r>
            <a:r>
              <a:rPr lang="en-US" altLang="zh-CN" sz="1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等线" panose="02010600030101010101" pitchFamily="2" charset="-122"/>
                <a:ea typeface="等线" panose="02010600030101010101" pitchFamily="2" charset="-122"/>
              </a:rPr>
              <a:t>)</a:t>
            </a:r>
            <a:endParaRPr lang="zh-CN" altLang="en-US" sz="1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等线" panose="02010600030101010101" pitchFamily="2" charset="-122"/>
              <a:ea typeface="等线"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318C6CF2-DE81-4553-9B51-F6ABCC61DDB3}" type="slidenum">
              <a:rPr lang="zh-CN" altLang="en-US"/>
              <a:t>‹#›</a:t>
            </a:fld>
            <a:endParaRPr lang="en-US" altLang="zh-CN"/>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1902"/>
            <a:ext cx="10945813" cy="654939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47291" y="263019"/>
            <a:ext cx="9851232" cy="109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492" tIns="57246" rIns="114492" bIns="57246" numCol="1" anchor="ctr" anchorCtr="0" compatLnSpc="1"/>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547291" y="1529552"/>
            <a:ext cx="9851232" cy="4323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492" tIns="57246" rIns="114492" bIns="57246"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2" name="Rectangle 4"/>
          <p:cNvSpPr>
            <a:spLocks noGrp="1" noChangeArrowheads="1"/>
          </p:cNvSpPr>
          <p:nvPr>
            <p:ph type="dt" sz="half" idx="2"/>
          </p:nvPr>
        </p:nvSpPr>
        <p:spPr bwMode="auto">
          <a:xfrm>
            <a:off x="547293" y="5968490"/>
            <a:ext cx="2554023" cy="45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492" tIns="57246" rIns="114492" bIns="57246" numCol="1" anchor="t" anchorCtr="0" compatLnSpc="1"/>
          <a:lstStyle>
            <a:lvl1pPr eaLnBrk="1" hangingPunct="1">
              <a:buFont typeface="Arial" panose="020B0604020202020204" pitchFamily="34" charset="0"/>
              <a:buNone/>
              <a:defRPr sz="1800">
                <a:latin typeface="Arial" panose="020B0604020202020204" pitchFamily="34" charset="0"/>
                <a:ea typeface="宋体" panose="02010600030101010101" pitchFamily="2" charset="-122"/>
              </a:defRPr>
            </a:lvl1pPr>
          </a:lstStyle>
          <a:p>
            <a:pPr>
              <a:defRPr/>
            </a:pPr>
            <a:endParaRPr lang="en-US" altLang="zh-CN"/>
          </a:p>
        </p:txBody>
      </p:sp>
      <p:sp>
        <p:nvSpPr>
          <p:cNvPr id="2053" name="Rectangle 5"/>
          <p:cNvSpPr>
            <a:spLocks noGrp="1" noChangeArrowheads="1"/>
          </p:cNvSpPr>
          <p:nvPr>
            <p:ph type="ftr" sz="quarter" idx="3"/>
          </p:nvPr>
        </p:nvSpPr>
        <p:spPr bwMode="auto">
          <a:xfrm>
            <a:off x="3739820" y="5968490"/>
            <a:ext cx="3466174" cy="45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492" tIns="57246" rIns="114492" bIns="57246" numCol="1" anchor="t" anchorCtr="0" compatLnSpc="1"/>
          <a:lstStyle>
            <a:lvl1pPr algn="ctr" eaLnBrk="1" hangingPunct="1">
              <a:buFont typeface="Arial" panose="020B0604020202020204" pitchFamily="34" charset="0"/>
              <a:buNone/>
              <a:defRPr sz="1800">
                <a:latin typeface="Arial" panose="020B0604020202020204" pitchFamily="34" charset="0"/>
                <a:ea typeface="宋体" panose="02010600030101010101" pitchFamily="2" charset="-122"/>
              </a:defRPr>
            </a:lvl1pPr>
          </a:lstStyle>
          <a:p>
            <a:pPr>
              <a:defRPr/>
            </a:pPr>
            <a:endParaRPr lang="en-US" altLang="zh-CN"/>
          </a:p>
        </p:txBody>
      </p:sp>
      <p:sp>
        <p:nvSpPr>
          <p:cNvPr id="2054" name="Rectangle 6"/>
          <p:cNvSpPr>
            <a:spLocks noGrp="1" noChangeArrowheads="1"/>
          </p:cNvSpPr>
          <p:nvPr>
            <p:ph type="sldNum" sz="quarter" idx="4"/>
          </p:nvPr>
        </p:nvSpPr>
        <p:spPr bwMode="auto">
          <a:xfrm>
            <a:off x="7844501" y="5968490"/>
            <a:ext cx="2554023" cy="45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492" tIns="57246" rIns="114492" bIns="57246" numCol="1" anchor="t" anchorCtr="0" compatLnSpc="1"/>
          <a:lstStyle>
            <a:lvl1pPr algn="r" eaLnBrk="1" hangingPunct="1">
              <a:buFont typeface="Arial" panose="020B0604020202020204" pitchFamily="34" charset="0"/>
              <a:buNone/>
              <a:defRPr sz="1800"/>
            </a:lvl1pPr>
          </a:lstStyle>
          <a:p>
            <a:fld id="{83149624-7A1D-44B3-9EF9-2E7355EFDE88}"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rtl="0" eaLnBrk="0" fontAlgn="base" hangingPunct="0">
        <a:spcBef>
          <a:spcPct val="0"/>
        </a:spcBef>
        <a:spcAft>
          <a:spcPct val="0"/>
        </a:spcAft>
        <a:defRPr sz="5500" kern="1200">
          <a:solidFill>
            <a:schemeClr val="tx2"/>
          </a:solidFill>
          <a:latin typeface="+mj-lt"/>
          <a:ea typeface="+mj-ea"/>
          <a:cs typeface="+mj-cs"/>
        </a:defRPr>
      </a:lvl1pPr>
      <a:lvl2pPr algn="ctr" rtl="0" eaLnBrk="0" fontAlgn="base" hangingPunct="0">
        <a:spcBef>
          <a:spcPct val="0"/>
        </a:spcBef>
        <a:spcAft>
          <a:spcPct val="0"/>
        </a:spcAft>
        <a:defRPr sz="55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55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55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5500">
          <a:solidFill>
            <a:schemeClr val="tx2"/>
          </a:solidFill>
          <a:latin typeface="Arial" panose="020B0604020202020204" pitchFamily="34" charset="0"/>
          <a:ea typeface="宋体" panose="02010600030101010101" pitchFamily="2" charset="-122"/>
        </a:defRPr>
      </a:lvl5pPr>
      <a:lvl6pPr marL="572770" algn="ctr" rtl="0" fontAlgn="base">
        <a:spcBef>
          <a:spcPct val="0"/>
        </a:spcBef>
        <a:spcAft>
          <a:spcPct val="0"/>
        </a:spcAft>
        <a:defRPr sz="5500">
          <a:solidFill>
            <a:schemeClr val="tx2"/>
          </a:solidFill>
          <a:latin typeface="Arial" panose="020B0604020202020204" pitchFamily="34" charset="0"/>
          <a:ea typeface="宋体" panose="02010600030101010101" pitchFamily="2" charset="-122"/>
        </a:defRPr>
      </a:lvl6pPr>
      <a:lvl7pPr marL="1144905" algn="ctr" rtl="0" fontAlgn="base">
        <a:spcBef>
          <a:spcPct val="0"/>
        </a:spcBef>
        <a:spcAft>
          <a:spcPct val="0"/>
        </a:spcAft>
        <a:defRPr sz="5500">
          <a:solidFill>
            <a:schemeClr val="tx2"/>
          </a:solidFill>
          <a:latin typeface="Arial" panose="020B0604020202020204" pitchFamily="34" charset="0"/>
          <a:ea typeface="宋体" panose="02010600030101010101" pitchFamily="2" charset="-122"/>
        </a:defRPr>
      </a:lvl7pPr>
      <a:lvl8pPr marL="1717675" algn="ctr" rtl="0" fontAlgn="base">
        <a:spcBef>
          <a:spcPct val="0"/>
        </a:spcBef>
        <a:spcAft>
          <a:spcPct val="0"/>
        </a:spcAft>
        <a:defRPr sz="5500">
          <a:solidFill>
            <a:schemeClr val="tx2"/>
          </a:solidFill>
          <a:latin typeface="Arial" panose="020B0604020202020204" pitchFamily="34" charset="0"/>
          <a:ea typeface="宋体" panose="02010600030101010101" pitchFamily="2" charset="-122"/>
        </a:defRPr>
      </a:lvl8pPr>
      <a:lvl9pPr marL="2289810" algn="ctr" rtl="0" fontAlgn="base">
        <a:spcBef>
          <a:spcPct val="0"/>
        </a:spcBef>
        <a:spcAft>
          <a:spcPct val="0"/>
        </a:spcAft>
        <a:defRPr sz="5500">
          <a:solidFill>
            <a:schemeClr val="tx2"/>
          </a:solidFill>
          <a:latin typeface="Arial" panose="020B0604020202020204" pitchFamily="34" charset="0"/>
          <a:ea typeface="宋体" panose="02010600030101010101" pitchFamily="2" charset="-122"/>
        </a:defRPr>
      </a:lvl9pPr>
    </p:titleStyle>
    <p:bodyStyle>
      <a:lvl1pPr marL="429260" indent="-429260" algn="l" rtl="0" eaLnBrk="0" fontAlgn="base" hangingPunct="0">
        <a:spcBef>
          <a:spcPct val="20000"/>
        </a:spcBef>
        <a:spcAft>
          <a:spcPct val="0"/>
        </a:spcAft>
        <a:buChar char="•"/>
        <a:defRPr sz="4000" kern="1200">
          <a:solidFill>
            <a:schemeClr val="tx1"/>
          </a:solidFill>
          <a:latin typeface="+mn-lt"/>
          <a:ea typeface="+mn-ea"/>
          <a:cs typeface="+mn-cs"/>
        </a:defRPr>
      </a:lvl1pPr>
      <a:lvl2pPr marL="930275" indent="-357505" algn="l" rtl="0" eaLnBrk="0" fontAlgn="base" hangingPunct="0">
        <a:spcBef>
          <a:spcPct val="20000"/>
        </a:spcBef>
        <a:spcAft>
          <a:spcPct val="0"/>
        </a:spcAft>
        <a:buChar char="–"/>
        <a:defRPr sz="3500" kern="1200">
          <a:solidFill>
            <a:schemeClr val="tx1"/>
          </a:solidFill>
          <a:latin typeface="+mn-lt"/>
          <a:ea typeface="+mn-ea"/>
          <a:cs typeface="+mn-cs"/>
        </a:defRPr>
      </a:lvl2pPr>
      <a:lvl3pPr marL="1431290" indent="-286385" algn="l" rtl="0" eaLnBrk="0" fontAlgn="base" hangingPunct="0">
        <a:spcBef>
          <a:spcPct val="20000"/>
        </a:spcBef>
        <a:spcAft>
          <a:spcPct val="0"/>
        </a:spcAft>
        <a:buChar char="•"/>
        <a:defRPr sz="3000" kern="1200">
          <a:solidFill>
            <a:schemeClr val="tx1"/>
          </a:solidFill>
          <a:latin typeface="+mn-lt"/>
          <a:ea typeface="+mn-ea"/>
          <a:cs typeface="+mn-cs"/>
        </a:defRPr>
      </a:lvl3pPr>
      <a:lvl4pPr marL="2003425" indent="-286385" algn="l" rtl="0" eaLnBrk="0" fontAlgn="base" hangingPunct="0">
        <a:spcBef>
          <a:spcPct val="20000"/>
        </a:spcBef>
        <a:spcAft>
          <a:spcPct val="0"/>
        </a:spcAft>
        <a:buChar char="–"/>
        <a:defRPr sz="2500" kern="1200">
          <a:solidFill>
            <a:schemeClr val="tx1"/>
          </a:solidFill>
          <a:latin typeface="+mn-lt"/>
          <a:ea typeface="+mn-ea"/>
          <a:cs typeface="+mn-cs"/>
        </a:defRPr>
      </a:lvl4pPr>
      <a:lvl5pPr marL="2576195" indent="-286385" algn="l" rtl="0" eaLnBrk="0" fontAlgn="base" hangingPunct="0">
        <a:spcBef>
          <a:spcPct val="20000"/>
        </a:spcBef>
        <a:spcAft>
          <a:spcPct val="0"/>
        </a:spcAft>
        <a:buChar char="»"/>
        <a:defRPr sz="2500" kern="1200">
          <a:solidFill>
            <a:schemeClr val="tx1"/>
          </a:solidFill>
          <a:latin typeface="+mn-lt"/>
          <a:ea typeface="+mn-ea"/>
          <a:cs typeface="+mn-cs"/>
        </a:defRPr>
      </a:lvl5pPr>
      <a:lvl6pPr marL="3148330" indent="-286385" algn="l" defTabSz="1144905" rtl="0" eaLnBrk="1" latinLnBrk="0" hangingPunct="1">
        <a:lnSpc>
          <a:spcPct val="90000"/>
        </a:lnSpc>
        <a:spcBef>
          <a:spcPts val="625"/>
        </a:spcBef>
        <a:buFont typeface="Arial" panose="020B0604020202020204" pitchFamily="34" charset="0"/>
        <a:buChar char="•"/>
        <a:defRPr sz="2300" kern="1200">
          <a:solidFill>
            <a:schemeClr val="tx1"/>
          </a:solidFill>
          <a:latin typeface="+mn-lt"/>
          <a:ea typeface="+mn-ea"/>
          <a:cs typeface="+mn-cs"/>
        </a:defRPr>
      </a:lvl6pPr>
      <a:lvl7pPr marL="3721100" indent="-286385" algn="l" defTabSz="1144905" rtl="0" eaLnBrk="1" latinLnBrk="0" hangingPunct="1">
        <a:lnSpc>
          <a:spcPct val="90000"/>
        </a:lnSpc>
        <a:spcBef>
          <a:spcPts val="625"/>
        </a:spcBef>
        <a:buFont typeface="Arial" panose="020B0604020202020204" pitchFamily="34" charset="0"/>
        <a:buChar char="•"/>
        <a:defRPr sz="2300" kern="1200">
          <a:solidFill>
            <a:schemeClr val="tx1"/>
          </a:solidFill>
          <a:latin typeface="+mn-lt"/>
          <a:ea typeface="+mn-ea"/>
          <a:cs typeface="+mn-cs"/>
        </a:defRPr>
      </a:lvl7pPr>
      <a:lvl8pPr marL="4293235" indent="-286385" algn="l" defTabSz="1144905" rtl="0" eaLnBrk="1" latinLnBrk="0" hangingPunct="1">
        <a:lnSpc>
          <a:spcPct val="90000"/>
        </a:lnSpc>
        <a:spcBef>
          <a:spcPts val="625"/>
        </a:spcBef>
        <a:buFont typeface="Arial" panose="020B0604020202020204" pitchFamily="34" charset="0"/>
        <a:buChar char="•"/>
        <a:defRPr sz="2300" kern="1200">
          <a:solidFill>
            <a:schemeClr val="tx1"/>
          </a:solidFill>
          <a:latin typeface="+mn-lt"/>
          <a:ea typeface="+mn-ea"/>
          <a:cs typeface="+mn-cs"/>
        </a:defRPr>
      </a:lvl8pPr>
      <a:lvl9pPr marL="4866005" indent="-286385" algn="l" defTabSz="1144905" rtl="0" eaLnBrk="1" latinLnBrk="0" hangingPunct="1">
        <a:lnSpc>
          <a:spcPct val="90000"/>
        </a:lnSpc>
        <a:spcBef>
          <a:spcPts val="625"/>
        </a:spcBef>
        <a:buFont typeface="Arial" panose="020B0604020202020204" pitchFamily="34" charset="0"/>
        <a:buChar char="•"/>
        <a:defRPr sz="2300" kern="1200">
          <a:solidFill>
            <a:schemeClr val="tx1"/>
          </a:solidFill>
          <a:latin typeface="+mn-lt"/>
          <a:ea typeface="+mn-ea"/>
          <a:cs typeface="+mn-cs"/>
        </a:defRPr>
      </a:lvl9pPr>
    </p:bodyStyle>
    <p:otherStyle>
      <a:defPPr>
        <a:defRPr lang="zh-CN"/>
      </a:defPPr>
      <a:lvl1pPr marL="0" algn="l" defTabSz="1144905" rtl="0" eaLnBrk="1" latinLnBrk="0" hangingPunct="1">
        <a:defRPr sz="2300" kern="1200">
          <a:solidFill>
            <a:schemeClr val="tx1"/>
          </a:solidFill>
          <a:latin typeface="+mn-lt"/>
          <a:ea typeface="+mn-ea"/>
          <a:cs typeface="+mn-cs"/>
        </a:defRPr>
      </a:lvl1pPr>
      <a:lvl2pPr marL="572770" algn="l" defTabSz="1144905" rtl="0" eaLnBrk="1" latinLnBrk="0" hangingPunct="1">
        <a:defRPr sz="2300" kern="1200">
          <a:solidFill>
            <a:schemeClr val="tx1"/>
          </a:solidFill>
          <a:latin typeface="+mn-lt"/>
          <a:ea typeface="+mn-ea"/>
          <a:cs typeface="+mn-cs"/>
        </a:defRPr>
      </a:lvl2pPr>
      <a:lvl3pPr marL="1144905" algn="l" defTabSz="1144905" rtl="0" eaLnBrk="1" latinLnBrk="0" hangingPunct="1">
        <a:defRPr sz="2300" kern="1200">
          <a:solidFill>
            <a:schemeClr val="tx1"/>
          </a:solidFill>
          <a:latin typeface="+mn-lt"/>
          <a:ea typeface="+mn-ea"/>
          <a:cs typeface="+mn-cs"/>
        </a:defRPr>
      </a:lvl3pPr>
      <a:lvl4pPr marL="1717675" algn="l" defTabSz="1144905" rtl="0" eaLnBrk="1" latinLnBrk="0" hangingPunct="1">
        <a:defRPr sz="2300" kern="1200">
          <a:solidFill>
            <a:schemeClr val="tx1"/>
          </a:solidFill>
          <a:latin typeface="+mn-lt"/>
          <a:ea typeface="+mn-ea"/>
          <a:cs typeface="+mn-cs"/>
        </a:defRPr>
      </a:lvl4pPr>
      <a:lvl5pPr marL="2289810" algn="l" defTabSz="1144905" rtl="0" eaLnBrk="1" latinLnBrk="0" hangingPunct="1">
        <a:defRPr sz="2300" kern="1200">
          <a:solidFill>
            <a:schemeClr val="tx1"/>
          </a:solidFill>
          <a:latin typeface="+mn-lt"/>
          <a:ea typeface="+mn-ea"/>
          <a:cs typeface="+mn-cs"/>
        </a:defRPr>
      </a:lvl5pPr>
      <a:lvl6pPr marL="2862580" algn="l" defTabSz="1144905" rtl="0" eaLnBrk="1" latinLnBrk="0" hangingPunct="1">
        <a:defRPr sz="2300" kern="1200">
          <a:solidFill>
            <a:schemeClr val="tx1"/>
          </a:solidFill>
          <a:latin typeface="+mn-lt"/>
          <a:ea typeface="+mn-ea"/>
          <a:cs typeface="+mn-cs"/>
        </a:defRPr>
      </a:lvl6pPr>
      <a:lvl7pPr marL="3434715" algn="l" defTabSz="1144905" rtl="0" eaLnBrk="1" latinLnBrk="0" hangingPunct="1">
        <a:defRPr sz="2300" kern="1200">
          <a:solidFill>
            <a:schemeClr val="tx1"/>
          </a:solidFill>
          <a:latin typeface="+mn-lt"/>
          <a:ea typeface="+mn-ea"/>
          <a:cs typeface="+mn-cs"/>
        </a:defRPr>
      </a:lvl7pPr>
      <a:lvl8pPr marL="4007485" algn="l" defTabSz="1144905" rtl="0" eaLnBrk="1" latinLnBrk="0" hangingPunct="1">
        <a:defRPr sz="2300" kern="1200">
          <a:solidFill>
            <a:schemeClr val="tx1"/>
          </a:solidFill>
          <a:latin typeface="+mn-lt"/>
          <a:ea typeface="+mn-ea"/>
          <a:cs typeface="+mn-cs"/>
        </a:defRPr>
      </a:lvl8pPr>
      <a:lvl9pPr marL="4579620" algn="l" defTabSz="1144905"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5.jpeg"/><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file:///C:\Users\Administrator\Desktop\Maroon%205%20-%20Sugar.mp3" TargetMode="External"/><Relationship Id="rId1" Type="http://schemas.microsoft.com/office/2007/relationships/media" Target="file:///C:\Users\Administrator\Desktop\Maroon%205%20-%20Sugar.mp3" TargetMode="Externa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024634" y="1044352"/>
            <a:ext cx="5468231" cy="854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zh-CN" sz="4800" b="1" dirty="0" smtClean="0">
                <a:solidFill>
                  <a:srgbClr val="751021"/>
                </a:solidFill>
                <a:latin typeface="微软雅黑" panose="020B0503020204020204" pitchFamily="34" charset="-122"/>
                <a:ea typeface="微软雅黑" panose="020B0503020204020204" pitchFamily="34" charset="-122"/>
              </a:rPr>
              <a:t>第</a:t>
            </a:r>
            <a:r>
              <a:rPr lang="en-US" altLang="zh-CN" sz="4800" b="1" dirty="0">
                <a:solidFill>
                  <a:srgbClr val="751021"/>
                </a:solidFill>
                <a:latin typeface="微软雅黑" panose="020B0503020204020204" pitchFamily="34" charset="-122"/>
                <a:ea typeface="微软雅黑" panose="020B0503020204020204" pitchFamily="34" charset="-122"/>
              </a:rPr>
              <a:t>0</a:t>
            </a:r>
            <a:r>
              <a:rPr lang="zh-CN" altLang="zh-CN" sz="4800" b="1" dirty="0">
                <a:solidFill>
                  <a:srgbClr val="751021"/>
                </a:solidFill>
                <a:latin typeface="微软雅黑" panose="020B0503020204020204" pitchFamily="34" charset="-122"/>
                <a:ea typeface="微软雅黑" panose="020B0503020204020204" pitchFamily="34" charset="-122"/>
              </a:rPr>
              <a:t>章</a:t>
            </a:r>
            <a:r>
              <a:rPr lang="en-US" altLang="zh-CN" sz="4800" b="1" dirty="0">
                <a:solidFill>
                  <a:srgbClr val="751021"/>
                </a:solidFill>
                <a:latin typeface="微软雅黑" panose="020B0503020204020204" pitchFamily="34" charset="-122"/>
                <a:ea typeface="微软雅黑" panose="020B0503020204020204" pitchFamily="34" charset="-122"/>
              </a:rPr>
              <a:t>  </a:t>
            </a:r>
            <a:r>
              <a:rPr lang="en-US" altLang="zh-CN" sz="4800" b="1" dirty="0" smtClean="0">
                <a:solidFill>
                  <a:srgbClr val="751021"/>
                </a:solidFill>
                <a:latin typeface="微软雅黑" panose="020B0503020204020204" pitchFamily="34" charset="-122"/>
                <a:ea typeface="微软雅黑" panose="020B0503020204020204" pitchFamily="34" charset="-122"/>
              </a:rPr>
              <a:t> </a:t>
            </a:r>
            <a:r>
              <a:rPr lang="zh-CN" altLang="zh-CN" sz="4800" b="1" dirty="0" smtClean="0">
                <a:solidFill>
                  <a:srgbClr val="751021"/>
                </a:solidFill>
                <a:latin typeface="微软雅黑" panose="020B0503020204020204" pitchFamily="34" charset="-122"/>
                <a:ea typeface="微软雅黑" panose="020B0503020204020204" pitchFamily="34" charset="-122"/>
              </a:rPr>
              <a:t>数据库</a:t>
            </a:r>
            <a:r>
              <a:rPr lang="zh-CN" altLang="zh-CN" sz="4800" b="1" dirty="0">
                <a:solidFill>
                  <a:srgbClr val="751021"/>
                </a:solidFill>
                <a:latin typeface="微软雅黑" panose="020B0503020204020204" pitchFamily="34" charset="-122"/>
                <a:ea typeface="微软雅黑" panose="020B0503020204020204" pitchFamily="34" charset="-122"/>
              </a:rPr>
              <a:t>基础</a:t>
            </a:r>
            <a:endParaRPr lang="en-US" altLang="zh-CN" sz="4800" b="1" dirty="0">
              <a:solidFill>
                <a:srgbClr val="75102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4896842" y="2778368"/>
            <a:ext cx="4752528" cy="646331"/>
          </a:xfrm>
          <a:prstGeom prst="rect">
            <a:avLst/>
          </a:prstGeom>
          <a:noFill/>
        </p:spPr>
        <p:txBody>
          <a:bodyPr wrap="square" rtlCol="0">
            <a:spAutoFit/>
          </a:bodyPr>
          <a:lstStyle/>
          <a:p>
            <a:r>
              <a:rPr lang="en-US" altLang="zh-CN" sz="3600" b="1" dirty="0" smtClean="0"/>
              <a:t>——</a:t>
            </a:r>
            <a:r>
              <a:rPr lang="zh-CN" altLang="zh-CN" sz="3600" b="1" dirty="0"/>
              <a:t>数据库基本</a:t>
            </a:r>
            <a:r>
              <a:rPr lang="zh-CN" altLang="zh-CN" sz="3600" b="1" dirty="0" smtClean="0"/>
              <a:t>概念</a:t>
            </a:r>
            <a:endParaRPr lang="zh-CN" altLang="zh-CN" sz="3600" b="1" dirty="0"/>
          </a:p>
        </p:txBody>
      </p:sp>
      <p:sp>
        <p:nvSpPr>
          <p:cNvPr id="5124" name="副标题 2"/>
          <p:cNvSpPr txBox="1"/>
          <p:nvPr/>
        </p:nvSpPr>
        <p:spPr>
          <a:xfrm>
            <a:off x="720090" y="5581015"/>
            <a:ext cx="9824720" cy="971550"/>
          </a:xfrm>
          <a:prstGeom prst="rect">
            <a:avLst/>
          </a:prstGeom>
          <a:noFill/>
          <a:ln w="9525">
            <a:noFill/>
          </a:ln>
        </p:spPr>
        <p:txBody>
          <a:bodyPr lIns="68580" tIns="34290" rIns="68580" bIns="34290"/>
          <a:lstStyle/>
          <a:p>
            <a:pPr>
              <a:lnSpc>
                <a:spcPct val="90000"/>
              </a:lnSpc>
              <a:spcBef>
                <a:spcPts val="1000"/>
              </a:spcBef>
            </a:pPr>
            <a:r>
              <a:rPr lang="zh-CN" altLang="en-US" sz="2800" dirty="0">
                <a:latin typeface="微软雅黑" panose="020B0503020204020204" pitchFamily="34" charset="-122"/>
                <a:ea typeface="微软雅黑" panose="020B0503020204020204" pitchFamily="34" charset="-122"/>
              </a:rPr>
              <a:t>主 讲：梁其洋     </a:t>
            </a:r>
          </a:p>
          <a:p>
            <a:pPr>
              <a:lnSpc>
                <a:spcPct val="90000"/>
              </a:lnSpc>
              <a:spcBef>
                <a:spcPts val="1000"/>
              </a:spcBef>
            </a:pPr>
            <a:r>
              <a:rPr lang="zh-CN" altLang="en-US" sz="2800" dirty="0">
                <a:latin typeface="微软雅黑" panose="020B0503020204020204" pitchFamily="34" charset="-122"/>
                <a:ea typeface="微软雅黑" panose="020B0503020204020204" pitchFamily="34" charset="-122"/>
              </a:rPr>
              <a:t>电 话：</a:t>
            </a:r>
            <a:r>
              <a:rPr lang="en-US" altLang="zh-CN" sz="2800" dirty="0">
                <a:latin typeface="微软雅黑" panose="020B0503020204020204" pitchFamily="34" charset="-122"/>
                <a:ea typeface="微软雅黑" panose="020B0503020204020204" pitchFamily="34" charset="-122"/>
              </a:rPr>
              <a:t>13717637287   Email</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854521235@qq.com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2226959"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1</a:t>
            </a:r>
            <a:r>
              <a:rPr lang="zh-CN" altLang="zh-CN" sz="2800" b="1" dirty="0">
                <a:solidFill>
                  <a:srgbClr val="751021"/>
                </a:solidFill>
              </a:rPr>
              <a:t>．层次模型</a:t>
            </a:r>
          </a:p>
        </p:txBody>
      </p:sp>
      <p:sp>
        <p:nvSpPr>
          <p:cNvPr id="3" name="TextBox 2"/>
          <p:cNvSpPr txBox="1"/>
          <p:nvPr/>
        </p:nvSpPr>
        <p:spPr>
          <a:xfrm>
            <a:off x="792386" y="1404392"/>
            <a:ext cx="9361040" cy="1477328"/>
          </a:xfrm>
          <a:prstGeom prst="rect">
            <a:avLst/>
          </a:prstGeom>
          <a:noFill/>
        </p:spPr>
        <p:txBody>
          <a:bodyPr wrap="square" rtlCol="0">
            <a:spAutoFit/>
          </a:bodyPr>
          <a:lstStyle/>
          <a:p>
            <a:pPr indent="446405"/>
            <a:r>
              <a:rPr lang="zh-CN" altLang="zh-CN" dirty="0"/>
              <a:t>层次模型将数据组织成一对多关系的结构，采用关键字来访问其中每一层次的每一部分。它存取方便且速度快；结构清晰，容易理解；</a:t>
            </a:r>
            <a:r>
              <a:rPr lang="en-US" altLang="zh-CN" dirty="0" err="1"/>
              <a:t>数据修改</a:t>
            </a:r>
            <a:r>
              <a:rPr lang="zh-CN" altLang="zh-CN" dirty="0"/>
              <a:t>和数据库扩展容易实现；检索关键属性十分方便。但结构不够灵活；同一属性数据要存储多次，</a:t>
            </a:r>
            <a:r>
              <a:rPr lang="en-US" altLang="zh-CN" dirty="0" err="1"/>
              <a:t>数据冗余</a:t>
            </a:r>
            <a:r>
              <a:rPr lang="zh-CN" altLang="zh-CN" dirty="0"/>
              <a:t>大；不适合于拓扑空间数据的组织。</a:t>
            </a:r>
          </a:p>
          <a:p>
            <a:pPr indent="446405"/>
            <a:r>
              <a:rPr lang="zh-CN" altLang="zh-CN" dirty="0"/>
              <a:t>如图</a:t>
            </a:r>
            <a:r>
              <a:rPr lang="en-US" altLang="zh-CN" dirty="0"/>
              <a:t>0.2</a:t>
            </a:r>
            <a:r>
              <a:rPr lang="zh-CN" altLang="zh-CN" dirty="0"/>
              <a:t>所示为按层次模型组织的数据示例</a:t>
            </a:r>
            <a:r>
              <a:rPr lang="zh-CN" altLang="zh-CN" dirty="0" smtClean="0"/>
              <a:t>。</a:t>
            </a:r>
            <a:endParaRPr lang="zh-CN" altLang="zh-CN" dirty="0"/>
          </a:p>
        </p:txBody>
      </p:sp>
      <p:pic>
        <p:nvPicPr>
          <p:cNvPr id="99330" name="Picture 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2666" y="3060576"/>
            <a:ext cx="4320480"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2226959"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2</a:t>
            </a:r>
            <a:r>
              <a:rPr lang="zh-CN" altLang="zh-CN" sz="2800" b="1" dirty="0">
                <a:solidFill>
                  <a:srgbClr val="751021"/>
                </a:solidFill>
              </a:rPr>
              <a:t>．网状模型</a:t>
            </a:r>
          </a:p>
        </p:txBody>
      </p:sp>
      <p:sp>
        <p:nvSpPr>
          <p:cNvPr id="3" name="TextBox 2"/>
          <p:cNvSpPr txBox="1"/>
          <p:nvPr/>
        </p:nvSpPr>
        <p:spPr>
          <a:xfrm>
            <a:off x="792386" y="1476400"/>
            <a:ext cx="9433048" cy="1200329"/>
          </a:xfrm>
          <a:prstGeom prst="rect">
            <a:avLst/>
          </a:prstGeom>
          <a:noFill/>
        </p:spPr>
        <p:txBody>
          <a:bodyPr wrap="square" rtlCol="0">
            <a:spAutoFit/>
          </a:bodyPr>
          <a:lstStyle/>
          <a:p>
            <a:pPr indent="446405"/>
            <a:r>
              <a:rPr lang="zh-CN" altLang="zh-CN" dirty="0"/>
              <a:t>网状模型具有多对多类型的数据组织方式。它能明确而方便地表示数据间的复杂关系；数据冗余小。但网状结构的复杂，增加了用户查询和定位的困难；需要存储数据间联系的指针，使得数据量增大；数据的修改不方便。</a:t>
            </a:r>
          </a:p>
          <a:p>
            <a:pPr indent="446405"/>
            <a:r>
              <a:rPr lang="zh-CN" altLang="zh-CN" dirty="0"/>
              <a:t>如图</a:t>
            </a:r>
            <a:r>
              <a:rPr lang="en-US" altLang="zh-CN" dirty="0"/>
              <a:t>0.3</a:t>
            </a:r>
            <a:r>
              <a:rPr lang="zh-CN" altLang="zh-CN" dirty="0"/>
              <a:t>所示为按网状模型组织的数据示例</a:t>
            </a:r>
            <a:r>
              <a:rPr lang="zh-CN" altLang="zh-CN" dirty="0" smtClean="0"/>
              <a:t>。</a:t>
            </a:r>
            <a:endParaRPr lang="zh-CN" altLang="zh-CN" dirty="0"/>
          </a:p>
        </p:txBody>
      </p:sp>
      <p:pic>
        <p:nvPicPr>
          <p:cNvPr id="100354" name="Picture 2" descr="1d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1315" y="2844800"/>
            <a:ext cx="6573520" cy="2664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2226959"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3</a:t>
            </a:r>
            <a:r>
              <a:rPr lang="zh-CN" altLang="zh-CN" sz="2800" b="1" dirty="0">
                <a:solidFill>
                  <a:srgbClr val="751021"/>
                </a:solidFill>
              </a:rPr>
              <a:t>．关系模型</a:t>
            </a:r>
          </a:p>
        </p:txBody>
      </p:sp>
      <p:sp>
        <p:nvSpPr>
          <p:cNvPr id="3" name="TextBox 2"/>
          <p:cNvSpPr txBox="1"/>
          <p:nvPr/>
        </p:nvSpPr>
        <p:spPr>
          <a:xfrm>
            <a:off x="648370" y="1476400"/>
            <a:ext cx="9505056" cy="1477328"/>
          </a:xfrm>
          <a:prstGeom prst="rect">
            <a:avLst/>
          </a:prstGeom>
          <a:noFill/>
        </p:spPr>
        <p:txBody>
          <a:bodyPr wrap="square" rtlCol="0">
            <a:spAutoFit/>
          </a:bodyPr>
          <a:lstStyle/>
          <a:p>
            <a:pPr indent="446405"/>
            <a:r>
              <a:rPr lang="zh-CN" altLang="zh-CN" dirty="0"/>
              <a:t>例如，在学生成绩管理系统所涉及的“学生”、“课程”和“成绩”三个表中，“学生”表涉及的主要信息有学号、姓名、性别、出生时间、专业、总学分、备注；“课程”表涉及的主要信息有课程号、课程名、开课学期、学时和学分；“成绩”表涉及的主要信息有学号、课程号和成绩。如表</a:t>
            </a:r>
            <a:r>
              <a:rPr lang="en-US" altLang="zh-CN" dirty="0"/>
              <a:t>0.1</a:t>
            </a:r>
            <a:r>
              <a:rPr lang="zh-CN" altLang="zh-CN" dirty="0"/>
              <a:t>、表</a:t>
            </a:r>
            <a:r>
              <a:rPr lang="en-US" altLang="zh-CN" dirty="0"/>
              <a:t>0.2</a:t>
            </a:r>
            <a:r>
              <a:rPr lang="zh-CN" altLang="zh-CN" dirty="0"/>
              <a:t>和表</a:t>
            </a:r>
            <a:r>
              <a:rPr lang="en-US" altLang="zh-CN" dirty="0"/>
              <a:t>0.3</a:t>
            </a:r>
            <a:r>
              <a:rPr lang="zh-CN" altLang="zh-CN" dirty="0"/>
              <a:t>所示分别描述了学生成绩管理系统中“学生”、“课程”和“成绩”三个表的部分数据</a:t>
            </a:r>
            <a:r>
              <a:rPr lang="zh-CN" altLang="zh-CN" dirty="0" smtClean="0"/>
              <a:t>。</a:t>
            </a:r>
            <a:endParaRPr lang="zh-CN" altLang="zh-CN" dirty="0"/>
          </a:p>
        </p:txBody>
      </p:sp>
      <p:sp>
        <p:nvSpPr>
          <p:cNvPr id="4" name="矩形 3"/>
          <p:cNvSpPr/>
          <p:nvPr/>
        </p:nvSpPr>
        <p:spPr>
          <a:xfrm>
            <a:off x="4462862" y="2916560"/>
            <a:ext cx="2018501" cy="369332"/>
          </a:xfrm>
          <a:prstGeom prst="rect">
            <a:avLst/>
          </a:prstGeom>
        </p:spPr>
        <p:txBody>
          <a:bodyPr wrap="none">
            <a:spAutoFit/>
          </a:bodyPr>
          <a:lstStyle/>
          <a:p>
            <a:r>
              <a:rPr lang="zh-CN" altLang="zh-CN" dirty="0"/>
              <a:t>表</a:t>
            </a:r>
            <a:r>
              <a:rPr lang="en-US" altLang="zh-CN" dirty="0"/>
              <a:t>0.1  </a:t>
            </a:r>
            <a:r>
              <a:rPr lang="zh-CN" altLang="zh-CN" dirty="0"/>
              <a:t>“学生”表</a:t>
            </a:r>
          </a:p>
        </p:txBody>
      </p:sp>
      <p:graphicFrame>
        <p:nvGraphicFramePr>
          <p:cNvPr id="5" name="表格 4"/>
          <p:cNvGraphicFramePr>
            <a:graphicFrameLocks noGrp="1"/>
          </p:cNvGraphicFramePr>
          <p:nvPr/>
        </p:nvGraphicFramePr>
        <p:xfrm>
          <a:off x="1440458" y="3348608"/>
          <a:ext cx="8622453" cy="2160242"/>
        </p:xfrm>
        <a:graphic>
          <a:graphicData uri="http://schemas.openxmlformats.org/drawingml/2006/table">
            <a:tbl>
              <a:tblPr firstRow="1" firstCol="1" bandRow="1" bandCol="1"/>
              <a:tblGrid>
                <a:gridCol w="1043317">
                  <a:extLst>
                    <a:ext uri="{9D8B030D-6E8A-4147-A177-3AD203B41FA5}">
                      <a16:colId xmlns:a16="http://schemas.microsoft.com/office/drawing/2014/main" val="20000"/>
                    </a:ext>
                  </a:extLst>
                </a:gridCol>
                <a:gridCol w="1036419">
                  <a:extLst>
                    <a:ext uri="{9D8B030D-6E8A-4147-A177-3AD203B41FA5}">
                      <a16:colId xmlns:a16="http://schemas.microsoft.com/office/drawing/2014/main" val="20001"/>
                    </a:ext>
                  </a:extLst>
                </a:gridCol>
                <a:gridCol w="977786">
                  <a:extLst>
                    <a:ext uri="{9D8B030D-6E8A-4147-A177-3AD203B41FA5}">
                      <a16:colId xmlns:a16="http://schemas.microsoft.com/office/drawing/2014/main" val="20002"/>
                    </a:ext>
                  </a:extLst>
                </a:gridCol>
                <a:gridCol w="1364072">
                  <a:extLst>
                    <a:ext uri="{9D8B030D-6E8A-4147-A177-3AD203B41FA5}">
                      <a16:colId xmlns:a16="http://schemas.microsoft.com/office/drawing/2014/main" val="20003"/>
                    </a:ext>
                  </a:extLst>
                </a:gridCol>
                <a:gridCol w="1051939">
                  <a:extLst>
                    <a:ext uri="{9D8B030D-6E8A-4147-A177-3AD203B41FA5}">
                      <a16:colId xmlns:a16="http://schemas.microsoft.com/office/drawing/2014/main" val="20004"/>
                    </a:ext>
                  </a:extLst>
                </a:gridCol>
                <a:gridCol w="1208868">
                  <a:extLst>
                    <a:ext uri="{9D8B030D-6E8A-4147-A177-3AD203B41FA5}">
                      <a16:colId xmlns:a16="http://schemas.microsoft.com/office/drawing/2014/main" val="20005"/>
                    </a:ext>
                  </a:extLst>
                </a:gridCol>
                <a:gridCol w="1940052">
                  <a:extLst>
                    <a:ext uri="{9D8B030D-6E8A-4147-A177-3AD203B41FA5}">
                      <a16:colId xmlns:a16="http://schemas.microsoft.com/office/drawing/2014/main" val="20006"/>
                    </a:ext>
                  </a:extLst>
                </a:gridCol>
              </a:tblGrid>
              <a:tr h="312035">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学</a:t>
                      </a:r>
                      <a:r>
                        <a:rPr lang="en-US" sz="1400" kern="1050">
                          <a:effectLst/>
                          <a:latin typeface="Times New Roman" panose="02020603050405020304"/>
                          <a:ea typeface="宋体" panose="02010600030101010101" pitchFamily="2" charset="-122"/>
                        </a:rPr>
                        <a:t>    </a:t>
                      </a:r>
                      <a:r>
                        <a:rPr lang="zh-CN" sz="1400" kern="1050">
                          <a:effectLst/>
                          <a:latin typeface="Times New Roman" panose="02020603050405020304"/>
                          <a:ea typeface="宋体" panose="02010600030101010101" pitchFamily="2" charset="-122"/>
                        </a:rPr>
                        <a:t>号</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姓</a:t>
                      </a:r>
                      <a:r>
                        <a:rPr lang="en-US" sz="1400" kern="1050">
                          <a:effectLst/>
                          <a:latin typeface="Times New Roman" panose="02020603050405020304"/>
                          <a:ea typeface="宋体" panose="02010600030101010101" pitchFamily="2" charset="-122"/>
                        </a:rPr>
                        <a:t>    </a:t>
                      </a:r>
                      <a:r>
                        <a:rPr lang="zh-CN" sz="1400" kern="1050">
                          <a:effectLst/>
                          <a:latin typeface="Times New Roman" panose="02020603050405020304"/>
                          <a:ea typeface="宋体" panose="02010600030101010101" pitchFamily="2" charset="-122"/>
                        </a:rPr>
                        <a:t>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性</a:t>
                      </a:r>
                      <a:r>
                        <a:rPr lang="en-US" sz="1400" kern="1050">
                          <a:effectLst/>
                          <a:latin typeface="Times New Roman" panose="02020603050405020304"/>
                          <a:ea typeface="宋体" panose="02010600030101010101" pitchFamily="2" charset="-122"/>
                        </a:rPr>
                        <a:t>    </a:t>
                      </a:r>
                      <a:r>
                        <a:rPr lang="zh-CN" sz="1400" kern="1050">
                          <a:effectLst/>
                          <a:latin typeface="Times New Roman" panose="02020603050405020304"/>
                          <a:ea typeface="宋体" panose="02010600030101010101" pitchFamily="2" charset="-122"/>
                        </a:rPr>
                        <a:t>别</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出 生 时 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专</a:t>
                      </a:r>
                      <a:r>
                        <a:rPr lang="en-US" sz="1400" kern="1050">
                          <a:effectLst/>
                          <a:latin typeface="Times New Roman" panose="02020603050405020304"/>
                          <a:ea typeface="宋体" panose="02010600030101010101" pitchFamily="2" charset="-122"/>
                        </a:rPr>
                        <a:t>    </a:t>
                      </a:r>
                      <a:r>
                        <a:rPr lang="zh-CN" sz="1400" kern="1050">
                          <a:effectLst/>
                          <a:latin typeface="Times New Roman" panose="02020603050405020304"/>
                          <a:ea typeface="宋体" panose="02010600030101010101" pitchFamily="2" charset="-122"/>
                        </a:rPr>
                        <a:t>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总</a:t>
                      </a:r>
                      <a:r>
                        <a:rPr lang="en-US" sz="1400" kern="1050">
                          <a:effectLst/>
                          <a:latin typeface="Times New Roman" panose="02020603050405020304"/>
                          <a:ea typeface="宋体" panose="02010600030101010101" pitchFamily="2" charset="-122"/>
                        </a:rPr>
                        <a:t>  </a:t>
                      </a:r>
                      <a:r>
                        <a:rPr lang="zh-CN" sz="1400" kern="1050">
                          <a:effectLst/>
                          <a:latin typeface="Times New Roman" panose="02020603050405020304"/>
                          <a:ea typeface="宋体" panose="02010600030101010101" pitchFamily="2" charset="-122"/>
                        </a:rPr>
                        <a:t>学</a:t>
                      </a:r>
                      <a:r>
                        <a:rPr lang="en-US" sz="1400" kern="1050">
                          <a:effectLst/>
                          <a:latin typeface="Times New Roman" panose="02020603050405020304"/>
                          <a:ea typeface="宋体" panose="02010600030101010101" pitchFamily="2" charset="-122"/>
                        </a:rPr>
                        <a:t>  </a:t>
                      </a:r>
                      <a:r>
                        <a:rPr lang="zh-CN" sz="1400" kern="1050">
                          <a:effectLst/>
                          <a:latin typeface="Times New Roman" panose="02020603050405020304"/>
                          <a:ea typeface="宋体" panose="02010600030101010101" pitchFamily="2" charset="-122"/>
                        </a:rPr>
                        <a:t>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备</a:t>
                      </a:r>
                      <a:r>
                        <a:rPr lang="en-US" sz="1400" kern="1050">
                          <a:effectLst/>
                          <a:latin typeface="Times New Roman" panose="02020603050405020304"/>
                          <a:ea typeface="宋体" panose="02010600030101010101" pitchFamily="2" charset="-122"/>
                        </a:rPr>
                        <a:t>    </a:t>
                      </a:r>
                      <a:r>
                        <a:rPr lang="zh-CN" sz="1400" kern="1050">
                          <a:effectLst/>
                          <a:latin typeface="Times New Roman" panose="02020603050405020304"/>
                          <a:ea typeface="宋体" panose="02010600030101010101" pitchFamily="2" charset="-122"/>
                        </a:rPr>
                        <a:t>注</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312035">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081101</a:t>
                      </a:r>
                      <a:endParaRPr lang="zh-CN" sz="1400" kern="105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王林</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1990-02-10</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计算机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50</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 </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2035">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081103</a:t>
                      </a:r>
                      <a:endParaRPr lang="zh-CN" sz="1400" kern="105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王燕</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1989-10-06</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计算机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50</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 </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2035">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081108</a:t>
                      </a:r>
                      <a:endParaRPr lang="zh-CN" sz="1400" kern="105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林一帆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1989-08-05</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计算机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52</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已提前修完一门课</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00067">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081202</a:t>
                      </a:r>
                      <a:endParaRPr lang="zh-CN" sz="1400" kern="105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王林</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1989-01-29</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通信工程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40</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有一门课不及格，待补考</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2035">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081204</a:t>
                      </a:r>
                      <a:endParaRPr lang="zh-CN" sz="1400" kern="105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马琳琳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1989-02-10</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通信工程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42</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dirty="0">
                          <a:effectLst/>
                          <a:latin typeface="Times New Roman" panose="02020603050405020304"/>
                          <a:ea typeface="宋体" panose="02010600030101010101" pitchFamily="2" charset="-122"/>
                        </a:rPr>
                        <a:t> </a:t>
                      </a:r>
                      <a:endParaRPr lang="zh-CN" sz="1400" kern="105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2226959"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3</a:t>
            </a:r>
            <a:r>
              <a:rPr lang="zh-CN" altLang="zh-CN" sz="2800" b="1" dirty="0">
                <a:solidFill>
                  <a:srgbClr val="751021"/>
                </a:solidFill>
              </a:rPr>
              <a:t>．关系模型</a:t>
            </a:r>
          </a:p>
        </p:txBody>
      </p:sp>
      <p:sp>
        <p:nvSpPr>
          <p:cNvPr id="3" name="矩形 2"/>
          <p:cNvSpPr/>
          <p:nvPr/>
        </p:nvSpPr>
        <p:spPr>
          <a:xfrm>
            <a:off x="4248770" y="1260376"/>
            <a:ext cx="2018501" cy="369332"/>
          </a:xfrm>
          <a:prstGeom prst="rect">
            <a:avLst/>
          </a:prstGeom>
        </p:spPr>
        <p:txBody>
          <a:bodyPr wrap="none">
            <a:spAutoFit/>
          </a:bodyPr>
          <a:lstStyle/>
          <a:p>
            <a:r>
              <a:rPr lang="zh-CN" altLang="zh-CN" dirty="0"/>
              <a:t>表</a:t>
            </a:r>
            <a:r>
              <a:rPr lang="en-US" altLang="zh-CN" dirty="0"/>
              <a:t>0.2  </a:t>
            </a:r>
            <a:r>
              <a:rPr lang="zh-CN" altLang="zh-CN" dirty="0"/>
              <a:t>“课程”表</a:t>
            </a:r>
          </a:p>
        </p:txBody>
      </p:sp>
      <p:graphicFrame>
        <p:nvGraphicFramePr>
          <p:cNvPr id="4" name="表格 3"/>
          <p:cNvGraphicFramePr>
            <a:graphicFrameLocks noGrp="1"/>
          </p:cNvGraphicFramePr>
          <p:nvPr/>
        </p:nvGraphicFramePr>
        <p:xfrm>
          <a:off x="1440458" y="1764432"/>
          <a:ext cx="8268323" cy="1440160"/>
        </p:xfrm>
        <a:graphic>
          <a:graphicData uri="http://schemas.openxmlformats.org/drawingml/2006/table">
            <a:tbl>
              <a:tblPr/>
              <a:tblGrid>
                <a:gridCol w="1281590">
                  <a:extLst>
                    <a:ext uri="{9D8B030D-6E8A-4147-A177-3AD203B41FA5}">
                      <a16:colId xmlns:a16="http://schemas.microsoft.com/office/drawing/2014/main" val="20000"/>
                    </a:ext>
                  </a:extLst>
                </a:gridCol>
                <a:gridCol w="2454038">
                  <a:extLst>
                    <a:ext uri="{9D8B030D-6E8A-4147-A177-3AD203B41FA5}">
                      <a16:colId xmlns:a16="http://schemas.microsoft.com/office/drawing/2014/main" val="20001"/>
                    </a:ext>
                  </a:extLst>
                </a:gridCol>
                <a:gridCol w="1509796">
                  <a:extLst>
                    <a:ext uri="{9D8B030D-6E8A-4147-A177-3AD203B41FA5}">
                      <a16:colId xmlns:a16="http://schemas.microsoft.com/office/drawing/2014/main" val="20002"/>
                    </a:ext>
                  </a:extLst>
                </a:gridCol>
                <a:gridCol w="1764460">
                  <a:extLst>
                    <a:ext uri="{9D8B030D-6E8A-4147-A177-3AD203B41FA5}">
                      <a16:colId xmlns:a16="http://schemas.microsoft.com/office/drawing/2014/main" val="20003"/>
                    </a:ext>
                  </a:extLst>
                </a:gridCol>
                <a:gridCol w="1258439">
                  <a:extLst>
                    <a:ext uri="{9D8B030D-6E8A-4147-A177-3AD203B41FA5}">
                      <a16:colId xmlns:a16="http://schemas.microsoft.com/office/drawing/2014/main" val="20004"/>
                    </a:ext>
                  </a:extLst>
                </a:gridCol>
              </a:tblGrid>
              <a:tr h="360040">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课</a:t>
                      </a:r>
                      <a:r>
                        <a:rPr lang="en-US" sz="1400" kern="1050">
                          <a:effectLst/>
                          <a:latin typeface="Times New Roman" panose="02020603050405020304"/>
                          <a:ea typeface="宋体" panose="02010600030101010101" pitchFamily="2" charset="-122"/>
                        </a:rPr>
                        <a:t>  </a:t>
                      </a:r>
                      <a:r>
                        <a:rPr lang="zh-CN" sz="1400" kern="1050">
                          <a:effectLst/>
                          <a:latin typeface="Times New Roman" panose="02020603050405020304"/>
                          <a:ea typeface="宋体" panose="02010600030101010101" pitchFamily="2" charset="-122"/>
                        </a:rPr>
                        <a:t>程</a:t>
                      </a:r>
                      <a:r>
                        <a:rPr lang="en-US" sz="1400" kern="1050">
                          <a:effectLst/>
                          <a:latin typeface="Times New Roman" panose="02020603050405020304"/>
                          <a:ea typeface="宋体" panose="02010600030101010101" pitchFamily="2" charset="-122"/>
                        </a:rPr>
                        <a:t>  </a:t>
                      </a:r>
                      <a:r>
                        <a:rPr lang="zh-CN" sz="1400" kern="1050">
                          <a:effectLst/>
                          <a:latin typeface="Times New Roman" panose="02020603050405020304"/>
                          <a:ea typeface="宋体" panose="02010600030101010101" pitchFamily="2" charset="-122"/>
                        </a:rPr>
                        <a:t>号</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课</a:t>
                      </a:r>
                      <a:r>
                        <a:rPr lang="en-US" sz="1400" kern="1050">
                          <a:effectLst/>
                          <a:latin typeface="Times New Roman" panose="02020603050405020304"/>
                          <a:ea typeface="宋体" panose="02010600030101010101" pitchFamily="2" charset="-122"/>
                        </a:rPr>
                        <a:t>  </a:t>
                      </a:r>
                      <a:r>
                        <a:rPr lang="zh-CN" sz="1400" kern="1050">
                          <a:effectLst/>
                          <a:latin typeface="Times New Roman" panose="02020603050405020304"/>
                          <a:ea typeface="宋体" panose="02010600030101010101" pitchFamily="2" charset="-122"/>
                        </a:rPr>
                        <a:t>程</a:t>
                      </a:r>
                      <a:r>
                        <a:rPr lang="en-US" sz="1400" kern="1050">
                          <a:effectLst/>
                          <a:latin typeface="Times New Roman" panose="02020603050405020304"/>
                          <a:ea typeface="宋体" panose="02010600030101010101" pitchFamily="2" charset="-122"/>
                        </a:rPr>
                        <a:t>  </a:t>
                      </a:r>
                      <a:r>
                        <a:rPr lang="zh-CN" sz="1400" kern="1050">
                          <a:effectLst/>
                          <a:latin typeface="Times New Roman" panose="02020603050405020304"/>
                          <a:ea typeface="宋体" panose="02010600030101010101" pitchFamily="2" charset="-122"/>
                        </a:rPr>
                        <a:t>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开 课 学 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学</a:t>
                      </a:r>
                      <a:r>
                        <a:rPr lang="en-US" sz="1400" kern="1050">
                          <a:effectLst/>
                          <a:latin typeface="Times New Roman" panose="02020603050405020304"/>
                          <a:ea typeface="宋体" panose="02010600030101010101" pitchFamily="2" charset="-122"/>
                        </a:rPr>
                        <a:t>    </a:t>
                      </a:r>
                      <a:r>
                        <a:rPr lang="zh-CN" sz="1400" kern="1050">
                          <a:effectLst/>
                          <a:latin typeface="Times New Roman" panose="02020603050405020304"/>
                          <a:ea typeface="宋体" panose="02010600030101010101" pitchFamily="2" charset="-122"/>
                        </a:rPr>
                        <a:t>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学</a:t>
                      </a:r>
                      <a:r>
                        <a:rPr lang="en-US" sz="1400" kern="1050">
                          <a:effectLst/>
                          <a:latin typeface="Times New Roman" panose="02020603050405020304"/>
                          <a:ea typeface="宋体" panose="02010600030101010101" pitchFamily="2" charset="-122"/>
                        </a:rPr>
                        <a:t>    </a:t>
                      </a:r>
                      <a:r>
                        <a:rPr lang="zh-CN" sz="1400" kern="1050">
                          <a:effectLst/>
                          <a:latin typeface="Times New Roman" panose="02020603050405020304"/>
                          <a:ea typeface="宋体" panose="02010600030101010101" pitchFamily="2" charset="-122"/>
                        </a:rPr>
                        <a:t>分</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360040">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0101</a:t>
                      </a:r>
                      <a:endParaRPr lang="zh-CN" sz="1400" kern="105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计算机基础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1</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80</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5</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0040">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0102</a:t>
                      </a:r>
                      <a:endParaRPr lang="zh-CN" sz="1400" kern="105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程序设计与语言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2</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68</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4</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0040">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0206</a:t>
                      </a:r>
                      <a:endParaRPr lang="zh-CN" sz="1400" kern="105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离散数学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4</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68</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dirty="0">
                          <a:effectLst/>
                          <a:latin typeface="Times New Roman" panose="02020603050405020304"/>
                          <a:ea typeface="宋体" panose="02010600030101010101" pitchFamily="2" charset="-122"/>
                        </a:rPr>
                        <a:t>4</a:t>
                      </a:r>
                      <a:endParaRPr lang="zh-CN" sz="1400" kern="105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矩形 4"/>
          <p:cNvSpPr/>
          <p:nvPr/>
        </p:nvSpPr>
        <p:spPr>
          <a:xfrm>
            <a:off x="4271499" y="3261019"/>
            <a:ext cx="2018501" cy="369332"/>
          </a:xfrm>
          <a:prstGeom prst="rect">
            <a:avLst/>
          </a:prstGeom>
        </p:spPr>
        <p:txBody>
          <a:bodyPr wrap="none">
            <a:spAutoFit/>
          </a:bodyPr>
          <a:lstStyle/>
          <a:p>
            <a:r>
              <a:rPr lang="zh-CN" altLang="zh-CN" dirty="0"/>
              <a:t>表</a:t>
            </a:r>
            <a:r>
              <a:rPr lang="en-US" altLang="zh-CN" dirty="0"/>
              <a:t>0.3  </a:t>
            </a:r>
            <a:r>
              <a:rPr lang="zh-CN" altLang="zh-CN" dirty="0"/>
              <a:t>“成绩”表</a:t>
            </a:r>
          </a:p>
        </p:txBody>
      </p:sp>
      <p:graphicFrame>
        <p:nvGraphicFramePr>
          <p:cNvPr id="6" name="表格 5"/>
          <p:cNvGraphicFramePr>
            <a:graphicFrameLocks noGrp="1"/>
          </p:cNvGraphicFramePr>
          <p:nvPr/>
        </p:nvGraphicFramePr>
        <p:xfrm>
          <a:off x="1368450" y="3708648"/>
          <a:ext cx="8208912" cy="2016222"/>
        </p:xfrm>
        <a:graphic>
          <a:graphicData uri="http://schemas.openxmlformats.org/drawingml/2006/table">
            <a:tbl>
              <a:tblPr/>
              <a:tblGrid>
                <a:gridCol w="1289057">
                  <a:extLst>
                    <a:ext uri="{9D8B030D-6E8A-4147-A177-3AD203B41FA5}">
                      <a16:colId xmlns:a16="http://schemas.microsoft.com/office/drawing/2014/main" val="20000"/>
                    </a:ext>
                  </a:extLst>
                </a:gridCol>
                <a:gridCol w="1410574">
                  <a:extLst>
                    <a:ext uri="{9D8B030D-6E8A-4147-A177-3AD203B41FA5}">
                      <a16:colId xmlns:a16="http://schemas.microsoft.com/office/drawing/2014/main" val="20001"/>
                    </a:ext>
                  </a:extLst>
                </a:gridCol>
                <a:gridCol w="1408931">
                  <a:extLst>
                    <a:ext uri="{9D8B030D-6E8A-4147-A177-3AD203B41FA5}">
                      <a16:colId xmlns:a16="http://schemas.microsoft.com/office/drawing/2014/main" val="20002"/>
                    </a:ext>
                  </a:extLst>
                </a:gridCol>
                <a:gridCol w="1408931">
                  <a:extLst>
                    <a:ext uri="{9D8B030D-6E8A-4147-A177-3AD203B41FA5}">
                      <a16:colId xmlns:a16="http://schemas.microsoft.com/office/drawing/2014/main" val="20003"/>
                    </a:ext>
                  </a:extLst>
                </a:gridCol>
                <a:gridCol w="1408931">
                  <a:extLst>
                    <a:ext uri="{9D8B030D-6E8A-4147-A177-3AD203B41FA5}">
                      <a16:colId xmlns:a16="http://schemas.microsoft.com/office/drawing/2014/main" val="20004"/>
                    </a:ext>
                  </a:extLst>
                </a:gridCol>
                <a:gridCol w="1282488">
                  <a:extLst>
                    <a:ext uri="{9D8B030D-6E8A-4147-A177-3AD203B41FA5}">
                      <a16:colId xmlns:a16="http://schemas.microsoft.com/office/drawing/2014/main" val="20005"/>
                    </a:ext>
                  </a:extLst>
                </a:gridCol>
              </a:tblGrid>
              <a:tr h="336037">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学</a:t>
                      </a:r>
                      <a:r>
                        <a:rPr lang="en-US" sz="1400" kern="1050">
                          <a:effectLst/>
                          <a:latin typeface="Times New Roman" panose="02020603050405020304"/>
                          <a:ea typeface="宋体" panose="02010600030101010101" pitchFamily="2" charset="-122"/>
                        </a:rPr>
                        <a:t>    </a:t>
                      </a:r>
                      <a:r>
                        <a:rPr lang="zh-CN" sz="1400" kern="1050">
                          <a:effectLst/>
                          <a:latin typeface="Times New Roman" panose="02020603050405020304"/>
                          <a:ea typeface="宋体" panose="02010600030101010101" pitchFamily="2" charset="-122"/>
                        </a:rPr>
                        <a:t>号</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课</a:t>
                      </a:r>
                      <a:r>
                        <a:rPr lang="en-US" sz="1400" kern="1050">
                          <a:effectLst/>
                          <a:latin typeface="Times New Roman" panose="02020603050405020304"/>
                          <a:ea typeface="宋体" panose="02010600030101010101" pitchFamily="2" charset="-122"/>
                        </a:rPr>
                        <a:t>  </a:t>
                      </a:r>
                      <a:r>
                        <a:rPr lang="zh-CN" sz="1400" kern="1050">
                          <a:effectLst/>
                          <a:latin typeface="Times New Roman" panose="02020603050405020304"/>
                          <a:ea typeface="宋体" panose="02010600030101010101" pitchFamily="2" charset="-122"/>
                        </a:rPr>
                        <a:t>程</a:t>
                      </a:r>
                      <a:r>
                        <a:rPr lang="en-US" sz="1400" kern="1050">
                          <a:effectLst/>
                          <a:latin typeface="Times New Roman" panose="02020603050405020304"/>
                          <a:ea typeface="宋体" panose="02010600030101010101" pitchFamily="2" charset="-122"/>
                        </a:rPr>
                        <a:t>  </a:t>
                      </a:r>
                      <a:r>
                        <a:rPr lang="zh-CN" sz="1400" kern="1050">
                          <a:effectLst/>
                          <a:latin typeface="Times New Roman" panose="02020603050405020304"/>
                          <a:ea typeface="宋体" panose="02010600030101010101" pitchFamily="2" charset="-122"/>
                        </a:rPr>
                        <a:t>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成</a:t>
                      </a:r>
                      <a:r>
                        <a:rPr lang="en-US" sz="1400" kern="1050">
                          <a:effectLst/>
                          <a:latin typeface="Times New Roman" panose="02020603050405020304"/>
                          <a:ea typeface="宋体" panose="02010600030101010101" pitchFamily="2" charset="-122"/>
                        </a:rPr>
                        <a:t>    </a:t>
                      </a:r>
                      <a:r>
                        <a:rPr lang="zh-CN" sz="1400" kern="1050">
                          <a:effectLst/>
                          <a:latin typeface="Times New Roman" panose="02020603050405020304"/>
                          <a:ea typeface="宋体" panose="02010600030101010101" pitchFamily="2" charset="-122"/>
                        </a:rPr>
                        <a:t>绩</a:t>
                      </a: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学</a:t>
                      </a:r>
                      <a:r>
                        <a:rPr lang="en-US" sz="1400" kern="1050">
                          <a:effectLst/>
                          <a:latin typeface="Times New Roman" panose="02020603050405020304"/>
                          <a:ea typeface="宋体" panose="02010600030101010101" pitchFamily="2" charset="-122"/>
                        </a:rPr>
                        <a:t>    </a:t>
                      </a:r>
                      <a:r>
                        <a:rPr lang="zh-CN" sz="1400" kern="1050">
                          <a:effectLst/>
                          <a:latin typeface="Times New Roman" panose="02020603050405020304"/>
                          <a:ea typeface="宋体" panose="02010600030101010101" pitchFamily="2" charset="-122"/>
                        </a:rPr>
                        <a:t>号</a:t>
                      </a: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课</a:t>
                      </a:r>
                      <a:r>
                        <a:rPr lang="en-US" sz="1400" kern="1050">
                          <a:effectLst/>
                          <a:latin typeface="Times New Roman" panose="02020603050405020304"/>
                          <a:ea typeface="宋体" panose="02010600030101010101" pitchFamily="2" charset="-122"/>
                        </a:rPr>
                        <a:t>  </a:t>
                      </a:r>
                      <a:r>
                        <a:rPr lang="zh-CN" sz="1400" kern="1050">
                          <a:effectLst/>
                          <a:latin typeface="Times New Roman" panose="02020603050405020304"/>
                          <a:ea typeface="宋体" panose="02010600030101010101" pitchFamily="2" charset="-122"/>
                        </a:rPr>
                        <a:t>程</a:t>
                      </a:r>
                      <a:r>
                        <a:rPr lang="en-US" sz="1400" kern="1050">
                          <a:effectLst/>
                          <a:latin typeface="Times New Roman" panose="02020603050405020304"/>
                          <a:ea typeface="宋体" panose="02010600030101010101" pitchFamily="2" charset="-122"/>
                        </a:rPr>
                        <a:t>  </a:t>
                      </a:r>
                      <a:r>
                        <a:rPr lang="zh-CN" sz="1400" kern="1050">
                          <a:effectLst/>
                          <a:latin typeface="Times New Roman" panose="02020603050405020304"/>
                          <a:ea typeface="宋体" panose="02010600030101010101" pitchFamily="2" charset="-122"/>
                        </a:rPr>
                        <a:t>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ts val="1505"/>
                        </a:lnSpc>
                        <a:spcAft>
                          <a:spcPts val="0"/>
                        </a:spcAft>
                        <a:tabLst>
                          <a:tab pos="5328920" algn="r"/>
                        </a:tabLst>
                      </a:pPr>
                      <a:r>
                        <a:rPr lang="zh-CN" sz="1400" kern="1050">
                          <a:effectLst/>
                          <a:latin typeface="Times New Roman" panose="02020603050405020304"/>
                          <a:ea typeface="宋体" panose="02010600030101010101" pitchFamily="2" charset="-122"/>
                        </a:rPr>
                        <a:t>成</a:t>
                      </a:r>
                      <a:r>
                        <a:rPr lang="en-US" sz="1400" kern="1050">
                          <a:effectLst/>
                          <a:latin typeface="Times New Roman" panose="02020603050405020304"/>
                          <a:ea typeface="宋体" panose="02010600030101010101" pitchFamily="2" charset="-122"/>
                        </a:rPr>
                        <a:t>    </a:t>
                      </a:r>
                      <a:r>
                        <a:rPr lang="zh-CN" sz="1400" kern="1050">
                          <a:effectLst/>
                          <a:latin typeface="Times New Roman" panose="02020603050405020304"/>
                          <a:ea typeface="宋体" panose="02010600030101010101" pitchFamily="2" charset="-122"/>
                        </a:rPr>
                        <a:t>绩</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336037">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081101</a:t>
                      </a:r>
                      <a:endParaRPr lang="zh-CN" sz="1400" kern="105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101</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80</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081108</a:t>
                      </a:r>
                      <a:endParaRPr lang="zh-CN" sz="1400" kern="105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101</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85</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6037">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081101</a:t>
                      </a:r>
                      <a:endParaRPr lang="zh-CN" sz="1400" kern="105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102</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78</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081108</a:t>
                      </a:r>
                      <a:endParaRPr lang="zh-CN" sz="1400" kern="105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102</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64</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6037">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081101</a:t>
                      </a:r>
                      <a:endParaRPr lang="zh-CN" sz="1400" kern="105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206</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76</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081108</a:t>
                      </a:r>
                      <a:endParaRPr lang="zh-CN" sz="1400" kern="105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206</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87</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6037">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081103</a:t>
                      </a:r>
                      <a:endParaRPr lang="zh-CN" sz="1400" kern="105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101</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62</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081202</a:t>
                      </a:r>
                      <a:endParaRPr lang="zh-CN" sz="1400" kern="105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101</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65</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6037">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081103</a:t>
                      </a:r>
                      <a:endParaRPr lang="zh-CN" sz="1400" kern="1050">
                        <a:effectLst/>
                        <a:latin typeface="Times New Roman" panose="02020603050405020304"/>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102</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70</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081204</a:t>
                      </a:r>
                      <a:endParaRPr lang="zh-CN" sz="1400" kern="1050">
                        <a:effectLst/>
                        <a:latin typeface="Times New Roman" panose="02020603050405020304"/>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a:effectLst/>
                          <a:latin typeface="Times New Roman" panose="02020603050405020304"/>
                          <a:ea typeface="宋体" panose="02010600030101010101" pitchFamily="2" charset="-122"/>
                        </a:rPr>
                        <a:t>101</a:t>
                      </a:r>
                      <a:endParaRPr lang="zh-CN" sz="1400" kern="105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5"/>
                        </a:lnSpc>
                        <a:spcAft>
                          <a:spcPts val="0"/>
                        </a:spcAft>
                        <a:tabLst>
                          <a:tab pos="5328920" algn="r"/>
                        </a:tabLst>
                      </a:pPr>
                      <a:r>
                        <a:rPr lang="en-US" sz="1400" kern="1050" dirty="0">
                          <a:effectLst/>
                          <a:latin typeface="Times New Roman" panose="02020603050405020304"/>
                          <a:ea typeface="宋体" panose="02010600030101010101" pitchFamily="2" charset="-122"/>
                        </a:rPr>
                        <a:t>91</a:t>
                      </a:r>
                      <a:endParaRPr lang="zh-CN" sz="1400" kern="1050" dirty="0">
                        <a:effectLst/>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2226959"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3</a:t>
            </a:r>
            <a:r>
              <a:rPr lang="zh-CN" altLang="zh-CN" sz="2800" b="1" dirty="0">
                <a:solidFill>
                  <a:srgbClr val="751021"/>
                </a:solidFill>
              </a:rPr>
              <a:t>．关系模型</a:t>
            </a:r>
          </a:p>
        </p:txBody>
      </p:sp>
      <p:sp>
        <p:nvSpPr>
          <p:cNvPr id="3" name="TextBox 2"/>
          <p:cNvSpPr txBox="1"/>
          <p:nvPr/>
        </p:nvSpPr>
        <p:spPr>
          <a:xfrm>
            <a:off x="360338" y="1332384"/>
            <a:ext cx="10369152" cy="5262979"/>
          </a:xfrm>
          <a:prstGeom prst="rect">
            <a:avLst/>
          </a:prstGeom>
          <a:noFill/>
        </p:spPr>
        <p:txBody>
          <a:bodyPr wrap="square" rtlCol="0">
            <a:spAutoFit/>
          </a:bodyPr>
          <a:lstStyle/>
          <a:p>
            <a:pPr indent="446405"/>
            <a:r>
              <a:rPr lang="zh-CN" altLang="zh-CN" sz="2400" dirty="0" smtClean="0"/>
              <a:t>在</a:t>
            </a:r>
            <a:r>
              <a:rPr lang="zh-CN" altLang="zh-CN" sz="2400" dirty="0"/>
              <a:t>关系表中，如果一个字段或几个字段组合的值可唯一标识其对应记录，则称该字段或字段组合为</a:t>
            </a:r>
            <a:r>
              <a:rPr lang="zh-CN" altLang="zh-CN" sz="2400" b="1" dirty="0"/>
              <a:t>码</a:t>
            </a:r>
            <a:r>
              <a:rPr lang="zh-CN" altLang="zh-CN" sz="2400" dirty="0"/>
              <a:t>。</a:t>
            </a:r>
          </a:p>
          <a:p>
            <a:pPr indent="446405"/>
            <a:r>
              <a:rPr lang="zh-CN" altLang="zh-CN" sz="2400" dirty="0"/>
              <a:t>例如，表</a:t>
            </a:r>
            <a:r>
              <a:rPr lang="en-US" altLang="zh-CN" sz="2400" dirty="0"/>
              <a:t>0.1</a:t>
            </a:r>
            <a:r>
              <a:rPr lang="zh-CN" altLang="zh-CN" sz="2400" dirty="0"/>
              <a:t>中的“学号”可唯一标识每一个学生，表</a:t>
            </a:r>
            <a:r>
              <a:rPr lang="en-US" altLang="zh-CN" sz="2400" dirty="0"/>
              <a:t>0.2</a:t>
            </a:r>
            <a:r>
              <a:rPr lang="zh-CN" altLang="zh-CN" sz="2400" dirty="0"/>
              <a:t>中的“课程号”可唯一标识每一门课。表</a:t>
            </a:r>
            <a:r>
              <a:rPr lang="en-US" altLang="zh-CN" sz="2400" dirty="0"/>
              <a:t>0.3</a:t>
            </a:r>
            <a:r>
              <a:rPr lang="zh-CN" altLang="zh-CN" sz="2400" dirty="0"/>
              <a:t>中的“学号”和“课程号”可唯一标识每一个学生一门课程的成绩。</a:t>
            </a:r>
          </a:p>
          <a:p>
            <a:pPr indent="446405"/>
            <a:r>
              <a:rPr lang="zh-CN" altLang="zh-CN" sz="2400" dirty="0"/>
              <a:t>有时，一个表可能有多个码，比如表</a:t>
            </a:r>
            <a:r>
              <a:rPr lang="en-US" altLang="zh-CN" sz="2400" dirty="0"/>
              <a:t>0.1</a:t>
            </a:r>
            <a:r>
              <a:rPr lang="zh-CN" altLang="zh-CN" sz="2400" dirty="0"/>
              <a:t>中，姓名不允许重名，则“学号”、“姓名”均是学生信息表码。对于每一个关系表，通常可指定一个码为“主码”，在关系模式中，</a:t>
            </a:r>
            <a:r>
              <a:rPr lang="zh-CN" altLang="zh-CN" sz="2400" b="1" dirty="0"/>
              <a:t>一般用下横线标出主码</a:t>
            </a:r>
            <a:r>
              <a:rPr lang="zh-CN" altLang="zh-CN" sz="2400" dirty="0"/>
              <a:t>。</a:t>
            </a:r>
          </a:p>
          <a:p>
            <a:pPr indent="446405"/>
            <a:r>
              <a:rPr lang="zh-CN" altLang="zh-CN" sz="2400" dirty="0"/>
              <a:t>设表</a:t>
            </a:r>
            <a:r>
              <a:rPr lang="en-US" altLang="zh-CN" sz="2400" dirty="0"/>
              <a:t>0.1</a:t>
            </a:r>
            <a:r>
              <a:rPr lang="zh-CN" altLang="zh-CN" sz="2400" dirty="0"/>
              <a:t>的名字为</a:t>
            </a:r>
            <a:r>
              <a:rPr lang="en-US" altLang="zh-CN" sz="2400" dirty="0" err="1"/>
              <a:t>xsb</a:t>
            </a:r>
            <a:r>
              <a:rPr lang="zh-CN" altLang="zh-CN" sz="2400" dirty="0"/>
              <a:t>，关系模式可分别表示为</a:t>
            </a:r>
            <a:r>
              <a:rPr lang="zh-CN" altLang="zh-CN" sz="2400" dirty="0" smtClean="0"/>
              <a:t>：</a:t>
            </a:r>
            <a:endParaRPr lang="en-US" altLang="zh-CN" sz="2400" dirty="0" smtClean="0"/>
          </a:p>
          <a:p>
            <a:pPr indent="446405"/>
            <a:r>
              <a:rPr lang="en-US" altLang="zh-CN" sz="2400" dirty="0" err="1" smtClean="0"/>
              <a:t>xsb</a:t>
            </a:r>
            <a:r>
              <a:rPr lang="zh-CN" altLang="zh-CN" sz="2400" dirty="0"/>
              <a:t>（</a:t>
            </a:r>
            <a:r>
              <a:rPr lang="zh-CN" altLang="zh-CN" sz="2400" u="sng" dirty="0"/>
              <a:t>学号</a:t>
            </a:r>
            <a:r>
              <a:rPr lang="zh-CN" altLang="zh-CN" sz="2400" dirty="0"/>
              <a:t>，姓名，性别，出生时间，专业，总学分，备注）。</a:t>
            </a:r>
          </a:p>
          <a:p>
            <a:pPr indent="446405"/>
            <a:r>
              <a:rPr lang="zh-CN" altLang="zh-CN" sz="2400" dirty="0"/>
              <a:t>设表</a:t>
            </a:r>
            <a:r>
              <a:rPr lang="en-US" altLang="zh-CN" sz="2400" dirty="0"/>
              <a:t>0.2</a:t>
            </a:r>
            <a:r>
              <a:rPr lang="zh-CN" altLang="zh-CN" sz="2400" dirty="0"/>
              <a:t>的名字为</a:t>
            </a:r>
            <a:r>
              <a:rPr lang="en-US" altLang="zh-CN" sz="2400" dirty="0" err="1"/>
              <a:t>kcb</a:t>
            </a:r>
            <a:r>
              <a:rPr lang="zh-CN" altLang="zh-CN" sz="2400" dirty="0"/>
              <a:t>，关系模式可分别表示为</a:t>
            </a:r>
            <a:r>
              <a:rPr lang="zh-CN" altLang="zh-CN" sz="2400" dirty="0" smtClean="0"/>
              <a:t>：</a:t>
            </a:r>
            <a:endParaRPr lang="en-US" altLang="zh-CN" sz="2400" dirty="0" smtClean="0"/>
          </a:p>
          <a:p>
            <a:pPr indent="446405"/>
            <a:r>
              <a:rPr lang="en-US" altLang="zh-CN" sz="2400" dirty="0" err="1" smtClean="0"/>
              <a:t>kcb</a:t>
            </a:r>
            <a:r>
              <a:rPr lang="zh-CN" altLang="zh-CN" sz="2400" dirty="0"/>
              <a:t>（</a:t>
            </a:r>
            <a:r>
              <a:rPr lang="zh-CN" altLang="zh-CN" sz="2400" u="sng" dirty="0"/>
              <a:t>课程号</a:t>
            </a:r>
            <a:r>
              <a:rPr lang="zh-CN" altLang="zh-CN" sz="2400" dirty="0"/>
              <a:t>，课程名，开课学期，学时，学分）。</a:t>
            </a:r>
          </a:p>
          <a:p>
            <a:pPr indent="446405"/>
            <a:r>
              <a:rPr lang="zh-CN" altLang="zh-CN" sz="2400" dirty="0"/>
              <a:t>设表</a:t>
            </a:r>
            <a:r>
              <a:rPr lang="en-US" altLang="zh-CN" sz="2400" dirty="0"/>
              <a:t>0.3</a:t>
            </a:r>
            <a:r>
              <a:rPr lang="zh-CN" altLang="zh-CN" sz="2400" dirty="0"/>
              <a:t>的名字为</a:t>
            </a:r>
            <a:r>
              <a:rPr lang="en-US" altLang="zh-CN" sz="2400" dirty="0" err="1"/>
              <a:t>cjb</a:t>
            </a:r>
            <a:r>
              <a:rPr lang="zh-CN" altLang="zh-CN" sz="2400" dirty="0"/>
              <a:t>，关系模式可分别表示为</a:t>
            </a:r>
            <a:r>
              <a:rPr lang="zh-CN" altLang="zh-CN" sz="2400" dirty="0" smtClean="0"/>
              <a:t>：</a:t>
            </a:r>
            <a:endParaRPr lang="en-US" altLang="zh-CN" sz="2400" dirty="0" smtClean="0"/>
          </a:p>
          <a:p>
            <a:pPr indent="446405"/>
            <a:r>
              <a:rPr lang="en-US" altLang="zh-CN" sz="2400" dirty="0" err="1" smtClean="0"/>
              <a:t>cjb</a:t>
            </a:r>
            <a:r>
              <a:rPr lang="zh-CN" altLang="zh-CN" sz="2400" dirty="0"/>
              <a:t>（</a:t>
            </a:r>
            <a:r>
              <a:rPr lang="zh-CN" altLang="zh-CN" sz="2400" u="sng" dirty="0"/>
              <a:t>学号</a:t>
            </a:r>
            <a:r>
              <a:rPr lang="zh-CN" altLang="zh-CN" sz="2400" dirty="0"/>
              <a:t>，</a:t>
            </a:r>
            <a:r>
              <a:rPr lang="zh-CN" altLang="zh-CN" sz="2400" u="sng" dirty="0"/>
              <a:t>课程号</a:t>
            </a:r>
            <a:r>
              <a:rPr lang="zh-CN" altLang="zh-CN" sz="2400" dirty="0"/>
              <a:t>，成绩，学分）</a:t>
            </a:r>
            <a:r>
              <a:rPr lang="zh-CN" altLang="zh-CN" sz="2400" dirty="0" smtClean="0"/>
              <a:t>。</a:t>
            </a:r>
            <a:endParaRPr lang="zh-CN" altLang="zh-CN"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80882" y="1165849"/>
            <a:ext cx="1455914" cy="57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rgbClr val="751021"/>
                </a:solidFill>
                <a:latin typeface="微软雅黑" panose="020B0503020204020204" pitchFamily="34" charset="-122"/>
                <a:ea typeface="微软雅黑" panose="020B0503020204020204" pitchFamily="34" charset="-122"/>
              </a:rPr>
              <a:t>目    录</a:t>
            </a:r>
            <a:endParaRPr lang="en-US" altLang="zh-CN" sz="2000" dirty="0">
              <a:solidFill>
                <a:srgbClr val="751021"/>
              </a:solidFill>
              <a:latin typeface="微软雅黑" panose="020B0503020204020204" pitchFamily="34" charset="-122"/>
              <a:ea typeface="微软雅黑" panose="020B0503020204020204" pitchFamily="34" charset="-122"/>
            </a:endParaRPr>
          </a:p>
        </p:txBody>
      </p:sp>
      <p:pic>
        <p:nvPicPr>
          <p:cNvPr id="11" name="Picture 5" descr="未标题-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918" y="1932078"/>
            <a:ext cx="7122380" cy="248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
          <p:cNvSpPr>
            <a:spLocks noChangeArrowheads="1"/>
          </p:cNvSpPr>
          <p:nvPr/>
        </p:nvSpPr>
        <p:spPr bwMode="auto">
          <a:xfrm>
            <a:off x="4511945" y="2361745"/>
            <a:ext cx="1793788" cy="1533310"/>
          </a:xfrm>
          <a:prstGeom prst="heart">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sz="6000" b="1" dirty="0" smtClean="0">
                <a:solidFill>
                  <a:srgbClr val="751021"/>
                </a:solidFill>
                <a:latin typeface="微软雅黑" panose="020B0503020204020204" pitchFamily="34" charset="-122"/>
                <a:ea typeface="微软雅黑" panose="020B0503020204020204" pitchFamily="34" charset="-122"/>
              </a:rPr>
              <a:t>03</a:t>
            </a:r>
            <a:endParaRPr lang="en-US" altLang="zh-CN" sz="6000" b="1" dirty="0">
              <a:solidFill>
                <a:srgbClr val="751021"/>
              </a:solidFill>
              <a:latin typeface="微软雅黑" panose="020B0503020204020204" pitchFamily="34" charset="-122"/>
              <a:ea typeface="微软雅黑" panose="020B0503020204020204" pitchFamily="34" charset="-122"/>
            </a:endParaRPr>
          </a:p>
        </p:txBody>
      </p:sp>
      <p:sp>
        <p:nvSpPr>
          <p:cNvPr id="2" name="矩形 1"/>
          <p:cNvSpPr/>
          <p:nvPr/>
        </p:nvSpPr>
        <p:spPr>
          <a:xfrm>
            <a:off x="4007889" y="3937446"/>
            <a:ext cx="2646878" cy="461665"/>
          </a:xfrm>
          <a:prstGeom prst="rect">
            <a:avLst/>
          </a:prstGeom>
        </p:spPr>
        <p:txBody>
          <a:bodyPr wrap="none">
            <a:spAutoFit/>
          </a:bodyPr>
          <a:lstStyle/>
          <a:p>
            <a:r>
              <a:rPr lang="zh-CN" altLang="zh-CN" sz="2400" b="1" dirty="0"/>
              <a:t>关系型数据库语言</a:t>
            </a:r>
            <a:endParaRPr lang="zh-CN" altLang="en-US" sz="2400" b="1" dirty="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par>
                                <p:cTn id="8" presetID="23"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300" fill="hold"/>
                                        <p:tgtEl>
                                          <p:spTgt spid="12"/>
                                        </p:tgtEl>
                                        <p:attrNameLst>
                                          <p:attrName>ppt_w</p:attrName>
                                        </p:attrNameLst>
                                      </p:cBhvr>
                                      <p:tavLst>
                                        <p:tav tm="0">
                                          <p:val>
                                            <p:fltVal val="0"/>
                                          </p:val>
                                        </p:tav>
                                        <p:tav tm="100000">
                                          <p:val>
                                            <p:strVal val="#ppt_w"/>
                                          </p:val>
                                        </p:tav>
                                      </p:tavLst>
                                    </p:anim>
                                    <p:anim calcmode="lin" valueType="num">
                                      <p:cBhvr>
                                        <p:cTn id="11" dur="300" fill="hold"/>
                                        <p:tgtEl>
                                          <p:spTgt spid="12"/>
                                        </p:tgtEl>
                                        <p:attrNameLst>
                                          <p:attrName>ppt_h</p:attrName>
                                        </p:attrNameLst>
                                      </p:cBhvr>
                                      <p:tavLst>
                                        <p:tav tm="0">
                                          <p:val>
                                            <p:fltVal val="0"/>
                                          </p:val>
                                        </p:tav>
                                        <p:tav tm="100000">
                                          <p:val>
                                            <p:strVal val="#ppt_h"/>
                                          </p:val>
                                        </p:tav>
                                      </p:tavLst>
                                    </p:anim>
                                  </p:childTnLst>
                                </p:cTn>
                              </p:par>
                              <p:par>
                                <p:cTn id="12" presetID="6" presetClass="emph" presetSubtype="0" autoRev="1" fill="hold" grpId="1" nodeType="withEffect">
                                  <p:stCondLst>
                                    <p:cond delay="300"/>
                                  </p:stCondLst>
                                  <p:childTnLst>
                                    <p:animScale>
                                      <p:cBhvr>
                                        <p:cTn id="13" dur="150" fill="hold"/>
                                        <p:tgtEl>
                                          <p:spTgt spid="12"/>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767293" y="244811"/>
            <a:ext cx="3103801"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751021"/>
                </a:solidFill>
              </a:rPr>
              <a:t>关系型数据库语言</a:t>
            </a:r>
          </a:p>
        </p:txBody>
      </p:sp>
      <p:sp>
        <p:nvSpPr>
          <p:cNvPr id="2" name="TextBox 1"/>
          <p:cNvSpPr txBox="1"/>
          <p:nvPr/>
        </p:nvSpPr>
        <p:spPr>
          <a:xfrm>
            <a:off x="2448570" y="1764432"/>
            <a:ext cx="7272808" cy="4077117"/>
          </a:xfrm>
          <a:prstGeom prst="snip2DiagRect">
            <a:avLst/>
          </a:prstGeom>
          <a:solidFill>
            <a:schemeClr val="lt1">
              <a:alpha val="49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indent="446405"/>
            <a:r>
              <a:rPr lang="en-US" altLang="zh-CN" sz="2400" dirty="0"/>
              <a:t>SQL</a:t>
            </a:r>
            <a:r>
              <a:rPr lang="zh-CN" altLang="zh-CN" sz="2400" dirty="0"/>
              <a:t>（</a:t>
            </a:r>
            <a:r>
              <a:rPr lang="en-US" altLang="zh-CN" sz="2400" dirty="0"/>
              <a:t>Structured Query Language</a:t>
            </a:r>
            <a:r>
              <a:rPr lang="zh-CN" altLang="zh-CN" sz="2400" dirty="0"/>
              <a:t>，结构化查询语言）是用于关系数据库查询的结构化语言。</a:t>
            </a:r>
            <a:r>
              <a:rPr lang="en-US" altLang="zh-CN" sz="2400" dirty="0"/>
              <a:t>SQL</a:t>
            </a:r>
            <a:r>
              <a:rPr lang="zh-CN" altLang="zh-CN" sz="2400" dirty="0"/>
              <a:t>的功能包括数据定义语言（</a:t>
            </a:r>
            <a:r>
              <a:rPr lang="en-US" altLang="zh-CN" sz="2400" dirty="0"/>
              <a:t>DDL</a:t>
            </a:r>
            <a:r>
              <a:rPr lang="zh-CN" altLang="zh-CN" sz="2400" dirty="0"/>
              <a:t>）、数据操纵语言（</a:t>
            </a:r>
            <a:r>
              <a:rPr lang="en-US" altLang="zh-CN" sz="2400" dirty="0"/>
              <a:t>DML</a:t>
            </a:r>
            <a:r>
              <a:rPr lang="zh-CN" altLang="zh-CN" sz="2400" dirty="0"/>
              <a:t>）、数据查询语言（</a:t>
            </a:r>
            <a:r>
              <a:rPr lang="en-US" altLang="zh-CN" sz="2400" dirty="0"/>
              <a:t>DQL</a:t>
            </a:r>
            <a:r>
              <a:rPr lang="zh-CN" altLang="zh-CN" sz="2400" dirty="0"/>
              <a:t>）和数据控制语言（</a:t>
            </a:r>
            <a:r>
              <a:rPr lang="en-US" altLang="zh-CN" sz="2400" dirty="0"/>
              <a:t>DCL</a:t>
            </a:r>
            <a:r>
              <a:rPr lang="zh-CN" altLang="zh-CN" sz="2400" dirty="0"/>
              <a:t>）。</a:t>
            </a:r>
          </a:p>
          <a:p>
            <a:pPr indent="446405"/>
            <a:r>
              <a:rPr lang="en-US" altLang="zh-CN" sz="2400" dirty="0"/>
              <a:t>T-SQL</a:t>
            </a:r>
            <a:r>
              <a:rPr lang="zh-CN" altLang="zh-CN" sz="2400" dirty="0"/>
              <a:t>是在</a:t>
            </a:r>
            <a:r>
              <a:rPr lang="en-US" altLang="zh-CN" sz="2400" dirty="0"/>
              <a:t>SQL Server</a:t>
            </a:r>
            <a:r>
              <a:rPr lang="zh-CN" altLang="zh-CN" sz="2400" dirty="0"/>
              <a:t>使用的</a:t>
            </a:r>
            <a:r>
              <a:rPr lang="en-US" altLang="zh-CN" sz="2400" dirty="0"/>
              <a:t>SQL</a:t>
            </a:r>
            <a:r>
              <a:rPr lang="zh-CN" altLang="zh-CN" sz="2400" dirty="0"/>
              <a:t>语言。它是</a:t>
            </a:r>
            <a:r>
              <a:rPr lang="en-US" altLang="zh-CN" sz="2400" dirty="0"/>
              <a:t>ANSI SQL</a:t>
            </a:r>
            <a:r>
              <a:rPr lang="zh-CN" altLang="zh-CN" sz="2400" dirty="0"/>
              <a:t>的扩展加强版</a:t>
            </a:r>
            <a:r>
              <a:rPr lang="en-US" altLang="zh-CN" sz="2400" dirty="0"/>
              <a:t>SQL</a:t>
            </a:r>
            <a:r>
              <a:rPr lang="zh-CN" altLang="zh-CN" sz="2400" dirty="0"/>
              <a:t>语言，除了提供标准的</a:t>
            </a:r>
            <a:r>
              <a:rPr lang="en-US" altLang="zh-CN" sz="2400" dirty="0"/>
              <a:t>SQL</a:t>
            </a:r>
            <a:r>
              <a:rPr lang="zh-CN" altLang="zh-CN" sz="2400" dirty="0"/>
              <a:t>命令之外，</a:t>
            </a:r>
            <a:r>
              <a:rPr lang="en-US" altLang="zh-CN" sz="2400" dirty="0"/>
              <a:t>T-SQL</a:t>
            </a:r>
            <a:r>
              <a:rPr lang="zh-CN" altLang="zh-CN" sz="2400" dirty="0"/>
              <a:t>还对</a:t>
            </a:r>
            <a:r>
              <a:rPr lang="en-US" altLang="zh-CN" sz="2400" dirty="0"/>
              <a:t>SQL</a:t>
            </a:r>
            <a:r>
              <a:rPr lang="zh-CN" altLang="zh-CN" sz="2400" dirty="0"/>
              <a:t>做了许多补充</a:t>
            </a:r>
            <a:r>
              <a:rPr lang="zh-CN" altLang="zh-CN" sz="2400" dirty="0" smtClean="0"/>
              <a:t>。</a:t>
            </a:r>
            <a:endParaRPr lang="zh-CN" altLang="zh-CN" sz="2400" dirty="0"/>
          </a:p>
        </p:txBody>
      </p:sp>
    </p:spTree>
  </p:cSld>
  <p:clrMapOvr>
    <a:masterClrMapping/>
  </p:clrMapOvr>
  <p:transition spd="slow">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024634" y="1044352"/>
            <a:ext cx="5468231" cy="854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zh-CN" sz="4800" b="1" dirty="0" smtClean="0">
                <a:solidFill>
                  <a:srgbClr val="751021"/>
                </a:solidFill>
                <a:latin typeface="微软雅黑" panose="020B0503020204020204" pitchFamily="34" charset="-122"/>
                <a:ea typeface="微软雅黑" panose="020B0503020204020204" pitchFamily="34" charset="-122"/>
              </a:rPr>
              <a:t>第</a:t>
            </a:r>
            <a:r>
              <a:rPr lang="en-US" altLang="zh-CN" sz="4800" b="1" dirty="0">
                <a:solidFill>
                  <a:srgbClr val="751021"/>
                </a:solidFill>
                <a:latin typeface="微软雅黑" panose="020B0503020204020204" pitchFamily="34" charset="-122"/>
                <a:ea typeface="微软雅黑" panose="020B0503020204020204" pitchFamily="34" charset="-122"/>
              </a:rPr>
              <a:t>0</a:t>
            </a:r>
            <a:r>
              <a:rPr lang="zh-CN" altLang="zh-CN" sz="4800" b="1" dirty="0">
                <a:solidFill>
                  <a:srgbClr val="751021"/>
                </a:solidFill>
                <a:latin typeface="微软雅黑" panose="020B0503020204020204" pitchFamily="34" charset="-122"/>
                <a:ea typeface="微软雅黑" panose="020B0503020204020204" pitchFamily="34" charset="-122"/>
              </a:rPr>
              <a:t>章</a:t>
            </a:r>
            <a:r>
              <a:rPr lang="en-US" altLang="zh-CN" sz="4800" b="1" dirty="0">
                <a:solidFill>
                  <a:srgbClr val="751021"/>
                </a:solidFill>
                <a:latin typeface="微软雅黑" panose="020B0503020204020204" pitchFamily="34" charset="-122"/>
                <a:ea typeface="微软雅黑" panose="020B0503020204020204" pitchFamily="34" charset="-122"/>
              </a:rPr>
              <a:t>  </a:t>
            </a:r>
            <a:r>
              <a:rPr lang="en-US" altLang="zh-CN" sz="4800" b="1" dirty="0" smtClean="0">
                <a:solidFill>
                  <a:srgbClr val="751021"/>
                </a:solidFill>
                <a:latin typeface="微软雅黑" panose="020B0503020204020204" pitchFamily="34" charset="-122"/>
                <a:ea typeface="微软雅黑" panose="020B0503020204020204" pitchFamily="34" charset="-122"/>
              </a:rPr>
              <a:t> </a:t>
            </a:r>
            <a:r>
              <a:rPr lang="zh-CN" altLang="zh-CN" sz="4800" b="1" dirty="0" smtClean="0">
                <a:solidFill>
                  <a:srgbClr val="751021"/>
                </a:solidFill>
                <a:latin typeface="微软雅黑" panose="020B0503020204020204" pitchFamily="34" charset="-122"/>
                <a:ea typeface="微软雅黑" panose="020B0503020204020204" pitchFamily="34" charset="-122"/>
              </a:rPr>
              <a:t>数据库</a:t>
            </a:r>
            <a:r>
              <a:rPr lang="zh-CN" altLang="zh-CN" sz="4800" b="1" dirty="0">
                <a:solidFill>
                  <a:srgbClr val="751021"/>
                </a:solidFill>
                <a:latin typeface="微软雅黑" panose="020B0503020204020204" pitchFamily="34" charset="-122"/>
                <a:ea typeface="微软雅黑" panose="020B0503020204020204" pitchFamily="34" charset="-122"/>
              </a:rPr>
              <a:t>基础</a:t>
            </a:r>
            <a:endParaRPr lang="en-US" altLang="zh-CN" sz="4800" b="1" dirty="0">
              <a:solidFill>
                <a:srgbClr val="75102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4896842" y="2778368"/>
            <a:ext cx="4752528" cy="646331"/>
          </a:xfrm>
          <a:prstGeom prst="rect">
            <a:avLst/>
          </a:prstGeom>
          <a:noFill/>
        </p:spPr>
        <p:txBody>
          <a:bodyPr wrap="square" rtlCol="0">
            <a:spAutoFit/>
          </a:bodyPr>
          <a:lstStyle/>
          <a:p>
            <a:r>
              <a:rPr lang="en-US" altLang="zh-CN" sz="3600" b="1" dirty="0" smtClean="0"/>
              <a:t>——</a:t>
            </a:r>
            <a:r>
              <a:rPr lang="zh-CN" altLang="zh-CN" sz="3600" b="1" dirty="0"/>
              <a:t>数据库设计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80882" y="1165849"/>
            <a:ext cx="1455914" cy="57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rgbClr val="751021"/>
                </a:solidFill>
                <a:latin typeface="微软雅黑" panose="020B0503020204020204" pitchFamily="34" charset="-122"/>
                <a:ea typeface="微软雅黑" panose="020B0503020204020204" pitchFamily="34" charset="-122"/>
              </a:rPr>
              <a:t>目    录</a:t>
            </a:r>
            <a:endParaRPr lang="en-US" altLang="zh-CN" sz="2000" dirty="0">
              <a:solidFill>
                <a:srgbClr val="751021"/>
              </a:solidFill>
              <a:latin typeface="微软雅黑" panose="020B0503020204020204" pitchFamily="34" charset="-122"/>
              <a:ea typeface="微软雅黑" panose="020B0503020204020204" pitchFamily="34" charset="-122"/>
            </a:endParaRPr>
          </a:p>
        </p:txBody>
      </p:sp>
      <p:sp>
        <p:nvSpPr>
          <p:cNvPr id="6147" name="Rectangle 3"/>
          <p:cNvSpPr>
            <a:spLocks noChangeArrowheads="1"/>
          </p:cNvSpPr>
          <p:nvPr/>
        </p:nvSpPr>
        <p:spPr bwMode="auto">
          <a:xfrm>
            <a:off x="5207641" y="2398585"/>
            <a:ext cx="402395" cy="436340"/>
          </a:xfrm>
          <a:prstGeom prst="star6">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a:solidFill>
                  <a:srgbClr val="751021"/>
                </a:solidFill>
                <a:latin typeface="微软雅黑" panose="020B0503020204020204" pitchFamily="34" charset="-122"/>
                <a:ea typeface="微软雅黑" panose="020B0503020204020204" pitchFamily="34" charset="-122"/>
              </a:rPr>
              <a:t>1</a:t>
            </a:r>
          </a:p>
        </p:txBody>
      </p:sp>
      <p:pic>
        <p:nvPicPr>
          <p:cNvPr id="11" name="Picture 5" descr="未标题-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918" y="1932078"/>
            <a:ext cx="7122380" cy="248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
          <p:cNvSpPr>
            <a:spLocks noChangeArrowheads="1"/>
          </p:cNvSpPr>
          <p:nvPr/>
        </p:nvSpPr>
        <p:spPr bwMode="auto">
          <a:xfrm>
            <a:off x="2664594" y="2319354"/>
            <a:ext cx="1793788" cy="1533310"/>
          </a:xfrm>
          <a:prstGeom prst="heart">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sz="6000" b="1" dirty="0" smtClean="0">
                <a:solidFill>
                  <a:srgbClr val="751021"/>
                </a:solidFill>
                <a:latin typeface="微软雅黑" panose="020B0503020204020204" pitchFamily="34" charset="-122"/>
                <a:ea typeface="微软雅黑" panose="020B0503020204020204" pitchFamily="34" charset="-122"/>
              </a:rPr>
              <a:t>01</a:t>
            </a:r>
            <a:endParaRPr lang="en-US" altLang="zh-CN" sz="6000" b="1" dirty="0">
              <a:solidFill>
                <a:srgbClr val="751021"/>
              </a:solidFill>
              <a:latin typeface="微软雅黑" panose="020B0503020204020204" pitchFamily="34" charset="-122"/>
              <a:ea typeface="微软雅黑" panose="020B0503020204020204" pitchFamily="34" charset="-122"/>
            </a:endParaRPr>
          </a:p>
        </p:txBody>
      </p:sp>
      <p:sp>
        <p:nvSpPr>
          <p:cNvPr id="13" name="Rectangle 3"/>
          <p:cNvSpPr>
            <a:spLocks noChangeArrowheads="1"/>
          </p:cNvSpPr>
          <p:nvPr/>
        </p:nvSpPr>
        <p:spPr bwMode="auto">
          <a:xfrm>
            <a:off x="5207641" y="3181305"/>
            <a:ext cx="402395" cy="436340"/>
          </a:xfrm>
          <a:prstGeom prst="star6">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smtClean="0">
                <a:solidFill>
                  <a:srgbClr val="751021"/>
                </a:solidFill>
                <a:latin typeface="微软雅黑" panose="020B0503020204020204" pitchFamily="34" charset="-122"/>
                <a:ea typeface="微软雅黑" panose="020B0503020204020204" pitchFamily="34" charset="-122"/>
              </a:rPr>
              <a:t>2</a:t>
            </a:r>
            <a:endParaRPr lang="en-US" altLang="zh-CN" b="1" dirty="0">
              <a:solidFill>
                <a:srgbClr val="751021"/>
              </a:solidFill>
              <a:latin typeface="微软雅黑" panose="020B0503020204020204" pitchFamily="34" charset="-122"/>
              <a:ea typeface="微软雅黑" panose="020B0503020204020204" pitchFamily="34" charset="-122"/>
            </a:endParaRPr>
          </a:p>
        </p:txBody>
      </p:sp>
      <p:sp>
        <p:nvSpPr>
          <p:cNvPr id="14" name="Rectangle 3"/>
          <p:cNvSpPr>
            <a:spLocks noChangeArrowheads="1"/>
          </p:cNvSpPr>
          <p:nvPr/>
        </p:nvSpPr>
        <p:spPr bwMode="auto">
          <a:xfrm>
            <a:off x="5202569" y="3976323"/>
            <a:ext cx="402395" cy="436340"/>
          </a:xfrm>
          <a:prstGeom prst="star6">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smtClean="0">
                <a:solidFill>
                  <a:srgbClr val="751021"/>
                </a:solidFill>
                <a:latin typeface="微软雅黑" panose="020B0503020204020204" pitchFamily="34" charset="-122"/>
                <a:ea typeface="微软雅黑" panose="020B0503020204020204" pitchFamily="34" charset="-122"/>
              </a:rPr>
              <a:t>3</a:t>
            </a:r>
            <a:endParaRPr lang="en-US" altLang="zh-CN" b="1" dirty="0">
              <a:solidFill>
                <a:srgbClr val="751021"/>
              </a:solidFill>
              <a:latin typeface="微软雅黑" panose="020B0503020204020204" pitchFamily="34" charset="-122"/>
              <a:ea typeface="微软雅黑" panose="020B0503020204020204" pitchFamily="34" charset="-122"/>
            </a:endParaRPr>
          </a:p>
        </p:txBody>
      </p:sp>
      <p:sp>
        <p:nvSpPr>
          <p:cNvPr id="2" name="矩形 1"/>
          <p:cNvSpPr/>
          <p:nvPr/>
        </p:nvSpPr>
        <p:spPr>
          <a:xfrm>
            <a:off x="2715724" y="3895055"/>
            <a:ext cx="1677062" cy="461665"/>
          </a:xfrm>
          <a:prstGeom prst="rect">
            <a:avLst/>
          </a:prstGeom>
        </p:spPr>
        <p:txBody>
          <a:bodyPr wrap="none">
            <a:spAutoFit/>
          </a:bodyPr>
          <a:lstStyle/>
          <a:p>
            <a:r>
              <a:rPr lang="en-US" altLang="zh-CN" sz="2400" b="1" dirty="0" smtClean="0"/>
              <a:t>概 念 模 型</a:t>
            </a:r>
            <a:endParaRPr lang="zh-CN" altLang="en-US" sz="2400" b="1" dirty="0"/>
          </a:p>
        </p:txBody>
      </p:sp>
      <p:sp>
        <p:nvSpPr>
          <p:cNvPr id="3" name="矩形 2"/>
          <p:cNvSpPr/>
          <p:nvPr/>
        </p:nvSpPr>
        <p:spPr>
          <a:xfrm>
            <a:off x="5698214" y="2432089"/>
            <a:ext cx="2518638" cy="369332"/>
          </a:xfrm>
          <a:prstGeom prst="rect">
            <a:avLst/>
          </a:prstGeom>
        </p:spPr>
        <p:txBody>
          <a:bodyPr wrap="none">
            <a:spAutoFit/>
          </a:bodyPr>
          <a:lstStyle/>
          <a:p>
            <a:r>
              <a:rPr lang="zh-CN" altLang="zh-CN" b="1" dirty="0">
                <a:solidFill>
                  <a:srgbClr val="751021"/>
                </a:solidFill>
              </a:rPr>
              <a:t>一对一的联系（</a:t>
            </a:r>
            <a:r>
              <a:rPr lang="en-US" altLang="zh-CN" b="1" dirty="0">
                <a:solidFill>
                  <a:srgbClr val="751021"/>
                </a:solidFill>
              </a:rPr>
              <a:t>1</a:t>
            </a:r>
            <a:r>
              <a:rPr lang="zh-CN" altLang="zh-CN" b="1" dirty="0">
                <a:solidFill>
                  <a:srgbClr val="751021"/>
                </a:solidFill>
              </a:rPr>
              <a:t>∶</a:t>
            </a:r>
            <a:r>
              <a:rPr lang="en-US" altLang="zh-CN" b="1" dirty="0">
                <a:solidFill>
                  <a:srgbClr val="751021"/>
                </a:solidFill>
              </a:rPr>
              <a:t>1</a:t>
            </a:r>
            <a:r>
              <a:rPr lang="zh-CN" altLang="zh-CN" b="1" dirty="0">
                <a:solidFill>
                  <a:srgbClr val="751021"/>
                </a:solidFill>
              </a:rPr>
              <a:t>）</a:t>
            </a:r>
          </a:p>
        </p:txBody>
      </p:sp>
      <p:sp>
        <p:nvSpPr>
          <p:cNvPr id="4" name="矩形 3"/>
          <p:cNvSpPr/>
          <p:nvPr/>
        </p:nvSpPr>
        <p:spPr>
          <a:xfrm>
            <a:off x="5688637" y="3204592"/>
            <a:ext cx="2545890" cy="369332"/>
          </a:xfrm>
          <a:prstGeom prst="rect">
            <a:avLst/>
          </a:prstGeom>
        </p:spPr>
        <p:txBody>
          <a:bodyPr wrap="none">
            <a:spAutoFit/>
          </a:bodyPr>
          <a:lstStyle/>
          <a:p>
            <a:r>
              <a:rPr lang="zh-CN" altLang="zh-CN" b="1" dirty="0">
                <a:solidFill>
                  <a:srgbClr val="751021"/>
                </a:solidFill>
              </a:rPr>
              <a:t>一对多的联系（</a:t>
            </a:r>
            <a:r>
              <a:rPr lang="en-US" altLang="zh-CN" b="1" dirty="0">
                <a:solidFill>
                  <a:srgbClr val="751021"/>
                </a:solidFill>
              </a:rPr>
              <a:t>1</a:t>
            </a:r>
            <a:r>
              <a:rPr lang="zh-CN" altLang="zh-CN" b="1" dirty="0">
                <a:solidFill>
                  <a:srgbClr val="751021"/>
                </a:solidFill>
              </a:rPr>
              <a:t>∶</a:t>
            </a:r>
            <a:r>
              <a:rPr lang="en-US" altLang="zh-CN" b="1" i="1" dirty="0">
                <a:solidFill>
                  <a:srgbClr val="751021"/>
                </a:solidFill>
              </a:rPr>
              <a:t>n</a:t>
            </a:r>
            <a:r>
              <a:rPr lang="zh-CN" altLang="zh-CN" b="1" dirty="0">
                <a:solidFill>
                  <a:srgbClr val="751021"/>
                </a:solidFill>
              </a:rPr>
              <a:t>）</a:t>
            </a:r>
          </a:p>
        </p:txBody>
      </p:sp>
      <p:sp>
        <p:nvSpPr>
          <p:cNvPr id="5" name="矩形 4"/>
          <p:cNvSpPr/>
          <p:nvPr/>
        </p:nvSpPr>
        <p:spPr>
          <a:xfrm>
            <a:off x="5697140" y="4009827"/>
            <a:ext cx="2622834" cy="369332"/>
          </a:xfrm>
          <a:prstGeom prst="rect">
            <a:avLst/>
          </a:prstGeom>
        </p:spPr>
        <p:txBody>
          <a:bodyPr wrap="none">
            <a:spAutoFit/>
          </a:bodyPr>
          <a:lstStyle/>
          <a:p>
            <a:r>
              <a:rPr lang="zh-CN" altLang="zh-CN" b="1" dirty="0">
                <a:solidFill>
                  <a:srgbClr val="751021"/>
                </a:solidFill>
              </a:rPr>
              <a:t>多对多的联系（</a:t>
            </a:r>
            <a:r>
              <a:rPr lang="en-US" altLang="zh-CN" b="1" i="1" dirty="0">
                <a:solidFill>
                  <a:srgbClr val="751021"/>
                </a:solidFill>
              </a:rPr>
              <a:t>m</a:t>
            </a:r>
            <a:r>
              <a:rPr lang="zh-CN" altLang="zh-CN" b="1" dirty="0">
                <a:solidFill>
                  <a:srgbClr val="751021"/>
                </a:solidFill>
              </a:rPr>
              <a:t>∶</a:t>
            </a:r>
            <a:r>
              <a:rPr lang="en-US" altLang="zh-CN" b="1" i="1" dirty="0">
                <a:solidFill>
                  <a:srgbClr val="751021"/>
                </a:solidFill>
              </a:rPr>
              <a:t>n</a:t>
            </a:r>
            <a:r>
              <a:rPr lang="zh-CN" altLang="zh-CN" b="1" dirty="0">
                <a:solidFill>
                  <a:srgbClr val="751021"/>
                </a:solidFill>
              </a:rPr>
              <a:t>）</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p:cTn id="7" dur="300" fill="hold"/>
                                        <p:tgtEl>
                                          <p:spTgt spid="6147"/>
                                        </p:tgtEl>
                                        <p:attrNameLst>
                                          <p:attrName>ppt_w</p:attrName>
                                        </p:attrNameLst>
                                      </p:cBhvr>
                                      <p:tavLst>
                                        <p:tav tm="0">
                                          <p:val>
                                            <p:fltVal val="0"/>
                                          </p:val>
                                        </p:tav>
                                        <p:tav tm="100000">
                                          <p:val>
                                            <p:strVal val="#ppt_w"/>
                                          </p:val>
                                        </p:tav>
                                      </p:tavLst>
                                    </p:anim>
                                    <p:anim calcmode="lin" valueType="num">
                                      <p:cBhvr>
                                        <p:cTn id="8" dur="300" fill="hold"/>
                                        <p:tgtEl>
                                          <p:spTgt spid="6147"/>
                                        </p:tgtEl>
                                        <p:attrNameLst>
                                          <p:attrName>ppt_h</p:attrName>
                                        </p:attrNameLst>
                                      </p:cBhvr>
                                      <p:tavLst>
                                        <p:tav tm="0">
                                          <p:val>
                                            <p:fltVal val="0"/>
                                          </p:val>
                                        </p:tav>
                                        <p:tav tm="100000">
                                          <p:val>
                                            <p:strVal val="#ppt_h"/>
                                          </p:val>
                                        </p:tav>
                                      </p:tavLst>
                                    </p:anim>
                                  </p:childTnLst>
                                </p:cTn>
                              </p:par>
                              <p:par>
                                <p:cTn id="9" presetID="6" presetClass="emph" presetSubtype="0" autoRev="1" fill="hold" grpId="1" nodeType="withEffect">
                                  <p:stCondLst>
                                    <p:cond delay="300"/>
                                  </p:stCondLst>
                                  <p:childTnLst>
                                    <p:animScale>
                                      <p:cBhvr>
                                        <p:cTn id="10" dur="150" fill="hold"/>
                                        <p:tgtEl>
                                          <p:spTgt spid="6147"/>
                                        </p:tgtEl>
                                      </p:cBhvr>
                                      <p:by x="120000" y="120000"/>
                                    </p:animScale>
                                  </p:childTnLst>
                                </p:cTn>
                              </p:par>
                              <p:par>
                                <p:cTn id="11" presetID="16" presetClass="entr" presetSubtype="37"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outVertical)">
                                      <p:cBhvr>
                                        <p:cTn id="13" dur="500"/>
                                        <p:tgtEl>
                                          <p:spTgt spid="11"/>
                                        </p:tgtEl>
                                      </p:cBhvr>
                                    </p:animEffect>
                                  </p:childTnLst>
                                </p:cTn>
                              </p:par>
                              <p:par>
                                <p:cTn id="14" presetID="23" presetClass="entr" presetSubtype="16"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300" fill="hold"/>
                                        <p:tgtEl>
                                          <p:spTgt spid="12"/>
                                        </p:tgtEl>
                                        <p:attrNameLst>
                                          <p:attrName>ppt_w</p:attrName>
                                        </p:attrNameLst>
                                      </p:cBhvr>
                                      <p:tavLst>
                                        <p:tav tm="0">
                                          <p:val>
                                            <p:fltVal val="0"/>
                                          </p:val>
                                        </p:tav>
                                        <p:tav tm="100000">
                                          <p:val>
                                            <p:strVal val="#ppt_w"/>
                                          </p:val>
                                        </p:tav>
                                      </p:tavLst>
                                    </p:anim>
                                    <p:anim calcmode="lin" valueType="num">
                                      <p:cBhvr>
                                        <p:cTn id="17" dur="300" fill="hold"/>
                                        <p:tgtEl>
                                          <p:spTgt spid="12"/>
                                        </p:tgtEl>
                                        <p:attrNameLst>
                                          <p:attrName>ppt_h</p:attrName>
                                        </p:attrNameLst>
                                      </p:cBhvr>
                                      <p:tavLst>
                                        <p:tav tm="0">
                                          <p:val>
                                            <p:fltVal val="0"/>
                                          </p:val>
                                        </p:tav>
                                        <p:tav tm="100000">
                                          <p:val>
                                            <p:strVal val="#ppt_h"/>
                                          </p:val>
                                        </p:tav>
                                      </p:tavLst>
                                    </p:anim>
                                  </p:childTnLst>
                                </p:cTn>
                              </p:par>
                              <p:par>
                                <p:cTn id="18" presetID="6" presetClass="emph" presetSubtype="0" autoRev="1" fill="hold" grpId="1" nodeType="withEffect">
                                  <p:stCondLst>
                                    <p:cond delay="300"/>
                                  </p:stCondLst>
                                  <p:childTnLst>
                                    <p:animScale>
                                      <p:cBhvr>
                                        <p:cTn id="19" dur="150" fill="hold"/>
                                        <p:tgtEl>
                                          <p:spTgt spid="12"/>
                                        </p:tgtEl>
                                      </p:cBhvr>
                                      <p:by x="120000" y="120000"/>
                                    </p:animScale>
                                  </p:childTnLst>
                                </p:cTn>
                              </p:par>
                              <p:par>
                                <p:cTn id="20" presetID="23"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300" fill="hold"/>
                                        <p:tgtEl>
                                          <p:spTgt spid="13"/>
                                        </p:tgtEl>
                                        <p:attrNameLst>
                                          <p:attrName>ppt_w</p:attrName>
                                        </p:attrNameLst>
                                      </p:cBhvr>
                                      <p:tavLst>
                                        <p:tav tm="0">
                                          <p:val>
                                            <p:fltVal val="0"/>
                                          </p:val>
                                        </p:tav>
                                        <p:tav tm="100000">
                                          <p:val>
                                            <p:strVal val="#ppt_w"/>
                                          </p:val>
                                        </p:tav>
                                      </p:tavLst>
                                    </p:anim>
                                    <p:anim calcmode="lin" valueType="num">
                                      <p:cBhvr>
                                        <p:cTn id="23" dur="300" fill="hold"/>
                                        <p:tgtEl>
                                          <p:spTgt spid="13"/>
                                        </p:tgtEl>
                                        <p:attrNameLst>
                                          <p:attrName>ppt_h</p:attrName>
                                        </p:attrNameLst>
                                      </p:cBhvr>
                                      <p:tavLst>
                                        <p:tav tm="0">
                                          <p:val>
                                            <p:fltVal val="0"/>
                                          </p:val>
                                        </p:tav>
                                        <p:tav tm="100000">
                                          <p:val>
                                            <p:strVal val="#ppt_h"/>
                                          </p:val>
                                        </p:tav>
                                      </p:tavLst>
                                    </p:anim>
                                  </p:childTnLst>
                                </p:cTn>
                              </p:par>
                              <p:par>
                                <p:cTn id="24" presetID="6" presetClass="emph" presetSubtype="0" autoRev="1" fill="hold" grpId="1" nodeType="withEffect">
                                  <p:stCondLst>
                                    <p:cond delay="300"/>
                                  </p:stCondLst>
                                  <p:childTnLst>
                                    <p:animScale>
                                      <p:cBhvr>
                                        <p:cTn id="25" dur="150" fill="hold"/>
                                        <p:tgtEl>
                                          <p:spTgt spid="13"/>
                                        </p:tgtEl>
                                      </p:cBhvr>
                                      <p:by x="120000" y="120000"/>
                                    </p:animScale>
                                  </p:childTnLst>
                                </p:cTn>
                              </p:par>
                              <p:par>
                                <p:cTn id="26" presetID="23" presetClass="entr" presetSubtype="16"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300" fill="hold"/>
                                        <p:tgtEl>
                                          <p:spTgt spid="14"/>
                                        </p:tgtEl>
                                        <p:attrNameLst>
                                          <p:attrName>ppt_w</p:attrName>
                                        </p:attrNameLst>
                                      </p:cBhvr>
                                      <p:tavLst>
                                        <p:tav tm="0">
                                          <p:val>
                                            <p:fltVal val="0"/>
                                          </p:val>
                                        </p:tav>
                                        <p:tav tm="100000">
                                          <p:val>
                                            <p:strVal val="#ppt_w"/>
                                          </p:val>
                                        </p:tav>
                                      </p:tavLst>
                                    </p:anim>
                                    <p:anim calcmode="lin" valueType="num">
                                      <p:cBhvr>
                                        <p:cTn id="29" dur="300" fill="hold"/>
                                        <p:tgtEl>
                                          <p:spTgt spid="14"/>
                                        </p:tgtEl>
                                        <p:attrNameLst>
                                          <p:attrName>ppt_h</p:attrName>
                                        </p:attrNameLst>
                                      </p:cBhvr>
                                      <p:tavLst>
                                        <p:tav tm="0">
                                          <p:val>
                                            <p:fltVal val="0"/>
                                          </p:val>
                                        </p:tav>
                                        <p:tav tm="100000">
                                          <p:val>
                                            <p:strVal val="#ppt_h"/>
                                          </p:val>
                                        </p:tav>
                                      </p:tavLst>
                                    </p:anim>
                                  </p:childTnLst>
                                </p:cTn>
                              </p:par>
                              <p:par>
                                <p:cTn id="30" presetID="6" presetClass="emph" presetSubtype="0" autoRev="1" fill="hold" grpId="1" nodeType="withEffect">
                                  <p:stCondLst>
                                    <p:cond delay="300"/>
                                  </p:stCondLst>
                                  <p:childTnLst>
                                    <p:animScale>
                                      <p:cBhvr>
                                        <p:cTn id="31" dur="150" fill="hold"/>
                                        <p:tgtEl>
                                          <p:spTgt spid="14"/>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nimBg="1"/>
      <p:bldP spid="6147" grpId="1" animBg="1"/>
      <p:bldP spid="12" grpId="0" animBg="1"/>
      <p:bldP spid="12" grpId="1" animBg="1"/>
      <p:bldP spid="13" grpId="0" animBg="1"/>
      <p:bldP spid="13" grpId="1" animBg="1"/>
      <p:bldP spid="14" grpId="0" animBg="1"/>
      <p:bldP spid="14"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1667511"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err="1">
                <a:solidFill>
                  <a:srgbClr val="751021"/>
                </a:solidFill>
              </a:rPr>
              <a:t>概念模型</a:t>
            </a:r>
            <a:endParaRPr lang="zh-CN" altLang="zh-CN" sz="2800" b="1" dirty="0">
              <a:solidFill>
                <a:srgbClr val="751021"/>
              </a:solidFill>
            </a:endParaRPr>
          </a:p>
        </p:txBody>
      </p:sp>
      <p:sp>
        <p:nvSpPr>
          <p:cNvPr id="3" name="TextBox 2"/>
          <p:cNvSpPr txBox="1"/>
          <p:nvPr/>
        </p:nvSpPr>
        <p:spPr>
          <a:xfrm>
            <a:off x="792386" y="1332384"/>
            <a:ext cx="9217024" cy="3778022"/>
          </a:xfrm>
          <a:prstGeom prst="rect">
            <a:avLst/>
          </a:prstGeom>
          <a:noFill/>
        </p:spPr>
        <p:txBody>
          <a:bodyPr wrap="square" rtlCol="0">
            <a:spAutoFit/>
          </a:bodyPr>
          <a:lstStyle/>
          <a:p>
            <a:pPr indent="446405">
              <a:lnSpc>
                <a:spcPct val="150000"/>
              </a:lnSpc>
            </a:pPr>
            <a:r>
              <a:rPr lang="zh-CN" altLang="zh-CN" dirty="0"/>
              <a:t>概念模型用于信息世界的建模：一方面，应该具有较强的语义表达能力，能够方便直接表达应用中的各种语义知识；另一方面，它还应该简单、清晰、易于用户理解。在概念数据模型中最常用的是</a:t>
            </a:r>
            <a:r>
              <a:rPr lang="en-US" altLang="zh-CN" dirty="0"/>
              <a:t>E-</a:t>
            </a:r>
            <a:r>
              <a:rPr lang="en-US" altLang="zh-CN" dirty="0" err="1"/>
              <a:t>R模型</a:t>
            </a:r>
            <a:r>
              <a:rPr lang="zh-CN" altLang="zh-CN" dirty="0"/>
              <a:t>、扩充的</a:t>
            </a:r>
            <a:r>
              <a:rPr lang="en-US" altLang="zh-CN" dirty="0"/>
              <a:t>E-R</a:t>
            </a:r>
            <a:r>
              <a:rPr lang="zh-CN" altLang="zh-CN" dirty="0"/>
              <a:t>模型、</a:t>
            </a:r>
            <a:r>
              <a:rPr lang="en-US" altLang="zh-CN" dirty="0" err="1"/>
              <a:t>面向对象</a:t>
            </a:r>
            <a:r>
              <a:rPr lang="zh-CN" altLang="zh-CN" dirty="0"/>
              <a:t>模型及谓词模型。</a:t>
            </a:r>
          </a:p>
          <a:p>
            <a:pPr indent="446405">
              <a:lnSpc>
                <a:spcPct val="150000"/>
              </a:lnSpc>
            </a:pPr>
            <a:r>
              <a:rPr lang="zh-CN" altLang="zh-CN" dirty="0"/>
              <a:t>通常，</a:t>
            </a:r>
            <a:r>
              <a:rPr lang="en-US" altLang="zh-CN" dirty="0"/>
              <a:t>E-</a:t>
            </a:r>
            <a:r>
              <a:rPr lang="en-US" altLang="zh-CN" dirty="0" err="1"/>
              <a:t>R模型</a:t>
            </a:r>
            <a:r>
              <a:rPr lang="zh-CN" altLang="zh-CN" dirty="0"/>
              <a:t>把每一类数据对象的个体称为“实体”，而每一类对象个体的集合称为“实体集”，例如，在学生成绩管理系统中主要涉及“学生”和“课程”两个实体集。其他非主要的实体可以很多，如班级、班长、任课教师、辅导员等实体。</a:t>
            </a:r>
          </a:p>
          <a:p>
            <a:pPr indent="446405">
              <a:lnSpc>
                <a:spcPct val="150000"/>
              </a:lnSpc>
            </a:pPr>
            <a:r>
              <a:rPr lang="zh-CN" altLang="zh-CN" dirty="0"/>
              <a:t>把每个实体集涉及的信息项称为属性。就“学生”实体集而言，它的属性有：学号、姓名、性别、出生时间、专业、总学分和备注。“课程”实体集属性有：课程号、课程名、开课学期、学时和学分</a:t>
            </a:r>
            <a:r>
              <a:rPr lang="zh-CN" altLang="zh-CN" dirty="0" smtClean="0"/>
              <a:t>。</a:t>
            </a:r>
            <a:endParaRPr lang="zh-CN" alt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p:nvPr/>
        </p:nvGraphicFramePr>
        <p:xfrm>
          <a:off x="7560945" y="828040"/>
          <a:ext cx="3543300" cy="5501640"/>
        </p:xfrm>
        <a:graphic>
          <a:graphicData uri="http://schemas.openxmlformats.org/presentationml/2006/ole">
            <mc:AlternateContent xmlns:mc="http://schemas.openxmlformats.org/markup-compatibility/2006">
              <mc:Choice xmlns:v="urn:schemas-microsoft-com:vml" Requires="v">
                <p:oleObj spid="_x0000_s1029" r:id="rId3" imgW="2667000" imgH="3505200" progId="Paint.Picture">
                  <p:embed/>
                </p:oleObj>
              </mc:Choice>
              <mc:Fallback>
                <p:oleObj r:id="rId3" imgW="2667000" imgH="3505200" progId="Paint.Picture">
                  <p:embed/>
                  <p:pic>
                    <p:nvPicPr>
                      <p:cNvPr id="0" name="图片 4"/>
                      <p:cNvPicPr/>
                      <p:nvPr/>
                    </p:nvPicPr>
                    <p:blipFill>
                      <a:blip r:embed="rId4"/>
                      <a:stretch>
                        <a:fillRect/>
                      </a:stretch>
                    </p:blipFill>
                    <p:spPr>
                      <a:xfrm>
                        <a:off x="7560945" y="828040"/>
                        <a:ext cx="3543300" cy="5501640"/>
                      </a:xfrm>
                      <a:prstGeom prst="rect">
                        <a:avLst/>
                      </a:prstGeom>
                    </p:spPr>
                  </p:pic>
                </p:oleObj>
              </mc:Fallback>
            </mc:AlternateContent>
          </a:graphicData>
        </a:graphic>
      </p:graphicFrame>
      <p:graphicFrame>
        <p:nvGraphicFramePr>
          <p:cNvPr id="2" name="对象 1"/>
          <p:cNvGraphicFramePr/>
          <p:nvPr/>
        </p:nvGraphicFramePr>
        <p:xfrm>
          <a:off x="0" y="1116330"/>
          <a:ext cx="3741420" cy="5003165"/>
        </p:xfrm>
        <a:graphic>
          <a:graphicData uri="http://schemas.openxmlformats.org/presentationml/2006/ole">
            <mc:AlternateContent xmlns:mc="http://schemas.openxmlformats.org/markup-compatibility/2006">
              <mc:Choice xmlns:v="urn:schemas-microsoft-com:vml" Requires="v">
                <p:oleObj spid="_x0000_s1030" r:id="rId5" imgW="5324475" imgH="7591425" progId="Paint.Picture">
                  <p:embed/>
                </p:oleObj>
              </mc:Choice>
              <mc:Fallback>
                <p:oleObj r:id="rId5" imgW="5324475" imgH="7591425" progId="Paint.Picture">
                  <p:embed/>
                  <p:pic>
                    <p:nvPicPr>
                      <p:cNvPr id="0" name="图片 2"/>
                      <p:cNvPicPr/>
                      <p:nvPr/>
                    </p:nvPicPr>
                    <p:blipFill>
                      <a:blip r:embed="rId6"/>
                      <a:stretch>
                        <a:fillRect/>
                      </a:stretch>
                    </p:blipFill>
                    <p:spPr>
                      <a:xfrm>
                        <a:off x="0" y="1116330"/>
                        <a:ext cx="3741420" cy="5003165"/>
                      </a:xfrm>
                      <a:prstGeom prst="rect">
                        <a:avLst/>
                      </a:prstGeom>
                    </p:spPr>
                  </p:pic>
                </p:oleObj>
              </mc:Fallback>
            </mc:AlternateContent>
          </a:graphicData>
        </a:graphic>
      </p:graphicFrame>
      <p:pic>
        <p:nvPicPr>
          <p:cNvPr id="100" name="图片 99"/>
          <p:cNvPicPr/>
          <p:nvPr/>
        </p:nvPicPr>
        <p:blipFill>
          <a:blip r:embed="rId7"/>
          <a:stretch>
            <a:fillRect/>
          </a:stretch>
        </p:blipFill>
        <p:spPr>
          <a:xfrm>
            <a:off x="3672840" y="1044575"/>
            <a:ext cx="3928110" cy="5197475"/>
          </a:xfrm>
          <a:prstGeom prst="rect">
            <a:avLst/>
          </a:prstGeom>
          <a:noFill/>
          <a:ln w="9525">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1667511"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err="1">
                <a:solidFill>
                  <a:srgbClr val="751021"/>
                </a:solidFill>
              </a:rPr>
              <a:t>概念模型</a:t>
            </a:r>
            <a:endParaRPr lang="zh-CN" altLang="zh-CN" sz="2800" b="1" dirty="0">
              <a:solidFill>
                <a:srgbClr val="751021"/>
              </a:solidFill>
            </a:endParaRPr>
          </a:p>
        </p:txBody>
      </p:sp>
      <p:sp>
        <p:nvSpPr>
          <p:cNvPr id="3" name="TextBox 2"/>
          <p:cNvSpPr txBox="1"/>
          <p:nvPr/>
        </p:nvSpPr>
        <p:spPr>
          <a:xfrm>
            <a:off x="792386" y="1548408"/>
            <a:ext cx="9217024" cy="1754326"/>
          </a:xfrm>
          <a:prstGeom prst="rect">
            <a:avLst/>
          </a:prstGeom>
          <a:noFill/>
        </p:spPr>
        <p:txBody>
          <a:bodyPr wrap="square" rtlCol="0">
            <a:spAutoFit/>
          </a:bodyPr>
          <a:lstStyle/>
          <a:p>
            <a:pPr indent="446405"/>
            <a:r>
              <a:rPr lang="zh-CN" altLang="zh-CN" dirty="0"/>
              <a:t>实体集中的实体彼此是可区别的。如果实体集中的属性或最小属性组合的值能唯一标识其对应实体，则将该属性或属性组合称为码。码可能有多个，对于每一个实体集，可指定一个码为主码。</a:t>
            </a:r>
          </a:p>
          <a:p>
            <a:pPr indent="446405"/>
            <a:r>
              <a:rPr lang="zh-CN" altLang="zh-CN" dirty="0"/>
              <a:t>如果用矩形框表示实体集，用带半圆的矩形框表示属性，用线段连接实体集与属性，当一个属性或属性组合指定为主码时，在实体集与属性的连接线上标记一斜线，则可以用如图</a:t>
            </a:r>
            <a:r>
              <a:rPr lang="en-US" altLang="zh-CN" dirty="0"/>
              <a:t>0.4</a:t>
            </a:r>
            <a:r>
              <a:rPr lang="zh-CN" altLang="zh-CN" dirty="0"/>
              <a:t>所示的形式描述学生成绩管理系统中的实体集及每个实体集涉及的属性</a:t>
            </a:r>
            <a:r>
              <a:rPr lang="zh-CN" altLang="zh-CN" dirty="0" smtClean="0"/>
              <a:t>。</a:t>
            </a:r>
            <a:endParaRPr lang="zh-CN" altLang="zh-CN" dirty="0"/>
          </a:p>
        </p:txBody>
      </p:sp>
      <p:pic>
        <p:nvPicPr>
          <p:cNvPr id="113666" name="Picture 2" descr="1D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8740" y="3420745"/>
            <a:ext cx="4705985" cy="316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4423073"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1</a:t>
            </a:r>
            <a:r>
              <a:rPr lang="zh-CN" altLang="zh-CN" sz="2800" b="1" dirty="0">
                <a:solidFill>
                  <a:srgbClr val="751021"/>
                </a:solidFill>
              </a:rPr>
              <a:t>．一对一的联系（</a:t>
            </a:r>
            <a:r>
              <a:rPr lang="en-US" altLang="zh-CN" sz="2800" b="1" dirty="0">
                <a:solidFill>
                  <a:srgbClr val="751021"/>
                </a:solidFill>
              </a:rPr>
              <a:t>1</a:t>
            </a:r>
            <a:r>
              <a:rPr lang="zh-CN" altLang="zh-CN" sz="2800" b="1" dirty="0">
                <a:solidFill>
                  <a:srgbClr val="751021"/>
                </a:solidFill>
              </a:rPr>
              <a:t>∶</a:t>
            </a:r>
            <a:r>
              <a:rPr lang="en-US" altLang="zh-CN" sz="2800" b="1" dirty="0">
                <a:solidFill>
                  <a:srgbClr val="751021"/>
                </a:solidFill>
              </a:rPr>
              <a:t>1</a:t>
            </a:r>
            <a:r>
              <a:rPr lang="zh-CN" altLang="zh-CN" sz="2800" b="1" dirty="0">
                <a:solidFill>
                  <a:srgbClr val="751021"/>
                </a:solidFill>
              </a:rPr>
              <a:t>）</a:t>
            </a:r>
          </a:p>
        </p:txBody>
      </p:sp>
      <p:sp>
        <p:nvSpPr>
          <p:cNvPr id="3" name="TextBox 2"/>
          <p:cNvSpPr txBox="1"/>
          <p:nvPr/>
        </p:nvSpPr>
        <p:spPr>
          <a:xfrm>
            <a:off x="936402" y="1476400"/>
            <a:ext cx="8928992" cy="1200329"/>
          </a:xfrm>
          <a:prstGeom prst="rect">
            <a:avLst/>
          </a:prstGeom>
          <a:noFill/>
        </p:spPr>
        <p:txBody>
          <a:bodyPr wrap="square" rtlCol="0">
            <a:spAutoFit/>
          </a:bodyPr>
          <a:lstStyle/>
          <a:p>
            <a:pPr indent="446405"/>
            <a:r>
              <a:rPr lang="en-US" altLang="zh-CN" dirty="0"/>
              <a:t>A</a:t>
            </a:r>
            <a:r>
              <a:rPr lang="zh-CN" altLang="zh-CN" dirty="0"/>
              <a:t>中的一个实体至多与</a:t>
            </a:r>
            <a:r>
              <a:rPr lang="en-US" altLang="zh-CN" dirty="0"/>
              <a:t>B</a:t>
            </a:r>
            <a:r>
              <a:rPr lang="zh-CN" altLang="zh-CN" dirty="0"/>
              <a:t>中的一个实体相联系，</a:t>
            </a:r>
            <a:r>
              <a:rPr lang="en-US" altLang="zh-CN" dirty="0"/>
              <a:t>B</a:t>
            </a:r>
            <a:r>
              <a:rPr lang="zh-CN" altLang="zh-CN" dirty="0"/>
              <a:t>中的一个实体也至多与</a:t>
            </a:r>
            <a:r>
              <a:rPr lang="en-US" altLang="zh-CN" dirty="0"/>
              <a:t>A</a:t>
            </a:r>
            <a:r>
              <a:rPr lang="zh-CN" altLang="zh-CN" dirty="0"/>
              <a:t>中的一个实体相联系。例如，“班级”与“班长”这两个实体集之间的联系是一对一的联系，因为一个班级只有一个班长，反过来，一个正长只属于一个班级。“班级”与“班长”两个实体集的</a:t>
            </a:r>
            <a:r>
              <a:rPr lang="en-US" altLang="zh-CN" dirty="0"/>
              <a:t>E-R</a:t>
            </a:r>
            <a:r>
              <a:rPr lang="zh-CN" altLang="zh-CN" dirty="0"/>
              <a:t>模型如图</a:t>
            </a:r>
            <a:r>
              <a:rPr lang="en-US" altLang="zh-CN" dirty="0"/>
              <a:t>0.5</a:t>
            </a:r>
            <a:r>
              <a:rPr lang="zh-CN" altLang="zh-CN" dirty="0"/>
              <a:t>所示</a:t>
            </a:r>
            <a:r>
              <a:rPr lang="zh-CN" altLang="zh-CN" dirty="0" smtClean="0"/>
              <a:t>。</a:t>
            </a:r>
            <a:endParaRPr lang="zh-CN" altLang="zh-CN" dirty="0"/>
          </a:p>
        </p:txBody>
      </p:sp>
      <p:pic>
        <p:nvPicPr>
          <p:cNvPr id="114690" name="Picture 2" descr="0t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2800" y="2676525"/>
            <a:ext cx="5024755" cy="380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4423073"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2</a:t>
            </a:r>
            <a:r>
              <a:rPr lang="zh-CN" altLang="zh-CN" sz="2800" b="1" dirty="0">
                <a:solidFill>
                  <a:srgbClr val="751021"/>
                </a:solidFill>
              </a:rPr>
              <a:t>．一对多的联系（</a:t>
            </a:r>
            <a:r>
              <a:rPr lang="en-US" altLang="zh-CN" sz="2800" b="1" dirty="0">
                <a:solidFill>
                  <a:srgbClr val="751021"/>
                </a:solidFill>
              </a:rPr>
              <a:t>1</a:t>
            </a:r>
            <a:r>
              <a:rPr lang="zh-CN" altLang="zh-CN" sz="2800" b="1" dirty="0">
                <a:solidFill>
                  <a:srgbClr val="751021"/>
                </a:solidFill>
              </a:rPr>
              <a:t>∶</a:t>
            </a:r>
            <a:r>
              <a:rPr lang="en-US" altLang="zh-CN" sz="2800" b="1" i="1" dirty="0">
                <a:solidFill>
                  <a:srgbClr val="751021"/>
                </a:solidFill>
              </a:rPr>
              <a:t>n</a:t>
            </a:r>
            <a:r>
              <a:rPr lang="zh-CN" altLang="zh-CN" sz="2800" b="1" dirty="0">
                <a:solidFill>
                  <a:srgbClr val="751021"/>
                </a:solidFill>
              </a:rPr>
              <a:t>）</a:t>
            </a:r>
          </a:p>
        </p:txBody>
      </p:sp>
      <p:sp>
        <p:nvSpPr>
          <p:cNvPr id="3" name="TextBox 2"/>
          <p:cNvSpPr txBox="1"/>
          <p:nvPr/>
        </p:nvSpPr>
        <p:spPr>
          <a:xfrm>
            <a:off x="864394" y="1404392"/>
            <a:ext cx="9289032" cy="1200329"/>
          </a:xfrm>
          <a:prstGeom prst="rect">
            <a:avLst/>
          </a:prstGeom>
          <a:noFill/>
        </p:spPr>
        <p:txBody>
          <a:bodyPr wrap="square" rtlCol="0">
            <a:spAutoFit/>
          </a:bodyPr>
          <a:lstStyle/>
          <a:p>
            <a:pPr indent="446405"/>
            <a:r>
              <a:rPr lang="en-US" altLang="zh-CN" dirty="0"/>
              <a:t>A</a:t>
            </a:r>
            <a:r>
              <a:rPr lang="zh-CN" altLang="zh-CN" dirty="0"/>
              <a:t>中的一个实体可以与</a:t>
            </a:r>
            <a:r>
              <a:rPr lang="en-US" altLang="zh-CN" dirty="0"/>
              <a:t>B</a:t>
            </a:r>
            <a:r>
              <a:rPr lang="zh-CN" altLang="zh-CN" dirty="0"/>
              <a:t>中的多个实体相联系，而</a:t>
            </a:r>
            <a:r>
              <a:rPr lang="en-US" altLang="zh-CN" dirty="0"/>
              <a:t>B</a:t>
            </a:r>
            <a:r>
              <a:rPr lang="zh-CN" altLang="zh-CN" dirty="0"/>
              <a:t>中的一个实体至多与</a:t>
            </a:r>
            <a:r>
              <a:rPr lang="en-US" altLang="zh-CN" dirty="0"/>
              <a:t>A</a:t>
            </a:r>
            <a:r>
              <a:rPr lang="zh-CN" altLang="zh-CN" dirty="0"/>
              <a:t>中的一个实体相联系。例如，“班级”与“学生”这两个实体集之间的联系是一对多的联系，因为一个班级可有若干学生，反过来，一个学生只能属于一个班级。“班级”与“学生”两个实体集的</a:t>
            </a:r>
            <a:r>
              <a:rPr lang="en-US" altLang="zh-CN" dirty="0"/>
              <a:t>E-R</a:t>
            </a:r>
            <a:r>
              <a:rPr lang="zh-CN" altLang="zh-CN" dirty="0"/>
              <a:t>模型如图</a:t>
            </a:r>
            <a:r>
              <a:rPr lang="en-US" altLang="zh-CN" dirty="0"/>
              <a:t>0.6</a:t>
            </a:r>
            <a:r>
              <a:rPr lang="zh-CN" altLang="zh-CN" dirty="0"/>
              <a:t>所示</a:t>
            </a:r>
            <a:r>
              <a:rPr lang="zh-CN" altLang="zh-CN" dirty="0" smtClean="0"/>
              <a:t>。</a:t>
            </a:r>
            <a:endParaRPr lang="zh-CN" altLang="zh-CN" dirty="0"/>
          </a:p>
        </p:txBody>
      </p:sp>
      <p:pic>
        <p:nvPicPr>
          <p:cNvPr id="115714" name="Picture 2" descr="0t6改"/>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4595" y="2700655"/>
            <a:ext cx="4584065" cy="3836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4576962"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3</a:t>
            </a:r>
            <a:r>
              <a:rPr lang="zh-CN" altLang="zh-CN" sz="2800" b="1" dirty="0">
                <a:solidFill>
                  <a:srgbClr val="751021"/>
                </a:solidFill>
              </a:rPr>
              <a:t>．多对多的联系（</a:t>
            </a:r>
            <a:r>
              <a:rPr lang="en-US" altLang="zh-CN" sz="2800" b="1" i="1" dirty="0">
                <a:solidFill>
                  <a:srgbClr val="751021"/>
                </a:solidFill>
              </a:rPr>
              <a:t>m</a:t>
            </a:r>
            <a:r>
              <a:rPr lang="zh-CN" altLang="zh-CN" sz="2800" b="1" dirty="0">
                <a:solidFill>
                  <a:srgbClr val="751021"/>
                </a:solidFill>
              </a:rPr>
              <a:t>∶</a:t>
            </a:r>
            <a:r>
              <a:rPr lang="en-US" altLang="zh-CN" sz="2800" b="1" i="1" dirty="0">
                <a:solidFill>
                  <a:srgbClr val="751021"/>
                </a:solidFill>
              </a:rPr>
              <a:t>n</a:t>
            </a:r>
            <a:r>
              <a:rPr lang="zh-CN" altLang="zh-CN" sz="2800" b="1" dirty="0">
                <a:solidFill>
                  <a:srgbClr val="751021"/>
                </a:solidFill>
              </a:rPr>
              <a:t>）</a:t>
            </a:r>
          </a:p>
        </p:txBody>
      </p:sp>
      <p:sp>
        <p:nvSpPr>
          <p:cNvPr id="3" name="TextBox 2"/>
          <p:cNvSpPr txBox="1"/>
          <p:nvPr/>
        </p:nvSpPr>
        <p:spPr>
          <a:xfrm>
            <a:off x="923422" y="1260376"/>
            <a:ext cx="9145016" cy="1200329"/>
          </a:xfrm>
          <a:prstGeom prst="rect">
            <a:avLst/>
          </a:prstGeom>
          <a:noFill/>
        </p:spPr>
        <p:txBody>
          <a:bodyPr wrap="square" rtlCol="0">
            <a:spAutoFit/>
          </a:bodyPr>
          <a:lstStyle/>
          <a:p>
            <a:pPr indent="446405"/>
            <a:r>
              <a:rPr lang="en-US" altLang="zh-CN" dirty="0"/>
              <a:t>A</a:t>
            </a:r>
            <a:r>
              <a:rPr lang="zh-CN" altLang="zh-CN" dirty="0"/>
              <a:t>中的一个实体可以与</a:t>
            </a:r>
            <a:r>
              <a:rPr lang="en-US" altLang="zh-CN" dirty="0"/>
              <a:t>B</a:t>
            </a:r>
            <a:r>
              <a:rPr lang="zh-CN" altLang="zh-CN" dirty="0"/>
              <a:t>中的多个实体相联系，而</a:t>
            </a:r>
            <a:r>
              <a:rPr lang="en-US" altLang="zh-CN" dirty="0"/>
              <a:t>B</a:t>
            </a:r>
            <a:r>
              <a:rPr lang="zh-CN" altLang="zh-CN" dirty="0"/>
              <a:t>中的一个实体也可与</a:t>
            </a:r>
            <a:r>
              <a:rPr lang="en-US" altLang="zh-CN" dirty="0"/>
              <a:t>A</a:t>
            </a:r>
            <a:r>
              <a:rPr lang="zh-CN" altLang="zh-CN" dirty="0"/>
              <a:t>中的多个实体相联系。例如，“学生”与“课程”这两个实体集之间的联系是多对多的联系，因为一个学生可选多门课程，反过来，一门课程可被多个学生选修。“学生”与“课程”两个实体集的</a:t>
            </a:r>
            <a:r>
              <a:rPr lang="en-US" altLang="zh-CN" dirty="0"/>
              <a:t>E-R</a:t>
            </a:r>
            <a:r>
              <a:rPr lang="zh-CN" altLang="zh-CN" dirty="0"/>
              <a:t>模型如图</a:t>
            </a:r>
            <a:r>
              <a:rPr lang="en-US" altLang="zh-CN" dirty="0"/>
              <a:t>0.7</a:t>
            </a:r>
            <a:r>
              <a:rPr lang="zh-CN" altLang="zh-CN" dirty="0"/>
              <a:t>所示</a:t>
            </a:r>
            <a:r>
              <a:rPr lang="zh-CN" altLang="zh-CN" dirty="0" smtClean="0"/>
              <a:t>。</a:t>
            </a:r>
            <a:endParaRPr lang="zh-CN" altLang="zh-CN" dirty="0"/>
          </a:p>
        </p:txBody>
      </p:sp>
      <p:pic>
        <p:nvPicPr>
          <p:cNvPr id="116738" name="Picture 2" descr="0t7改"/>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6210" y="2493010"/>
            <a:ext cx="4579620" cy="4037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80882" y="1165849"/>
            <a:ext cx="1455914" cy="57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rgbClr val="751021"/>
                </a:solidFill>
                <a:latin typeface="微软雅黑" panose="020B0503020204020204" pitchFamily="34" charset="-122"/>
                <a:ea typeface="微软雅黑" panose="020B0503020204020204" pitchFamily="34" charset="-122"/>
              </a:rPr>
              <a:t>目    录</a:t>
            </a:r>
            <a:endParaRPr lang="en-US" altLang="zh-CN" sz="2000" dirty="0">
              <a:solidFill>
                <a:srgbClr val="751021"/>
              </a:solidFill>
              <a:latin typeface="微软雅黑" panose="020B0503020204020204" pitchFamily="34" charset="-122"/>
              <a:ea typeface="微软雅黑" panose="020B0503020204020204" pitchFamily="34" charset="-122"/>
            </a:endParaRPr>
          </a:p>
        </p:txBody>
      </p:sp>
      <p:sp>
        <p:nvSpPr>
          <p:cNvPr id="6147" name="Rectangle 3"/>
          <p:cNvSpPr>
            <a:spLocks noChangeArrowheads="1"/>
          </p:cNvSpPr>
          <p:nvPr/>
        </p:nvSpPr>
        <p:spPr bwMode="auto">
          <a:xfrm>
            <a:off x="5207641" y="2398585"/>
            <a:ext cx="402395" cy="436340"/>
          </a:xfrm>
          <a:prstGeom prst="star6">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a:solidFill>
                  <a:srgbClr val="751021"/>
                </a:solidFill>
                <a:latin typeface="微软雅黑" panose="020B0503020204020204" pitchFamily="34" charset="-122"/>
                <a:ea typeface="微软雅黑" panose="020B0503020204020204" pitchFamily="34" charset="-122"/>
              </a:rPr>
              <a:t>1</a:t>
            </a:r>
          </a:p>
        </p:txBody>
      </p:sp>
      <p:pic>
        <p:nvPicPr>
          <p:cNvPr id="11" name="Picture 5" descr="未标题-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918" y="1932078"/>
            <a:ext cx="7122380" cy="248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
          <p:cNvSpPr>
            <a:spLocks noChangeArrowheads="1"/>
          </p:cNvSpPr>
          <p:nvPr/>
        </p:nvSpPr>
        <p:spPr bwMode="auto">
          <a:xfrm>
            <a:off x="2664594" y="2319354"/>
            <a:ext cx="1793788" cy="1533310"/>
          </a:xfrm>
          <a:prstGeom prst="heart">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sz="6000" b="1" dirty="0" smtClean="0">
                <a:solidFill>
                  <a:srgbClr val="751021"/>
                </a:solidFill>
                <a:latin typeface="微软雅黑" panose="020B0503020204020204" pitchFamily="34" charset="-122"/>
                <a:ea typeface="微软雅黑" panose="020B0503020204020204" pitchFamily="34" charset="-122"/>
              </a:rPr>
              <a:t>02</a:t>
            </a:r>
            <a:endParaRPr lang="en-US" altLang="zh-CN" sz="6000" b="1" dirty="0">
              <a:solidFill>
                <a:srgbClr val="751021"/>
              </a:solidFill>
              <a:latin typeface="微软雅黑" panose="020B0503020204020204" pitchFamily="34" charset="-122"/>
              <a:ea typeface="微软雅黑" panose="020B0503020204020204" pitchFamily="34" charset="-122"/>
            </a:endParaRPr>
          </a:p>
        </p:txBody>
      </p:sp>
      <p:sp>
        <p:nvSpPr>
          <p:cNvPr id="13" name="Rectangle 3"/>
          <p:cNvSpPr>
            <a:spLocks noChangeArrowheads="1"/>
          </p:cNvSpPr>
          <p:nvPr/>
        </p:nvSpPr>
        <p:spPr bwMode="auto">
          <a:xfrm>
            <a:off x="5207641" y="3181305"/>
            <a:ext cx="402395" cy="436340"/>
          </a:xfrm>
          <a:prstGeom prst="star6">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smtClean="0">
                <a:solidFill>
                  <a:srgbClr val="751021"/>
                </a:solidFill>
                <a:latin typeface="微软雅黑" panose="020B0503020204020204" pitchFamily="34" charset="-122"/>
                <a:ea typeface="微软雅黑" panose="020B0503020204020204" pitchFamily="34" charset="-122"/>
              </a:rPr>
              <a:t>2</a:t>
            </a:r>
            <a:endParaRPr lang="en-US" altLang="zh-CN" b="1" dirty="0">
              <a:solidFill>
                <a:srgbClr val="751021"/>
              </a:solidFill>
              <a:latin typeface="微软雅黑" panose="020B0503020204020204" pitchFamily="34" charset="-122"/>
              <a:ea typeface="微软雅黑" panose="020B0503020204020204" pitchFamily="34" charset="-122"/>
            </a:endParaRPr>
          </a:p>
        </p:txBody>
      </p:sp>
      <p:sp>
        <p:nvSpPr>
          <p:cNvPr id="14" name="Rectangle 3"/>
          <p:cNvSpPr>
            <a:spLocks noChangeArrowheads="1"/>
          </p:cNvSpPr>
          <p:nvPr/>
        </p:nvSpPr>
        <p:spPr bwMode="auto">
          <a:xfrm>
            <a:off x="5202569" y="3976323"/>
            <a:ext cx="402395" cy="436340"/>
          </a:xfrm>
          <a:prstGeom prst="star6">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smtClean="0">
                <a:solidFill>
                  <a:srgbClr val="751021"/>
                </a:solidFill>
                <a:latin typeface="微软雅黑" panose="020B0503020204020204" pitchFamily="34" charset="-122"/>
                <a:ea typeface="微软雅黑" panose="020B0503020204020204" pitchFamily="34" charset="-122"/>
              </a:rPr>
              <a:t>3</a:t>
            </a:r>
            <a:endParaRPr lang="en-US" altLang="zh-CN" b="1" dirty="0">
              <a:solidFill>
                <a:srgbClr val="751021"/>
              </a:solidFill>
              <a:latin typeface="微软雅黑" panose="020B0503020204020204" pitchFamily="34" charset="-122"/>
              <a:ea typeface="微软雅黑" panose="020B0503020204020204" pitchFamily="34" charset="-122"/>
            </a:endParaRPr>
          </a:p>
        </p:txBody>
      </p:sp>
      <p:sp>
        <p:nvSpPr>
          <p:cNvPr id="2" name="矩形 1"/>
          <p:cNvSpPr/>
          <p:nvPr/>
        </p:nvSpPr>
        <p:spPr>
          <a:xfrm>
            <a:off x="2715724" y="3895055"/>
            <a:ext cx="1670650" cy="461665"/>
          </a:xfrm>
          <a:prstGeom prst="rect">
            <a:avLst/>
          </a:prstGeom>
        </p:spPr>
        <p:txBody>
          <a:bodyPr wrap="none">
            <a:spAutoFit/>
          </a:bodyPr>
          <a:lstStyle/>
          <a:p>
            <a:r>
              <a:rPr lang="zh-CN" altLang="zh-CN" sz="2400" b="1" dirty="0" smtClean="0"/>
              <a:t>逻</a:t>
            </a:r>
            <a:r>
              <a:rPr lang="en-US" altLang="zh-CN" sz="2400" b="1" dirty="0" smtClean="0"/>
              <a:t> </a:t>
            </a:r>
            <a:r>
              <a:rPr lang="zh-CN" altLang="zh-CN" sz="2400" b="1" dirty="0" smtClean="0"/>
              <a:t>辑</a:t>
            </a:r>
            <a:r>
              <a:rPr lang="en-US" altLang="zh-CN" sz="2400" b="1" dirty="0" smtClean="0"/>
              <a:t> </a:t>
            </a:r>
            <a:r>
              <a:rPr lang="zh-CN" altLang="zh-CN" sz="2400" b="1" dirty="0" smtClean="0"/>
              <a:t>模</a:t>
            </a:r>
            <a:r>
              <a:rPr lang="en-US" altLang="zh-CN" sz="2400" b="1" dirty="0" smtClean="0"/>
              <a:t> </a:t>
            </a:r>
            <a:r>
              <a:rPr lang="zh-CN" altLang="zh-CN" sz="2400" b="1" dirty="0" smtClean="0"/>
              <a:t>型</a:t>
            </a:r>
            <a:endParaRPr lang="zh-CN" altLang="en-US" sz="2400" b="1" dirty="0"/>
          </a:p>
        </p:txBody>
      </p:sp>
      <p:sp>
        <p:nvSpPr>
          <p:cNvPr id="3" name="矩形 2"/>
          <p:cNvSpPr/>
          <p:nvPr/>
        </p:nvSpPr>
        <p:spPr>
          <a:xfrm>
            <a:off x="5698214" y="2432089"/>
            <a:ext cx="4301177" cy="369332"/>
          </a:xfrm>
          <a:prstGeom prst="rect">
            <a:avLst/>
          </a:prstGeom>
        </p:spPr>
        <p:txBody>
          <a:bodyPr wrap="none">
            <a:spAutoFit/>
          </a:bodyPr>
          <a:lstStyle/>
          <a:p>
            <a:r>
              <a:rPr lang="zh-CN" altLang="zh-CN" b="1" dirty="0">
                <a:solidFill>
                  <a:srgbClr val="751021"/>
                </a:solidFill>
              </a:rPr>
              <a:t>（</a:t>
            </a:r>
            <a:r>
              <a:rPr lang="en-US" altLang="zh-CN" b="1" dirty="0">
                <a:solidFill>
                  <a:srgbClr val="751021"/>
                </a:solidFill>
              </a:rPr>
              <a:t>1</a:t>
            </a:r>
            <a:r>
              <a:rPr lang="zh-CN" altLang="zh-CN" b="1" dirty="0">
                <a:solidFill>
                  <a:srgbClr val="751021"/>
                </a:solidFill>
              </a:rPr>
              <a:t>∶</a:t>
            </a:r>
            <a:r>
              <a:rPr lang="en-US" altLang="zh-CN" b="1" dirty="0">
                <a:solidFill>
                  <a:srgbClr val="751021"/>
                </a:solidFill>
              </a:rPr>
              <a:t>1</a:t>
            </a:r>
            <a:r>
              <a:rPr lang="zh-CN" altLang="zh-CN" b="1" dirty="0">
                <a:solidFill>
                  <a:srgbClr val="751021"/>
                </a:solidFill>
              </a:rPr>
              <a:t>）联系的</a:t>
            </a:r>
            <a:r>
              <a:rPr lang="en-US" altLang="zh-CN" b="1" dirty="0">
                <a:solidFill>
                  <a:srgbClr val="751021"/>
                </a:solidFill>
              </a:rPr>
              <a:t>E-R</a:t>
            </a:r>
            <a:r>
              <a:rPr lang="zh-CN" altLang="zh-CN" b="1" dirty="0">
                <a:solidFill>
                  <a:srgbClr val="751021"/>
                </a:solidFill>
              </a:rPr>
              <a:t>图到关系模式的转换</a:t>
            </a:r>
          </a:p>
        </p:txBody>
      </p:sp>
      <p:sp>
        <p:nvSpPr>
          <p:cNvPr id="4" name="矩形 3"/>
          <p:cNvSpPr/>
          <p:nvPr/>
        </p:nvSpPr>
        <p:spPr>
          <a:xfrm>
            <a:off x="5688637" y="3204592"/>
            <a:ext cx="4301177" cy="369332"/>
          </a:xfrm>
          <a:prstGeom prst="rect">
            <a:avLst/>
          </a:prstGeom>
        </p:spPr>
        <p:txBody>
          <a:bodyPr wrap="none">
            <a:spAutoFit/>
          </a:bodyPr>
          <a:lstStyle/>
          <a:p>
            <a:r>
              <a:rPr lang="zh-CN" altLang="zh-CN" b="1" dirty="0">
                <a:solidFill>
                  <a:srgbClr val="751021"/>
                </a:solidFill>
              </a:rPr>
              <a:t>（</a:t>
            </a:r>
            <a:r>
              <a:rPr lang="en-US" altLang="zh-CN" b="1" dirty="0">
                <a:solidFill>
                  <a:srgbClr val="751021"/>
                </a:solidFill>
              </a:rPr>
              <a:t>1</a:t>
            </a:r>
            <a:r>
              <a:rPr lang="zh-CN" altLang="zh-CN" b="1" dirty="0">
                <a:solidFill>
                  <a:srgbClr val="751021"/>
                </a:solidFill>
              </a:rPr>
              <a:t>∶</a:t>
            </a:r>
            <a:r>
              <a:rPr lang="en-US" altLang="zh-CN" b="1" i="1" dirty="0">
                <a:solidFill>
                  <a:srgbClr val="751021"/>
                </a:solidFill>
              </a:rPr>
              <a:t>n</a:t>
            </a:r>
            <a:r>
              <a:rPr lang="zh-CN" altLang="zh-CN" b="1" dirty="0">
                <a:solidFill>
                  <a:srgbClr val="751021"/>
                </a:solidFill>
              </a:rPr>
              <a:t>）联系的</a:t>
            </a:r>
            <a:r>
              <a:rPr lang="en-US" altLang="zh-CN" b="1" dirty="0">
                <a:solidFill>
                  <a:srgbClr val="751021"/>
                </a:solidFill>
              </a:rPr>
              <a:t>E-R</a:t>
            </a:r>
            <a:r>
              <a:rPr lang="zh-CN" altLang="zh-CN" b="1" dirty="0">
                <a:solidFill>
                  <a:srgbClr val="751021"/>
                </a:solidFill>
              </a:rPr>
              <a:t>图到关系模式的转换</a:t>
            </a:r>
          </a:p>
        </p:txBody>
      </p:sp>
      <p:sp>
        <p:nvSpPr>
          <p:cNvPr id="5" name="矩形 4"/>
          <p:cNvSpPr/>
          <p:nvPr/>
        </p:nvSpPr>
        <p:spPr>
          <a:xfrm>
            <a:off x="5697140" y="4009827"/>
            <a:ext cx="4414991" cy="369332"/>
          </a:xfrm>
          <a:prstGeom prst="rect">
            <a:avLst/>
          </a:prstGeom>
        </p:spPr>
        <p:txBody>
          <a:bodyPr wrap="none">
            <a:spAutoFit/>
          </a:bodyPr>
          <a:lstStyle/>
          <a:p>
            <a:r>
              <a:rPr lang="zh-CN" altLang="zh-CN" b="1" dirty="0">
                <a:solidFill>
                  <a:srgbClr val="751021"/>
                </a:solidFill>
              </a:rPr>
              <a:t>（</a:t>
            </a:r>
            <a:r>
              <a:rPr lang="en-US" altLang="zh-CN" b="1" i="1" dirty="0">
                <a:solidFill>
                  <a:srgbClr val="751021"/>
                </a:solidFill>
              </a:rPr>
              <a:t>m</a:t>
            </a:r>
            <a:r>
              <a:rPr lang="zh-CN" altLang="zh-CN" b="1" dirty="0">
                <a:solidFill>
                  <a:srgbClr val="751021"/>
                </a:solidFill>
              </a:rPr>
              <a:t>∶</a:t>
            </a:r>
            <a:r>
              <a:rPr lang="en-US" altLang="zh-CN" b="1" i="1" dirty="0">
                <a:solidFill>
                  <a:srgbClr val="751021"/>
                </a:solidFill>
              </a:rPr>
              <a:t>n</a:t>
            </a:r>
            <a:r>
              <a:rPr lang="zh-CN" altLang="zh-CN" b="1" dirty="0">
                <a:solidFill>
                  <a:srgbClr val="751021"/>
                </a:solidFill>
              </a:rPr>
              <a:t>）联系的</a:t>
            </a:r>
            <a:r>
              <a:rPr lang="en-US" altLang="zh-CN" b="1" dirty="0">
                <a:solidFill>
                  <a:srgbClr val="751021"/>
                </a:solidFill>
              </a:rPr>
              <a:t>E-R</a:t>
            </a:r>
            <a:r>
              <a:rPr lang="zh-CN" altLang="zh-CN" b="1" dirty="0">
                <a:solidFill>
                  <a:srgbClr val="751021"/>
                </a:solidFill>
              </a:rPr>
              <a:t>图到关系模式的转换</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p:cTn id="7" dur="300" fill="hold"/>
                                        <p:tgtEl>
                                          <p:spTgt spid="6147"/>
                                        </p:tgtEl>
                                        <p:attrNameLst>
                                          <p:attrName>ppt_w</p:attrName>
                                        </p:attrNameLst>
                                      </p:cBhvr>
                                      <p:tavLst>
                                        <p:tav tm="0">
                                          <p:val>
                                            <p:fltVal val="0"/>
                                          </p:val>
                                        </p:tav>
                                        <p:tav tm="100000">
                                          <p:val>
                                            <p:strVal val="#ppt_w"/>
                                          </p:val>
                                        </p:tav>
                                      </p:tavLst>
                                    </p:anim>
                                    <p:anim calcmode="lin" valueType="num">
                                      <p:cBhvr>
                                        <p:cTn id="8" dur="300" fill="hold"/>
                                        <p:tgtEl>
                                          <p:spTgt spid="6147"/>
                                        </p:tgtEl>
                                        <p:attrNameLst>
                                          <p:attrName>ppt_h</p:attrName>
                                        </p:attrNameLst>
                                      </p:cBhvr>
                                      <p:tavLst>
                                        <p:tav tm="0">
                                          <p:val>
                                            <p:fltVal val="0"/>
                                          </p:val>
                                        </p:tav>
                                        <p:tav tm="100000">
                                          <p:val>
                                            <p:strVal val="#ppt_h"/>
                                          </p:val>
                                        </p:tav>
                                      </p:tavLst>
                                    </p:anim>
                                  </p:childTnLst>
                                </p:cTn>
                              </p:par>
                              <p:par>
                                <p:cTn id="9" presetID="6" presetClass="emph" presetSubtype="0" autoRev="1" fill="hold" grpId="1" nodeType="withEffect">
                                  <p:stCondLst>
                                    <p:cond delay="300"/>
                                  </p:stCondLst>
                                  <p:childTnLst>
                                    <p:animScale>
                                      <p:cBhvr>
                                        <p:cTn id="10" dur="150" fill="hold"/>
                                        <p:tgtEl>
                                          <p:spTgt spid="6147"/>
                                        </p:tgtEl>
                                      </p:cBhvr>
                                      <p:by x="120000" y="120000"/>
                                    </p:animScale>
                                  </p:childTnLst>
                                </p:cTn>
                              </p:par>
                              <p:par>
                                <p:cTn id="11" presetID="16" presetClass="entr" presetSubtype="37"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outVertical)">
                                      <p:cBhvr>
                                        <p:cTn id="13" dur="500"/>
                                        <p:tgtEl>
                                          <p:spTgt spid="11"/>
                                        </p:tgtEl>
                                      </p:cBhvr>
                                    </p:animEffect>
                                  </p:childTnLst>
                                </p:cTn>
                              </p:par>
                              <p:par>
                                <p:cTn id="14" presetID="23" presetClass="entr" presetSubtype="16"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300" fill="hold"/>
                                        <p:tgtEl>
                                          <p:spTgt spid="12"/>
                                        </p:tgtEl>
                                        <p:attrNameLst>
                                          <p:attrName>ppt_w</p:attrName>
                                        </p:attrNameLst>
                                      </p:cBhvr>
                                      <p:tavLst>
                                        <p:tav tm="0">
                                          <p:val>
                                            <p:fltVal val="0"/>
                                          </p:val>
                                        </p:tav>
                                        <p:tav tm="100000">
                                          <p:val>
                                            <p:strVal val="#ppt_w"/>
                                          </p:val>
                                        </p:tav>
                                      </p:tavLst>
                                    </p:anim>
                                    <p:anim calcmode="lin" valueType="num">
                                      <p:cBhvr>
                                        <p:cTn id="17" dur="300" fill="hold"/>
                                        <p:tgtEl>
                                          <p:spTgt spid="12"/>
                                        </p:tgtEl>
                                        <p:attrNameLst>
                                          <p:attrName>ppt_h</p:attrName>
                                        </p:attrNameLst>
                                      </p:cBhvr>
                                      <p:tavLst>
                                        <p:tav tm="0">
                                          <p:val>
                                            <p:fltVal val="0"/>
                                          </p:val>
                                        </p:tav>
                                        <p:tav tm="100000">
                                          <p:val>
                                            <p:strVal val="#ppt_h"/>
                                          </p:val>
                                        </p:tav>
                                      </p:tavLst>
                                    </p:anim>
                                  </p:childTnLst>
                                </p:cTn>
                              </p:par>
                              <p:par>
                                <p:cTn id="18" presetID="6" presetClass="emph" presetSubtype="0" autoRev="1" fill="hold" grpId="1" nodeType="withEffect">
                                  <p:stCondLst>
                                    <p:cond delay="300"/>
                                  </p:stCondLst>
                                  <p:childTnLst>
                                    <p:animScale>
                                      <p:cBhvr>
                                        <p:cTn id="19" dur="150" fill="hold"/>
                                        <p:tgtEl>
                                          <p:spTgt spid="12"/>
                                        </p:tgtEl>
                                      </p:cBhvr>
                                      <p:by x="120000" y="120000"/>
                                    </p:animScale>
                                  </p:childTnLst>
                                </p:cTn>
                              </p:par>
                              <p:par>
                                <p:cTn id="20" presetID="23"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300" fill="hold"/>
                                        <p:tgtEl>
                                          <p:spTgt spid="13"/>
                                        </p:tgtEl>
                                        <p:attrNameLst>
                                          <p:attrName>ppt_w</p:attrName>
                                        </p:attrNameLst>
                                      </p:cBhvr>
                                      <p:tavLst>
                                        <p:tav tm="0">
                                          <p:val>
                                            <p:fltVal val="0"/>
                                          </p:val>
                                        </p:tav>
                                        <p:tav tm="100000">
                                          <p:val>
                                            <p:strVal val="#ppt_w"/>
                                          </p:val>
                                        </p:tav>
                                      </p:tavLst>
                                    </p:anim>
                                    <p:anim calcmode="lin" valueType="num">
                                      <p:cBhvr>
                                        <p:cTn id="23" dur="300" fill="hold"/>
                                        <p:tgtEl>
                                          <p:spTgt spid="13"/>
                                        </p:tgtEl>
                                        <p:attrNameLst>
                                          <p:attrName>ppt_h</p:attrName>
                                        </p:attrNameLst>
                                      </p:cBhvr>
                                      <p:tavLst>
                                        <p:tav tm="0">
                                          <p:val>
                                            <p:fltVal val="0"/>
                                          </p:val>
                                        </p:tav>
                                        <p:tav tm="100000">
                                          <p:val>
                                            <p:strVal val="#ppt_h"/>
                                          </p:val>
                                        </p:tav>
                                      </p:tavLst>
                                    </p:anim>
                                  </p:childTnLst>
                                </p:cTn>
                              </p:par>
                              <p:par>
                                <p:cTn id="24" presetID="6" presetClass="emph" presetSubtype="0" autoRev="1" fill="hold" grpId="1" nodeType="withEffect">
                                  <p:stCondLst>
                                    <p:cond delay="300"/>
                                  </p:stCondLst>
                                  <p:childTnLst>
                                    <p:animScale>
                                      <p:cBhvr>
                                        <p:cTn id="25" dur="150" fill="hold"/>
                                        <p:tgtEl>
                                          <p:spTgt spid="13"/>
                                        </p:tgtEl>
                                      </p:cBhvr>
                                      <p:by x="120000" y="120000"/>
                                    </p:animScale>
                                  </p:childTnLst>
                                </p:cTn>
                              </p:par>
                              <p:par>
                                <p:cTn id="26" presetID="23" presetClass="entr" presetSubtype="16"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300" fill="hold"/>
                                        <p:tgtEl>
                                          <p:spTgt spid="14"/>
                                        </p:tgtEl>
                                        <p:attrNameLst>
                                          <p:attrName>ppt_w</p:attrName>
                                        </p:attrNameLst>
                                      </p:cBhvr>
                                      <p:tavLst>
                                        <p:tav tm="0">
                                          <p:val>
                                            <p:fltVal val="0"/>
                                          </p:val>
                                        </p:tav>
                                        <p:tav tm="100000">
                                          <p:val>
                                            <p:strVal val="#ppt_w"/>
                                          </p:val>
                                        </p:tav>
                                      </p:tavLst>
                                    </p:anim>
                                    <p:anim calcmode="lin" valueType="num">
                                      <p:cBhvr>
                                        <p:cTn id="29" dur="300" fill="hold"/>
                                        <p:tgtEl>
                                          <p:spTgt spid="14"/>
                                        </p:tgtEl>
                                        <p:attrNameLst>
                                          <p:attrName>ppt_h</p:attrName>
                                        </p:attrNameLst>
                                      </p:cBhvr>
                                      <p:tavLst>
                                        <p:tav tm="0">
                                          <p:val>
                                            <p:fltVal val="0"/>
                                          </p:val>
                                        </p:tav>
                                        <p:tav tm="100000">
                                          <p:val>
                                            <p:strVal val="#ppt_h"/>
                                          </p:val>
                                        </p:tav>
                                      </p:tavLst>
                                    </p:anim>
                                  </p:childTnLst>
                                </p:cTn>
                              </p:par>
                              <p:par>
                                <p:cTn id="30" presetID="6" presetClass="emph" presetSubtype="0" autoRev="1" fill="hold" grpId="1" nodeType="withEffect">
                                  <p:stCondLst>
                                    <p:cond delay="300"/>
                                  </p:stCondLst>
                                  <p:childTnLst>
                                    <p:animScale>
                                      <p:cBhvr>
                                        <p:cTn id="31" dur="150" fill="hold"/>
                                        <p:tgtEl>
                                          <p:spTgt spid="14"/>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nimBg="1"/>
      <p:bldP spid="6147" grpId="1" animBg="1"/>
      <p:bldP spid="12" grpId="0" animBg="1"/>
      <p:bldP spid="12" grpId="1" animBg="1"/>
      <p:bldP spid="13" grpId="0" animBg="1"/>
      <p:bldP spid="13" grpId="1" animBg="1"/>
      <p:bldP spid="14" grpId="0" animBg="1"/>
      <p:bldP spid="14"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7196268"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1</a:t>
            </a:r>
            <a:r>
              <a:rPr lang="zh-CN" altLang="zh-CN" sz="2800" b="1" dirty="0">
                <a:solidFill>
                  <a:srgbClr val="751021"/>
                </a:solidFill>
              </a:rPr>
              <a:t>．（</a:t>
            </a:r>
            <a:r>
              <a:rPr lang="en-US" altLang="zh-CN" sz="2800" b="1" dirty="0">
                <a:solidFill>
                  <a:srgbClr val="751021"/>
                </a:solidFill>
              </a:rPr>
              <a:t>1</a:t>
            </a:r>
            <a:r>
              <a:rPr lang="zh-CN" altLang="zh-CN" sz="2800" b="1" dirty="0">
                <a:solidFill>
                  <a:srgbClr val="751021"/>
                </a:solidFill>
              </a:rPr>
              <a:t>∶</a:t>
            </a:r>
            <a:r>
              <a:rPr lang="en-US" altLang="zh-CN" sz="2800" b="1" dirty="0">
                <a:solidFill>
                  <a:srgbClr val="751021"/>
                </a:solidFill>
              </a:rPr>
              <a:t>1</a:t>
            </a:r>
            <a:r>
              <a:rPr lang="zh-CN" altLang="zh-CN" sz="2800" b="1" dirty="0">
                <a:solidFill>
                  <a:srgbClr val="751021"/>
                </a:solidFill>
              </a:rPr>
              <a:t>）联系的</a:t>
            </a:r>
            <a:r>
              <a:rPr lang="en-US" altLang="zh-CN" sz="2800" b="1" dirty="0">
                <a:solidFill>
                  <a:srgbClr val="751021"/>
                </a:solidFill>
              </a:rPr>
              <a:t>E-R</a:t>
            </a:r>
            <a:r>
              <a:rPr lang="zh-CN" altLang="zh-CN" sz="2800" b="1" dirty="0">
                <a:solidFill>
                  <a:srgbClr val="751021"/>
                </a:solidFill>
              </a:rPr>
              <a:t>图到关系模式的转换</a:t>
            </a:r>
          </a:p>
        </p:txBody>
      </p:sp>
      <p:sp>
        <p:nvSpPr>
          <p:cNvPr id="3" name="TextBox 2"/>
          <p:cNvSpPr txBox="1"/>
          <p:nvPr/>
        </p:nvSpPr>
        <p:spPr>
          <a:xfrm>
            <a:off x="792386" y="1188368"/>
            <a:ext cx="9433048" cy="4801314"/>
          </a:xfrm>
          <a:prstGeom prst="rect">
            <a:avLst/>
          </a:prstGeom>
          <a:noFill/>
        </p:spPr>
        <p:txBody>
          <a:bodyPr wrap="square" rtlCol="0">
            <a:spAutoFit/>
          </a:bodyPr>
          <a:lstStyle/>
          <a:p>
            <a:pPr indent="446405"/>
            <a:r>
              <a:rPr lang="zh-CN" altLang="zh-CN" dirty="0"/>
              <a:t>对于（</a:t>
            </a:r>
            <a:r>
              <a:rPr lang="en-US" altLang="zh-CN" dirty="0"/>
              <a:t>1</a:t>
            </a:r>
            <a:r>
              <a:rPr lang="zh-CN" altLang="zh-CN" dirty="0"/>
              <a:t>∶</a:t>
            </a:r>
            <a:r>
              <a:rPr lang="en-US" altLang="zh-CN" dirty="0"/>
              <a:t>1</a:t>
            </a:r>
            <a:r>
              <a:rPr lang="zh-CN" altLang="zh-CN" dirty="0"/>
              <a:t>）的联系，既可单独对应一个关系模式，也可以不单独对应一个关系模式。</a:t>
            </a:r>
          </a:p>
          <a:p>
            <a:pPr indent="446405"/>
            <a:r>
              <a:rPr lang="zh-CN" altLang="zh-CN" dirty="0"/>
              <a:t>（</a:t>
            </a:r>
            <a:r>
              <a:rPr lang="en-US" altLang="zh-CN" dirty="0"/>
              <a:t>1</a:t>
            </a:r>
            <a:r>
              <a:rPr lang="zh-CN" altLang="zh-CN" dirty="0"/>
              <a:t>）联系单独对应一个关系模式，则由联系属性、参与联系的各实体集的主码属性构成关系模式，其主码可选参与联系的实体集的任一方的主码。</a:t>
            </a:r>
          </a:p>
          <a:p>
            <a:pPr indent="446405"/>
            <a:r>
              <a:rPr lang="zh-CN" altLang="zh-CN" dirty="0"/>
              <a:t>例如，考虑图</a:t>
            </a:r>
            <a:r>
              <a:rPr lang="en-US" altLang="zh-CN" dirty="0"/>
              <a:t>0.5</a:t>
            </a:r>
            <a:r>
              <a:rPr lang="zh-CN" altLang="zh-CN" dirty="0"/>
              <a:t>描述的“班级（</a:t>
            </a:r>
            <a:r>
              <a:rPr lang="en-US" altLang="zh-CN" dirty="0" err="1"/>
              <a:t>bjb</a:t>
            </a:r>
            <a:r>
              <a:rPr lang="zh-CN" altLang="zh-CN" dirty="0"/>
              <a:t>）”与“班长（</a:t>
            </a:r>
            <a:r>
              <a:rPr lang="en-US" altLang="zh-CN" dirty="0" err="1"/>
              <a:t>bzb</a:t>
            </a:r>
            <a:r>
              <a:rPr lang="zh-CN" altLang="zh-CN" dirty="0"/>
              <a:t>）”实体集通过属于（</a:t>
            </a:r>
            <a:r>
              <a:rPr lang="en-US" altLang="zh-CN" dirty="0" err="1"/>
              <a:t>syb</a:t>
            </a:r>
            <a:r>
              <a:rPr lang="zh-CN" altLang="zh-CN" dirty="0"/>
              <a:t>）联系</a:t>
            </a:r>
            <a:r>
              <a:rPr lang="en-US" altLang="zh-CN" dirty="0"/>
              <a:t>E-R</a:t>
            </a:r>
            <a:r>
              <a:rPr lang="zh-CN" altLang="zh-CN" dirty="0"/>
              <a:t>模型，可设计如下关系模式（下横线表示该字段为主码）：</a:t>
            </a:r>
          </a:p>
          <a:p>
            <a:pPr indent="446405"/>
            <a:r>
              <a:rPr lang="en-US" altLang="zh-CN" dirty="0" err="1"/>
              <a:t>bjb</a:t>
            </a:r>
            <a:r>
              <a:rPr lang="zh-CN" altLang="zh-CN" dirty="0"/>
              <a:t>（</a:t>
            </a:r>
            <a:r>
              <a:rPr lang="zh-CN" altLang="zh-CN" u="sng" dirty="0"/>
              <a:t>班级编号</a:t>
            </a:r>
            <a:r>
              <a:rPr lang="zh-CN" altLang="zh-CN" dirty="0"/>
              <a:t>，院系，专业，人数）</a:t>
            </a:r>
          </a:p>
          <a:p>
            <a:pPr indent="446405"/>
            <a:r>
              <a:rPr lang="en-US" altLang="zh-CN" dirty="0" err="1"/>
              <a:t>bzb</a:t>
            </a:r>
            <a:r>
              <a:rPr lang="zh-CN" altLang="zh-CN" dirty="0"/>
              <a:t>（</a:t>
            </a:r>
            <a:r>
              <a:rPr lang="zh-CN" altLang="zh-CN" u="sng" dirty="0"/>
              <a:t>学号</a:t>
            </a:r>
            <a:r>
              <a:rPr lang="zh-CN" altLang="zh-CN" dirty="0"/>
              <a:t>，姓名）</a:t>
            </a:r>
          </a:p>
          <a:p>
            <a:pPr indent="446405"/>
            <a:r>
              <a:rPr lang="en-US" altLang="zh-CN" dirty="0" err="1"/>
              <a:t>syb</a:t>
            </a:r>
            <a:r>
              <a:rPr lang="zh-CN" altLang="zh-CN" dirty="0"/>
              <a:t>（</a:t>
            </a:r>
            <a:r>
              <a:rPr lang="zh-CN" altLang="zh-CN" u="sng" dirty="0"/>
              <a:t>学号</a:t>
            </a:r>
            <a:r>
              <a:rPr lang="zh-CN" altLang="zh-CN" dirty="0"/>
              <a:t>，班级编号）</a:t>
            </a:r>
          </a:p>
          <a:p>
            <a:pPr indent="446405"/>
            <a:r>
              <a:rPr lang="zh-CN" altLang="zh-CN" dirty="0"/>
              <a:t>（</a:t>
            </a:r>
            <a:r>
              <a:rPr lang="en-US" altLang="zh-CN" dirty="0"/>
              <a:t>2</a:t>
            </a:r>
            <a:r>
              <a:rPr lang="zh-CN" altLang="zh-CN" dirty="0"/>
              <a:t>）联系不单独对应一个关系模式，联系的属性及一方的主码加入另一方实体集对应的关系模式中。</a:t>
            </a:r>
          </a:p>
          <a:p>
            <a:pPr indent="446405"/>
            <a:r>
              <a:rPr lang="zh-CN" altLang="zh-CN" dirty="0"/>
              <a:t>例如，考虑图</a:t>
            </a:r>
            <a:r>
              <a:rPr lang="en-US" altLang="zh-CN" dirty="0"/>
              <a:t>0.5</a:t>
            </a:r>
            <a:r>
              <a:rPr lang="zh-CN" altLang="zh-CN" dirty="0"/>
              <a:t>描述的“班级（</a:t>
            </a:r>
            <a:r>
              <a:rPr lang="en-US" altLang="zh-CN" dirty="0" err="1"/>
              <a:t>bjb</a:t>
            </a:r>
            <a:r>
              <a:rPr lang="zh-CN" altLang="zh-CN" dirty="0"/>
              <a:t>）”与“班长（</a:t>
            </a:r>
            <a:r>
              <a:rPr lang="en-US" altLang="zh-CN" dirty="0" err="1"/>
              <a:t>bzb</a:t>
            </a:r>
            <a:r>
              <a:rPr lang="zh-CN" altLang="zh-CN" dirty="0"/>
              <a:t>）”实体集通过属于（</a:t>
            </a:r>
            <a:r>
              <a:rPr lang="en-US" altLang="zh-CN" dirty="0" err="1"/>
              <a:t>syb</a:t>
            </a:r>
            <a:r>
              <a:rPr lang="zh-CN" altLang="zh-CN" dirty="0"/>
              <a:t>）联系</a:t>
            </a:r>
            <a:r>
              <a:rPr lang="en-US" altLang="zh-CN" dirty="0"/>
              <a:t>E-R</a:t>
            </a:r>
            <a:r>
              <a:rPr lang="zh-CN" altLang="zh-CN" dirty="0"/>
              <a:t>模型，可设计如下关系模式：</a:t>
            </a:r>
          </a:p>
          <a:p>
            <a:pPr indent="446405"/>
            <a:r>
              <a:rPr lang="en-US" altLang="zh-CN" dirty="0" err="1"/>
              <a:t>bjb</a:t>
            </a:r>
            <a:r>
              <a:rPr lang="zh-CN" altLang="zh-CN" dirty="0"/>
              <a:t>（</a:t>
            </a:r>
            <a:r>
              <a:rPr lang="zh-CN" altLang="zh-CN" u="sng" dirty="0"/>
              <a:t>班级编号</a:t>
            </a:r>
            <a:r>
              <a:rPr lang="zh-CN" altLang="zh-CN" dirty="0"/>
              <a:t>，院系，专业，人数）</a:t>
            </a:r>
          </a:p>
          <a:p>
            <a:pPr indent="446405"/>
            <a:r>
              <a:rPr lang="en-US" altLang="zh-CN" dirty="0" err="1"/>
              <a:t>bzb</a:t>
            </a:r>
            <a:r>
              <a:rPr lang="zh-CN" altLang="zh-CN" dirty="0"/>
              <a:t>（</a:t>
            </a:r>
            <a:r>
              <a:rPr lang="zh-CN" altLang="zh-CN" u="sng" dirty="0"/>
              <a:t>学号</a:t>
            </a:r>
            <a:r>
              <a:rPr lang="zh-CN" altLang="zh-CN" dirty="0"/>
              <a:t>，姓名，班级编号）</a:t>
            </a:r>
          </a:p>
          <a:p>
            <a:pPr indent="446405"/>
            <a:r>
              <a:rPr lang="zh-CN" altLang="zh-CN" dirty="0"/>
              <a:t>或者：</a:t>
            </a:r>
          </a:p>
          <a:p>
            <a:pPr indent="446405"/>
            <a:r>
              <a:rPr lang="en-US" altLang="zh-CN" dirty="0" err="1"/>
              <a:t>bjb</a:t>
            </a:r>
            <a:r>
              <a:rPr lang="zh-CN" altLang="zh-CN" dirty="0"/>
              <a:t>（</a:t>
            </a:r>
            <a:r>
              <a:rPr lang="zh-CN" altLang="zh-CN" u="sng" dirty="0"/>
              <a:t>班级编号</a:t>
            </a:r>
            <a:r>
              <a:rPr lang="zh-CN" altLang="zh-CN" dirty="0"/>
              <a:t>，院系，专业，人数，学号）</a:t>
            </a:r>
          </a:p>
          <a:p>
            <a:pPr indent="446405"/>
            <a:r>
              <a:rPr lang="en-US" altLang="zh-CN" dirty="0" err="1"/>
              <a:t>bzb</a:t>
            </a:r>
            <a:r>
              <a:rPr lang="zh-CN" altLang="zh-CN" dirty="0"/>
              <a:t>（</a:t>
            </a:r>
            <a:r>
              <a:rPr lang="zh-CN" altLang="zh-CN" u="sng" dirty="0"/>
              <a:t>学号</a:t>
            </a:r>
            <a:r>
              <a:rPr lang="zh-CN" altLang="zh-CN" dirty="0"/>
              <a:t>，姓名</a:t>
            </a:r>
            <a:r>
              <a:rPr lang="zh-CN" altLang="zh-CN" dirty="0" smtClean="0"/>
              <a:t>）</a:t>
            </a:r>
            <a:endParaRPr lang="zh-CN" altLang="zh-C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7196268"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2</a:t>
            </a:r>
            <a:r>
              <a:rPr lang="zh-CN" altLang="zh-CN" sz="2800" b="1" dirty="0">
                <a:solidFill>
                  <a:srgbClr val="751021"/>
                </a:solidFill>
              </a:rPr>
              <a:t>．（</a:t>
            </a:r>
            <a:r>
              <a:rPr lang="en-US" altLang="zh-CN" sz="2800" b="1" dirty="0">
                <a:solidFill>
                  <a:srgbClr val="751021"/>
                </a:solidFill>
              </a:rPr>
              <a:t>1</a:t>
            </a:r>
            <a:r>
              <a:rPr lang="zh-CN" altLang="zh-CN" sz="2800" b="1" dirty="0">
                <a:solidFill>
                  <a:srgbClr val="751021"/>
                </a:solidFill>
              </a:rPr>
              <a:t>∶</a:t>
            </a:r>
            <a:r>
              <a:rPr lang="en-US" altLang="zh-CN" sz="2800" b="1" i="1" dirty="0">
                <a:solidFill>
                  <a:srgbClr val="751021"/>
                </a:solidFill>
              </a:rPr>
              <a:t>n</a:t>
            </a:r>
            <a:r>
              <a:rPr lang="zh-CN" altLang="zh-CN" sz="2800" b="1" dirty="0">
                <a:solidFill>
                  <a:srgbClr val="751021"/>
                </a:solidFill>
              </a:rPr>
              <a:t>）联系的</a:t>
            </a:r>
            <a:r>
              <a:rPr lang="en-US" altLang="zh-CN" sz="2800" b="1" dirty="0">
                <a:solidFill>
                  <a:srgbClr val="751021"/>
                </a:solidFill>
              </a:rPr>
              <a:t>E-R</a:t>
            </a:r>
            <a:r>
              <a:rPr lang="zh-CN" altLang="zh-CN" sz="2800" b="1" dirty="0">
                <a:solidFill>
                  <a:srgbClr val="751021"/>
                </a:solidFill>
              </a:rPr>
              <a:t>图到关系模式的转换</a:t>
            </a:r>
          </a:p>
        </p:txBody>
      </p:sp>
      <p:sp>
        <p:nvSpPr>
          <p:cNvPr id="3" name="TextBox 2"/>
          <p:cNvSpPr txBox="1"/>
          <p:nvPr/>
        </p:nvSpPr>
        <p:spPr>
          <a:xfrm>
            <a:off x="864394" y="1404392"/>
            <a:ext cx="9433048" cy="3970318"/>
          </a:xfrm>
          <a:prstGeom prst="rect">
            <a:avLst/>
          </a:prstGeom>
          <a:noFill/>
        </p:spPr>
        <p:txBody>
          <a:bodyPr wrap="square" rtlCol="0">
            <a:spAutoFit/>
          </a:bodyPr>
          <a:lstStyle/>
          <a:p>
            <a:pPr indent="446405"/>
            <a:r>
              <a:rPr lang="zh-CN" altLang="zh-CN" dirty="0"/>
              <a:t>对于（</a:t>
            </a:r>
            <a:r>
              <a:rPr lang="en-US" altLang="zh-CN" dirty="0"/>
              <a:t>1</a:t>
            </a:r>
            <a:r>
              <a:rPr lang="zh-CN" altLang="zh-CN" dirty="0"/>
              <a:t>∶</a:t>
            </a:r>
            <a:r>
              <a:rPr lang="en-US" altLang="zh-CN" i="1" dirty="0"/>
              <a:t>n</a:t>
            </a:r>
            <a:r>
              <a:rPr lang="zh-CN" altLang="zh-CN" dirty="0"/>
              <a:t>）的联系，既可单独对应一个关系模式，也可以不单独对应一个关系模式。</a:t>
            </a:r>
          </a:p>
          <a:p>
            <a:pPr indent="446405"/>
            <a:r>
              <a:rPr lang="zh-CN" altLang="zh-CN" dirty="0"/>
              <a:t>（</a:t>
            </a:r>
            <a:r>
              <a:rPr lang="en-US" altLang="zh-CN" dirty="0"/>
              <a:t>1</a:t>
            </a:r>
            <a:r>
              <a:rPr lang="zh-CN" altLang="zh-CN" dirty="0"/>
              <a:t>）联系单独对应一个关系模式，则由联系的属性、参与联系的各实体集的主码属性构成关系模式，</a:t>
            </a:r>
            <a:r>
              <a:rPr lang="en-US" altLang="zh-CN" i="1" dirty="0"/>
              <a:t>n</a:t>
            </a:r>
            <a:r>
              <a:rPr lang="zh-CN" altLang="zh-CN" dirty="0"/>
              <a:t>端的主码作为该关系模式的主码。</a:t>
            </a:r>
          </a:p>
          <a:p>
            <a:pPr indent="446405"/>
            <a:r>
              <a:rPr lang="zh-CN" altLang="zh-CN" dirty="0"/>
              <a:t>例如，考虑图</a:t>
            </a:r>
            <a:r>
              <a:rPr lang="en-US" altLang="zh-CN" dirty="0"/>
              <a:t>0.6</a:t>
            </a:r>
            <a:r>
              <a:rPr lang="zh-CN" altLang="zh-CN" dirty="0"/>
              <a:t>描述的“班级（</a:t>
            </a:r>
            <a:r>
              <a:rPr lang="en-US" altLang="zh-CN" dirty="0" err="1"/>
              <a:t>bjb</a:t>
            </a:r>
            <a:r>
              <a:rPr lang="zh-CN" altLang="zh-CN" dirty="0"/>
              <a:t>）”与“学生（</a:t>
            </a:r>
            <a:r>
              <a:rPr lang="en-US" altLang="zh-CN" dirty="0" err="1"/>
              <a:t>xsb</a:t>
            </a:r>
            <a:r>
              <a:rPr lang="zh-CN" altLang="zh-CN" dirty="0"/>
              <a:t>）”实体集</a:t>
            </a:r>
            <a:r>
              <a:rPr lang="en-US" altLang="zh-CN" dirty="0"/>
              <a:t>E-R</a:t>
            </a:r>
            <a:r>
              <a:rPr lang="zh-CN" altLang="zh-CN" dirty="0"/>
              <a:t>模型，可设计如下关系模式：</a:t>
            </a:r>
          </a:p>
          <a:p>
            <a:pPr indent="446405"/>
            <a:r>
              <a:rPr lang="en-US" altLang="zh-CN" dirty="0" err="1"/>
              <a:t>bjb</a:t>
            </a:r>
            <a:r>
              <a:rPr lang="zh-CN" altLang="zh-CN" dirty="0"/>
              <a:t>（班级编号，院系，专业，人数）</a:t>
            </a:r>
          </a:p>
          <a:p>
            <a:pPr indent="446405"/>
            <a:r>
              <a:rPr lang="en-US" altLang="zh-CN" dirty="0" err="1"/>
              <a:t>xsb</a:t>
            </a:r>
            <a:r>
              <a:rPr lang="zh-CN" altLang="zh-CN" dirty="0"/>
              <a:t>（</a:t>
            </a:r>
            <a:r>
              <a:rPr lang="zh-CN" altLang="zh-CN" u="sng" dirty="0"/>
              <a:t>学号</a:t>
            </a:r>
            <a:r>
              <a:rPr lang="zh-CN" altLang="zh-CN" dirty="0"/>
              <a:t>，姓名，性别，出生时间，专业，总学分，备注）</a:t>
            </a:r>
          </a:p>
          <a:p>
            <a:pPr indent="446405"/>
            <a:r>
              <a:rPr lang="en-US" altLang="zh-CN" dirty="0" err="1"/>
              <a:t>syb</a:t>
            </a:r>
            <a:r>
              <a:rPr lang="zh-CN" altLang="zh-CN" dirty="0"/>
              <a:t>（</a:t>
            </a:r>
            <a:r>
              <a:rPr lang="zh-CN" altLang="zh-CN" u="sng" dirty="0"/>
              <a:t>学号</a:t>
            </a:r>
            <a:r>
              <a:rPr lang="zh-CN" altLang="zh-CN" dirty="0"/>
              <a:t>，班级编号）</a:t>
            </a:r>
          </a:p>
          <a:p>
            <a:pPr indent="446405"/>
            <a:r>
              <a:rPr lang="zh-CN" altLang="zh-CN" dirty="0"/>
              <a:t>（</a:t>
            </a:r>
            <a:r>
              <a:rPr lang="en-US" altLang="zh-CN" dirty="0"/>
              <a:t>2</a:t>
            </a:r>
            <a:r>
              <a:rPr lang="zh-CN" altLang="zh-CN" dirty="0"/>
              <a:t>）联系不单独对应一个关系模式，则将联系的属性及</a:t>
            </a:r>
            <a:r>
              <a:rPr lang="en-US" altLang="zh-CN" dirty="0"/>
              <a:t>1</a:t>
            </a:r>
            <a:r>
              <a:rPr lang="zh-CN" altLang="zh-CN" dirty="0"/>
              <a:t>端的主码加入</a:t>
            </a:r>
            <a:r>
              <a:rPr lang="en-US" altLang="zh-CN" i="1" dirty="0"/>
              <a:t>n</a:t>
            </a:r>
            <a:r>
              <a:rPr lang="zh-CN" altLang="zh-CN" dirty="0"/>
              <a:t>端实体集对应的关系模式中，主码仍为</a:t>
            </a:r>
            <a:r>
              <a:rPr lang="en-US" altLang="zh-CN" i="1" dirty="0"/>
              <a:t>n</a:t>
            </a:r>
            <a:r>
              <a:rPr lang="zh-CN" altLang="zh-CN" dirty="0"/>
              <a:t>端的主码。</a:t>
            </a:r>
          </a:p>
          <a:p>
            <a:pPr indent="446405"/>
            <a:r>
              <a:rPr lang="zh-CN" altLang="zh-CN" dirty="0"/>
              <a:t>例如，图</a:t>
            </a:r>
            <a:r>
              <a:rPr lang="en-US" altLang="zh-CN" dirty="0"/>
              <a:t>0.6</a:t>
            </a:r>
            <a:r>
              <a:rPr lang="zh-CN" altLang="zh-CN" dirty="0"/>
              <a:t>描述的“班级（</a:t>
            </a:r>
            <a:r>
              <a:rPr lang="en-US" altLang="zh-CN" dirty="0" err="1"/>
              <a:t>bjb</a:t>
            </a:r>
            <a:r>
              <a:rPr lang="zh-CN" altLang="zh-CN" dirty="0"/>
              <a:t>）”与“学生（</a:t>
            </a:r>
            <a:r>
              <a:rPr lang="en-US" altLang="zh-CN" dirty="0" err="1"/>
              <a:t>xsb</a:t>
            </a:r>
            <a:r>
              <a:rPr lang="zh-CN" altLang="zh-CN" dirty="0"/>
              <a:t>）”实体集</a:t>
            </a:r>
            <a:r>
              <a:rPr lang="en-US" altLang="zh-CN" dirty="0"/>
              <a:t>E-R</a:t>
            </a:r>
            <a:r>
              <a:rPr lang="zh-CN" altLang="zh-CN" dirty="0"/>
              <a:t>模型可设计如下关系模式：</a:t>
            </a:r>
          </a:p>
          <a:p>
            <a:pPr indent="446405"/>
            <a:r>
              <a:rPr lang="en-US" altLang="zh-CN" dirty="0" err="1"/>
              <a:t>bjb</a:t>
            </a:r>
            <a:r>
              <a:rPr lang="zh-CN" altLang="zh-CN" dirty="0"/>
              <a:t>（</a:t>
            </a:r>
            <a:r>
              <a:rPr lang="zh-CN" altLang="zh-CN" u="sng" dirty="0"/>
              <a:t>班级编号</a:t>
            </a:r>
            <a:r>
              <a:rPr lang="zh-CN" altLang="zh-CN" dirty="0"/>
              <a:t>，院系，专业，人数）</a:t>
            </a:r>
          </a:p>
          <a:p>
            <a:pPr indent="446405"/>
            <a:r>
              <a:rPr lang="en-US" altLang="zh-CN" dirty="0" err="1"/>
              <a:t>xsb</a:t>
            </a:r>
            <a:r>
              <a:rPr lang="zh-CN" altLang="zh-CN" dirty="0"/>
              <a:t>（</a:t>
            </a:r>
            <a:r>
              <a:rPr lang="zh-CN" altLang="zh-CN" u="sng" dirty="0"/>
              <a:t>学号</a:t>
            </a:r>
            <a:r>
              <a:rPr lang="zh-CN" altLang="zh-CN" dirty="0"/>
              <a:t>，姓名，性别，出生时间，专业，总学分，备注，班级编号</a:t>
            </a:r>
            <a:r>
              <a:rPr lang="zh-CN" altLang="zh-CN" dirty="0" smtClean="0"/>
              <a:t>）</a:t>
            </a:r>
            <a:endParaRPr lang="zh-CN"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7295655"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3</a:t>
            </a:r>
            <a:r>
              <a:rPr lang="zh-CN" altLang="zh-CN" sz="2800" b="1" dirty="0">
                <a:solidFill>
                  <a:srgbClr val="751021"/>
                </a:solidFill>
              </a:rPr>
              <a:t>．（</a:t>
            </a:r>
            <a:r>
              <a:rPr lang="en-US" altLang="zh-CN" sz="2800" b="1" i="1" dirty="0">
                <a:solidFill>
                  <a:srgbClr val="751021"/>
                </a:solidFill>
              </a:rPr>
              <a:t>m</a:t>
            </a:r>
            <a:r>
              <a:rPr lang="zh-CN" altLang="zh-CN" sz="2800" b="1" dirty="0">
                <a:solidFill>
                  <a:srgbClr val="751021"/>
                </a:solidFill>
              </a:rPr>
              <a:t>∶</a:t>
            </a:r>
            <a:r>
              <a:rPr lang="en-US" altLang="zh-CN" sz="2800" b="1" i="1" dirty="0">
                <a:solidFill>
                  <a:srgbClr val="751021"/>
                </a:solidFill>
              </a:rPr>
              <a:t>n</a:t>
            </a:r>
            <a:r>
              <a:rPr lang="zh-CN" altLang="zh-CN" sz="2800" b="1" dirty="0">
                <a:solidFill>
                  <a:srgbClr val="751021"/>
                </a:solidFill>
              </a:rPr>
              <a:t>）联系的</a:t>
            </a:r>
            <a:r>
              <a:rPr lang="en-US" altLang="zh-CN" sz="2800" b="1" dirty="0">
                <a:solidFill>
                  <a:srgbClr val="751021"/>
                </a:solidFill>
              </a:rPr>
              <a:t>E-R</a:t>
            </a:r>
            <a:r>
              <a:rPr lang="zh-CN" altLang="zh-CN" sz="2800" b="1" dirty="0">
                <a:solidFill>
                  <a:srgbClr val="751021"/>
                </a:solidFill>
              </a:rPr>
              <a:t>图到关系模式的转换</a:t>
            </a:r>
          </a:p>
        </p:txBody>
      </p:sp>
      <p:sp>
        <p:nvSpPr>
          <p:cNvPr id="3" name="TextBox 2"/>
          <p:cNvSpPr txBox="1"/>
          <p:nvPr/>
        </p:nvSpPr>
        <p:spPr>
          <a:xfrm>
            <a:off x="1008410" y="1404392"/>
            <a:ext cx="9145016" cy="3778022"/>
          </a:xfrm>
          <a:prstGeom prst="rect">
            <a:avLst/>
          </a:prstGeom>
          <a:noFill/>
        </p:spPr>
        <p:txBody>
          <a:bodyPr wrap="square" rtlCol="0">
            <a:spAutoFit/>
          </a:bodyPr>
          <a:lstStyle/>
          <a:p>
            <a:pPr indent="446405">
              <a:lnSpc>
                <a:spcPct val="150000"/>
              </a:lnSpc>
            </a:pPr>
            <a:r>
              <a:rPr lang="zh-CN" altLang="zh-CN" dirty="0"/>
              <a:t>对于（</a:t>
            </a:r>
            <a:r>
              <a:rPr lang="en-US" altLang="zh-CN" i="1" dirty="0"/>
              <a:t>m</a:t>
            </a:r>
            <a:r>
              <a:rPr lang="zh-CN" altLang="zh-CN" dirty="0"/>
              <a:t>∶</a:t>
            </a:r>
            <a:r>
              <a:rPr lang="en-US" altLang="zh-CN" i="1" dirty="0"/>
              <a:t>n</a:t>
            </a:r>
            <a:r>
              <a:rPr lang="zh-CN" altLang="zh-CN" dirty="0"/>
              <a:t>）的联系，单独对应一个关系模式，该关系模式包括联系的属性、参与联系的各实体集的主码属性，该关系模式的主码由各实体集的主码属性共同组成。</a:t>
            </a:r>
          </a:p>
          <a:p>
            <a:pPr indent="446405">
              <a:lnSpc>
                <a:spcPct val="150000"/>
              </a:lnSpc>
            </a:pPr>
            <a:r>
              <a:rPr lang="zh-CN" altLang="zh-CN" dirty="0"/>
              <a:t>例如，图</a:t>
            </a:r>
            <a:r>
              <a:rPr lang="en-US" altLang="zh-CN" dirty="0"/>
              <a:t>0.7</a:t>
            </a:r>
            <a:r>
              <a:rPr lang="zh-CN" altLang="zh-CN" dirty="0"/>
              <a:t>描述的“学生（</a:t>
            </a:r>
            <a:r>
              <a:rPr lang="en-US" altLang="zh-CN" dirty="0" err="1"/>
              <a:t>xsb</a:t>
            </a:r>
            <a:r>
              <a:rPr lang="zh-CN" altLang="zh-CN" dirty="0"/>
              <a:t>）”与“课程（</a:t>
            </a:r>
            <a:r>
              <a:rPr lang="en-US" altLang="zh-CN" dirty="0" err="1"/>
              <a:t>kcb</a:t>
            </a:r>
            <a:r>
              <a:rPr lang="zh-CN" altLang="zh-CN" dirty="0"/>
              <a:t>）”实体集之间的联系可设计如下关系模式：</a:t>
            </a:r>
          </a:p>
          <a:p>
            <a:pPr indent="446405">
              <a:lnSpc>
                <a:spcPct val="150000"/>
              </a:lnSpc>
            </a:pPr>
            <a:r>
              <a:rPr lang="en-US" altLang="zh-CN" dirty="0" err="1"/>
              <a:t>xsb</a:t>
            </a:r>
            <a:r>
              <a:rPr lang="zh-CN" altLang="zh-CN" dirty="0"/>
              <a:t>（</a:t>
            </a:r>
            <a:r>
              <a:rPr lang="zh-CN" altLang="zh-CN" u="sng" dirty="0"/>
              <a:t>学号</a:t>
            </a:r>
            <a:r>
              <a:rPr lang="zh-CN" altLang="zh-CN" dirty="0"/>
              <a:t>，姓名，性别，出生时间，专业，总学分，备注）</a:t>
            </a:r>
          </a:p>
          <a:p>
            <a:pPr indent="446405">
              <a:lnSpc>
                <a:spcPct val="150000"/>
              </a:lnSpc>
            </a:pPr>
            <a:r>
              <a:rPr lang="en-US" altLang="zh-CN" dirty="0" err="1"/>
              <a:t>kcb</a:t>
            </a:r>
            <a:r>
              <a:rPr lang="zh-CN" altLang="zh-CN" dirty="0"/>
              <a:t>（</a:t>
            </a:r>
            <a:r>
              <a:rPr lang="zh-CN" altLang="zh-CN" u="sng" dirty="0"/>
              <a:t>课程号</a:t>
            </a:r>
            <a:r>
              <a:rPr lang="zh-CN" altLang="zh-CN" dirty="0"/>
              <a:t>，课程名称，开课学期，学时，学分）</a:t>
            </a:r>
          </a:p>
          <a:p>
            <a:pPr indent="446405">
              <a:lnSpc>
                <a:spcPct val="150000"/>
              </a:lnSpc>
            </a:pPr>
            <a:r>
              <a:rPr lang="en-US" altLang="zh-CN" dirty="0" err="1"/>
              <a:t>cjb</a:t>
            </a:r>
            <a:r>
              <a:rPr lang="zh-CN" altLang="zh-CN" dirty="0"/>
              <a:t>（</a:t>
            </a:r>
            <a:r>
              <a:rPr lang="zh-CN" altLang="zh-CN" u="sng" dirty="0"/>
              <a:t>学号</a:t>
            </a:r>
            <a:r>
              <a:rPr lang="zh-CN" altLang="zh-CN" dirty="0"/>
              <a:t>，</a:t>
            </a:r>
            <a:r>
              <a:rPr lang="zh-CN" altLang="zh-CN" u="sng" dirty="0"/>
              <a:t>课程号</a:t>
            </a:r>
            <a:r>
              <a:rPr lang="zh-CN" altLang="zh-CN" dirty="0"/>
              <a:t>，成绩）</a:t>
            </a:r>
          </a:p>
          <a:p>
            <a:pPr indent="446405">
              <a:lnSpc>
                <a:spcPct val="150000"/>
              </a:lnSpc>
            </a:pPr>
            <a:r>
              <a:rPr lang="zh-CN" altLang="zh-CN" dirty="0"/>
              <a:t>关系模式</a:t>
            </a:r>
            <a:r>
              <a:rPr lang="en-US" altLang="zh-CN" dirty="0" err="1"/>
              <a:t>cjb</a:t>
            </a:r>
            <a:r>
              <a:rPr lang="zh-CN" altLang="zh-CN" dirty="0"/>
              <a:t>的主码是由“学号”和“课程号”两个属性组合起来构成的一个主码，一个关系模式只能有一个主码</a:t>
            </a:r>
            <a:r>
              <a:rPr lang="zh-CN" altLang="zh-CN" dirty="0" smtClean="0"/>
              <a:t>。</a:t>
            </a:r>
            <a:endParaRPr lang="zh-CN"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80882" y="1165849"/>
            <a:ext cx="1455914" cy="57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rgbClr val="751021"/>
                </a:solidFill>
                <a:latin typeface="微软雅黑" panose="020B0503020204020204" pitchFamily="34" charset="-122"/>
                <a:ea typeface="微软雅黑" panose="020B0503020204020204" pitchFamily="34" charset="-122"/>
              </a:rPr>
              <a:t>目    录</a:t>
            </a:r>
            <a:endParaRPr lang="en-US" altLang="zh-CN" sz="2000" dirty="0">
              <a:solidFill>
                <a:srgbClr val="751021"/>
              </a:solidFill>
              <a:latin typeface="微软雅黑" panose="020B0503020204020204" pitchFamily="34" charset="-122"/>
              <a:ea typeface="微软雅黑" panose="020B0503020204020204" pitchFamily="34" charset="-122"/>
            </a:endParaRPr>
          </a:p>
        </p:txBody>
      </p:sp>
      <p:pic>
        <p:nvPicPr>
          <p:cNvPr id="11" name="Picture 5" descr="未标题-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918" y="1932078"/>
            <a:ext cx="7122380" cy="248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
          <p:cNvSpPr>
            <a:spLocks noChangeArrowheads="1"/>
          </p:cNvSpPr>
          <p:nvPr/>
        </p:nvSpPr>
        <p:spPr bwMode="auto">
          <a:xfrm>
            <a:off x="4511945" y="2361745"/>
            <a:ext cx="1793788" cy="1533310"/>
          </a:xfrm>
          <a:prstGeom prst="heart">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sz="6000" b="1" dirty="0" smtClean="0">
                <a:solidFill>
                  <a:srgbClr val="751021"/>
                </a:solidFill>
                <a:latin typeface="微软雅黑" panose="020B0503020204020204" pitchFamily="34" charset="-122"/>
                <a:ea typeface="微软雅黑" panose="020B0503020204020204" pitchFamily="34" charset="-122"/>
              </a:rPr>
              <a:t>03</a:t>
            </a:r>
            <a:endParaRPr lang="en-US" altLang="zh-CN" sz="6000" b="1" dirty="0">
              <a:solidFill>
                <a:srgbClr val="751021"/>
              </a:solidFill>
              <a:latin typeface="微软雅黑" panose="020B0503020204020204" pitchFamily="34" charset="-122"/>
              <a:ea typeface="微软雅黑" panose="020B0503020204020204" pitchFamily="34" charset="-122"/>
            </a:endParaRPr>
          </a:p>
        </p:txBody>
      </p:sp>
      <p:sp>
        <p:nvSpPr>
          <p:cNvPr id="2" name="矩形 1"/>
          <p:cNvSpPr/>
          <p:nvPr/>
        </p:nvSpPr>
        <p:spPr>
          <a:xfrm>
            <a:off x="4594344" y="3937446"/>
            <a:ext cx="1670650" cy="461665"/>
          </a:xfrm>
          <a:prstGeom prst="rect">
            <a:avLst/>
          </a:prstGeom>
        </p:spPr>
        <p:txBody>
          <a:bodyPr wrap="none">
            <a:spAutoFit/>
          </a:bodyPr>
          <a:lstStyle/>
          <a:p>
            <a:r>
              <a:rPr lang="zh-CN" altLang="zh-CN" sz="2400" b="1" dirty="0" smtClean="0"/>
              <a:t>物</a:t>
            </a:r>
            <a:r>
              <a:rPr lang="en-US" altLang="zh-CN" sz="2400" b="1" dirty="0" smtClean="0"/>
              <a:t> </a:t>
            </a:r>
            <a:r>
              <a:rPr lang="zh-CN" altLang="zh-CN" sz="2400" b="1" dirty="0" smtClean="0"/>
              <a:t>理</a:t>
            </a:r>
            <a:r>
              <a:rPr lang="en-US" altLang="zh-CN" sz="2400" b="1" dirty="0" smtClean="0"/>
              <a:t> </a:t>
            </a:r>
            <a:r>
              <a:rPr lang="zh-CN" altLang="zh-CN" sz="2400" b="1" dirty="0" smtClean="0"/>
              <a:t>模</a:t>
            </a:r>
            <a:r>
              <a:rPr lang="en-US" altLang="zh-CN" sz="2400" b="1" dirty="0" smtClean="0"/>
              <a:t> </a:t>
            </a:r>
            <a:r>
              <a:rPr lang="zh-CN" altLang="zh-CN" sz="2400" b="1" dirty="0" smtClean="0"/>
              <a:t>型</a:t>
            </a:r>
            <a:endParaRPr lang="zh-CN" altLang="en-US" sz="2400" b="1" dirty="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par>
                                <p:cTn id="8" presetID="23"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300" fill="hold"/>
                                        <p:tgtEl>
                                          <p:spTgt spid="12"/>
                                        </p:tgtEl>
                                        <p:attrNameLst>
                                          <p:attrName>ppt_w</p:attrName>
                                        </p:attrNameLst>
                                      </p:cBhvr>
                                      <p:tavLst>
                                        <p:tav tm="0">
                                          <p:val>
                                            <p:fltVal val="0"/>
                                          </p:val>
                                        </p:tav>
                                        <p:tav tm="100000">
                                          <p:val>
                                            <p:strVal val="#ppt_w"/>
                                          </p:val>
                                        </p:tav>
                                      </p:tavLst>
                                    </p:anim>
                                    <p:anim calcmode="lin" valueType="num">
                                      <p:cBhvr>
                                        <p:cTn id="11" dur="300" fill="hold"/>
                                        <p:tgtEl>
                                          <p:spTgt spid="12"/>
                                        </p:tgtEl>
                                        <p:attrNameLst>
                                          <p:attrName>ppt_h</p:attrName>
                                        </p:attrNameLst>
                                      </p:cBhvr>
                                      <p:tavLst>
                                        <p:tav tm="0">
                                          <p:val>
                                            <p:fltVal val="0"/>
                                          </p:val>
                                        </p:tav>
                                        <p:tav tm="100000">
                                          <p:val>
                                            <p:strVal val="#ppt_h"/>
                                          </p:val>
                                        </p:tav>
                                      </p:tavLst>
                                    </p:anim>
                                  </p:childTnLst>
                                </p:cTn>
                              </p:par>
                              <p:par>
                                <p:cTn id="12" presetID="6" presetClass="emph" presetSubtype="0" autoRev="1" fill="hold" grpId="1" nodeType="withEffect">
                                  <p:stCondLst>
                                    <p:cond delay="300"/>
                                  </p:stCondLst>
                                  <p:childTnLst>
                                    <p:animScale>
                                      <p:cBhvr>
                                        <p:cTn id="13" dur="150" fill="hold"/>
                                        <p:tgtEl>
                                          <p:spTgt spid="12"/>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1667511"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751021"/>
                </a:solidFill>
              </a:rPr>
              <a:t>物理模型</a:t>
            </a:r>
          </a:p>
        </p:txBody>
      </p:sp>
      <p:sp>
        <p:nvSpPr>
          <p:cNvPr id="3" name="TextBox 2"/>
          <p:cNvSpPr txBox="1"/>
          <p:nvPr/>
        </p:nvSpPr>
        <p:spPr>
          <a:xfrm>
            <a:off x="1872506" y="1692424"/>
            <a:ext cx="7480370" cy="3363944"/>
          </a:xfrm>
          <a:prstGeom prst="bevel">
            <a:avLst>
              <a:gd name="adj" fmla="val 7443"/>
            </a:avLst>
          </a:prstGeom>
          <a:solidFill>
            <a:schemeClr val="lt1">
              <a:alpha val="49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indent="446405">
              <a:lnSpc>
                <a:spcPct val="150000"/>
              </a:lnSpc>
            </a:pPr>
            <a:r>
              <a:rPr lang="en-US" altLang="zh-CN" dirty="0" err="1"/>
              <a:t>物理模型</a:t>
            </a:r>
            <a:r>
              <a:rPr lang="zh-CN" altLang="zh-CN" dirty="0"/>
              <a:t>（</a:t>
            </a:r>
            <a:r>
              <a:rPr lang="en-US" altLang="zh-CN" dirty="0"/>
              <a:t>Physical Data Model</a:t>
            </a:r>
            <a:r>
              <a:rPr lang="zh-CN" altLang="zh-CN" dirty="0"/>
              <a:t>）是面向计算机物理表示的模型，描述了数据在储存介质上的组织结构，它不但与具体的</a:t>
            </a:r>
            <a:r>
              <a:rPr lang="en-US" altLang="zh-CN" dirty="0"/>
              <a:t>DBMS</a:t>
            </a:r>
            <a:r>
              <a:rPr lang="zh-CN" altLang="zh-CN" dirty="0"/>
              <a:t>有关，而且还与</a:t>
            </a:r>
            <a:r>
              <a:rPr lang="en-US" altLang="zh-CN" dirty="0" err="1"/>
              <a:t>操作系统</a:t>
            </a:r>
            <a:r>
              <a:rPr lang="zh-CN" altLang="zh-CN" dirty="0"/>
              <a:t>和硬件有关。每一种逻辑数据模型在实现时都有其对应的物理数据模型。</a:t>
            </a:r>
            <a:r>
              <a:rPr lang="en-US" altLang="zh-CN" dirty="0"/>
              <a:t>DBMS</a:t>
            </a:r>
            <a:r>
              <a:rPr lang="zh-CN" altLang="zh-CN" dirty="0"/>
              <a:t>为了保证其独立性与可移植性，大部分物理数据模型的实现工作由系统自动完成，而设计者只设计索引、聚集等特殊结构</a:t>
            </a:r>
            <a:r>
              <a:rPr lang="zh-CN" altLang="zh-CN" dirty="0" smtClean="0"/>
              <a:t>。</a:t>
            </a:r>
            <a:endParaRPr lang="zh-CN"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6362" y="324272"/>
            <a:ext cx="9721080" cy="2306955"/>
          </a:xfrm>
          <a:prstGeom prst="rect">
            <a:avLst/>
          </a:prstGeom>
        </p:spPr>
        <p:txBody>
          <a:bodyPr wrap="square">
            <a:spAutoFit/>
          </a:bodyPr>
          <a:lstStyle/>
          <a:p>
            <a:pPr>
              <a:defRPr/>
            </a:pPr>
            <a:r>
              <a:rPr lang="zh-CN" altLang="en-US" sz="3600" b="1" dirty="0"/>
              <a:t>理论课</a:t>
            </a:r>
            <a:endParaRPr lang="en-US" altLang="zh-CN" sz="3600" b="1" dirty="0"/>
          </a:p>
          <a:p>
            <a:pPr marL="0" indent="0">
              <a:buFontTx/>
              <a:buNone/>
              <a:defRPr/>
            </a:pPr>
            <a:r>
              <a:rPr lang="en-US" altLang="zh-CN" sz="3600" dirty="0" smtClean="0"/>
              <a:t>1-13</a:t>
            </a:r>
            <a:r>
              <a:rPr lang="zh-CN" altLang="en-US" sz="3600" dirty="0" smtClean="0"/>
              <a:t>，</a:t>
            </a:r>
            <a:r>
              <a:rPr lang="en-US" altLang="zh-CN" sz="3600" dirty="0" smtClean="0"/>
              <a:t>15-17</a:t>
            </a:r>
            <a:r>
              <a:rPr lang="zh-CN" altLang="en-US" sz="3600" dirty="0" smtClean="0"/>
              <a:t>周</a:t>
            </a:r>
            <a:r>
              <a:rPr lang="en-US" altLang="zh-CN" sz="3600" dirty="0" smtClean="0"/>
              <a:t>+</a:t>
            </a:r>
            <a:r>
              <a:rPr lang="zh-CN" altLang="en-US" sz="3600" dirty="0" smtClean="0"/>
              <a:t>双周（</a:t>
            </a:r>
            <a:r>
              <a:rPr lang="en-US" altLang="zh-CN" sz="3600" dirty="0" smtClean="0"/>
              <a:t>-1</a:t>
            </a:r>
            <a:r>
              <a:rPr lang="zh-CN" altLang="en-US" sz="3600" dirty="0" smtClean="0"/>
              <a:t>）</a:t>
            </a:r>
            <a:r>
              <a:rPr lang="en-US" altLang="zh-CN" sz="3600" dirty="0" smtClean="0"/>
              <a:t>=16+8</a:t>
            </a:r>
            <a:r>
              <a:rPr lang="zh-CN" altLang="en-US" sz="3600" dirty="0" smtClean="0"/>
              <a:t>，</a:t>
            </a:r>
            <a:r>
              <a:rPr lang="zh-CN" altLang="en-US" sz="3600" b="1" dirty="0" smtClean="0"/>
              <a:t>共</a:t>
            </a:r>
            <a:r>
              <a:rPr lang="en-US" altLang="zh-CN" sz="3600" b="1" dirty="0" smtClean="0">
                <a:solidFill>
                  <a:srgbClr val="FF0000"/>
                </a:solidFill>
              </a:rPr>
              <a:t>24</a:t>
            </a:r>
            <a:r>
              <a:rPr lang="zh-CN" altLang="en-US" sz="3600" b="1" dirty="0" smtClean="0"/>
              <a:t>次</a:t>
            </a:r>
            <a:endParaRPr lang="en-US" altLang="zh-CN" sz="3600" b="1" dirty="0"/>
          </a:p>
          <a:p>
            <a:pPr>
              <a:defRPr/>
            </a:pPr>
            <a:r>
              <a:rPr lang="zh-CN" altLang="en-US" sz="3600" b="1" dirty="0"/>
              <a:t>上机课</a:t>
            </a:r>
            <a:endParaRPr lang="en-US" altLang="zh-CN" sz="3600" b="1" dirty="0"/>
          </a:p>
          <a:p>
            <a:pPr marL="0" indent="0">
              <a:buFontTx/>
              <a:buNone/>
              <a:defRPr/>
            </a:pPr>
            <a:r>
              <a:rPr lang="en-US" altLang="zh-CN" sz="3600" dirty="0" smtClean="0"/>
              <a:t>6-12</a:t>
            </a:r>
            <a:r>
              <a:rPr lang="zh-CN" altLang="en-US" sz="3600" dirty="0" smtClean="0"/>
              <a:t>，</a:t>
            </a:r>
            <a:r>
              <a:rPr lang="en-US" altLang="zh-CN" sz="3600" dirty="0" smtClean="0"/>
              <a:t>16-18</a:t>
            </a:r>
            <a:r>
              <a:rPr lang="zh-CN" altLang="en-US" sz="3600" dirty="0" smtClean="0"/>
              <a:t>双</a:t>
            </a:r>
            <a:r>
              <a:rPr lang="zh-CN" altLang="en-US" sz="3600" dirty="0" smtClean="0"/>
              <a:t>周</a:t>
            </a:r>
            <a:r>
              <a:rPr lang="zh-CN" altLang="en-US" sz="3600" dirty="0" smtClean="0"/>
              <a:t>，</a:t>
            </a:r>
            <a:r>
              <a:rPr lang="zh-CN" altLang="en-US" sz="3600" b="1" dirty="0" smtClean="0"/>
              <a:t>共</a:t>
            </a:r>
            <a:r>
              <a:rPr lang="en-US" altLang="zh-CN" sz="3600" b="1" dirty="0" smtClean="0">
                <a:solidFill>
                  <a:srgbClr val="FF0000"/>
                </a:solidFill>
              </a:rPr>
              <a:t>6</a:t>
            </a:r>
            <a:r>
              <a:rPr lang="zh-CN" altLang="en-US" sz="3600" b="1" dirty="0" smtClean="0"/>
              <a:t>次</a:t>
            </a:r>
            <a:r>
              <a:rPr lang="zh-CN" altLang="en-US" sz="3600" b="1" dirty="0"/>
              <a:t>上机</a:t>
            </a:r>
            <a:endParaRPr lang="en-US" altLang="zh-CN" sz="36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80882" y="1165849"/>
            <a:ext cx="1455914" cy="57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rgbClr val="751021"/>
                </a:solidFill>
                <a:latin typeface="微软雅黑" panose="020B0503020204020204" pitchFamily="34" charset="-122"/>
                <a:ea typeface="微软雅黑" panose="020B0503020204020204" pitchFamily="34" charset="-122"/>
              </a:rPr>
              <a:t>目    录</a:t>
            </a:r>
            <a:endParaRPr lang="en-US" altLang="zh-CN" sz="2000" dirty="0">
              <a:solidFill>
                <a:srgbClr val="751021"/>
              </a:solidFill>
              <a:latin typeface="微软雅黑" panose="020B0503020204020204" pitchFamily="34" charset="-122"/>
              <a:ea typeface="微软雅黑" panose="020B0503020204020204" pitchFamily="34" charset="-122"/>
            </a:endParaRPr>
          </a:p>
        </p:txBody>
      </p:sp>
      <p:sp>
        <p:nvSpPr>
          <p:cNvPr id="6147" name="Rectangle 3"/>
          <p:cNvSpPr>
            <a:spLocks noChangeArrowheads="1"/>
          </p:cNvSpPr>
          <p:nvPr/>
        </p:nvSpPr>
        <p:spPr bwMode="auto">
          <a:xfrm>
            <a:off x="5207641" y="2398585"/>
            <a:ext cx="402395" cy="436340"/>
          </a:xfrm>
          <a:prstGeom prst="star6">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a:solidFill>
                  <a:srgbClr val="751021"/>
                </a:solidFill>
                <a:latin typeface="微软雅黑" panose="020B0503020204020204" pitchFamily="34" charset="-122"/>
                <a:ea typeface="微软雅黑" panose="020B0503020204020204" pitchFamily="34" charset="-122"/>
              </a:rPr>
              <a:t>1</a:t>
            </a:r>
          </a:p>
        </p:txBody>
      </p:sp>
      <p:pic>
        <p:nvPicPr>
          <p:cNvPr id="11" name="Picture 5" descr="未标题-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8918" y="1932078"/>
            <a:ext cx="7122380" cy="248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
          <p:cNvSpPr>
            <a:spLocks noChangeArrowheads="1"/>
          </p:cNvSpPr>
          <p:nvPr/>
        </p:nvSpPr>
        <p:spPr bwMode="auto">
          <a:xfrm>
            <a:off x="2664594" y="2319354"/>
            <a:ext cx="1793788" cy="1533310"/>
          </a:xfrm>
          <a:prstGeom prst="heart">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sz="6000" b="1" dirty="0" smtClean="0">
                <a:solidFill>
                  <a:srgbClr val="751021"/>
                </a:solidFill>
                <a:latin typeface="微软雅黑" panose="020B0503020204020204" pitchFamily="34" charset="-122"/>
                <a:ea typeface="微软雅黑" panose="020B0503020204020204" pitchFamily="34" charset="-122"/>
              </a:rPr>
              <a:t>01</a:t>
            </a:r>
            <a:endParaRPr lang="en-US" altLang="zh-CN" sz="6000" b="1" dirty="0">
              <a:solidFill>
                <a:srgbClr val="751021"/>
              </a:solidFill>
              <a:latin typeface="微软雅黑" panose="020B0503020204020204" pitchFamily="34" charset="-122"/>
              <a:ea typeface="微软雅黑" panose="020B0503020204020204" pitchFamily="34" charset="-122"/>
            </a:endParaRPr>
          </a:p>
        </p:txBody>
      </p:sp>
      <p:sp>
        <p:nvSpPr>
          <p:cNvPr id="13" name="Rectangle 3"/>
          <p:cNvSpPr>
            <a:spLocks noChangeArrowheads="1"/>
          </p:cNvSpPr>
          <p:nvPr/>
        </p:nvSpPr>
        <p:spPr bwMode="auto">
          <a:xfrm>
            <a:off x="5207641" y="3181305"/>
            <a:ext cx="402395" cy="436340"/>
          </a:xfrm>
          <a:prstGeom prst="star6">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smtClean="0">
                <a:solidFill>
                  <a:srgbClr val="751021"/>
                </a:solidFill>
                <a:latin typeface="微软雅黑" panose="020B0503020204020204" pitchFamily="34" charset="-122"/>
                <a:ea typeface="微软雅黑" panose="020B0503020204020204" pitchFamily="34" charset="-122"/>
              </a:rPr>
              <a:t>2</a:t>
            </a:r>
            <a:endParaRPr lang="en-US" altLang="zh-CN" b="1" dirty="0">
              <a:solidFill>
                <a:srgbClr val="751021"/>
              </a:solidFill>
              <a:latin typeface="微软雅黑" panose="020B0503020204020204" pitchFamily="34" charset="-122"/>
              <a:ea typeface="微软雅黑" panose="020B0503020204020204" pitchFamily="34" charset="-122"/>
            </a:endParaRPr>
          </a:p>
        </p:txBody>
      </p:sp>
      <p:sp>
        <p:nvSpPr>
          <p:cNvPr id="14" name="Rectangle 3"/>
          <p:cNvSpPr>
            <a:spLocks noChangeArrowheads="1"/>
          </p:cNvSpPr>
          <p:nvPr/>
        </p:nvSpPr>
        <p:spPr bwMode="auto">
          <a:xfrm>
            <a:off x="5202569" y="3976323"/>
            <a:ext cx="402395" cy="436340"/>
          </a:xfrm>
          <a:prstGeom prst="star6">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smtClean="0">
                <a:solidFill>
                  <a:srgbClr val="751021"/>
                </a:solidFill>
                <a:latin typeface="微软雅黑" panose="020B0503020204020204" pitchFamily="34" charset="-122"/>
                <a:ea typeface="微软雅黑" panose="020B0503020204020204" pitchFamily="34" charset="-122"/>
              </a:rPr>
              <a:t>3</a:t>
            </a:r>
            <a:endParaRPr lang="en-US" altLang="zh-CN" b="1" dirty="0">
              <a:solidFill>
                <a:srgbClr val="751021"/>
              </a:solidFill>
              <a:latin typeface="微软雅黑" panose="020B0503020204020204" pitchFamily="34" charset="-122"/>
              <a:ea typeface="微软雅黑" panose="020B0503020204020204" pitchFamily="34" charset="-122"/>
            </a:endParaRPr>
          </a:p>
        </p:txBody>
      </p:sp>
      <p:sp>
        <p:nvSpPr>
          <p:cNvPr id="2" name="矩形 1"/>
          <p:cNvSpPr/>
          <p:nvPr/>
        </p:nvSpPr>
        <p:spPr>
          <a:xfrm>
            <a:off x="2659388" y="3895055"/>
            <a:ext cx="1731564" cy="461665"/>
          </a:xfrm>
          <a:prstGeom prst="rect">
            <a:avLst/>
          </a:prstGeom>
        </p:spPr>
        <p:txBody>
          <a:bodyPr wrap="none">
            <a:spAutoFit/>
          </a:bodyPr>
          <a:lstStyle/>
          <a:p>
            <a:r>
              <a:rPr lang="zh-CN" altLang="zh-CN" sz="2400" b="1" dirty="0"/>
              <a:t>数据库系统</a:t>
            </a:r>
            <a:endParaRPr lang="zh-CN" altLang="en-US" sz="2400" b="1" dirty="0"/>
          </a:p>
        </p:txBody>
      </p:sp>
      <p:sp>
        <p:nvSpPr>
          <p:cNvPr id="3" name="矩形 2"/>
          <p:cNvSpPr/>
          <p:nvPr/>
        </p:nvSpPr>
        <p:spPr>
          <a:xfrm>
            <a:off x="5698214" y="2432089"/>
            <a:ext cx="877163" cy="369332"/>
          </a:xfrm>
          <a:prstGeom prst="rect">
            <a:avLst/>
          </a:prstGeom>
        </p:spPr>
        <p:txBody>
          <a:bodyPr wrap="none">
            <a:spAutoFit/>
          </a:bodyPr>
          <a:lstStyle/>
          <a:p>
            <a:r>
              <a:rPr lang="zh-CN" altLang="zh-CN" b="1" dirty="0">
                <a:solidFill>
                  <a:srgbClr val="751021"/>
                </a:solidFill>
              </a:rPr>
              <a:t>数据库</a:t>
            </a:r>
          </a:p>
        </p:txBody>
      </p:sp>
      <p:sp>
        <p:nvSpPr>
          <p:cNvPr id="4" name="矩形 3"/>
          <p:cNvSpPr/>
          <p:nvPr/>
        </p:nvSpPr>
        <p:spPr>
          <a:xfrm>
            <a:off x="5688637" y="3204592"/>
            <a:ext cx="1800493" cy="369332"/>
          </a:xfrm>
          <a:prstGeom prst="rect">
            <a:avLst/>
          </a:prstGeom>
        </p:spPr>
        <p:txBody>
          <a:bodyPr wrap="none">
            <a:spAutoFit/>
          </a:bodyPr>
          <a:lstStyle/>
          <a:p>
            <a:r>
              <a:rPr lang="zh-CN" altLang="zh-CN" b="1" dirty="0">
                <a:solidFill>
                  <a:srgbClr val="751021"/>
                </a:solidFill>
              </a:rPr>
              <a:t>数据库管理系统</a:t>
            </a:r>
          </a:p>
        </p:txBody>
      </p:sp>
      <p:sp>
        <p:nvSpPr>
          <p:cNvPr id="5" name="矩形 4"/>
          <p:cNvSpPr/>
          <p:nvPr/>
        </p:nvSpPr>
        <p:spPr>
          <a:xfrm>
            <a:off x="5697140" y="4009827"/>
            <a:ext cx="1338828" cy="369332"/>
          </a:xfrm>
          <a:prstGeom prst="rect">
            <a:avLst/>
          </a:prstGeom>
        </p:spPr>
        <p:txBody>
          <a:bodyPr wrap="none">
            <a:spAutoFit/>
          </a:bodyPr>
          <a:lstStyle/>
          <a:p>
            <a:r>
              <a:rPr lang="zh-CN" altLang="zh-CN" b="1" dirty="0">
                <a:solidFill>
                  <a:srgbClr val="751021"/>
                </a:solidFill>
              </a:rPr>
              <a:t>数据库系统</a:t>
            </a:r>
          </a:p>
        </p:txBody>
      </p:sp>
      <p:sp>
        <p:nvSpPr>
          <p:cNvPr id="20" name="Rectangle 3"/>
          <p:cNvSpPr>
            <a:spLocks noChangeArrowheads="1"/>
          </p:cNvSpPr>
          <p:nvPr/>
        </p:nvSpPr>
        <p:spPr bwMode="auto">
          <a:xfrm>
            <a:off x="5198614" y="4712468"/>
            <a:ext cx="402395" cy="436340"/>
          </a:xfrm>
          <a:prstGeom prst="star6">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smtClean="0">
                <a:solidFill>
                  <a:srgbClr val="751021"/>
                </a:solidFill>
                <a:latin typeface="微软雅黑" panose="020B0503020204020204" pitchFamily="34" charset="-122"/>
                <a:ea typeface="微软雅黑" panose="020B0503020204020204" pitchFamily="34" charset="-122"/>
              </a:rPr>
              <a:t>4</a:t>
            </a:r>
            <a:endParaRPr lang="en-US" altLang="zh-CN" b="1" dirty="0">
              <a:solidFill>
                <a:srgbClr val="751021"/>
              </a:solidFill>
              <a:latin typeface="微软雅黑" panose="020B0503020204020204" pitchFamily="34" charset="-122"/>
              <a:ea typeface="微软雅黑" panose="020B0503020204020204" pitchFamily="34" charset="-122"/>
            </a:endParaRPr>
          </a:p>
        </p:txBody>
      </p:sp>
      <p:sp>
        <p:nvSpPr>
          <p:cNvPr id="6" name="矩形 5"/>
          <p:cNvSpPr/>
          <p:nvPr/>
        </p:nvSpPr>
        <p:spPr>
          <a:xfrm>
            <a:off x="5680393" y="4750053"/>
            <a:ext cx="2723823" cy="369332"/>
          </a:xfrm>
          <a:prstGeom prst="rect">
            <a:avLst/>
          </a:prstGeom>
        </p:spPr>
        <p:txBody>
          <a:bodyPr wrap="none">
            <a:spAutoFit/>
          </a:bodyPr>
          <a:lstStyle/>
          <a:p>
            <a:r>
              <a:rPr lang="zh-CN" altLang="zh-CN" b="1" dirty="0">
                <a:solidFill>
                  <a:srgbClr val="751021"/>
                </a:solidFill>
              </a:rPr>
              <a:t>应用程序和程序开发工具</a:t>
            </a:r>
            <a:endParaRPr lang="zh-CN" altLang="en-US" b="1" dirty="0">
              <a:solidFill>
                <a:srgbClr val="751021"/>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p:cTn id="7" dur="300" fill="hold"/>
                                        <p:tgtEl>
                                          <p:spTgt spid="6147"/>
                                        </p:tgtEl>
                                        <p:attrNameLst>
                                          <p:attrName>ppt_w</p:attrName>
                                        </p:attrNameLst>
                                      </p:cBhvr>
                                      <p:tavLst>
                                        <p:tav tm="0">
                                          <p:val>
                                            <p:fltVal val="0"/>
                                          </p:val>
                                        </p:tav>
                                        <p:tav tm="100000">
                                          <p:val>
                                            <p:strVal val="#ppt_w"/>
                                          </p:val>
                                        </p:tav>
                                      </p:tavLst>
                                    </p:anim>
                                    <p:anim calcmode="lin" valueType="num">
                                      <p:cBhvr>
                                        <p:cTn id="8" dur="300" fill="hold"/>
                                        <p:tgtEl>
                                          <p:spTgt spid="6147"/>
                                        </p:tgtEl>
                                        <p:attrNameLst>
                                          <p:attrName>ppt_h</p:attrName>
                                        </p:attrNameLst>
                                      </p:cBhvr>
                                      <p:tavLst>
                                        <p:tav tm="0">
                                          <p:val>
                                            <p:fltVal val="0"/>
                                          </p:val>
                                        </p:tav>
                                        <p:tav tm="100000">
                                          <p:val>
                                            <p:strVal val="#ppt_h"/>
                                          </p:val>
                                        </p:tav>
                                      </p:tavLst>
                                    </p:anim>
                                  </p:childTnLst>
                                </p:cTn>
                              </p:par>
                              <p:par>
                                <p:cTn id="9" presetID="6" presetClass="emph" presetSubtype="0" autoRev="1" fill="hold" grpId="1" nodeType="withEffect">
                                  <p:stCondLst>
                                    <p:cond delay="300"/>
                                  </p:stCondLst>
                                  <p:childTnLst>
                                    <p:animScale>
                                      <p:cBhvr>
                                        <p:cTn id="10" dur="150" fill="hold"/>
                                        <p:tgtEl>
                                          <p:spTgt spid="6147"/>
                                        </p:tgtEl>
                                      </p:cBhvr>
                                      <p:by x="120000" y="120000"/>
                                    </p:animScale>
                                  </p:childTnLst>
                                </p:cTn>
                              </p:par>
                              <p:par>
                                <p:cTn id="11" presetID="16" presetClass="entr" presetSubtype="37"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outVertical)">
                                      <p:cBhvr>
                                        <p:cTn id="13" dur="500"/>
                                        <p:tgtEl>
                                          <p:spTgt spid="11"/>
                                        </p:tgtEl>
                                      </p:cBhvr>
                                    </p:animEffect>
                                  </p:childTnLst>
                                </p:cTn>
                              </p:par>
                              <p:par>
                                <p:cTn id="14" presetID="23" presetClass="entr" presetSubtype="16"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300" fill="hold"/>
                                        <p:tgtEl>
                                          <p:spTgt spid="12"/>
                                        </p:tgtEl>
                                        <p:attrNameLst>
                                          <p:attrName>ppt_w</p:attrName>
                                        </p:attrNameLst>
                                      </p:cBhvr>
                                      <p:tavLst>
                                        <p:tav tm="0">
                                          <p:val>
                                            <p:fltVal val="0"/>
                                          </p:val>
                                        </p:tav>
                                        <p:tav tm="100000">
                                          <p:val>
                                            <p:strVal val="#ppt_w"/>
                                          </p:val>
                                        </p:tav>
                                      </p:tavLst>
                                    </p:anim>
                                    <p:anim calcmode="lin" valueType="num">
                                      <p:cBhvr>
                                        <p:cTn id="17" dur="300" fill="hold"/>
                                        <p:tgtEl>
                                          <p:spTgt spid="12"/>
                                        </p:tgtEl>
                                        <p:attrNameLst>
                                          <p:attrName>ppt_h</p:attrName>
                                        </p:attrNameLst>
                                      </p:cBhvr>
                                      <p:tavLst>
                                        <p:tav tm="0">
                                          <p:val>
                                            <p:fltVal val="0"/>
                                          </p:val>
                                        </p:tav>
                                        <p:tav tm="100000">
                                          <p:val>
                                            <p:strVal val="#ppt_h"/>
                                          </p:val>
                                        </p:tav>
                                      </p:tavLst>
                                    </p:anim>
                                  </p:childTnLst>
                                </p:cTn>
                              </p:par>
                              <p:par>
                                <p:cTn id="18" presetID="6" presetClass="emph" presetSubtype="0" autoRev="1" fill="hold" grpId="1" nodeType="withEffect">
                                  <p:stCondLst>
                                    <p:cond delay="300"/>
                                  </p:stCondLst>
                                  <p:childTnLst>
                                    <p:animScale>
                                      <p:cBhvr>
                                        <p:cTn id="19" dur="150" fill="hold"/>
                                        <p:tgtEl>
                                          <p:spTgt spid="12"/>
                                        </p:tgtEl>
                                      </p:cBhvr>
                                      <p:by x="120000" y="120000"/>
                                    </p:animScale>
                                  </p:childTnLst>
                                </p:cTn>
                              </p:par>
                              <p:par>
                                <p:cTn id="20" presetID="23"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300" fill="hold"/>
                                        <p:tgtEl>
                                          <p:spTgt spid="13"/>
                                        </p:tgtEl>
                                        <p:attrNameLst>
                                          <p:attrName>ppt_w</p:attrName>
                                        </p:attrNameLst>
                                      </p:cBhvr>
                                      <p:tavLst>
                                        <p:tav tm="0">
                                          <p:val>
                                            <p:fltVal val="0"/>
                                          </p:val>
                                        </p:tav>
                                        <p:tav tm="100000">
                                          <p:val>
                                            <p:strVal val="#ppt_w"/>
                                          </p:val>
                                        </p:tav>
                                      </p:tavLst>
                                    </p:anim>
                                    <p:anim calcmode="lin" valueType="num">
                                      <p:cBhvr>
                                        <p:cTn id="23" dur="300" fill="hold"/>
                                        <p:tgtEl>
                                          <p:spTgt spid="13"/>
                                        </p:tgtEl>
                                        <p:attrNameLst>
                                          <p:attrName>ppt_h</p:attrName>
                                        </p:attrNameLst>
                                      </p:cBhvr>
                                      <p:tavLst>
                                        <p:tav tm="0">
                                          <p:val>
                                            <p:fltVal val="0"/>
                                          </p:val>
                                        </p:tav>
                                        <p:tav tm="100000">
                                          <p:val>
                                            <p:strVal val="#ppt_h"/>
                                          </p:val>
                                        </p:tav>
                                      </p:tavLst>
                                    </p:anim>
                                  </p:childTnLst>
                                </p:cTn>
                              </p:par>
                              <p:par>
                                <p:cTn id="24" presetID="6" presetClass="emph" presetSubtype="0" autoRev="1" fill="hold" grpId="1" nodeType="withEffect">
                                  <p:stCondLst>
                                    <p:cond delay="300"/>
                                  </p:stCondLst>
                                  <p:childTnLst>
                                    <p:animScale>
                                      <p:cBhvr>
                                        <p:cTn id="25" dur="150" fill="hold"/>
                                        <p:tgtEl>
                                          <p:spTgt spid="13"/>
                                        </p:tgtEl>
                                      </p:cBhvr>
                                      <p:by x="120000" y="120000"/>
                                    </p:animScale>
                                  </p:childTnLst>
                                </p:cTn>
                              </p:par>
                              <p:par>
                                <p:cTn id="26" presetID="23" presetClass="entr" presetSubtype="16"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300" fill="hold"/>
                                        <p:tgtEl>
                                          <p:spTgt spid="14"/>
                                        </p:tgtEl>
                                        <p:attrNameLst>
                                          <p:attrName>ppt_w</p:attrName>
                                        </p:attrNameLst>
                                      </p:cBhvr>
                                      <p:tavLst>
                                        <p:tav tm="0">
                                          <p:val>
                                            <p:fltVal val="0"/>
                                          </p:val>
                                        </p:tav>
                                        <p:tav tm="100000">
                                          <p:val>
                                            <p:strVal val="#ppt_w"/>
                                          </p:val>
                                        </p:tav>
                                      </p:tavLst>
                                    </p:anim>
                                    <p:anim calcmode="lin" valueType="num">
                                      <p:cBhvr>
                                        <p:cTn id="29" dur="300" fill="hold"/>
                                        <p:tgtEl>
                                          <p:spTgt spid="14"/>
                                        </p:tgtEl>
                                        <p:attrNameLst>
                                          <p:attrName>ppt_h</p:attrName>
                                        </p:attrNameLst>
                                      </p:cBhvr>
                                      <p:tavLst>
                                        <p:tav tm="0">
                                          <p:val>
                                            <p:fltVal val="0"/>
                                          </p:val>
                                        </p:tav>
                                        <p:tav tm="100000">
                                          <p:val>
                                            <p:strVal val="#ppt_h"/>
                                          </p:val>
                                        </p:tav>
                                      </p:tavLst>
                                    </p:anim>
                                  </p:childTnLst>
                                </p:cTn>
                              </p:par>
                              <p:par>
                                <p:cTn id="30" presetID="6" presetClass="emph" presetSubtype="0" autoRev="1" fill="hold" grpId="1" nodeType="withEffect">
                                  <p:stCondLst>
                                    <p:cond delay="300"/>
                                  </p:stCondLst>
                                  <p:childTnLst>
                                    <p:animScale>
                                      <p:cBhvr>
                                        <p:cTn id="31" dur="150" fill="hold"/>
                                        <p:tgtEl>
                                          <p:spTgt spid="14"/>
                                        </p:tgtEl>
                                      </p:cBhvr>
                                      <p:by x="120000" y="120000"/>
                                    </p:animScale>
                                  </p:childTnLst>
                                </p:cTn>
                              </p:par>
                              <p:par>
                                <p:cTn id="32" presetID="23" presetClass="entr" presetSubtype="16"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p:cTn id="34" dur="300" fill="hold"/>
                                        <p:tgtEl>
                                          <p:spTgt spid="20"/>
                                        </p:tgtEl>
                                        <p:attrNameLst>
                                          <p:attrName>ppt_w</p:attrName>
                                        </p:attrNameLst>
                                      </p:cBhvr>
                                      <p:tavLst>
                                        <p:tav tm="0">
                                          <p:val>
                                            <p:fltVal val="0"/>
                                          </p:val>
                                        </p:tav>
                                        <p:tav tm="100000">
                                          <p:val>
                                            <p:strVal val="#ppt_w"/>
                                          </p:val>
                                        </p:tav>
                                      </p:tavLst>
                                    </p:anim>
                                    <p:anim calcmode="lin" valueType="num">
                                      <p:cBhvr>
                                        <p:cTn id="35" dur="300" fill="hold"/>
                                        <p:tgtEl>
                                          <p:spTgt spid="20"/>
                                        </p:tgtEl>
                                        <p:attrNameLst>
                                          <p:attrName>ppt_h</p:attrName>
                                        </p:attrNameLst>
                                      </p:cBhvr>
                                      <p:tavLst>
                                        <p:tav tm="0">
                                          <p:val>
                                            <p:fltVal val="0"/>
                                          </p:val>
                                        </p:tav>
                                        <p:tav tm="100000">
                                          <p:val>
                                            <p:strVal val="#ppt_h"/>
                                          </p:val>
                                        </p:tav>
                                      </p:tavLst>
                                    </p:anim>
                                  </p:childTnLst>
                                </p:cTn>
                              </p:par>
                              <p:par>
                                <p:cTn id="36" presetID="6" presetClass="emph" presetSubtype="0" autoRev="1" fill="hold" grpId="1" nodeType="withEffect">
                                  <p:stCondLst>
                                    <p:cond delay="300"/>
                                  </p:stCondLst>
                                  <p:childTnLst>
                                    <p:animScale>
                                      <p:cBhvr>
                                        <p:cTn id="37" dur="150" fill="hold"/>
                                        <p:tgtEl>
                                          <p:spTgt spid="20"/>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nimBg="1"/>
      <p:bldP spid="6147" grpId="1" animBg="1"/>
      <p:bldP spid="12" grpId="0" animBg="1"/>
      <p:bldP spid="12" grpId="1" animBg="1"/>
      <p:bldP spid="13" grpId="0" animBg="1"/>
      <p:bldP spid="13" grpId="1" animBg="1"/>
      <p:bldP spid="14" grpId="0" animBg="1"/>
      <p:bldP spid="14" grpId="1" animBg="1"/>
      <p:bldP spid="20" grpId="0" animBg="1"/>
      <p:bldP spid="2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5"/>
          <a:srcRect/>
          <a:stretch>
            <a:fillRect/>
          </a:stretch>
        </a:blipFill>
        <a:effectLst/>
      </p:bgPr>
    </p:bg>
    <p:spTree>
      <p:nvGrpSpPr>
        <p:cNvPr id="1" name=""/>
        <p:cNvGrpSpPr/>
        <p:nvPr/>
      </p:nvGrpSpPr>
      <p:grpSpPr>
        <a:xfrm>
          <a:off x="0" y="0"/>
          <a:ext cx="0" cy="0"/>
          <a:chOff x="0" y="0"/>
          <a:chExt cx="0" cy="0"/>
        </a:xfrm>
      </p:grpSpPr>
      <p:pic>
        <p:nvPicPr>
          <p:cNvPr id="2" name="Maroon 5 - Sugar.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6">
            <a:extLst>
              <a:ext uri="{28A0092B-C50C-407E-A947-70E740481C1C}">
                <a14:useLocalDpi xmlns:a14="http://schemas.microsoft.com/office/drawing/2010/main" val="0"/>
              </a:ext>
            </a:extLst>
          </a:blip>
          <a:srcRect/>
          <a:stretch>
            <a:fillRect/>
          </a:stretch>
        </p:blipFill>
        <p:spPr bwMode="auto">
          <a:xfrm>
            <a:off x="-1349224" y="1329254"/>
            <a:ext cx="729721" cy="77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2"/>
          <p:cNvSpPr txBox="1">
            <a:spLocks noChangeArrowheads="1"/>
          </p:cNvSpPr>
          <p:nvPr/>
        </p:nvSpPr>
        <p:spPr bwMode="auto">
          <a:xfrm>
            <a:off x="1767293" y="244811"/>
            <a:ext cx="1888725"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1</a:t>
            </a:r>
            <a:r>
              <a:rPr lang="zh-CN" altLang="zh-CN" sz="2800" b="1" dirty="0">
                <a:solidFill>
                  <a:srgbClr val="751021"/>
                </a:solidFill>
              </a:rPr>
              <a:t>．数据库</a:t>
            </a:r>
          </a:p>
        </p:txBody>
      </p:sp>
      <p:sp>
        <p:nvSpPr>
          <p:cNvPr id="3" name="横卷形 2"/>
          <p:cNvSpPr/>
          <p:nvPr/>
        </p:nvSpPr>
        <p:spPr>
          <a:xfrm>
            <a:off x="2376562" y="1329254"/>
            <a:ext cx="6408464" cy="2331184"/>
          </a:xfrm>
          <a:prstGeom prst="horizontalScroll">
            <a:avLst/>
          </a:prstGeom>
          <a:solidFill>
            <a:schemeClr val="lt1">
              <a:alpha val="47000"/>
            </a:schemeClr>
          </a:solidFill>
        </p:spPr>
        <p:style>
          <a:lnRef idx="2">
            <a:schemeClr val="accent6"/>
          </a:lnRef>
          <a:fillRef idx="1">
            <a:schemeClr val="lt1"/>
          </a:fillRef>
          <a:effectRef idx="0">
            <a:schemeClr val="accent6"/>
          </a:effectRef>
          <a:fontRef idx="minor">
            <a:schemeClr val="dk1"/>
          </a:fontRef>
        </p:style>
        <p:txBody>
          <a:bodyPr wrap="square">
            <a:spAutoFit/>
          </a:bodyPr>
          <a:lstStyle/>
          <a:p>
            <a:pPr indent="446405">
              <a:lnSpc>
                <a:spcPct val="150000"/>
              </a:lnSpc>
            </a:pPr>
            <a:r>
              <a:rPr lang="zh-CN" altLang="zh-CN" dirty="0"/>
              <a:t>数据库（</a:t>
            </a:r>
            <a:r>
              <a:rPr lang="en-US" altLang="zh-CN" dirty="0"/>
              <a:t>DB</a:t>
            </a:r>
            <a:r>
              <a:rPr lang="zh-CN" altLang="zh-CN" dirty="0"/>
              <a:t>）是存放数据的仓库，而且这些数据存在一定的关联，并按一定的格式存放在计算机内。例如，把一个学校的学生、课程、成绩等数据有序地组织并存放在计算机内，就可以构成一个数据库。</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remove" display="0">
                  <p:stCondLst>
                    <p:cond delay="indefinite"/>
                  </p:stCondLst>
                  <p:endCondLst>
                    <p:cond evt="onStopAudio" delay="0">
                      <p:tgtEl>
                        <p:sldTgt/>
                      </p:tgtEl>
                    </p:cond>
                  </p:endCondLst>
                </p:cTn>
                <p:tgtEl>
                  <p:spTgt spid="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3304177"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2</a:t>
            </a:r>
            <a:r>
              <a:rPr lang="zh-CN" altLang="zh-CN" sz="2800" b="1" dirty="0">
                <a:solidFill>
                  <a:srgbClr val="751021"/>
                </a:solidFill>
              </a:rPr>
              <a:t>．数据库管理系统</a:t>
            </a:r>
          </a:p>
        </p:txBody>
      </p:sp>
      <p:sp>
        <p:nvSpPr>
          <p:cNvPr id="3" name="TextBox 2"/>
          <p:cNvSpPr txBox="1"/>
          <p:nvPr/>
        </p:nvSpPr>
        <p:spPr>
          <a:xfrm>
            <a:off x="1440458" y="1673513"/>
            <a:ext cx="8136904" cy="3320058"/>
          </a:xfrm>
          <a:prstGeom prst="round2DiagRect">
            <a:avLst/>
          </a:prstGeom>
          <a:solidFill>
            <a:schemeClr val="lt1">
              <a:alpha val="41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indent="446405">
              <a:lnSpc>
                <a:spcPct val="150000"/>
              </a:lnSpc>
            </a:pPr>
            <a:r>
              <a:rPr lang="zh-CN" altLang="en-US" dirty="0" smtClean="0"/>
              <a:t>数据库管理系统（</a:t>
            </a:r>
            <a:r>
              <a:rPr lang="en-US" altLang="zh-CN" dirty="0" smtClean="0"/>
              <a:t>DBMS</a:t>
            </a:r>
            <a:r>
              <a:rPr lang="zh-CN" altLang="en-US" dirty="0" smtClean="0"/>
              <a:t>）按一定的数据模型组织数据形成数据库，并对数据库进行管理。简单地说，</a:t>
            </a:r>
            <a:r>
              <a:rPr lang="en-US" altLang="zh-CN" dirty="0" smtClean="0"/>
              <a:t>DBMS</a:t>
            </a:r>
            <a:r>
              <a:rPr lang="zh-CN" altLang="en-US" dirty="0" smtClean="0"/>
              <a:t>就是管理数据库的系统（软件）。数据库系统管理员（</a:t>
            </a:r>
            <a:r>
              <a:rPr lang="en-US" altLang="zh-CN" dirty="0" smtClean="0"/>
              <a:t>DBA</a:t>
            </a:r>
            <a:r>
              <a:rPr lang="zh-CN" altLang="en-US" dirty="0" smtClean="0"/>
              <a:t>，</a:t>
            </a:r>
            <a:r>
              <a:rPr lang="en-US" altLang="zh-CN" dirty="0" err="1" smtClean="0"/>
              <a:t>DataBase</a:t>
            </a:r>
            <a:r>
              <a:rPr lang="en-US" altLang="zh-CN" dirty="0" smtClean="0"/>
              <a:t> Administrator</a:t>
            </a:r>
            <a:r>
              <a:rPr lang="zh-CN" altLang="en-US" dirty="0" smtClean="0"/>
              <a:t>）通过</a:t>
            </a:r>
            <a:r>
              <a:rPr lang="en-US" altLang="zh-CN" dirty="0" smtClean="0"/>
              <a:t>DBMS</a:t>
            </a:r>
            <a:r>
              <a:rPr lang="zh-CN" altLang="en-US" dirty="0" smtClean="0"/>
              <a:t>对数据库进行管理。</a:t>
            </a:r>
          </a:p>
          <a:p>
            <a:pPr indent="446405">
              <a:lnSpc>
                <a:spcPct val="150000"/>
              </a:lnSpc>
            </a:pPr>
            <a:r>
              <a:rPr lang="zh-CN" altLang="en-US" dirty="0" smtClean="0"/>
              <a:t>目前，比较流行的</a:t>
            </a:r>
            <a:r>
              <a:rPr lang="en-US" altLang="zh-CN" dirty="0" smtClean="0"/>
              <a:t>DBMS</a:t>
            </a:r>
            <a:r>
              <a:rPr lang="zh-CN" altLang="en-US" dirty="0" smtClean="0"/>
              <a:t>有：</a:t>
            </a:r>
            <a:r>
              <a:rPr lang="en-US" altLang="zh-CN" dirty="0" smtClean="0"/>
              <a:t>SQL Server</a:t>
            </a:r>
            <a:r>
              <a:rPr lang="zh-CN" altLang="en-US" dirty="0" smtClean="0"/>
              <a:t>、</a:t>
            </a:r>
            <a:r>
              <a:rPr lang="en-US" altLang="zh-CN" dirty="0" smtClean="0"/>
              <a:t>Oracle</a:t>
            </a:r>
            <a:r>
              <a:rPr lang="zh-CN" altLang="en-US" dirty="0" smtClean="0"/>
              <a:t>、</a:t>
            </a:r>
            <a:r>
              <a:rPr lang="en-US" altLang="zh-CN" dirty="0" smtClean="0"/>
              <a:t>MySQL</a:t>
            </a:r>
            <a:r>
              <a:rPr lang="zh-CN" altLang="en-US" dirty="0" smtClean="0"/>
              <a:t>、</a:t>
            </a:r>
            <a:r>
              <a:rPr lang="en-US" altLang="zh-CN" dirty="0" smtClean="0"/>
              <a:t>Sybase</a:t>
            </a:r>
            <a:r>
              <a:rPr lang="zh-CN" altLang="en-US" dirty="0" smtClean="0"/>
              <a:t>、</a:t>
            </a:r>
            <a:r>
              <a:rPr lang="en-US" altLang="zh-CN" dirty="0" smtClean="0"/>
              <a:t>DB2</a:t>
            </a:r>
            <a:r>
              <a:rPr lang="zh-CN" altLang="en-US" dirty="0" smtClean="0"/>
              <a:t>、</a:t>
            </a:r>
            <a:r>
              <a:rPr lang="en-US" altLang="zh-CN" dirty="0" smtClean="0"/>
              <a:t>Access</a:t>
            </a:r>
            <a:r>
              <a:rPr lang="zh-CN" altLang="en-US" dirty="0" smtClean="0"/>
              <a:t>、</a:t>
            </a:r>
            <a:r>
              <a:rPr lang="en-US" altLang="zh-CN" dirty="0" smtClean="0"/>
              <a:t>Visual FoxPro</a:t>
            </a:r>
            <a:r>
              <a:rPr lang="zh-CN" altLang="en-US" dirty="0" smtClean="0"/>
              <a:t>等。其中，</a:t>
            </a:r>
            <a:r>
              <a:rPr lang="en-US" altLang="zh-CN" dirty="0" smtClean="0"/>
              <a:t>SQL Server</a:t>
            </a:r>
            <a:r>
              <a:rPr lang="zh-CN" altLang="en-US" dirty="0" smtClean="0"/>
              <a:t>是目前最流行的中大型关系数据库管理系统。</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2586032"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3</a:t>
            </a:r>
            <a:r>
              <a:rPr lang="zh-CN" altLang="zh-CN" sz="2800" b="1" dirty="0">
                <a:solidFill>
                  <a:srgbClr val="751021"/>
                </a:solidFill>
              </a:rPr>
              <a:t>．数据库系统</a:t>
            </a:r>
          </a:p>
        </p:txBody>
      </p:sp>
      <p:sp>
        <p:nvSpPr>
          <p:cNvPr id="3" name="TextBox 2"/>
          <p:cNvSpPr txBox="1"/>
          <p:nvPr/>
        </p:nvSpPr>
        <p:spPr>
          <a:xfrm>
            <a:off x="936402" y="1476400"/>
            <a:ext cx="8928992" cy="923330"/>
          </a:xfrm>
          <a:prstGeom prst="rect">
            <a:avLst/>
          </a:prstGeom>
          <a:noFill/>
        </p:spPr>
        <p:txBody>
          <a:bodyPr wrap="square" rtlCol="0">
            <a:spAutoFit/>
          </a:bodyPr>
          <a:lstStyle/>
          <a:p>
            <a:pPr indent="446405"/>
            <a:r>
              <a:rPr lang="zh-CN" altLang="zh-CN" dirty="0"/>
              <a:t>数据、数据库、数据库管理系统与操作数据库的应用程序，加上支撑它们的硬件平台、软件平台和与数据库有关的人员一起构成了一个完整的数据库系统。</a:t>
            </a:r>
            <a:r>
              <a:rPr lang="zh-CN" altLang="zh-CN" dirty="0" smtClean="0"/>
              <a:t>如图</a:t>
            </a:r>
            <a:r>
              <a:rPr lang="en-US" altLang="zh-CN" dirty="0"/>
              <a:t>0.1</a:t>
            </a:r>
            <a:r>
              <a:rPr lang="zh-CN" altLang="zh-CN" dirty="0"/>
              <a:t>所示描述了数据库系统的构成</a:t>
            </a:r>
            <a:r>
              <a:rPr lang="zh-CN" altLang="zh-CN" dirty="0" smtClean="0"/>
              <a:t>。</a:t>
            </a:r>
            <a:endParaRPr lang="zh-CN" altLang="zh-CN" dirty="0"/>
          </a:p>
        </p:txBody>
      </p:sp>
      <p:pic>
        <p:nvPicPr>
          <p:cNvPr id="98306" name="Picture 2" descr="0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6602" y="2413451"/>
            <a:ext cx="5328592" cy="348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67293" y="244811"/>
            <a:ext cx="4580168" cy="54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751021"/>
                </a:solidFill>
              </a:rPr>
              <a:t>4. </a:t>
            </a:r>
            <a:r>
              <a:rPr lang="zh-CN" altLang="zh-CN" sz="2800" b="1" dirty="0">
                <a:solidFill>
                  <a:srgbClr val="751021"/>
                </a:solidFill>
              </a:rPr>
              <a:t>应用程序和程序开发工具</a:t>
            </a:r>
          </a:p>
        </p:txBody>
      </p:sp>
      <p:sp>
        <p:nvSpPr>
          <p:cNvPr id="3" name="TextBox 2"/>
          <p:cNvSpPr txBox="1"/>
          <p:nvPr/>
        </p:nvSpPr>
        <p:spPr>
          <a:xfrm>
            <a:off x="2376562" y="1548408"/>
            <a:ext cx="6552728" cy="2547551"/>
          </a:xfrm>
          <a:prstGeom prst="frame">
            <a:avLst>
              <a:gd name="adj1" fmla="val 7483"/>
            </a:avLst>
          </a:prstGeom>
          <a:solidFill>
            <a:schemeClr val="lt1">
              <a:alpha val="49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indent="446405">
              <a:lnSpc>
                <a:spcPct val="150000"/>
              </a:lnSpc>
            </a:pPr>
            <a:r>
              <a:rPr lang="zh-CN" altLang="zh-CN" dirty="0"/>
              <a:t>数据库系统管理员（</a:t>
            </a:r>
            <a:r>
              <a:rPr lang="en-US" altLang="zh-CN" dirty="0"/>
              <a:t>DBA</a:t>
            </a:r>
            <a:r>
              <a:rPr lang="zh-CN" altLang="zh-CN" dirty="0"/>
              <a:t>）一般可直接使用</a:t>
            </a:r>
            <a:r>
              <a:rPr lang="en-US" altLang="zh-CN" dirty="0"/>
              <a:t>DBMS</a:t>
            </a:r>
            <a:r>
              <a:rPr lang="zh-CN" altLang="zh-CN" dirty="0"/>
              <a:t>（对于</a:t>
            </a:r>
            <a:r>
              <a:rPr lang="en-US" altLang="zh-CN" dirty="0"/>
              <a:t>SQL Server</a:t>
            </a:r>
            <a:r>
              <a:rPr lang="zh-CN" altLang="zh-CN" dirty="0"/>
              <a:t>就是对象资源管理器</a:t>
            </a:r>
            <a:r>
              <a:rPr lang="en-US" altLang="zh-CN" dirty="0"/>
              <a:t>SSMS</a:t>
            </a:r>
            <a:r>
              <a:rPr lang="zh-CN" altLang="zh-CN" dirty="0"/>
              <a:t>）操作数据库。</a:t>
            </a:r>
            <a:r>
              <a:rPr lang="en-US" altLang="zh-CN" dirty="0"/>
              <a:t>DBMS</a:t>
            </a:r>
            <a:r>
              <a:rPr lang="zh-CN" altLang="zh-CN" dirty="0"/>
              <a:t>界面过于专业，普通用户无法使用。</a:t>
            </a:r>
          </a:p>
          <a:p>
            <a:pPr>
              <a:lnSpc>
                <a:spcPct val="150000"/>
              </a:lnSpc>
            </a:pPr>
            <a:r>
              <a:rPr lang="zh-CN" altLang="zh-CN" dirty="0"/>
              <a:t>普通用户一般程序员使用程序开发工具开发的应用程序操作数据库</a:t>
            </a:r>
            <a:r>
              <a:rPr lang="zh-CN" altLang="zh-CN" dirty="0" smtClean="0"/>
              <a:t>。</a:t>
            </a:r>
            <a:endParaRPr lang="zh-CN"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80882" y="1165849"/>
            <a:ext cx="1455914" cy="57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spAutoFit/>
          </a:bodyPr>
          <a:lstStyle>
            <a:lvl1pPr>
              <a:defRPr sz="32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rgbClr val="751021"/>
                </a:solidFill>
                <a:latin typeface="微软雅黑" panose="020B0503020204020204" pitchFamily="34" charset="-122"/>
                <a:ea typeface="微软雅黑" panose="020B0503020204020204" pitchFamily="34" charset="-122"/>
              </a:rPr>
              <a:t>目    录</a:t>
            </a:r>
            <a:endParaRPr lang="en-US" altLang="zh-CN" sz="2000" dirty="0">
              <a:solidFill>
                <a:srgbClr val="751021"/>
              </a:solidFill>
              <a:latin typeface="微软雅黑" panose="020B0503020204020204" pitchFamily="34" charset="-122"/>
              <a:ea typeface="微软雅黑" panose="020B0503020204020204" pitchFamily="34" charset="-122"/>
            </a:endParaRPr>
          </a:p>
        </p:txBody>
      </p:sp>
      <p:sp>
        <p:nvSpPr>
          <p:cNvPr id="6147" name="Rectangle 3"/>
          <p:cNvSpPr>
            <a:spLocks noChangeArrowheads="1"/>
          </p:cNvSpPr>
          <p:nvPr/>
        </p:nvSpPr>
        <p:spPr bwMode="auto">
          <a:xfrm>
            <a:off x="5207641" y="2398585"/>
            <a:ext cx="402395" cy="436340"/>
          </a:xfrm>
          <a:prstGeom prst="star6">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a:solidFill>
                  <a:srgbClr val="751021"/>
                </a:solidFill>
                <a:latin typeface="微软雅黑" panose="020B0503020204020204" pitchFamily="34" charset="-122"/>
                <a:ea typeface="微软雅黑" panose="020B0503020204020204" pitchFamily="34" charset="-122"/>
              </a:rPr>
              <a:t>1</a:t>
            </a:r>
          </a:p>
        </p:txBody>
      </p:sp>
      <p:pic>
        <p:nvPicPr>
          <p:cNvPr id="11" name="Picture 5" descr="未标题-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918" y="1932078"/>
            <a:ext cx="7122380" cy="248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
          <p:cNvSpPr>
            <a:spLocks noChangeArrowheads="1"/>
          </p:cNvSpPr>
          <p:nvPr/>
        </p:nvSpPr>
        <p:spPr bwMode="auto">
          <a:xfrm>
            <a:off x="2664594" y="2319354"/>
            <a:ext cx="1793788" cy="1533310"/>
          </a:xfrm>
          <a:prstGeom prst="heart">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sz="6000" b="1" dirty="0" smtClean="0">
                <a:solidFill>
                  <a:srgbClr val="751021"/>
                </a:solidFill>
                <a:latin typeface="微软雅黑" panose="020B0503020204020204" pitchFamily="34" charset="-122"/>
                <a:ea typeface="微软雅黑" panose="020B0503020204020204" pitchFamily="34" charset="-122"/>
              </a:rPr>
              <a:t>02</a:t>
            </a:r>
            <a:endParaRPr lang="en-US" altLang="zh-CN" sz="6000" b="1" dirty="0">
              <a:solidFill>
                <a:srgbClr val="751021"/>
              </a:solidFill>
              <a:latin typeface="微软雅黑" panose="020B0503020204020204" pitchFamily="34" charset="-122"/>
              <a:ea typeface="微软雅黑" panose="020B0503020204020204" pitchFamily="34" charset="-122"/>
            </a:endParaRPr>
          </a:p>
        </p:txBody>
      </p:sp>
      <p:sp>
        <p:nvSpPr>
          <p:cNvPr id="13" name="Rectangle 3"/>
          <p:cNvSpPr>
            <a:spLocks noChangeArrowheads="1"/>
          </p:cNvSpPr>
          <p:nvPr/>
        </p:nvSpPr>
        <p:spPr bwMode="auto">
          <a:xfrm>
            <a:off x="5207641" y="3181305"/>
            <a:ext cx="402395" cy="436340"/>
          </a:xfrm>
          <a:prstGeom prst="star6">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smtClean="0">
                <a:solidFill>
                  <a:srgbClr val="751021"/>
                </a:solidFill>
                <a:latin typeface="微软雅黑" panose="020B0503020204020204" pitchFamily="34" charset="-122"/>
                <a:ea typeface="微软雅黑" panose="020B0503020204020204" pitchFamily="34" charset="-122"/>
              </a:rPr>
              <a:t>2</a:t>
            </a:r>
            <a:endParaRPr lang="en-US" altLang="zh-CN" b="1" dirty="0">
              <a:solidFill>
                <a:srgbClr val="751021"/>
              </a:solidFill>
              <a:latin typeface="微软雅黑" panose="020B0503020204020204" pitchFamily="34" charset="-122"/>
              <a:ea typeface="微软雅黑" panose="020B0503020204020204" pitchFamily="34" charset="-122"/>
            </a:endParaRPr>
          </a:p>
        </p:txBody>
      </p:sp>
      <p:sp>
        <p:nvSpPr>
          <p:cNvPr id="14" name="Rectangle 3"/>
          <p:cNvSpPr>
            <a:spLocks noChangeArrowheads="1"/>
          </p:cNvSpPr>
          <p:nvPr/>
        </p:nvSpPr>
        <p:spPr bwMode="auto">
          <a:xfrm>
            <a:off x="5202569" y="3976323"/>
            <a:ext cx="402395" cy="436340"/>
          </a:xfrm>
          <a:prstGeom prst="star6">
            <a:avLst/>
          </a:prstGeom>
          <a:solidFill>
            <a:schemeClr val="bg1">
              <a:alpha val="20000"/>
            </a:schemeClr>
          </a:solidFill>
          <a:ln w="31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492" tIns="57246" rIns="114492" bIns="57246" anchor="ctr"/>
          <a:lstStyle/>
          <a:p>
            <a:pPr algn="ctr" eaLnBrk="1" hangingPunct="1"/>
            <a:r>
              <a:rPr lang="en-US" altLang="zh-CN" b="1" dirty="0" smtClean="0">
                <a:solidFill>
                  <a:srgbClr val="751021"/>
                </a:solidFill>
                <a:latin typeface="微软雅黑" panose="020B0503020204020204" pitchFamily="34" charset="-122"/>
                <a:ea typeface="微软雅黑" panose="020B0503020204020204" pitchFamily="34" charset="-122"/>
              </a:rPr>
              <a:t>3</a:t>
            </a:r>
            <a:endParaRPr lang="en-US" altLang="zh-CN" b="1" dirty="0">
              <a:solidFill>
                <a:srgbClr val="751021"/>
              </a:solidFill>
              <a:latin typeface="微软雅黑" panose="020B0503020204020204" pitchFamily="34" charset="-122"/>
              <a:ea typeface="微软雅黑" panose="020B0503020204020204" pitchFamily="34" charset="-122"/>
            </a:endParaRPr>
          </a:p>
        </p:txBody>
      </p:sp>
      <p:sp>
        <p:nvSpPr>
          <p:cNvPr id="2" name="矩形 1"/>
          <p:cNvSpPr/>
          <p:nvPr/>
        </p:nvSpPr>
        <p:spPr>
          <a:xfrm>
            <a:off x="2715724" y="3895055"/>
            <a:ext cx="1677062" cy="461665"/>
          </a:xfrm>
          <a:prstGeom prst="rect">
            <a:avLst/>
          </a:prstGeom>
        </p:spPr>
        <p:txBody>
          <a:bodyPr wrap="none">
            <a:spAutoFit/>
          </a:bodyPr>
          <a:lstStyle/>
          <a:p>
            <a:r>
              <a:rPr lang="zh-CN" altLang="zh-CN" sz="2400" b="1" dirty="0" smtClean="0"/>
              <a:t>数</a:t>
            </a:r>
            <a:r>
              <a:rPr lang="en-US" altLang="zh-CN" sz="2400" b="1" dirty="0" smtClean="0"/>
              <a:t> </a:t>
            </a:r>
            <a:r>
              <a:rPr lang="zh-CN" altLang="zh-CN" sz="2400" b="1" dirty="0" smtClean="0"/>
              <a:t>据</a:t>
            </a:r>
            <a:r>
              <a:rPr lang="en-US" altLang="zh-CN" sz="2400" b="1" dirty="0" smtClean="0"/>
              <a:t> </a:t>
            </a:r>
            <a:r>
              <a:rPr lang="zh-CN" altLang="zh-CN" sz="2400" b="1" dirty="0" smtClean="0"/>
              <a:t>模</a:t>
            </a:r>
            <a:r>
              <a:rPr lang="en-US" altLang="zh-CN" sz="2400" b="1" dirty="0" smtClean="0"/>
              <a:t> </a:t>
            </a:r>
            <a:r>
              <a:rPr lang="zh-CN" altLang="zh-CN" sz="2400" b="1" dirty="0" smtClean="0"/>
              <a:t>型</a:t>
            </a:r>
            <a:endParaRPr lang="zh-CN" altLang="en-US" sz="2400" b="1" dirty="0"/>
          </a:p>
        </p:txBody>
      </p:sp>
      <p:sp>
        <p:nvSpPr>
          <p:cNvPr id="3" name="矩形 2"/>
          <p:cNvSpPr/>
          <p:nvPr/>
        </p:nvSpPr>
        <p:spPr>
          <a:xfrm>
            <a:off x="5698214" y="2432089"/>
            <a:ext cx="1107996" cy="369332"/>
          </a:xfrm>
          <a:prstGeom prst="rect">
            <a:avLst/>
          </a:prstGeom>
        </p:spPr>
        <p:txBody>
          <a:bodyPr wrap="none">
            <a:spAutoFit/>
          </a:bodyPr>
          <a:lstStyle/>
          <a:p>
            <a:r>
              <a:rPr lang="zh-CN" altLang="zh-CN" b="1" dirty="0">
                <a:solidFill>
                  <a:srgbClr val="751021"/>
                </a:solidFill>
              </a:rPr>
              <a:t>层次模型</a:t>
            </a:r>
          </a:p>
        </p:txBody>
      </p:sp>
      <p:sp>
        <p:nvSpPr>
          <p:cNvPr id="4" name="矩形 3"/>
          <p:cNvSpPr/>
          <p:nvPr/>
        </p:nvSpPr>
        <p:spPr>
          <a:xfrm>
            <a:off x="5688637" y="3204592"/>
            <a:ext cx="1107996" cy="369332"/>
          </a:xfrm>
          <a:prstGeom prst="rect">
            <a:avLst/>
          </a:prstGeom>
        </p:spPr>
        <p:txBody>
          <a:bodyPr wrap="none">
            <a:spAutoFit/>
          </a:bodyPr>
          <a:lstStyle/>
          <a:p>
            <a:r>
              <a:rPr lang="zh-CN" altLang="zh-CN" b="1" dirty="0">
                <a:solidFill>
                  <a:srgbClr val="751021"/>
                </a:solidFill>
              </a:rPr>
              <a:t>网状模型</a:t>
            </a:r>
          </a:p>
        </p:txBody>
      </p:sp>
      <p:sp>
        <p:nvSpPr>
          <p:cNvPr id="5" name="矩形 4"/>
          <p:cNvSpPr/>
          <p:nvPr/>
        </p:nvSpPr>
        <p:spPr>
          <a:xfrm>
            <a:off x="5697140" y="4009827"/>
            <a:ext cx="1107996" cy="369332"/>
          </a:xfrm>
          <a:prstGeom prst="rect">
            <a:avLst/>
          </a:prstGeom>
        </p:spPr>
        <p:txBody>
          <a:bodyPr wrap="none">
            <a:spAutoFit/>
          </a:bodyPr>
          <a:lstStyle/>
          <a:p>
            <a:r>
              <a:rPr lang="zh-CN" altLang="zh-CN" b="1" dirty="0">
                <a:solidFill>
                  <a:srgbClr val="751021"/>
                </a:solidFill>
              </a:rPr>
              <a:t>关系模型</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p:cTn id="7" dur="300" fill="hold"/>
                                        <p:tgtEl>
                                          <p:spTgt spid="6147"/>
                                        </p:tgtEl>
                                        <p:attrNameLst>
                                          <p:attrName>ppt_w</p:attrName>
                                        </p:attrNameLst>
                                      </p:cBhvr>
                                      <p:tavLst>
                                        <p:tav tm="0">
                                          <p:val>
                                            <p:fltVal val="0"/>
                                          </p:val>
                                        </p:tav>
                                        <p:tav tm="100000">
                                          <p:val>
                                            <p:strVal val="#ppt_w"/>
                                          </p:val>
                                        </p:tav>
                                      </p:tavLst>
                                    </p:anim>
                                    <p:anim calcmode="lin" valueType="num">
                                      <p:cBhvr>
                                        <p:cTn id="8" dur="300" fill="hold"/>
                                        <p:tgtEl>
                                          <p:spTgt spid="6147"/>
                                        </p:tgtEl>
                                        <p:attrNameLst>
                                          <p:attrName>ppt_h</p:attrName>
                                        </p:attrNameLst>
                                      </p:cBhvr>
                                      <p:tavLst>
                                        <p:tav tm="0">
                                          <p:val>
                                            <p:fltVal val="0"/>
                                          </p:val>
                                        </p:tav>
                                        <p:tav tm="100000">
                                          <p:val>
                                            <p:strVal val="#ppt_h"/>
                                          </p:val>
                                        </p:tav>
                                      </p:tavLst>
                                    </p:anim>
                                  </p:childTnLst>
                                </p:cTn>
                              </p:par>
                              <p:par>
                                <p:cTn id="9" presetID="6" presetClass="emph" presetSubtype="0" autoRev="1" fill="hold" grpId="1" nodeType="withEffect">
                                  <p:stCondLst>
                                    <p:cond delay="300"/>
                                  </p:stCondLst>
                                  <p:childTnLst>
                                    <p:animScale>
                                      <p:cBhvr>
                                        <p:cTn id="10" dur="150" fill="hold"/>
                                        <p:tgtEl>
                                          <p:spTgt spid="6147"/>
                                        </p:tgtEl>
                                      </p:cBhvr>
                                      <p:by x="120000" y="120000"/>
                                    </p:animScale>
                                  </p:childTnLst>
                                </p:cTn>
                              </p:par>
                              <p:par>
                                <p:cTn id="11" presetID="16" presetClass="entr" presetSubtype="37"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outVertical)">
                                      <p:cBhvr>
                                        <p:cTn id="13" dur="500"/>
                                        <p:tgtEl>
                                          <p:spTgt spid="11"/>
                                        </p:tgtEl>
                                      </p:cBhvr>
                                    </p:animEffect>
                                  </p:childTnLst>
                                </p:cTn>
                              </p:par>
                              <p:par>
                                <p:cTn id="14" presetID="23" presetClass="entr" presetSubtype="16"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300" fill="hold"/>
                                        <p:tgtEl>
                                          <p:spTgt spid="12"/>
                                        </p:tgtEl>
                                        <p:attrNameLst>
                                          <p:attrName>ppt_w</p:attrName>
                                        </p:attrNameLst>
                                      </p:cBhvr>
                                      <p:tavLst>
                                        <p:tav tm="0">
                                          <p:val>
                                            <p:fltVal val="0"/>
                                          </p:val>
                                        </p:tav>
                                        <p:tav tm="100000">
                                          <p:val>
                                            <p:strVal val="#ppt_w"/>
                                          </p:val>
                                        </p:tav>
                                      </p:tavLst>
                                    </p:anim>
                                    <p:anim calcmode="lin" valueType="num">
                                      <p:cBhvr>
                                        <p:cTn id="17" dur="300" fill="hold"/>
                                        <p:tgtEl>
                                          <p:spTgt spid="12"/>
                                        </p:tgtEl>
                                        <p:attrNameLst>
                                          <p:attrName>ppt_h</p:attrName>
                                        </p:attrNameLst>
                                      </p:cBhvr>
                                      <p:tavLst>
                                        <p:tav tm="0">
                                          <p:val>
                                            <p:fltVal val="0"/>
                                          </p:val>
                                        </p:tav>
                                        <p:tav tm="100000">
                                          <p:val>
                                            <p:strVal val="#ppt_h"/>
                                          </p:val>
                                        </p:tav>
                                      </p:tavLst>
                                    </p:anim>
                                  </p:childTnLst>
                                </p:cTn>
                              </p:par>
                              <p:par>
                                <p:cTn id="18" presetID="6" presetClass="emph" presetSubtype="0" autoRev="1" fill="hold" grpId="1" nodeType="withEffect">
                                  <p:stCondLst>
                                    <p:cond delay="300"/>
                                  </p:stCondLst>
                                  <p:childTnLst>
                                    <p:animScale>
                                      <p:cBhvr>
                                        <p:cTn id="19" dur="150" fill="hold"/>
                                        <p:tgtEl>
                                          <p:spTgt spid="12"/>
                                        </p:tgtEl>
                                      </p:cBhvr>
                                      <p:by x="120000" y="120000"/>
                                    </p:animScale>
                                  </p:childTnLst>
                                </p:cTn>
                              </p:par>
                              <p:par>
                                <p:cTn id="20" presetID="23"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300" fill="hold"/>
                                        <p:tgtEl>
                                          <p:spTgt spid="13"/>
                                        </p:tgtEl>
                                        <p:attrNameLst>
                                          <p:attrName>ppt_w</p:attrName>
                                        </p:attrNameLst>
                                      </p:cBhvr>
                                      <p:tavLst>
                                        <p:tav tm="0">
                                          <p:val>
                                            <p:fltVal val="0"/>
                                          </p:val>
                                        </p:tav>
                                        <p:tav tm="100000">
                                          <p:val>
                                            <p:strVal val="#ppt_w"/>
                                          </p:val>
                                        </p:tav>
                                      </p:tavLst>
                                    </p:anim>
                                    <p:anim calcmode="lin" valueType="num">
                                      <p:cBhvr>
                                        <p:cTn id="23" dur="300" fill="hold"/>
                                        <p:tgtEl>
                                          <p:spTgt spid="13"/>
                                        </p:tgtEl>
                                        <p:attrNameLst>
                                          <p:attrName>ppt_h</p:attrName>
                                        </p:attrNameLst>
                                      </p:cBhvr>
                                      <p:tavLst>
                                        <p:tav tm="0">
                                          <p:val>
                                            <p:fltVal val="0"/>
                                          </p:val>
                                        </p:tav>
                                        <p:tav tm="100000">
                                          <p:val>
                                            <p:strVal val="#ppt_h"/>
                                          </p:val>
                                        </p:tav>
                                      </p:tavLst>
                                    </p:anim>
                                  </p:childTnLst>
                                </p:cTn>
                              </p:par>
                              <p:par>
                                <p:cTn id="24" presetID="6" presetClass="emph" presetSubtype="0" autoRev="1" fill="hold" grpId="1" nodeType="withEffect">
                                  <p:stCondLst>
                                    <p:cond delay="300"/>
                                  </p:stCondLst>
                                  <p:childTnLst>
                                    <p:animScale>
                                      <p:cBhvr>
                                        <p:cTn id="25" dur="150" fill="hold"/>
                                        <p:tgtEl>
                                          <p:spTgt spid="13"/>
                                        </p:tgtEl>
                                      </p:cBhvr>
                                      <p:by x="120000" y="120000"/>
                                    </p:animScale>
                                  </p:childTnLst>
                                </p:cTn>
                              </p:par>
                              <p:par>
                                <p:cTn id="26" presetID="23" presetClass="entr" presetSubtype="16"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300" fill="hold"/>
                                        <p:tgtEl>
                                          <p:spTgt spid="14"/>
                                        </p:tgtEl>
                                        <p:attrNameLst>
                                          <p:attrName>ppt_w</p:attrName>
                                        </p:attrNameLst>
                                      </p:cBhvr>
                                      <p:tavLst>
                                        <p:tav tm="0">
                                          <p:val>
                                            <p:fltVal val="0"/>
                                          </p:val>
                                        </p:tav>
                                        <p:tav tm="100000">
                                          <p:val>
                                            <p:strVal val="#ppt_w"/>
                                          </p:val>
                                        </p:tav>
                                      </p:tavLst>
                                    </p:anim>
                                    <p:anim calcmode="lin" valueType="num">
                                      <p:cBhvr>
                                        <p:cTn id="29" dur="300" fill="hold"/>
                                        <p:tgtEl>
                                          <p:spTgt spid="14"/>
                                        </p:tgtEl>
                                        <p:attrNameLst>
                                          <p:attrName>ppt_h</p:attrName>
                                        </p:attrNameLst>
                                      </p:cBhvr>
                                      <p:tavLst>
                                        <p:tav tm="0">
                                          <p:val>
                                            <p:fltVal val="0"/>
                                          </p:val>
                                        </p:tav>
                                        <p:tav tm="100000">
                                          <p:val>
                                            <p:strVal val="#ppt_h"/>
                                          </p:val>
                                        </p:tav>
                                      </p:tavLst>
                                    </p:anim>
                                  </p:childTnLst>
                                </p:cTn>
                              </p:par>
                              <p:par>
                                <p:cTn id="30" presetID="6" presetClass="emph" presetSubtype="0" autoRev="1" fill="hold" grpId="1" nodeType="withEffect">
                                  <p:stCondLst>
                                    <p:cond delay="300"/>
                                  </p:stCondLst>
                                  <p:childTnLst>
                                    <p:animScale>
                                      <p:cBhvr>
                                        <p:cTn id="31" dur="150" fill="hold"/>
                                        <p:tgtEl>
                                          <p:spTgt spid="14"/>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nimBg="1"/>
      <p:bldP spid="6147" grpId="1" animBg="1"/>
      <p:bldP spid="12" grpId="0" animBg="1"/>
      <p:bldP spid="12" grpId="1" animBg="1"/>
      <p:bldP spid="13" grpId="0" animBg="1"/>
      <p:bldP spid="13" grpId="1" animBg="1"/>
      <p:bldP spid="14" grpId="0" animBg="1"/>
      <p:bldP spid="14" grpId="1" animBg="1"/>
    </p:bldLst>
  </p:timing>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2652</Words>
  <Application>Microsoft Office PowerPoint</Application>
  <PresentationFormat>自定义</PresentationFormat>
  <Paragraphs>243</Paragraphs>
  <Slides>29</Slides>
  <Notes>9</Notes>
  <HiddenSlides>0</HiddenSlides>
  <MMClips>1</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7" baseType="lpstr">
      <vt:lpstr>等线</vt:lpstr>
      <vt:lpstr>宋体</vt:lpstr>
      <vt:lpstr>微软雅黑</vt:lpstr>
      <vt:lpstr>Arial</vt:lpstr>
      <vt:lpstr>Calibri</vt:lpstr>
      <vt:lpstr>Times New Roman</vt:lpstr>
      <vt:lpstr>1_默认设计模板</vt:lpstr>
      <vt:lpstr>Bitmap 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9颁奖</dc:title>
  <dc:creator>X-DOG</dc:creator>
  <cp:lastModifiedBy>windows 10</cp:lastModifiedBy>
  <cp:revision>43</cp:revision>
  <dcterms:created xsi:type="dcterms:W3CDTF">2014-11-11T11:04:00Z</dcterms:created>
  <dcterms:modified xsi:type="dcterms:W3CDTF">2021-09-10T07:41:51Z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name">
    <vt:lpwstr>xASTZcwXzN30789.ppt</vt:lpwstr>
  </property>
  <property fmtid="{D5CDD505-2E9C-101B-9397-08002B2CF9AE}" pid="4" name="fileid">
    <vt:lpwstr>519671</vt:lpwstr>
  </property>
  <property fmtid="{D5CDD505-2E9C-101B-9397-08002B2CF9AE}" pid="5" name="ICV">
    <vt:lpwstr>DE635295449B4627892B9C31913B951A</vt:lpwstr>
  </property>
</Properties>
</file>