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0"/>
  </p:notesMasterIdLst>
  <p:sldIdLst>
    <p:sldId id="279" r:id="rId3"/>
    <p:sldId id="281" r:id="rId4"/>
    <p:sldId id="282" r:id="rId5"/>
    <p:sldId id="283" r:id="rId6"/>
    <p:sldId id="284" r:id="rId7"/>
    <p:sldId id="286" r:id="rId8"/>
    <p:sldId id="257" r:id="rId9"/>
    <p:sldId id="285" r:id="rId11"/>
    <p:sldId id="287" r:id="rId12"/>
    <p:sldId id="288" r:id="rId13"/>
    <p:sldId id="256" r:id="rId14"/>
    <p:sldId id="289" r:id="rId15"/>
    <p:sldId id="280" r:id="rId16"/>
    <p:sldId id="290" r:id="rId17"/>
    <p:sldId id="291" r:id="rId18"/>
    <p:sldId id="292" r:id="rId19"/>
    <p:sldId id="293" r:id="rId20"/>
    <p:sldId id="294" r:id="rId21"/>
    <p:sldId id="295" r:id="rId22"/>
    <p:sldId id="297" r:id="rId23"/>
    <p:sldId id="296" r:id="rId24"/>
    <p:sldId id="298" r:id="rId25"/>
    <p:sldId id="299" r:id="rId26"/>
    <p:sldId id="300" r:id="rId27"/>
    <p:sldId id="301" r:id="rId28"/>
    <p:sldId id="302" r:id="rId29"/>
    <p:sldId id="303" r:id="rId30"/>
    <p:sldId id="304" r:id="rId31"/>
    <p:sldId id="305" r:id="rId32"/>
    <p:sldId id="306" r:id="rId33"/>
    <p:sldId id="307" r:id="rId34"/>
    <p:sldId id="308" r:id="rId35"/>
    <p:sldId id="309" r:id="rId36"/>
    <p:sldId id="310" r:id="rId37"/>
    <p:sldId id="311" r:id="rId38"/>
    <p:sldId id="313" r:id="rId39"/>
    <p:sldId id="312" r:id="rId40"/>
    <p:sldId id="314" r:id="rId41"/>
    <p:sldId id="316" r:id="rId42"/>
    <p:sldId id="317" r:id="rId43"/>
    <p:sldId id="315" r:id="rId44"/>
    <p:sldId id="318" r:id="rId45"/>
    <p:sldId id="319" r:id="rId46"/>
    <p:sldId id="258" r:id="rId47"/>
    <p:sldId id="320" r:id="rId48"/>
    <p:sldId id="322" r:id="rId49"/>
    <p:sldId id="321" r:id="rId50"/>
    <p:sldId id="323" r:id="rId51"/>
    <p:sldId id="324" r:id="rId52"/>
  </p:sldIdLst>
  <p:sldSz cx="10945495" cy="6553200"/>
  <p:notesSz cx="6858000" cy="9144000"/>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57277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1144905"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717675"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228981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862580" algn="l" defTabSz="1144905"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3434715" algn="l" defTabSz="1144905"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4007485" algn="l" defTabSz="1144905"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4579620" algn="l" defTabSz="1144905"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51021"/>
    <a:srgbClr val="8C0017"/>
    <a:srgbClr val="4D4D4D"/>
    <a:srgbClr val="1C1C1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0" d="100"/>
          <a:sy n="80" d="100"/>
        </p:scale>
        <p:origin x="120" y="210"/>
      </p:cViewPr>
      <p:guideLst>
        <p:guide orient="horz" pos="2006"/>
        <p:guide pos="3448"/>
      </p:guideLst>
    </p:cSldViewPr>
  </p:slid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5" Type="http://schemas.openxmlformats.org/officeDocument/2006/relationships/tableStyles" Target="tableStyles.xml"/><Relationship Id="rId54" Type="http://schemas.openxmlformats.org/officeDocument/2006/relationships/viewProps" Target="viewProps.xml"/><Relationship Id="rId53" Type="http://schemas.openxmlformats.org/officeDocument/2006/relationships/presProps" Target="presProps.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notesMaster" Target="notesMasters/notesMaster1.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smtClean="0">
                <a:latin typeface="Arial" panose="020B0604020202020204" pitchFamily="34" charset="0"/>
                <a:ea typeface="宋体" panose="02010600030101010101" pitchFamily="2" charset="-122"/>
              </a:defRPr>
            </a:lvl1pPr>
          </a:lstStyle>
          <a:p>
            <a:pPr>
              <a:defRPr/>
            </a:pPr>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smtClean="0">
                <a:latin typeface="Arial" panose="020B0604020202020204" pitchFamily="34" charset="0"/>
                <a:ea typeface="宋体" panose="02010600030101010101" pitchFamily="2" charset="-122"/>
              </a:defRPr>
            </a:lvl1pPr>
          </a:lstStyle>
          <a:p>
            <a:pPr>
              <a:defRPr/>
            </a:pPr>
            <a:fld id="{F3FB8182-2974-4FE7-B8BB-1C06588F5974}" type="datetimeFigureOut">
              <a:rPr lang="zh-CN" altLang="en-US"/>
            </a:fld>
            <a:endParaRPr lang="zh-CN" altLang="en-US"/>
          </a:p>
        </p:txBody>
      </p:sp>
      <p:sp>
        <p:nvSpPr>
          <p:cNvPr id="4" name="幻灯片图像占位符 3"/>
          <p:cNvSpPr>
            <a:spLocks noGrp="1" noRot="1" noChangeAspect="1"/>
          </p:cNvSpPr>
          <p:nvPr>
            <p:ph type="sldImg" idx="2"/>
          </p:nvPr>
        </p:nvSpPr>
        <p:spPr>
          <a:xfrm>
            <a:off x="852488" y="1143000"/>
            <a:ext cx="5153025" cy="3086100"/>
          </a:xfrm>
          <a:prstGeom prst="rect">
            <a:avLst/>
          </a:prstGeom>
          <a:noFill/>
          <a:ln w="12700">
            <a:solidFill>
              <a:prstClr val="black"/>
            </a:solidFill>
          </a:ln>
        </p:spPr>
        <p:txBody>
          <a:bodyPr vert="horz" lIns="91440" tIns="45720" rIns="91440" bIns="45720" rtlCol="0" anchor="ctr"/>
          <a:lstStyle/>
          <a:p>
            <a:pPr lvl="0"/>
            <a:endParaRPr lang="zh-CN" altLang="en-US" noProof="0" smtClean="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noProof="0" smtClean="0"/>
              <a:t>单击此处编辑母版文本样式</a:t>
            </a:r>
            <a:endParaRPr lang="zh-CN" altLang="en-US" noProof="0" smtClean="0"/>
          </a:p>
          <a:p>
            <a:pPr lvl="1"/>
            <a:r>
              <a:rPr lang="zh-CN" altLang="en-US" noProof="0" smtClean="0"/>
              <a:t>第二级</a:t>
            </a:r>
            <a:endParaRPr lang="zh-CN" altLang="en-US" noProof="0" smtClean="0"/>
          </a:p>
          <a:p>
            <a:pPr lvl="2"/>
            <a:r>
              <a:rPr lang="zh-CN" altLang="en-US" noProof="0" smtClean="0"/>
              <a:t>第三级</a:t>
            </a:r>
            <a:endParaRPr lang="zh-CN" altLang="en-US" noProof="0" smtClean="0"/>
          </a:p>
          <a:p>
            <a:pPr lvl="3"/>
            <a:r>
              <a:rPr lang="zh-CN" altLang="en-US" noProof="0" smtClean="0"/>
              <a:t>第四级</a:t>
            </a:r>
            <a:endParaRPr lang="zh-CN" altLang="en-US" noProof="0" smtClean="0"/>
          </a:p>
          <a:p>
            <a:pPr lvl="4"/>
            <a:r>
              <a:rPr lang="zh-CN" altLang="en-US" noProof="0" smtClean="0"/>
              <a:t>第五级</a:t>
            </a:r>
            <a:endParaRPr lang="zh-CN" altLang="en-US" noProof="0" smtClean="0"/>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smtClean="0">
                <a:latin typeface="Arial" panose="020B0604020202020204" pitchFamily="34" charset="0"/>
                <a:ea typeface="宋体" panose="02010600030101010101" pitchFamily="2" charset="-122"/>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lstStyle>
            <a:lvl1pPr algn="r">
              <a:defRPr sz="1200"/>
            </a:lvl1pPr>
          </a:lstStyle>
          <a:p>
            <a:fld id="{20A21ACC-C390-496A-880A-8DE009D7662D}" type="slidenum">
              <a:rPr lang="zh-CN" altLang="en-US"/>
            </a:fld>
            <a:endParaRPr lang="zh-CN" alt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500" kern="1200">
        <a:solidFill>
          <a:schemeClr val="tx1"/>
        </a:solidFill>
        <a:latin typeface="+mn-lt"/>
        <a:ea typeface="+mn-ea"/>
        <a:cs typeface="+mn-cs"/>
      </a:defRPr>
    </a:lvl1pPr>
    <a:lvl2pPr marL="572770" algn="l" rtl="0" fontAlgn="base">
      <a:spcBef>
        <a:spcPct val="30000"/>
      </a:spcBef>
      <a:spcAft>
        <a:spcPct val="0"/>
      </a:spcAft>
      <a:defRPr sz="1500" kern="1200">
        <a:solidFill>
          <a:schemeClr val="tx1"/>
        </a:solidFill>
        <a:latin typeface="+mn-lt"/>
        <a:ea typeface="+mn-ea"/>
        <a:cs typeface="+mn-cs"/>
      </a:defRPr>
    </a:lvl2pPr>
    <a:lvl3pPr marL="1144905" algn="l" rtl="0" fontAlgn="base">
      <a:spcBef>
        <a:spcPct val="30000"/>
      </a:spcBef>
      <a:spcAft>
        <a:spcPct val="0"/>
      </a:spcAft>
      <a:defRPr sz="1500" kern="1200">
        <a:solidFill>
          <a:schemeClr val="tx1"/>
        </a:solidFill>
        <a:latin typeface="+mn-lt"/>
        <a:ea typeface="+mn-ea"/>
        <a:cs typeface="+mn-cs"/>
      </a:defRPr>
    </a:lvl3pPr>
    <a:lvl4pPr marL="1717675" algn="l" rtl="0" fontAlgn="base">
      <a:spcBef>
        <a:spcPct val="30000"/>
      </a:spcBef>
      <a:spcAft>
        <a:spcPct val="0"/>
      </a:spcAft>
      <a:defRPr sz="1500" kern="1200">
        <a:solidFill>
          <a:schemeClr val="tx1"/>
        </a:solidFill>
        <a:latin typeface="+mn-lt"/>
        <a:ea typeface="+mn-ea"/>
        <a:cs typeface="+mn-cs"/>
      </a:defRPr>
    </a:lvl4pPr>
    <a:lvl5pPr marL="2289810" algn="l" rtl="0" fontAlgn="base">
      <a:spcBef>
        <a:spcPct val="30000"/>
      </a:spcBef>
      <a:spcAft>
        <a:spcPct val="0"/>
      </a:spcAft>
      <a:defRPr sz="1500" kern="1200">
        <a:solidFill>
          <a:schemeClr val="tx1"/>
        </a:solidFill>
        <a:latin typeface="+mn-lt"/>
        <a:ea typeface="+mn-ea"/>
        <a:cs typeface="+mn-cs"/>
      </a:defRPr>
    </a:lvl5pPr>
    <a:lvl6pPr marL="2862580" algn="l" defTabSz="1144905" rtl="0" eaLnBrk="1" latinLnBrk="0" hangingPunct="1">
      <a:defRPr sz="1500" kern="1200">
        <a:solidFill>
          <a:schemeClr val="tx1"/>
        </a:solidFill>
        <a:latin typeface="+mn-lt"/>
        <a:ea typeface="+mn-ea"/>
        <a:cs typeface="+mn-cs"/>
      </a:defRPr>
    </a:lvl6pPr>
    <a:lvl7pPr marL="3434715" algn="l" defTabSz="1144905" rtl="0" eaLnBrk="1" latinLnBrk="0" hangingPunct="1">
      <a:defRPr sz="1500" kern="1200">
        <a:solidFill>
          <a:schemeClr val="tx1"/>
        </a:solidFill>
        <a:latin typeface="+mn-lt"/>
        <a:ea typeface="+mn-ea"/>
        <a:cs typeface="+mn-cs"/>
      </a:defRPr>
    </a:lvl7pPr>
    <a:lvl8pPr marL="4007485" algn="l" defTabSz="1144905" rtl="0" eaLnBrk="1" latinLnBrk="0" hangingPunct="1">
      <a:defRPr sz="1500" kern="1200">
        <a:solidFill>
          <a:schemeClr val="tx1"/>
        </a:solidFill>
        <a:latin typeface="+mn-lt"/>
        <a:ea typeface="+mn-ea"/>
        <a:cs typeface="+mn-cs"/>
      </a:defRPr>
    </a:lvl8pPr>
    <a:lvl9pPr marL="4579620" algn="l" defTabSz="1144905" rtl="0" eaLnBrk="1" latinLnBrk="0" hangingPunct="1">
      <a:defRPr sz="15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幻灯片图像占位符 1"/>
          <p:cNvSpPr>
            <a:spLocks noGrp="1" noRot="1" noChangeAspect="1" noTextEdit="1"/>
          </p:cNvSpPr>
          <p:nvPr>
            <p:ph type="sldImg"/>
          </p:nvPr>
        </p:nvSpPr>
        <p:spPr bwMode="auto">
          <a:xfrm>
            <a:off x="852488" y="1143000"/>
            <a:ext cx="5153025" cy="3086100"/>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921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lang="zh-CN" altLang="en-US" smtClean="0"/>
          </a:p>
        </p:txBody>
      </p:sp>
      <p:sp>
        <p:nvSpPr>
          <p:cNvPr id="922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C89CA1F8-7F1E-465D-8DF8-30B7017F7412}" type="slidenum">
              <a:rPr lang="zh-CN" altLang="en-US"/>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幻灯片图像占位符 1"/>
          <p:cNvSpPr>
            <a:spLocks noGrp="1" noRot="1" noChangeAspect="1" noTextEdit="1"/>
          </p:cNvSpPr>
          <p:nvPr>
            <p:ph type="sldImg"/>
          </p:nvPr>
        </p:nvSpPr>
        <p:spPr bwMode="auto">
          <a:xfrm>
            <a:off x="852488" y="1143000"/>
            <a:ext cx="5153025" cy="3086100"/>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921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lang="zh-CN" altLang="en-US" smtClean="0"/>
          </a:p>
        </p:txBody>
      </p:sp>
      <p:sp>
        <p:nvSpPr>
          <p:cNvPr id="922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C89CA1F8-7F1E-465D-8DF8-30B7017F7412}" type="slidenum">
              <a:rPr lang="zh-CN" altLang="en-US"/>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幻灯片图像占位符 1"/>
          <p:cNvSpPr>
            <a:spLocks noGrp="1" noRot="1" noChangeAspect="1" noTextEdit="1"/>
          </p:cNvSpPr>
          <p:nvPr>
            <p:ph type="sldImg"/>
          </p:nvPr>
        </p:nvSpPr>
        <p:spPr bwMode="auto">
          <a:xfrm>
            <a:off x="852488" y="1143000"/>
            <a:ext cx="5153025" cy="3086100"/>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717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lang="zh-CN" altLang="en-US" smtClean="0"/>
          </a:p>
        </p:txBody>
      </p:sp>
      <p:sp>
        <p:nvSpPr>
          <p:cNvPr id="717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311428B5-CFCA-4346-8406-46A006DC5BBB}" type="slidenum">
              <a:rPr lang="zh-CN" altLang="en-US"/>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幻灯片图像占位符 1"/>
          <p:cNvSpPr>
            <a:spLocks noGrp="1" noRot="1" noChangeAspect="1" noTextEdit="1"/>
          </p:cNvSpPr>
          <p:nvPr>
            <p:ph type="sldImg"/>
          </p:nvPr>
        </p:nvSpPr>
        <p:spPr bwMode="auto">
          <a:xfrm>
            <a:off x="852488" y="1143000"/>
            <a:ext cx="5153025" cy="3086100"/>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921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lang="zh-CN" altLang="en-US" smtClean="0"/>
          </a:p>
        </p:txBody>
      </p:sp>
      <p:sp>
        <p:nvSpPr>
          <p:cNvPr id="922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C89CA1F8-7F1E-465D-8DF8-30B7017F7412}" type="slidenum">
              <a:rPr lang="zh-CN" altLang="en-US"/>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幻灯片图像占位符 1"/>
          <p:cNvSpPr>
            <a:spLocks noGrp="1" noRot="1" noChangeAspect="1" noTextEdit="1"/>
          </p:cNvSpPr>
          <p:nvPr>
            <p:ph type="sldImg"/>
          </p:nvPr>
        </p:nvSpPr>
        <p:spPr bwMode="auto">
          <a:xfrm>
            <a:off x="852488" y="1143000"/>
            <a:ext cx="5153025" cy="3086100"/>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921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lang="zh-CN" altLang="en-US" smtClean="0"/>
          </a:p>
        </p:txBody>
      </p:sp>
      <p:sp>
        <p:nvSpPr>
          <p:cNvPr id="922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C89CA1F8-7F1E-465D-8DF8-30B7017F7412}" type="slidenum">
              <a:rPr lang="zh-CN" altLang="en-US"/>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幻灯片图像占位符 1"/>
          <p:cNvSpPr>
            <a:spLocks noGrp="1" noRot="1" noChangeAspect="1" noTextEdit="1"/>
          </p:cNvSpPr>
          <p:nvPr>
            <p:ph type="sldImg"/>
          </p:nvPr>
        </p:nvSpPr>
        <p:spPr bwMode="auto">
          <a:xfrm>
            <a:off x="852488" y="1143000"/>
            <a:ext cx="5153025" cy="3086100"/>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921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lang="zh-CN" altLang="en-US" smtClean="0"/>
          </a:p>
        </p:txBody>
      </p:sp>
      <p:sp>
        <p:nvSpPr>
          <p:cNvPr id="922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C89CA1F8-7F1E-465D-8DF8-30B7017F7412}" type="slidenum">
              <a:rPr lang="zh-CN" altLang="en-US"/>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幻灯片图像占位符 1"/>
          <p:cNvSpPr>
            <a:spLocks noGrp="1" noRot="1" noChangeAspect="1" noTextEdit="1"/>
          </p:cNvSpPr>
          <p:nvPr>
            <p:ph type="sldImg"/>
          </p:nvPr>
        </p:nvSpPr>
        <p:spPr bwMode="auto">
          <a:xfrm>
            <a:off x="852488" y="1143000"/>
            <a:ext cx="5153025" cy="3086100"/>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12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lang="zh-CN" altLang="en-US" smtClean="0"/>
          </a:p>
        </p:txBody>
      </p:sp>
      <p:sp>
        <p:nvSpPr>
          <p:cNvPr id="112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D8854E51-671D-4E2E-87EE-853170E44CBF}" type="slidenum">
              <a:rPr lang="zh-CN" altLang="en-US"/>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幻灯片图像占位符 1"/>
          <p:cNvSpPr>
            <a:spLocks noGrp="1" noRot="1" noChangeAspect="1" noTextEdit="1"/>
          </p:cNvSpPr>
          <p:nvPr>
            <p:ph type="sldImg"/>
          </p:nvPr>
        </p:nvSpPr>
        <p:spPr bwMode="auto">
          <a:xfrm>
            <a:off x="852488" y="1143000"/>
            <a:ext cx="5153025" cy="3086100"/>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921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lang="zh-CN" altLang="en-US" smtClean="0"/>
          </a:p>
        </p:txBody>
      </p:sp>
      <p:sp>
        <p:nvSpPr>
          <p:cNvPr id="922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C89CA1F8-7F1E-465D-8DF8-30B7017F7412}" type="slidenum">
              <a:rPr lang="zh-CN" altLang="en-US"/>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fld id="{EC829FE2-F69B-4F54-9C30-67A3CF6230B1}" type="slidenum">
              <a:rPr lang="zh-CN" altLang="en-US"/>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547293" y="1529552"/>
            <a:ext cx="4834401" cy="4323615"/>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5564121" y="1529552"/>
            <a:ext cx="4834401" cy="4323615"/>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fld id="{D9CA5483-13B0-4568-B720-697F82BB6DF8}" type="slidenum">
              <a:rPr lang="zh-CN" altLang="en-US"/>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754425" y="347994"/>
            <a:ext cx="9440764" cy="1268558"/>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54426" y="1606435"/>
            <a:ext cx="4631066" cy="787032"/>
          </a:xfrm>
        </p:spPr>
        <p:txBody>
          <a:bodyPr anchor="b"/>
          <a:lstStyle>
            <a:lvl1pPr marL="0" indent="0">
              <a:buNone/>
              <a:defRPr sz="3000" b="1"/>
            </a:lvl1pPr>
            <a:lvl2pPr marL="572770" indent="0">
              <a:buNone/>
              <a:defRPr sz="2500" b="1"/>
            </a:lvl2pPr>
            <a:lvl3pPr marL="1144905" indent="0">
              <a:buNone/>
              <a:defRPr sz="2300" b="1"/>
            </a:lvl3pPr>
            <a:lvl4pPr marL="1717675" indent="0">
              <a:buNone/>
              <a:defRPr sz="2000" b="1"/>
            </a:lvl4pPr>
            <a:lvl5pPr marL="2289810" indent="0">
              <a:buNone/>
              <a:defRPr sz="2000" b="1"/>
            </a:lvl5pPr>
            <a:lvl6pPr marL="2862580" indent="0">
              <a:buNone/>
              <a:defRPr sz="2000" b="1"/>
            </a:lvl6pPr>
            <a:lvl7pPr marL="3434715" indent="0">
              <a:buNone/>
              <a:defRPr sz="2000" b="1"/>
            </a:lvl7pPr>
            <a:lvl8pPr marL="4007485" indent="0">
              <a:buNone/>
              <a:defRPr sz="2000" b="1"/>
            </a:lvl8pPr>
            <a:lvl9pPr marL="4579620" indent="0">
              <a:buNone/>
              <a:defRPr sz="20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754426" y="2393467"/>
            <a:ext cx="4631066" cy="3520397"/>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5541320" y="1606435"/>
            <a:ext cx="4653871" cy="787032"/>
          </a:xfrm>
        </p:spPr>
        <p:txBody>
          <a:bodyPr anchor="b"/>
          <a:lstStyle>
            <a:lvl1pPr marL="0" indent="0">
              <a:buNone/>
              <a:defRPr sz="3000" b="1"/>
            </a:lvl1pPr>
            <a:lvl2pPr marL="572770" indent="0">
              <a:buNone/>
              <a:defRPr sz="2500" b="1"/>
            </a:lvl2pPr>
            <a:lvl3pPr marL="1144905" indent="0">
              <a:buNone/>
              <a:defRPr sz="2300" b="1"/>
            </a:lvl3pPr>
            <a:lvl4pPr marL="1717675" indent="0">
              <a:buNone/>
              <a:defRPr sz="2000" b="1"/>
            </a:lvl4pPr>
            <a:lvl5pPr marL="2289810" indent="0">
              <a:buNone/>
              <a:defRPr sz="2000" b="1"/>
            </a:lvl5pPr>
            <a:lvl6pPr marL="2862580" indent="0">
              <a:buNone/>
              <a:defRPr sz="2000" b="1"/>
            </a:lvl6pPr>
            <a:lvl7pPr marL="3434715" indent="0">
              <a:buNone/>
              <a:defRPr sz="2000" b="1"/>
            </a:lvl7pPr>
            <a:lvl8pPr marL="4007485" indent="0">
              <a:buNone/>
              <a:defRPr sz="2000" b="1"/>
            </a:lvl8pPr>
            <a:lvl9pPr marL="4579620" indent="0">
              <a:buNone/>
              <a:defRPr sz="20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5541320" y="2393467"/>
            <a:ext cx="4653871" cy="3520397"/>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Rectangle 4"/>
          <p:cNvSpPr>
            <a:spLocks noGrp="1" noChangeArrowheads="1"/>
          </p:cNvSpPr>
          <p:nvPr>
            <p:ph type="dt" sz="half" idx="10"/>
          </p:nvPr>
        </p:nvSpPr>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p:txBody>
          <a:bodyPr/>
          <a:lstStyle>
            <a:lvl1pPr>
              <a:defRPr/>
            </a:lvl1pPr>
          </a:lstStyle>
          <a:p>
            <a:fld id="{1B7CC1A2-4C79-497D-8929-677450570F9B}" type="slidenum">
              <a:rPr lang="zh-CN" altLang="en-US"/>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pic>
        <p:nvPicPr>
          <p:cNvPr id="6" name="图片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 y="1902"/>
            <a:ext cx="10945813" cy="6549396"/>
          </a:xfrm>
          <a:prstGeom prst="rect">
            <a:avLst/>
          </a:prstGeom>
        </p:spPr>
      </p:pic>
      <p:sp>
        <p:nvSpPr>
          <p:cNvPr id="7" name="矩形 6"/>
          <p:cNvSpPr/>
          <p:nvPr userDrawn="1"/>
        </p:nvSpPr>
        <p:spPr>
          <a:xfrm>
            <a:off x="7572602" y="36240"/>
            <a:ext cx="3300904" cy="307777"/>
          </a:xfrm>
          <a:prstGeom prst="rect">
            <a:avLst/>
          </a:prstGeom>
        </p:spPr>
        <p:txBody>
          <a:bodyPr wrap="none">
            <a:spAutoFit/>
          </a:bodyPr>
          <a:lstStyle/>
          <a:p>
            <a:r>
              <a:rPr lang="en-US" altLang="zh-CN" sz="1400" b="1" cap="none" spc="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等线" panose="02010600030101010101" pitchFamily="2" charset="-122"/>
                <a:ea typeface="等线" panose="02010600030101010101" pitchFamily="2" charset="-122"/>
              </a:rPr>
              <a:t>SQL Server</a:t>
            </a:r>
            <a:r>
              <a:rPr lang="zh-CN" altLang="en-US" sz="1400" b="1" cap="none" spc="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等线" panose="02010600030101010101" pitchFamily="2" charset="-122"/>
                <a:ea typeface="等线" panose="02010600030101010101" pitchFamily="2" charset="-122"/>
              </a:rPr>
              <a:t>实用教程（第</a:t>
            </a:r>
            <a:r>
              <a:rPr lang="en-US" altLang="zh-CN" sz="1400" b="1" cap="none" spc="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等线" panose="02010600030101010101" pitchFamily="2" charset="-122"/>
                <a:ea typeface="等线" panose="02010600030101010101" pitchFamily="2" charset="-122"/>
              </a:rPr>
              <a:t>5</a:t>
            </a:r>
            <a:r>
              <a:rPr lang="zh-CN" altLang="en-US" sz="1400" b="1" cap="none" spc="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等线" panose="02010600030101010101" pitchFamily="2" charset="-122"/>
                <a:ea typeface="等线" panose="02010600030101010101" pitchFamily="2" charset="-122"/>
              </a:rPr>
              <a:t>版）</a:t>
            </a:r>
            <a:r>
              <a:rPr lang="en-US" altLang="zh-CN" sz="1400" b="1" cap="none" spc="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等线" panose="02010600030101010101" pitchFamily="2" charset="-122"/>
                <a:ea typeface="等线" panose="02010600030101010101" pitchFamily="2" charset="-122"/>
              </a:rPr>
              <a:t>(2016</a:t>
            </a:r>
            <a:r>
              <a:rPr lang="zh-CN" altLang="en-US" sz="1400" b="1" cap="none" spc="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等线" panose="02010600030101010101" pitchFamily="2" charset="-122"/>
                <a:ea typeface="等线" panose="02010600030101010101" pitchFamily="2" charset="-122"/>
              </a:rPr>
              <a:t>版</a:t>
            </a:r>
            <a:r>
              <a:rPr lang="en-US" altLang="zh-CN" sz="1400" b="1" cap="none" spc="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等线" panose="02010600030101010101" pitchFamily="2" charset="-122"/>
                <a:ea typeface="等线" panose="02010600030101010101" pitchFamily="2" charset="-122"/>
              </a:rPr>
              <a:t>)</a:t>
            </a:r>
            <a:endParaRPr lang="zh-CN" altLang="en-US" sz="1400"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等线" panose="02010600030101010101" pitchFamily="2" charset="-122"/>
              <a:ea typeface="等线" panose="02010600030101010101" pitchFamily="2" charset="-122"/>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p:txBody>
          <a:bodyPr/>
          <a:lstStyle>
            <a:lvl1pPr>
              <a:defRPr/>
            </a:lvl1pPr>
          </a:lstStyle>
          <a:p>
            <a:fld id="{318C6CF2-DE81-4553-9B51-F6ABCC61DDB3}" type="slidenum">
              <a:rPr lang="zh-CN" altLang="en-US"/>
            </a:fld>
            <a:endParaRPr lang="en-US" altLang="zh-CN"/>
          </a:p>
        </p:txBody>
      </p:sp>
      <p:pic>
        <p:nvPicPr>
          <p:cNvPr id="5" name="图片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 y="1902"/>
            <a:ext cx="10945813" cy="6549396"/>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547291" y="263019"/>
            <a:ext cx="9851232" cy="1092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14492" tIns="57246" rIns="114492" bIns="57246" numCol="1" anchor="ctr" anchorCtr="0" compatLnSpc="1"/>
          <a:lstStyle/>
          <a:p>
            <a:pPr lvl="0"/>
            <a:r>
              <a:rPr lang="zh-CN" altLang="en-US" smtClean="0"/>
              <a:t>单击此处编辑母版标题样式</a:t>
            </a:r>
            <a:endParaRPr lang="zh-CN" altLang="en-US" smtClean="0"/>
          </a:p>
        </p:txBody>
      </p:sp>
      <p:sp>
        <p:nvSpPr>
          <p:cNvPr id="2051" name="Rectangle 3"/>
          <p:cNvSpPr>
            <a:spLocks noGrp="1" noChangeArrowheads="1"/>
          </p:cNvSpPr>
          <p:nvPr>
            <p:ph type="body" idx="1"/>
          </p:nvPr>
        </p:nvSpPr>
        <p:spPr bwMode="auto">
          <a:xfrm>
            <a:off x="547291" y="1529552"/>
            <a:ext cx="9851232" cy="43236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14492" tIns="57246" rIns="114492" bIns="57246" numCol="1" anchor="t" anchorCtr="0" compatLnSpc="1"/>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smtClean="0"/>
          </a:p>
        </p:txBody>
      </p:sp>
      <p:sp>
        <p:nvSpPr>
          <p:cNvPr id="2052" name="Rectangle 4"/>
          <p:cNvSpPr>
            <a:spLocks noGrp="1" noChangeArrowheads="1"/>
          </p:cNvSpPr>
          <p:nvPr>
            <p:ph type="dt" sz="half" idx="2"/>
          </p:nvPr>
        </p:nvSpPr>
        <p:spPr bwMode="auto">
          <a:xfrm>
            <a:off x="547293" y="5968490"/>
            <a:ext cx="2554023" cy="4552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14492" tIns="57246" rIns="114492" bIns="57246" numCol="1" anchor="t" anchorCtr="0" compatLnSpc="1"/>
          <a:lstStyle>
            <a:lvl1pPr eaLnBrk="1" hangingPunct="1">
              <a:buFont typeface="Arial" panose="020B0604020202020204" pitchFamily="34" charset="0"/>
              <a:buNone/>
              <a:defRPr sz="1800">
                <a:latin typeface="Arial" panose="020B0604020202020204" pitchFamily="34" charset="0"/>
                <a:ea typeface="宋体" panose="02010600030101010101" pitchFamily="2" charset="-122"/>
              </a:defRPr>
            </a:lvl1pPr>
          </a:lstStyle>
          <a:p>
            <a:pPr>
              <a:defRPr/>
            </a:pPr>
            <a:endParaRPr lang="en-US" altLang="zh-CN"/>
          </a:p>
        </p:txBody>
      </p:sp>
      <p:sp>
        <p:nvSpPr>
          <p:cNvPr id="2053" name="Rectangle 5"/>
          <p:cNvSpPr>
            <a:spLocks noGrp="1" noChangeArrowheads="1"/>
          </p:cNvSpPr>
          <p:nvPr>
            <p:ph type="ftr" sz="quarter" idx="3"/>
          </p:nvPr>
        </p:nvSpPr>
        <p:spPr bwMode="auto">
          <a:xfrm>
            <a:off x="3739820" y="5968490"/>
            <a:ext cx="3466174" cy="4552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14492" tIns="57246" rIns="114492" bIns="57246" numCol="1" anchor="t" anchorCtr="0" compatLnSpc="1"/>
          <a:lstStyle>
            <a:lvl1pPr algn="ctr" eaLnBrk="1" hangingPunct="1">
              <a:buFont typeface="Arial" panose="020B0604020202020204" pitchFamily="34" charset="0"/>
              <a:buNone/>
              <a:defRPr sz="1800">
                <a:latin typeface="Arial" panose="020B0604020202020204" pitchFamily="34" charset="0"/>
                <a:ea typeface="宋体" panose="02010600030101010101" pitchFamily="2" charset="-122"/>
              </a:defRPr>
            </a:lvl1pPr>
          </a:lstStyle>
          <a:p>
            <a:pPr>
              <a:defRPr/>
            </a:pPr>
            <a:endParaRPr lang="en-US" altLang="zh-CN"/>
          </a:p>
        </p:txBody>
      </p:sp>
      <p:sp>
        <p:nvSpPr>
          <p:cNvPr id="2054" name="Rectangle 6"/>
          <p:cNvSpPr>
            <a:spLocks noGrp="1" noChangeArrowheads="1"/>
          </p:cNvSpPr>
          <p:nvPr>
            <p:ph type="sldNum" sz="quarter" idx="4"/>
          </p:nvPr>
        </p:nvSpPr>
        <p:spPr bwMode="auto">
          <a:xfrm>
            <a:off x="7844501" y="5968490"/>
            <a:ext cx="2554023" cy="4552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14492" tIns="57246" rIns="114492" bIns="57246" numCol="1" anchor="t" anchorCtr="0" compatLnSpc="1"/>
          <a:lstStyle>
            <a:lvl1pPr algn="r" eaLnBrk="1" hangingPunct="1">
              <a:buFont typeface="Arial" panose="020B0604020202020204" pitchFamily="34" charset="0"/>
              <a:buNone/>
              <a:defRPr sz="1800"/>
            </a:lvl1pPr>
          </a:lstStyle>
          <a:p>
            <a:fld id="{83149624-7A1D-44B3-9EF9-2E7355EFDE88}" type="slidenum">
              <a:rPr lang="zh-CN" altLang="en-US"/>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lgn="ctr" rtl="0" eaLnBrk="0" fontAlgn="base" hangingPunct="0">
        <a:spcBef>
          <a:spcPct val="0"/>
        </a:spcBef>
        <a:spcAft>
          <a:spcPct val="0"/>
        </a:spcAft>
        <a:defRPr sz="5500" kern="1200">
          <a:solidFill>
            <a:schemeClr val="tx2"/>
          </a:solidFill>
          <a:latin typeface="+mj-lt"/>
          <a:ea typeface="+mj-ea"/>
          <a:cs typeface="+mj-cs"/>
        </a:defRPr>
      </a:lvl1pPr>
      <a:lvl2pPr algn="ctr" rtl="0" eaLnBrk="0" fontAlgn="base" hangingPunct="0">
        <a:spcBef>
          <a:spcPct val="0"/>
        </a:spcBef>
        <a:spcAft>
          <a:spcPct val="0"/>
        </a:spcAft>
        <a:defRPr sz="55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55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55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5500">
          <a:solidFill>
            <a:schemeClr val="tx2"/>
          </a:solidFill>
          <a:latin typeface="Arial" panose="020B0604020202020204" pitchFamily="34" charset="0"/>
          <a:ea typeface="宋体" panose="02010600030101010101" pitchFamily="2" charset="-122"/>
        </a:defRPr>
      </a:lvl5pPr>
      <a:lvl6pPr marL="572770" algn="ctr" rtl="0" fontAlgn="base">
        <a:spcBef>
          <a:spcPct val="0"/>
        </a:spcBef>
        <a:spcAft>
          <a:spcPct val="0"/>
        </a:spcAft>
        <a:defRPr sz="5500">
          <a:solidFill>
            <a:schemeClr val="tx2"/>
          </a:solidFill>
          <a:latin typeface="Arial" panose="020B0604020202020204" pitchFamily="34" charset="0"/>
          <a:ea typeface="宋体" panose="02010600030101010101" pitchFamily="2" charset="-122"/>
        </a:defRPr>
      </a:lvl6pPr>
      <a:lvl7pPr marL="1144905" algn="ctr" rtl="0" fontAlgn="base">
        <a:spcBef>
          <a:spcPct val="0"/>
        </a:spcBef>
        <a:spcAft>
          <a:spcPct val="0"/>
        </a:spcAft>
        <a:defRPr sz="5500">
          <a:solidFill>
            <a:schemeClr val="tx2"/>
          </a:solidFill>
          <a:latin typeface="Arial" panose="020B0604020202020204" pitchFamily="34" charset="0"/>
          <a:ea typeface="宋体" panose="02010600030101010101" pitchFamily="2" charset="-122"/>
        </a:defRPr>
      </a:lvl7pPr>
      <a:lvl8pPr marL="1717675" algn="ctr" rtl="0" fontAlgn="base">
        <a:spcBef>
          <a:spcPct val="0"/>
        </a:spcBef>
        <a:spcAft>
          <a:spcPct val="0"/>
        </a:spcAft>
        <a:defRPr sz="5500">
          <a:solidFill>
            <a:schemeClr val="tx2"/>
          </a:solidFill>
          <a:latin typeface="Arial" panose="020B0604020202020204" pitchFamily="34" charset="0"/>
          <a:ea typeface="宋体" panose="02010600030101010101" pitchFamily="2" charset="-122"/>
        </a:defRPr>
      </a:lvl8pPr>
      <a:lvl9pPr marL="2289810" algn="ctr" rtl="0" fontAlgn="base">
        <a:spcBef>
          <a:spcPct val="0"/>
        </a:spcBef>
        <a:spcAft>
          <a:spcPct val="0"/>
        </a:spcAft>
        <a:defRPr sz="5500">
          <a:solidFill>
            <a:schemeClr val="tx2"/>
          </a:solidFill>
          <a:latin typeface="Arial" panose="020B0604020202020204" pitchFamily="34" charset="0"/>
          <a:ea typeface="宋体" panose="02010600030101010101" pitchFamily="2" charset="-122"/>
        </a:defRPr>
      </a:lvl9pPr>
    </p:titleStyle>
    <p:bodyStyle>
      <a:lvl1pPr marL="429260" indent="-429260" algn="l" rtl="0" eaLnBrk="0" fontAlgn="base" hangingPunct="0">
        <a:spcBef>
          <a:spcPct val="20000"/>
        </a:spcBef>
        <a:spcAft>
          <a:spcPct val="0"/>
        </a:spcAft>
        <a:buChar char="•"/>
        <a:defRPr sz="4000" kern="1200">
          <a:solidFill>
            <a:schemeClr val="tx1"/>
          </a:solidFill>
          <a:latin typeface="+mn-lt"/>
          <a:ea typeface="+mn-ea"/>
          <a:cs typeface="+mn-cs"/>
        </a:defRPr>
      </a:lvl1pPr>
      <a:lvl2pPr marL="930275" indent="-357505" algn="l" rtl="0" eaLnBrk="0" fontAlgn="base" hangingPunct="0">
        <a:spcBef>
          <a:spcPct val="20000"/>
        </a:spcBef>
        <a:spcAft>
          <a:spcPct val="0"/>
        </a:spcAft>
        <a:buChar char="–"/>
        <a:defRPr sz="3500" kern="1200">
          <a:solidFill>
            <a:schemeClr val="tx1"/>
          </a:solidFill>
          <a:latin typeface="+mn-lt"/>
          <a:ea typeface="+mn-ea"/>
          <a:cs typeface="+mn-cs"/>
        </a:defRPr>
      </a:lvl2pPr>
      <a:lvl3pPr marL="1431290" indent="-286385" algn="l" rtl="0" eaLnBrk="0" fontAlgn="base" hangingPunct="0">
        <a:spcBef>
          <a:spcPct val="20000"/>
        </a:spcBef>
        <a:spcAft>
          <a:spcPct val="0"/>
        </a:spcAft>
        <a:buChar char="•"/>
        <a:defRPr sz="3000" kern="1200">
          <a:solidFill>
            <a:schemeClr val="tx1"/>
          </a:solidFill>
          <a:latin typeface="+mn-lt"/>
          <a:ea typeface="+mn-ea"/>
          <a:cs typeface="+mn-cs"/>
        </a:defRPr>
      </a:lvl3pPr>
      <a:lvl4pPr marL="2003425" indent="-286385" algn="l" rtl="0" eaLnBrk="0" fontAlgn="base" hangingPunct="0">
        <a:spcBef>
          <a:spcPct val="20000"/>
        </a:spcBef>
        <a:spcAft>
          <a:spcPct val="0"/>
        </a:spcAft>
        <a:buChar char="–"/>
        <a:defRPr sz="2500" kern="1200">
          <a:solidFill>
            <a:schemeClr val="tx1"/>
          </a:solidFill>
          <a:latin typeface="+mn-lt"/>
          <a:ea typeface="+mn-ea"/>
          <a:cs typeface="+mn-cs"/>
        </a:defRPr>
      </a:lvl4pPr>
      <a:lvl5pPr marL="2576195" indent="-286385" algn="l" rtl="0" eaLnBrk="0" fontAlgn="base" hangingPunct="0">
        <a:spcBef>
          <a:spcPct val="20000"/>
        </a:spcBef>
        <a:spcAft>
          <a:spcPct val="0"/>
        </a:spcAft>
        <a:buChar char="»"/>
        <a:defRPr sz="2500" kern="1200">
          <a:solidFill>
            <a:schemeClr val="tx1"/>
          </a:solidFill>
          <a:latin typeface="+mn-lt"/>
          <a:ea typeface="+mn-ea"/>
          <a:cs typeface="+mn-cs"/>
        </a:defRPr>
      </a:lvl5pPr>
      <a:lvl6pPr marL="3148330" indent="-286385" algn="l" defTabSz="1144905" rtl="0" eaLnBrk="1" latinLnBrk="0" hangingPunct="1">
        <a:lnSpc>
          <a:spcPct val="90000"/>
        </a:lnSpc>
        <a:spcBef>
          <a:spcPts val="625"/>
        </a:spcBef>
        <a:buFont typeface="Arial" panose="020B0604020202020204" pitchFamily="34" charset="0"/>
        <a:buChar char="•"/>
        <a:defRPr sz="2300" kern="1200">
          <a:solidFill>
            <a:schemeClr val="tx1"/>
          </a:solidFill>
          <a:latin typeface="+mn-lt"/>
          <a:ea typeface="+mn-ea"/>
          <a:cs typeface="+mn-cs"/>
        </a:defRPr>
      </a:lvl6pPr>
      <a:lvl7pPr marL="3721100" indent="-286385" algn="l" defTabSz="1144905" rtl="0" eaLnBrk="1" latinLnBrk="0" hangingPunct="1">
        <a:lnSpc>
          <a:spcPct val="90000"/>
        </a:lnSpc>
        <a:spcBef>
          <a:spcPts val="625"/>
        </a:spcBef>
        <a:buFont typeface="Arial" panose="020B0604020202020204" pitchFamily="34" charset="0"/>
        <a:buChar char="•"/>
        <a:defRPr sz="2300" kern="1200">
          <a:solidFill>
            <a:schemeClr val="tx1"/>
          </a:solidFill>
          <a:latin typeface="+mn-lt"/>
          <a:ea typeface="+mn-ea"/>
          <a:cs typeface="+mn-cs"/>
        </a:defRPr>
      </a:lvl7pPr>
      <a:lvl8pPr marL="4293235" indent="-286385" algn="l" defTabSz="1144905" rtl="0" eaLnBrk="1" latinLnBrk="0" hangingPunct="1">
        <a:lnSpc>
          <a:spcPct val="90000"/>
        </a:lnSpc>
        <a:spcBef>
          <a:spcPts val="625"/>
        </a:spcBef>
        <a:buFont typeface="Arial" panose="020B0604020202020204" pitchFamily="34" charset="0"/>
        <a:buChar char="•"/>
        <a:defRPr sz="2300" kern="1200">
          <a:solidFill>
            <a:schemeClr val="tx1"/>
          </a:solidFill>
          <a:latin typeface="+mn-lt"/>
          <a:ea typeface="+mn-ea"/>
          <a:cs typeface="+mn-cs"/>
        </a:defRPr>
      </a:lvl8pPr>
      <a:lvl9pPr marL="4866005" indent="-286385" algn="l" defTabSz="1144905" rtl="0" eaLnBrk="1" latinLnBrk="0" hangingPunct="1">
        <a:lnSpc>
          <a:spcPct val="90000"/>
        </a:lnSpc>
        <a:spcBef>
          <a:spcPts val="625"/>
        </a:spcBef>
        <a:buFont typeface="Arial" panose="020B0604020202020204" pitchFamily="34" charset="0"/>
        <a:buChar char="•"/>
        <a:defRPr sz="2300" kern="1200">
          <a:solidFill>
            <a:schemeClr val="tx1"/>
          </a:solidFill>
          <a:latin typeface="+mn-lt"/>
          <a:ea typeface="+mn-ea"/>
          <a:cs typeface="+mn-cs"/>
        </a:defRPr>
      </a:lvl9pPr>
    </p:bodyStyle>
    <p:otherStyle>
      <a:defPPr>
        <a:defRPr lang="zh-CN"/>
      </a:defPPr>
      <a:lvl1pPr marL="0" algn="l" defTabSz="1144905" rtl="0" eaLnBrk="1" latinLnBrk="0" hangingPunct="1">
        <a:defRPr sz="2300" kern="1200">
          <a:solidFill>
            <a:schemeClr val="tx1"/>
          </a:solidFill>
          <a:latin typeface="+mn-lt"/>
          <a:ea typeface="+mn-ea"/>
          <a:cs typeface="+mn-cs"/>
        </a:defRPr>
      </a:lvl1pPr>
      <a:lvl2pPr marL="572770" algn="l" defTabSz="1144905" rtl="0" eaLnBrk="1" latinLnBrk="0" hangingPunct="1">
        <a:defRPr sz="2300" kern="1200">
          <a:solidFill>
            <a:schemeClr val="tx1"/>
          </a:solidFill>
          <a:latin typeface="+mn-lt"/>
          <a:ea typeface="+mn-ea"/>
          <a:cs typeface="+mn-cs"/>
        </a:defRPr>
      </a:lvl2pPr>
      <a:lvl3pPr marL="1144905" algn="l" defTabSz="1144905" rtl="0" eaLnBrk="1" latinLnBrk="0" hangingPunct="1">
        <a:defRPr sz="2300" kern="1200">
          <a:solidFill>
            <a:schemeClr val="tx1"/>
          </a:solidFill>
          <a:latin typeface="+mn-lt"/>
          <a:ea typeface="+mn-ea"/>
          <a:cs typeface="+mn-cs"/>
        </a:defRPr>
      </a:lvl3pPr>
      <a:lvl4pPr marL="1717675" algn="l" defTabSz="1144905" rtl="0" eaLnBrk="1" latinLnBrk="0" hangingPunct="1">
        <a:defRPr sz="2300" kern="1200">
          <a:solidFill>
            <a:schemeClr val="tx1"/>
          </a:solidFill>
          <a:latin typeface="+mn-lt"/>
          <a:ea typeface="+mn-ea"/>
          <a:cs typeface="+mn-cs"/>
        </a:defRPr>
      </a:lvl4pPr>
      <a:lvl5pPr marL="2289810" algn="l" defTabSz="1144905" rtl="0" eaLnBrk="1" latinLnBrk="0" hangingPunct="1">
        <a:defRPr sz="2300" kern="1200">
          <a:solidFill>
            <a:schemeClr val="tx1"/>
          </a:solidFill>
          <a:latin typeface="+mn-lt"/>
          <a:ea typeface="+mn-ea"/>
          <a:cs typeface="+mn-cs"/>
        </a:defRPr>
      </a:lvl5pPr>
      <a:lvl6pPr marL="2862580" algn="l" defTabSz="1144905" rtl="0" eaLnBrk="1" latinLnBrk="0" hangingPunct="1">
        <a:defRPr sz="2300" kern="1200">
          <a:solidFill>
            <a:schemeClr val="tx1"/>
          </a:solidFill>
          <a:latin typeface="+mn-lt"/>
          <a:ea typeface="+mn-ea"/>
          <a:cs typeface="+mn-cs"/>
        </a:defRPr>
      </a:lvl6pPr>
      <a:lvl7pPr marL="3434715" algn="l" defTabSz="1144905" rtl="0" eaLnBrk="1" latinLnBrk="0" hangingPunct="1">
        <a:defRPr sz="2300" kern="1200">
          <a:solidFill>
            <a:schemeClr val="tx1"/>
          </a:solidFill>
          <a:latin typeface="+mn-lt"/>
          <a:ea typeface="+mn-ea"/>
          <a:cs typeface="+mn-cs"/>
        </a:defRPr>
      </a:lvl7pPr>
      <a:lvl8pPr marL="4007485" algn="l" defTabSz="1144905" rtl="0" eaLnBrk="1" latinLnBrk="0" hangingPunct="1">
        <a:defRPr sz="2300" kern="1200">
          <a:solidFill>
            <a:schemeClr val="tx1"/>
          </a:solidFill>
          <a:latin typeface="+mn-lt"/>
          <a:ea typeface="+mn-ea"/>
          <a:cs typeface="+mn-cs"/>
        </a:defRPr>
      </a:lvl8pPr>
      <a:lvl9pPr marL="4579620" algn="l" defTabSz="1144905" rtl="0" eaLnBrk="1" latinLnBrk="0" hangingPunct="1">
        <a:defRPr sz="23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5.xml"/><Relationship Id="rId1" Type="http://schemas.openxmlformats.org/officeDocument/2006/relationships/image" Target="../media/image4.png"/></Relationships>
</file>

<file path=ppt/slides/_rels/slide11.xml.rels><?xml version="1.0" encoding="UTF-8" standalone="yes"?>
<Relationships xmlns="http://schemas.openxmlformats.org/package/2006/relationships"><Relationship Id="rId7" Type="http://schemas.openxmlformats.org/officeDocument/2006/relationships/notesSlide" Target="../notesSlides/notesSlide3.xml"/><Relationship Id="rId6" Type="http://schemas.openxmlformats.org/officeDocument/2006/relationships/slideLayout" Target="../slideLayouts/slideLayout5.xml"/><Relationship Id="rId5" Type="http://schemas.openxmlformats.org/officeDocument/2006/relationships/image" Target="../media/image7.png"/><Relationship Id="rId4" Type="http://schemas.openxmlformats.org/officeDocument/2006/relationships/image" Target="../media/image6.png"/><Relationship Id="rId3" Type="http://schemas.microsoft.com/office/2007/relationships/media" Target="file:///C:\Users\Administrator\Desktop\Maroon%205%20-%20Sugar.mp3" TargetMode="External"/><Relationship Id="rId2" Type="http://schemas.openxmlformats.org/officeDocument/2006/relationships/audio" Target="file:///C:\Users\Administrator\Desktop\Maroon%205%20-%20Sugar.mp3" TargetMode="External"/><Relationship Id="rId1" Type="http://schemas.openxmlformats.org/officeDocument/2006/relationships/image" Target="../media/image5.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8.jpe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9.jpe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10.jpe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11.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12.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13.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14.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hyperlink" Target="&#34920;1.1.docx" TargetMode="Externa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5.xml"/><Relationship Id="rId1" Type="http://schemas.openxmlformats.org/officeDocument/2006/relationships/image" Target="../media/image4.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1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16.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17.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18.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19.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20.pn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21.pn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2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23.png"/></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image" Target="../media/image25.jpeg"/><Relationship Id="rId1" Type="http://schemas.openxmlformats.org/officeDocument/2006/relationships/image" Target="../media/image24.jpeg"/></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26.jpeg"/></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27.jpeg"/></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28.jpeg"/></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29.png"/></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5.xml"/><Relationship Id="rId1" Type="http://schemas.openxmlformats.org/officeDocument/2006/relationships/image" Target="../media/image4.png"/></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30.png"/></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31.jpe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5.xml"/><Relationship Id="rId1" Type="http://schemas.openxmlformats.org/officeDocument/2006/relationships/image" Target="../media/image4.png"/></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32.png"/></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33.png"/></Relationships>
</file>

<file path=ppt/slides/_rels/slide43.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image" Target="../media/image35.png"/><Relationship Id="rId1" Type="http://schemas.openxmlformats.org/officeDocument/2006/relationships/image" Target="../media/image34.png"/></Relationships>
</file>

<file path=ppt/slides/_rels/slide44.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5.xml"/><Relationship Id="rId2" Type="http://schemas.openxmlformats.org/officeDocument/2006/relationships/image" Target="../media/image36.png"/><Relationship Id="rId1" Type="http://schemas.openxmlformats.org/officeDocument/2006/relationships/image" Target="../media/image3.jpeg"/></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37.png"/></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5.xml"/><Relationship Id="rId1" Type="http://schemas.openxmlformats.org/officeDocument/2006/relationships/image" Target="../media/image4.png"/></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38.png"/></Relationships>
</file>

<file path=ppt/slides/_rels/slide48.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39.png"/></Relationships>
</file>

<file path=ppt/slides/_rels/slide49.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4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5.xml"/><Relationship Id="rId2" Type="http://schemas.openxmlformats.org/officeDocument/2006/relationships/image" Target="../media/image4.png"/><Relationship Id="rId1" Type="http://schemas.openxmlformats.org/officeDocument/2006/relationships/image" Target="../media/image3.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3"/>
          <p:cNvSpPr txBox="1">
            <a:spLocks noChangeArrowheads="1"/>
          </p:cNvSpPr>
          <p:nvPr/>
        </p:nvSpPr>
        <p:spPr bwMode="auto">
          <a:xfrm>
            <a:off x="1296442" y="1044352"/>
            <a:ext cx="8703732" cy="8542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4492" tIns="57246" rIns="114492" bIns="57246">
            <a:spAutoFit/>
          </a:bodyPr>
          <a:lstStyle>
            <a:lvl1pPr>
              <a:defRPr sz="3200">
                <a:solidFill>
                  <a:schemeClr val="tx1"/>
                </a:solidFill>
                <a:latin typeface="Arial" panose="020B0604020202020204" pitchFamily="34" charset="0"/>
                <a:ea typeface="宋体" panose="02010600030101010101" pitchFamily="2" charset="-122"/>
              </a:defRPr>
            </a:lvl1pPr>
            <a:lvl2pPr>
              <a:defRPr sz="2800">
                <a:solidFill>
                  <a:schemeClr val="tx1"/>
                </a:solidFill>
                <a:latin typeface="Arial" panose="020B0604020202020204" pitchFamily="34" charset="0"/>
                <a:ea typeface="宋体" panose="02010600030101010101" pitchFamily="2" charset="-122"/>
              </a:defRPr>
            </a:lvl2pPr>
            <a:lvl3pPr>
              <a:defRPr sz="2400">
                <a:solidFill>
                  <a:schemeClr val="tx1"/>
                </a:solidFill>
                <a:latin typeface="Arial" panose="020B0604020202020204" pitchFamily="34" charset="0"/>
                <a:ea typeface="宋体" panose="02010600030101010101" pitchFamily="2" charset="-122"/>
              </a:defRPr>
            </a:lvl3pPr>
            <a:lvl4pPr>
              <a:defRPr sz="2000">
                <a:solidFill>
                  <a:schemeClr val="tx1"/>
                </a:solidFill>
                <a:latin typeface="Arial" panose="020B0604020202020204" pitchFamily="34" charset="0"/>
                <a:ea typeface="宋体" panose="02010600030101010101" pitchFamily="2" charset="-122"/>
              </a:defRPr>
            </a:lvl4pPr>
            <a:lvl5pPr>
              <a:defRPr sz="2000">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r>
              <a:rPr lang="zh-CN" altLang="zh-CN" sz="4800" b="1" dirty="0" smtClean="0">
                <a:solidFill>
                  <a:srgbClr val="751021"/>
                </a:solidFill>
                <a:latin typeface="微软雅黑" panose="020B0503020204020204" pitchFamily="34" charset="-122"/>
                <a:ea typeface="微软雅黑" panose="020B0503020204020204" pitchFamily="34" charset="-122"/>
              </a:rPr>
              <a:t>第</a:t>
            </a:r>
            <a:r>
              <a:rPr lang="en-US" altLang="zh-CN" sz="4800" b="1" dirty="0" smtClean="0">
                <a:solidFill>
                  <a:srgbClr val="751021"/>
                </a:solidFill>
                <a:latin typeface="微软雅黑" panose="020B0503020204020204" pitchFamily="34" charset="-122"/>
                <a:ea typeface="微软雅黑" panose="020B0503020204020204" pitchFamily="34" charset="-122"/>
              </a:rPr>
              <a:t>1</a:t>
            </a:r>
            <a:r>
              <a:rPr lang="zh-CN" altLang="zh-CN" sz="4800" b="1" dirty="0" smtClean="0">
                <a:solidFill>
                  <a:srgbClr val="751021"/>
                </a:solidFill>
                <a:latin typeface="微软雅黑" panose="020B0503020204020204" pitchFamily="34" charset="-122"/>
                <a:ea typeface="微软雅黑" panose="020B0503020204020204" pitchFamily="34" charset="-122"/>
              </a:rPr>
              <a:t>章</a:t>
            </a:r>
            <a:r>
              <a:rPr lang="en-US" altLang="zh-CN" sz="4800" b="1" dirty="0" smtClean="0">
                <a:solidFill>
                  <a:srgbClr val="751021"/>
                </a:solidFill>
                <a:latin typeface="微软雅黑" panose="020B0503020204020204" pitchFamily="34" charset="-122"/>
                <a:ea typeface="微软雅黑" panose="020B0503020204020204" pitchFamily="34" charset="-122"/>
              </a:rPr>
              <a:t>   </a:t>
            </a:r>
            <a:r>
              <a:rPr lang="en-US" altLang="zh-CN" sz="4800" b="1" dirty="0">
                <a:solidFill>
                  <a:srgbClr val="751021"/>
                </a:solidFill>
                <a:latin typeface="微软雅黑" panose="020B0503020204020204" pitchFamily="34" charset="-122"/>
                <a:ea typeface="微软雅黑" panose="020B0503020204020204" pitchFamily="34" charset="-122"/>
              </a:rPr>
              <a:t>SQL Server 2016</a:t>
            </a:r>
            <a:r>
              <a:rPr lang="zh-CN" altLang="zh-CN" sz="4800" b="1" dirty="0">
                <a:solidFill>
                  <a:srgbClr val="751021"/>
                </a:solidFill>
                <a:latin typeface="微软雅黑" panose="020B0503020204020204" pitchFamily="34" charset="-122"/>
                <a:ea typeface="微软雅黑" panose="020B0503020204020204" pitchFamily="34" charset="-122"/>
              </a:rPr>
              <a:t>简介</a:t>
            </a:r>
            <a:endParaRPr lang="en-US" altLang="zh-CN" sz="4800" b="1" dirty="0">
              <a:solidFill>
                <a:srgbClr val="751021"/>
              </a:solidFill>
              <a:latin typeface="微软雅黑" panose="020B0503020204020204" pitchFamily="34" charset="-122"/>
              <a:ea typeface="微软雅黑" panose="020B0503020204020204" pitchFamily="34" charset="-122"/>
            </a:endParaRPr>
          </a:p>
        </p:txBody>
      </p:sp>
      <p:sp>
        <p:nvSpPr>
          <p:cNvPr id="3" name="TextBox 2"/>
          <p:cNvSpPr txBox="1"/>
          <p:nvPr/>
        </p:nvSpPr>
        <p:spPr>
          <a:xfrm>
            <a:off x="1872506" y="2778368"/>
            <a:ext cx="8496944" cy="584775"/>
          </a:xfrm>
          <a:prstGeom prst="rect">
            <a:avLst/>
          </a:prstGeom>
          <a:noFill/>
        </p:spPr>
        <p:txBody>
          <a:bodyPr wrap="square" rtlCol="0">
            <a:spAutoFit/>
          </a:bodyPr>
          <a:lstStyle/>
          <a:p>
            <a:r>
              <a:rPr lang="en-US" altLang="zh-CN" sz="3200" b="1" dirty="0" smtClean="0"/>
              <a:t>——</a:t>
            </a:r>
            <a:r>
              <a:rPr lang="en-US" altLang="zh-CN" sz="3200" b="1" dirty="0"/>
              <a:t>SQL Server 2016</a:t>
            </a:r>
            <a:r>
              <a:rPr lang="zh-CN" altLang="zh-CN" sz="3200" b="1" dirty="0"/>
              <a:t>服务器组件和管理工具</a:t>
            </a:r>
            <a:endParaRPr lang="zh-CN" altLang="zh-CN" sz="32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 Box 2"/>
          <p:cNvSpPr txBox="1">
            <a:spLocks noChangeArrowheads="1"/>
          </p:cNvSpPr>
          <p:nvPr/>
        </p:nvSpPr>
        <p:spPr bwMode="auto">
          <a:xfrm>
            <a:off x="4680882" y="1165849"/>
            <a:ext cx="1455914" cy="577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4492" tIns="57246" rIns="114492" bIns="57246">
            <a:spAutoFit/>
          </a:bodyPr>
          <a:lstStyle>
            <a:lvl1pPr>
              <a:defRPr sz="3200">
                <a:solidFill>
                  <a:schemeClr val="tx1"/>
                </a:solidFill>
                <a:latin typeface="Arial" panose="020B0604020202020204" pitchFamily="34" charset="0"/>
                <a:ea typeface="宋体" panose="02010600030101010101" pitchFamily="2" charset="-122"/>
              </a:defRPr>
            </a:lvl1pPr>
            <a:lvl2pPr>
              <a:defRPr sz="2800">
                <a:solidFill>
                  <a:schemeClr val="tx1"/>
                </a:solidFill>
                <a:latin typeface="Arial" panose="020B0604020202020204" pitchFamily="34" charset="0"/>
                <a:ea typeface="宋体" panose="02010600030101010101" pitchFamily="2" charset="-122"/>
              </a:defRPr>
            </a:lvl2pPr>
            <a:lvl3pPr>
              <a:defRPr sz="2400">
                <a:solidFill>
                  <a:schemeClr val="tx1"/>
                </a:solidFill>
                <a:latin typeface="Arial" panose="020B0604020202020204" pitchFamily="34" charset="0"/>
                <a:ea typeface="宋体" panose="02010600030101010101" pitchFamily="2" charset="-122"/>
              </a:defRPr>
            </a:lvl3pPr>
            <a:lvl4pPr>
              <a:defRPr sz="2000">
                <a:solidFill>
                  <a:schemeClr val="tx1"/>
                </a:solidFill>
                <a:latin typeface="Arial" panose="020B0604020202020204" pitchFamily="34" charset="0"/>
                <a:ea typeface="宋体" panose="02010600030101010101" pitchFamily="2" charset="-122"/>
              </a:defRPr>
            </a:lvl4pPr>
            <a:lvl5pPr>
              <a:defRPr sz="2000">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r>
              <a:rPr lang="zh-CN" altLang="en-US" sz="3000" b="1" dirty="0">
                <a:solidFill>
                  <a:srgbClr val="751021"/>
                </a:solidFill>
                <a:latin typeface="微软雅黑" panose="020B0503020204020204" pitchFamily="34" charset="-122"/>
                <a:ea typeface="微软雅黑" panose="020B0503020204020204" pitchFamily="34" charset="-122"/>
              </a:rPr>
              <a:t>目    录</a:t>
            </a:r>
            <a:endParaRPr lang="en-US" altLang="zh-CN" sz="2000" dirty="0">
              <a:solidFill>
                <a:srgbClr val="751021"/>
              </a:solidFill>
              <a:latin typeface="微软雅黑" panose="020B0503020204020204" pitchFamily="34" charset="-122"/>
              <a:ea typeface="微软雅黑" panose="020B0503020204020204" pitchFamily="34" charset="-122"/>
            </a:endParaRPr>
          </a:p>
        </p:txBody>
      </p:sp>
      <p:sp>
        <p:nvSpPr>
          <p:cNvPr id="6147" name="Rectangle 3"/>
          <p:cNvSpPr>
            <a:spLocks noChangeArrowheads="1"/>
          </p:cNvSpPr>
          <p:nvPr/>
        </p:nvSpPr>
        <p:spPr bwMode="auto">
          <a:xfrm>
            <a:off x="5184874" y="2398585"/>
            <a:ext cx="402395" cy="436340"/>
          </a:xfrm>
          <a:prstGeom prst="star6">
            <a:avLst/>
          </a:prstGeom>
          <a:solidFill>
            <a:schemeClr val="bg1">
              <a:alpha val="20000"/>
            </a:schemeClr>
          </a:solidFill>
          <a:ln w="3175">
            <a:solidFill>
              <a:schemeClr val="bg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4492" tIns="57246" rIns="114492" bIns="57246" anchor="ctr"/>
          <a:lstStyle/>
          <a:p>
            <a:pPr algn="ctr" eaLnBrk="1" hangingPunct="1"/>
            <a:r>
              <a:rPr lang="en-US" altLang="zh-CN" b="1" dirty="0">
                <a:solidFill>
                  <a:srgbClr val="751021"/>
                </a:solidFill>
                <a:latin typeface="微软雅黑" panose="020B0503020204020204" pitchFamily="34" charset="-122"/>
                <a:ea typeface="微软雅黑" panose="020B0503020204020204" pitchFamily="34" charset="-122"/>
              </a:rPr>
              <a:t>1</a:t>
            </a:r>
            <a:endParaRPr lang="en-US" altLang="zh-CN" b="1" dirty="0">
              <a:solidFill>
                <a:srgbClr val="751021"/>
              </a:solidFill>
              <a:latin typeface="微软雅黑" panose="020B0503020204020204" pitchFamily="34" charset="-122"/>
              <a:ea typeface="微软雅黑" panose="020B0503020204020204" pitchFamily="34" charset="-122"/>
            </a:endParaRPr>
          </a:p>
        </p:txBody>
      </p:sp>
      <p:pic>
        <p:nvPicPr>
          <p:cNvPr id="11" name="Picture 5" descr="未标题-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878918" y="1932078"/>
            <a:ext cx="7122380" cy="2488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Rectangle 3"/>
          <p:cNvSpPr>
            <a:spLocks noChangeArrowheads="1"/>
          </p:cNvSpPr>
          <p:nvPr/>
        </p:nvSpPr>
        <p:spPr bwMode="auto">
          <a:xfrm>
            <a:off x="2664594" y="2319354"/>
            <a:ext cx="1793788" cy="1533310"/>
          </a:xfrm>
          <a:prstGeom prst="heart">
            <a:avLst/>
          </a:prstGeom>
          <a:solidFill>
            <a:schemeClr val="bg1">
              <a:alpha val="20000"/>
            </a:schemeClr>
          </a:solidFill>
          <a:ln w="3175">
            <a:solidFill>
              <a:schemeClr val="bg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4492" tIns="57246" rIns="114492" bIns="57246" anchor="ctr"/>
          <a:lstStyle/>
          <a:p>
            <a:pPr algn="ctr" eaLnBrk="1" hangingPunct="1"/>
            <a:r>
              <a:rPr lang="en-US" altLang="zh-CN" sz="6000" b="1" dirty="0" smtClean="0">
                <a:solidFill>
                  <a:srgbClr val="751021"/>
                </a:solidFill>
                <a:latin typeface="微软雅黑" panose="020B0503020204020204" pitchFamily="34" charset="-122"/>
                <a:ea typeface="微软雅黑" panose="020B0503020204020204" pitchFamily="34" charset="-122"/>
              </a:rPr>
              <a:t>02</a:t>
            </a:r>
            <a:endParaRPr lang="en-US" altLang="zh-CN" sz="6000" b="1" dirty="0">
              <a:solidFill>
                <a:srgbClr val="751021"/>
              </a:solidFill>
              <a:latin typeface="微软雅黑" panose="020B0503020204020204" pitchFamily="34" charset="-122"/>
              <a:ea typeface="微软雅黑" panose="020B0503020204020204" pitchFamily="34" charset="-122"/>
            </a:endParaRPr>
          </a:p>
        </p:txBody>
      </p:sp>
      <p:sp>
        <p:nvSpPr>
          <p:cNvPr id="13" name="Rectangle 3"/>
          <p:cNvSpPr>
            <a:spLocks noChangeArrowheads="1"/>
          </p:cNvSpPr>
          <p:nvPr/>
        </p:nvSpPr>
        <p:spPr bwMode="auto">
          <a:xfrm>
            <a:off x="5184874" y="3060576"/>
            <a:ext cx="402395" cy="436340"/>
          </a:xfrm>
          <a:prstGeom prst="star6">
            <a:avLst/>
          </a:prstGeom>
          <a:solidFill>
            <a:schemeClr val="bg1">
              <a:alpha val="20000"/>
            </a:schemeClr>
          </a:solidFill>
          <a:ln w="3175">
            <a:solidFill>
              <a:schemeClr val="bg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4492" tIns="57246" rIns="114492" bIns="57246" anchor="ctr"/>
          <a:lstStyle/>
          <a:p>
            <a:pPr algn="ctr" eaLnBrk="1" hangingPunct="1"/>
            <a:r>
              <a:rPr lang="en-US" altLang="zh-CN" b="1" dirty="0" smtClean="0">
                <a:solidFill>
                  <a:srgbClr val="751021"/>
                </a:solidFill>
                <a:latin typeface="微软雅黑" panose="020B0503020204020204" pitchFamily="34" charset="-122"/>
                <a:ea typeface="微软雅黑" panose="020B0503020204020204" pitchFamily="34" charset="-122"/>
              </a:rPr>
              <a:t>2</a:t>
            </a:r>
            <a:endParaRPr lang="en-US" altLang="zh-CN" b="1" dirty="0">
              <a:solidFill>
                <a:srgbClr val="751021"/>
              </a:solidFill>
              <a:latin typeface="微软雅黑" panose="020B0503020204020204" pitchFamily="34" charset="-122"/>
              <a:ea typeface="微软雅黑" panose="020B0503020204020204" pitchFamily="34" charset="-122"/>
            </a:endParaRPr>
          </a:p>
        </p:txBody>
      </p:sp>
      <p:sp>
        <p:nvSpPr>
          <p:cNvPr id="2" name="矩形 1"/>
          <p:cNvSpPr/>
          <p:nvPr/>
        </p:nvSpPr>
        <p:spPr>
          <a:xfrm>
            <a:off x="2400539" y="3895055"/>
            <a:ext cx="2496303" cy="461665"/>
          </a:xfrm>
          <a:prstGeom prst="rect">
            <a:avLst/>
          </a:prstGeom>
        </p:spPr>
        <p:txBody>
          <a:bodyPr wrap="square">
            <a:spAutoFit/>
          </a:bodyPr>
          <a:lstStyle/>
          <a:p>
            <a:r>
              <a:rPr lang="zh-CN" altLang="zh-CN" sz="2400" b="1" dirty="0"/>
              <a:t>下载并安装</a:t>
            </a:r>
            <a:r>
              <a:rPr lang="en-US" altLang="zh-CN" sz="2400" b="1" dirty="0"/>
              <a:t>JDK </a:t>
            </a:r>
            <a:endParaRPr lang="zh-CN" altLang="en-US" sz="2400" b="1" dirty="0"/>
          </a:p>
        </p:txBody>
      </p:sp>
      <p:sp>
        <p:nvSpPr>
          <p:cNvPr id="3" name="矩形 2"/>
          <p:cNvSpPr/>
          <p:nvPr/>
        </p:nvSpPr>
        <p:spPr>
          <a:xfrm>
            <a:off x="5698214" y="2432089"/>
            <a:ext cx="3042821" cy="369332"/>
          </a:xfrm>
          <a:prstGeom prst="rect">
            <a:avLst/>
          </a:prstGeom>
        </p:spPr>
        <p:txBody>
          <a:bodyPr wrap="none">
            <a:spAutoFit/>
          </a:bodyPr>
          <a:lstStyle/>
          <a:p>
            <a:r>
              <a:rPr lang="zh-CN" altLang="zh-CN" b="1" dirty="0">
                <a:solidFill>
                  <a:srgbClr val="751021"/>
                </a:solidFill>
              </a:rPr>
              <a:t>访问</a:t>
            </a:r>
            <a:r>
              <a:rPr lang="en-US" altLang="zh-CN" b="1" dirty="0">
                <a:solidFill>
                  <a:srgbClr val="751021"/>
                </a:solidFill>
              </a:rPr>
              <a:t>Oracle</a:t>
            </a:r>
            <a:r>
              <a:rPr lang="zh-CN" altLang="zh-CN" b="1" dirty="0">
                <a:solidFill>
                  <a:srgbClr val="751021"/>
                </a:solidFill>
              </a:rPr>
              <a:t>官网</a:t>
            </a:r>
            <a:r>
              <a:rPr lang="en-US" altLang="zh-CN" b="1" dirty="0">
                <a:solidFill>
                  <a:srgbClr val="751021"/>
                </a:solidFill>
              </a:rPr>
              <a:t>Java</a:t>
            </a:r>
            <a:r>
              <a:rPr lang="zh-CN" altLang="zh-CN" b="1" dirty="0">
                <a:solidFill>
                  <a:srgbClr val="751021"/>
                </a:solidFill>
              </a:rPr>
              <a:t>主题页</a:t>
            </a:r>
            <a:endParaRPr lang="zh-CN" altLang="zh-CN" b="1" dirty="0">
              <a:solidFill>
                <a:srgbClr val="751021"/>
              </a:solidFill>
            </a:endParaRPr>
          </a:p>
        </p:txBody>
      </p:sp>
      <p:sp>
        <p:nvSpPr>
          <p:cNvPr id="4" name="矩形 3"/>
          <p:cNvSpPr/>
          <p:nvPr/>
        </p:nvSpPr>
        <p:spPr>
          <a:xfrm>
            <a:off x="5688637" y="3083863"/>
            <a:ext cx="2738250" cy="369332"/>
          </a:xfrm>
          <a:prstGeom prst="rect">
            <a:avLst/>
          </a:prstGeom>
        </p:spPr>
        <p:txBody>
          <a:bodyPr wrap="none">
            <a:spAutoFit/>
          </a:bodyPr>
          <a:lstStyle/>
          <a:p>
            <a:r>
              <a:rPr lang="zh-CN" altLang="zh-CN" b="1" dirty="0">
                <a:solidFill>
                  <a:srgbClr val="751021"/>
                </a:solidFill>
              </a:rPr>
              <a:t>选择合适的</a:t>
            </a:r>
            <a:r>
              <a:rPr lang="en-US" altLang="zh-CN" b="1" dirty="0">
                <a:solidFill>
                  <a:srgbClr val="751021"/>
                </a:solidFill>
              </a:rPr>
              <a:t>JDK</a:t>
            </a:r>
            <a:r>
              <a:rPr lang="zh-CN" altLang="zh-CN" b="1" dirty="0">
                <a:solidFill>
                  <a:srgbClr val="751021"/>
                </a:solidFill>
              </a:rPr>
              <a:t>版本下载</a:t>
            </a:r>
            <a:endParaRPr lang="zh-CN" altLang="zh-CN" b="1" dirty="0">
              <a:solidFill>
                <a:srgbClr val="751021"/>
              </a:solidFill>
            </a:endParaRPr>
          </a:p>
        </p:txBody>
      </p:sp>
      <p:sp>
        <p:nvSpPr>
          <p:cNvPr id="10" name="Rectangle 3"/>
          <p:cNvSpPr>
            <a:spLocks noChangeArrowheads="1"/>
          </p:cNvSpPr>
          <p:nvPr/>
        </p:nvSpPr>
        <p:spPr bwMode="auto">
          <a:xfrm>
            <a:off x="5184874" y="3690437"/>
            <a:ext cx="402395" cy="436340"/>
          </a:xfrm>
          <a:prstGeom prst="star6">
            <a:avLst/>
          </a:prstGeom>
          <a:solidFill>
            <a:schemeClr val="bg1">
              <a:alpha val="20000"/>
            </a:schemeClr>
          </a:solidFill>
          <a:ln w="3175">
            <a:solidFill>
              <a:schemeClr val="bg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4492" tIns="57246" rIns="114492" bIns="57246" anchor="ctr"/>
          <a:lstStyle/>
          <a:p>
            <a:pPr algn="ctr" eaLnBrk="1" hangingPunct="1"/>
            <a:r>
              <a:rPr lang="en-US" altLang="zh-CN" b="1" dirty="0" smtClean="0">
                <a:solidFill>
                  <a:srgbClr val="751021"/>
                </a:solidFill>
                <a:latin typeface="微软雅黑" panose="020B0503020204020204" pitchFamily="34" charset="-122"/>
                <a:ea typeface="微软雅黑" panose="020B0503020204020204" pitchFamily="34" charset="-122"/>
              </a:rPr>
              <a:t>3</a:t>
            </a:r>
            <a:endParaRPr lang="en-US" altLang="zh-CN" b="1" dirty="0">
              <a:solidFill>
                <a:srgbClr val="751021"/>
              </a:solidFill>
              <a:latin typeface="微软雅黑" panose="020B0503020204020204" pitchFamily="34" charset="-122"/>
              <a:ea typeface="微软雅黑" panose="020B0503020204020204" pitchFamily="34" charset="-122"/>
            </a:endParaRPr>
          </a:p>
        </p:txBody>
      </p:sp>
      <p:sp>
        <p:nvSpPr>
          <p:cNvPr id="14" name="Rectangle 3"/>
          <p:cNvSpPr>
            <a:spLocks noChangeArrowheads="1"/>
          </p:cNvSpPr>
          <p:nvPr/>
        </p:nvSpPr>
        <p:spPr bwMode="auto">
          <a:xfrm>
            <a:off x="5184874" y="4352428"/>
            <a:ext cx="402395" cy="436340"/>
          </a:xfrm>
          <a:prstGeom prst="star6">
            <a:avLst/>
          </a:prstGeom>
          <a:solidFill>
            <a:schemeClr val="bg1">
              <a:alpha val="20000"/>
            </a:schemeClr>
          </a:solidFill>
          <a:ln w="3175">
            <a:solidFill>
              <a:schemeClr val="bg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4492" tIns="57246" rIns="114492" bIns="57246" anchor="ctr"/>
          <a:lstStyle/>
          <a:p>
            <a:pPr algn="ctr" eaLnBrk="1" hangingPunct="1"/>
            <a:r>
              <a:rPr lang="en-US" altLang="zh-CN" b="1" dirty="0" smtClean="0">
                <a:solidFill>
                  <a:srgbClr val="751021"/>
                </a:solidFill>
                <a:latin typeface="微软雅黑" panose="020B0503020204020204" pitchFamily="34" charset="-122"/>
                <a:ea typeface="微软雅黑" panose="020B0503020204020204" pitchFamily="34" charset="-122"/>
              </a:rPr>
              <a:t>4</a:t>
            </a:r>
            <a:endParaRPr lang="en-US" altLang="zh-CN" b="1" dirty="0">
              <a:solidFill>
                <a:srgbClr val="751021"/>
              </a:solidFill>
              <a:latin typeface="微软雅黑" panose="020B0503020204020204" pitchFamily="34" charset="-122"/>
              <a:ea typeface="微软雅黑" panose="020B0503020204020204" pitchFamily="34" charset="-122"/>
            </a:endParaRPr>
          </a:p>
        </p:txBody>
      </p:sp>
      <p:sp>
        <p:nvSpPr>
          <p:cNvPr id="15" name="Rectangle 3"/>
          <p:cNvSpPr>
            <a:spLocks noChangeArrowheads="1"/>
          </p:cNvSpPr>
          <p:nvPr/>
        </p:nvSpPr>
        <p:spPr bwMode="auto">
          <a:xfrm>
            <a:off x="5184874" y="5072508"/>
            <a:ext cx="402395" cy="436340"/>
          </a:xfrm>
          <a:prstGeom prst="star6">
            <a:avLst/>
          </a:prstGeom>
          <a:solidFill>
            <a:schemeClr val="bg1">
              <a:alpha val="20000"/>
            </a:schemeClr>
          </a:solidFill>
          <a:ln w="3175">
            <a:solidFill>
              <a:schemeClr val="bg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4492" tIns="57246" rIns="114492" bIns="57246" anchor="ctr"/>
          <a:lstStyle/>
          <a:p>
            <a:pPr algn="ctr" eaLnBrk="1" hangingPunct="1"/>
            <a:r>
              <a:rPr lang="en-US" altLang="zh-CN" b="1" dirty="0" smtClean="0">
                <a:solidFill>
                  <a:srgbClr val="751021"/>
                </a:solidFill>
                <a:latin typeface="微软雅黑" panose="020B0503020204020204" pitchFamily="34" charset="-122"/>
                <a:ea typeface="微软雅黑" panose="020B0503020204020204" pitchFamily="34" charset="-122"/>
              </a:rPr>
              <a:t>5</a:t>
            </a:r>
            <a:endParaRPr lang="en-US" altLang="zh-CN" b="1" dirty="0">
              <a:solidFill>
                <a:srgbClr val="751021"/>
              </a:solidFill>
              <a:latin typeface="微软雅黑" panose="020B0503020204020204" pitchFamily="34" charset="-122"/>
              <a:ea typeface="微软雅黑" panose="020B0503020204020204" pitchFamily="34" charset="-122"/>
            </a:endParaRPr>
          </a:p>
        </p:txBody>
      </p:sp>
      <p:sp>
        <p:nvSpPr>
          <p:cNvPr id="16" name="矩形 15"/>
          <p:cNvSpPr/>
          <p:nvPr/>
        </p:nvSpPr>
        <p:spPr>
          <a:xfrm>
            <a:off x="5698507" y="3734158"/>
            <a:ext cx="1792478" cy="369332"/>
          </a:xfrm>
          <a:prstGeom prst="rect">
            <a:avLst/>
          </a:prstGeom>
        </p:spPr>
        <p:txBody>
          <a:bodyPr wrap="none">
            <a:spAutoFit/>
          </a:bodyPr>
          <a:lstStyle/>
          <a:p>
            <a:r>
              <a:rPr lang="zh-CN" altLang="zh-CN" b="1" dirty="0">
                <a:solidFill>
                  <a:srgbClr val="751021"/>
                </a:solidFill>
              </a:rPr>
              <a:t>安装</a:t>
            </a:r>
            <a:r>
              <a:rPr lang="en-US" altLang="zh-CN" b="1" dirty="0">
                <a:solidFill>
                  <a:srgbClr val="751021"/>
                </a:solidFill>
              </a:rPr>
              <a:t>JDK</a:t>
            </a:r>
            <a:r>
              <a:rPr lang="zh-CN" altLang="zh-CN" b="1" dirty="0">
                <a:solidFill>
                  <a:srgbClr val="751021"/>
                </a:solidFill>
              </a:rPr>
              <a:t>和</a:t>
            </a:r>
            <a:r>
              <a:rPr lang="en-US" altLang="zh-CN" b="1" dirty="0">
                <a:solidFill>
                  <a:srgbClr val="751021"/>
                </a:solidFill>
              </a:rPr>
              <a:t>JRE</a:t>
            </a:r>
            <a:endParaRPr lang="zh-CN" altLang="zh-CN" b="1" dirty="0">
              <a:solidFill>
                <a:srgbClr val="751021"/>
              </a:solidFill>
            </a:endParaRPr>
          </a:p>
        </p:txBody>
      </p:sp>
      <p:sp>
        <p:nvSpPr>
          <p:cNvPr id="17" name="矩形 16"/>
          <p:cNvSpPr/>
          <p:nvPr/>
        </p:nvSpPr>
        <p:spPr>
          <a:xfrm>
            <a:off x="5688930" y="4385932"/>
            <a:ext cx="1569660" cy="369332"/>
          </a:xfrm>
          <a:prstGeom prst="rect">
            <a:avLst/>
          </a:prstGeom>
        </p:spPr>
        <p:txBody>
          <a:bodyPr wrap="none">
            <a:spAutoFit/>
          </a:bodyPr>
          <a:lstStyle/>
          <a:p>
            <a:r>
              <a:rPr lang="zh-CN" altLang="zh-CN" b="1" dirty="0">
                <a:solidFill>
                  <a:srgbClr val="751021"/>
                </a:solidFill>
              </a:rPr>
              <a:t>设置环境变量</a:t>
            </a:r>
            <a:endParaRPr lang="zh-CN" altLang="zh-CN" b="1" dirty="0">
              <a:solidFill>
                <a:srgbClr val="751021"/>
              </a:solidFill>
            </a:endParaRPr>
          </a:p>
        </p:txBody>
      </p:sp>
      <p:sp>
        <p:nvSpPr>
          <p:cNvPr id="5" name="矩形 4"/>
          <p:cNvSpPr/>
          <p:nvPr/>
        </p:nvSpPr>
        <p:spPr>
          <a:xfrm>
            <a:off x="5688930" y="5106012"/>
            <a:ext cx="1107996" cy="369332"/>
          </a:xfrm>
          <a:prstGeom prst="rect">
            <a:avLst/>
          </a:prstGeom>
        </p:spPr>
        <p:txBody>
          <a:bodyPr wrap="none">
            <a:spAutoFit/>
          </a:bodyPr>
          <a:lstStyle/>
          <a:p>
            <a:r>
              <a:rPr lang="zh-CN" altLang="zh-CN" b="1" dirty="0">
                <a:solidFill>
                  <a:srgbClr val="751021"/>
                </a:solidFill>
              </a:rPr>
              <a:t>测试安装</a:t>
            </a:r>
            <a:endParaRPr lang="zh-CN" altLang="zh-CN" b="1" dirty="0">
              <a:solidFill>
                <a:srgbClr val="751021"/>
              </a:solidFill>
            </a:endParaRPr>
          </a:p>
        </p:txBody>
      </p:sp>
    </p:spTree>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withEffect">
                                  <p:stCondLst>
                                    <p:cond delay="0"/>
                                  </p:stCondLst>
                                  <p:childTnLst>
                                    <p:set>
                                      <p:cBhvr>
                                        <p:cTn id="6" dur="1" fill="hold">
                                          <p:stCondLst>
                                            <p:cond delay="0"/>
                                          </p:stCondLst>
                                        </p:cTn>
                                        <p:tgtEl>
                                          <p:spTgt spid="6147"/>
                                        </p:tgtEl>
                                        <p:attrNameLst>
                                          <p:attrName>style.visibility</p:attrName>
                                        </p:attrNameLst>
                                      </p:cBhvr>
                                      <p:to>
                                        <p:strVal val="visible"/>
                                      </p:to>
                                    </p:set>
                                    <p:anim calcmode="lin" valueType="num">
                                      <p:cBhvr>
                                        <p:cTn id="7" dur="300" fill="hold"/>
                                        <p:tgtEl>
                                          <p:spTgt spid="6147"/>
                                        </p:tgtEl>
                                        <p:attrNameLst>
                                          <p:attrName>ppt_w</p:attrName>
                                        </p:attrNameLst>
                                      </p:cBhvr>
                                      <p:tavLst>
                                        <p:tav tm="0">
                                          <p:val>
                                            <p:fltVal val="0"/>
                                          </p:val>
                                        </p:tav>
                                        <p:tav tm="100000">
                                          <p:val>
                                            <p:strVal val="#ppt_w"/>
                                          </p:val>
                                        </p:tav>
                                      </p:tavLst>
                                    </p:anim>
                                    <p:anim calcmode="lin" valueType="num">
                                      <p:cBhvr>
                                        <p:cTn id="8" dur="300" fill="hold"/>
                                        <p:tgtEl>
                                          <p:spTgt spid="6147"/>
                                        </p:tgtEl>
                                        <p:attrNameLst>
                                          <p:attrName>ppt_h</p:attrName>
                                        </p:attrNameLst>
                                      </p:cBhvr>
                                      <p:tavLst>
                                        <p:tav tm="0">
                                          <p:val>
                                            <p:fltVal val="0"/>
                                          </p:val>
                                        </p:tav>
                                        <p:tav tm="100000">
                                          <p:val>
                                            <p:strVal val="#ppt_h"/>
                                          </p:val>
                                        </p:tav>
                                      </p:tavLst>
                                    </p:anim>
                                  </p:childTnLst>
                                </p:cTn>
                              </p:par>
                              <p:par>
                                <p:cTn id="9" presetID="6" presetClass="emph" presetSubtype="0" autoRev="1" fill="hold" grpId="1" nodeType="withEffect">
                                  <p:stCondLst>
                                    <p:cond delay="300"/>
                                  </p:stCondLst>
                                  <p:childTnLst>
                                    <p:animScale>
                                      <p:cBhvr>
                                        <p:cTn id="10" dur="150" fill="hold"/>
                                        <p:tgtEl>
                                          <p:spTgt spid="6147"/>
                                        </p:tgtEl>
                                      </p:cBhvr>
                                      <p:by x="120000" y="120000"/>
                                    </p:animScale>
                                  </p:childTnLst>
                                </p:cTn>
                              </p:par>
                              <p:par>
                                <p:cTn id="11" presetID="16" presetClass="entr" presetSubtype="37"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barn(outVertical)">
                                      <p:cBhvr>
                                        <p:cTn id="13" dur="500"/>
                                        <p:tgtEl>
                                          <p:spTgt spid="11"/>
                                        </p:tgtEl>
                                      </p:cBhvr>
                                    </p:animEffect>
                                  </p:childTnLst>
                                </p:cTn>
                              </p:par>
                              <p:par>
                                <p:cTn id="14" presetID="23" presetClass="entr" presetSubtype="16" fill="hold" grpId="0" nodeType="withEffect">
                                  <p:stCondLst>
                                    <p:cond delay="0"/>
                                  </p:stCondLst>
                                  <p:childTnLst>
                                    <p:set>
                                      <p:cBhvr>
                                        <p:cTn id="15" dur="1" fill="hold">
                                          <p:stCondLst>
                                            <p:cond delay="0"/>
                                          </p:stCondLst>
                                        </p:cTn>
                                        <p:tgtEl>
                                          <p:spTgt spid="12"/>
                                        </p:tgtEl>
                                        <p:attrNameLst>
                                          <p:attrName>style.visibility</p:attrName>
                                        </p:attrNameLst>
                                      </p:cBhvr>
                                      <p:to>
                                        <p:strVal val="visible"/>
                                      </p:to>
                                    </p:set>
                                    <p:anim calcmode="lin" valueType="num">
                                      <p:cBhvr>
                                        <p:cTn id="16" dur="300" fill="hold"/>
                                        <p:tgtEl>
                                          <p:spTgt spid="12"/>
                                        </p:tgtEl>
                                        <p:attrNameLst>
                                          <p:attrName>ppt_w</p:attrName>
                                        </p:attrNameLst>
                                      </p:cBhvr>
                                      <p:tavLst>
                                        <p:tav tm="0">
                                          <p:val>
                                            <p:fltVal val="0"/>
                                          </p:val>
                                        </p:tav>
                                        <p:tav tm="100000">
                                          <p:val>
                                            <p:strVal val="#ppt_w"/>
                                          </p:val>
                                        </p:tav>
                                      </p:tavLst>
                                    </p:anim>
                                    <p:anim calcmode="lin" valueType="num">
                                      <p:cBhvr>
                                        <p:cTn id="17" dur="300" fill="hold"/>
                                        <p:tgtEl>
                                          <p:spTgt spid="12"/>
                                        </p:tgtEl>
                                        <p:attrNameLst>
                                          <p:attrName>ppt_h</p:attrName>
                                        </p:attrNameLst>
                                      </p:cBhvr>
                                      <p:tavLst>
                                        <p:tav tm="0">
                                          <p:val>
                                            <p:fltVal val="0"/>
                                          </p:val>
                                        </p:tav>
                                        <p:tav tm="100000">
                                          <p:val>
                                            <p:strVal val="#ppt_h"/>
                                          </p:val>
                                        </p:tav>
                                      </p:tavLst>
                                    </p:anim>
                                  </p:childTnLst>
                                </p:cTn>
                              </p:par>
                              <p:par>
                                <p:cTn id="18" presetID="6" presetClass="emph" presetSubtype="0" autoRev="1" fill="hold" grpId="1" nodeType="withEffect">
                                  <p:stCondLst>
                                    <p:cond delay="300"/>
                                  </p:stCondLst>
                                  <p:childTnLst>
                                    <p:animScale>
                                      <p:cBhvr>
                                        <p:cTn id="19" dur="150" fill="hold"/>
                                        <p:tgtEl>
                                          <p:spTgt spid="12"/>
                                        </p:tgtEl>
                                      </p:cBhvr>
                                      <p:by x="120000" y="120000"/>
                                    </p:animScale>
                                  </p:childTnLst>
                                </p:cTn>
                              </p:par>
                              <p:par>
                                <p:cTn id="20" presetID="23" presetClass="entr" presetSubtype="16" fill="hold" grpId="0" nodeType="withEffect">
                                  <p:stCondLst>
                                    <p:cond delay="0"/>
                                  </p:stCondLst>
                                  <p:childTnLst>
                                    <p:set>
                                      <p:cBhvr>
                                        <p:cTn id="21" dur="1" fill="hold">
                                          <p:stCondLst>
                                            <p:cond delay="0"/>
                                          </p:stCondLst>
                                        </p:cTn>
                                        <p:tgtEl>
                                          <p:spTgt spid="13"/>
                                        </p:tgtEl>
                                        <p:attrNameLst>
                                          <p:attrName>style.visibility</p:attrName>
                                        </p:attrNameLst>
                                      </p:cBhvr>
                                      <p:to>
                                        <p:strVal val="visible"/>
                                      </p:to>
                                    </p:set>
                                    <p:anim calcmode="lin" valueType="num">
                                      <p:cBhvr>
                                        <p:cTn id="22" dur="300" fill="hold"/>
                                        <p:tgtEl>
                                          <p:spTgt spid="13"/>
                                        </p:tgtEl>
                                        <p:attrNameLst>
                                          <p:attrName>ppt_w</p:attrName>
                                        </p:attrNameLst>
                                      </p:cBhvr>
                                      <p:tavLst>
                                        <p:tav tm="0">
                                          <p:val>
                                            <p:fltVal val="0"/>
                                          </p:val>
                                        </p:tav>
                                        <p:tav tm="100000">
                                          <p:val>
                                            <p:strVal val="#ppt_w"/>
                                          </p:val>
                                        </p:tav>
                                      </p:tavLst>
                                    </p:anim>
                                    <p:anim calcmode="lin" valueType="num">
                                      <p:cBhvr>
                                        <p:cTn id="23" dur="300" fill="hold"/>
                                        <p:tgtEl>
                                          <p:spTgt spid="13"/>
                                        </p:tgtEl>
                                        <p:attrNameLst>
                                          <p:attrName>ppt_h</p:attrName>
                                        </p:attrNameLst>
                                      </p:cBhvr>
                                      <p:tavLst>
                                        <p:tav tm="0">
                                          <p:val>
                                            <p:fltVal val="0"/>
                                          </p:val>
                                        </p:tav>
                                        <p:tav tm="100000">
                                          <p:val>
                                            <p:strVal val="#ppt_h"/>
                                          </p:val>
                                        </p:tav>
                                      </p:tavLst>
                                    </p:anim>
                                  </p:childTnLst>
                                </p:cTn>
                              </p:par>
                              <p:par>
                                <p:cTn id="24" presetID="6" presetClass="emph" presetSubtype="0" autoRev="1" fill="hold" grpId="1" nodeType="withEffect">
                                  <p:stCondLst>
                                    <p:cond delay="300"/>
                                  </p:stCondLst>
                                  <p:childTnLst>
                                    <p:animScale>
                                      <p:cBhvr>
                                        <p:cTn id="25" dur="150" fill="hold"/>
                                        <p:tgtEl>
                                          <p:spTgt spid="13"/>
                                        </p:tgtEl>
                                      </p:cBhvr>
                                      <p:by x="120000" y="120000"/>
                                    </p:animScale>
                                  </p:childTnLst>
                                </p:cTn>
                              </p:par>
                              <p:par>
                                <p:cTn id="26" presetID="23" presetClass="entr" presetSubtype="16" fill="hold" grpId="0" nodeType="withEffect">
                                  <p:stCondLst>
                                    <p:cond delay="0"/>
                                  </p:stCondLst>
                                  <p:childTnLst>
                                    <p:set>
                                      <p:cBhvr>
                                        <p:cTn id="27" dur="1" fill="hold">
                                          <p:stCondLst>
                                            <p:cond delay="0"/>
                                          </p:stCondLst>
                                        </p:cTn>
                                        <p:tgtEl>
                                          <p:spTgt spid="10"/>
                                        </p:tgtEl>
                                        <p:attrNameLst>
                                          <p:attrName>style.visibility</p:attrName>
                                        </p:attrNameLst>
                                      </p:cBhvr>
                                      <p:to>
                                        <p:strVal val="visible"/>
                                      </p:to>
                                    </p:set>
                                    <p:anim calcmode="lin" valueType="num">
                                      <p:cBhvr>
                                        <p:cTn id="28" dur="300" fill="hold"/>
                                        <p:tgtEl>
                                          <p:spTgt spid="10"/>
                                        </p:tgtEl>
                                        <p:attrNameLst>
                                          <p:attrName>ppt_w</p:attrName>
                                        </p:attrNameLst>
                                      </p:cBhvr>
                                      <p:tavLst>
                                        <p:tav tm="0">
                                          <p:val>
                                            <p:fltVal val="0"/>
                                          </p:val>
                                        </p:tav>
                                        <p:tav tm="100000">
                                          <p:val>
                                            <p:strVal val="#ppt_w"/>
                                          </p:val>
                                        </p:tav>
                                      </p:tavLst>
                                    </p:anim>
                                    <p:anim calcmode="lin" valueType="num">
                                      <p:cBhvr>
                                        <p:cTn id="29" dur="300" fill="hold"/>
                                        <p:tgtEl>
                                          <p:spTgt spid="10"/>
                                        </p:tgtEl>
                                        <p:attrNameLst>
                                          <p:attrName>ppt_h</p:attrName>
                                        </p:attrNameLst>
                                      </p:cBhvr>
                                      <p:tavLst>
                                        <p:tav tm="0">
                                          <p:val>
                                            <p:fltVal val="0"/>
                                          </p:val>
                                        </p:tav>
                                        <p:tav tm="100000">
                                          <p:val>
                                            <p:strVal val="#ppt_h"/>
                                          </p:val>
                                        </p:tav>
                                      </p:tavLst>
                                    </p:anim>
                                  </p:childTnLst>
                                </p:cTn>
                              </p:par>
                              <p:par>
                                <p:cTn id="30" presetID="6" presetClass="emph" presetSubtype="0" autoRev="1" fill="hold" grpId="1" nodeType="withEffect">
                                  <p:stCondLst>
                                    <p:cond delay="300"/>
                                  </p:stCondLst>
                                  <p:childTnLst>
                                    <p:animScale>
                                      <p:cBhvr>
                                        <p:cTn id="31" dur="150" fill="hold"/>
                                        <p:tgtEl>
                                          <p:spTgt spid="10"/>
                                        </p:tgtEl>
                                      </p:cBhvr>
                                      <p:by x="120000" y="120000"/>
                                    </p:animScale>
                                  </p:childTnLst>
                                </p:cTn>
                              </p:par>
                              <p:par>
                                <p:cTn id="32" presetID="23" presetClass="entr" presetSubtype="16" fill="hold" grpId="0" nodeType="withEffect">
                                  <p:stCondLst>
                                    <p:cond delay="0"/>
                                  </p:stCondLst>
                                  <p:childTnLst>
                                    <p:set>
                                      <p:cBhvr>
                                        <p:cTn id="33" dur="1" fill="hold">
                                          <p:stCondLst>
                                            <p:cond delay="0"/>
                                          </p:stCondLst>
                                        </p:cTn>
                                        <p:tgtEl>
                                          <p:spTgt spid="14"/>
                                        </p:tgtEl>
                                        <p:attrNameLst>
                                          <p:attrName>style.visibility</p:attrName>
                                        </p:attrNameLst>
                                      </p:cBhvr>
                                      <p:to>
                                        <p:strVal val="visible"/>
                                      </p:to>
                                    </p:set>
                                    <p:anim calcmode="lin" valueType="num">
                                      <p:cBhvr>
                                        <p:cTn id="34" dur="300" fill="hold"/>
                                        <p:tgtEl>
                                          <p:spTgt spid="14"/>
                                        </p:tgtEl>
                                        <p:attrNameLst>
                                          <p:attrName>ppt_w</p:attrName>
                                        </p:attrNameLst>
                                      </p:cBhvr>
                                      <p:tavLst>
                                        <p:tav tm="0">
                                          <p:val>
                                            <p:fltVal val="0"/>
                                          </p:val>
                                        </p:tav>
                                        <p:tav tm="100000">
                                          <p:val>
                                            <p:strVal val="#ppt_w"/>
                                          </p:val>
                                        </p:tav>
                                      </p:tavLst>
                                    </p:anim>
                                    <p:anim calcmode="lin" valueType="num">
                                      <p:cBhvr>
                                        <p:cTn id="35" dur="300" fill="hold"/>
                                        <p:tgtEl>
                                          <p:spTgt spid="14"/>
                                        </p:tgtEl>
                                        <p:attrNameLst>
                                          <p:attrName>ppt_h</p:attrName>
                                        </p:attrNameLst>
                                      </p:cBhvr>
                                      <p:tavLst>
                                        <p:tav tm="0">
                                          <p:val>
                                            <p:fltVal val="0"/>
                                          </p:val>
                                        </p:tav>
                                        <p:tav tm="100000">
                                          <p:val>
                                            <p:strVal val="#ppt_h"/>
                                          </p:val>
                                        </p:tav>
                                      </p:tavLst>
                                    </p:anim>
                                  </p:childTnLst>
                                </p:cTn>
                              </p:par>
                              <p:par>
                                <p:cTn id="36" presetID="6" presetClass="emph" presetSubtype="0" autoRev="1" fill="hold" grpId="1" nodeType="withEffect">
                                  <p:stCondLst>
                                    <p:cond delay="300"/>
                                  </p:stCondLst>
                                  <p:childTnLst>
                                    <p:animScale>
                                      <p:cBhvr>
                                        <p:cTn id="37" dur="150" fill="hold"/>
                                        <p:tgtEl>
                                          <p:spTgt spid="14"/>
                                        </p:tgtEl>
                                      </p:cBhvr>
                                      <p:by x="120000" y="120000"/>
                                    </p:animScale>
                                  </p:childTnLst>
                                </p:cTn>
                              </p:par>
                              <p:par>
                                <p:cTn id="38" presetID="23" presetClass="entr" presetSubtype="16" fill="hold" grpId="0" nodeType="withEffect">
                                  <p:stCondLst>
                                    <p:cond delay="0"/>
                                  </p:stCondLst>
                                  <p:childTnLst>
                                    <p:set>
                                      <p:cBhvr>
                                        <p:cTn id="39" dur="1" fill="hold">
                                          <p:stCondLst>
                                            <p:cond delay="0"/>
                                          </p:stCondLst>
                                        </p:cTn>
                                        <p:tgtEl>
                                          <p:spTgt spid="15"/>
                                        </p:tgtEl>
                                        <p:attrNameLst>
                                          <p:attrName>style.visibility</p:attrName>
                                        </p:attrNameLst>
                                      </p:cBhvr>
                                      <p:to>
                                        <p:strVal val="visible"/>
                                      </p:to>
                                    </p:set>
                                    <p:anim calcmode="lin" valueType="num">
                                      <p:cBhvr>
                                        <p:cTn id="40" dur="300" fill="hold"/>
                                        <p:tgtEl>
                                          <p:spTgt spid="15"/>
                                        </p:tgtEl>
                                        <p:attrNameLst>
                                          <p:attrName>ppt_w</p:attrName>
                                        </p:attrNameLst>
                                      </p:cBhvr>
                                      <p:tavLst>
                                        <p:tav tm="0">
                                          <p:val>
                                            <p:fltVal val="0"/>
                                          </p:val>
                                        </p:tav>
                                        <p:tav tm="100000">
                                          <p:val>
                                            <p:strVal val="#ppt_w"/>
                                          </p:val>
                                        </p:tav>
                                      </p:tavLst>
                                    </p:anim>
                                    <p:anim calcmode="lin" valueType="num">
                                      <p:cBhvr>
                                        <p:cTn id="41" dur="300" fill="hold"/>
                                        <p:tgtEl>
                                          <p:spTgt spid="15"/>
                                        </p:tgtEl>
                                        <p:attrNameLst>
                                          <p:attrName>ppt_h</p:attrName>
                                        </p:attrNameLst>
                                      </p:cBhvr>
                                      <p:tavLst>
                                        <p:tav tm="0">
                                          <p:val>
                                            <p:fltVal val="0"/>
                                          </p:val>
                                        </p:tav>
                                        <p:tav tm="100000">
                                          <p:val>
                                            <p:strVal val="#ppt_h"/>
                                          </p:val>
                                        </p:tav>
                                      </p:tavLst>
                                    </p:anim>
                                  </p:childTnLst>
                                </p:cTn>
                              </p:par>
                              <p:par>
                                <p:cTn id="42" presetID="6" presetClass="emph" presetSubtype="0" autoRev="1" fill="hold" grpId="1" nodeType="withEffect">
                                  <p:stCondLst>
                                    <p:cond delay="300"/>
                                  </p:stCondLst>
                                  <p:childTnLst>
                                    <p:animScale>
                                      <p:cBhvr>
                                        <p:cTn id="43" dur="150" fill="hold"/>
                                        <p:tgtEl>
                                          <p:spTgt spid="15"/>
                                        </p:tgtEl>
                                      </p:cBhvr>
                                      <p:by x="120000" y="12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7" grpId="0" animBg="1"/>
      <p:bldP spid="6147" grpId="1" animBg="1"/>
      <p:bldP spid="12" grpId="0" animBg="1"/>
      <p:bldP spid="12" grpId="1" animBg="1"/>
      <p:bldP spid="13" grpId="0" animBg="1"/>
      <p:bldP spid="13" grpId="1" animBg="1"/>
      <p:bldP spid="10" grpId="0" animBg="1"/>
      <p:bldP spid="10" grpId="1" animBg="1"/>
      <p:bldP spid="14" grpId="0" animBg="1"/>
      <p:bldP spid="14" grpId="1" animBg="1"/>
      <p:bldP spid="15" grpId="0" animBg="1"/>
      <p:bldP spid="15" grpId="1" animBg="1"/>
    </p:bldLst>
  </p:timing>
</p:sld>
</file>

<file path=ppt/slides/slide11.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1"/>
          <a:srcRect/>
          <a:stretch>
            <a:fillRect/>
          </a:stretch>
        </a:blipFill>
        <a:effectLst/>
      </p:bgPr>
    </p:bg>
    <p:spTree>
      <p:nvGrpSpPr>
        <p:cNvPr id="1" name=""/>
        <p:cNvGrpSpPr/>
        <p:nvPr/>
      </p:nvGrpSpPr>
      <p:grpSpPr>
        <a:xfrm>
          <a:off x="0" y="0"/>
          <a:ext cx="0" cy="0"/>
          <a:chOff x="0" y="0"/>
          <a:chExt cx="0" cy="0"/>
        </a:xfrm>
      </p:grpSpPr>
      <p:pic>
        <p:nvPicPr>
          <p:cNvPr id="2" name="Maroon 5 - Sugar.mp3">
            <a:hlinkClick r:id="" action="ppaction://media"/>
          </p:cNvPr>
          <p:cNvPicPr>
            <a:picLocks noRot="1" noChangeAspect="1"/>
          </p:cNvPicPr>
          <p:nvPr>
            <a:audioFile r:link="rId2"/>
            <p:extLst>
              <p:ext uri="{DAA4B4D4-6D71-4841-9C94-3DE7FCFB9230}">
                <p14:media xmlns:p14="http://schemas.microsoft.com/office/powerpoint/2010/main" r:link="rId3"/>
              </p:ext>
            </p:extLst>
          </p:nvPr>
        </p:nvPicPr>
        <p:blipFill>
          <a:blip r:embed="rId4">
            <a:extLst>
              <a:ext uri="{28A0092B-C50C-407E-A947-70E740481C1C}">
                <a14:useLocalDpi xmlns:a14="http://schemas.microsoft.com/office/drawing/2010/main" val="0"/>
              </a:ext>
            </a:extLst>
          </a:blip>
          <a:srcRect/>
          <a:stretch>
            <a:fillRect/>
          </a:stretch>
        </p:blipFill>
        <p:spPr bwMode="auto">
          <a:xfrm>
            <a:off x="-1349224" y="1329254"/>
            <a:ext cx="729721" cy="776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 Box 2"/>
          <p:cNvSpPr txBox="1">
            <a:spLocks noChangeArrowheads="1"/>
          </p:cNvSpPr>
          <p:nvPr/>
        </p:nvSpPr>
        <p:spPr bwMode="auto">
          <a:xfrm>
            <a:off x="1767293" y="244811"/>
            <a:ext cx="5237399" cy="5464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4492" tIns="57246" rIns="114492" bIns="57246">
            <a:spAutoFit/>
          </a:bodyPr>
          <a:lstStyle>
            <a:lvl1pPr>
              <a:defRPr sz="3200">
                <a:solidFill>
                  <a:schemeClr val="tx1"/>
                </a:solidFill>
                <a:latin typeface="Arial" panose="020B0604020202020204" pitchFamily="34" charset="0"/>
                <a:ea typeface="宋体" panose="02010600030101010101" pitchFamily="2" charset="-122"/>
              </a:defRPr>
            </a:lvl1pPr>
            <a:lvl2pPr>
              <a:defRPr sz="2800">
                <a:solidFill>
                  <a:schemeClr val="tx1"/>
                </a:solidFill>
                <a:latin typeface="Arial" panose="020B0604020202020204" pitchFamily="34" charset="0"/>
                <a:ea typeface="宋体" panose="02010600030101010101" pitchFamily="2" charset="-122"/>
              </a:defRPr>
            </a:lvl2pPr>
            <a:lvl3pPr>
              <a:defRPr sz="2400">
                <a:solidFill>
                  <a:schemeClr val="tx1"/>
                </a:solidFill>
                <a:latin typeface="Arial" panose="020B0604020202020204" pitchFamily="34" charset="0"/>
                <a:ea typeface="宋体" panose="02010600030101010101" pitchFamily="2" charset="-122"/>
              </a:defRPr>
            </a:lvl3pPr>
            <a:lvl4pPr>
              <a:defRPr sz="2000">
                <a:solidFill>
                  <a:schemeClr val="tx1"/>
                </a:solidFill>
                <a:latin typeface="Arial" panose="020B0604020202020204" pitchFamily="34" charset="0"/>
                <a:ea typeface="宋体" panose="02010600030101010101" pitchFamily="2" charset="-122"/>
              </a:defRPr>
            </a:lvl4pPr>
            <a:lvl5pPr>
              <a:defRPr sz="2000">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r>
              <a:rPr lang="en-US" altLang="zh-CN" sz="2800" b="1" dirty="0">
                <a:solidFill>
                  <a:srgbClr val="751021"/>
                </a:solidFill>
              </a:rPr>
              <a:t>1</a:t>
            </a:r>
            <a:r>
              <a:rPr lang="zh-CN" altLang="zh-CN" sz="2800" b="1" dirty="0">
                <a:solidFill>
                  <a:srgbClr val="751021"/>
                </a:solidFill>
              </a:rPr>
              <a:t>．访问</a:t>
            </a:r>
            <a:r>
              <a:rPr lang="en-US" altLang="zh-CN" sz="2800" b="1" dirty="0">
                <a:solidFill>
                  <a:srgbClr val="751021"/>
                </a:solidFill>
              </a:rPr>
              <a:t>Oracle</a:t>
            </a:r>
            <a:r>
              <a:rPr lang="zh-CN" altLang="zh-CN" sz="2800" b="1" dirty="0">
                <a:solidFill>
                  <a:srgbClr val="751021"/>
                </a:solidFill>
              </a:rPr>
              <a:t>官网</a:t>
            </a:r>
            <a:r>
              <a:rPr lang="en-US" altLang="zh-CN" sz="2800" b="1" dirty="0">
                <a:solidFill>
                  <a:srgbClr val="751021"/>
                </a:solidFill>
              </a:rPr>
              <a:t>Java</a:t>
            </a:r>
            <a:r>
              <a:rPr lang="zh-CN" altLang="zh-CN" sz="2800" b="1" dirty="0">
                <a:solidFill>
                  <a:srgbClr val="751021"/>
                </a:solidFill>
              </a:rPr>
              <a:t>主题页</a:t>
            </a:r>
            <a:endParaRPr lang="zh-CN" altLang="zh-CN" sz="2800" b="1" dirty="0">
              <a:solidFill>
                <a:srgbClr val="751021"/>
              </a:solidFill>
            </a:endParaRPr>
          </a:p>
        </p:txBody>
      </p:sp>
      <p:sp>
        <p:nvSpPr>
          <p:cNvPr id="4" name="TextBox 3"/>
          <p:cNvSpPr txBox="1"/>
          <p:nvPr/>
        </p:nvSpPr>
        <p:spPr>
          <a:xfrm>
            <a:off x="1512466" y="1329254"/>
            <a:ext cx="8352928" cy="2280285"/>
          </a:xfrm>
          <a:prstGeom prst="plaque">
            <a:avLst/>
          </a:prstGeom>
          <a:solidFill>
            <a:schemeClr val="lt1">
              <a:alpha val="50000"/>
            </a:schemeClr>
          </a:solidFill>
        </p:spPr>
        <p:style>
          <a:lnRef idx="2">
            <a:schemeClr val="accent2"/>
          </a:lnRef>
          <a:fillRef idx="1">
            <a:schemeClr val="lt1"/>
          </a:fillRef>
          <a:effectRef idx="0">
            <a:schemeClr val="accent2"/>
          </a:effectRef>
          <a:fontRef idx="minor">
            <a:schemeClr val="dk1"/>
          </a:fontRef>
        </p:style>
        <p:txBody>
          <a:bodyPr wrap="square" rtlCol="0">
            <a:spAutoFit/>
          </a:bodyPr>
          <a:lstStyle/>
          <a:p>
            <a:pPr indent="446405">
              <a:lnSpc>
                <a:spcPct val="150000"/>
              </a:lnSpc>
            </a:pPr>
            <a:r>
              <a:rPr lang="en-US" altLang="zh-CN" dirty="0"/>
              <a:t>Oracle</a:t>
            </a:r>
            <a:r>
              <a:rPr lang="zh-CN" altLang="zh-CN" dirty="0"/>
              <a:t>官方的</a:t>
            </a:r>
            <a:r>
              <a:rPr lang="en-US" altLang="zh-CN" dirty="0"/>
              <a:t>Java</a:t>
            </a:r>
            <a:r>
              <a:rPr lang="zh-CN" altLang="zh-CN" dirty="0"/>
              <a:t>页网址为：</a:t>
            </a:r>
            <a:r>
              <a:rPr lang="en-US" altLang="zh-CN" dirty="0"/>
              <a:t>http://www.oracle.com/technetwork/java/javase/downloads/index.html</a:t>
            </a:r>
            <a:r>
              <a:rPr lang="zh-CN" altLang="zh-CN" dirty="0"/>
              <a:t>，显示</a:t>
            </a:r>
            <a:r>
              <a:rPr lang="en-US" altLang="zh-CN" dirty="0"/>
              <a:t>Oracle</a:t>
            </a:r>
            <a:r>
              <a:rPr lang="zh-CN" altLang="zh-CN" dirty="0"/>
              <a:t>官方的</a:t>
            </a:r>
            <a:r>
              <a:rPr lang="en-US" altLang="zh-CN" dirty="0"/>
              <a:t>Java</a:t>
            </a:r>
            <a:r>
              <a:rPr lang="zh-CN" altLang="zh-CN" dirty="0"/>
              <a:t>页，单击“</a:t>
            </a:r>
            <a:r>
              <a:rPr lang="en-US" altLang="zh-CN" dirty="0"/>
              <a:t> </a:t>
            </a:r>
            <a:r>
              <a:rPr lang="en-US" altLang="zh-CN" dirty="0" smtClean="0"/>
              <a:t>	    </a:t>
            </a:r>
            <a:r>
              <a:rPr lang="zh-CN" altLang="zh-CN" dirty="0" smtClean="0"/>
              <a:t>”</a:t>
            </a:r>
            <a:r>
              <a:rPr lang="zh-CN" altLang="zh-CN" dirty="0"/>
              <a:t>下的图标，即可进入</a:t>
            </a:r>
            <a:r>
              <a:rPr lang="en-US" altLang="zh-CN" dirty="0"/>
              <a:t>JDK</a:t>
            </a:r>
            <a:r>
              <a:rPr lang="zh-CN" altLang="zh-CN" dirty="0"/>
              <a:t>的下载页面。</a:t>
            </a:r>
            <a:endParaRPr lang="zh-CN" altLang="zh-CN" dirty="0"/>
          </a:p>
        </p:txBody>
      </p:sp>
      <p:pic>
        <p:nvPicPr>
          <p:cNvPr id="6" name="图片 5"/>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112866" y="2469396"/>
            <a:ext cx="705351" cy="487993"/>
          </a:xfrm>
          <a:prstGeom prst="rect">
            <a:avLst/>
          </a:prstGeom>
          <a:noFill/>
          <a:ln>
            <a:noFill/>
          </a:ln>
        </p:spPr>
      </p:pic>
    </p:spTree>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numSld="999" showWhenStopped="0">
                <p:cTn id="7" repeatCount="indefinite" fill="remove" display="0">
                  <p:stCondLst>
                    <p:cond delay="indefinite"/>
                  </p:stCondLst>
                  <p:endCondLst>
                    <p:cond evt="onStopAudio" delay="0">
                      <p:tgtEl>
                        <p:sldTgt/>
                      </p:tgtEl>
                    </p:cond>
                  </p:endCondLst>
                </p:cTn>
                <p:tgtEl>
                  <p:spTgt spid="2"/>
                </p:tgtEl>
              </p:cMediaNode>
            </p:audio>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1767293" y="244811"/>
            <a:ext cx="4758100" cy="5464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4492" tIns="57246" rIns="114492" bIns="57246">
            <a:spAutoFit/>
          </a:bodyPr>
          <a:lstStyle>
            <a:lvl1pPr>
              <a:defRPr sz="3200">
                <a:solidFill>
                  <a:schemeClr val="tx1"/>
                </a:solidFill>
                <a:latin typeface="Arial" panose="020B0604020202020204" pitchFamily="34" charset="0"/>
                <a:ea typeface="宋体" panose="02010600030101010101" pitchFamily="2" charset="-122"/>
              </a:defRPr>
            </a:lvl1pPr>
            <a:lvl2pPr>
              <a:defRPr sz="2800">
                <a:solidFill>
                  <a:schemeClr val="tx1"/>
                </a:solidFill>
                <a:latin typeface="Arial" panose="020B0604020202020204" pitchFamily="34" charset="0"/>
                <a:ea typeface="宋体" panose="02010600030101010101" pitchFamily="2" charset="-122"/>
              </a:defRPr>
            </a:lvl2pPr>
            <a:lvl3pPr>
              <a:defRPr sz="2400">
                <a:solidFill>
                  <a:schemeClr val="tx1"/>
                </a:solidFill>
                <a:latin typeface="Arial" panose="020B0604020202020204" pitchFamily="34" charset="0"/>
                <a:ea typeface="宋体" panose="02010600030101010101" pitchFamily="2" charset="-122"/>
              </a:defRPr>
            </a:lvl3pPr>
            <a:lvl4pPr>
              <a:defRPr sz="2000">
                <a:solidFill>
                  <a:schemeClr val="tx1"/>
                </a:solidFill>
                <a:latin typeface="Arial" panose="020B0604020202020204" pitchFamily="34" charset="0"/>
                <a:ea typeface="宋体" panose="02010600030101010101" pitchFamily="2" charset="-122"/>
              </a:defRPr>
            </a:lvl4pPr>
            <a:lvl5pPr>
              <a:defRPr sz="2000">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r>
              <a:rPr lang="en-US" altLang="zh-CN" sz="2800" b="1" dirty="0">
                <a:solidFill>
                  <a:srgbClr val="751021"/>
                </a:solidFill>
              </a:rPr>
              <a:t>2</a:t>
            </a:r>
            <a:r>
              <a:rPr lang="zh-CN" altLang="zh-CN" sz="2800" b="1" dirty="0">
                <a:solidFill>
                  <a:srgbClr val="751021"/>
                </a:solidFill>
              </a:rPr>
              <a:t>．选择合适的</a:t>
            </a:r>
            <a:r>
              <a:rPr lang="en-US" altLang="zh-CN" sz="2800" b="1" dirty="0">
                <a:solidFill>
                  <a:srgbClr val="751021"/>
                </a:solidFill>
              </a:rPr>
              <a:t>JDK</a:t>
            </a:r>
            <a:r>
              <a:rPr lang="zh-CN" altLang="zh-CN" sz="2800" b="1" dirty="0">
                <a:solidFill>
                  <a:srgbClr val="751021"/>
                </a:solidFill>
              </a:rPr>
              <a:t>版本下载</a:t>
            </a:r>
            <a:endParaRPr lang="zh-CN" altLang="zh-CN" sz="2800" b="1" dirty="0">
              <a:solidFill>
                <a:srgbClr val="751021"/>
              </a:solidFill>
            </a:endParaRPr>
          </a:p>
        </p:txBody>
      </p:sp>
      <p:sp>
        <p:nvSpPr>
          <p:cNvPr id="3" name="TextBox 2"/>
          <p:cNvSpPr txBox="1"/>
          <p:nvPr/>
        </p:nvSpPr>
        <p:spPr>
          <a:xfrm>
            <a:off x="1656482" y="1620416"/>
            <a:ext cx="7776864" cy="2331184"/>
          </a:xfrm>
          <a:prstGeom prst="horizontalScroll">
            <a:avLst/>
          </a:prstGeom>
          <a:solidFill>
            <a:schemeClr val="lt1">
              <a:alpha val="49000"/>
            </a:schemeClr>
          </a:solidFill>
        </p:spPr>
        <p:style>
          <a:lnRef idx="2">
            <a:schemeClr val="accent2"/>
          </a:lnRef>
          <a:fillRef idx="1">
            <a:schemeClr val="lt1"/>
          </a:fillRef>
          <a:effectRef idx="0">
            <a:schemeClr val="accent2"/>
          </a:effectRef>
          <a:fontRef idx="minor">
            <a:schemeClr val="dk1"/>
          </a:fontRef>
        </p:style>
        <p:txBody>
          <a:bodyPr wrap="square" rtlCol="0">
            <a:spAutoFit/>
          </a:bodyPr>
          <a:lstStyle/>
          <a:p>
            <a:pPr indent="446405">
              <a:lnSpc>
                <a:spcPct val="150000"/>
              </a:lnSpc>
            </a:pPr>
            <a:r>
              <a:rPr lang="zh-CN" altLang="zh-CN" dirty="0"/>
              <a:t>下载页面的中央有选择链接区，列出了适用于各种不同操作系统平台的</a:t>
            </a:r>
            <a:r>
              <a:rPr lang="en-US" altLang="zh-CN" dirty="0"/>
              <a:t>JDK</a:t>
            </a:r>
            <a:r>
              <a:rPr lang="zh-CN" altLang="zh-CN" dirty="0"/>
              <a:t>下载链接，单击选中“</a:t>
            </a:r>
            <a:r>
              <a:rPr lang="en-US" altLang="zh-CN" dirty="0"/>
              <a:t>Accept License Agreement</a:t>
            </a:r>
            <a:r>
              <a:rPr lang="zh-CN" altLang="zh-CN" dirty="0"/>
              <a:t>”，即可根据需要下载合适的</a:t>
            </a:r>
            <a:r>
              <a:rPr lang="en-US" altLang="zh-CN" dirty="0"/>
              <a:t>JDK</a:t>
            </a:r>
            <a:r>
              <a:rPr lang="zh-CN" altLang="zh-CN" dirty="0"/>
              <a:t>版本，笔者所用计算机的操作系统是</a:t>
            </a:r>
            <a:r>
              <a:rPr lang="en-US" altLang="zh-CN" dirty="0"/>
              <a:t>64</a:t>
            </a:r>
            <a:r>
              <a:rPr lang="zh-CN" altLang="zh-CN" dirty="0"/>
              <a:t>位</a:t>
            </a:r>
            <a:r>
              <a:rPr lang="en-US" altLang="zh-CN" dirty="0"/>
              <a:t>Windows 10</a:t>
            </a:r>
            <a:r>
              <a:rPr lang="zh-CN" altLang="zh-CN" dirty="0"/>
              <a:t>，单击适用于</a:t>
            </a:r>
            <a:r>
              <a:rPr lang="en-US" altLang="zh-CN" dirty="0"/>
              <a:t>Windows x64</a:t>
            </a:r>
            <a:r>
              <a:rPr lang="zh-CN" altLang="zh-CN" dirty="0"/>
              <a:t>体系的</a:t>
            </a:r>
            <a:r>
              <a:rPr lang="en-US" altLang="zh-CN" dirty="0"/>
              <a:t>JDK</a:t>
            </a:r>
            <a:r>
              <a:rPr lang="zh-CN" altLang="zh-CN" dirty="0"/>
              <a:t>文件链接下载</a:t>
            </a:r>
            <a:r>
              <a:rPr lang="zh-CN" altLang="zh-CN" dirty="0" smtClean="0"/>
              <a:t>。</a:t>
            </a:r>
            <a:endParaRPr lang="zh-CN" altLang="zh-CN"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1767293" y="244811"/>
            <a:ext cx="3292956" cy="5464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4492" tIns="57246" rIns="114492" bIns="57246">
            <a:spAutoFit/>
          </a:bodyPr>
          <a:lstStyle>
            <a:lvl1pPr>
              <a:defRPr sz="3200">
                <a:solidFill>
                  <a:schemeClr val="tx1"/>
                </a:solidFill>
                <a:latin typeface="Arial" panose="020B0604020202020204" pitchFamily="34" charset="0"/>
                <a:ea typeface="宋体" panose="02010600030101010101" pitchFamily="2" charset="-122"/>
              </a:defRPr>
            </a:lvl1pPr>
            <a:lvl2pPr>
              <a:defRPr sz="2800">
                <a:solidFill>
                  <a:schemeClr val="tx1"/>
                </a:solidFill>
                <a:latin typeface="Arial" panose="020B0604020202020204" pitchFamily="34" charset="0"/>
                <a:ea typeface="宋体" panose="02010600030101010101" pitchFamily="2" charset="-122"/>
              </a:defRPr>
            </a:lvl2pPr>
            <a:lvl3pPr>
              <a:defRPr sz="2400">
                <a:solidFill>
                  <a:schemeClr val="tx1"/>
                </a:solidFill>
                <a:latin typeface="Arial" panose="020B0604020202020204" pitchFamily="34" charset="0"/>
                <a:ea typeface="宋体" panose="02010600030101010101" pitchFamily="2" charset="-122"/>
              </a:defRPr>
            </a:lvl3pPr>
            <a:lvl4pPr>
              <a:defRPr sz="2000">
                <a:solidFill>
                  <a:schemeClr val="tx1"/>
                </a:solidFill>
                <a:latin typeface="Arial" panose="020B0604020202020204" pitchFamily="34" charset="0"/>
                <a:ea typeface="宋体" panose="02010600030101010101" pitchFamily="2" charset="-122"/>
              </a:defRPr>
            </a:lvl4pPr>
            <a:lvl5pPr>
              <a:defRPr sz="2000">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r>
              <a:rPr lang="en-US" altLang="zh-CN" sz="2800" b="1" dirty="0">
                <a:solidFill>
                  <a:srgbClr val="751021"/>
                </a:solidFill>
              </a:rPr>
              <a:t>3</a:t>
            </a:r>
            <a:r>
              <a:rPr lang="zh-CN" altLang="zh-CN" sz="2800" b="1" dirty="0">
                <a:solidFill>
                  <a:srgbClr val="751021"/>
                </a:solidFill>
              </a:rPr>
              <a:t>．安装</a:t>
            </a:r>
            <a:r>
              <a:rPr lang="en-US" altLang="zh-CN" sz="2800" b="1" dirty="0">
                <a:solidFill>
                  <a:srgbClr val="751021"/>
                </a:solidFill>
              </a:rPr>
              <a:t>JDK</a:t>
            </a:r>
            <a:r>
              <a:rPr lang="zh-CN" altLang="zh-CN" sz="2800" b="1" dirty="0">
                <a:solidFill>
                  <a:srgbClr val="751021"/>
                </a:solidFill>
              </a:rPr>
              <a:t>和</a:t>
            </a:r>
            <a:r>
              <a:rPr lang="en-US" altLang="zh-CN" sz="2800" b="1" dirty="0">
                <a:solidFill>
                  <a:srgbClr val="751021"/>
                </a:solidFill>
              </a:rPr>
              <a:t>JRE</a:t>
            </a:r>
            <a:endParaRPr lang="zh-CN" altLang="zh-CN" sz="2800" b="1" dirty="0">
              <a:solidFill>
                <a:srgbClr val="751021"/>
              </a:solidFill>
            </a:endParaRPr>
          </a:p>
        </p:txBody>
      </p:sp>
      <p:sp>
        <p:nvSpPr>
          <p:cNvPr id="3" name="矩形 2"/>
          <p:cNvSpPr/>
          <p:nvPr/>
        </p:nvSpPr>
        <p:spPr>
          <a:xfrm>
            <a:off x="1755191" y="1116360"/>
            <a:ext cx="6984528" cy="369332"/>
          </a:xfrm>
          <a:prstGeom prst="rect">
            <a:avLst/>
          </a:prstGeom>
        </p:spPr>
        <p:txBody>
          <a:bodyPr wrap="square">
            <a:spAutoFit/>
          </a:bodyPr>
          <a:lstStyle/>
          <a:p>
            <a:r>
              <a:rPr lang="zh-CN" altLang="zh-CN" dirty="0"/>
              <a:t>双击下载得到的可执行文件，启动安装向导，如图</a:t>
            </a:r>
            <a:r>
              <a:rPr lang="en-US" altLang="zh-CN" dirty="0" smtClean="0"/>
              <a:t>1.1</a:t>
            </a:r>
            <a:r>
              <a:rPr lang="zh-CN" altLang="zh-CN" dirty="0" smtClean="0"/>
              <a:t>所</a:t>
            </a:r>
            <a:r>
              <a:rPr lang="zh-CN" altLang="zh-CN" dirty="0"/>
              <a:t>示。</a:t>
            </a:r>
            <a:endParaRPr lang="zh-CN" altLang="zh-CN" dirty="0"/>
          </a:p>
        </p:txBody>
      </p:sp>
      <p:pic>
        <p:nvPicPr>
          <p:cNvPr id="4098" name="Picture 2" descr="快照10"/>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592705" y="1464945"/>
            <a:ext cx="6663055" cy="5088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1767293" y="244811"/>
            <a:ext cx="3292956" cy="5464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4492" tIns="57246" rIns="114492" bIns="57246">
            <a:spAutoFit/>
          </a:bodyPr>
          <a:lstStyle>
            <a:lvl1pPr>
              <a:defRPr sz="3200">
                <a:solidFill>
                  <a:schemeClr val="tx1"/>
                </a:solidFill>
                <a:latin typeface="Arial" panose="020B0604020202020204" pitchFamily="34" charset="0"/>
                <a:ea typeface="宋体" panose="02010600030101010101" pitchFamily="2" charset="-122"/>
              </a:defRPr>
            </a:lvl1pPr>
            <a:lvl2pPr>
              <a:defRPr sz="2800">
                <a:solidFill>
                  <a:schemeClr val="tx1"/>
                </a:solidFill>
                <a:latin typeface="Arial" panose="020B0604020202020204" pitchFamily="34" charset="0"/>
                <a:ea typeface="宋体" panose="02010600030101010101" pitchFamily="2" charset="-122"/>
              </a:defRPr>
            </a:lvl2pPr>
            <a:lvl3pPr>
              <a:defRPr sz="2400">
                <a:solidFill>
                  <a:schemeClr val="tx1"/>
                </a:solidFill>
                <a:latin typeface="Arial" panose="020B0604020202020204" pitchFamily="34" charset="0"/>
                <a:ea typeface="宋体" panose="02010600030101010101" pitchFamily="2" charset="-122"/>
              </a:defRPr>
            </a:lvl3pPr>
            <a:lvl4pPr>
              <a:defRPr sz="2000">
                <a:solidFill>
                  <a:schemeClr val="tx1"/>
                </a:solidFill>
                <a:latin typeface="Arial" panose="020B0604020202020204" pitchFamily="34" charset="0"/>
                <a:ea typeface="宋体" panose="02010600030101010101" pitchFamily="2" charset="-122"/>
              </a:defRPr>
            </a:lvl4pPr>
            <a:lvl5pPr>
              <a:defRPr sz="2000">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r>
              <a:rPr lang="en-US" altLang="zh-CN" sz="2800" b="1" dirty="0">
                <a:solidFill>
                  <a:srgbClr val="751021"/>
                </a:solidFill>
              </a:rPr>
              <a:t>3</a:t>
            </a:r>
            <a:r>
              <a:rPr lang="zh-CN" altLang="zh-CN" sz="2800" b="1" dirty="0">
                <a:solidFill>
                  <a:srgbClr val="751021"/>
                </a:solidFill>
              </a:rPr>
              <a:t>．安装</a:t>
            </a:r>
            <a:r>
              <a:rPr lang="en-US" altLang="zh-CN" sz="2800" b="1" dirty="0">
                <a:solidFill>
                  <a:srgbClr val="751021"/>
                </a:solidFill>
              </a:rPr>
              <a:t>JDK</a:t>
            </a:r>
            <a:r>
              <a:rPr lang="zh-CN" altLang="zh-CN" sz="2800" b="1" dirty="0">
                <a:solidFill>
                  <a:srgbClr val="751021"/>
                </a:solidFill>
              </a:rPr>
              <a:t>和</a:t>
            </a:r>
            <a:r>
              <a:rPr lang="en-US" altLang="zh-CN" sz="2800" b="1" dirty="0">
                <a:solidFill>
                  <a:srgbClr val="751021"/>
                </a:solidFill>
              </a:rPr>
              <a:t>JRE</a:t>
            </a:r>
            <a:endParaRPr lang="zh-CN" altLang="zh-CN" sz="2800" b="1" dirty="0">
              <a:solidFill>
                <a:srgbClr val="751021"/>
              </a:solidFill>
            </a:endParaRPr>
          </a:p>
        </p:txBody>
      </p:sp>
      <p:sp>
        <p:nvSpPr>
          <p:cNvPr id="3" name="矩形 2"/>
          <p:cNvSpPr/>
          <p:nvPr/>
        </p:nvSpPr>
        <p:spPr>
          <a:xfrm>
            <a:off x="1512466" y="1260376"/>
            <a:ext cx="8352928" cy="369332"/>
          </a:xfrm>
          <a:prstGeom prst="rect">
            <a:avLst/>
          </a:prstGeom>
        </p:spPr>
        <p:txBody>
          <a:bodyPr wrap="square">
            <a:spAutoFit/>
          </a:bodyPr>
          <a:lstStyle/>
          <a:p>
            <a:r>
              <a:rPr lang="zh-CN" altLang="zh-CN" dirty="0"/>
              <a:t>单击【下一步】按钮，跟着向导的指引操作，选择安装功能，如图</a:t>
            </a:r>
            <a:r>
              <a:rPr lang="en-US" altLang="zh-CN" dirty="0" smtClean="0"/>
              <a:t>1.2</a:t>
            </a:r>
            <a:r>
              <a:rPr lang="zh-CN" altLang="zh-CN" dirty="0" smtClean="0"/>
              <a:t>所</a:t>
            </a:r>
            <a:r>
              <a:rPr lang="zh-CN" altLang="zh-CN" dirty="0"/>
              <a:t>示。</a:t>
            </a:r>
            <a:endParaRPr lang="zh-CN" altLang="zh-CN" dirty="0"/>
          </a:p>
        </p:txBody>
      </p:sp>
      <p:pic>
        <p:nvPicPr>
          <p:cNvPr id="5122" name="Picture 2" descr="快照1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880360" y="1781810"/>
            <a:ext cx="6169660" cy="470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1767293" y="244811"/>
            <a:ext cx="3292956" cy="5464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4492" tIns="57246" rIns="114492" bIns="57246">
            <a:spAutoFit/>
          </a:bodyPr>
          <a:lstStyle>
            <a:lvl1pPr>
              <a:defRPr sz="3200">
                <a:solidFill>
                  <a:schemeClr val="tx1"/>
                </a:solidFill>
                <a:latin typeface="Arial" panose="020B0604020202020204" pitchFamily="34" charset="0"/>
                <a:ea typeface="宋体" panose="02010600030101010101" pitchFamily="2" charset="-122"/>
              </a:defRPr>
            </a:lvl1pPr>
            <a:lvl2pPr>
              <a:defRPr sz="2800">
                <a:solidFill>
                  <a:schemeClr val="tx1"/>
                </a:solidFill>
                <a:latin typeface="Arial" panose="020B0604020202020204" pitchFamily="34" charset="0"/>
                <a:ea typeface="宋体" panose="02010600030101010101" pitchFamily="2" charset="-122"/>
              </a:defRPr>
            </a:lvl2pPr>
            <a:lvl3pPr>
              <a:defRPr sz="2400">
                <a:solidFill>
                  <a:schemeClr val="tx1"/>
                </a:solidFill>
                <a:latin typeface="Arial" panose="020B0604020202020204" pitchFamily="34" charset="0"/>
                <a:ea typeface="宋体" panose="02010600030101010101" pitchFamily="2" charset="-122"/>
              </a:defRPr>
            </a:lvl3pPr>
            <a:lvl4pPr>
              <a:defRPr sz="2000">
                <a:solidFill>
                  <a:schemeClr val="tx1"/>
                </a:solidFill>
                <a:latin typeface="Arial" panose="020B0604020202020204" pitchFamily="34" charset="0"/>
                <a:ea typeface="宋体" panose="02010600030101010101" pitchFamily="2" charset="-122"/>
              </a:defRPr>
            </a:lvl4pPr>
            <a:lvl5pPr>
              <a:defRPr sz="2000">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r>
              <a:rPr lang="en-US" altLang="zh-CN" sz="2800" b="1" dirty="0">
                <a:solidFill>
                  <a:srgbClr val="751021"/>
                </a:solidFill>
              </a:rPr>
              <a:t>3</a:t>
            </a:r>
            <a:r>
              <a:rPr lang="zh-CN" altLang="zh-CN" sz="2800" b="1" dirty="0">
                <a:solidFill>
                  <a:srgbClr val="751021"/>
                </a:solidFill>
              </a:rPr>
              <a:t>．安装</a:t>
            </a:r>
            <a:r>
              <a:rPr lang="en-US" altLang="zh-CN" sz="2800" b="1" dirty="0">
                <a:solidFill>
                  <a:srgbClr val="751021"/>
                </a:solidFill>
              </a:rPr>
              <a:t>JDK</a:t>
            </a:r>
            <a:r>
              <a:rPr lang="zh-CN" altLang="zh-CN" sz="2800" b="1" dirty="0">
                <a:solidFill>
                  <a:srgbClr val="751021"/>
                </a:solidFill>
              </a:rPr>
              <a:t>和</a:t>
            </a:r>
            <a:r>
              <a:rPr lang="en-US" altLang="zh-CN" sz="2800" b="1" dirty="0">
                <a:solidFill>
                  <a:srgbClr val="751021"/>
                </a:solidFill>
              </a:rPr>
              <a:t>JRE</a:t>
            </a:r>
            <a:endParaRPr lang="zh-CN" altLang="zh-CN" sz="2800" b="1" dirty="0">
              <a:solidFill>
                <a:srgbClr val="751021"/>
              </a:solidFill>
            </a:endParaRPr>
          </a:p>
        </p:txBody>
      </p:sp>
      <p:sp>
        <p:nvSpPr>
          <p:cNvPr id="3" name="TextBox 2"/>
          <p:cNvSpPr txBox="1"/>
          <p:nvPr/>
        </p:nvSpPr>
        <p:spPr>
          <a:xfrm>
            <a:off x="864394" y="1404392"/>
            <a:ext cx="9073008" cy="646331"/>
          </a:xfrm>
          <a:prstGeom prst="rect">
            <a:avLst/>
          </a:prstGeom>
          <a:noFill/>
        </p:spPr>
        <p:txBody>
          <a:bodyPr wrap="square" rtlCol="0">
            <a:spAutoFit/>
          </a:bodyPr>
          <a:lstStyle/>
          <a:p>
            <a:pPr indent="446405"/>
            <a:r>
              <a:rPr lang="zh-CN" altLang="zh-CN" dirty="0"/>
              <a:t>安装完</a:t>
            </a:r>
            <a:r>
              <a:rPr lang="en-US" altLang="zh-CN" dirty="0"/>
              <a:t>JDK</a:t>
            </a:r>
            <a:r>
              <a:rPr lang="zh-CN" altLang="zh-CN" dirty="0"/>
              <a:t>后，向导会自动弹出【</a:t>
            </a:r>
            <a:r>
              <a:rPr lang="en-US" altLang="zh-CN" dirty="0"/>
              <a:t>Java</a:t>
            </a:r>
            <a:r>
              <a:rPr lang="zh-CN" altLang="zh-CN" dirty="0"/>
              <a:t>安装】对话框，接着安装其配套的</a:t>
            </a:r>
            <a:r>
              <a:rPr lang="en-US" altLang="zh-CN" dirty="0"/>
              <a:t>JRE</a:t>
            </a:r>
            <a:r>
              <a:rPr lang="zh-CN" altLang="zh-CN" dirty="0"/>
              <a:t>，如图</a:t>
            </a:r>
            <a:r>
              <a:rPr lang="en-US" altLang="zh-CN" dirty="0" smtClean="0"/>
              <a:t>1.3</a:t>
            </a:r>
            <a:r>
              <a:rPr lang="zh-CN" altLang="zh-CN" dirty="0" smtClean="0"/>
              <a:t>所</a:t>
            </a:r>
            <a:r>
              <a:rPr lang="zh-CN" altLang="zh-CN" dirty="0"/>
              <a:t>示</a:t>
            </a:r>
            <a:r>
              <a:rPr lang="zh-CN" altLang="zh-CN" dirty="0" smtClean="0"/>
              <a:t>。</a:t>
            </a:r>
            <a:endParaRPr lang="zh-CN" altLang="zh-CN" dirty="0"/>
          </a:p>
        </p:txBody>
      </p:sp>
      <p:pic>
        <p:nvPicPr>
          <p:cNvPr id="6146" name="Picture 2" descr="快照1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772410" y="2040255"/>
            <a:ext cx="6142355" cy="4672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1767293" y="244811"/>
            <a:ext cx="2945105" cy="5464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4492" tIns="57246" rIns="114492" bIns="57246">
            <a:spAutoFit/>
          </a:bodyPr>
          <a:lstStyle>
            <a:lvl1pPr>
              <a:defRPr sz="3200">
                <a:solidFill>
                  <a:schemeClr val="tx1"/>
                </a:solidFill>
                <a:latin typeface="Arial" panose="020B0604020202020204" pitchFamily="34" charset="0"/>
                <a:ea typeface="宋体" panose="02010600030101010101" pitchFamily="2" charset="-122"/>
              </a:defRPr>
            </a:lvl1pPr>
            <a:lvl2pPr>
              <a:defRPr sz="2800">
                <a:solidFill>
                  <a:schemeClr val="tx1"/>
                </a:solidFill>
                <a:latin typeface="Arial" panose="020B0604020202020204" pitchFamily="34" charset="0"/>
                <a:ea typeface="宋体" panose="02010600030101010101" pitchFamily="2" charset="-122"/>
              </a:defRPr>
            </a:lvl2pPr>
            <a:lvl3pPr>
              <a:defRPr sz="2400">
                <a:solidFill>
                  <a:schemeClr val="tx1"/>
                </a:solidFill>
                <a:latin typeface="Arial" panose="020B0604020202020204" pitchFamily="34" charset="0"/>
                <a:ea typeface="宋体" panose="02010600030101010101" pitchFamily="2" charset="-122"/>
              </a:defRPr>
            </a:lvl3pPr>
            <a:lvl4pPr>
              <a:defRPr sz="2000">
                <a:solidFill>
                  <a:schemeClr val="tx1"/>
                </a:solidFill>
                <a:latin typeface="Arial" panose="020B0604020202020204" pitchFamily="34" charset="0"/>
                <a:ea typeface="宋体" panose="02010600030101010101" pitchFamily="2" charset="-122"/>
              </a:defRPr>
            </a:lvl4pPr>
            <a:lvl5pPr>
              <a:defRPr sz="2000">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r>
              <a:rPr lang="en-US" altLang="zh-CN" sz="2800" b="1" dirty="0">
                <a:solidFill>
                  <a:srgbClr val="751021"/>
                </a:solidFill>
              </a:rPr>
              <a:t>4</a:t>
            </a:r>
            <a:r>
              <a:rPr lang="zh-CN" altLang="zh-CN" sz="2800" b="1" dirty="0">
                <a:solidFill>
                  <a:srgbClr val="751021"/>
                </a:solidFill>
              </a:rPr>
              <a:t>．设置环境变量</a:t>
            </a:r>
            <a:endParaRPr lang="zh-CN" altLang="zh-CN" sz="2800" b="1" dirty="0">
              <a:solidFill>
                <a:srgbClr val="751021"/>
              </a:solidFill>
            </a:endParaRPr>
          </a:p>
        </p:txBody>
      </p:sp>
      <p:sp>
        <p:nvSpPr>
          <p:cNvPr id="3" name="TextBox 2"/>
          <p:cNvSpPr txBox="1"/>
          <p:nvPr/>
        </p:nvSpPr>
        <p:spPr>
          <a:xfrm>
            <a:off x="792386" y="1116360"/>
            <a:ext cx="9361040" cy="1477328"/>
          </a:xfrm>
          <a:prstGeom prst="rect">
            <a:avLst/>
          </a:prstGeom>
          <a:noFill/>
        </p:spPr>
        <p:txBody>
          <a:bodyPr wrap="square" rtlCol="0">
            <a:spAutoFit/>
          </a:bodyPr>
          <a:lstStyle/>
          <a:p>
            <a:pPr indent="446405"/>
            <a:r>
              <a:rPr lang="zh-CN" altLang="zh-CN" dirty="0"/>
              <a:t>下面介绍具体设置方法。</a:t>
            </a:r>
            <a:endParaRPr lang="zh-CN" altLang="zh-CN" dirty="0"/>
          </a:p>
          <a:p>
            <a:pPr indent="446405"/>
            <a:r>
              <a:rPr lang="zh-CN" altLang="zh-CN" b="1" dirty="0"/>
              <a:t>（</a:t>
            </a:r>
            <a:r>
              <a:rPr lang="en-US" altLang="zh-CN" b="1" dirty="0"/>
              <a:t>1</a:t>
            </a:r>
            <a:r>
              <a:rPr lang="zh-CN" altLang="zh-CN" b="1" dirty="0"/>
              <a:t>）打开【环境变量】对话框</a:t>
            </a:r>
            <a:endParaRPr lang="zh-CN" altLang="zh-CN" b="1" dirty="0"/>
          </a:p>
          <a:p>
            <a:pPr indent="446405"/>
            <a:r>
              <a:rPr lang="zh-CN" altLang="zh-CN" dirty="0"/>
              <a:t>右击桌面上的“计算机”图标，选择【属性】，在弹出的控制面板主页中单击“</a:t>
            </a:r>
            <a:r>
              <a:rPr lang="zh-CN" altLang="zh-CN" u="sng" dirty="0"/>
              <a:t>高级系统设置</a:t>
            </a:r>
            <a:r>
              <a:rPr lang="zh-CN" altLang="zh-CN" dirty="0"/>
              <a:t>”链接项，在弹出的【系统属性】对话框中选择“高级”选项卡，单击【环境变量】按钮，打开【环境变量】对话框，操作过程如图</a:t>
            </a:r>
            <a:r>
              <a:rPr lang="en-US" altLang="zh-CN" dirty="0" smtClean="0"/>
              <a:t>1.4</a:t>
            </a:r>
            <a:r>
              <a:rPr lang="zh-CN" altLang="zh-CN" dirty="0" smtClean="0"/>
              <a:t>所</a:t>
            </a:r>
            <a:r>
              <a:rPr lang="zh-CN" altLang="zh-CN" dirty="0"/>
              <a:t>示</a:t>
            </a:r>
            <a:r>
              <a:rPr lang="zh-CN" altLang="zh-CN" dirty="0" smtClean="0"/>
              <a:t>。</a:t>
            </a:r>
            <a:endParaRPr lang="zh-CN" altLang="zh-CN" dirty="0"/>
          </a:p>
        </p:txBody>
      </p:sp>
      <p:pic>
        <p:nvPicPr>
          <p:cNvPr id="4" name="图片 3" descr="G:\SQL Server实用教程（第5版）(2016版)\与作者沟通1\图1.6.png"/>
          <p:cNvPicPr/>
          <p:nvPr/>
        </p:nvPicPr>
        <p:blipFill>
          <a:blip r:embed="rId1">
            <a:extLst>
              <a:ext uri="{28A0092B-C50C-407E-A947-70E740481C1C}">
                <a14:useLocalDpi xmlns:a14="http://schemas.microsoft.com/office/drawing/2010/main" val="0"/>
              </a:ext>
            </a:extLst>
          </a:blip>
          <a:srcRect/>
          <a:stretch>
            <a:fillRect/>
          </a:stretch>
        </p:blipFill>
        <p:spPr bwMode="auto">
          <a:xfrm>
            <a:off x="2880360" y="2603500"/>
            <a:ext cx="6915150" cy="3803015"/>
          </a:xfrm>
          <a:prstGeom prst="rect">
            <a:avLst/>
          </a:prstGeom>
          <a:noFill/>
          <a:ln>
            <a:noFill/>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1767293" y="244811"/>
            <a:ext cx="2945105" cy="5464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4492" tIns="57246" rIns="114492" bIns="57246">
            <a:spAutoFit/>
          </a:bodyPr>
          <a:lstStyle>
            <a:lvl1pPr>
              <a:defRPr sz="3200">
                <a:solidFill>
                  <a:schemeClr val="tx1"/>
                </a:solidFill>
                <a:latin typeface="Arial" panose="020B0604020202020204" pitchFamily="34" charset="0"/>
                <a:ea typeface="宋体" panose="02010600030101010101" pitchFamily="2" charset="-122"/>
              </a:defRPr>
            </a:lvl1pPr>
            <a:lvl2pPr>
              <a:defRPr sz="2800">
                <a:solidFill>
                  <a:schemeClr val="tx1"/>
                </a:solidFill>
                <a:latin typeface="Arial" panose="020B0604020202020204" pitchFamily="34" charset="0"/>
                <a:ea typeface="宋体" panose="02010600030101010101" pitchFamily="2" charset="-122"/>
              </a:defRPr>
            </a:lvl2pPr>
            <a:lvl3pPr>
              <a:defRPr sz="2400">
                <a:solidFill>
                  <a:schemeClr val="tx1"/>
                </a:solidFill>
                <a:latin typeface="Arial" panose="020B0604020202020204" pitchFamily="34" charset="0"/>
                <a:ea typeface="宋体" panose="02010600030101010101" pitchFamily="2" charset="-122"/>
              </a:defRPr>
            </a:lvl3pPr>
            <a:lvl4pPr>
              <a:defRPr sz="2000">
                <a:solidFill>
                  <a:schemeClr val="tx1"/>
                </a:solidFill>
                <a:latin typeface="Arial" panose="020B0604020202020204" pitchFamily="34" charset="0"/>
                <a:ea typeface="宋体" panose="02010600030101010101" pitchFamily="2" charset="-122"/>
              </a:defRPr>
            </a:lvl4pPr>
            <a:lvl5pPr>
              <a:defRPr sz="2000">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r>
              <a:rPr lang="en-US" altLang="zh-CN" sz="2800" b="1" dirty="0">
                <a:solidFill>
                  <a:srgbClr val="751021"/>
                </a:solidFill>
              </a:rPr>
              <a:t>4</a:t>
            </a:r>
            <a:r>
              <a:rPr lang="zh-CN" altLang="zh-CN" sz="2800" b="1" dirty="0">
                <a:solidFill>
                  <a:srgbClr val="751021"/>
                </a:solidFill>
              </a:rPr>
              <a:t>．设置环境变量</a:t>
            </a:r>
            <a:endParaRPr lang="zh-CN" altLang="zh-CN" sz="2800" b="1" dirty="0">
              <a:solidFill>
                <a:srgbClr val="751021"/>
              </a:solidFill>
            </a:endParaRPr>
          </a:p>
        </p:txBody>
      </p:sp>
      <p:sp>
        <p:nvSpPr>
          <p:cNvPr id="3" name="TextBox 2"/>
          <p:cNvSpPr txBox="1"/>
          <p:nvPr/>
        </p:nvSpPr>
        <p:spPr>
          <a:xfrm>
            <a:off x="864394" y="1476400"/>
            <a:ext cx="9289032" cy="1200329"/>
          </a:xfrm>
          <a:prstGeom prst="rect">
            <a:avLst/>
          </a:prstGeom>
          <a:noFill/>
        </p:spPr>
        <p:txBody>
          <a:bodyPr wrap="square" rtlCol="0">
            <a:spAutoFit/>
          </a:bodyPr>
          <a:lstStyle/>
          <a:p>
            <a:pPr indent="446405"/>
            <a:r>
              <a:rPr lang="zh-CN" altLang="zh-CN" b="1" dirty="0"/>
              <a:t>（</a:t>
            </a:r>
            <a:r>
              <a:rPr lang="en-US" altLang="zh-CN" b="1" dirty="0"/>
              <a:t>2</a:t>
            </a:r>
            <a:r>
              <a:rPr lang="zh-CN" altLang="zh-CN" b="1" dirty="0"/>
              <a:t>）新建系统变量</a:t>
            </a:r>
            <a:r>
              <a:rPr lang="en-US" altLang="zh-CN" b="1" dirty="0"/>
              <a:t>JAVA_HOME</a:t>
            </a:r>
            <a:endParaRPr lang="zh-CN" altLang="zh-CN" b="1" dirty="0"/>
          </a:p>
          <a:p>
            <a:pPr indent="446405"/>
            <a:r>
              <a:rPr lang="zh-CN" altLang="zh-CN" dirty="0"/>
              <a:t>在“系统变量”列表下单击【新建】按钮，弹出【新建系统变量】对话框。在“变量名”栏中输入“</a:t>
            </a:r>
            <a:r>
              <a:rPr lang="en-US" altLang="zh-CN" dirty="0"/>
              <a:t>JAVA_HOME</a:t>
            </a:r>
            <a:r>
              <a:rPr lang="zh-CN" altLang="zh-CN" dirty="0"/>
              <a:t>”，在“变量值”栏中输入</a:t>
            </a:r>
            <a:r>
              <a:rPr lang="en-US" altLang="zh-CN" dirty="0"/>
              <a:t>JDK</a:t>
            </a:r>
            <a:r>
              <a:rPr lang="zh-CN" altLang="zh-CN" dirty="0"/>
              <a:t>安装路径“</a:t>
            </a:r>
            <a:r>
              <a:rPr lang="en-US" altLang="zh-CN" dirty="0"/>
              <a:t>C:\Program Files\Java\jdk1.8.0_172</a:t>
            </a:r>
            <a:r>
              <a:rPr lang="zh-CN" altLang="zh-CN" dirty="0"/>
              <a:t>”，如图</a:t>
            </a:r>
            <a:r>
              <a:rPr lang="en-US" altLang="zh-CN" dirty="0" smtClean="0"/>
              <a:t>1.5</a:t>
            </a:r>
            <a:r>
              <a:rPr lang="zh-CN" altLang="zh-CN" dirty="0" smtClean="0"/>
              <a:t>所</a:t>
            </a:r>
            <a:r>
              <a:rPr lang="zh-CN" altLang="zh-CN" dirty="0"/>
              <a:t>示，单击【确定】按钮</a:t>
            </a:r>
            <a:r>
              <a:rPr lang="zh-CN" altLang="zh-CN" dirty="0" smtClean="0"/>
              <a:t>。</a:t>
            </a:r>
            <a:endParaRPr lang="zh-CN" altLang="zh-CN" dirty="0"/>
          </a:p>
        </p:txBody>
      </p:sp>
      <p:pic>
        <p:nvPicPr>
          <p:cNvPr id="7170" name="图片 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48335" y="3060700"/>
            <a:ext cx="10036175" cy="2912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1767293" y="244811"/>
            <a:ext cx="2945105" cy="5464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4492" tIns="57246" rIns="114492" bIns="57246">
            <a:spAutoFit/>
          </a:bodyPr>
          <a:lstStyle>
            <a:lvl1pPr>
              <a:defRPr sz="3200">
                <a:solidFill>
                  <a:schemeClr val="tx1"/>
                </a:solidFill>
                <a:latin typeface="Arial" panose="020B0604020202020204" pitchFamily="34" charset="0"/>
                <a:ea typeface="宋体" panose="02010600030101010101" pitchFamily="2" charset="-122"/>
              </a:defRPr>
            </a:lvl1pPr>
            <a:lvl2pPr>
              <a:defRPr sz="2800">
                <a:solidFill>
                  <a:schemeClr val="tx1"/>
                </a:solidFill>
                <a:latin typeface="Arial" panose="020B0604020202020204" pitchFamily="34" charset="0"/>
                <a:ea typeface="宋体" panose="02010600030101010101" pitchFamily="2" charset="-122"/>
              </a:defRPr>
            </a:lvl2pPr>
            <a:lvl3pPr>
              <a:defRPr sz="2400">
                <a:solidFill>
                  <a:schemeClr val="tx1"/>
                </a:solidFill>
                <a:latin typeface="Arial" panose="020B0604020202020204" pitchFamily="34" charset="0"/>
                <a:ea typeface="宋体" panose="02010600030101010101" pitchFamily="2" charset="-122"/>
              </a:defRPr>
            </a:lvl3pPr>
            <a:lvl4pPr>
              <a:defRPr sz="2000">
                <a:solidFill>
                  <a:schemeClr val="tx1"/>
                </a:solidFill>
                <a:latin typeface="Arial" panose="020B0604020202020204" pitchFamily="34" charset="0"/>
                <a:ea typeface="宋体" panose="02010600030101010101" pitchFamily="2" charset="-122"/>
              </a:defRPr>
            </a:lvl4pPr>
            <a:lvl5pPr>
              <a:defRPr sz="2000">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r>
              <a:rPr lang="en-US" altLang="zh-CN" sz="2800" b="1" dirty="0">
                <a:solidFill>
                  <a:srgbClr val="751021"/>
                </a:solidFill>
              </a:rPr>
              <a:t>4</a:t>
            </a:r>
            <a:r>
              <a:rPr lang="zh-CN" altLang="zh-CN" sz="2800" b="1" dirty="0">
                <a:solidFill>
                  <a:srgbClr val="751021"/>
                </a:solidFill>
              </a:rPr>
              <a:t>．设置环境变量</a:t>
            </a:r>
            <a:endParaRPr lang="zh-CN" altLang="zh-CN" sz="2800" b="1" dirty="0">
              <a:solidFill>
                <a:srgbClr val="751021"/>
              </a:solidFill>
            </a:endParaRPr>
          </a:p>
        </p:txBody>
      </p:sp>
      <p:sp>
        <p:nvSpPr>
          <p:cNvPr id="3" name="TextBox 2"/>
          <p:cNvSpPr txBox="1"/>
          <p:nvPr/>
        </p:nvSpPr>
        <p:spPr>
          <a:xfrm>
            <a:off x="833371" y="1044352"/>
            <a:ext cx="9505056" cy="923330"/>
          </a:xfrm>
          <a:prstGeom prst="rect">
            <a:avLst/>
          </a:prstGeom>
          <a:noFill/>
        </p:spPr>
        <p:txBody>
          <a:bodyPr wrap="square" rtlCol="0">
            <a:spAutoFit/>
          </a:bodyPr>
          <a:lstStyle/>
          <a:p>
            <a:pPr indent="446405"/>
            <a:r>
              <a:rPr lang="zh-CN" altLang="zh-CN" b="1" dirty="0"/>
              <a:t>（</a:t>
            </a:r>
            <a:r>
              <a:rPr lang="en-US" altLang="zh-CN" b="1" dirty="0"/>
              <a:t>3</a:t>
            </a:r>
            <a:r>
              <a:rPr lang="zh-CN" altLang="zh-CN" b="1" dirty="0"/>
              <a:t>）设置系统变量</a:t>
            </a:r>
            <a:r>
              <a:rPr lang="en-US" altLang="zh-CN" b="1" dirty="0"/>
              <a:t>Path</a:t>
            </a:r>
            <a:endParaRPr lang="zh-CN" altLang="zh-CN" b="1" dirty="0"/>
          </a:p>
          <a:p>
            <a:pPr indent="446405"/>
            <a:r>
              <a:rPr lang="zh-CN" altLang="zh-CN" dirty="0"/>
              <a:t>在“系统变量”列表中找到名为“</a:t>
            </a:r>
            <a:r>
              <a:rPr lang="en-US" altLang="zh-CN" dirty="0"/>
              <a:t>Path</a:t>
            </a:r>
            <a:r>
              <a:rPr lang="zh-CN" altLang="zh-CN" dirty="0"/>
              <a:t>”的变量，单击【编辑】按钮，在“变量值”字符串中加入路径“</a:t>
            </a:r>
            <a:r>
              <a:rPr lang="en-US" altLang="zh-CN" dirty="0"/>
              <a:t>%JAVA_HOME%\bin;</a:t>
            </a:r>
            <a:r>
              <a:rPr lang="zh-CN" altLang="zh-CN" dirty="0"/>
              <a:t>”，如图</a:t>
            </a:r>
            <a:r>
              <a:rPr lang="en-US" altLang="zh-CN" dirty="0" smtClean="0"/>
              <a:t>1.6</a:t>
            </a:r>
            <a:r>
              <a:rPr lang="zh-CN" altLang="zh-CN" dirty="0" smtClean="0"/>
              <a:t>所</a:t>
            </a:r>
            <a:r>
              <a:rPr lang="zh-CN" altLang="zh-CN" dirty="0"/>
              <a:t>示，单击【确定】按钮</a:t>
            </a:r>
            <a:r>
              <a:rPr lang="zh-CN" altLang="zh-CN" dirty="0" smtClean="0"/>
              <a:t>。</a:t>
            </a:r>
            <a:endParaRPr lang="zh-CN" altLang="zh-CN" dirty="0"/>
          </a:p>
        </p:txBody>
      </p:sp>
      <p:pic>
        <p:nvPicPr>
          <p:cNvPr id="8194" name="图片 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708400" y="1963420"/>
            <a:ext cx="4201795" cy="4528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1767293" y="244811"/>
            <a:ext cx="2226959" cy="5464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4492" tIns="57246" rIns="114492" bIns="57246">
            <a:spAutoFit/>
          </a:bodyPr>
          <a:lstStyle>
            <a:lvl1pPr>
              <a:defRPr sz="3200">
                <a:solidFill>
                  <a:schemeClr val="tx1"/>
                </a:solidFill>
                <a:latin typeface="Arial" panose="020B0604020202020204" pitchFamily="34" charset="0"/>
                <a:ea typeface="宋体" panose="02010600030101010101" pitchFamily="2" charset="-122"/>
              </a:defRPr>
            </a:lvl1pPr>
            <a:lvl2pPr>
              <a:defRPr sz="2800">
                <a:solidFill>
                  <a:schemeClr val="tx1"/>
                </a:solidFill>
                <a:latin typeface="Arial" panose="020B0604020202020204" pitchFamily="34" charset="0"/>
                <a:ea typeface="宋体" panose="02010600030101010101" pitchFamily="2" charset="-122"/>
              </a:defRPr>
            </a:lvl2pPr>
            <a:lvl3pPr>
              <a:defRPr sz="2400">
                <a:solidFill>
                  <a:schemeClr val="tx1"/>
                </a:solidFill>
                <a:latin typeface="Arial" panose="020B0604020202020204" pitchFamily="34" charset="0"/>
                <a:ea typeface="宋体" panose="02010600030101010101" pitchFamily="2" charset="-122"/>
              </a:defRPr>
            </a:lvl3pPr>
            <a:lvl4pPr>
              <a:defRPr sz="2000">
                <a:solidFill>
                  <a:schemeClr val="tx1"/>
                </a:solidFill>
                <a:latin typeface="Arial" panose="020B0604020202020204" pitchFamily="34" charset="0"/>
                <a:ea typeface="宋体" panose="02010600030101010101" pitchFamily="2" charset="-122"/>
              </a:defRPr>
            </a:lvl4pPr>
            <a:lvl5pPr>
              <a:defRPr sz="2000">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r>
              <a:rPr lang="en-US" altLang="zh-CN" sz="2800" b="1" dirty="0">
                <a:solidFill>
                  <a:srgbClr val="751021"/>
                </a:solidFill>
              </a:rPr>
              <a:t>5</a:t>
            </a:r>
            <a:r>
              <a:rPr lang="zh-CN" altLang="zh-CN" sz="2800" b="1" dirty="0">
                <a:solidFill>
                  <a:srgbClr val="751021"/>
                </a:solidFill>
              </a:rPr>
              <a:t>．测试安装</a:t>
            </a:r>
            <a:endParaRPr lang="zh-CN" altLang="zh-CN" sz="2800" b="1" dirty="0">
              <a:solidFill>
                <a:srgbClr val="751021"/>
              </a:solidFill>
            </a:endParaRPr>
          </a:p>
        </p:txBody>
      </p:sp>
      <p:sp>
        <p:nvSpPr>
          <p:cNvPr id="3" name="TextBox 2"/>
          <p:cNvSpPr txBox="1"/>
          <p:nvPr/>
        </p:nvSpPr>
        <p:spPr>
          <a:xfrm>
            <a:off x="792386" y="1404392"/>
            <a:ext cx="9361040" cy="923330"/>
          </a:xfrm>
          <a:prstGeom prst="rect">
            <a:avLst/>
          </a:prstGeom>
          <a:noFill/>
        </p:spPr>
        <p:txBody>
          <a:bodyPr wrap="square" rtlCol="0">
            <a:spAutoFit/>
          </a:bodyPr>
          <a:lstStyle/>
          <a:p>
            <a:pPr indent="446405"/>
            <a:r>
              <a:rPr lang="zh-CN" altLang="zh-CN" dirty="0"/>
              <a:t>读者可以自己测试</a:t>
            </a:r>
            <a:r>
              <a:rPr lang="en-US" altLang="zh-CN" dirty="0"/>
              <a:t>JDK</a:t>
            </a:r>
            <a:r>
              <a:rPr lang="zh-CN" altLang="zh-CN" dirty="0"/>
              <a:t>安装是否成功。选择任务栏【开始】→【运行】，输入“</a:t>
            </a:r>
            <a:r>
              <a:rPr lang="en-US" altLang="zh-CN" dirty="0" err="1"/>
              <a:t>cmd</a:t>
            </a:r>
            <a:r>
              <a:rPr lang="zh-CN" altLang="zh-CN" dirty="0"/>
              <a:t>”并回车，进入命令行界面，输入“</a:t>
            </a:r>
            <a:r>
              <a:rPr lang="en-US" altLang="zh-CN" dirty="0"/>
              <a:t>java -version</a:t>
            </a:r>
            <a:r>
              <a:rPr lang="zh-CN" altLang="zh-CN" dirty="0"/>
              <a:t>”，如果配置成功就会出现</a:t>
            </a:r>
            <a:r>
              <a:rPr lang="en-US" altLang="zh-CN" dirty="0"/>
              <a:t>Java</a:t>
            </a:r>
            <a:r>
              <a:rPr lang="zh-CN" altLang="zh-CN" dirty="0"/>
              <a:t>的版本信息，如图</a:t>
            </a:r>
            <a:r>
              <a:rPr lang="en-US" altLang="zh-CN" dirty="0" smtClean="0"/>
              <a:t>1.7</a:t>
            </a:r>
            <a:r>
              <a:rPr lang="zh-CN" altLang="zh-CN" dirty="0" smtClean="0"/>
              <a:t>所</a:t>
            </a:r>
            <a:r>
              <a:rPr lang="zh-CN" altLang="zh-CN" dirty="0"/>
              <a:t>示</a:t>
            </a:r>
            <a:r>
              <a:rPr lang="zh-CN" altLang="zh-CN" dirty="0" smtClean="0"/>
              <a:t>。</a:t>
            </a:r>
            <a:endParaRPr lang="zh-CN" altLang="zh-CN" dirty="0"/>
          </a:p>
        </p:txBody>
      </p:sp>
      <p:pic>
        <p:nvPicPr>
          <p:cNvPr id="9218" name="图片 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584325" y="2412365"/>
            <a:ext cx="8359775" cy="3787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1767293" y="244811"/>
            <a:ext cx="2595650" cy="5464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4492" tIns="57246" rIns="114492" bIns="57246">
            <a:spAutoFit/>
          </a:bodyPr>
          <a:lstStyle>
            <a:lvl1pPr>
              <a:defRPr sz="3200">
                <a:solidFill>
                  <a:schemeClr val="tx1"/>
                </a:solidFill>
                <a:latin typeface="Arial" panose="020B0604020202020204" pitchFamily="34" charset="0"/>
                <a:ea typeface="宋体" panose="02010600030101010101" pitchFamily="2" charset="-122"/>
              </a:defRPr>
            </a:lvl1pPr>
            <a:lvl2pPr>
              <a:defRPr sz="2800">
                <a:solidFill>
                  <a:schemeClr val="tx1"/>
                </a:solidFill>
                <a:latin typeface="Arial" panose="020B0604020202020204" pitchFamily="34" charset="0"/>
                <a:ea typeface="宋体" panose="02010600030101010101" pitchFamily="2" charset="-122"/>
              </a:defRPr>
            </a:lvl2pPr>
            <a:lvl3pPr>
              <a:defRPr sz="2400">
                <a:solidFill>
                  <a:schemeClr val="tx1"/>
                </a:solidFill>
                <a:latin typeface="Arial" panose="020B0604020202020204" pitchFamily="34" charset="0"/>
                <a:ea typeface="宋体" panose="02010600030101010101" pitchFamily="2" charset="-122"/>
              </a:defRPr>
            </a:lvl3pPr>
            <a:lvl4pPr>
              <a:defRPr sz="2000">
                <a:solidFill>
                  <a:schemeClr val="tx1"/>
                </a:solidFill>
                <a:latin typeface="Arial" panose="020B0604020202020204" pitchFamily="34" charset="0"/>
                <a:ea typeface="宋体" panose="02010600030101010101" pitchFamily="2" charset="-122"/>
              </a:defRPr>
            </a:lvl4pPr>
            <a:lvl5pPr>
              <a:defRPr sz="2000">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lvl="5">
              <a:buNone/>
            </a:pPr>
            <a:r>
              <a:rPr lang="en-US" altLang="zh-CN" sz="2800" b="1" dirty="0">
                <a:solidFill>
                  <a:srgbClr val="751021"/>
                </a:solidFill>
              </a:rPr>
              <a:t>1</a:t>
            </a:r>
            <a:r>
              <a:rPr lang="zh-CN" altLang="zh-CN" sz="2800" b="1" dirty="0">
                <a:solidFill>
                  <a:srgbClr val="751021"/>
                </a:solidFill>
              </a:rPr>
              <a:t>．服务器组件</a:t>
            </a:r>
            <a:endParaRPr lang="zh-CN" altLang="zh-CN" sz="2800" b="1" dirty="0">
              <a:solidFill>
                <a:srgbClr val="751021"/>
              </a:solidFill>
            </a:endParaRPr>
          </a:p>
        </p:txBody>
      </p:sp>
      <p:sp>
        <p:nvSpPr>
          <p:cNvPr id="5" name="TextBox 4"/>
          <p:cNvSpPr txBox="1"/>
          <p:nvPr/>
        </p:nvSpPr>
        <p:spPr>
          <a:xfrm>
            <a:off x="1440458" y="1404392"/>
            <a:ext cx="8545917" cy="2341138"/>
          </a:xfrm>
          <a:prstGeom prst="round2DiagRect">
            <a:avLst/>
          </a:prstGeom>
          <a:solidFill>
            <a:schemeClr val="lt1">
              <a:alpha val="49000"/>
            </a:schemeClr>
          </a:solidFill>
        </p:spPr>
        <p:style>
          <a:lnRef idx="2">
            <a:schemeClr val="accent2"/>
          </a:lnRef>
          <a:fillRef idx="1">
            <a:schemeClr val="lt1"/>
          </a:fillRef>
          <a:effectRef idx="0">
            <a:schemeClr val="accent2"/>
          </a:effectRef>
          <a:fontRef idx="minor">
            <a:schemeClr val="dk1"/>
          </a:fontRef>
        </p:style>
        <p:txBody>
          <a:bodyPr wrap="square" rtlCol="0">
            <a:spAutoFit/>
          </a:bodyPr>
          <a:lstStyle/>
          <a:p>
            <a:pPr indent="446405">
              <a:lnSpc>
                <a:spcPct val="150000"/>
              </a:lnSpc>
            </a:pPr>
            <a:r>
              <a:rPr lang="en-US" altLang="zh-CN" dirty="0"/>
              <a:t>SQL Server 2016</a:t>
            </a:r>
            <a:r>
              <a:rPr lang="zh-CN" altLang="zh-CN" dirty="0">
                <a:hlinkClick r:id="rId1" action="ppaction://hlinkfile"/>
              </a:rPr>
              <a:t>服务器组件及其功能如表</a:t>
            </a:r>
            <a:r>
              <a:rPr lang="en-US" altLang="zh-CN" dirty="0">
                <a:hlinkClick r:id="rId1" action="ppaction://hlinkfile"/>
              </a:rPr>
              <a:t>1.1</a:t>
            </a:r>
            <a:r>
              <a:rPr lang="zh-CN" altLang="zh-CN" dirty="0">
                <a:hlinkClick r:id="rId1" action="ppaction://hlinkfile"/>
              </a:rPr>
              <a:t>所示。</a:t>
            </a:r>
            <a:endParaRPr lang="en-US" altLang="zh-CN" dirty="0"/>
          </a:p>
          <a:p>
            <a:pPr indent="446405">
              <a:lnSpc>
                <a:spcPct val="150000"/>
              </a:lnSpc>
            </a:pPr>
            <a:r>
              <a:rPr lang="en-US" altLang="zh-CN" dirty="0" smtClean="0"/>
              <a:t>SQL </a:t>
            </a:r>
            <a:r>
              <a:rPr lang="en-US" altLang="zh-CN" dirty="0"/>
              <a:t>Server Data Tools </a:t>
            </a:r>
            <a:r>
              <a:rPr lang="zh-CN" altLang="zh-CN" dirty="0"/>
              <a:t>是一款可免费下载的现代开发工具，用于生成</a:t>
            </a:r>
            <a:r>
              <a:rPr lang="en-US" altLang="zh-CN" dirty="0"/>
              <a:t> SQL Server </a:t>
            </a:r>
            <a:r>
              <a:rPr lang="zh-CN" altLang="zh-CN" dirty="0"/>
              <a:t>关系数据库、</a:t>
            </a:r>
            <a:r>
              <a:rPr lang="en-US" altLang="zh-CN" dirty="0"/>
              <a:t>Azure SQL </a:t>
            </a:r>
            <a:r>
              <a:rPr lang="zh-CN" altLang="zh-CN" dirty="0"/>
              <a:t>数据库、</a:t>
            </a:r>
            <a:r>
              <a:rPr lang="en-US" altLang="zh-CN" dirty="0"/>
              <a:t>Integration Services </a:t>
            </a:r>
            <a:r>
              <a:rPr lang="zh-CN" altLang="zh-CN" dirty="0"/>
              <a:t>包、</a:t>
            </a:r>
            <a:r>
              <a:rPr lang="en-US" altLang="zh-CN" dirty="0"/>
              <a:t>Analysis Services </a:t>
            </a:r>
            <a:r>
              <a:rPr lang="zh-CN" altLang="zh-CN" dirty="0"/>
              <a:t>数据模型和</a:t>
            </a:r>
            <a:r>
              <a:rPr lang="en-US" altLang="zh-CN" dirty="0"/>
              <a:t> Reporting Services </a:t>
            </a:r>
            <a:r>
              <a:rPr lang="zh-CN" altLang="zh-CN" dirty="0"/>
              <a:t>报表。</a:t>
            </a:r>
            <a:r>
              <a:rPr lang="en-US" altLang="zh-CN" dirty="0"/>
              <a:t> </a:t>
            </a:r>
            <a:r>
              <a:rPr lang="zh-CN" altLang="zh-CN" dirty="0"/>
              <a:t>使用</a:t>
            </a:r>
            <a:r>
              <a:rPr lang="en-US" altLang="zh-CN" dirty="0"/>
              <a:t> SSDT</a:t>
            </a:r>
            <a:r>
              <a:rPr lang="zh-CN" altLang="zh-CN" dirty="0"/>
              <a:t>，你可以设计和部署任何</a:t>
            </a:r>
            <a:r>
              <a:rPr lang="en-US" altLang="zh-CN" dirty="0"/>
              <a:t> SQL Server </a:t>
            </a:r>
            <a:r>
              <a:rPr lang="zh-CN" altLang="zh-CN" dirty="0"/>
              <a:t>内容类型，就像在</a:t>
            </a:r>
            <a:r>
              <a:rPr lang="en-US" altLang="zh-CN" dirty="0"/>
              <a:t> Visual Studio </a:t>
            </a:r>
            <a:r>
              <a:rPr lang="zh-CN" altLang="zh-CN" dirty="0"/>
              <a:t>中开发应用程序一样轻松</a:t>
            </a:r>
            <a:r>
              <a:rPr lang="zh-CN" altLang="zh-CN" dirty="0" smtClean="0"/>
              <a:t>。</a:t>
            </a:r>
            <a:endParaRPr lang="zh-CN" altLang="zh-CN"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 Box 2"/>
          <p:cNvSpPr txBox="1">
            <a:spLocks noChangeArrowheads="1"/>
          </p:cNvSpPr>
          <p:nvPr/>
        </p:nvSpPr>
        <p:spPr bwMode="auto">
          <a:xfrm>
            <a:off x="4680882" y="1165849"/>
            <a:ext cx="1455914" cy="577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4492" tIns="57246" rIns="114492" bIns="57246">
            <a:spAutoFit/>
          </a:bodyPr>
          <a:lstStyle>
            <a:lvl1pPr>
              <a:defRPr sz="3200">
                <a:solidFill>
                  <a:schemeClr val="tx1"/>
                </a:solidFill>
                <a:latin typeface="Arial" panose="020B0604020202020204" pitchFamily="34" charset="0"/>
                <a:ea typeface="宋体" panose="02010600030101010101" pitchFamily="2" charset="-122"/>
              </a:defRPr>
            </a:lvl1pPr>
            <a:lvl2pPr>
              <a:defRPr sz="2800">
                <a:solidFill>
                  <a:schemeClr val="tx1"/>
                </a:solidFill>
                <a:latin typeface="Arial" panose="020B0604020202020204" pitchFamily="34" charset="0"/>
                <a:ea typeface="宋体" panose="02010600030101010101" pitchFamily="2" charset="-122"/>
              </a:defRPr>
            </a:lvl2pPr>
            <a:lvl3pPr>
              <a:defRPr sz="2400">
                <a:solidFill>
                  <a:schemeClr val="tx1"/>
                </a:solidFill>
                <a:latin typeface="Arial" panose="020B0604020202020204" pitchFamily="34" charset="0"/>
                <a:ea typeface="宋体" panose="02010600030101010101" pitchFamily="2" charset="-122"/>
              </a:defRPr>
            </a:lvl3pPr>
            <a:lvl4pPr>
              <a:defRPr sz="2000">
                <a:solidFill>
                  <a:schemeClr val="tx1"/>
                </a:solidFill>
                <a:latin typeface="Arial" panose="020B0604020202020204" pitchFamily="34" charset="0"/>
                <a:ea typeface="宋体" panose="02010600030101010101" pitchFamily="2" charset="-122"/>
              </a:defRPr>
            </a:lvl4pPr>
            <a:lvl5pPr>
              <a:defRPr sz="2000">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r>
              <a:rPr lang="zh-CN" altLang="en-US" sz="3000" b="1" dirty="0">
                <a:solidFill>
                  <a:srgbClr val="751021"/>
                </a:solidFill>
                <a:latin typeface="微软雅黑" panose="020B0503020204020204" pitchFamily="34" charset="-122"/>
                <a:ea typeface="微软雅黑" panose="020B0503020204020204" pitchFamily="34" charset="-122"/>
              </a:rPr>
              <a:t>目    录</a:t>
            </a:r>
            <a:endParaRPr lang="en-US" altLang="zh-CN" sz="2000" dirty="0">
              <a:solidFill>
                <a:srgbClr val="751021"/>
              </a:solidFill>
              <a:latin typeface="微软雅黑" panose="020B0503020204020204" pitchFamily="34" charset="-122"/>
              <a:ea typeface="微软雅黑" panose="020B0503020204020204" pitchFamily="34" charset="-122"/>
            </a:endParaRPr>
          </a:p>
        </p:txBody>
      </p:sp>
      <p:pic>
        <p:nvPicPr>
          <p:cNvPr id="11" name="Picture 5" descr="未标题-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878918" y="1932078"/>
            <a:ext cx="7122380" cy="2488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Rectangle 3"/>
          <p:cNvSpPr>
            <a:spLocks noChangeArrowheads="1"/>
          </p:cNvSpPr>
          <p:nvPr/>
        </p:nvSpPr>
        <p:spPr bwMode="auto">
          <a:xfrm>
            <a:off x="4511945" y="2361745"/>
            <a:ext cx="1793788" cy="1533310"/>
          </a:xfrm>
          <a:prstGeom prst="heart">
            <a:avLst/>
          </a:prstGeom>
          <a:solidFill>
            <a:schemeClr val="bg1">
              <a:alpha val="20000"/>
            </a:schemeClr>
          </a:solidFill>
          <a:ln w="3175">
            <a:solidFill>
              <a:schemeClr val="bg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4492" tIns="57246" rIns="114492" bIns="57246" anchor="ctr"/>
          <a:lstStyle/>
          <a:p>
            <a:pPr algn="ctr" eaLnBrk="1" hangingPunct="1"/>
            <a:r>
              <a:rPr lang="en-US" altLang="zh-CN" sz="6000" b="1" dirty="0" smtClean="0">
                <a:solidFill>
                  <a:srgbClr val="751021"/>
                </a:solidFill>
                <a:latin typeface="微软雅黑" panose="020B0503020204020204" pitchFamily="34" charset="-122"/>
                <a:ea typeface="微软雅黑" panose="020B0503020204020204" pitchFamily="34" charset="-122"/>
              </a:rPr>
              <a:t>03</a:t>
            </a:r>
            <a:endParaRPr lang="en-US" altLang="zh-CN" sz="6000" b="1" dirty="0">
              <a:solidFill>
                <a:srgbClr val="751021"/>
              </a:solidFill>
              <a:latin typeface="微软雅黑" panose="020B0503020204020204" pitchFamily="34" charset="-122"/>
              <a:ea typeface="微软雅黑" panose="020B0503020204020204" pitchFamily="34" charset="-122"/>
            </a:endParaRPr>
          </a:p>
        </p:txBody>
      </p:sp>
      <p:sp>
        <p:nvSpPr>
          <p:cNvPr id="2" name="矩形 1"/>
          <p:cNvSpPr/>
          <p:nvPr/>
        </p:nvSpPr>
        <p:spPr>
          <a:xfrm>
            <a:off x="3168650" y="3977208"/>
            <a:ext cx="4398192" cy="461665"/>
          </a:xfrm>
          <a:prstGeom prst="rect">
            <a:avLst/>
          </a:prstGeom>
        </p:spPr>
        <p:txBody>
          <a:bodyPr wrap="none">
            <a:spAutoFit/>
          </a:bodyPr>
          <a:lstStyle/>
          <a:p>
            <a:r>
              <a:rPr lang="en-US" altLang="zh-CN" sz="2400" b="1" dirty="0"/>
              <a:t>SQL Server2016</a:t>
            </a:r>
            <a:r>
              <a:rPr lang="zh-CN" altLang="zh-CN" sz="2400" b="1" dirty="0"/>
              <a:t>及其组件安装</a:t>
            </a:r>
            <a:endParaRPr lang="zh-CN" altLang="en-US" sz="2400" b="1" dirty="0"/>
          </a:p>
        </p:txBody>
      </p:sp>
    </p:spTree>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arn(outVertical)">
                                      <p:cBhvr>
                                        <p:cTn id="7" dur="500"/>
                                        <p:tgtEl>
                                          <p:spTgt spid="11"/>
                                        </p:tgtEl>
                                      </p:cBhvr>
                                    </p:animEffect>
                                  </p:childTnLst>
                                </p:cTn>
                              </p:par>
                              <p:par>
                                <p:cTn id="8" presetID="23" presetClass="entr" presetSubtype="16"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 calcmode="lin" valueType="num">
                                      <p:cBhvr>
                                        <p:cTn id="10" dur="300" fill="hold"/>
                                        <p:tgtEl>
                                          <p:spTgt spid="12"/>
                                        </p:tgtEl>
                                        <p:attrNameLst>
                                          <p:attrName>ppt_w</p:attrName>
                                        </p:attrNameLst>
                                      </p:cBhvr>
                                      <p:tavLst>
                                        <p:tav tm="0">
                                          <p:val>
                                            <p:fltVal val="0"/>
                                          </p:val>
                                        </p:tav>
                                        <p:tav tm="100000">
                                          <p:val>
                                            <p:strVal val="#ppt_w"/>
                                          </p:val>
                                        </p:tav>
                                      </p:tavLst>
                                    </p:anim>
                                    <p:anim calcmode="lin" valueType="num">
                                      <p:cBhvr>
                                        <p:cTn id="11" dur="300" fill="hold"/>
                                        <p:tgtEl>
                                          <p:spTgt spid="12"/>
                                        </p:tgtEl>
                                        <p:attrNameLst>
                                          <p:attrName>ppt_h</p:attrName>
                                        </p:attrNameLst>
                                      </p:cBhvr>
                                      <p:tavLst>
                                        <p:tav tm="0">
                                          <p:val>
                                            <p:fltVal val="0"/>
                                          </p:val>
                                        </p:tav>
                                        <p:tav tm="100000">
                                          <p:val>
                                            <p:strVal val="#ppt_h"/>
                                          </p:val>
                                        </p:tav>
                                      </p:tavLst>
                                    </p:anim>
                                  </p:childTnLst>
                                </p:cTn>
                              </p:par>
                              <p:par>
                                <p:cTn id="12" presetID="6" presetClass="emph" presetSubtype="0" autoRev="1" fill="hold" grpId="1" nodeType="withEffect">
                                  <p:stCondLst>
                                    <p:cond delay="300"/>
                                  </p:stCondLst>
                                  <p:childTnLst>
                                    <p:animScale>
                                      <p:cBhvr>
                                        <p:cTn id="13" dur="150" fill="hold"/>
                                        <p:tgtEl>
                                          <p:spTgt spid="12"/>
                                        </p:tgtEl>
                                      </p:cBhvr>
                                      <p:by x="120000" y="12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2" grpId="1"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1767293" y="244811"/>
            <a:ext cx="5145964" cy="5464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4492" tIns="57246" rIns="114492" bIns="57246">
            <a:spAutoFit/>
          </a:bodyPr>
          <a:lstStyle>
            <a:lvl1pPr>
              <a:defRPr sz="3200">
                <a:solidFill>
                  <a:schemeClr val="tx1"/>
                </a:solidFill>
                <a:latin typeface="Arial" panose="020B0604020202020204" pitchFamily="34" charset="0"/>
                <a:ea typeface="宋体" panose="02010600030101010101" pitchFamily="2" charset="-122"/>
              </a:defRPr>
            </a:lvl1pPr>
            <a:lvl2pPr>
              <a:defRPr sz="2800">
                <a:solidFill>
                  <a:schemeClr val="tx1"/>
                </a:solidFill>
                <a:latin typeface="Arial" panose="020B0604020202020204" pitchFamily="34" charset="0"/>
                <a:ea typeface="宋体" panose="02010600030101010101" pitchFamily="2" charset="-122"/>
              </a:defRPr>
            </a:lvl2pPr>
            <a:lvl3pPr>
              <a:defRPr sz="2400">
                <a:solidFill>
                  <a:schemeClr val="tx1"/>
                </a:solidFill>
                <a:latin typeface="Arial" panose="020B0604020202020204" pitchFamily="34" charset="0"/>
                <a:ea typeface="宋体" panose="02010600030101010101" pitchFamily="2" charset="-122"/>
              </a:defRPr>
            </a:lvl3pPr>
            <a:lvl4pPr>
              <a:defRPr sz="2000">
                <a:solidFill>
                  <a:schemeClr val="tx1"/>
                </a:solidFill>
                <a:latin typeface="Arial" panose="020B0604020202020204" pitchFamily="34" charset="0"/>
                <a:ea typeface="宋体" panose="02010600030101010101" pitchFamily="2" charset="-122"/>
              </a:defRPr>
            </a:lvl4pPr>
            <a:lvl5pPr>
              <a:defRPr sz="2000">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r>
              <a:rPr lang="en-US" altLang="zh-CN" sz="2800" b="1" dirty="0">
                <a:solidFill>
                  <a:srgbClr val="751021"/>
                </a:solidFill>
              </a:rPr>
              <a:t>SQL Server2016</a:t>
            </a:r>
            <a:r>
              <a:rPr lang="zh-CN" altLang="zh-CN" sz="2800" b="1" dirty="0">
                <a:solidFill>
                  <a:srgbClr val="751021"/>
                </a:solidFill>
              </a:rPr>
              <a:t>及其组件安装</a:t>
            </a:r>
            <a:endParaRPr lang="zh-CN" altLang="zh-CN" sz="2800" b="1" dirty="0">
              <a:solidFill>
                <a:srgbClr val="751021"/>
              </a:solidFill>
            </a:endParaRPr>
          </a:p>
        </p:txBody>
      </p:sp>
      <p:sp>
        <p:nvSpPr>
          <p:cNvPr id="3" name="TextBox 2"/>
          <p:cNvSpPr txBox="1"/>
          <p:nvPr/>
        </p:nvSpPr>
        <p:spPr>
          <a:xfrm>
            <a:off x="648370" y="1261270"/>
            <a:ext cx="9505056" cy="1477328"/>
          </a:xfrm>
          <a:prstGeom prst="rect">
            <a:avLst/>
          </a:prstGeom>
          <a:noFill/>
        </p:spPr>
        <p:txBody>
          <a:bodyPr wrap="square" rtlCol="0">
            <a:spAutoFit/>
          </a:bodyPr>
          <a:lstStyle/>
          <a:p>
            <a:pPr indent="446405"/>
            <a:r>
              <a:rPr lang="en-US" altLang="zh-CN" dirty="0"/>
              <a:t>SQL Server 2016</a:t>
            </a:r>
            <a:r>
              <a:rPr lang="zh-CN" altLang="zh-CN" dirty="0"/>
              <a:t>的安装步骤如下：</a:t>
            </a:r>
            <a:endParaRPr lang="zh-CN" altLang="zh-CN" dirty="0"/>
          </a:p>
          <a:p>
            <a:pPr indent="446405"/>
            <a:r>
              <a:rPr lang="zh-CN" altLang="zh-CN" dirty="0"/>
              <a:t>（</a:t>
            </a:r>
            <a:r>
              <a:rPr lang="en-US" altLang="zh-CN" dirty="0"/>
              <a:t>1</a:t>
            </a:r>
            <a:r>
              <a:rPr lang="zh-CN" altLang="zh-CN" dirty="0"/>
              <a:t>）运行安装文件，系统显示“</a:t>
            </a:r>
            <a:r>
              <a:rPr lang="en-US" altLang="zh-CN" dirty="0"/>
              <a:t>SQL Server</a:t>
            </a:r>
            <a:r>
              <a:rPr lang="zh-CN" altLang="zh-CN" dirty="0"/>
              <a:t>安装中心”，左边是大类，右边是对应该类的内容。系统首先显示“计划”类。</a:t>
            </a:r>
            <a:endParaRPr lang="zh-CN" altLang="zh-CN" dirty="0"/>
          </a:p>
          <a:p>
            <a:pPr indent="446405"/>
            <a:r>
              <a:rPr lang="zh-CN" altLang="zh-CN" dirty="0"/>
              <a:t>（</a:t>
            </a:r>
            <a:r>
              <a:rPr lang="en-US" altLang="zh-CN" dirty="0"/>
              <a:t>2</a:t>
            </a:r>
            <a:r>
              <a:rPr lang="zh-CN" altLang="zh-CN" dirty="0"/>
              <a:t>）选择“安装”类，系统检查安装基本条件，进入“安装程序支持规则”窗口。如图</a:t>
            </a:r>
            <a:r>
              <a:rPr lang="en-US" altLang="zh-CN" dirty="0" smtClean="0"/>
              <a:t>1.8</a:t>
            </a:r>
            <a:r>
              <a:rPr lang="zh-CN" altLang="zh-CN" dirty="0" smtClean="0"/>
              <a:t>所</a:t>
            </a:r>
            <a:r>
              <a:rPr lang="zh-CN" altLang="zh-CN" dirty="0"/>
              <a:t>示</a:t>
            </a:r>
            <a:r>
              <a:rPr lang="zh-CN" altLang="zh-CN" dirty="0" smtClean="0"/>
              <a:t>。</a:t>
            </a:r>
            <a:endParaRPr lang="zh-CN" altLang="zh-CN" dirty="0"/>
          </a:p>
        </p:txBody>
      </p:sp>
      <p:pic>
        <p:nvPicPr>
          <p:cNvPr id="4" name="图片 3" descr="G:\SQL Server实用教程（第5版）(2016版)\与作者沟通1\图1.10.png"/>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096895" y="2412365"/>
            <a:ext cx="5019675" cy="4100195"/>
          </a:xfrm>
          <a:prstGeom prst="rect">
            <a:avLst/>
          </a:prstGeom>
          <a:noFill/>
          <a:ln>
            <a:noFill/>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1767293" y="244811"/>
            <a:ext cx="5145964" cy="5464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4492" tIns="57246" rIns="114492" bIns="57246">
            <a:spAutoFit/>
          </a:bodyPr>
          <a:lstStyle>
            <a:lvl1pPr>
              <a:defRPr sz="3200">
                <a:solidFill>
                  <a:schemeClr val="tx1"/>
                </a:solidFill>
                <a:latin typeface="Arial" panose="020B0604020202020204" pitchFamily="34" charset="0"/>
                <a:ea typeface="宋体" panose="02010600030101010101" pitchFamily="2" charset="-122"/>
              </a:defRPr>
            </a:lvl1pPr>
            <a:lvl2pPr>
              <a:defRPr sz="2800">
                <a:solidFill>
                  <a:schemeClr val="tx1"/>
                </a:solidFill>
                <a:latin typeface="Arial" panose="020B0604020202020204" pitchFamily="34" charset="0"/>
                <a:ea typeface="宋体" panose="02010600030101010101" pitchFamily="2" charset="-122"/>
              </a:defRPr>
            </a:lvl2pPr>
            <a:lvl3pPr>
              <a:defRPr sz="2400">
                <a:solidFill>
                  <a:schemeClr val="tx1"/>
                </a:solidFill>
                <a:latin typeface="Arial" panose="020B0604020202020204" pitchFamily="34" charset="0"/>
                <a:ea typeface="宋体" panose="02010600030101010101" pitchFamily="2" charset="-122"/>
              </a:defRPr>
            </a:lvl3pPr>
            <a:lvl4pPr>
              <a:defRPr sz="2000">
                <a:solidFill>
                  <a:schemeClr val="tx1"/>
                </a:solidFill>
                <a:latin typeface="Arial" panose="020B0604020202020204" pitchFamily="34" charset="0"/>
                <a:ea typeface="宋体" panose="02010600030101010101" pitchFamily="2" charset="-122"/>
              </a:defRPr>
            </a:lvl4pPr>
            <a:lvl5pPr>
              <a:defRPr sz="2000">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r>
              <a:rPr lang="en-US" altLang="zh-CN" sz="2800" b="1" dirty="0">
                <a:solidFill>
                  <a:srgbClr val="751021"/>
                </a:solidFill>
              </a:rPr>
              <a:t>SQL Server2016</a:t>
            </a:r>
            <a:r>
              <a:rPr lang="zh-CN" altLang="zh-CN" sz="2800" b="1" dirty="0">
                <a:solidFill>
                  <a:srgbClr val="751021"/>
                </a:solidFill>
              </a:rPr>
              <a:t>及其组件安装</a:t>
            </a:r>
            <a:endParaRPr lang="zh-CN" altLang="zh-CN" sz="2800" b="1" dirty="0">
              <a:solidFill>
                <a:srgbClr val="751021"/>
              </a:solidFill>
            </a:endParaRPr>
          </a:p>
        </p:txBody>
      </p:sp>
      <p:sp>
        <p:nvSpPr>
          <p:cNvPr id="3" name="TextBox 2"/>
          <p:cNvSpPr txBox="1"/>
          <p:nvPr/>
        </p:nvSpPr>
        <p:spPr>
          <a:xfrm>
            <a:off x="864394" y="1332384"/>
            <a:ext cx="9289032" cy="2116028"/>
          </a:xfrm>
          <a:prstGeom prst="rect">
            <a:avLst/>
          </a:prstGeom>
          <a:noFill/>
        </p:spPr>
        <p:txBody>
          <a:bodyPr wrap="square" rtlCol="0">
            <a:spAutoFit/>
          </a:bodyPr>
          <a:lstStyle/>
          <a:p>
            <a:pPr indent="446405">
              <a:lnSpc>
                <a:spcPct val="150000"/>
              </a:lnSpc>
            </a:pPr>
            <a:r>
              <a:rPr lang="zh-CN" altLang="zh-CN" dirty="0"/>
              <a:t>（</a:t>
            </a:r>
            <a:r>
              <a:rPr lang="en-US" altLang="zh-CN" dirty="0"/>
              <a:t>3</a:t>
            </a:r>
            <a:r>
              <a:rPr lang="zh-CN" altLang="zh-CN" dirty="0"/>
              <a:t>）系统显示“产品密钥”窗口，选择“输入产品密钥”，输入</a:t>
            </a:r>
            <a:r>
              <a:rPr lang="en-US" altLang="zh-CN" dirty="0"/>
              <a:t>SQL Server</a:t>
            </a:r>
            <a:r>
              <a:rPr lang="zh-CN" altLang="zh-CN" dirty="0"/>
              <a:t>对应版本的产品密钥。</a:t>
            </a:r>
            <a:endParaRPr lang="zh-CN" altLang="zh-CN" dirty="0"/>
          </a:p>
          <a:p>
            <a:pPr indent="446405">
              <a:lnSpc>
                <a:spcPct val="150000"/>
              </a:lnSpc>
            </a:pPr>
            <a:r>
              <a:rPr lang="zh-CN" altLang="zh-CN" dirty="0"/>
              <a:t>（</a:t>
            </a:r>
            <a:r>
              <a:rPr lang="en-US" altLang="zh-CN" dirty="0"/>
              <a:t>4</a:t>
            </a:r>
            <a:r>
              <a:rPr lang="zh-CN" altLang="zh-CN" dirty="0"/>
              <a:t>）系统显示“许可条款”窗口，阅读并接受许可条款，单击“下一步”按钮。进入“全局规则”和“</a:t>
            </a:r>
            <a:r>
              <a:rPr lang="en-US" altLang="zh-CN" dirty="0"/>
              <a:t>Microsoft</a:t>
            </a:r>
            <a:r>
              <a:rPr lang="zh-CN" altLang="zh-CN" dirty="0"/>
              <a:t>更新”窗口，通过网络对安装内容更新文件。</a:t>
            </a:r>
            <a:endParaRPr lang="zh-CN" altLang="zh-CN" dirty="0"/>
          </a:p>
          <a:p>
            <a:pPr indent="446405">
              <a:lnSpc>
                <a:spcPct val="150000"/>
              </a:lnSpc>
            </a:pPr>
            <a:r>
              <a:rPr lang="zh-CN" altLang="zh-CN" dirty="0"/>
              <a:t>（</a:t>
            </a:r>
            <a:r>
              <a:rPr lang="en-US" altLang="zh-CN" dirty="0"/>
              <a:t>5</a:t>
            </a:r>
            <a:r>
              <a:rPr lang="zh-CN" altLang="zh-CN" dirty="0"/>
              <a:t>）系统显示“安装安装程序文件”窗口，安装“安装</a:t>
            </a:r>
            <a:r>
              <a:rPr lang="en-US" altLang="zh-CN" dirty="0"/>
              <a:t>SQL Server 2016</a:t>
            </a:r>
            <a:r>
              <a:rPr lang="zh-CN" altLang="zh-CN" dirty="0"/>
              <a:t>”程序</a:t>
            </a:r>
            <a:r>
              <a:rPr lang="zh-CN" altLang="zh-CN" dirty="0" smtClean="0"/>
              <a:t>。</a:t>
            </a:r>
            <a:endParaRPr lang="zh-CN" altLang="zh-CN"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1767293" y="244811"/>
            <a:ext cx="5145964" cy="5464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4492" tIns="57246" rIns="114492" bIns="57246">
            <a:spAutoFit/>
          </a:bodyPr>
          <a:lstStyle>
            <a:lvl1pPr>
              <a:defRPr sz="3200">
                <a:solidFill>
                  <a:schemeClr val="tx1"/>
                </a:solidFill>
                <a:latin typeface="Arial" panose="020B0604020202020204" pitchFamily="34" charset="0"/>
                <a:ea typeface="宋体" panose="02010600030101010101" pitchFamily="2" charset="-122"/>
              </a:defRPr>
            </a:lvl1pPr>
            <a:lvl2pPr>
              <a:defRPr sz="2800">
                <a:solidFill>
                  <a:schemeClr val="tx1"/>
                </a:solidFill>
                <a:latin typeface="Arial" panose="020B0604020202020204" pitchFamily="34" charset="0"/>
                <a:ea typeface="宋体" panose="02010600030101010101" pitchFamily="2" charset="-122"/>
              </a:defRPr>
            </a:lvl2pPr>
            <a:lvl3pPr>
              <a:defRPr sz="2400">
                <a:solidFill>
                  <a:schemeClr val="tx1"/>
                </a:solidFill>
                <a:latin typeface="Arial" panose="020B0604020202020204" pitchFamily="34" charset="0"/>
                <a:ea typeface="宋体" panose="02010600030101010101" pitchFamily="2" charset="-122"/>
              </a:defRPr>
            </a:lvl3pPr>
            <a:lvl4pPr>
              <a:defRPr sz="2000">
                <a:solidFill>
                  <a:schemeClr val="tx1"/>
                </a:solidFill>
                <a:latin typeface="Arial" panose="020B0604020202020204" pitchFamily="34" charset="0"/>
                <a:ea typeface="宋体" panose="02010600030101010101" pitchFamily="2" charset="-122"/>
              </a:defRPr>
            </a:lvl4pPr>
            <a:lvl5pPr>
              <a:defRPr sz="2000">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r>
              <a:rPr lang="en-US" altLang="zh-CN" sz="2800" b="1" dirty="0">
                <a:solidFill>
                  <a:srgbClr val="751021"/>
                </a:solidFill>
              </a:rPr>
              <a:t>SQL Server2016</a:t>
            </a:r>
            <a:r>
              <a:rPr lang="zh-CN" altLang="zh-CN" sz="2800" b="1" dirty="0">
                <a:solidFill>
                  <a:srgbClr val="751021"/>
                </a:solidFill>
              </a:rPr>
              <a:t>及其组件安装</a:t>
            </a:r>
            <a:endParaRPr lang="zh-CN" altLang="zh-CN" sz="2800" b="1" dirty="0">
              <a:solidFill>
                <a:srgbClr val="751021"/>
              </a:solidFill>
            </a:endParaRPr>
          </a:p>
        </p:txBody>
      </p:sp>
      <p:sp>
        <p:nvSpPr>
          <p:cNvPr id="3" name="TextBox 2"/>
          <p:cNvSpPr txBox="1"/>
          <p:nvPr/>
        </p:nvSpPr>
        <p:spPr>
          <a:xfrm>
            <a:off x="792386" y="1332384"/>
            <a:ext cx="9505056" cy="646331"/>
          </a:xfrm>
          <a:prstGeom prst="rect">
            <a:avLst/>
          </a:prstGeom>
          <a:noFill/>
        </p:spPr>
        <p:txBody>
          <a:bodyPr wrap="square" rtlCol="0">
            <a:spAutoFit/>
          </a:bodyPr>
          <a:lstStyle/>
          <a:p>
            <a:pPr indent="446405"/>
            <a:r>
              <a:rPr lang="zh-CN" altLang="zh-CN" dirty="0"/>
              <a:t>（</a:t>
            </a:r>
            <a:r>
              <a:rPr lang="en-US" altLang="zh-CN" dirty="0"/>
              <a:t>6</a:t>
            </a:r>
            <a:r>
              <a:rPr lang="zh-CN" altLang="zh-CN" dirty="0"/>
              <a:t>）系统显示“功能选择”窗口，在“功能”区域中选择要安装的功能组件。用户如果仅仅需要基本功能，则选择“数据库引擎服务”，如图</a:t>
            </a:r>
            <a:r>
              <a:rPr lang="en-US" altLang="zh-CN" dirty="0" smtClean="0"/>
              <a:t>1.9</a:t>
            </a:r>
            <a:r>
              <a:rPr lang="zh-CN" altLang="zh-CN" dirty="0" smtClean="0"/>
              <a:t>所</a:t>
            </a:r>
            <a:r>
              <a:rPr lang="zh-CN" altLang="zh-CN" dirty="0"/>
              <a:t>示。然后安装“功能规则”</a:t>
            </a:r>
            <a:r>
              <a:rPr lang="zh-CN" altLang="zh-CN" dirty="0" smtClean="0"/>
              <a:t>。</a:t>
            </a:r>
            <a:endParaRPr lang="zh-CN" altLang="zh-CN" dirty="0"/>
          </a:p>
        </p:txBody>
      </p:sp>
      <p:pic>
        <p:nvPicPr>
          <p:cNvPr id="10242" name="图片 7"/>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880618" y="2124471"/>
            <a:ext cx="5125764" cy="38600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1767293" y="244811"/>
            <a:ext cx="5145964" cy="5464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4492" tIns="57246" rIns="114492" bIns="57246">
            <a:spAutoFit/>
          </a:bodyPr>
          <a:lstStyle>
            <a:lvl1pPr>
              <a:defRPr sz="3200">
                <a:solidFill>
                  <a:schemeClr val="tx1"/>
                </a:solidFill>
                <a:latin typeface="Arial" panose="020B0604020202020204" pitchFamily="34" charset="0"/>
                <a:ea typeface="宋体" panose="02010600030101010101" pitchFamily="2" charset="-122"/>
              </a:defRPr>
            </a:lvl1pPr>
            <a:lvl2pPr>
              <a:defRPr sz="2800">
                <a:solidFill>
                  <a:schemeClr val="tx1"/>
                </a:solidFill>
                <a:latin typeface="Arial" panose="020B0604020202020204" pitchFamily="34" charset="0"/>
                <a:ea typeface="宋体" panose="02010600030101010101" pitchFamily="2" charset="-122"/>
              </a:defRPr>
            </a:lvl2pPr>
            <a:lvl3pPr>
              <a:defRPr sz="2400">
                <a:solidFill>
                  <a:schemeClr val="tx1"/>
                </a:solidFill>
                <a:latin typeface="Arial" panose="020B0604020202020204" pitchFamily="34" charset="0"/>
                <a:ea typeface="宋体" panose="02010600030101010101" pitchFamily="2" charset="-122"/>
              </a:defRPr>
            </a:lvl3pPr>
            <a:lvl4pPr>
              <a:defRPr sz="2000">
                <a:solidFill>
                  <a:schemeClr val="tx1"/>
                </a:solidFill>
                <a:latin typeface="Arial" panose="020B0604020202020204" pitchFamily="34" charset="0"/>
                <a:ea typeface="宋体" panose="02010600030101010101" pitchFamily="2" charset="-122"/>
              </a:defRPr>
            </a:lvl4pPr>
            <a:lvl5pPr>
              <a:defRPr sz="2000">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r>
              <a:rPr lang="en-US" altLang="zh-CN" sz="2800" b="1" dirty="0">
                <a:solidFill>
                  <a:srgbClr val="751021"/>
                </a:solidFill>
              </a:rPr>
              <a:t>SQL Server2016</a:t>
            </a:r>
            <a:r>
              <a:rPr lang="zh-CN" altLang="zh-CN" sz="2800" b="1" dirty="0">
                <a:solidFill>
                  <a:srgbClr val="751021"/>
                </a:solidFill>
              </a:rPr>
              <a:t>及其组件安装</a:t>
            </a:r>
            <a:endParaRPr lang="zh-CN" altLang="zh-CN" sz="2800" b="1" dirty="0">
              <a:solidFill>
                <a:srgbClr val="751021"/>
              </a:solidFill>
            </a:endParaRPr>
          </a:p>
        </p:txBody>
      </p:sp>
      <p:sp>
        <p:nvSpPr>
          <p:cNvPr id="3" name="TextBox 2"/>
          <p:cNvSpPr txBox="1"/>
          <p:nvPr/>
        </p:nvSpPr>
        <p:spPr>
          <a:xfrm>
            <a:off x="648370" y="1188368"/>
            <a:ext cx="9505056" cy="1754326"/>
          </a:xfrm>
          <a:prstGeom prst="rect">
            <a:avLst/>
          </a:prstGeom>
          <a:noFill/>
        </p:spPr>
        <p:txBody>
          <a:bodyPr wrap="square" rtlCol="0">
            <a:spAutoFit/>
          </a:bodyPr>
          <a:lstStyle/>
          <a:p>
            <a:pPr indent="446405"/>
            <a:r>
              <a:rPr lang="zh-CN" altLang="zh-CN" dirty="0"/>
              <a:t>（</a:t>
            </a:r>
            <a:r>
              <a:rPr lang="en-US" altLang="zh-CN" dirty="0"/>
              <a:t>7</a:t>
            </a:r>
            <a:r>
              <a:rPr lang="zh-CN" altLang="zh-CN" dirty="0"/>
              <a:t>）系统显示“实例配置”窗口。如果是第一次安装，则既可以使用默认实例，也可以自行指定实例名称。如果当前服务器上已经安装了一个默认的实例，则再次安装时必须指定一个实例名称。系统允许在一台计算机上安装</a:t>
            </a:r>
            <a:r>
              <a:rPr lang="en-US" altLang="zh-CN" dirty="0"/>
              <a:t>SQL Server</a:t>
            </a:r>
            <a:r>
              <a:rPr lang="zh-CN" altLang="zh-CN" dirty="0"/>
              <a:t>的不同版本，或者同一版本的多个，把</a:t>
            </a:r>
            <a:r>
              <a:rPr lang="en-US" altLang="zh-CN" dirty="0"/>
              <a:t>SQL Server</a:t>
            </a:r>
            <a:r>
              <a:rPr lang="zh-CN" altLang="zh-CN" dirty="0"/>
              <a:t>看成一个</a:t>
            </a:r>
            <a:r>
              <a:rPr lang="en-US" altLang="zh-CN" dirty="0"/>
              <a:t>DBMS</a:t>
            </a:r>
            <a:r>
              <a:rPr lang="zh-CN" altLang="zh-CN" dirty="0"/>
              <a:t>类，采用这个实例名称区分不同的</a:t>
            </a:r>
            <a:r>
              <a:rPr lang="en-US" altLang="zh-CN" dirty="0"/>
              <a:t>SQL Server</a:t>
            </a:r>
            <a:r>
              <a:rPr lang="zh-CN" altLang="zh-CN" dirty="0"/>
              <a:t>。</a:t>
            </a:r>
            <a:endParaRPr lang="zh-CN" altLang="zh-CN" dirty="0"/>
          </a:p>
          <a:p>
            <a:pPr indent="446405"/>
            <a:r>
              <a:rPr lang="zh-CN" altLang="zh-CN" dirty="0"/>
              <a:t>如果选择“默认实例”，则实例名称默认为</a:t>
            </a:r>
            <a:r>
              <a:rPr lang="en-US" altLang="zh-CN" dirty="0"/>
              <a:t>MSSQLSERVER</a:t>
            </a:r>
            <a:r>
              <a:rPr lang="zh-CN" altLang="zh-CN" dirty="0"/>
              <a:t>。如果选择“命名实例”，在后面的文本框中输入用户自定义的实例名称，如图</a:t>
            </a:r>
            <a:r>
              <a:rPr lang="en-US" altLang="zh-CN" dirty="0" smtClean="0"/>
              <a:t>1.10</a:t>
            </a:r>
            <a:r>
              <a:rPr lang="zh-CN" altLang="zh-CN" dirty="0" smtClean="0"/>
              <a:t>所</a:t>
            </a:r>
            <a:r>
              <a:rPr lang="zh-CN" altLang="zh-CN" dirty="0"/>
              <a:t>示</a:t>
            </a:r>
            <a:r>
              <a:rPr lang="zh-CN" altLang="zh-CN" dirty="0" smtClean="0"/>
              <a:t>。</a:t>
            </a:r>
            <a:endParaRPr lang="zh-CN" altLang="zh-CN" dirty="0"/>
          </a:p>
        </p:txBody>
      </p:sp>
      <p:pic>
        <p:nvPicPr>
          <p:cNvPr id="11266" name="图片 8"/>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204654" y="2942692"/>
            <a:ext cx="4392488" cy="33114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1767293" y="244811"/>
            <a:ext cx="5145964" cy="5464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4492" tIns="57246" rIns="114492" bIns="57246">
            <a:spAutoFit/>
          </a:bodyPr>
          <a:lstStyle>
            <a:lvl1pPr>
              <a:defRPr sz="3200">
                <a:solidFill>
                  <a:schemeClr val="tx1"/>
                </a:solidFill>
                <a:latin typeface="Arial" panose="020B0604020202020204" pitchFamily="34" charset="0"/>
                <a:ea typeface="宋体" panose="02010600030101010101" pitchFamily="2" charset="-122"/>
              </a:defRPr>
            </a:lvl1pPr>
            <a:lvl2pPr>
              <a:defRPr sz="2800">
                <a:solidFill>
                  <a:schemeClr val="tx1"/>
                </a:solidFill>
                <a:latin typeface="Arial" panose="020B0604020202020204" pitchFamily="34" charset="0"/>
                <a:ea typeface="宋体" panose="02010600030101010101" pitchFamily="2" charset="-122"/>
              </a:defRPr>
            </a:lvl2pPr>
            <a:lvl3pPr>
              <a:defRPr sz="2400">
                <a:solidFill>
                  <a:schemeClr val="tx1"/>
                </a:solidFill>
                <a:latin typeface="Arial" panose="020B0604020202020204" pitchFamily="34" charset="0"/>
                <a:ea typeface="宋体" panose="02010600030101010101" pitchFamily="2" charset="-122"/>
              </a:defRPr>
            </a:lvl3pPr>
            <a:lvl4pPr>
              <a:defRPr sz="2000">
                <a:solidFill>
                  <a:schemeClr val="tx1"/>
                </a:solidFill>
                <a:latin typeface="Arial" panose="020B0604020202020204" pitchFamily="34" charset="0"/>
                <a:ea typeface="宋体" panose="02010600030101010101" pitchFamily="2" charset="-122"/>
              </a:defRPr>
            </a:lvl4pPr>
            <a:lvl5pPr>
              <a:defRPr sz="2000">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r>
              <a:rPr lang="en-US" altLang="zh-CN" sz="2800" b="1" dirty="0">
                <a:solidFill>
                  <a:srgbClr val="751021"/>
                </a:solidFill>
              </a:rPr>
              <a:t>SQL Server2016</a:t>
            </a:r>
            <a:r>
              <a:rPr lang="zh-CN" altLang="zh-CN" sz="2800" b="1" dirty="0">
                <a:solidFill>
                  <a:srgbClr val="751021"/>
                </a:solidFill>
              </a:rPr>
              <a:t>及其组件安装</a:t>
            </a:r>
            <a:endParaRPr lang="zh-CN" altLang="zh-CN" sz="2800" b="1" dirty="0">
              <a:solidFill>
                <a:srgbClr val="751021"/>
              </a:solidFill>
            </a:endParaRPr>
          </a:p>
        </p:txBody>
      </p:sp>
      <p:sp>
        <p:nvSpPr>
          <p:cNvPr id="3" name="TextBox 2"/>
          <p:cNvSpPr txBox="1"/>
          <p:nvPr/>
        </p:nvSpPr>
        <p:spPr>
          <a:xfrm>
            <a:off x="576362" y="1260376"/>
            <a:ext cx="9577064" cy="1200329"/>
          </a:xfrm>
          <a:prstGeom prst="rect">
            <a:avLst/>
          </a:prstGeom>
          <a:noFill/>
        </p:spPr>
        <p:txBody>
          <a:bodyPr wrap="square" rtlCol="0">
            <a:spAutoFit/>
          </a:bodyPr>
          <a:lstStyle/>
          <a:p>
            <a:pPr indent="446405"/>
            <a:r>
              <a:rPr lang="zh-CN" altLang="zh-CN" dirty="0"/>
              <a:t>（</a:t>
            </a:r>
            <a:r>
              <a:rPr lang="en-US" altLang="zh-CN" dirty="0"/>
              <a:t>8</a:t>
            </a:r>
            <a:r>
              <a:rPr lang="zh-CN" altLang="zh-CN" dirty="0"/>
              <a:t>）系统显示“服务器配置”窗口。在“服务账户”选项卡中为每个</a:t>
            </a:r>
            <a:r>
              <a:rPr lang="en-US" altLang="zh-CN" dirty="0"/>
              <a:t>SQL Server</a:t>
            </a:r>
            <a:r>
              <a:rPr lang="zh-CN" altLang="zh-CN" dirty="0"/>
              <a:t>服务单独配置用户名和密码及启动类型。“账户名”可以在下拉框中进行选择。也可以单击“对所有</a:t>
            </a:r>
            <a:r>
              <a:rPr lang="en-US" altLang="zh-CN" dirty="0"/>
              <a:t>SQL Server</a:t>
            </a:r>
            <a:r>
              <a:rPr lang="zh-CN" altLang="zh-CN" dirty="0"/>
              <a:t>服务器使用相同的账户”按钮，为所有的服务分配一个相同的登录账户。配置完成后的界面如图</a:t>
            </a:r>
            <a:r>
              <a:rPr lang="en-US" altLang="zh-CN" dirty="0" smtClean="0"/>
              <a:t>1.11</a:t>
            </a:r>
            <a:r>
              <a:rPr lang="zh-CN" altLang="zh-CN" dirty="0" smtClean="0"/>
              <a:t>所</a:t>
            </a:r>
            <a:r>
              <a:rPr lang="zh-CN" altLang="zh-CN" dirty="0"/>
              <a:t>示</a:t>
            </a:r>
            <a:r>
              <a:rPr lang="zh-CN" altLang="zh-CN" dirty="0" smtClean="0"/>
              <a:t>。</a:t>
            </a:r>
            <a:endParaRPr lang="zh-CN" altLang="zh-CN" dirty="0"/>
          </a:p>
        </p:txBody>
      </p:sp>
      <p:pic>
        <p:nvPicPr>
          <p:cNvPr id="12290" name="图片 9"/>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312666" y="2483532"/>
            <a:ext cx="4724185" cy="35729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1767293" y="244811"/>
            <a:ext cx="5145964" cy="5464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4492" tIns="57246" rIns="114492" bIns="57246">
            <a:spAutoFit/>
          </a:bodyPr>
          <a:lstStyle>
            <a:lvl1pPr>
              <a:defRPr sz="3200">
                <a:solidFill>
                  <a:schemeClr val="tx1"/>
                </a:solidFill>
                <a:latin typeface="Arial" panose="020B0604020202020204" pitchFamily="34" charset="0"/>
                <a:ea typeface="宋体" panose="02010600030101010101" pitchFamily="2" charset="-122"/>
              </a:defRPr>
            </a:lvl1pPr>
            <a:lvl2pPr>
              <a:defRPr sz="2800">
                <a:solidFill>
                  <a:schemeClr val="tx1"/>
                </a:solidFill>
                <a:latin typeface="Arial" panose="020B0604020202020204" pitchFamily="34" charset="0"/>
                <a:ea typeface="宋体" panose="02010600030101010101" pitchFamily="2" charset="-122"/>
              </a:defRPr>
            </a:lvl2pPr>
            <a:lvl3pPr>
              <a:defRPr sz="2400">
                <a:solidFill>
                  <a:schemeClr val="tx1"/>
                </a:solidFill>
                <a:latin typeface="Arial" panose="020B0604020202020204" pitchFamily="34" charset="0"/>
                <a:ea typeface="宋体" panose="02010600030101010101" pitchFamily="2" charset="-122"/>
              </a:defRPr>
            </a:lvl3pPr>
            <a:lvl4pPr>
              <a:defRPr sz="2000">
                <a:solidFill>
                  <a:schemeClr val="tx1"/>
                </a:solidFill>
                <a:latin typeface="Arial" panose="020B0604020202020204" pitchFamily="34" charset="0"/>
                <a:ea typeface="宋体" panose="02010600030101010101" pitchFamily="2" charset="-122"/>
              </a:defRPr>
            </a:lvl4pPr>
            <a:lvl5pPr>
              <a:defRPr sz="2000">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r>
              <a:rPr lang="en-US" altLang="zh-CN" sz="2800" b="1" dirty="0">
                <a:solidFill>
                  <a:srgbClr val="751021"/>
                </a:solidFill>
              </a:rPr>
              <a:t>SQL Server2016</a:t>
            </a:r>
            <a:r>
              <a:rPr lang="zh-CN" altLang="zh-CN" sz="2800" b="1" dirty="0">
                <a:solidFill>
                  <a:srgbClr val="751021"/>
                </a:solidFill>
              </a:rPr>
              <a:t>及其组件安装</a:t>
            </a:r>
            <a:endParaRPr lang="zh-CN" altLang="zh-CN" sz="2800" b="1" dirty="0">
              <a:solidFill>
                <a:srgbClr val="751021"/>
              </a:solidFill>
            </a:endParaRPr>
          </a:p>
        </p:txBody>
      </p:sp>
      <p:sp>
        <p:nvSpPr>
          <p:cNvPr id="3" name="矩形 2"/>
          <p:cNvSpPr/>
          <p:nvPr/>
        </p:nvSpPr>
        <p:spPr>
          <a:xfrm>
            <a:off x="1305101" y="1188368"/>
            <a:ext cx="9649072" cy="369332"/>
          </a:xfrm>
          <a:prstGeom prst="rect">
            <a:avLst/>
          </a:prstGeom>
        </p:spPr>
        <p:txBody>
          <a:bodyPr wrap="square">
            <a:spAutoFit/>
          </a:bodyPr>
          <a:lstStyle/>
          <a:p>
            <a:r>
              <a:rPr lang="zh-CN" altLang="zh-CN" dirty="0"/>
              <a:t> 在“排序规则”选项卡中，指定数据库引擎代码页和数据排序规则，默认如图</a:t>
            </a:r>
            <a:r>
              <a:rPr lang="en-US" altLang="zh-CN" dirty="0" smtClean="0"/>
              <a:t>1.12</a:t>
            </a:r>
            <a:r>
              <a:rPr lang="zh-CN" altLang="zh-CN" dirty="0" smtClean="0"/>
              <a:t>所</a:t>
            </a:r>
            <a:r>
              <a:rPr lang="zh-CN" altLang="zh-CN" dirty="0"/>
              <a:t>示。</a:t>
            </a:r>
            <a:endParaRPr lang="zh-CN" altLang="zh-CN" dirty="0"/>
          </a:p>
        </p:txBody>
      </p:sp>
      <p:pic>
        <p:nvPicPr>
          <p:cNvPr id="13314" name="图片 10"/>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577465" y="1692275"/>
            <a:ext cx="6303645" cy="47485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1767293" y="244811"/>
            <a:ext cx="5145964" cy="5464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4492" tIns="57246" rIns="114492" bIns="57246">
            <a:spAutoFit/>
          </a:bodyPr>
          <a:lstStyle>
            <a:lvl1pPr>
              <a:defRPr sz="3200">
                <a:solidFill>
                  <a:schemeClr val="tx1"/>
                </a:solidFill>
                <a:latin typeface="Arial" panose="020B0604020202020204" pitchFamily="34" charset="0"/>
                <a:ea typeface="宋体" panose="02010600030101010101" pitchFamily="2" charset="-122"/>
              </a:defRPr>
            </a:lvl1pPr>
            <a:lvl2pPr>
              <a:defRPr sz="2800">
                <a:solidFill>
                  <a:schemeClr val="tx1"/>
                </a:solidFill>
                <a:latin typeface="Arial" panose="020B0604020202020204" pitchFamily="34" charset="0"/>
                <a:ea typeface="宋体" panose="02010600030101010101" pitchFamily="2" charset="-122"/>
              </a:defRPr>
            </a:lvl2pPr>
            <a:lvl3pPr>
              <a:defRPr sz="2400">
                <a:solidFill>
                  <a:schemeClr val="tx1"/>
                </a:solidFill>
                <a:latin typeface="Arial" panose="020B0604020202020204" pitchFamily="34" charset="0"/>
                <a:ea typeface="宋体" panose="02010600030101010101" pitchFamily="2" charset="-122"/>
              </a:defRPr>
            </a:lvl3pPr>
            <a:lvl4pPr>
              <a:defRPr sz="2000">
                <a:solidFill>
                  <a:schemeClr val="tx1"/>
                </a:solidFill>
                <a:latin typeface="Arial" panose="020B0604020202020204" pitchFamily="34" charset="0"/>
                <a:ea typeface="宋体" panose="02010600030101010101" pitchFamily="2" charset="-122"/>
              </a:defRPr>
            </a:lvl4pPr>
            <a:lvl5pPr>
              <a:defRPr sz="2000">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r>
              <a:rPr lang="en-US" altLang="zh-CN" sz="2800" b="1" dirty="0">
                <a:solidFill>
                  <a:srgbClr val="751021"/>
                </a:solidFill>
              </a:rPr>
              <a:t>SQL Server2016</a:t>
            </a:r>
            <a:r>
              <a:rPr lang="zh-CN" altLang="zh-CN" sz="2800" b="1" dirty="0">
                <a:solidFill>
                  <a:srgbClr val="751021"/>
                </a:solidFill>
              </a:rPr>
              <a:t>及其组件安装</a:t>
            </a:r>
            <a:endParaRPr lang="zh-CN" altLang="zh-CN" sz="2800" b="1" dirty="0">
              <a:solidFill>
                <a:srgbClr val="751021"/>
              </a:solidFill>
            </a:endParaRPr>
          </a:p>
        </p:txBody>
      </p:sp>
      <p:sp>
        <p:nvSpPr>
          <p:cNvPr id="3" name="TextBox 2"/>
          <p:cNvSpPr txBox="1"/>
          <p:nvPr/>
        </p:nvSpPr>
        <p:spPr>
          <a:xfrm>
            <a:off x="720378" y="1188368"/>
            <a:ext cx="9433048" cy="1477328"/>
          </a:xfrm>
          <a:prstGeom prst="rect">
            <a:avLst/>
          </a:prstGeom>
          <a:noFill/>
        </p:spPr>
        <p:txBody>
          <a:bodyPr wrap="square" rtlCol="0">
            <a:spAutoFit/>
          </a:bodyPr>
          <a:lstStyle/>
          <a:p>
            <a:pPr indent="446405"/>
            <a:r>
              <a:rPr lang="zh-CN" altLang="zh-CN" dirty="0"/>
              <a:t>（</a:t>
            </a:r>
            <a:r>
              <a:rPr lang="en-US" altLang="zh-CN" dirty="0"/>
              <a:t>9</a:t>
            </a:r>
            <a:r>
              <a:rPr lang="zh-CN" altLang="zh-CN" dirty="0"/>
              <a:t>）系统显示“数据库引擎配置”窗口，包含</a:t>
            </a:r>
            <a:r>
              <a:rPr lang="en-US" altLang="zh-CN" dirty="0"/>
              <a:t>4</a:t>
            </a:r>
            <a:r>
              <a:rPr lang="zh-CN" altLang="zh-CN" dirty="0"/>
              <a:t>个选项卡。</a:t>
            </a:r>
            <a:endParaRPr lang="zh-CN" altLang="zh-CN" dirty="0"/>
          </a:p>
          <a:p>
            <a:pPr indent="446405"/>
            <a:r>
              <a:rPr lang="en-US" altLang="zh-CN" dirty="0"/>
              <a:t>a. </a:t>
            </a:r>
            <a:r>
              <a:rPr lang="zh-CN" altLang="zh-CN" dirty="0"/>
              <a:t>在“服务器配置”选项卡中选择身份验证模式。身份验证模式是一种安全模式，用于验证客户端与服务器的连接，它有两个选项：</a:t>
            </a:r>
            <a:r>
              <a:rPr lang="en-US" altLang="zh-CN" dirty="0"/>
              <a:t>Windows</a:t>
            </a:r>
            <a:r>
              <a:rPr lang="zh-CN" altLang="zh-CN" dirty="0"/>
              <a:t>身份验证模式和混合模式。</a:t>
            </a:r>
            <a:endParaRPr lang="zh-CN" altLang="zh-CN" dirty="0"/>
          </a:p>
          <a:p>
            <a:pPr indent="446405"/>
            <a:r>
              <a:rPr lang="zh-CN" altLang="zh-CN" dirty="0"/>
              <a:t>这里选择“混合模式”为身份验证模式，并为内置的系统管理员账户“</a:t>
            </a:r>
            <a:r>
              <a:rPr lang="en-US" altLang="zh-CN" dirty="0" err="1"/>
              <a:t>sa</a:t>
            </a:r>
            <a:r>
              <a:rPr lang="zh-CN" altLang="zh-CN" dirty="0"/>
              <a:t>”设置密码，为了便于介绍，这里将密码设为“</a:t>
            </a:r>
            <a:r>
              <a:rPr lang="en-US" altLang="zh-CN" dirty="0"/>
              <a:t>123456</a:t>
            </a:r>
            <a:r>
              <a:rPr lang="zh-CN" altLang="zh-CN" dirty="0"/>
              <a:t>”，如图</a:t>
            </a:r>
            <a:r>
              <a:rPr lang="en-US" altLang="zh-CN" dirty="0" smtClean="0"/>
              <a:t>1.13</a:t>
            </a:r>
            <a:r>
              <a:rPr lang="zh-CN" altLang="zh-CN" dirty="0" smtClean="0"/>
              <a:t>所</a:t>
            </a:r>
            <a:r>
              <a:rPr lang="zh-CN" altLang="zh-CN" dirty="0"/>
              <a:t>示</a:t>
            </a:r>
            <a:r>
              <a:rPr lang="zh-CN" altLang="zh-CN" dirty="0" smtClean="0"/>
              <a:t>。</a:t>
            </a:r>
            <a:endParaRPr lang="zh-CN" altLang="zh-CN" dirty="0"/>
          </a:p>
        </p:txBody>
      </p:sp>
      <p:pic>
        <p:nvPicPr>
          <p:cNvPr id="14338" name="图片 1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097592" y="2662553"/>
            <a:ext cx="5040560" cy="3795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1767293" y="244811"/>
            <a:ext cx="5145964" cy="5464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4492" tIns="57246" rIns="114492" bIns="57246">
            <a:spAutoFit/>
          </a:bodyPr>
          <a:lstStyle>
            <a:lvl1pPr>
              <a:defRPr sz="3200">
                <a:solidFill>
                  <a:schemeClr val="tx1"/>
                </a:solidFill>
                <a:latin typeface="Arial" panose="020B0604020202020204" pitchFamily="34" charset="0"/>
                <a:ea typeface="宋体" panose="02010600030101010101" pitchFamily="2" charset="-122"/>
              </a:defRPr>
            </a:lvl1pPr>
            <a:lvl2pPr>
              <a:defRPr sz="2800">
                <a:solidFill>
                  <a:schemeClr val="tx1"/>
                </a:solidFill>
                <a:latin typeface="Arial" panose="020B0604020202020204" pitchFamily="34" charset="0"/>
                <a:ea typeface="宋体" panose="02010600030101010101" pitchFamily="2" charset="-122"/>
              </a:defRPr>
            </a:lvl2pPr>
            <a:lvl3pPr>
              <a:defRPr sz="2400">
                <a:solidFill>
                  <a:schemeClr val="tx1"/>
                </a:solidFill>
                <a:latin typeface="Arial" panose="020B0604020202020204" pitchFamily="34" charset="0"/>
                <a:ea typeface="宋体" panose="02010600030101010101" pitchFamily="2" charset="-122"/>
              </a:defRPr>
            </a:lvl3pPr>
            <a:lvl4pPr>
              <a:defRPr sz="2000">
                <a:solidFill>
                  <a:schemeClr val="tx1"/>
                </a:solidFill>
                <a:latin typeface="Arial" panose="020B0604020202020204" pitchFamily="34" charset="0"/>
                <a:ea typeface="宋体" panose="02010600030101010101" pitchFamily="2" charset="-122"/>
              </a:defRPr>
            </a:lvl4pPr>
            <a:lvl5pPr>
              <a:defRPr sz="2000">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r>
              <a:rPr lang="en-US" altLang="zh-CN" sz="2800" b="1" dirty="0">
                <a:solidFill>
                  <a:srgbClr val="751021"/>
                </a:solidFill>
              </a:rPr>
              <a:t>SQL Server2016</a:t>
            </a:r>
            <a:r>
              <a:rPr lang="zh-CN" altLang="zh-CN" sz="2800" b="1" dirty="0">
                <a:solidFill>
                  <a:srgbClr val="751021"/>
                </a:solidFill>
              </a:rPr>
              <a:t>及其组件安装</a:t>
            </a:r>
            <a:endParaRPr lang="zh-CN" altLang="zh-CN" sz="2800" b="1" dirty="0">
              <a:solidFill>
                <a:srgbClr val="751021"/>
              </a:solidFill>
            </a:endParaRPr>
          </a:p>
        </p:txBody>
      </p:sp>
      <p:sp>
        <p:nvSpPr>
          <p:cNvPr id="3" name="TextBox 2"/>
          <p:cNvSpPr txBox="1"/>
          <p:nvPr/>
        </p:nvSpPr>
        <p:spPr>
          <a:xfrm>
            <a:off x="576362" y="1188368"/>
            <a:ext cx="9721080" cy="923330"/>
          </a:xfrm>
          <a:prstGeom prst="rect">
            <a:avLst/>
          </a:prstGeom>
          <a:noFill/>
        </p:spPr>
        <p:txBody>
          <a:bodyPr wrap="square" rtlCol="0">
            <a:spAutoFit/>
          </a:bodyPr>
          <a:lstStyle/>
          <a:p>
            <a:pPr indent="446405"/>
            <a:r>
              <a:rPr lang="en-US" altLang="zh-CN" dirty="0"/>
              <a:t>b. </a:t>
            </a:r>
            <a:r>
              <a:rPr lang="zh-CN" altLang="zh-CN" dirty="0"/>
              <a:t>在“数据目录”选项卡中指定数据库的文件存放的位置，显示系统的默认位置，系统把不同类型的数据文件安装在该目录对应的子目录下，用户可以根据自己的情况重新选择，如图</a:t>
            </a:r>
            <a:r>
              <a:rPr lang="en-US" altLang="zh-CN" dirty="0" smtClean="0"/>
              <a:t>1.14</a:t>
            </a:r>
            <a:r>
              <a:rPr lang="zh-CN" altLang="zh-CN" dirty="0" smtClean="0"/>
              <a:t>所</a:t>
            </a:r>
            <a:r>
              <a:rPr lang="zh-CN" altLang="zh-CN" dirty="0"/>
              <a:t>示</a:t>
            </a:r>
            <a:r>
              <a:rPr lang="zh-CN" altLang="zh-CN" dirty="0" smtClean="0"/>
              <a:t>。</a:t>
            </a:r>
            <a:endParaRPr lang="zh-CN" altLang="zh-CN" dirty="0"/>
          </a:p>
        </p:txBody>
      </p:sp>
      <p:pic>
        <p:nvPicPr>
          <p:cNvPr id="15362" name="图片 15"/>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664460" y="1908175"/>
            <a:ext cx="5820410" cy="43884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1767293" y="244811"/>
            <a:ext cx="5145964" cy="5464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4492" tIns="57246" rIns="114492" bIns="57246">
            <a:spAutoFit/>
          </a:bodyPr>
          <a:lstStyle>
            <a:lvl1pPr>
              <a:defRPr sz="3200">
                <a:solidFill>
                  <a:schemeClr val="tx1"/>
                </a:solidFill>
                <a:latin typeface="Arial" panose="020B0604020202020204" pitchFamily="34" charset="0"/>
                <a:ea typeface="宋体" panose="02010600030101010101" pitchFamily="2" charset="-122"/>
              </a:defRPr>
            </a:lvl1pPr>
            <a:lvl2pPr>
              <a:defRPr sz="2800">
                <a:solidFill>
                  <a:schemeClr val="tx1"/>
                </a:solidFill>
                <a:latin typeface="Arial" panose="020B0604020202020204" pitchFamily="34" charset="0"/>
                <a:ea typeface="宋体" panose="02010600030101010101" pitchFamily="2" charset="-122"/>
              </a:defRPr>
            </a:lvl2pPr>
            <a:lvl3pPr>
              <a:defRPr sz="2400">
                <a:solidFill>
                  <a:schemeClr val="tx1"/>
                </a:solidFill>
                <a:latin typeface="Arial" panose="020B0604020202020204" pitchFamily="34" charset="0"/>
                <a:ea typeface="宋体" panose="02010600030101010101" pitchFamily="2" charset="-122"/>
              </a:defRPr>
            </a:lvl3pPr>
            <a:lvl4pPr>
              <a:defRPr sz="2000">
                <a:solidFill>
                  <a:schemeClr val="tx1"/>
                </a:solidFill>
                <a:latin typeface="Arial" panose="020B0604020202020204" pitchFamily="34" charset="0"/>
                <a:ea typeface="宋体" panose="02010600030101010101" pitchFamily="2" charset="-122"/>
              </a:defRPr>
            </a:lvl4pPr>
            <a:lvl5pPr>
              <a:defRPr sz="2000">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r>
              <a:rPr lang="en-US" altLang="zh-CN" sz="2800" b="1" dirty="0">
                <a:solidFill>
                  <a:srgbClr val="751021"/>
                </a:solidFill>
              </a:rPr>
              <a:t>SQL Server2016</a:t>
            </a:r>
            <a:r>
              <a:rPr lang="zh-CN" altLang="zh-CN" sz="2800" b="1" dirty="0">
                <a:solidFill>
                  <a:srgbClr val="751021"/>
                </a:solidFill>
              </a:rPr>
              <a:t>及其组件安装</a:t>
            </a:r>
            <a:endParaRPr lang="zh-CN" altLang="zh-CN" sz="2800" b="1" dirty="0">
              <a:solidFill>
                <a:srgbClr val="751021"/>
              </a:solidFill>
            </a:endParaRPr>
          </a:p>
        </p:txBody>
      </p:sp>
      <p:sp>
        <p:nvSpPr>
          <p:cNvPr id="3" name="矩形 2"/>
          <p:cNvSpPr/>
          <p:nvPr/>
        </p:nvSpPr>
        <p:spPr>
          <a:xfrm>
            <a:off x="1656482" y="1044352"/>
            <a:ext cx="8497243" cy="369332"/>
          </a:xfrm>
          <a:prstGeom prst="rect">
            <a:avLst/>
          </a:prstGeom>
        </p:spPr>
        <p:txBody>
          <a:bodyPr wrap="square">
            <a:spAutoFit/>
          </a:bodyPr>
          <a:lstStyle/>
          <a:p>
            <a:r>
              <a:rPr lang="en-US" altLang="zh-CN" dirty="0"/>
              <a:t>c. </a:t>
            </a:r>
            <a:r>
              <a:rPr lang="en-US" altLang="zh-CN" dirty="0" err="1"/>
              <a:t>TempDB</a:t>
            </a:r>
            <a:r>
              <a:rPr lang="zh-CN" altLang="zh-CN" dirty="0"/>
              <a:t>选项卡中指定系统使用的临时数据库</a:t>
            </a:r>
            <a:r>
              <a:rPr lang="en-US" altLang="zh-CN" dirty="0" err="1"/>
              <a:t>TempDB</a:t>
            </a:r>
            <a:r>
              <a:rPr lang="zh-CN" altLang="zh-CN" dirty="0"/>
              <a:t>的参数。如图</a:t>
            </a:r>
            <a:r>
              <a:rPr lang="en-US" altLang="zh-CN" dirty="0" smtClean="0"/>
              <a:t>1.15</a:t>
            </a:r>
            <a:r>
              <a:rPr lang="zh-CN" altLang="zh-CN" dirty="0" smtClean="0"/>
              <a:t>所</a:t>
            </a:r>
            <a:r>
              <a:rPr lang="zh-CN" altLang="zh-CN" dirty="0"/>
              <a:t>示。</a:t>
            </a:r>
            <a:endParaRPr lang="zh-CN" altLang="zh-CN" dirty="0"/>
          </a:p>
        </p:txBody>
      </p:sp>
      <p:pic>
        <p:nvPicPr>
          <p:cNvPr id="16386" name="图片 16"/>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736602" y="1414428"/>
            <a:ext cx="5976664" cy="450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1767293" y="244811"/>
            <a:ext cx="2234974" cy="5464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4492" tIns="57246" rIns="114492" bIns="57246">
            <a:spAutoFit/>
          </a:bodyPr>
          <a:lstStyle>
            <a:lvl1pPr>
              <a:defRPr sz="3200">
                <a:solidFill>
                  <a:schemeClr val="tx1"/>
                </a:solidFill>
                <a:latin typeface="Arial" panose="020B0604020202020204" pitchFamily="34" charset="0"/>
                <a:ea typeface="宋体" panose="02010600030101010101" pitchFamily="2" charset="-122"/>
              </a:defRPr>
            </a:lvl1pPr>
            <a:lvl2pPr>
              <a:defRPr sz="2800">
                <a:solidFill>
                  <a:schemeClr val="tx1"/>
                </a:solidFill>
                <a:latin typeface="Arial" panose="020B0604020202020204" pitchFamily="34" charset="0"/>
                <a:ea typeface="宋体" panose="02010600030101010101" pitchFamily="2" charset="-122"/>
              </a:defRPr>
            </a:lvl2pPr>
            <a:lvl3pPr>
              <a:defRPr sz="2400">
                <a:solidFill>
                  <a:schemeClr val="tx1"/>
                </a:solidFill>
                <a:latin typeface="Arial" panose="020B0604020202020204" pitchFamily="34" charset="0"/>
                <a:ea typeface="宋体" panose="02010600030101010101" pitchFamily="2" charset="-122"/>
              </a:defRPr>
            </a:lvl3pPr>
            <a:lvl4pPr>
              <a:defRPr sz="2000">
                <a:solidFill>
                  <a:schemeClr val="tx1"/>
                </a:solidFill>
                <a:latin typeface="Arial" panose="020B0604020202020204" pitchFamily="34" charset="0"/>
                <a:ea typeface="宋体" panose="02010600030101010101" pitchFamily="2" charset="-122"/>
              </a:defRPr>
            </a:lvl4pPr>
            <a:lvl5pPr>
              <a:defRPr sz="2000">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lvl="5">
              <a:buNone/>
            </a:pPr>
            <a:r>
              <a:rPr lang="en-US" altLang="zh-CN" sz="2800" b="1" dirty="0">
                <a:solidFill>
                  <a:srgbClr val="751021"/>
                </a:solidFill>
              </a:rPr>
              <a:t>2</a:t>
            </a:r>
            <a:r>
              <a:rPr lang="zh-CN" altLang="en-US" sz="2800" b="1" dirty="0">
                <a:solidFill>
                  <a:srgbClr val="751021"/>
                </a:solidFill>
              </a:rPr>
              <a:t>．管理工具</a:t>
            </a:r>
            <a:endParaRPr lang="zh-CN" altLang="zh-CN" sz="2800" b="1" dirty="0">
              <a:solidFill>
                <a:srgbClr val="751021"/>
              </a:solidFill>
            </a:endParaRPr>
          </a:p>
        </p:txBody>
      </p:sp>
      <p:sp>
        <p:nvSpPr>
          <p:cNvPr id="3" name="矩形 2"/>
          <p:cNvSpPr/>
          <p:nvPr/>
        </p:nvSpPr>
        <p:spPr>
          <a:xfrm>
            <a:off x="1656482" y="1044352"/>
            <a:ext cx="5280035" cy="369332"/>
          </a:xfrm>
          <a:prstGeom prst="rect">
            <a:avLst/>
          </a:prstGeom>
        </p:spPr>
        <p:txBody>
          <a:bodyPr wrap="none">
            <a:spAutoFit/>
          </a:bodyPr>
          <a:lstStyle/>
          <a:p>
            <a:r>
              <a:rPr lang="en-US" altLang="zh-CN" dirty="0"/>
              <a:t>SQL Server 2016</a:t>
            </a:r>
            <a:r>
              <a:rPr lang="zh-CN" altLang="zh-CN" dirty="0"/>
              <a:t>管理工具及其功能如表</a:t>
            </a:r>
            <a:r>
              <a:rPr lang="en-US" altLang="zh-CN" dirty="0"/>
              <a:t>1.2</a:t>
            </a:r>
            <a:r>
              <a:rPr lang="zh-CN" altLang="zh-CN" dirty="0"/>
              <a:t>所示。</a:t>
            </a:r>
            <a:endParaRPr lang="zh-CN" altLang="zh-CN" dirty="0"/>
          </a:p>
        </p:txBody>
      </p:sp>
      <p:graphicFrame>
        <p:nvGraphicFramePr>
          <p:cNvPr id="4" name="表格 3"/>
          <p:cNvGraphicFramePr>
            <a:graphicFrameLocks noGrp="1"/>
          </p:cNvGraphicFramePr>
          <p:nvPr/>
        </p:nvGraphicFramePr>
        <p:xfrm>
          <a:off x="1080418" y="1476400"/>
          <a:ext cx="9073007" cy="4979556"/>
        </p:xfrm>
        <a:graphic>
          <a:graphicData uri="http://schemas.openxmlformats.org/drawingml/2006/table">
            <a:tbl>
              <a:tblPr firstRow="1" firstCol="1" bandRow="1"/>
              <a:tblGrid>
                <a:gridCol w="1711279"/>
                <a:gridCol w="1169041"/>
                <a:gridCol w="6192687"/>
              </a:tblGrid>
              <a:tr h="360040">
                <a:tc>
                  <a:txBody>
                    <a:bodyPr/>
                    <a:lstStyle/>
                    <a:p>
                      <a:pPr algn="ctr">
                        <a:lnSpc>
                          <a:spcPts val="1505"/>
                        </a:lnSpc>
                        <a:spcAft>
                          <a:spcPts val="0"/>
                        </a:spcAft>
                        <a:tabLst>
                          <a:tab pos="5328920" algn="r"/>
                        </a:tabLst>
                      </a:pPr>
                      <a:r>
                        <a:rPr lang="zh-CN" sz="1400" kern="0" dirty="0">
                          <a:effectLst/>
                          <a:latin typeface="Times New Roman" panose="02020603050405020304"/>
                          <a:ea typeface="宋体" panose="02010600030101010101" pitchFamily="2" charset="-122"/>
                        </a:rPr>
                        <a:t>管理工具</a:t>
                      </a:r>
                      <a:endParaRPr lang="zh-CN" sz="1400" kern="1050" dirty="0">
                        <a:effectLst/>
                        <a:latin typeface="Times New Roman" panose="02020603050405020304"/>
                        <a:ea typeface="宋体" panose="02010600030101010101" pitchFamily="2" charset="-122"/>
                      </a:endParaRPr>
                    </a:p>
                  </a:txBody>
                  <a:tcPr marL="55245" marR="55245"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E6E6"/>
                    </a:solidFill>
                  </a:tcPr>
                </a:tc>
                <a:tc>
                  <a:txBody>
                    <a:bodyPr/>
                    <a:lstStyle/>
                    <a:p>
                      <a:pPr algn="ctr">
                        <a:lnSpc>
                          <a:spcPts val="1505"/>
                        </a:lnSpc>
                        <a:spcAft>
                          <a:spcPts val="0"/>
                        </a:spcAft>
                        <a:tabLst>
                          <a:tab pos="5328920" algn="r"/>
                        </a:tabLst>
                      </a:pPr>
                      <a:r>
                        <a:rPr lang="zh-CN" sz="1400" kern="0">
                          <a:effectLst/>
                          <a:latin typeface="Times New Roman" panose="02020603050405020304"/>
                          <a:ea typeface="宋体" panose="02010600030101010101" pitchFamily="2" charset="-122"/>
                        </a:rPr>
                        <a:t>操作系统</a:t>
                      </a:r>
                      <a:endParaRPr lang="zh-CN" sz="1400" kern="1050">
                        <a:effectLst/>
                        <a:latin typeface="Times New Roman" panose="02020603050405020304"/>
                        <a:ea typeface="宋体" panose="02010600030101010101"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E6E6"/>
                    </a:solidFill>
                  </a:tcPr>
                </a:tc>
                <a:tc>
                  <a:txBody>
                    <a:bodyPr/>
                    <a:lstStyle/>
                    <a:p>
                      <a:pPr algn="ctr">
                        <a:lnSpc>
                          <a:spcPts val="1505"/>
                        </a:lnSpc>
                        <a:spcAft>
                          <a:spcPts val="0"/>
                        </a:spcAft>
                        <a:tabLst>
                          <a:tab pos="5328920" algn="r"/>
                        </a:tabLst>
                      </a:pPr>
                      <a:r>
                        <a:rPr lang="zh-CN" sz="1400" kern="0">
                          <a:effectLst/>
                          <a:latin typeface="Times New Roman" panose="02020603050405020304"/>
                          <a:ea typeface="宋体" panose="02010600030101010101" pitchFamily="2" charset="-122"/>
                        </a:rPr>
                        <a:t>说</a:t>
                      </a:r>
                      <a:r>
                        <a:rPr lang="en-US" sz="1400" kern="0">
                          <a:effectLst/>
                          <a:latin typeface="Times New Roman" panose="02020603050405020304"/>
                          <a:ea typeface="宋体" panose="02010600030101010101" pitchFamily="2" charset="-122"/>
                        </a:rPr>
                        <a:t>    </a:t>
                      </a:r>
                      <a:r>
                        <a:rPr lang="zh-CN" sz="1400" kern="0">
                          <a:effectLst/>
                          <a:latin typeface="Times New Roman" panose="02020603050405020304"/>
                          <a:ea typeface="宋体" panose="02010600030101010101" pitchFamily="2" charset="-122"/>
                        </a:rPr>
                        <a:t>明</a:t>
                      </a:r>
                      <a:endParaRPr lang="zh-CN" sz="1400" kern="1050">
                        <a:effectLst/>
                        <a:latin typeface="Times New Roman" panose="02020603050405020304"/>
                        <a:ea typeface="宋体" panose="02010600030101010101" pitchFamily="2" charset="-122"/>
                      </a:endParaRPr>
                    </a:p>
                  </a:txBody>
                  <a:tcPr marL="55245" marR="55245"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E6E6"/>
                    </a:solidFill>
                  </a:tcPr>
                </a:tc>
              </a:tr>
              <a:tr h="632503">
                <a:tc>
                  <a:txBody>
                    <a:bodyPr/>
                    <a:lstStyle/>
                    <a:p>
                      <a:pPr algn="ctr">
                        <a:lnSpc>
                          <a:spcPts val="1200"/>
                        </a:lnSpc>
                        <a:spcAft>
                          <a:spcPts val="0"/>
                        </a:spcAft>
                        <a:tabLst>
                          <a:tab pos="5328920" algn="r"/>
                        </a:tabLst>
                      </a:pPr>
                      <a:r>
                        <a:rPr lang="en-US" sz="1400" kern="0">
                          <a:effectLst/>
                          <a:latin typeface="Times New Roman" panose="02020603050405020304"/>
                          <a:ea typeface="宋体" panose="02010600030101010101" pitchFamily="2" charset="-122"/>
                        </a:rPr>
                        <a:t>SQL Operations Studio (preview)</a:t>
                      </a:r>
                      <a:endParaRPr lang="zh-CN" sz="1400" kern="1050">
                        <a:effectLst/>
                        <a:latin typeface="Times New Roman" panose="02020603050405020304"/>
                        <a:ea typeface="宋体" panose="02010600030101010101" pitchFamily="2" charset="-122"/>
                      </a:endParaRPr>
                    </a:p>
                  </a:txBody>
                  <a:tcPr marL="55245" marR="55245"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200"/>
                        </a:lnSpc>
                        <a:spcAft>
                          <a:spcPts val="0"/>
                        </a:spcAft>
                        <a:tabLst>
                          <a:tab pos="5328920" algn="r"/>
                        </a:tabLst>
                      </a:pPr>
                      <a:r>
                        <a:rPr lang="en-US" sz="1400" kern="0">
                          <a:effectLst/>
                          <a:latin typeface="Times New Roman" panose="02020603050405020304"/>
                          <a:ea typeface="宋体" panose="02010600030101010101" pitchFamily="2" charset="-122"/>
                        </a:rPr>
                        <a:t> Windows</a:t>
                      </a:r>
                      <a:endParaRPr lang="zh-CN" sz="1400" kern="1050">
                        <a:effectLst/>
                        <a:latin typeface="Times New Roman" panose="02020603050405020304"/>
                        <a:ea typeface="宋体" panose="02010600030101010101" pitchFamily="2" charset="-122"/>
                      </a:endParaRPr>
                    </a:p>
                    <a:p>
                      <a:pPr algn="ctr">
                        <a:lnSpc>
                          <a:spcPts val="1200"/>
                        </a:lnSpc>
                        <a:spcAft>
                          <a:spcPts val="0"/>
                        </a:spcAft>
                        <a:tabLst>
                          <a:tab pos="5328920" algn="r"/>
                        </a:tabLst>
                      </a:pPr>
                      <a:r>
                        <a:rPr lang="en-US" sz="1400" kern="0">
                          <a:effectLst/>
                          <a:latin typeface="Times New Roman" panose="02020603050405020304"/>
                          <a:ea typeface="宋体" panose="02010600030101010101" pitchFamily="2" charset="-122"/>
                        </a:rPr>
                        <a:t>macOS</a:t>
                      </a:r>
                      <a:endParaRPr lang="zh-CN" sz="1400" kern="1050">
                        <a:effectLst/>
                        <a:latin typeface="Times New Roman" panose="02020603050405020304"/>
                        <a:ea typeface="宋体" panose="02010600030101010101" pitchFamily="2" charset="-122"/>
                      </a:endParaRPr>
                    </a:p>
                    <a:p>
                      <a:pPr algn="ctr">
                        <a:lnSpc>
                          <a:spcPts val="1200"/>
                        </a:lnSpc>
                        <a:spcAft>
                          <a:spcPts val="0"/>
                        </a:spcAft>
                        <a:tabLst>
                          <a:tab pos="5328920" algn="r"/>
                        </a:tabLst>
                      </a:pPr>
                      <a:r>
                        <a:rPr lang="en-US" sz="1400" kern="0">
                          <a:effectLst/>
                          <a:latin typeface="Times New Roman" panose="02020603050405020304"/>
                          <a:ea typeface="宋体" panose="02010600030101010101" pitchFamily="2" charset="-122"/>
                        </a:rPr>
                        <a:t>Linux</a:t>
                      </a:r>
                      <a:r>
                        <a:rPr lang="en-US" sz="1400" b="1" kern="1000">
                          <a:solidFill>
                            <a:srgbClr val="000000"/>
                          </a:solidFill>
                          <a:effectLst/>
                          <a:latin typeface="Helvetica"/>
                          <a:ea typeface="宋体" panose="02010600030101010101" pitchFamily="2" charset="-122"/>
                        </a:rPr>
                        <a:t> </a:t>
                      </a:r>
                      <a:endParaRPr lang="zh-CN" sz="1400" kern="1050">
                        <a:effectLst/>
                        <a:latin typeface="Times New Roman" panose="02020603050405020304"/>
                        <a:ea typeface="宋体" panose="02010600030101010101"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93345" algn="just">
                        <a:lnSpc>
                          <a:spcPts val="1505"/>
                        </a:lnSpc>
                        <a:spcAft>
                          <a:spcPts val="0"/>
                        </a:spcAft>
                        <a:tabLst>
                          <a:tab pos="5328920" algn="r"/>
                        </a:tabLst>
                      </a:pPr>
                      <a:r>
                        <a:rPr lang="zh-CN" sz="1400" kern="0">
                          <a:effectLst/>
                          <a:latin typeface="Times New Roman" panose="02020603050405020304"/>
                          <a:ea typeface="宋体" panose="02010600030101010101" pitchFamily="2" charset="-122"/>
                        </a:rPr>
                        <a:t>一个免费的轻量的工具，用于管理数据库，只要它们正在运行。</a:t>
                      </a:r>
                      <a:r>
                        <a:rPr lang="en-US" sz="1400" kern="0">
                          <a:effectLst/>
                          <a:latin typeface="Times New Roman" panose="02020603050405020304"/>
                          <a:ea typeface="宋体" panose="02010600030101010101" pitchFamily="2" charset="-122"/>
                        </a:rPr>
                        <a:t> </a:t>
                      </a:r>
                      <a:r>
                        <a:rPr lang="zh-CN" sz="1400" kern="0">
                          <a:effectLst/>
                          <a:latin typeface="Times New Roman" panose="02020603050405020304"/>
                          <a:ea typeface="宋体" panose="02010600030101010101" pitchFamily="2" charset="-122"/>
                        </a:rPr>
                        <a:t>此预览版中提供数据库管理功能，包括扩展的</a:t>
                      </a:r>
                      <a:r>
                        <a:rPr lang="en-US" sz="1400" kern="0">
                          <a:effectLst/>
                          <a:latin typeface="Times New Roman" panose="02020603050405020304"/>
                          <a:ea typeface="宋体" panose="02010600030101010101" pitchFamily="2" charset="-122"/>
                        </a:rPr>
                        <a:t> TRANSACT-SQL </a:t>
                      </a:r>
                      <a:r>
                        <a:rPr lang="zh-CN" sz="1400" kern="0">
                          <a:effectLst/>
                          <a:latin typeface="Times New Roman" panose="02020603050405020304"/>
                          <a:ea typeface="宋体" panose="02010600030101010101" pitchFamily="2" charset="-122"/>
                        </a:rPr>
                        <a:t>编辑器和可自定义深入了解你的数据库的操作状态。</a:t>
                      </a:r>
                      <a:endParaRPr lang="zh-CN" sz="1400" kern="1050">
                        <a:effectLst/>
                        <a:latin typeface="Times New Roman" panose="02020603050405020304"/>
                        <a:ea typeface="宋体" panose="02010600030101010101" pitchFamily="2" charset="-122"/>
                      </a:endParaRPr>
                    </a:p>
                  </a:txBody>
                  <a:tcPr marL="55245" marR="55245"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32503">
                <a:tc>
                  <a:txBody>
                    <a:bodyPr/>
                    <a:lstStyle/>
                    <a:p>
                      <a:pPr algn="ctr">
                        <a:lnSpc>
                          <a:spcPts val="1505"/>
                        </a:lnSpc>
                        <a:spcAft>
                          <a:spcPts val="0"/>
                        </a:spcAft>
                        <a:tabLst>
                          <a:tab pos="5328920" algn="r"/>
                        </a:tabLst>
                      </a:pPr>
                      <a:r>
                        <a:rPr lang="en-US" sz="1400" kern="0">
                          <a:effectLst/>
                          <a:latin typeface="Times New Roman" panose="02020603050405020304"/>
                          <a:ea typeface="宋体" panose="02010600030101010101" pitchFamily="2" charset="-122"/>
                        </a:rPr>
                        <a:t>SQL Server Management Studio (SSMS)</a:t>
                      </a:r>
                      <a:endParaRPr lang="zh-CN" sz="1400" kern="1050">
                        <a:effectLst/>
                        <a:latin typeface="Times New Roman" panose="02020603050405020304"/>
                        <a:ea typeface="宋体" panose="02010600030101010101" pitchFamily="2" charset="-122"/>
                      </a:endParaRPr>
                    </a:p>
                  </a:txBody>
                  <a:tcPr marL="55245" marR="55245"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r>
                        <a:rPr lang="en-US" sz="1400" kern="0">
                          <a:effectLst/>
                          <a:latin typeface="Times New Roman" panose="02020603050405020304"/>
                          <a:ea typeface="宋体" panose="02010600030101010101" pitchFamily="2" charset="-122"/>
                        </a:rPr>
                        <a:t>Windows</a:t>
                      </a:r>
                      <a:endParaRPr lang="zh-CN" sz="1400" kern="1050">
                        <a:effectLst/>
                        <a:latin typeface="Times New Roman" panose="02020603050405020304"/>
                        <a:ea typeface="宋体" panose="02010600030101010101"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93345" algn="just">
                        <a:lnSpc>
                          <a:spcPts val="1505"/>
                        </a:lnSpc>
                        <a:spcAft>
                          <a:spcPts val="0"/>
                        </a:spcAft>
                        <a:tabLst>
                          <a:tab pos="5328920" algn="r"/>
                        </a:tabLst>
                      </a:pPr>
                      <a:r>
                        <a:rPr lang="zh-CN" sz="1400" kern="0">
                          <a:effectLst/>
                          <a:latin typeface="Times New Roman" panose="02020603050405020304"/>
                          <a:ea typeface="宋体" panose="02010600030101010101" pitchFamily="2" charset="-122"/>
                        </a:rPr>
                        <a:t>查询、 设计和管理</a:t>
                      </a:r>
                      <a:r>
                        <a:rPr lang="en-US" sz="1400" kern="0">
                          <a:effectLst/>
                          <a:latin typeface="Times New Roman" panose="02020603050405020304"/>
                          <a:ea typeface="宋体" panose="02010600030101010101" pitchFamily="2" charset="-122"/>
                        </a:rPr>
                        <a:t> SQL Server</a:t>
                      </a:r>
                      <a:r>
                        <a:rPr lang="zh-CN" sz="1400" kern="0">
                          <a:effectLst/>
                          <a:latin typeface="Times New Roman" panose="02020603050405020304"/>
                          <a:ea typeface="宋体" panose="02010600030101010101" pitchFamily="2" charset="-122"/>
                        </a:rPr>
                        <a:t>、</a:t>
                      </a:r>
                      <a:r>
                        <a:rPr lang="en-US" sz="1400" kern="0">
                          <a:effectLst/>
                          <a:latin typeface="Times New Roman" panose="02020603050405020304"/>
                          <a:ea typeface="宋体" panose="02010600030101010101" pitchFamily="2" charset="-122"/>
                        </a:rPr>
                        <a:t> Azure SQL </a:t>
                      </a:r>
                      <a:r>
                        <a:rPr lang="zh-CN" sz="1400" kern="0">
                          <a:effectLst/>
                          <a:latin typeface="Times New Roman" panose="02020603050405020304"/>
                          <a:ea typeface="宋体" panose="02010600030101010101" pitchFamily="2" charset="-122"/>
                        </a:rPr>
                        <a:t>数据库和</a:t>
                      </a:r>
                      <a:r>
                        <a:rPr lang="en-US" sz="1400" kern="0">
                          <a:effectLst/>
                          <a:latin typeface="Times New Roman" panose="02020603050405020304"/>
                          <a:ea typeface="宋体" panose="02010600030101010101" pitchFamily="2" charset="-122"/>
                        </a:rPr>
                        <a:t> Azure SQL </a:t>
                      </a:r>
                      <a:r>
                        <a:rPr lang="zh-CN" sz="1400" kern="0">
                          <a:effectLst/>
                          <a:latin typeface="Times New Roman" panose="02020603050405020304"/>
                          <a:ea typeface="宋体" panose="02010600030101010101" pitchFamily="2" charset="-122"/>
                        </a:rPr>
                        <a:t>数据仓库。</a:t>
                      </a:r>
                      <a:r>
                        <a:rPr lang="en-US" sz="1400" kern="0">
                          <a:effectLst/>
                          <a:latin typeface="Times New Roman" panose="02020603050405020304"/>
                          <a:ea typeface="宋体" panose="02010600030101010101" pitchFamily="2" charset="-122"/>
                        </a:rPr>
                        <a:t> </a:t>
                      </a:r>
                      <a:endParaRPr lang="zh-CN" sz="1400" kern="1050">
                        <a:effectLst/>
                        <a:latin typeface="Times New Roman" panose="02020603050405020304"/>
                        <a:ea typeface="宋体" panose="02010600030101010101" pitchFamily="2" charset="-122"/>
                      </a:endParaRPr>
                    </a:p>
                  </a:txBody>
                  <a:tcPr marL="55245" marR="55245"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21668">
                <a:tc>
                  <a:txBody>
                    <a:bodyPr/>
                    <a:lstStyle/>
                    <a:p>
                      <a:pPr algn="ctr">
                        <a:lnSpc>
                          <a:spcPts val="1505"/>
                        </a:lnSpc>
                        <a:spcAft>
                          <a:spcPts val="0"/>
                        </a:spcAft>
                        <a:tabLst>
                          <a:tab pos="5328920" algn="r"/>
                        </a:tabLst>
                      </a:pPr>
                      <a:r>
                        <a:rPr lang="en-US" sz="1400" u="none" strike="noStrike" kern="0" dirty="0">
                          <a:solidFill>
                            <a:schemeClr val="tx1"/>
                          </a:solidFill>
                          <a:effectLst/>
                          <a:latin typeface="Times New Roman" panose="02020603050405020304"/>
                          <a:ea typeface="宋体" panose="02010600030101010101" pitchFamily="2" charset="-122"/>
                        </a:rPr>
                        <a:t>SQL Server Data Tools (SSDT)</a:t>
                      </a:r>
                      <a:endParaRPr lang="zh-CN" sz="1400" kern="1050" dirty="0">
                        <a:solidFill>
                          <a:schemeClr val="tx1"/>
                        </a:solidFill>
                        <a:effectLst/>
                        <a:latin typeface="Times New Roman" panose="02020603050405020304"/>
                        <a:ea typeface="宋体" panose="02010600030101010101" pitchFamily="2" charset="-122"/>
                      </a:endParaRPr>
                    </a:p>
                  </a:txBody>
                  <a:tcPr marL="55245" marR="55245"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r>
                        <a:rPr lang="en-US" sz="1400" kern="0" dirty="0">
                          <a:effectLst/>
                          <a:latin typeface="Times New Roman" panose="02020603050405020304"/>
                          <a:ea typeface="宋体" panose="02010600030101010101" pitchFamily="2" charset="-122"/>
                        </a:rPr>
                        <a:t>Windows</a:t>
                      </a:r>
                      <a:endParaRPr lang="zh-CN" sz="1400" kern="1050" dirty="0">
                        <a:effectLst/>
                        <a:latin typeface="Times New Roman" panose="02020603050405020304"/>
                        <a:ea typeface="宋体" panose="02010600030101010101"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93345" algn="just">
                        <a:lnSpc>
                          <a:spcPts val="1505"/>
                        </a:lnSpc>
                        <a:spcAft>
                          <a:spcPts val="0"/>
                        </a:spcAft>
                        <a:tabLst>
                          <a:tab pos="5328920" algn="r"/>
                        </a:tabLst>
                      </a:pPr>
                      <a:r>
                        <a:rPr lang="zh-CN" sz="1400" kern="0">
                          <a:effectLst/>
                          <a:latin typeface="Times New Roman" panose="02020603050405020304"/>
                          <a:ea typeface="宋体" panose="02010600030101010101" pitchFamily="2" charset="-122"/>
                        </a:rPr>
                        <a:t>将</a:t>
                      </a:r>
                      <a:r>
                        <a:rPr lang="en-US" sz="1400" kern="0">
                          <a:effectLst/>
                          <a:latin typeface="Times New Roman" panose="02020603050405020304"/>
                          <a:ea typeface="宋体" panose="02010600030101010101" pitchFamily="2" charset="-122"/>
                        </a:rPr>
                        <a:t> Visual Studio </a:t>
                      </a:r>
                      <a:r>
                        <a:rPr lang="zh-CN" sz="1400" kern="0">
                          <a:effectLst/>
                          <a:latin typeface="Times New Roman" panose="02020603050405020304"/>
                          <a:ea typeface="宋体" panose="02010600030101010101" pitchFamily="2" charset="-122"/>
                        </a:rPr>
                        <a:t>的</a:t>
                      </a:r>
                      <a:r>
                        <a:rPr lang="en-US" sz="1400" kern="0">
                          <a:effectLst/>
                          <a:latin typeface="Times New Roman" panose="02020603050405020304"/>
                          <a:ea typeface="宋体" panose="02010600030101010101" pitchFamily="2" charset="-122"/>
                        </a:rPr>
                        <a:t> SQL Server</a:t>
                      </a:r>
                      <a:r>
                        <a:rPr lang="zh-CN" sz="1400" kern="0">
                          <a:effectLst/>
                          <a:latin typeface="Times New Roman" panose="02020603050405020304"/>
                          <a:ea typeface="宋体" panose="02010600030101010101" pitchFamily="2" charset="-122"/>
                        </a:rPr>
                        <a:t>、</a:t>
                      </a:r>
                      <a:r>
                        <a:rPr lang="en-US" sz="1400" kern="0">
                          <a:effectLst/>
                          <a:latin typeface="Times New Roman" panose="02020603050405020304"/>
                          <a:ea typeface="宋体" panose="02010600030101010101" pitchFamily="2" charset="-122"/>
                        </a:rPr>
                        <a:t> Azure SQL </a:t>
                      </a:r>
                      <a:r>
                        <a:rPr lang="zh-CN" sz="1400" kern="0">
                          <a:effectLst/>
                          <a:latin typeface="Times New Roman" panose="02020603050405020304"/>
                          <a:ea typeface="宋体" panose="02010600030101010101" pitchFamily="2" charset="-122"/>
                        </a:rPr>
                        <a:t>数据库和</a:t>
                      </a:r>
                      <a:r>
                        <a:rPr lang="en-US" sz="1400" kern="0">
                          <a:effectLst/>
                          <a:latin typeface="Times New Roman" panose="02020603050405020304"/>
                          <a:ea typeface="宋体" panose="02010600030101010101" pitchFamily="2" charset="-122"/>
                        </a:rPr>
                        <a:t> Azure SQL </a:t>
                      </a:r>
                      <a:r>
                        <a:rPr lang="zh-CN" sz="1400" kern="0">
                          <a:effectLst/>
                          <a:latin typeface="Times New Roman" panose="02020603050405020304"/>
                          <a:ea typeface="宋体" panose="02010600030101010101" pitchFamily="2" charset="-122"/>
                        </a:rPr>
                        <a:t>数据仓库转换功能强大的开发环境中。</a:t>
                      </a:r>
                      <a:r>
                        <a:rPr lang="en-US" sz="1400" kern="0">
                          <a:effectLst/>
                          <a:latin typeface="Times New Roman" panose="02020603050405020304"/>
                          <a:ea typeface="宋体" panose="02010600030101010101" pitchFamily="2" charset="-122"/>
                        </a:rPr>
                        <a:t> </a:t>
                      </a:r>
                      <a:endParaRPr lang="zh-CN" sz="1400" kern="1050">
                        <a:effectLst/>
                        <a:latin typeface="Times New Roman" panose="02020603050405020304"/>
                        <a:ea typeface="宋体" panose="02010600030101010101" pitchFamily="2" charset="-122"/>
                      </a:endParaRPr>
                    </a:p>
                  </a:txBody>
                  <a:tcPr marL="55245" marR="55245"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48169">
                <a:tc>
                  <a:txBody>
                    <a:bodyPr/>
                    <a:lstStyle/>
                    <a:p>
                      <a:pPr algn="ctr">
                        <a:lnSpc>
                          <a:spcPts val="1505"/>
                        </a:lnSpc>
                        <a:spcAft>
                          <a:spcPts val="0"/>
                        </a:spcAft>
                        <a:tabLst>
                          <a:tab pos="5328920" algn="r"/>
                        </a:tabLst>
                      </a:pPr>
                      <a:r>
                        <a:rPr lang="en-US" sz="1400" kern="0" dirty="0" err="1">
                          <a:solidFill>
                            <a:schemeClr val="tx1"/>
                          </a:solidFill>
                          <a:effectLst/>
                          <a:latin typeface="Times New Roman" panose="02020603050405020304"/>
                          <a:ea typeface="宋体" panose="02010600030101010101" pitchFamily="2" charset="-122"/>
                        </a:rPr>
                        <a:t>mssql</a:t>
                      </a:r>
                      <a:r>
                        <a:rPr lang="en-US" sz="1400" kern="0" dirty="0">
                          <a:solidFill>
                            <a:schemeClr val="tx1"/>
                          </a:solidFill>
                          <a:effectLst/>
                          <a:latin typeface="Times New Roman" panose="02020603050405020304"/>
                          <a:ea typeface="宋体" panose="02010600030101010101" pitchFamily="2" charset="-122"/>
                        </a:rPr>
                        <a:t> cli </a:t>
                      </a:r>
                      <a:endParaRPr lang="zh-CN" sz="1400" kern="1050" dirty="0">
                        <a:solidFill>
                          <a:schemeClr val="tx1"/>
                        </a:solidFill>
                        <a:effectLst/>
                        <a:latin typeface="Times New Roman" panose="02020603050405020304"/>
                        <a:ea typeface="宋体" panose="02010600030101010101" pitchFamily="2" charset="-122"/>
                      </a:endParaRPr>
                    </a:p>
                  </a:txBody>
                  <a:tcPr marL="55245" marR="55245"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200"/>
                        </a:lnSpc>
                        <a:spcAft>
                          <a:spcPts val="0"/>
                        </a:spcAft>
                        <a:tabLst>
                          <a:tab pos="5328920" algn="r"/>
                        </a:tabLst>
                      </a:pPr>
                      <a:r>
                        <a:rPr lang="en-US" sz="1400" kern="0" dirty="0">
                          <a:effectLst/>
                          <a:latin typeface="Times New Roman" panose="02020603050405020304"/>
                          <a:ea typeface="宋体" panose="02010600030101010101" pitchFamily="2" charset="-122"/>
                        </a:rPr>
                        <a:t> Windows</a:t>
                      </a:r>
                      <a:endParaRPr lang="zh-CN" sz="1400" kern="1050" dirty="0">
                        <a:effectLst/>
                        <a:latin typeface="Times New Roman" panose="02020603050405020304"/>
                        <a:ea typeface="宋体" panose="02010600030101010101" pitchFamily="2" charset="-122"/>
                      </a:endParaRPr>
                    </a:p>
                    <a:p>
                      <a:pPr algn="ctr">
                        <a:lnSpc>
                          <a:spcPts val="1200"/>
                        </a:lnSpc>
                        <a:spcAft>
                          <a:spcPts val="0"/>
                        </a:spcAft>
                        <a:tabLst>
                          <a:tab pos="5328920" algn="r"/>
                        </a:tabLst>
                      </a:pPr>
                      <a:r>
                        <a:rPr lang="en-US" sz="1400" kern="0" dirty="0" err="1">
                          <a:effectLst/>
                          <a:latin typeface="Times New Roman" panose="02020603050405020304"/>
                          <a:ea typeface="宋体" panose="02010600030101010101" pitchFamily="2" charset="-122"/>
                        </a:rPr>
                        <a:t>macOS</a:t>
                      </a:r>
                      <a:endParaRPr lang="zh-CN" sz="1400" kern="1050" dirty="0">
                        <a:effectLst/>
                        <a:latin typeface="Times New Roman" panose="02020603050405020304"/>
                        <a:ea typeface="宋体" panose="02010600030101010101" pitchFamily="2" charset="-122"/>
                      </a:endParaRPr>
                    </a:p>
                    <a:p>
                      <a:pPr algn="ctr">
                        <a:lnSpc>
                          <a:spcPts val="1505"/>
                        </a:lnSpc>
                        <a:spcAft>
                          <a:spcPts val="0"/>
                        </a:spcAft>
                        <a:tabLst>
                          <a:tab pos="5328920" algn="r"/>
                        </a:tabLst>
                      </a:pPr>
                      <a:r>
                        <a:rPr lang="en-US" sz="1400" kern="0" dirty="0">
                          <a:effectLst/>
                          <a:latin typeface="Times New Roman" panose="02020603050405020304"/>
                          <a:ea typeface="宋体" panose="02010600030101010101" pitchFamily="2" charset="-122"/>
                        </a:rPr>
                        <a:t>Linux</a:t>
                      </a:r>
                      <a:r>
                        <a:rPr lang="en-US" sz="1400" b="1" kern="1000" dirty="0">
                          <a:solidFill>
                            <a:srgbClr val="000000"/>
                          </a:solidFill>
                          <a:effectLst/>
                          <a:latin typeface="Helvetica"/>
                          <a:ea typeface="宋体" panose="02010600030101010101" pitchFamily="2" charset="-122"/>
                        </a:rPr>
                        <a:t> </a:t>
                      </a:r>
                      <a:endParaRPr lang="zh-CN" sz="1400" kern="1050" dirty="0">
                        <a:effectLst/>
                        <a:latin typeface="Times New Roman" panose="02020603050405020304"/>
                        <a:ea typeface="宋体" panose="02010600030101010101"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93345" algn="just">
                        <a:lnSpc>
                          <a:spcPts val="1505"/>
                        </a:lnSpc>
                        <a:spcAft>
                          <a:spcPts val="0"/>
                        </a:spcAft>
                        <a:tabLst>
                          <a:tab pos="5328920" algn="r"/>
                        </a:tabLst>
                      </a:pPr>
                      <a:r>
                        <a:rPr lang="en-US" sz="1400" kern="0">
                          <a:effectLst/>
                          <a:latin typeface="Times New Roman" panose="02020603050405020304"/>
                          <a:ea typeface="宋体" panose="02010600030101010101" pitchFamily="2" charset="-122"/>
                        </a:rPr>
                        <a:t>mssql cli </a:t>
                      </a:r>
                      <a:r>
                        <a:rPr lang="zh-CN" sz="1400" kern="0">
                          <a:effectLst/>
                          <a:latin typeface="Times New Roman" panose="02020603050405020304"/>
                          <a:ea typeface="宋体" panose="02010600030101010101" pitchFamily="2" charset="-122"/>
                        </a:rPr>
                        <a:t>是交互式命令行工具，用于查询</a:t>
                      </a:r>
                      <a:r>
                        <a:rPr lang="en-US" sz="1400" kern="0">
                          <a:effectLst/>
                          <a:latin typeface="Times New Roman" panose="02020603050405020304"/>
                          <a:ea typeface="宋体" panose="02010600030101010101" pitchFamily="2" charset="-122"/>
                        </a:rPr>
                        <a:t> SQL Server</a:t>
                      </a:r>
                      <a:r>
                        <a:rPr lang="zh-CN" sz="1400" kern="0">
                          <a:effectLst/>
                          <a:latin typeface="Times New Roman" panose="02020603050405020304"/>
                          <a:ea typeface="宋体" panose="02010600030101010101" pitchFamily="2" charset="-122"/>
                        </a:rPr>
                        <a:t>。</a:t>
                      </a:r>
                      <a:endParaRPr lang="zh-CN" sz="1400" kern="1050">
                        <a:effectLst/>
                        <a:latin typeface="Times New Roman" panose="02020603050405020304"/>
                        <a:ea typeface="宋体" panose="02010600030101010101" pitchFamily="2" charset="-122"/>
                      </a:endParaRPr>
                    </a:p>
                  </a:txBody>
                  <a:tcPr marL="55245" marR="55245"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48169">
                <a:tc>
                  <a:txBody>
                    <a:bodyPr/>
                    <a:lstStyle/>
                    <a:p>
                      <a:pPr algn="ctr">
                        <a:lnSpc>
                          <a:spcPts val="1505"/>
                        </a:lnSpc>
                        <a:spcAft>
                          <a:spcPts val="0"/>
                        </a:spcAft>
                        <a:tabLst>
                          <a:tab pos="5328920" algn="r"/>
                        </a:tabLst>
                      </a:pPr>
                      <a:r>
                        <a:rPr lang="en-US" sz="1400" u="none" strike="noStrike" kern="0" dirty="0">
                          <a:solidFill>
                            <a:schemeClr val="tx1"/>
                          </a:solidFill>
                          <a:effectLst/>
                          <a:latin typeface="Times New Roman" panose="02020603050405020304"/>
                          <a:ea typeface="宋体" panose="02010600030101010101" pitchFamily="2" charset="-122"/>
                        </a:rPr>
                        <a:t>Visual Studio </a:t>
                      </a:r>
                      <a:r>
                        <a:rPr lang="en-US" sz="1400" kern="0" dirty="0">
                          <a:solidFill>
                            <a:schemeClr val="tx1"/>
                          </a:solidFill>
                          <a:effectLst/>
                          <a:latin typeface="Times New Roman" panose="02020603050405020304"/>
                          <a:ea typeface="宋体" panose="02010600030101010101" pitchFamily="2" charset="-122"/>
                        </a:rPr>
                        <a:t>Code</a:t>
                      </a:r>
                      <a:endParaRPr lang="zh-CN" sz="1400" kern="1050" dirty="0">
                        <a:solidFill>
                          <a:schemeClr val="tx1"/>
                        </a:solidFill>
                        <a:effectLst/>
                        <a:latin typeface="Times New Roman" panose="02020603050405020304"/>
                        <a:ea typeface="宋体" panose="02010600030101010101" pitchFamily="2" charset="-122"/>
                      </a:endParaRPr>
                    </a:p>
                  </a:txBody>
                  <a:tcPr marL="55245" marR="55245"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200"/>
                        </a:lnSpc>
                        <a:spcAft>
                          <a:spcPts val="0"/>
                        </a:spcAft>
                        <a:tabLst>
                          <a:tab pos="5328920" algn="r"/>
                        </a:tabLst>
                      </a:pPr>
                      <a:r>
                        <a:rPr lang="en-US" sz="1400" kern="0">
                          <a:effectLst/>
                          <a:latin typeface="Times New Roman" panose="02020603050405020304"/>
                          <a:ea typeface="宋体" panose="02010600030101010101" pitchFamily="2" charset="-122"/>
                        </a:rPr>
                        <a:t> Windows</a:t>
                      </a:r>
                      <a:endParaRPr lang="zh-CN" sz="1400" kern="1050">
                        <a:effectLst/>
                        <a:latin typeface="Times New Roman" panose="02020603050405020304"/>
                        <a:ea typeface="宋体" panose="02010600030101010101" pitchFamily="2" charset="-122"/>
                      </a:endParaRPr>
                    </a:p>
                    <a:p>
                      <a:pPr algn="ctr">
                        <a:lnSpc>
                          <a:spcPts val="1200"/>
                        </a:lnSpc>
                        <a:spcAft>
                          <a:spcPts val="0"/>
                        </a:spcAft>
                        <a:tabLst>
                          <a:tab pos="5328920" algn="r"/>
                        </a:tabLst>
                      </a:pPr>
                      <a:r>
                        <a:rPr lang="en-US" sz="1400" kern="0">
                          <a:effectLst/>
                          <a:latin typeface="Times New Roman" panose="02020603050405020304"/>
                          <a:ea typeface="宋体" panose="02010600030101010101" pitchFamily="2" charset="-122"/>
                        </a:rPr>
                        <a:t>macOS</a:t>
                      </a:r>
                      <a:endParaRPr lang="zh-CN" sz="1400" kern="1050">
                        <a:effectLst/>
                        <a:latin typeface="Times New Roman" panose="02020603050405020304"/>
                        <a:ea typeface="宋体" panose="02010600030101010101" pitchFamily="2" charset="-122"/>
                      </a:endParaRPr>
                    </a:p>
                    <a:p>
                      <a:pPr algn="ctr">
                        <a:lnSpc>
                          <a:spcPts val="1505"/>
                        </a:lnSpc>
                        <a:spcAft>
                          <a:spcPts val="0"/>
                        </a:spcAft>
                        <a:tabLst>
                          <a:tab pos="5328920" algn="r"/>
                        </a:tabLst>
                      </a:pPr>
                      <a:r>
                        <a:rPr lang="en-US" sz="1400" kern="0">
                          <a:effectLst/>
                          <a:latin typeface="Times New Roman" panose="02020603050405020304"/>
                          <a:ea typeface="宋体" panose="02010600030101010101" pitchFamily="2" charset="-122"/>
                        </a:rPr>
                        <a:t>Linux</a:t>
                      </a:r>
                      <a:r>
                        <a:rPr lang="en-US" sz="1400" b="1" kern="1000">
                          <a:solidFill>
                            <a:srgbClr val="000000"/>
                          </a:solidFill>
                          <a:effectLst/>
                          <a:latin typeface="Helvetica"/>
                          <a:ea typeface="宋体" panose="02010600030101010101" pitchFamily="2" charset="-122"/>
                        </a:rPr>
                        <a:t> </a:t>
                      </a:r>
                      <a:endParaRPr lang="zh-CN" sz="1400" kern="1050">
                        <a:effectLst/>
                        <a:latin typeface="Times New Roman" panose="02020603050405020304"/>
                        <a:ea typeface="宋体" panose="02010600030101010101"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93345" algn="just">
                        <a:lnSpc>
                          <a:spcPts val="1505"/>
                        </a:lnSpc>
                        <a:spcAft>
                          <a:spcPts val="0"/>
                        </a:spcAft>
                        <a:tabLst>
                          <a:tab pos="5328920" algn="r"/>
                        </a:tabLst>
                      </a:pPr>
                      <a:r>
                        <a:rPr lang="zh-CN" sz="1400" kern="0" dirty="0">
                          <a:effectLst/>
                          <a:latin typeface="Times New Roman" panose="02020603050405020304"/>
                          <a:ea typeface="宋体" panose="02010600030101010101" pitchFamily="2" charset="-122"/>
                        </a:rPr>
                        <a:t>在安装</a:t>
                      </a:r>
                      <a:r>
                        <a:rPr lang="en-US" sz="1400" kern="0" dirty="0">
                          <a:effectLst/>
                          <a:latin typeface="Times New Roman" panose="02020603050405020304"/>
                          <a:ea typeface="宋体" panose="02010600030101010101" pitchFamily="2" charset="-122"/>
                        </a:rPr>
                        <a:t> Visual Studio Code </a:t>
                      </a:r>
                      <a:r>
                        <a:rPr lang="zh-CN" sz="1400" kern="0" dirty="0">
                          <a:effectLst/>
                          <a:latin typeface="Times New Roman" panose="02020603050405020304"/>
                          <a:ea typeface="宋体" panose="02010600030101010101" pitchFamily="2" charset="-122"/>
                        </a:rPr>
                        <a:t>之后</a:t>
                      </a:r>
                      <a:r>
                        <a:rPr lang="en-US" sz="1400" kern="0" dirty="0">
                          <a:effectLst/>
                          <a:latin typeface="Times New Roman" panose="02020603050405020304"/>
                          <a:ea typeface="宋体" panose="02010600030101010101" pitchFamily="2" charset="-122"/>
                        </a:rPr>
                        <a:t>, </a:t>
                      </a:r>
                      <a:r>
                        <a:rPr lang="zh-CN" sz="1400" kern="0" dirty="0">
                          <a:effectLst/>
                          <a:latin typeface="Times New Roman" panose="02020603050405020304"/>
                          <a:ea typeface="宋体" panose="02010600030101010101" pitchFamily="2" charset="-122"/>
                        </a:rPr>
                        <a:t>安装</a:t>
                      </a:r>
                      <a:r>
                        <a:rPr lang="en-US" sz="1400" u="none" strike="noStrike" kern="0" dirty="0" err="1">
                          <a:solidFill>
                            <a:schemeClr val="tx1"/>
                          </a:solidFill>
                          <a:effectLst/>
                          <a:latin typeface="Times New Roman" panose="02020603050405020304"/>
                          <a:ea typeface="宋体" panose="02010600030101010101" pitchFamily="2" charset="-122"/>
                        </a:rPr>
                        <a:t>mssql</a:t>
                      </a:r>
                      <a:r>
                        <a:rPr lang="en-US" sz="1400" u="none" strike="noStrike" kern="0" dirty="0">
                          <a:solidFill>
                            <a:schemeClr val="tx1"/>
                          </a:solidFill>
                          <a:effectLst/>
                          <a:latin typeface="Times New Roman" panose="02020603050405020304"/>
                          <a:ea typeface="宋体" panose="02010600030101010101" pitchFamily="2" charset="-122"/>
                        </a:rPr>
                        <a:t> </a:t>
                      </a:r>
                      <a:r>
                        <a:rPr lang="en-US" sz="1400" u="none" strike="noStrike" kern="0" dirty="0" err="1">
                          <a:solidFill>
                            <a:schemeClr val="tx1"/>
                          </a:solidFill>
                          <a:effectLst/>
                          <a:latin typeface="宋体" panose="02010600030101010101" pitchFamily="2" charset="-122"/>
                          <a:ea typeface="宋体" panose="02010600030101010101" pitchFamily="2" charset="-122"/>
                        </a:rPr>
                        <a:t>扩展</a:t>
                      </a:r>
                      <a:r>
                        <a:rPr lang="zh-CN" sz="1400" kern="0" dirty="0">
                          <a:effectLst/>
                          <a:latin typeface="Times New Roman" panose="02020603050405020304"/>
                          <a:ea typeface="宋体" panose="02010600030101010101" pitchFamily="2" charset="-122"/>
                        </a:rPr>
                        <a:t>用于开发</a:t>
                      </a:r>
                      <a:r>
                        <a:rPr lang="en-US" sz="1400" kern="0" dirty="0">
                          <a:effectLst/>
                          <a:latin typeface="Times New Roman" panose="02020603050405020304"/>
                          <a:ea typeface="宋体" panose="02010600030101010101" pitchFamily="2" charset="-122"/>
                        </a:rPr>
                        <a:t> Microsoft SQL Server</a:t>
                      </a:r>
                      <a:r>
                        <a:rPr lang="zh-CN" sz="1400" kern="0" dirty="0">
                          <a:effectLst/>
                          <a:latin typeface="Times New Roman" panose="02020603050405020304"/>
                          <a:ea typeface="宋体" panose="02010600030101010101" pitchFamily="2" charset="-122"/>
                        </a:rPr>
                        <a:t>、</a:t>
                      </a:r>
                      <a:r>
                        <a:rPr lang="en-US" sz="1400" kern="0" dirty="0">
                          <a:effectLst/>
                          <a:latin typeface="Times New Roman" panose="02020603050405020304"/>
                          <a:ea typeface="宋体" panose="02010600030101010101" pitchFamily="2" charset="-122"/>
                        </a:rPr>
                        <a:t> Azure SQL </a:t>
                      </a:r>
                      <a:r>
                        <a:rPr lang="zh-CN" sz="1400" kern="0" dirty="0">
                          <a:effectLst/>
                          <a:latin typeface="Times New Roman" panose="02020603050405020304"/>
                          <a:ea typeface="宋体" panose="02010600030101010101" pitchFamily="2" charset="-122"/>
                        </a:rPr>
                        <a:t>数据库和</a:t>
                      </a:r>
                      <a:r>
                        <a:rPr lang="en-US" sz="1400" kern="0" dirty="0">
                          <a:effectLst/>
                          <a:latin typeface="Times New Roman" panose="02020603050405020304"/>
                          <a:ea typeface="宋体" panose="02010600030101010101" pitchFamily="2" charset="-122"/>
                        </a:rPr>
                        <a:t> SQL </a:t>
                      </a:r>
                      <a:r>
                        <a:rPr lang="zh-CN" sz="1400" kern="0" dirty="0">
                          <a:effectLst/>
                          <a:latin typeface="Times New Roman" panose="02020603050405020304"/>
                          <a:ea typeface="宋体" panose="02010600030101010101" pitchFamily="2" charset="-122"/>
                        </a:rPr>
                        <a:t>数据仓库。</a:t>
                      </a:r>
                      <a:endParaRPr lang="zh-CN" sz="1400" kern="1050" dirty="0">
                        <a:effectLst/>
                        <a:latin typeface="Times New Roman" panose="02020603050405020304"/>
                        <a:ea typeface="宋体" panose="02010600030101010101" pitchFamily="2" charset="-122"/>
                      </a:endParaRPr>
                    </a:p>
                  </a:txBody>
                  <a:tcPr marL="55245" marR="55245"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0834">
                <a:tc>
                  <a:txBody>
                    <a:bodyPr/>
                    <a:lstStyle/>
                    <a:p>
                      <a:pPr algn="ctr">
                        <a:lnSpc>
                          <a:spcPts val="1505"/>
                        </a:lnSpc>
                        <a:spcAft>
                          <a:spcPts val="0"/>
                        </a:spcAft>
                        <a:tabLst>
                          <a:tab pos="5328920" algn="r"/>
                        </a:tabLst>
                      </a:pPr>
                      <a:r>
                        <a:rPr lang="en-US" sz="1400" u="none" strike="noStrike" kern="0" dirty="0" err="1">
                          <a:solidFill>
                            <a:schemeClr val="tx1"/>
                          </a:solidFill>
                          <a:effectLst/>
                          <a:latin typeface="宋体" panose="02010600030101010101" pitchFamily="2" charset="-122"/>
                          <a:ea typeface="宋体" panose="02010600030101010101" pitchFamily="2" charset="-122"/>
                        </a:rPr>
                        <a:t>配置管理器</a:t>
                      </a:r>
                      <a:endParaRPr lang="zh-CN" sz="1400" kern="1050" dirty="0">
                        <a:solidFill>
                          <a:schemeClr val="tx1"/>
                        </a:solidFill>
                        <a:effectLst/>
                        <a:latin typeface="Times New Roman" panose="02020603050405020304"/>
                        <a:ea typeface="宋体" panose="02010600030101010101" pitchFamily="2" charset="-122"/>
                      </a:endParaRPr>
                    </a:p>
                  </a:txBody>
                  <a:tcPr marL="55245" marR="55245"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r>
                        <a:rPr lang="en-US" sz="1400" kern="0">
                          <a:effectLst/>
                          <a:latin typeface="Times New Roman" panose="02020603050405020304"/>
                          <a:ea typeface="宋体" panose="02010600030101010101" pitchFamily="2" charset="-122"/>
                        </a:rPr>
                        <a:t>Windows</a:t>
                      </a:r>
                      <a:endParaRPr lang="zh-CN" sz="1400" kern="1050">
                        <a:effectLst/>
                        <a:latin typeface="Times New Roman" panose="02020603050405020304"/>
                        <a:ea typeface="宋体" panose="02010600030101010101"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93345" algn="just">
                        <a:lnSpc>
                          <a:spcPts val="1505"/>
                        </a:lnSpc>
                        <a:spcAft>
                          <a:spcPts val="0"/>
                        </a:spcAft>
                        <a:tabLst>
                          <a:tab pos="5328920" algn="r"/>
                        </a:tabLst>
                      </a:pPr>
                      <a:r>
                        <a:rPr lang="zh-CN" sz="1400" kern="0">
                          <a:effectLst/>
                          <a:latin typeface="Times New Roman" panose="02020603050405020304"/>
                          <a:ea typeface="宋体" panose="02010600030101010101" pitchFamily="2" charset="-122"/>
                        </a:rPr>
                        <a:t>配置</a:t>
                      </a:r>
                      <a:r>
                        <a:rPr lang="en-US" sz="1400" kern="0">
                          <a:effectLst/>
                          <a:latin typeface="Times New Roman" panose="02020603050405020304"/>
                          <a:ea typeface="宋体" panose="02010600030101010101" pitchFamily="2" charset="-122"/>
                        </a:rPr>
                        <a:t> SQL Server </a:t>
                      </a:r>
                      <a:r>
                        <a:rPr lang="zh-CN" sz="1400" kern="0">
                          <a:effectLst/>
                          <a:latin typeface="Times New Roman" panose="02020603050405020304"/>
                          <a:ea typeface="宋体" panose="02010600030101010101" pitchFamily="2" charset="-122"/>
                        </a:rPr>
                        <a:t>服务和配置网络连接。</a:t>
                      </a:r>
                      <a:endParaRPr lang="zh-CN" sz="1400" kern="1050">
                        <a:effectLst/>
                        <a:latin typeface="Times New Roman" panose="02020603050405020304"/>
                        <a:ea typeface="宋体" panose="02010600030101010101" pitchFamily="2" charset="-122"/>
                      </a:endParaRPr>
                    </a:p>
                  </a:txBody>
                  <a:tcPr marL="55245" marR="55245"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0834">
                <a:tc>
                  <a:txBody>
                    <a:bodyPr/>
                    <a:lstStyle/>
                    <a:p>
                      <a:pPr algn="ctr">
                        <a:lnSpc>
                          <a:spcPts val="1505"/>
                        </a:lnSpc>
                        <a:spcAft>
                          <a:spcPts val="0"/>
                        </a:spcAft>
                        <a:tabLst>
                          <a:tab pos="5328920" algn="r"/>
                        </a:tabLst>
                      </a:pPr>
                      <a:r>
                        <a:rPr lang="en-US" sz="1400" u="none" strike="noStrike" kern="0" dirty="0" err="1">
                          <a:solidFill>
                            <a:schemeClr val="tx1"/>
                          </a:solidFill>
                          <a:effectLst/>
                          <a:latin typeface="Times New Roman" panose="02020603050405020304"/>
                          <a:ea typeface="宋体" panose="02010600030101010101" pitchFamily="2" charset="-122"/>
                        </a:rPr>
                        <a:t>mssql-conf</a:t>
                      </a:r>
                      <a:endParaRPr lang="zh-CN" sz="1400" kern="1050" dirty="0">
                        <a:solidFill>
                          <a:schemeClr val="tx1"/>
                        </a:solidFill>
                        <a:effectLst/>
                        <a:latin typeface="Times New Roman" panose="02020603050405020304"/>
                        <a:ea typeface="宋体" panose="02010600030101010101" pitchFamily="2" charset="-122"/>
                      </a:endParaRPr>
                    </a:p>
                  </a:txBody>
                  <a:tcPr marL="55245" marR="55245"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r>
                        <a:rPr lang="en-US" sz="1400" kern="0">
                          <a:effectLst/>
                          <a:latin typeface="Times New Roman" panose="02020603050405020304"/>
                          <a:ea typeface="宋体" panose="02010600030101010101" pitchFamily="2" charset="-122"/>
                        </a:rPr>
                        <a:t>Linux</a:t>
                      </a:r>
                      <a:endParaRPr lang="zh-CN" sz="1400" kern="1050">
                        <a:effectLst/>
                        <a:latin typeface="Times New Roman" panose="02020603050405020304"/>
                        <a:ea typeface="宋体" panose="02010600030101010101"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93345" algn="just">
                        <a:lnSpc>
                          <a:spcPts val="1505"/>
                        </a:lnSpc>
                        <a:spcAft>
                          <a:spcPts val="0"/>
                        </a:spcAft>
                        <a:tabLst>
                          <a:tab pos="5328920" algn="r"/>
                        </a:tabLst>
                      </a:pPr>
                      <a:r>
                        <a:rPr lang="zh-CN" sz="1400" kern="0">
                          <a:effectLst/>
                          <a:latin typeface="Times New Roman" panose="02020603050405020304"/>
                          <a:ea typeface="宋体" panose="02010600030101010101" pitchFamily="2" charset="-122"/>
                        </a:rPr>
                        <a:t>配置</a:t>
                      </a:r>
                      <a:r>
                        <a:rPr lang="en-US" sz="1400" kern="0">
                          <a:effectLst/>
                          <a:latin typeface="Times New Roman" panose="02020603050405020304"/>
                          <a:ea typeface="宋体" panose="02010600030101010101" pitchFamily="2" charset="-122"/>
                        </a:rPr>
                        <a:t>SQL Server</a:t>
                      </a:r>
                      <a:r>
                        <a:rPr lang="zh-CN" sz="1400" kern="0">
                          <a:effectLst/>
                          <a:latin typeface="Times New Roman" panose="02020603050405020304"/>
                          <a:ea typeface="宋体" panose="02010600030101010101" pitchFamily="2" charset="-122"/>
                        </a:rPr>
                        <a:t>。</a:t>
                      </a:r>
                      <a:endParaRPr lang="zh-CN" sz="1400" kern="1050">
                        <a:effectLst/>
                        <a:latin typeface="Times New Roman" panose="02020603050405020304"/>
                        <a:ea typeface="宋体" panose="02010600030101010101" pitchFamily="2" charset="-122"/>
                      </a:endParaRPr>
                    </a:p>
                  </a:txBody>
                  <a:tcPr marL="55245" marR="55245"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21668">
                <a:tc>
                  <a:txBody>
                    <a:bodyPr/>
                    <a:lstStyle/>
                    <a:p>
                      <a:pPr algn="ctr">
                        <a:lnSpc>
                          <a:spcPts val="1505"/>
                        </a:lnSpc>
                        <a:spcAft>
                          <a:spcPts val="0"/>
                        </a:spcAft>
                        <a:tabLst>
                          <a:tab pos="5328920" algn="r"/>
                        </a:tabLst>
                      </a:pPr>
                      <a:r>
                        <a:rPr lang="en-US" sz="1400" u="none" strike="noStrike" kern="0" dirty="0">
                          <a:solidFill>
                            <a:schemeClr val="tx1"/>
                          </a:solidFill>
                          <a:effectLst/>
                          <a:latin typeface="Times New Roman" panose="02020603050405020304"/>
                          <a:ea typeface="宋体" panose="02010600030101010101" pitchFamily="2" charset="-122"/>
                        </a:rPr>
                        <a:t>SQL Server Migration Assistant</a:t>
                      </a:r>
                      <a:endParaRPr lang="zh-CN" sz="1400" kern="1050" dirty="0">
                        <a:solidFill>
                          <a:schemeClr val="tx1"/>
                        </a:solidFill>
                        <a:effectLst/>
                        <a:latin typeface="Times New Roman" panose="02020603050405020304"/>
                        <a:ea typeface="宋体" panose="02010600030101010101" pitchFamily="2" charset="-122"/>
                      </a:endParaRPr>
                    </a:p>
                  </a:txBody>
                  <a:tcPr marL="55245" marR="55245"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r>
                        <a:rPr lang="en-US" sz="1400" kern="0">
                          <a:effectLst/>
                          <a:latin typeface="Times New Roman" panose="02020603050405020304"/>
                          <a:ea typeface="宋体" panose="02010600030101010101" pitchFamily="2" charset="-122"/>
                        </a:rPr>
                        <a:t>--</a:t>
                      </a:r>
                      <a:endParaRPr lang="zh-CN" sz="1400" kern="1050">
                        <a:effectLst/>
                        <a:latin typeface="Times New Roman" panose="02020603050405020304"/>
                        <a:ea typeface="宋体" panose="02010600030101010101"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93345" algn="just">
                        <a:lnSpc>
                          <a:spcPts val="1505"/>
                        </a:lnSpc>
                        <a:spcAft>
                          <a:spcPts val="0"/>
                        </a:spcAft>
                        <a:tabLst>
                          <a:tab pos="5328920" algn="r"/>
                        </a:tabLst>
                      </a:pPr>
                      <a:r>
                        <a:rPr lang="zh-CN" sz="1400" kern="0">
                          <a:effectLst/>
                          <a:latin typeface="Times New Roman" panose="02020603050405020304"/>
                          <a:ea typeface="宋体" panose="02010600030101010101" pitchFamily="2" charset="-122"/>
                        </a:rPr>
                        <a:t>自动执行从</a:t>
                      </a:r>
                      <a:r>
                        <a:rPr lang="en-US" sz="1400" kern="0">
                          <a:effectLst/>
                          <a:latin typeface="Times New Roman" panose="02020603050405020304"/>
                          <a:ea typeface="宋体" panose="02010600030101010101" pitchFamily="2" charset="-122"/>
                        </a:rPr>
                        <a:t> Microsoft Access</a:t>
                      </a:r>
                      <a:r>
                        <a:rPr lang="zh-CN" sz="1400" kern="0">
                          <a:effectLst/>
                          <a:latin typeface="Times New Roman" panose="02020603050405020304"/>
                          <a:ea typeface="宋体" panose="02010600030101010101" pitchFamily="2" charset="-122"/>
                        </a:rPr>
                        <a:t>、</a:t>
                      </a:r>
                      <a:r>
                        <a:rPr lang="en-US" sz="1400" kern="0">
                          <a:effectLst/>
                          <a:latin typeface="Times New Roman" panose="02020603050405020304"/>
                          <a:ea typeface="宋体" panose="02010600030101010101" pitchFamily="2" charset="-122"/>
                        </a:rPr>
                        <a:t> DB2</a:t>
                      </a:r>
                      <a:r>
                        <a:rPr lang="zh-CN" sz="1400" kern="0">
                          <a:effectLst/>
                          <a:latin typeface="Times New Roman" panose="02020603050405020304"/>
                          <a:ea typeface="宋体" panose="02010600030101010101" pitchFamily="2" charset="-122"/>
                        </a:rPr>
                        <a:t>、</a:t>
                      </a:r>
                      <a:r>
                        <a:rPr lang="en-US" sz="1400" kern="0">
                          <a:effectLst/>
                          <a:latin typeface="Times New Roman" panose="02020603050405020304"/>
                          <a:ea typeface="宋体" panose="02010600030101010101" pitchFamily="2" charset="-122"/>
                        </a:rPr>
                        <a:t> MySQL</a:t>
                      </a:r>
                      <a:r>
                        <a:rPr lang="zh-CN" sz="1400" kern="0">
                          <a:effectLst/>
                          <a:latin typeface="Times New Roman" panose="02020603050405020304"/>
                          <a:ea typeface="宋体" panose="02010600030101010101" pitchFamily="2" charset="-122"/>
                        </a:rPr>
                        <a:t>、</a:t>
                      </a:r>
                      <a:r>
                        <a:rPr lang="en-US" sz="1400" kern="0">
                          <a:effectLst/>
                          <a:latin typeface="Times New Roman" panose="02020603050405020304"/>
                          <a:ea typeface="宋体" panose="02010600030101010101" pitchFamily="2" charset="-122"/>
                        </a:rPr>
                        <a:t> Oracle </a:t>
                      </a:r>
                      <a:r>
                        <a:rPr lang="zh-CN" sz="1400" kern="0">
                          <a:effectLst/>
                          <a:latin typeface="Times New Roman" panose="02020603050405020304"/>
                          <a:ea typeface="宋体" panose="02010600030101010101" pitchFamily="2" charset="-122"/>
                        </a:rPr>
                        <a:t>和</a:t>
                      </a:r>
                      <a:r>
                        <a:rPr lang="en-US" sz="1400" kern="0">
                          <a:effectLst/>
                          <a:latin typeface="Times New Roman" panose="02020603050405020304"/>
                          <a:ea typeface="宋体" panose="02010600030101010101" pitchFamily="2" charset="-122"/>
                        </a:rPr>
                        <a:t> Sybase</a:t>
                      </a:r>
                      <a:r>
                        <a:rPr lang="zh-CN" sz="1400" kern="0">
                          <a:effectLst/>
                          <a:latin typeface="Times New Roman" panose="02020603050405020304"/>
                          <a:ea typeface="宋体" panose="02010600030101010101" pitchFamily="2" charset="-122"/>
                        </a:rPr>
                        <a:t>数据库迁移到</a:t>
                      </a:r>
                      <a:r>
                        <a:rPr lang="en-US" sz="1400" kern="0">
                          <a:effectLst/>
                          <a:latin typeface="Times New Roman" panose="02020603050405020304"/>
                          <a:ea typeface="宋体" panose="02010600030101010101" pitchFamily="2" charset="-122"/>
                        </a:rPr>
                        <a:t> SQL Server</a:t>
                      </a:r>
                      <a:r>
                        <a:rPr lang="zh-CN" sz="1400" kern="0">
                          <a:effectLst/>
                          <a:latin typeface="Times New Roman" panose="02020603050405020304"/>
                          <a:ea typeface="宋体" panose="02010600030101010101" pitchFamily="2" charset="-122"/>
                        </a:rPr>
                        <a:t>。</a:t>
                      </a:r>
                      <a:endParaRPr lang="zh-CN" sz="1400" kern="1050">
                        <a:effectLst/>
                        <a:latin typeface="Times New Roman" panose="02020603050405020304"/>
                        <a:ea typeface="宋体" panose="02010600030101010101" pitchFamily="2" charset="-122"/>
                      </a:endParaRPr>
                    </a:p>
                  </a:txBody>
                  <a:tcPr marL="55245" marR="55245"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21668">
                <a:tc>
                  <a:txBody>
                    <a:bodyPr/>
                    <a:lstStyle/>
                    <a:p>
                      <a:pPr algn="ctr">
                        <a:lnSpc>
                          <a:spcPts val="1505"/>
                        </a:lnSpc>
                        <a:spcAft>
                          <a:spcPts val="0"/>
                        </a:spcAft>
                        <a:tabLst>
                          <a:tab pos="5328920" algn="r"/>
                        </a:tabLst>
                      </a:pPr>
                      <a:r>
                        <a:rPr lang="en-US" sz="1400" u="none" strike="noStrike" kern="0" dirty="0">
                          <a:solidFill>
                            <a:schemeClr val="tx1"/>
                          </a:solidFill>
                          <a:effectLst/>
                          <a:latin typeface="Times New Roman" panose="02020603050405020304"/>
                          <a:ea typeface="宋体" panose="02010600030101010101" pitchFamily="2" charset="-122"/>
                        </a:rPr>
                        <a:t>Distributed Replay</a:t>
                      </a:r>
                      <a:endParaRPr lang="zh-CN" sz="1400" kern="1050" dirty="0">
                        <a:solidFill>
                          <a:schemeClr val="tx1"/>
                        </a:solidFill>
                        <a:effectLst/>
                        <a:latin typeface="Times New Roman" panose="02020603050405020304"/>
                        <a:ea typeface="宋体" panose="02010600030101010101" pitchFamily="2" charset="-122"/>
                      </a:endParaRPr>
                    </a:p>
                  </a:txBody>
                  <a:tcPr marL="55245" marR="55245"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r>
                        <a:rPr lang="en-US" sz="1400" kern="0">
                          <a:effectLst/>
                          <a:latin typeface="Times New Roman" panose="02020603050405020304"/>
                          <a:ea typeface="宋体" panose="02010600030101010101" pitchFamily="2" charset="-122"/>
                        </a:rPr>
                        <a:t>--</a:t>
                      </a:r>
                      <a:endParaRPr lang="zh-CN" sz="1400" kern="1050">
                        <a:effectLst/>
                        <a:latin typeface="Times New Roman" panose="02020603050405020304"/>
                        <a:ea typeface="宋体" panose="02010600030101010101"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93345" algn="just">
                        <a:lnSpc>
                          <a:spcPts val="1505"/>
                        </a:lnSpc>
                        <a:spcAft>
                          <a:spcPts val="0"/>
                        </a:spcAft>
                        <a:tabLst>
                          <a:tab pos="5328920" algn="r"/>
                        </a:tabLst>
                      </a:pPr>
                      <a:r>
                        <a:rPr lang="zh-CN" sz="1400" kern="0">
                          <a:effectLst/>
                          <a:latin typeface="Times New Roman" panose="02020603050405020304"/>
                          <a:ea typeface="宋体" panose="02010600030101010101" pitchFamily="2" charset="-122"/>
                        </a:rPr>
                        <a:t>使用分布式重播功能来帮助你评估</a:t>
                      </a:r>
                      <a:r>
                        <a:rPr lang="en-US" sz="1400" kern="0">
                          <a:effectLst/>
                          <a:latin typeface="Times New Roman" panose="02020603050405020304"/>
                          <a:ea typeface="宋体" panose="02010600030101010101" pitchFamily="2" charset="-122"/>
                        </a:rPr>
                        <a:t> SQL Server </a:t>
                      </a:r>
                      <a:r>
                        <a:rPr lang="zh-CN" sz="1400" kern="0">
                          <a:effectLst/>
                          <a:latin typeface="Times New Roman" panose="02020603050405020304"/>
                          <a:ea typeface="宋体" panose="02010600030101010101" pitchFamily="2" charset="-122"/>
                        </a:rPr>
                        <a:t>的将来的升级的影响。</a:t>
                      </a:r>
                      <a:r>
                        <a:rPr lang="en-US" sz="1400" kern="0">
                          <a:effectLst/>
                          <a:latin typeface="Times New Roman" panose="02020603050405020304"/>
                          <a:ea typeface="宋体" panose="02010600030101010101" pitchFamily="2" charset="-122"/>
                        </a:rPr>
                        <a:t> </a:t>
                      </a:r>
                      <a:r>
                        <a:rPr lang="zh-CN" sz="1400" kern="0">
                          <a:effectLst/>
                          <a:latin typeface="Times New Roman" panose="02020603050405020304"/>
                          <a:ea typeface="宋体" panose="02010600030101010101" pitchFamily="2" charset="-122"/>
                        </a:rPr>
                        <a:t>此外可以使用分布式重播来帮助评估的硬件和操作系统升级和</a:t>
                      </a:r>
                      <a:r>
                        <a:rPr lang="en-US" sz="1400" kern="0">
                          <a:effectLst/>
                          <a:latin typeface="Times New Roman" panose="02020603050405020304"/>
                          <a:ea typeface="宋体" panose="02010600030101010101" pitchFamily="2" charset="-122"/>
                        </a:rPr>
                        <a:t> SQL Server </a:t>
                      </a:r>
                      <a:r>
                        <a:rPr lang="zh-CN" sz="1400" kern="0">
                          <a:effectLst/>
                          <a:latin typeface="Times New Roman" panose="02020603050405020304"/>
                          <a:ea typeface="宋体" panose="02010600030101010101" pitchFamily="2" charset="-122"/>
                        </a:rPr>
                        <a:t>优化的影响。</a:t>
                      </a:r>
                      <a:endParaRPr lang="zh-CN" sz="1400" kern="1050">
                        <a:effectLst/>
                        <a:latin typeface="Times New Roman" panose="02020603050405020304"/>
                        <a:ea typeface="宋体" panose="02010600030101010101" pitchFamily="2" charset="-122"/>
                      </a:endParaRPr>
                    </a:p>
                  </a:txBody>
                  <a:tcPr marL="55245" marR="55245"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21668">
                <a:tc>
                  <a:txBody>
                    <a:bodyPr/>
                    <a:lstStyle/>
                    <a:p>
                      <a:pPr algn="ctr">
                        <a:lnSpc>
                          <a:spcPts val="1505"/>
                        </a:lnSpc>
                        <a:spcAft>
                          <a:spcPts val="0"/>
                        </a:spcAft>
                        <a:tabLst>
                          <a:tab pos="5328920" algn="r"/>
                        </a:tabLst>
                      </a:pPr>
                      <a:r>
                        <a:rPr lang="en-US" sz="1400" u="none" strike="noStrike" kern="0" dirty="0" err="1">
                          <a:solidFill>
                            <a:schemeClr val="tx1"/>
                          </a:solidFill>
                          <a:effectLst/>
                          <a:latin typeface="Times New Roman" panose="02020603050405020304"/>
                          <a:ea typeface="宋体" panose="02010600030101010101" pitchFamily="2" charset="-122"/>
                        </a:rPr>
                        <a:t>ssbdiagnose</a:t>
                      </a:r>
                      <a:endParaRPr lang="zh-CN" sz="1400" kern="1050" dirty="0">
                        <a:solidFill>
                          <a:schemeClr val="tx1"/>
                        </a:solidFill>
                        <a:effectLst/>
                        <a:latin typeface="Times New Roman" panose="02020603050405020304"/>
                        <a:ea typeface="宋体" panose="02010600030101010101" pitchFamily="2" charset="-122"/>
                      </a:endParaRPr>
                    </a:p>
                  </a:txBody>
                  <a:tcPr marL="55245" marR="55245"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r>
                        <a:rPr lang="en-US" sz="1400" kern="0">
                          <a:effectLst/>
                          <a:latin typeface="Times New Roman" panose="02020603050405020304"/>
                          <a:ea typeface="宋体" panose="02010600030101010101" pitchFamily="2" charset="-122"/>
                        </a:rPr>
                        <a:t>--</a:t>
                      </a:r>
                      <a:endParaRPr lang="zh-CN" sz="1400" kern="1050">
                        <a:effectLst/>
                        <a:latin typeface="Times New Roman" panose="02020603050405020304"/>
                        <a:ea typeface="宋体" panose="02010600030101010101"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93345" algn="just">
                        <a:lnSpc>
                          <a:spcPts val="1505"/>
                        </a:lnSpc>
                        <a:spcAft>
                          <a:spcPts val="0"/>
                        </a:spcAft>
                        <a:tabLst>
                          <a:tab pos="5328920" algn="r"/>
                        </a:tabLst>
                      </a:pPr>
                      <a:r>
                        <a:rPr lang="en-US" sz="1400" kern="0" dirty="0" err="1">
                          <a:effectLst/>
                          <a:latin typeface="Times New Roman" panose="02020603050405020304"/>
                          <a:ea typeface="宋体" panose="02010600030101010101" pitchFamily="2" charset="-122"/>
                        </a:rPr>
                        <a:t>Ssbdiagnose</a:t>
                      </a:r>
                      <a:r>
                        <a:rPr lang="en-US" sz="1400" kern="0" dirty="0">
                          <a:effectLst/>
                          <a:latin typeface="Times New Roman" panose="02020603050405020304"/>
                          <a:ea typeface="宋体" panose="02010600030101010101" pitchFamily="2" charset="-122"/>
                        </a:rPr>
                        <a:t> </a:t>
                      </a:r>
                      <a:r>
                        <a:rPr lang="zh-CN" sz="1400" kern="0" dirty="0">
                          <a:effectLst/>
                          <a:latin typeface="Times New Roman" panose="02020603050405020304"/>
                          <a:ea typeface="宋体" panose="02010600030101010101" pitchFamily="2" charset="-122"/>
                        </a:rPr>
                        <a:t>实用工具将报告</a:t>
                      </a:r>
                      <a:r>
                        <a:rPr lang="en-US" sz="1400" kern="0" dirty="0">
                          <a:effectLst/>
                          <a:latin typeface="Times New Roman" panose="02020603050405020304"/>
                          <a:ea typeface="宋体" panose="02010600030101010101" pitchFamily="2" charset="-122"/>
                        </a:rPr>
                        <a:t> Service Broker </a:t>
                      </a:r>
                      <a:r>
                        <a:rPr lang="zh-CN" sz="1400" kern="0" dirty="0">
                          <a:effectLst/>
                          <a:latin typeface="Times New Roman" panose="02020603050405020304"/>
                          <a:ea typeface="宋体" panose="02010600030101010101" pitchFamily="2" charset="-122"/>
                        </a:rPr>
                        <a:t>对话或</a:t>
                      </a:r>
                      <a:r>
                        <a:rPr lang="en-US" sz="1400" kern="0" dirty="0">
                          <a:effectLst/>
                          <a:latin typeface="Times New Roman" panose="02020603050405020304"/>
                          <a:ea typeface="宋体" panose="02010600030101010101" pitchFamily="2" charset="-122"/>
                        </a:rPr>
                        <a:t> Service Broker </a:t>
                      </a:r>
                      <a:r>
                        <a:rPr lang="zh-CN" sz="1400" kern="0" dirty="0">
                          <a:effectLst/>
                          <a:latin typeface="Times New Roman" panose="02020603050405020304"/>
                          <a:ea typeface="宋体" panose="02010600030101010101" pitchFamily="2" charset="-122"/>
                        </a:rPr>
                        <a:t>服务的配置中的问题。</a:t>
                      </a:r>
                      <a:endParaRPr lang="zh-CN" sz="1400" kern="1050" dirty="0">
                        <a:effectLst/>
                        <a:latin typeface="Times New Roman" panose="02020603050405020304"/>
                        <a:ea typeface="宋体" panose="02010600030101010101" pitchFamily="2" charset="-122"/>
                      </a:endParaRPr>
                    </a:p>
                  </a:txBody>
                  <a:tcPr marL="55245" marR="55245"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1767293" y="244811"/>
            <a:ext cx="5145964" cy="5464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4492" tIns="57246" rIns="114492" bIns="57246">
            <a:spAutoFit/>
          </a:bodyPr>
          <a:lstStyle>
            <a:lvl1pPr>
              <a:defRPr sz="3200">
                <a:solidFill>
                  <a:schemeClr val="tx1"/>
                </a:solidFill>
                <a:latin typeface="Arial" panose="020B0604020202020204" pitchFamily="34" charset="0"/>
                <a:ea typeface="宋体" panose="02010600030101010101" pitchFamily="2" charset="-122"/>
              </a:defRPr>
            </a:lvl1pPr>
            <a:lvl2pPr>
              <a:defRPr sz="2800">
                <a:solidFill>
                  <a:schemeClr val="tx1"/>
                </a:solidFill>
                <a:latin typeface="Arial" panose="020B0604020202020204" pitchFamily="34" charset="0"/>
                <a:ea typeface="宋体" panose="02010600030101010101" pitchFamily="2" charset="-122"/>
              </a:defRPr>
            </a:lvl2pPr>
            <a:lvl3pPr>
              <a:defRPr sz="2400">
                <a:solidFill>
                  <a:schemeClr val="tx1"/>
                </a:solidFill>
                <a:latin typeface="Arial" panose="020B0604020202020204" pitchFamily="34" charset="0"/>
                <a:ea typeface="宋体" panose="02010600030101010101" pitchFamily="2" charset="-122"/>
              </a:defRPr>
            </a:lvl3pPr>
            <a:lvl4pPr>
              <a:defRPr sz="2000">
                <a:solidFill>
                  <a:schemeClr val="tx1"/>
                </a:solidFill>
                <a:latin typeface="Arial" panose="020B0604020202020204" pitchFamily="34" charset="0"/>
                <a:ea typeface="宋体" panose="02010600030101010101" pitchFamily="2" charset="-122"/>
              </a:defRPr>
            </a:lvl4pPr>
            <a:lvl5pPr>
              <a:defRPr sz="2000">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r>
              <a:rPr lang="en-US" altLang="zh-CN" sz="2800" b="1" dirty="0">
                <a:solidFill>
                  <a:srgbClr val="751021"/>
                </a:solidFill>
              </a:rPr>
              <a:t>SQL Server2016</a:t>
            </a:r>
            <a:r>
              <a:rPr lang="zh-CN" altLang="zh-CN" sz="2800" b="1" dirty="0">
                <a:solidFill>
                  <a:srgbClr val="751021"/>
                </a:solidFill>
              </a:rPr>
              <a:t>及其组件安装</a:t>
            </a:r>
            <a:endParaRPr lang="zh-CN" altLang="zh-CN" sz="2800" b="1" dirty="0">
              <a:solidFill>
                <a:srgbClr val="751021"/>
              </a:solidFill>
            </a:endParaRPr>
          </a:p>
        </p:txBody>
      </p:sp>
      <p:sp>
        <p:nvSpPr>
          <p:cNvPr id="3" name="TextBox 2"/>
          <p:cNvSpPr txBox="1"/>
          <p:nvPr/>
        </p:nvSpPr>
        <p:spPr>
          <a:xfrm>
            <a:off x="936402" y="1116360"/>
            <a:ext cx="9505056" cy="646331"/>
          </a:xfrm>
          <a:prstGeom prst="rect">
            <a:avLst/>
          </a:prstGeom>
          <a:noFill/>
        </p:spPr>
        <p:txBody>
          <a:bodyPr wrap="square" rtlCol="0">
            <a:spAutoFit/>
          </a:bodyPr>
          <a:lstStyle/>
          <a:p>
            <a:pPr indent="446405"/>
            <a:r>
              <a:rPr lang="en-US" altLang="zh-CN" dirty="0"/>
              <a:t>d. </a:t>
            </a:r>
            <a:r>
              <a:rPr lang="zh-CN" altLang="zh-CN" dirty="0"/>
              <a:t>在“</a:t>
            </a:r>
            <a:r>
              <a:rPr lang="en-US" altLang="zh-CN" dirty="0"/>
              <a:t>FILESTREAM</a:t>
            </a:r>
            <a:r>
              <a:rPr lang="zh-CN" altLang="zh-CN" dirty="0"/>
              <a:t>”选项卡中指定数据库中的</a:t>
            </a:r>
            <a:r>
              <a:rPr lang="en-US" altLang="zh-CN" dirty="0"/>
              <a:t>T-SQL</a:t>
            </a:r>
            <a:r>
              <a:rPr lang="zh-CN" altLang="zh-CN" dirty="0"/>
              <a:t>、文件</a:t>
            </a:r>
            <a:r>
              <a:rPr lang="en-US" altLang="zh-CN" dirty="0"/>
              <a:t>I/O</a:t>
            </a:r>
            <a:r>
              <a:rPr lang="zh-CN" altLang="zh-CN" dirty="0"/>
              <a:t>和允许远程用户访问</a:t>
            </a:r>
            <a:r>
              <a:rPr lang="en-US" altLang="zh-CN" dirty="0"/>
              <a:t>FILESTREAM</a:t>
            </a:r>
            <a:r>
              <a:rPr lang="zh-CN" altLang="zh-CN" dirty="0"/>
              <a:t>。如图</a:t>
            </a:r>
            <a:r>
              <a:rPr lang="en-US" altLang="zh-CN" dirty="0" smtClean="0"/>
              <a:t>1.16</a:t>
            </a:r>
            <a:r>
              <a:rPr lang="zh-CN" altLang="zh-CN" dirty="0" smtClean="0"/>
              <a:t>所</a:t>
            </a:r>
            <a:r>
              <a:rPr lang="zh-CN" altLang="zh-CN" dirty="0"/>
              <a:t>示</a:t>
            </a:r>
            <a:r>
              <a:rPr lang="zh-CN" altLang="zh-CN" dirty="0" smtClean="0"/>
              <a:t>。</a:t>
            </a:r>
            <a:endParaRPr lang="zh-CN" altLang="zh-CN" dirty="0"/>
          </a:p>
        </p:txBody>
      </p:sp>
      <p:pic>
        <p:nvPicPr>
          <p:cNvPr id="17410" name="图片 17"/>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520578" y="1762691"/>
            <a:ext cx="5328592" cy="40196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1767293" y="244811"/>
            <a:ext cx="5145964" cy="5464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4492" tIns="57246" rIns="114492" bIns="57246">
            <a:spAutoFit/>
          </a:bodyPr>
          <a:lstStyle>
            <a:lvl1pPr>
              <a:defRPr sz="3200">
                <a:solidFill>
                  <a:schemeClr val="tx1"/>
                </a:solidFill>
                <a:latin typeface="Arial" panose="020B0604020202020204" pitchFamily="34" charset="0"/>
                <a:ea typeface="宋体" panose="02010600030101010101" pitchFamily="2" charset="-122"/>
              </a:defRPr>
            </a:lvl1pPr>
            <a:lvl2pPr>
              <a:defRPr sz="2800">
                <a:solidFill>
                  <a:schemeClr val="tx1"/>
                </a:solidFill>
                <a:latin typeface="Arial" panose="020B0604020202020204" pitchFamily="34" charset="0"/>
                <a:ea typeface="宋体" panose="02010600030101010101" pitchFamily="2" charset="-122"/>
              </a:defRPr>
            </a:lvl2pPr>
            <a:lvl3pPr>
              <a:defRPr sz="2400">
                <a:solidFill>
                  <a:schemeClr val="tx1"/>
                </a:solidFill>
                <a:latin typeface="Arial" panose="020B0604020202020204" pitchFamily="34" charset="0"/>
                <a:ea typeface="宋体" panose="02010600030101010101" pitchFamily="2" charset="-122"/>
              </a:defRPr>
            </a:lvl3pPr>
            <a:lvl4pPr>
              <a:defRPr sz="2000">
                <a:solidFill>
                  <a:schemeClr val="tx1"/>
                </a:solidFill>
                <a:latin typeface="Arial" panose="020B0604020202020204" pitchFamily="34" charset="0"/>
                <a:ea typeface="宋体" panose="02010600030101010101" pitchFamily="2" charset="-122"/>
              </a:defRPr>
            </a:lvl4pPr>
            <a:lvl5pPr>
              <a:defRPr sz="2000">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r>
              <a:rPr lang="en-US" altLang="zh-CN" sz="2800" b="1" dirty="0">
                <a:solidFill>
                  <a:srgbClr val="751021"/>
                </a:solidFill>
              </a:rPr>
              <a:t>SQL Server2016</a:t>
            </a:r>
            <a:r>
              <a:rPr lang="zh-CN" altLang="zh-CN" sz="2800" b="1" dirty="0">
                <a:solidFill>
                  <a:srgbClr val="751021"/>
                </a:solidFill>
              </a:rPr>
              <a:t>及其组件安装</a:t>
            </a:r>
            <a:endParaRPr lang="zh-CN" altLang="zh-CN" sz="2800" b="1" dirty="0">
              <a:solidFill>
                <a:srgbClr val="751021"/>
              </a:solidFill>
            </a:endParaRPr>
          </a:p>
        </p:txBody>
      </p:sp>
      <p:sp>
        <p:nvSpPr>
          <p:cNvPr id="3" name="TextBox 2"/>
          <p:cNvSpPr txBox="1"/>
          <p:nvPr/>
        </p:nvSpPr>
        <p:spPr>
          <a:xfrm>
            <a:off x="648370" y="1332384"/>
            <a:ext cx="9505056" cy="923330"/>
          </a:xfrm>
          <a:prstGeom prst="rect">
            <a:avLst/>
          </a:prstGeom>
          <a:noFill/>
        </p:spPr>
        <p:txBody>
          <a:bodyPr wrap="square" rtlCol="0">
            <a:spAutoFit/>
          </a:bodyPr>
          <a:lstStyle/>
          <a:p>
            <a:pPr indent="446405"/>
            <a:r>
              <a:rPr lang="zh-CN" altLang="zh-CN" dirty="0"/>
              <a:t>（</a:t>
            </a:r>
            <a:r>
              <a:rPr lang="en-US" altLang="zh-CN" dirty="0"/>
              <a:t>10</a:t>
            </a:r>
            <a:r>
              <a:rPr lang="zh-CN" altLang="zh-CN" dirty="0"/>
              <a:t>）如果用户选择其他服务，则系统分别进入这些窗口进行配置。</a:t>
            </a:r>
            <a:endParaRPr lang="zh-CN" altLang="zh-CN" dirty="0"/>
          </a:p>
          <a:p>
            <a:pPr marL="285750" lvl="0" indent="-285750">
              <a:buFont typeface="Wingdings" panose="05000000000000000000" pitchFamily="2" charset="2"/>
              <a:buChar char="l"/>
            </a:pPr>
            <a:r>
              <a:rPr lang="zh-CN" altLang="zh-CN" dirty="0"/>
              <a:t>如果功能选择中包含“</a:t>
            </a:r>
            <a:r>
              <a:rPr lang="en-US" altLang="zh-CN" dirty="0"/>
              <a:t>Analysis Services</a:t>
            </a:r>
            <a:r>
              <a:rPr lang="zh-CN" altLang="zh-CN" dirty="0"/>
              <a:t>”，则在此需要就此进行服务器配置和数据目录选择，如图</a:t>
            </a:r>
            <a:r>
              <a:rPr lang="en-US" altLang="zh-CN" dirty="0" smtClean="0"/>
              <a:t>1.17</a:t>
            </a:r>
            <a:r>
              <a:rPr lang="zh-CN" altLang="zh-CN" dirty="0" smtClean="0"/>
              <a:t>和</a:t>
            </a:r>
            <a:r>
              <a:rPr lang="zh-CN" altLang="zh-CN" dirty="0"/>
              <a:t>图</a:t>
            </a:r>
            <a:r>
              <a:rPr lang="en-US" altLang="zh-CN" dirty="0" smtClean="0"/>
              <a:t>1.18</a:t>
            </a:r>
            <a:r>
              <a:rPr lang="zh-CN" altLang="zh-CN" dirty="0" smtClean="0"/>
              <a:t>所</a:t>
            </a:r>
            <a:r>
              <a:rPr lang="zh-CN" altLang="zh-CN" dirty="0"/>
              <a:t>示</a:t>
            </a:r>
            <a:r>
              <a:rPr lang="zh-CN" altLang="zh-CN" dirty="0" smtClean="0"/>
              <a:t>。</a:t>
            </a:r>
            <a:endParaRPr lang="zh-CN" altLang="zh-CN" dirty="0"/>
          </a:p>
        </p:txBody>
      </p:sp>
      <p:pic>
        <p:nvPicPr>
          <p:cNvPr id="18434" name="Picture 2" descr="快照29"/>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936402" y="2255714"/>
            <a:ext cx="4409224" cy="33251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35" name="Picture 3" descr="快照3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60937" y="2255714"/>
            <a:ext cx="4408428" cy="33251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1767293" y="244811"/>
            <a:ext cx="5145964" cy="5464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4492" tIns="57246" rIns="114492" bIns="57246">
            <a:spAutoFit/>
          </a:bodyPr>
          <a:lstStyle>
            <a:lvl1pPr>
              <a:defRPr sz="3200">
                <a:solidFill>
                  <a:schemeClr val="tx1"/>
                </a:solidFill>
                <a:latin typeface="Arial" panose="020B0604020202020204" pitchFamily="34" charset="0"/>
                <a:ea typeface="宋体" panose="02010600030101010101" pitchFamily="2" charset="-122"/>
              </a:defRPr>
            </a:lvl1pPr>
            <a:lvl2pPr>
              <a:defRPr sz="2800">
                <a:solidFill>
                  <a:schemeClr val="tx1"/>
                </a:solidFill>
                <a:latin typeface="Arial" panose="020B0604020202020204" pitchFamily="34" charset="0"/>
                <a:ea typeface="宋体" panose="02010600030101010101" pitchFamily="2" charset="-122"/>
              </a:defRPr>
            </a:lvl2pPr>
            <a:lvl3pPr>
              <a:defRPr sz="2400">
                <a:solidFill>
                  <a:schemeClr val="tx1"/>
                </a:solidFill>
                <a:latin typeface="Arial" panose="020B0604020202020204" pitchFamily="34" charset="0"/>
                <a:ea typeface="宋体" panose="02010600030101010101" pitchFamily="2" charset="-122"/>
              </a:defRPr>
            </a:lvl3pPr>
            <a:lvl4pPr>
              <a:defRPr sz="2000">
                <a:solidFill>
                  <a:schemeClr val="tx1"/>
                </a:solidFill>
                <a:latin typeface="Arial" panose="020B0604020202020204" pitchFamily="34" charset="0"/>
                <a:ea typeface="宋体" panose="02010600030101010101" pitchFamily="2" charset="-122"/>
              </a:defRPr>
            </a:lvl4pPr>
            <a:lvl5pPr>
              <a:defRPr sz="2000">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r>
              <a:rPr lang="en-US" altLang="zh-CN" sz="2800" b="1" dirty="0">
                <a:solidFill>
                  <a:srgbClr val="751021"/>
                </a:solidFill>
              </a:rPr>
              <a:t>SQL Server2016</a:t>
            </a:r>
            <a:r>
              <a:rPr lang="zh-CN" altLang="zh-CN" sz="2800" b="1" dirty="0">
                <a:solidFill>
                  <a:srgbClr val="751021"/>
                </a:solidFill>
              </a:rPr>
              <a:t>及其组件安装</a:t>
            </a:r>
            <a:endParaRPr lang="zh-CN" altLang="zh-CN" sz="2800" b="1" dirty="0">
              <a:solidFill>
                <a:srgbClr val="751021"/>
              </a:solidFill>
            </a:endParaRPr>
          </a:p>
        </p:txBody>
      </p:sp>
      <p:sp>
        <p:nvSpPr>
          <p:cNvPr id="3" name="TextBox 2"/>
          <p:cNvSpPr txBox="1"/>
          <p:nvPr/>
        </p:nvSpPr>
        <p:spPr>
          <a:xfrm>
            <a:off x="648370" y="1260376"/>
            <a:ext cx="9505056" cy="646331"/>
          </a:xfrm>
          <a:prstGeom prst="rect">
            <a:avLst/>
          </a:prstGeom>
          <a:noFill/>
        </p:spPr>
        <p:txBody>
          <a:bodyPr wrap="square" rtlCol="0">
            <a:spAutoFit/>
          </a:bodyPr>
          <a:lstStyle/>
          <a:p>
            <a:pPr marL="285750" lvl="0" indent="-285750">
              <a:buFont typeface="Wingdings" panose="05000000000000000000" pitchFamily="2" charset="2"/>
              <a:buChar char="l"/>
            </a:pPr>
            <a:r>
              <a:rPr lang="zh-CN" altLang="zh-CN" dirty="0"/>
              <a:t>如果功能选择中包含“</a:t>
            </a:r>
            <a:r>
              <a:rPr lang="en-US" altLang="zh-CN" dirty="0"/>
              <a:t>Reporting Services</a:t>
            </a:r>
            <a:r>
              <a:rPr lang="zh-CN" altLang="zh-CN" dirty="0"/>
              <a:t>”，则在此需要指定报表服务的配置模式，如图</a:t>
            </a:r>
            <a:r>
              <a:rPr lang="en-US" altLang="zh-CN" dirty="0" smtClean="0"/>
              <a:t>1.19</a:t>
            </a:r>
            <a:r>
              <a:rPr lang="zh-CN" altLang="zh-CN" dirty="0" smtClean="0"/>
              <a:t>所</a:t>
            </a:r>
            <a:r>
              <a:rPr lang="zh-CN" altLang="zh-CN" dirty="0"/>
              <a:t>示</a:t>
            </a:r>
            <a:r>
              <a:rPr lang="zh-CN" altLang="zh-CN" dirty="0" smtClean="0"/>
              <a:t>。</a:t>
            </a:r>
            <a:endParaRPr lang="zh-CN" altLang="zh-CN" dirty="0"/>
          </a:p>
        </p:txBody>
      </p:sp>
      <p:pic>
        <p:nvPicPr>
          <p:cNvPr id="19458" name="Picture 2" descr="快照3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736602" y="1906497"/>
            <a:ext cx="5328592" cy="40149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1767293" y="244811"/>
            <a:ext cx="5145964" cy="5464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4492" tIns="57246" rIns="114492" bIns="57246">
            <a:spAutoFit/>
          </a:bodyPr>
          <a:lstStyle>
            <a:lvl1pPr>
              <a:defRPr sz="3200">
                <a:solidFill>
                  <a:schemeClr val="tx1"/>
                </a:solidFill>
                <a:latin typeface="Arial" panose="020B0604020202020204" pitchFamily="34" charset="0"/>
                <a:ea typeface="宋体" panose="02010600030101010101" pitchFamily="2" charset="-122"/>
              </a:defRPr>
            </a:lvl1pPr>
            <a:lvl2pPr>
              <a:defRPr sz="2800">
                <a:solidFill>
                  <a:schemeClr val="tx1"/>
                </a:solidFill>
                <a:latin typeface="Arial" panose="020B0604020202020204" pitchFamily="34" charset="0"/>
                <a:ea typeface="宋体" panose="02010600030101010101" pitchFamily="2" charset="-122"/>
              </a:defRPr>
            </a:lvl2pPr>
            <a:lvl3pPr>
              <a:defRPr sz="2400">
                <a:solidFill>
                  <a:schemeClr val="tx1"/>
                </a:solidFill>
                <a:latin typeface="Arial" panose="020B0604020202020204" pitchFamily="34" charset="0"/>
                <a:ea typeface="宋体" panose="02010600030101010101" pitchFamily="2" charset="-122"/>
              </a:defRPr>
            </a:lvl3pPr>
            <a:lvl4pPr>
              <a:defRPr sz="2000">
                <a:solidFill>
                  <a:schemeClr val="tx1"/>
                </a:solidFill>
                <a:latin typeface="Arial" panose="020B0604020202020204" pitchFamily="34" charset="0"/>
                <a:ea typeface="宋体" panose="02010600030101010101" pitchFamily="2" charset="-122"/>
              </a:defRPr>
            </a:lvl4pPr>
            <a:lvl5pPr>
              <a:defRPr sz="2000">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r>
              <a:rPr lang="en-US" altLang="zh-CN" sz="2800" b="1" dirty="0">
                <a:solidFill>
                  <a:srgbClr val="751021"/>
                </a:solidFill>
              </a:rPr>
              <a:t>SQL Server2016</a:t>
            </a:r>
            <a:r>
              <a:rPr lang="zh-CN" altLang="zh-CN" sz="2800" b="1" dirty="0">
                <a:solidFill>
                  <a:srgbClr val="751021"/>
                </a:solidFill>
              </a:rPr>
              <a:t>及其组件安装</a:t>
            </a:r>
            <a:endParaRPr lang="zh-CN" altLang="zh-CN" sz="2800" b="1" dirty="0">
              <a:solidFill>
                <a:srgbClr val="751021"/>
              </a:solidFill>
            </a:endParaRPr>
          </a:p>
        </p:txBody>
      </p:sp>
      <p:sp>
        <p:nvSpPr>
          <p:cNvPr id="3" name="矩形 2"/>
          <p:cNvSpPr/>
          <p:nvPr/>
        </p:nvSpPr>
        <p:spPr>
          <a:xfrm>
            <a:off x="720378" y="1188368"/>
            <a:ext cx="9361040" cy="646331"/>
          </a:xfrm>
          <a:prstGeom prst="rect">
            <a:avLst/>
          </a:prstGeom>
        </p:spPr>
        <p:txBody>
          <a:bodyPr wrap="square">
            <a:spAutoFit/>
          </a:bodyPr>
          <a:lstStyle/>
          <a:p>
            <a:pPr marL="285750" lvl="0" indent="-285750">
              <a:buFont typeface="Wingdings" panose="05000000000000000000" pitchFamily="2" charset="2"/>
              <a:buChar char="l"/>
            </a:pPr>
            <a:r>
              <a:rPr lang="zh-CN" altLang="zh-CN" dirty="0"/>
              <a:t>如果功能选择中包含“</a:t>
            </a:r>
            <a:r>
              <a:rPr lang="en-US" altLang="zh-CN" dirty="0"/>
              <a:t>Distributed Replay</a:t>
            </a:r>
            <a:r>
              <a:rPr lang="zh-CN" altLang="zh-CN" dirty="0"/>
              <a:t>控制器”，则在此需要指定</a:t>
            </a:r>
            <a:r>
              <a:rPr lang="en-US" altLang="zh-CN" dirty="0"/>
              <a:t>Distributed Replay</a:t>
            </a:r>
            <a:r>
              <a:rPr lang="zh-CN" altLang="zh-CN" dirty="0"/>
              <a:t>控制器服务的访问权限，如图</a:t>
            </a:r>
            <a:r>
              <a:rPr lang="en-US" altLang="zh-CN" dirty="0"/>
              <a:t>1.20</a:t>
            </a:r>
            <a:r>
              <a:rPr lang="zh-CN" altLang="zh-CN" dirty="0"/>
              <a:t>所示。</a:t>
            </a:r>
            <a:endParaRPr lang="zh-CN" altLang="zh-CN" dirty="0"/>
          </a:p>
        </p:txBody>
      </p:sp>
      <p:pic>
        <p:nvPicPr>
          <p:cNvPr id="20482" name="Picture 2" descr="快照3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783117" y="1856708"/>
            <a:ext cx="5354085" cy="4040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1767293" y="244811"/>
            <a:ext cx="5145964" cy="5464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4492" tIns="57246" rIns="114492" bIns="57246">
            <a:spAutoFit/>
          </a:bodyPr>
          <a:lstStyle>
            <a:lvl1pPr>
              <a:defRPr sz="3200">
                <a:solidFill>
                  <a:schemeClr val="tx1"/>
                </a:solidFill>
                <a:latin typeface="Arial" panose="020B0604020202020204" pitchFamily="34" charset="0"/>
                <a:ea typeface="宋体" panose="02010600030101010101" pitchFamily="2" charset="-122"/>
              </a:defRPr>
            </a:lvl1pPr>
            <a:lvl2pPr>
              <a:defRPr sz="2800">
                <a:solidFill>
                  <a:schemeClr val="tx1"/>
                </a:solidFill>
                <a:latin typeface="Arial" panose="020B0604020202020204" pitchFamily="34" charset="0"/>
                <a:ea typeface="宋体" panose="02010600030101010101" pitchFamily="2" charset="-122"/>
              </a:defRPr>
            </a:lvl2pPr>
            <a:lvl3pPr>
              <a:defRPr sz="2400">
                <a:solidFill>
                  <a:schemeClr val="tx1"/>
                </a:solidFill>
                <a:latin typeface="Arial" panose="020B0604020202020204" pitchFamily="34" charset="0"/>
                <a:ea typeface="宋体" panose="02010600030101010101" pitchFamily="2" charset="-122"/>
              </a:defRPr>
            </a:lvl3pPr>
            <a:lvl4pPr>
              <a:defRPr sz="2000">
                <a:solidFill>
                  <a:schemeClr val="tx1"/>
                </a:solidFill>
                <a:latin typeface="Arial" panose="020B0604020202020204" pitchFamily="34" charset="0"/>
                <a:ea typeface="宋体" panose="02010600030101010101" pitchFamily="2" charset="-122"/>
              </a:defRPr>
            </a:lvl4pPr>
            <a:lvl5pPr>
              <a:defRPr sz="2000">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r>
              <a:rPr lang="en-US" altLang="zh-CN" sz="2800" b="1" dirty="0">
                <a:solidFill>
                  <a:srgbClr val="751021"/>
                </a:solidFill>
              </a:rPr>
              <a:t>SQL Server2016</a:t>
            </a:r>
            <a:r>
              <a:rPr lang="zh-CN" altLang="zh-CN" sz="2800" b="1" dirty="0">
                <a:solidFill>
                  <a:srgbClr val="751021"/>
                </a:solidFill>
              </a:rPr>
              <a:t>及其组件安装</a:t>
            </a:r>
            <a:endParaRPr lang="zh-CN" altLang="zh-CN" sz="2800" b="1" dirty="0">
              <a:solidFill>
                <a:srgbClr val="751021"/>
              </a:solidFill>
            </a:endParaRPr>
          </a:p>
        </p:txBody>
      </p:sp>
      <p:sp>
        <p:nvSpPr>
          <p:cNvPr id="3" name="TextBox 2"/>
          <p:cNvSpPr txBox="1"/>
          <p:nvPr/>
        </p:nvSpPr>
        <p:spPr>
          <a:xfrm>
            <a:off x="720378" y="1332384"/>
            <a:ext cx="9145016" cy="646331"/>
          </a:xfrm>
          <a:prstGeom prst="rect">
            <a:avLst/>
          </a:prstGeom>
          <a:noFill/>
        </p:spPr>
        <p:txBody>
          <a:bodyPr wrap="square" rtlCol="0">
            <a:spAutoFit/>
          </a:bodyPr>
          <a:lstStyle/>
          <a:p>
            <a:pPr marL="285750" lvl="0" indent="-285750">
              <a:buFont typeface="Wingdings" panose="05000000000000000000" pitchFamily="2" charset="2"/>
              <a:buChar char="l"/>
            </a:pPr>
            <a:r>
              <a:rPr lang="zh-CN" altLang="zh-CN" dirty="0"/>
              <a:t>如果功能选择中包含“</a:t>
            </a:r>
            <a:r>
              <a:rPr lang="en-US" altLang="zh-CN" dirty="0"/>
              <a:t>Distributed Replay</a:t>
            </a:r>
            <a:r>
              <a:rPr lang="zh-CN" altLang="zh-CN" dirty="0"/>
              <a:t>控制器”，则在此需要为控制器指定计算机的名称和目录位置。如图</a:t>
            </a:r>
            <a:r>
              <a:rPr lang="en-US" altLang="zh-CN" dirty="0"/>
              <a:t>1.21</a:t>
            </a:r>
            <a:r>
              <a:rPr lang="zh-CN" altLang="zh-CN" dirty="0"/>
              <a:t>所示</a:t>
            </a:r>
            <a:r>
              <a:rPr lang="zh-CN" altLang="zh-CN" dirty="0" smtClean="0"/>
              <a:t>。</a:t>
            </a:r>
            <a:endParaRPr lang="zh-CN" altLang="zh-CN" dirty="0"/>
          </a:p>
        </p:txBody>
      </p:sp>
      <p:pic>
        <p:nvPicPr>
          <p:cNvPr id="21506" name="Picture 2" descr="快照3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628590" y="1978715"/>
            <a:ext cx="5328592" cy="4012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1767293" y="244811"/>
            <a:ext cx="5145964" cy="5464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4492" tIns="57246" rIns="114492" bIns="57246">
            <a:spAutoFit/>
          </a:bodyPr>
          <a:lstStyle>
            <a:lvl1pPr>
              <a:defRPr sz="3200">
                <a:solidFill>
                  <a:schemeClr val="tx1"/>
                </a:solidFill>
                <a:latin typeface="Arial" panose="020B0604020202020204" pitchFamily="34" charset="0"/>
                <a:ea typeface="宋体" panose="02010600030101010101" pitchFamily="2" charset="-122"/>
              </a:defRPr>
            </a:lvl1pPr>
            <a:lvl2pPr>
              <a:defRPr sz="2800">
                <a:solidFill>
                  <a:schemeClr val="tx1"/>
                </a:solidFill>
                <a:latin typeface="Arial" panose="020B0604020202020204" pitchFamily="34" charset="0"/>
                <a:ea typeface="宋体" panose="02010600030101010101" pitchFamily="2" charset="-122"/>
              </a:defRPr>
            </a:lvl2pPr>
            <a:lvl3pPr>
              <a:defRPr sz="2400">
                <a:solidFill>
                  <a:schemeClr val="tx1"/>
                </a:solidFill>
                <a:latin typeface="Arial" panose="020B0604020202020204" pitchFamily="34" charset="0"/>
                <a:ea typeface="宋体" panose="02010600030101010101" pitchFamily="2" charset="-122"/>
              </a:defRPr>
            </a:lvl3pPr>
            <a:lvl4pPr>
              <a:defRPr sz="2000">
                <a:solidFill>
                  <a:schemeClr val="tx1"/>
                </a:solidFill>
                <a:latin typeface="Arial" panose="020B0604020202020204" pitchFamily="34" charset="0"/>
                <a:ea typeface="宋体" panose="02010600030101010101" pitchFamily="2" charset="-122"/>
              </a:defRPr>
            </a:lvl4pPr>
            <a:lvl5pPr>
              <a:defRPr sz="2000">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r>
              <a:rPr lang="en-US" altLang="zh-CN" sz="2800" b="1" dirty="0">
                <a:solidFill>
                  <a:srgbClr val="751021"/>
                </a:solidFill>
              </a:rPr>
              <a:t>SQL Server2016</a:t>
            </a:r>
            <a:r>
              <a:rPr lang="zh-CN" altLang="zh-CN" sz="2800" b="1" dirty="0">
                <a:solidFill>
                  <a:srgbClr val="751021"/>
                </a:solidFill>
              </a:rPr>
              <a:t>及其组件安装</a:t>
            </a:r>
            <a:endParaRPr lang="zh-CN" altLang="zh-CN" sz="2800" b="1" dirty="0">
              <a:solidFill>
                <a:srgbClr val="751021"/>
              </a:solidFill>
            </a:endParaRPr>
          </a:p>
        </p:txBody>
      </p:sp>
      <p:sp>
        <p:nvSpPr>
          <p:cNvPr id="3" name="TextBox 2"/>
          <p:cNvSpPr txBox="1"/>
          <p:nvPr/>
        </p:nvSpPr>
        <p:spPr>
          <a:xfrm>
            <a:off x="792386" y="1188368"/>
            <a:ext cx="9505056" cy="1200329"/>
          </a:xfrm>
          <a:prstGeom prst="rect">
            <a:avLst/>
          </a:prstGeom>
          <a:noFill/>
        </p:spPr>
        <p:txBody>
          <a:bodyPr wrap="square" rtlCol="0">
            <a:spAutoFit/>
          </a:bodyPr>
          <a:lstStyle/>
          <a:p>
            <a:pPr indent="446405"/>
            <a:r>
              <a:rPr lang="zh-CN" altLang="zh-CN" dirty="0"/>
              <a:t>（</a:t>
            </a:r>
            <a:r>
              <a:rPr lang="en-US" altLang="zh-CN" dirty="0"/>
              <a:t>11</a:t>
            </a:r>
            <a:r>
              <a:rPr lang="zh-CN" altLang="zh-CN" dirty="0"/>
              <a:t>）系统进入“功能配置规则”窗口，用户了解安装支持文件时是否发现问题。如有问题，解决问题后方可继续。</a:t>
            </a:r>
            <a:endParaRPr lang="zh-CN" altLang="zh-CN" dirty="0"/>
          </a:p>
          <a:p>
            <a:pPr indent="446405"/>
            <a:r>
              <a:rPr lang="zh-CN" altLang="zh-CN" dirty="0"/>
              <a:t>（</a:t>
            </a:r>
            <a:r>
              <a:rPr lang="en-US" altLang="zh-CN" dirty="0"/>
              <a:t>12</a:t>
            </a:r>
            <a:r>
              <a:rPr lang="zh-CN" altLang="zh-CN" dirty="0"/>
              <a:t>）系统进入“准备安装”窗口，以树型结构显示上面“准备安装”的内容，单击“安装”按钮，系统分别进行安装，直到安装完成，系统进入“完成”窗口，如图</a:t>
            </a:r>
            <a:r>
              <a:rPr lang="en-US" altLang="zh-CN" dirty="0"/>
              <a:t>1.22</a:t>
            </a:r>
            <a:r>
              <a:rPr lang="zh-CN" altLang="zh-CN" dirty="0"/>
              <a:t>所示</a:t>
            </a:r>
            <a:r>
              <a:rPr lang="zh-CN" altLang="zh-CN" dirty="0" smtClean="0"/>
              <a:t>。</a:t>
            </a:r>
            <a:endParaRPr lang="zh-CN" altLang="zh-CN" dirty="0"/>
          </a:p>
        </p:txBody>
      </p:sp>
      <p:pic>
        <p:nvPicPr>
          <p:cNvPr id="22530" name="图片 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808610" y="2388696"/>
            <a:ext cx="5184576" cy="3921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 Box 2"/>
          <p:cNvSpPr txBox="1">
            <a:spLocks noChangeArrowheads="1"/>
          </p:cNvSpPr>
          <p:nvPr/>
        </p:nvSpPr>
        <p:spPr bwMode="auto">
          <a:xfrm>
            <a:off x="4680882" y="1165849"/>
            <a:ext cx="1455914" cy="577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4492" tIns="57246" rIns="114492" bIns="57246">
            <a:spAutoFit/>
          </a:bodyPr>
          <a:lstStyle>
            <a:lvl1pPr>
              <a:defRPr sz="3200">
                <a:solidFill>
                  <a:schemeClr val="tx1"/>
                </a:solidFill>
                <a:latin typeface="Arial" panose="020B0604020202020204" pitchFamily="34" charset="0"/>
                <a:ea typeface="宋体" panose="02010600030101010101" pitchFamily="2" charset="-122"/>
              </a:defRPr>
            </a:lvl1pPr>
            <a:lvl2pPr>
              <a:defRPr sz="2800">
                <a:solidFill>
                  <a:schemeClr val="tx1"/>
                </a:solidFill>
                <a:latin typeface="Arial" panose="020B0604020202020204" pitchFamily="34" charset="0"/>
                <a:ea typeface="宋体" panose="02010600030101010101" pitchFamily="2" charset="-122"/>
              </a:defRPr>
            </a:lvl2pPr>
            <a:lvl3pPr>
              <a:defRPr sz="2400">
                <a:solidFill>
                  <a:schemeClr val="tx1"/>
                </a:solidFill>
                <a:latin typeface="Arial" panose="020B0604020202020204" pitchFamily="34" charset="0"/>
                <a:ea typeface="宋体" panose="02010600030101010101" pitchFamily="2" charset="-122"/>
              </a:defRPr>
            </a:lvl3pPr>
            <a:lvl4pPr>
              <a:defRPr sz="2000">
                <a:solidFill>
                  <a:schemeClr val="tx1"/>
                </a:solidFill>
                <a:latin typeface="Arial" panose="020B0604020202020204" pitchFamily="34" charset="0"/>
                <a:ea typeface="宋体" panose="02010600030101010101" pitchFamily="2" charset="-122"/>
              </a:defRPr>
            </a:lvl4pPr>
            <a:lvl5pPr>
              <a:defRPr sz="2000">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r>
              <a:rPr lang="zh-CN" altLang="en-US" sz="3000" b="1" dirty="0">
                <a:solidFill>
                  <a:srgbClr val="751021"/>
                </a:solidFill>
                <a:latin typeface="微软雅黑" panose="020B0503020204020204" pitchFamily="34" charset="-122"/>
                <a:ea typeface="微软雅黑" panose="020B0503020204020204" pitchFamily="34" charset="-122"/>
              </a:rPr>
              <a:t>目    录</a:t>
            </a:r>
            <a:endParaRPr lang="en-US" altLang="zh-CN" sz="2000" dirty="0">
              <a:solidFill>
                <a:srgbClr val="751021"/>
              </a:solidFill>
              <a:latin typeface="微软雅黑" panose="020B0503020204020204" pitchFamily="34" charset="-122"/>
              <a:ea typeface="微软雅黑" panose="020B0503020204020204" pitchFamily="34" charset="-122"/>
            </a:endParaRPr>
          </a:p>
        </p:txBody>
      </p:sp>
      <p:pic>
        <p:nvPicPr>
          <p:cNvPr id="11" name="Picture 5" descr="未标题-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878918" y="1932078"/>
            <a:ext cx="7122380" cy="2488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Rectangle 3"/>
          <p:cNvSpPr>
            <a:spLocks noChangeArrowheads="1"/>
          </p:cNvSpPr>
          <p:nvPr/>
        </p:nvSpPr>
        <p:spPr bwMode="auto">
          <a:xfrm>
            <a:off x="4511945" y="2361745"/>
            <a:ext cx="1793788" cy="1533310"/>
          </a:xfrm>
          <a:prstGeom prst="heart">
            <a:avLst/>
          </a:prstGeom>
          <a:solidFill>
            <a:schemeClr val="bg1">
              <a:alpha val="20000"/>
            </a:schemeClr>
          </a:solidFill>
          <a:ln w="3175">
            <a:solidFill>
              <a:schemeClr val="bg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4492" tIns="57246" rIns="114492" bIns="57246" anchor="ctr"/>
          <a:lstStyle/>
          <a:p>
            <a:pPr algn="ctr" eaLnBrk="1" hangingPunct="1"/>
            <a:r>
              <a:rPr lang="en-US" altLang="zh-CN" sz="6000" b="1" dirty="0" smtClean="0">
                <a:solidFill>
                  <a:srgbClr val="751021"/>
                </a:solidFill>
                <a:latin typeface="微软雅黑" panose="020B0503020204020204" pitchFamily="34" charset="-122"/>
                <a:ea typeface="微软雅黑" panose="020B0503020204020204" pitchFamily="34" charset="-122"/>
              </a:rPr>
              <a:t>04</a:t>
            </a:r>
            <a:endParaRPr lang="en-US" altLang="zh-CN" sz="6000" b="1" dirty="0">
              <a:solidFill>
                <a:srgbClr val="751021"/>
              </a:solidFill>
              <a:latin typeface="微软雅黑" panose="020B0503020204020204" pitchFamily="34" charset="-122"/>
              <a:ea typeface="微软雅黑" panose="020B0503020204020204" pitchFamily="34" charset="-122"/>
            </a:endParaRPr>
          </a:p>
        </p:txBody>
      </p:sp>
      <p:sp>
        <p:nvSpPr>
          <p:cNvPr id="2" name="矩形 1"/>
          <p:cNvSpPr/>
          <p:nvPr/>
        </p:nvSpPr>
        <p:spPr>
          <a:xfrm>
            <a:off x="3312666" y="3977208"/>
            <a:ext cx="4248472" cy="830997"/>
          </a:xfrm>
          <a:prstGeom prst="rect">
            <a:avLst/>
          </a:prstGeom>
        </p:spPr>
        <p:txBody>
          <a:bodyPr wrap="square">
            <a:spAutoFit/>
          </a:bodyPr>
          <a:lstStyle/>
          <a:p>
            <a:r>
              <a:rPr lang="zh-CN" altLang="zh-CN" sz="2400" b="1" dirty="0"/>
              <a:t>安装</a:t>
            </a:r>
            <a:r>
              <a:rPr lang="en-US" altLang="zh-CN" sz="2400" b="1" dirty="0"/>
              <a:t>SQL Server Management Studio (</a:t>
            </a:r>
            <a:r>
              <a:rPr lang="en-US" altLang="zh-CN" sz="2400" b="1" dirty="0" smtClean="0"/>
              <a:t>SSMS)</a:t>
            </a:r>
            <a:endParaRPr lang="zh-CN" altLang="en-US" sz="2400" b="1" dirty="0"/>
          </a:p>
        </p:txBody>
      </p:sp>
    </p:spTree>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arn(outVertical)">
                                      <p:cBhvr>
                                        <p:cTn id="7" dur="500"/>
                                        <p:tgtEl>
                                          <p:spTgt spid="11"/>
                                        </p:tgtEl>
                                      </p:cBhvr>
                                    </p:animEffect>
                                  </p:childTnLst>
                                </p:cTn>
                              </p:par>
                              <p:par>
                                <p:cTn id="8" presetID="23" presetClass="entr" presetSubtype="16"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 calcmode="lin" valueType="num">
                                      <p:cBhvr>
                                        <p:cTn id="10" dur="300" fill="hold"/>
                                        <p:tgtEl>
                                          <p:spTgt spid="12"/>
                                        </p:tgtEl>
                                        <p:attrNameLst>
                                          <p:attrName>ppt_w</p:attrName>
                                        </p:attrNameLst>
                                      </p:cBhvr>
                                      <p:tavLst>
                                        <p:tav tm="0">
                                          <p:val>
                                            <p:fltVal val="0"/>
                                          </p:val>
                                        </p:tav>
                                        <p:tav tm="100000">
                                          <p:val>
                                            <p:strVal val="#ppt_w"/>
                                          </p:val>
                                        </p:tav>
                                      </p:tavLst>
                                    </p:anim>
                                    <p:anim calcmode="lin" valueType="num">
                                      <p:cBhvr>
                                        <p:cTn id="11" dur="300" fill="hold"/>
                                        <p:tgtEl>
                                          <p:spTgt spid="12"/>
                                        </p:tgtEl>
                                        <p:attrNameLst>
                                          <p:attrName>ppt_h</p:attrName>
                                        </p:attrNameLst>
                                      </p:cBhvr>
                                      <p:tavLst>
                                        <p:tav tm="0">
                                          <p:val>
                                            <p:fltVal val="0"/>
                                          </p:val>
                                        </p:tav>
                                        <p:tav tm="100000">
                                          <p:val>
                                            <p:strVal val="#ppt_h"/>
                                          </p:val>
                                        </p:tav>
                                      </p:tavLst>
                                    </p:anim>
                                  </p:childTnLst>
                                </p:cTn>
                              </p:par>
                              <p:par>
                                <p:cTn id="12" presetID="6" presetClass="emph" presetSubtype="0" autoRev="1" fill="hold" grpId="1" nodeType="withEffect">
                                  <p:stCondLst>
                                    <p:cond delay="300"/>
                                  </p:stCondLst>
                                  <p:childTnLst>
                                    <p:animScale>
                                      <p:cBhvr>
                                        <p:cTn id="13" dur="150" fill="hold"/>
                                        <p:tgtEl>
                                          <p:spTgt spid="12"/>
                                        </p:tgtEl>
                                      </p:cBhvr>
                                      <p:by x="120000" y="12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2" grpId="1"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1767293" y="244811"/>
            <a:ext cx="7773285" cy="5464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4492" tIns="57246" rIns="114492" bIns="57246">
            <a:spAutoFit/>
          </a:bodyPr>
          <a:lstStyle>
            <a:lvl1pPr>
              <a:defRPr sz="3200">
                <a:solidFill>
                  <a:schemeClr val="tx1"/>
                </a:solidFill>
                <a:latin typeface="Arial" panose="020B0604020202020204" pitchFamily="34" charset="0"/>
                <a:ea typeface="宋体" panose="02010600030101010101" pitchFamily="2" charset="-122"/>
              </a:defRPr>
            </a:lvl1pPr>
            <a:lvl2pPr>
              <a:defRPr sz="2800">
                <a:solidFill>
                  <a:schemeClr val="tx1"/>
                </a:solidFill>
                <a:latin typeface="Arial" panose="020B0604020202020204" pitchFamily="34" charset="0"/>
                <a:ea typeface="宋体" panose="02010600030101010101" pitchFamily="2" charset="-122"/>
              </a:defRPr>
            </a:lvl2pPr>
            <a:lvl3pPr>
              <a:defRPr sz="2400">
                <a:solidFill>
                  <a:schemeClr val="tx1"/>
                </a:solidFill>
                <a:latin typeface="Arial" panose="020B0604020202020204" pitchFamily="34" charset="0"/>
                <a:ea typeface="宋体" panose="02010600030101010101" pitchFamily="2" charset="-122"/>
              </a:defRPr>
            </a:lvl3pPr>
            <a:lvl4pPr>
              <a:defRPr sz="2000">
                <a:solidFill>
                  <a:schemeClr val="tx1"/>
                </a:solidFill>
                <a:latin typeface="Arial" panose="020B0604020202020204" pitchFamily="34" charset="0"/>
                <a:ea typeface="宋体" panose="02010600030101010101" pitchFamily="2" charset="-122"/>
              </a:defRPr>
            </a:lvl4pPr>
            <a:lvl5pPr>
              <a:defRPr sz="2000">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r>
              <a:rPr lang="zh-CN" altLang="zh-CN" sz="2800" b="1" dirty="0">
                <a:solidFill>
                  <a:srgbClr val="751021"/>
                </a:solidFill>
              </a:rPr>
              <a:t>安装</a:t>
            </a:r>
            <a:r>
              <a:rPr lang="en-US" altLang="zh-CN" sz="2800" b="1" dirty="0">
                <a:solidFill>
                  <a:srgbClr val="751021"/>
                </a:solidFill>
              </a:rPr>
              <a:t>SQL Server Management Studio (SSMS)</a:t>
            </a:r>
            <a:endParaRPr lang="zh-CN" altLang="zh-CN" sz="2800" b="1" dirty="0">
              <a:solidFill>
                <a:srgbClr val="751021"/>
              </a:solidFill>
            </a:endParaRPr>
          </a:p>
        </p:txBody>
      </p:sp>
      <p:sp>
        <p:nvSpPr>
          <p:cNvPr id="3" name="TextBox 2"/>
          <p:cNvSpPr txBox="1"/>
          <p:nvPr/>
        </p:nvSpPr>
        <p:spPr>
          <a:xfrm>
            <a:off x="648370" y="1332384"/>
            <a:ext cx="9649072" cy="1200329"/>
          </a:xfrm>
          <a:prstGeom prst="rect">
            <a:avLst/>
          </a:prstGeom>
          <a:noFill/>
        </p:spPr>
        <p:txBody>
          <a:bodyPr wrap="square" rtlCol="0">
            <a:spAutoFit/>
          </a:bodyPr>
          <a:lstStyle/>
          <a:p>
            <a:pPr indent="446405"/>
            <a:r>
              <a:rPr lang="zh-CN" altLang="zh-CN" dirty="0"/>
              <a:t>在“</a:t>
            </a:r>
            <a:r>
              <a:rPr lang="en-US" altLang="zh-CN" dirty="0"/>
              <a:t>SQL Server </a:t>
            </a:r>
            <a:r>
              <a:rPr lang="zh-CN" altLang="zh-CN" dirty="0"/>
              <a:t>安装中心”界面选择“安装”，右边列出了可安装的项目，其中第一项就是前面的“</a:t>
            </a:r>
            <a:r>
              <a:rPr lang="en-US" altLang="zh-CN" dirty="0"/>
              <a:t>SQL Server</a:t>
            </a:r>
            <a:r>
              <a:rPr lang="zh-CN" altLang="zh-CN" dirty="0"/>
              <a:t>”的主体部分，第二项就是“安装</a:t>
            </a:r>
            <a:r>
              <a:rPr lang="en-US" altLang="zh-CN" dirty="0"/>
              <a:t>SQL Server</a:t>
            </a:r>
            <a:r>
              <a:rPr lang="zh-CN" altLang="zh-CN" dirty="0"/>
              <a:t>管理工具”。单击该项，系统进入下载</a:t>
            </a:r>
            <a:r>
              <a:rPr lang="en-US" altLang="zh-CN" dirty="0"/>
              <a:t>SSMS</a:t>
            </a:r>
            <a:r>
              <a:rPr lang="zh-CN" altLang="zh-CN" dirty="0"/>
              <a:t>安装包页面。或者，自己直接下载安装包后，进行安装。</a:t>
            </a:r>
            <a:endParaRPr lang="zh-CN" altLang="zh-CN" dirty="0"/>
          </a:p>
          <a:p>
            <a:pPr indent="446405"/>
            <a:r>
              <a:rPr lang="zh-CN" altLang="zh-CN" dirty="0"/>
              <a:t>执行</a:t>
            </a:r>
            <a:r>
              <a:rPr lang="en-US" altLang="zh-CN" dirty="0"/>
              <a:t>SSMS</a:t>
            </a:r>
            <a:r>
              <a:rPr lang="zh-CN" altLang="zh-CN" dirty="0"/>
              <a:t>安装包，系统显示如图</a:t>
            </a:r>
            <a:r>
              <a:rPr lang="en-US" altLang="zh-CN" dirty="0"/>
              <a:t>1.23</a:t>
            </a:r>
            <a:r>
              <a:rPr lang="zh-CN" altLang="zh-CN" dirty="0"/>
              <a:t>所示</a:t>
            </a:r>
            <a:r>
              <a:rPr lang="zh-CN" altLang="zh-CN" dirty="0" smtClean="0"/>
              <a:t>。</a:t>
            </a:r>
            <a:endParaRPr lang="zh-CN" altLang="zh-CN" dirty="0"/>
          </a:p>
        </p:txBody>
      </p:sp>
      <p:pic>
        <p:nvPicPr>
          <p:cNvPr id="23554" name="图片 2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168650" y="2628265"/>
            <a:ext cx="4427220" cy="3830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1767293" y="244811"/>
            <a:ext cx="7773285" cy="5464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4492" tIns="57246" rIns="114492" bIns="57246">
            <a:spAutoFit/>
          </a:bodyPr>
          <a:lstStyle>
            <a:lvl1pPr>
              <a:defRPr sz="3200">
                <a:solidFill>
                  <a:schemeClr val="tx1"/>
                </a:solidFill>
                <a:latin typeface="Arial" panose="020B0604020202020204" pitchFamily="34" charset="0"/>
                <a:ea typeface="宋体" panose="02010600030101010101" pitchFamily="2" charset="-122"/>
              </a:defRPr>
            </a:lvl1pPr>
            <a:lvl2pPr>
              <a:defRPr sz="2800">
                <a:solidFill>
                  <a:schemeClr val="tx1"/>
                </a:solidFill>
                <a:latin typeface="Arial" panose="020B0604020202020204" pitchFamily="34" charset="0"/>
                <a:ea typeface="宋体" panose="02010600030101010101" pitchFamily="2" charset="-122"/>
              </a:defRPr>
            </a:lvl2pPr>
            <a:lvl3pPr>
              <a:defRPr sz="2400">
                <a:solidFill>
                  <a:schemeClr val="tx1"/>
                </a:solidFill>
                <a:latin typeface="Arial" panose="020B0604020202020204" pitchFamily="34" charset="0"/>
                <a:ea typeface="宋体" panose="02010600030101010101" pitchFamily="2" charset="-122"/>
              </a:defRPr>
            </a:lvl3pPr>
            <a:lvl4pPr>
              <a:defRPr sz="2000">
                <a:solidFill>
                  <a:schemeClr val="tx1"/>
                </a:solidFill>
                <a:latin typeface="Arial" panose="020B0604020202020204" pitchFamily="34" charset="0"/>
                <a:ea typeface="宋体" panose="02010600030101010101" pitchFamily="2" charset="-122"/>
              </a:defRPr>
            </a:lvl4pPr>
            <a:lvl5pPr>
              <a:defRPr sz="2000">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r>
              <a:rPr lang="zh-CN" altLang="zh-CN" sz="2800" b="1" dirty="0">
                <a:solidFill>
                  <a:srgbClr val="751021"/>
                </a:solidFill>
              </a:rPr>
              <a:t>安装</a:t>
            </a:r>
            <a:r>
              <a:rPr lang="en-US" altLang="zh-CN" sz="2800" b="1" dirty="0">
                <a:solidFill>
                  <a:srgbClr val="751021"/>
                </a:solidFill>
              </a:rPr>
              <a:t>SQL Server Management Studio (SSMS)</a:t>
            </a:r>
            <a:endParaRPr lang="zh-CN" altLang="zh-CN" sz="2800" b="1" dirty="0">
              <a:solidFill>
                <a:srgbClr val="751021"/>
              </a:solidFill>
            </a:endParaRPr>
          </a:p>
        </p:txBody>
      </p:sp>
      <p:sp>
        <p:nvSpPr>
          <p:cNvPr id="3" name="矩形 2"/>
          <p:cNvSpPr/>
          <p:nvPr/>
        </p:nvSpPr>
        <p:spPr>
          <a:xfrm>
            <a:off x="1368450" y="1188368"/>
            <a:ext cx="6984528" cy="369332"/>
          </a:xfrm>
          <a:prstGeom prst="rect">
            <a:avLst/>
          </a:prstGeom>
        </p:spPr>
        <p:txBody>
          <a:bodyPr wrap="square">
            <a:spAutoFit/>
          </a:bodyPr>
          <a:lstStyle/>
          <a:p>
            <a:r>
              <a:rPr lang="zh-CN" altLang="zh-CN" dirty="0"/>
              <a:t>单击“安装”，系统根据用户选择项目逐个安装，如图</a:t>
            </a:r>
            <a:r>
              <a:rPr lang="en-US" altLang="zh-CN" dirty="0"/>
              <a:t>1.24</a:t>
            </a:r>
            <a:r>
              <a:rPr lang="zh-CN" altLang="zh-CN" dirty="0"/>
              <a:t>所示。</a:t>
            </a:r>
            <a:endParaRPr lang="zh-CN" altLang="zh-CN" dirty="0"/>
          </a:p>
        </p:txBody>
      </p:sp>
      <p:pic>
        <p:nvPicPr>
          <p:cNvPr id="24578" name="Picture 2" descr="快照39"/>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094719" y="1557700"/>
            <a:ext cx="4610435" cy="39938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3"/>
          <p:cNvSpPr txBox="1">
            <a:spLocks noChangeArrowheads="1"/>
          </p:cNvSpPr>
          <p:nvPr/>
        </p:nvSpPr>
        <p:spPr bwMode="auto">
          <a:xfrm>
            <a:off x="1296442" y="1044352"/>
            <a:ext cx="8703732" cy="8542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4492" tIns="57246" rIns="114492" bIns="57246">
            <a:spAutoFit/>
          </a:bodyPr>
          <a:lstStyle>
            <a:lvl1pPr>
              <a:defRPr sz="3200">
                <a:solidFill>
                  <a:schemeClr val="tx1"/>
                </a:solidFill>
                <a:latin typeface="Arial" panose="020B0604020202020204" pitchFamily="34" charset="0"/>
                <a:ea typeface="宋体" panose="02010600030101010101" pitchFamily="2" charset="-122"/>
              </a:defRPr>
            </a:lvl1pPr>
            <a:lvl2pPr>
              <a:defRPr sz="2800">
                <a:solidFill>
                  <a:schemeClr val="tx1"/>
                </a:solidFill>
                <a:latin typeface="Arial" panose="020B0604020202020204" pitchFamily="34" charset="0"/>
                <a:ea typeface="宋体" panose="02010600030101010101" pitchFamily="2" charset="-122"/>
              </a:defRPr>
            </a:lvl2pPr>
            <a:lvl3pPr>
              <a:defRPr sz="2400">
                <a:solidFill>
                  <a:schemeClr val="tx1"/>
                </a:solidFill>
                <a:latin typeface="Arial" panose="020B0604020202020204" pitchFamily="34" charset="0"/>
                <a:ea typeface="宋体" panose="02010600030101010101" pitchFamily="2" charset="-122"/>
              </a:defRPr>
            </a:lvl3pPr>
            <a:lvl4pPr>
              <a:defRPr sz="2000">
                <a:solidFill>
                  <a:schemeClr val="tx1"/>
                </a:solidFill>
                <a:latin typeface="Arial" panose="020B0604020202020204" pitchFamily="34" charset="0"/>
                <a:ea typeface="宋体" panose="02010600030101010101" pitchFamily="2" charset="-122"/>
              </a:defRPr>
            </a:lvl4pPr>
            <a:lvl5pPr>
              <a:defRPr sz="2000">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r>
              <a:rPr lang="zh-CN" altLang="zh-CN" sz="4800" b="1" dirty="0" smtClean="0">
                <a:solidFill>
                  <a:srgbClr val="751021"/>
                </a:solidFill>
                <a:latin typeface="微软雅黑" panose="020B0503020204020204" pitchFamily="34" charset="-122"/>
                <a:ea typeface="微软雅黑" panose="020B0503020204020204" pitchFamily="34" charset="-122"/>
              </a:rPr>
              <a:t>第</a:t>
            </a:r>
            <a:r>
              <a:rPr lang="en-US" altLang="zh-CN" sz="4800" b="1" dirty="0" smtClean="0">
                <a:solidFill>
                  <a:srgbClr val="751021"/>
                </a:solidFill>
                <a:latin typeface="微软雅黑" panose="020B0503020204020204" pitchFamily="34" charset="-122"/>
                <a:ea typeface="微软雅黑" panose="020B0503020204020204" pitchFamily="34" charset="-122"/>
              </a:rPr>
              <a:t>1</a:t>
            </a:r>
            <a:r>
              <a:rPr lang="zh-CN" altLang="zh-CN" sz="4800" b="1" dirty="0" smtClean="0">
                <a:solidFill>
                  <a:srgbClr val="751021"/>
                </a:solidFill>
                <a:latin typeface="微软雅黑" panose="020B0503020204020204" pitchFamily="34" charset="-122"/>
                <a:ea typeface="微软雅黑" panose="020B0503020204020204" pitchFamily="34" charset="-122"/>
              </a:rPr>
              <a:t>章</a:t>
            </a:r>
            <a:r>
              <a:rPr lang="en-US" altLang="zh-CN" sz="4800" b="1" dirty="0" smtClean="0">
                <a:solidFill>
                  <a:srgbClr val="751021"/>
                </a:solidFill>
                <a:latin typeface="微软雅黑" panose="020B0503020204020204" pitchFamily="34" charset="-122"/>
                <a:ea typeface="微软雅黑" panose="020B0503020204020204" pitchFamily="34" charset="-122"/>
              </a:rPr>
              <a:t>   </a:t>
            </a:r>
            <a:r>
              <a:rPr lang="en-US" altLang="zh-CN" sz="4800" b="1" dirty="0">
                <a:solidFill>
                  <a:srgbClr val="751021"/>
                </a:solidFill>
                <a:latin typeface="微软雅黑" panose="020B0503020204020204" pitchFamily="34" charset="-122"/>
                <a:ea typeface="微软雅黑" panose="020B0503020204020204" pitchFamily="34" charset="-122"/>
              </a:rPr>
              <a:t>SQL Server 2016</a:t>
            </a:r>
            <a:r>
              <a:rPr lang="zh-CN" altLang="zh-CN" sz="4800" b="1" dirty="0">
                <a:solidFill>
                  <a:srgbClr val="751021"/>
                </a:solidFill>
                <a:latin typeface="微软雅黑" panose="020B0503020204020204" pitchFamily="34" charset="-122"/>
                <a:ea typeface="微软雅黑" panose="020B0503020204020204" pitchFamily="34" charset="-122"/>
              </a:rPr>
              <a:t>简介</a:t>
            </a:r>
            <a:endParaRPr lang="en-US" altLang="zh-CN" sz="4800" b="1" dirty="0">
              <a:solidFill>
                <a:srgbClr val="751021"/>
              </a:solidFill>
              <a:latin typeface="微软雅黑" panose="020B0503020204020204" pitchFamily="34" charset="-122"/>
              <a:ea typeface="微软雅黑" panose="020B0503020204020204" pitchFamily="34" charset="-122"/>
            </a:endParaRPr>
          </a:p>
        </p:txBody>
      </p:sp>
      <p:sp>
        <p:nvSpPr>
          <p:cNvPr id="3" name="TextBox 2"/>
          <p:cNvSpPr txBox="1"/>
          <p:nvPr/>
        </p:nvSpPr>
        <p:spPr>
          <a:xfrm>
            <a:off x="3888730" y="2760358"/>
            <a:ext cx="6696744" cy="646331"/>
          </a:xfrm>
          <a:prstGeom prst="rect">
            <a:avLst/>
          </a:prstGeom>
          <a:noFill/>
        </p:spPr>
        <p:txBody>
          <a:bodyPr wrap="square" rtlCol="0">
            <a:spAutoFit/>
          </a:bodyPr>
          <a:lstStyle/>
          <a:p>
            <a:r>
              <a:rPr lang="en-US" altLang="zh-CN" sz="3600" b="1" dirty="0" smtClean="0"/>
              <a:t>——</a:t>
            </a:r>
            <a:r>
              <a:rPr lang="en-US" altLang="zh-CN" sz="3600" b="1" dirty="0"/>
              <a:t>SQL Server 2016</a:t>
            </a:r>
            <a:r>
              <a:rPr lang="zh-CN" altLang="zh-CN" sz="3600" b="1" dirty="0"/>
              <a:t>操作</a:t>
            </a:r>
            <a:endParaRPr lang="zh-CN" altLang="zh-CN" sz="36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1767293" y="244811"/>
            <a:ext cx="3317001" cy="5464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4492" tIns="57246" rIns="114492" bIns="57246">
            <a:spAutoFit/>
          </a:bodyPr>
          <a:lstStyle>
            <a:lvl1pPr>
              <a:defRPr sz="3200">
                <a:solidFill>
                  <a:schemeClr val="tx1"/>
                </a:solidFill>
                <a:latin typeface="Arial" panose="020B0604020202020204" pitchFamily="34" charset="0"/>
                <a:ea typeface="宋体" panose="02010600030101010101" pitchFamily="2" charset="-122"/>
              </a:defRPr>
            </a:lvl1pPr>
            <a:lvl2pPr>
              <a:defRPr sz="2800">
                <a:solidFill>
                  <a:schemeClr val="tx1"/>
                </a:solidFill>
                <a:latin typeface="Arial" panose="020B0604020202020204" pitchFamily="34" charset="0"/>
                <a:ea typeface="宋体" panose="02010600030101010101" pitchFamily="2" charset="-122"/>
              </a:defRPr>
            </a:lvl2pPr>
            <a:lvl3pPr>
              <a:defRPr sz="2400">
                <a:solidFill>
                  <a:schemeClr val="tx1"/>
                </a:solidFill>
                <a:latin typeface="Arial" panose="020B0604020202020204" pitchFamily="34" charset="0"/>
                <a:ea typeface="宋体" panose="02010600030101010101" pitchFamily="2" charset="-122"/>
              </a:defRPr>
            </a:lvl3pPr>
            <a:lvl4pPr>
              <a:defRPr sz="2000">
                <a:solidFill>
                  <a:schemeClr val="tx1"/>
                </a:solidFill>
                <a:latin typeface="Arial" panose="020B0604020202020204" pitchFamily="34" charset="0"/>
                <a:ea typeface="宋体" panose="02010600030101010101" pitchFamily="2" charset="-122"/>
              </a:defRPr>
            </a:lvl4pPr>
            <a:lvl5pPr>
              <a:defRPr sz="2000">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lvl="5">
              <a:buNone/>
            </a:pPr>
            <a:r>
              <a:rPr lang="en-US" altLang="zh-CN" sz="2800" b="1" dirty="0">
                <a:solidFill>
                  <a:srgbClr val="751021"/>
                </a:solidFill>
              </a:rPr>
              <a:t>3</a:t>
            </a:r>
            <a:r>
              <a:rPr lang="zh-CN" altLang="en-US" sz="2800" b="1" dirty="0">
                <a:solidFill>
                  <a:srgbClr val="751021"/>
                </a:solidFill>
              </a:rPr>
              <a:t>．命令行实用工具</a:t>
            </a:r>
            <a:endParaRPr lang="zh-CN" altLang="zh-CN" sz="2800" b="1" dirty="0">
              <a:solidFill>
                <a:srgbClr val="751021"/>
              </a:solidFill>
            </a:endParaRPr>
          </a:p>
        </p:txBody>
      </p:sp>
      <p:sp>
        <p:nvSpPr>
          <p:cNvPr id="3" name="TextBox 2"/>
          <p:cNvSpPr txBox="1"/>
          <p:nvPr/>
        </p:nvSpPr>
        <p:spPr>
          <a:xfrm>
            <a:off x="1008410" y="1188368"/>
            <a:ext cx="9145016" cy="923330"/>
          </a:xfrm>
          <a:prstGeom prst="rect">
            <a:avLst/>
          </a:prstGeom>
          <a:noFill/>
        </p:spPr>
        <p:txBody>
          <a:bodyPr wrap="square" rtlCol="0">
            <a:spAutoFit/>
          </a:bodyPr>
          <a:lstStyle/>
          <a:p>
            <a:pPr indent="446405"/>
            <a:r>
              <a:rPr lang="zh-CN" altLang="zh-CN" dirty="0"/>
              <a:t>命令行实用工具使您能够在脚本</a:t>
            </a:r>
            <a:r>
              <a:rPr lang="en-US" altLang="zh-CN" dirty="0"/>
              <a:t> SQL Server</a:t>
            </a:r>
            <a:r>
              <a:rPr lang="zh-CN" altLang="zh-CN" dirty="0"/>
              <a:t>操作，</a:t>
            </a:r>
            <a:r>
              <a:rPr lang="en-US" altLang="zh-CN" dirty="0"/>
              <a:t> SQL Server 2016</a:t>
            </a:r>
            <a:r>
              <a:rPr lang="zh-CN" altLang="zh-CN" dirty="0"/>
              <a:t>提供了</a:t>
            </a:r>
            <a:r>
              <a:rPr lang="en-US" altLang="zh-CN" dirty="0"/>
              <a:t>21</a:t>
            </a:r>
            <a:r>
              <a:rPr lang="zh-CN" altLang="zh-CN" dirty="0"/>
              <a:t>个命令行实用工具，对应的文件存放在几个不同的</a:t>
            </a:r>
            <a:r>
              <a:rPr lang="en-US" altLang="zh-CN" dirty="0"/>
              <a:t> SQL Server</a:t>
            </a:r>
            <a:r>
              <a:rPr lang="zh-CN" altLang="zh-CN" dirty="0"/>
              <a:t>安装子目录中。表</a:t>
            </a:r>
            <a:r>
              <a:rPr lang="en-US" altLang="zh-CN" dirty="0"/>
              <a:t>1.3</a:t>
            </a:r>
            <a:r>
              <a:rPr lang="zh-CN" altLang="zh-CN" dirty="0"/>
              <a:t>列出其中的几个</a:t>
            </a:r>
            <a:r>
              <a:rPr lang="zh-CN" altLang="zh-CN" dirty="0" smtClean="0"/>
              <a:t>。</a:t>
            </a:r>
            <a:endParaRPr lang="zh-CN" altLang="zh-CN" dirty="0"/>
          </a:p>
        </p:txBody>
      </p:sp>
      <p:graphicFrame>
        <p:nvGraphicFramePr>
          <p:cNvPr id="4" name="表格 3"/>
          <p:cNvGraphicFramePr>
            <a:graphicFrameLocks noGrp="1"/>
          </p:cNvGraphicFramePr>
          <p:nvPr/>
        </p:nvGraphicFramePr>
        <p:xfrm>
          <a:off x="1224434" y="2145882"/>
          <a:ext cx="8280921" cy="3369714"/>
        </p:xfrm>
        <a:graphic>
          <a:graphicData uri="http://schemas.openxmlformats.org/drawingml/2006/table">
            <a:tbl>
              <a:tblPr firstRow="1" firstCol="1" bandRow="1"/>
              <a:tblGrid>
                <a:gridCol w="1512169"/>
                <a:gridCol w="2359097"/>
                <a:gridCol w="4409655"/>
              </a:tblGrid>
              <a:tr h="399469">
                <a:tc>
                  <a:txBody>
                    <a:bodyPr/>
                    <a:lstStyle/>
                    <a:p>
                      <a:pPr indent="255905" algn="just">
                        <a:lnSpc>
                          <a:spcPts val="1505"/>
                        </a:lnSpc>
                        <a:spcAft>
                          <a:spcPts val="0"/>
                        </a:spcAft>
                      </a:pPr>
                      <a:r>
                        <a:rPr lang="zh-CN" sz="1400" kern="0">
                          <a:effectLst/>
                          <a:latin typeface="Times New Roman" panose="02020603050405020304"/>
                          <a:ea typeface="宋体" panose="02010600030101010101" pitchFamily="2" charset="-122"/>
                        </a:rPr>
                        <a:t>实用工具</a:t>
                      </a:r>
                      <a:endParaRPr lang="zh-CN" sz="1400" kern="1000">
                        <a:effectLst/>
                        <a:latin typeface="Times New Roman" panose="02020603050405020304"/>
                        <a:ea typeface="宋体" panose="02010600030101010101" pitchFamily="2" charset="-122"/>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indent="255905" algn="just">
                        <a:lnSpc>
                          <a:spcPts val="1505"/>
                        </a:lnSpc>
                        <a:spcAft>
                          <a:spcPts val="0"/>
                        </a:spcAft>
                      </a:pPr>
                      <a:r>
                        <a:rPr lang="zh-CN" sz="1400" kern="0">
                          <a:effectLst/>
                          <a:latin typeface="Times New Roman" panose="02020603050405020304"/>
                          <a:ea typeface="宋体" panose="02010600030101010101" pitchFamily="2" charset="-122"/>
                        </a:rPr>
                        <a:t>功能</a:t>
                      </a:r>
                      <a:endParaRPr lang="zh-CN" sz="1400" kern="1000">
                        <a:effectLst/>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indent="255905" algn="just">
                        <a:lnSpc>
                          <a:spcPts val="1505"/>
                        </a:lnSpc>
                        <a:spcAft>
                          <a:spcPts val="0"/>
                        </a:spcAft>
                      </a:pPr>
                      <a:r>
                        <a:rPr lang="zh-CN" sz="1400" kern="0">
                          <a:effectLst/>
                          <a:latin typeface="Times New Roman" panose="02020603050405020304"/>
                          <a:ea typeface="宋体" panose="02010600030101010101" pitchFamily="2" charset="-122"/>
                        </a:rPr>
                        <a:t>命令文件目录</a:t>
                      </a:r>
                      <a:endParaRPr lang="zh-CN" sz="1400" kern="1000">
                        <a:effectLst/>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r>
              <a:tr h="594049">
                <a:tc>
                  <a:txBody>
                    <a:bodyPr/>
                    <a:lstStyle/>
                    <a:p>
                      <a:pPr indent="255905" algn="just">
                        <a:lnSpc>
                          <a:spcPts val="1505"/>
                        </a:lnSpc>
                        <a:spcAft>
                          <a:spcPts val="0"/>
                        </a:spcAft>
                      </a:pPr>
                      <a:r>
                        <a:rPr lang="en-US" sz="1400" kern="0">
                          <a:effectLst/>
                          <a:latin typeface="Times New Roman" panose="02020603050405020304"/>
                          <a:ea typeface="宋体" panose="02010600030101010101" pitchFamily="2" charset="-122"/>
                        </a:rPr>
                        <a:t>sqlcmd</a:t>
                      </a:r>
                      <a:endParaRPr lang="zh-CN" sz="1400" kern="1000">
                        <a:effectLst/>
                        <a:latin typeface="Times New Roman" panose="02020603050405020304"/>
                        <a:ea typeface="宋体" panose="02010600030101010101" pitchFamily="2" charset="-122"/>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55905" algn="just">
                        <a:lnSpc>
                          <a:spcPts val="1505"/>
                        </a:lnSpc>
                        <a:spcAft>
                          <a:spcPts val="0"/>
                        </a:spcAft>
                      </a:pPr>
                      <a:r>
                        <a:rPr lang="zh-CN" sz="1400" kern="0">
                          <a:effectLst/>
                          <a:latin typeface="Times New Roman" panose="02020603050405020304"/>
                          <a:ea typeface="宋体" panose="02010600030101010101" pitchFamily="2" charset="-122"/>
                        </a:rPr>
                        <a:t>输入</a:t>
                      </a:r>
                      <a:r>
                        <a:rPr lang="en-US" sz="1400" kern="0">
                          <a:effectLst/>
                          <a:latin typeface="Times New Roman" panose="02020603050405020304"/>
                          <a:ea typeface="宋体" panose="02010600030101010101" pitchFamily="2" charset="-122"/>
                        </a:rPr>
                        <a:t>T-SQL</a:t>
                      </a:r>
                      <a:r>
                        <a:rPr lang="zh-CN" sz="1400" kern="0">
                          <a:effectLst/>
                          <a:latin typeface="Times New Roman" panose="02020603050405020304"/>
                          <a:ea typeface="宋体" panose="02010600030101010101" pitchFamily="2" charset="-122"/>
                        </a:rPr>
                        <a:t>语句、系统过程和脚本文件</a:t>
                      </a:r>
                      <a:endParaRPr lang="zh-CN" sz="1400" kern="1000">
                        <a:effectLst/>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55905" algn="l">
                        <a:lnSpc>
                          <a:spcPts val="1505"/>
                        </a:lnSpc>
                        <a:spcAft>
                          <a:spcPts val="0"/>
                        </a:spcAft>
                      </a:pPr>
                      <a:r>
                        <a:rPr lang="en-US" sz="1400" kern="0">
                          <a:effectLst/>
                          <a:latin typeface="Times New Roman" panose="02020603050405020304"/>
                          <a:ea typeface="宋体" panose="02010600030101010101" pitchFamily="2" charset="-122"/>
                        </a:rPr>
                        <a:t>&lt;drive&gt;:\\Program Files\ Microsoft SQL Server\Client SDK\ODBC\110\Tools\Binn</a:t>
                      </a:r>
                      <a:endParaRPr lang="zh-CN" sz="1400" kern="1000">
                        <a:effectLst/>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94049">
                <a:tc>
                  <a:txBody>
                    <a:bodyPr/>
                    <a:lstStyle/>
                    <a:p>
                      <a:pPr indent="255905" algn="just">
                        <a:lnSpc>
                          <a:spcPts val="1505"/>
                        </a:lnSpc>
                        <a:spcAft>
                          <a:spcPts val="0"/>
                        </a:spcAft>
                      </a:pPr>
                      <a:r>
                        <a:rPr lang="en-US" sz="1400" kern="0">
                          <a:effectLst/>
                          <a:latin typeface="Times New Roman" panose="02020603050405020304"/>
                          <a:ea typeface="宋体" panose="02010600030101010101" pitchFamily="2" charset="-122"/>
                        </a:rPr>
                        <a:t>Ssms</a:t>
                      </a:r>
                      <a:endParaRPr lang="zh-CN" sz="1400" kern="1000">
                        <a:effectLst/>
                        <a:latin typeface="Times New Roman" panose="02020603050405020304"/>
                        <a:ea typeface="宋体" panose="02010600030101010101" pitchFamily="2" charset="-122"/>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55905" algn="l">
                        <a:lnSpc>
                          <a:spcPts val="1505"/>
                        </a:lnSpc>
                        <a:spcAft>
                          <a:spcPts val="0"/>
                        </a:spcAft>
                      </a:pPr>
                      <a:r>
                        <a:rPr lang="zh-CN" sz="1400" kern="0">
                          <a:effectLst/>
                          <a:latin typeface="Times New Roman" panose="02020603050405020304"/>
                          <a:ea typeface="宋体" panose="02010600030101010101" pitchFamily="2" charset="-122"/>
                        </a:rPr>
                        <a:t>启动</a:t>
                      </a:r>
                      <a:r>
                        <a:rPr lang="en-US" sz="1400" kern="0">
                          <a:effectLst/>
                          <a:latin typeface="Times New Roman" panose="02020603050405020304"/>
                          <a:ea typeface="宋体" panose="02010600030101010101" pitchFamily="2" charset="-122"/>
                        </a:rPr>
                        <a:t> SQL Server Management Studio </a:t>
                      </a:r>
                      <a:r>
                        <a:rPr lang="zh-CN" sz="1400" kern="0">
                          <a:effectLst/>
                          <a:latin typeface="Times New Roman" panose="02020603050405020304"/>
                          <a:ea typeface="宋体" panose="02010600030101010101" pitchFamily="2" charset="-122"/>
                        </a:rPr>
                        <a:t>。</a:t>
                      </a:r>
                      <a:endParaRPr lang="zh-CN" sz="1400" kern="1000">
                        <a:effectLst/>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55905" algn="l">
                        <a:lnSpc>
                          <a:spcPts val="1505"/>
                        </a:lnSpc>
                        <a:spcAft>
                          <a:spcPts val="0"/>
                        </a:spcAft>
                      </a:pPr>
                      <a:r>
                        <a:rPr lang="en-US" sz="1400" kern="0">
                          <a:effectLst/>
                          <a:latin typeface="Times New Roman" panose="02020603050405020304"/>
                          <a:ea typeface="宋体" panose="02010600030101010101" pitchFamily="2" charset="-122"/>
                        </a:rPr>
                        <a:t>&lt;</a:t>
                      </a:r>
                      <a:r>
                        <a:rPr lang="en-US" sz="1400" i="1" kern="0">
                          <a:effectLst/>
                          <a:latin typeface="Times New Roman" panose="02020603050405020304"/>
                          <a:ea typeface="宋体" panose="02010600030101010101" pitchFamily="2" charset="-122"/>
                        </a:rPr>
                        <a:t>drive&gt;:\Program Files\Microsoft SQL Server\nnn\</a:t>
                      </a:r>
                      <a:r>
                        <a:rPr lang="en-US" sz="1400" kern="0">
                          <a:effectLst/>
                          <a:latin typeface="Times New Roman" panose="02020603050405020304"/>
                          <a:ea typeface="宋体" panose="02010600030101010101" pitchFamily="2" charset="-122"/>
                        </a:rPr>
                        <a:t>Tools\Binn\VSShell\Common7\IDE</a:t>
                      </a:r>
                      <a:endParaRPr lang="zh-CN" sz="1400" kern="1000">
                        <a:effectLst/>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94049">
                <a:tc>
                  <a:txBody>
                    <a:bodyPr/>
                    <a:lstStyle/>
                    <a:p>
                      <a:pPr indent="255905" algn="just">
                        <a:lnSpc>
                          <a:spcPts val="1505"/>
                        </a:lnSpc>
                        <a:spcAft>
                          <a:spcPts val="0"/>
                        </a:spcAft>
                      </a:pPr>
                      <a:r>
                        <a:rPr lang="en-US" sz="1400" u="none" strike="noStrike" kern="0" dirty="0" err="1">
                          <a:solidFill>
                            <a:schemeClr val="tx1"/>
                          </a:solidFill>
                          <a:effectLst/>
                          <a:latin typeface="Times New Roman" panose="02020603050405020304"/>
                          <a:ea typeface="宋体" panose="02010600030101010101" pitchFamily="2" charset="-122"/>
                        </a:rPr>
                        <a:t>sqlservr</a:t>
                      </a:r>
                      <a:r>
                        <a:rPr lang="en-US" sz="1400" u="none" strike="noStrike" kern="0" dirty="0">
                          <a:solidFill>
                            <a:schemeClr val="tx1"/>
                          </a:solidFill>
                          <a:effectLst/>
                          <a:latin typeface="Times New Roman" panose="02020603050405020304"/>
                          <a:ea typeface="宋体" panose="02010600030101010101" pitchFamily="2" charset="-122"/>
                        </a:rPr>
                        <a:t> Application</a:t>
                      </a:r>
                      <a:endParaRPr lang="zh-CN" sz="1400" kern="1000" dirty="0">
                        <a:solidFill>
                          <a:schemeClr val="tx1"/>
                        </a:solidFill>
                        <a:effectLst/>
                        <a:latin typeface="Times New Roman" panose="02020603050405020304"/>
                        <a:ea typeface="宋体" panose="02010600030101010101" pitchFamily="2" charset="-122"/>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55905" algn="just">
                        <a:lnSpc>
                          <a:spcPts val="1505"/>
                        </a:lnSpc>
                        <a:spcAft>
                          <a:spcPts val="0"/>
                        </a:spcAft>
                      </a:pPr>
                      <a:r>
                        <a:rPr lang="zh-CN" sz="1400" kern="0">
                          <a:effectLst/>
                          <a:latin typeface="Times New Roman" panose="02020603050405020304"/>
                          <a:ea typeface="宋体" panose="02010600030101010101" pitchFamily="2" charset="-122"/>
                        </a:rPr>
                        <a:t>启动和停止</a:t>
                      </a:r>
                      <a:r>
                        <a:rPr lang="en-US" sz="1400" kern="0">
                          <a:effectLst/>
                          <a:latin typeface="Times New Roman" panose="02020603050405020304"/>
                          <a:ea typeface="宋体" panose="02010600030101010101" pitchFamily="2" charset="-122"/>
                        </a:rPr>
                        <a:t> </a:t>
                      </a:r>
                      <a:r>
                        <a:rPr lang="zh-CN" sz="1400" kern="0">
                          <a:effectLst/>
                          <a:latin typeface="Times New Roman" panose="02020603050405020304"/>
                          <a:ea typeface="宋体" panose="02010600030101010101" pitchFamily="2" charset="-122"/>
                        </a:rPr>
                        <a:t>数据库引擎</a:t>
                      </a:r>
                      <a:r>
                        <a:rPr lang="en-US" sz="1400" kern="0">
                          <a:effectLst/>
                          <a:latin typeface="Times New Roman" panose="02020603050405020304"/>
                          <a:ea typeface="宋体" panose="02010600030101010101" pitchFamily="2" charset="-122"/>
                        </a:rPr>
                        <a:t> </a:t>
                      </a:r>
                      <a:r>
                        <a:rPr lang="zh-CN" sz="1400" kern="0">
                          <a:effectLst/>
                          <a:latin typeface="Times New Roman" panose="02020603050405020304"/>
                          <a:ea typeface="宋体" panose="02010600030101010101" pitchFamily="2" charset="-122"/>
                        </a:rPr>
                        <a:t>实例以进行故障排除。</a:t>
                      </a:r>
                      <a:endParaRPr lang="zh-CN" sz="1400" kern="1000">
                        <a:effectLst/>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55905" algn="l">
                        <a:lnSpc>
                          <a:spcPts val="1505"/>
                        </a:lnSpc>
                        <a:spcAft>
                          <a:spcPts val="0"/>
                        </a:spcAft>
                      </a:pPr>
                      <a:r>
                        <a:rPr lang="en-US" sz="1400" kern="0">
                          <a:effectLst/>
                          <a:latin typeface="Times New Roman" panose="02020603050405020304"/>
                          <a:ea typeface="宋体" panose="02010600030101010101" pitchFamily="2" charset="-122"/>
                        </a:rPr>
                        <a:t>&lt;drive&gt;:\Program Files\Microsoft SQL Server\MSSQL13.MSSQLSERVER\MSSQL\Binn</a:t>
                      </a:r>
                      <a:endParaRPr lang="zh-CN" sz="1400" kern="1000">
                        <a:effectLst/>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94049">
                <a:tc>
                  <a:txBody>
                    <a:bodyPr/>
                    <a:lstStyle/>
                    <a:p>
                      <a:pPr indent="255905" algn="just">
                        <a:lnSpc>
                          <a:spcPts val="1505"/>
                        </a:lnSpc>
                        <a:spcAft>
                          <a:spcPts val="0"/>
                        </a:spcAft>
                      </a:pPr>
                      <a:r>
                        <a:rPr lang="en-US" sz="1400" u="none" strike="noStrike" kern="0" dirty="0" err="1">
                          <a:solidFill>
                            <a:schemeClr val="tx1"/>
                          </a:solidFill>
                          <a:effectLst/>
                          <a:latin typeface="Times New Roman" panose="02020603050405020304"/>
                          <a:ea typeface="宋体" panose="02010600030101010101" pitchFamily="2" charset="-122"/>
                        </a:rPr>
                        <a:t>SqlLocalDB</a:t>
                      </a:r>
                      <a:r>
                        <a:rPr lang="en-US" sz="1400" u="none" strike="noStrike" kern="0" dirty="0">
                          <a:solidFill>
                            <a:schemeClr val="tx1"/>
                          </a:solidFill>
                          <a:effectLst/>
                          <a:latin typeface="Times New Roman" panose="02020603050405020304"/>
                          <a:ea typeface="宋体" panose="02010600030101010101" pitchFamily="2" charset="-122"/>
                        </a:rPr>
                        <a:t> </a:t>
                      </a:r>
                      <a:endParaRPr lang="zh-CN" sz="1400" kern="1000" dirty="0">
                        <a:solidFill>
                          <a:schemeClr val="tx1"/>
                        </a:solidFill>
                        <a:effectLst/>
                        <a:latin typeface="Times New Roman" panose="02020603050405020304"/>
                        <a:ea typeface="宋体" panose="02010600030101010101" pitchFamily="2" charset="-122"/>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55905" algn="just">
                        <a:lnSpc>
                          <a:spcPts val="1505"/>
                        </a:lnSpc>
                        <a:spcAft>
                          <a:spcPts val="0"/>
                        </a:spcAft>
                      </a:pPr>
                      <a:r>
                        <a:rPr lang="zh-CN" sz="1400" kern="0">
                          <a:effectLst/>
                          <a:latin typeface="Times New Roman" panose="02020603050405020304"/>
                          <a:ea typeface="宋体" panose="02010600030101010101" pitchFamily="2" charset="-122"/>
                        </a:rPr>
                        <a:t>针对程序开发人员的</a:t>
                      </a:r>
                      <a:r>
                        <a:rPr lang="en-US" sz="1400" kern="0">
                          <a:effectLst/>
                          <a:latin typeface="Times New Roman" panose="02020603050405020304"/>
                          <a:ea typeface="宋体" panose="02010600030101010101" pitchFamily="2" charset="-122"/>
                        </a:rPr>
                        <a:t> SQL Server </a:t>
                      </a:r>
                      <a:r>
                        <a:rPr lang="zh-CN" sz="1400" kern="0">
                          <a:effectLst/>
                          <a:latin typeface="Times New Roman" panose="02020603050405020304"/>
                          <a:ea typeface="宋体" panose="02010600030101010101" pitchFamily="2" charset="-122"/>
                        </a:rPr>
                        <a:t>的执行模式。</a:t>
                      </a:r>
                      <a:endParaRPr lang="zh-CN" sz="1400" kern="1000">
                        <a:effectLst/>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55905" algn="l">
                        <a:lnSpc>
                          <a:spcPts val="1505"/>
                        </a:lnSpc>
                        <a:spcAft>
                          <a:spcPts val="0"/>
                        </a:spcAft>
                      </a:pPr>
                      <a:r>
                        <a:rPr lang="en-US" sz="1400" kern="0">
                          <a:effectLst/>
                          <a:latin typeface="Times New Roman" panose="02020603050405020304"/>
                          <a:ea typeface="宋体" panose="02010600030101010101" pitchFamily="2" charset="-122"/>
                        </a:rPr>
                        <a:t>&lt;</a:t>
                      </a:r>
                      <a:r>
                        <a:rPr lang="en-US" sz="1400" i="1" kern="0">
                          <a:effectLst/>
                          <a:latin typeface="Times New Roman" panose="02020603050405020304"/>
                          <a:ea typeface="宋体" panose="02010600030101010101" pitchFamily="2" charset="-122"/>
                        </a:rPr>
                        <a:t>drive&gt;:\Program Files\Microsoft SQL Server\nnn\</a:t>
                      </a:r>
                      <a:r>
                        <a:rPr lang="en-US" sz="1400" kern="0">
                          <a:effectLst/>
                          <a:latin typeface="Times New Roman" panose="02020603050405020304"/>
                          <a:ea typeface="宋体" panose="02010600030101010101" pitchFamily="2" charset="-122"/>
                        </a:rPr>
                        <a:t>Tools\Binn\</a:t>
                      </a:r>
                      <a:endParaRPr lang="zh-CN" sz="1400" kern="1000">
                        <a:effectLst/>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94049">
                <a:tc>
                  <a:txBody>
                    <a:bodyPr/>
                    <a:lstStyle/>
                    <a:p>
                      <a:pPr indent="255905" algn="just">
                        <a:lnSpc>
                          <a:spcPts val="1505"/>
                        </a:lnSpc>
                        <a:spcAft>
                          <a:spcPts val="0"/>
                        </a:spcAft>
                      </a:pPr>
                      <a:r>
                        <a:rPr lang="en-US" sz="1400" u="none" strike="noStrike" kern="0" dirty="0">
                          <a:solidFill>
                            <a:schemeClr val="tx1"/>
                          </a:solidFill>
                          <a:effectLst/>
                          <a:latin typeface="Times New Roman" panose="02020603050405020304"/>
                          <a:ea typeface="宋体" panose="02010600030101010101" pitchFamily="2" charset="-122"/>
                        </a:rPr>
                        <a:t>Profiler</a:t>
                      </a:r>
                      <a:endParaRPr lang="zh-CN" sz="1400" kern="1000" dirty="0">
                        <a:solidFill>
                          <a:schemeClr val="tx1"/>
                        </a:solidFill>
                        <a:effectLst/>
                        <a:latin typeface="Times New Roman" panose="02020603050405020304"/>
                        <a:ea typeface="宋体" panose="02010600030101010101" pitchFamily="2" charset="-122"/>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55905" algn="just">
                        <a:lnSpc>
                          <a:spcPts val="1505"/>
                        </a:lnSpc>
                        <a:spcAft>
                          <a:spcPts val="0"/>
                        </a:spcAft>
                      </a:pPr>
                      <a:r>
                        <a:rPr lang="zh-CN" sz="1400" kern="0">
                          <a:effectLst/>
                          <a:latin typeface="Times New Roman" panose="02020603050405020304"/>
                          <a:ea typeface="宋体" panose="02010600030101010101" pitchFamily="2" charset="-122"/>
                        </a:rPr>
                        <a:t>启动</a:t>
                      </a:r>
                      <a:r>
                        <a:rPr lang="en-US" sz="1400" kern="0">
                          <a:effectLst/>
                          <a:latin typeface="Times New Roman" panose="02020603050405020304"/>
                          <a:ea typeface="宋体" panose="02010600030101010101" pitchFamily="2" charset="-122"/>
                        </a:rPr>
                        <a:t> SQL Server </a:t>
                      </a:r>
                      <a:r>
                        <a:rPr lang="zh-CN" sz="1400" kern="0">
                          <a:effectLst/>
                          <a:latin typeface="Times New Roman" panose="02020603050405020304"/>
                          <a:ea typeface="宋体" panose="02010600030101010101" pitchFamily="2" charset="-122"/>
                        </a:rPr>
                        <a:t>事件探查器</a:t>
                      </a:r>
                      <a:r>
                        <a:rPr lang="en-US" sz="1400" kern="0">
                          <a:effectLst/>
                          <a:latin typeface="Times New Roman" panose="02020603050405020304"/>
                          <a:ea typeface="宋体" panose="02010600030101010101" pitchFamily="2" charset="-122"/>
                        </a:rPr>
                        <a:t> </a:t>
                      </a:r>
                      <a:r>
                        <a:rPr lang="zh-CN" sz="1400" kern="0">
                          <a:effectLst/>
                          <a:latin typeface="Times New Roman" panose="02020603050405020304"/>
                          <a:ea typeface="宋体" panose="02010600030101010101" pitchFamily="2" charset="-122"/>
                        </a:rPr>
                        <a:t>。</a:t>
                      </a:r>
                      <a:endParaRPr lang="zh-CN" sz="1400" kern="1000">
                        <a:effectLst/>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55905" algn="l">
                        <a:lnSpc>
                          <a:spcPts val="1505"/>
                        </a:lnSpc>
                        <a:spcAft>
                          <a:spcPts val="0"/>
                        </a:spcAft>
                      </a:pPr>
                      <a:r>
                        <a:rPr lang="en-US" sz="1400" kern="0" dirty="0">
                          <a:effectLst/>
                          <a:latin typeface="Times New Roman" panose="02020603050405020304"/>
                          <a:ea typeface="宋体" panose="02010600030101010101" pitchFamily="2" charset="-122"/>
                        </a:rPr>
                        <a:t>&lt;</a:t>
                      </a:r>
                      <a:r>
                        <a:rPr lang="en-US" sz="1400" i="1" kern="0" dirty="0">
                          <a:effectLst/>
                          <a:latin typeface="Times New Roman" panose="02020603050405020304"/>
                          <a:ea typeface="宋体" panose="02010600030101010101" pitchFamily="2" charset="-122"/>
                        </a:rPr>
                        <a:t>drive&gt;:\Program Files\Microsoft SQL Server\</a:t>
                      </a:r>
                      <a:r>
                        <a:rPr lang="en-US" sz="1400" i="1" kern="0" dirty="0" err="1">
                          <a:effectLst/>
                          <a:latin typeface="Times New Roman" panose="02020603050405020304"/>
                          <a:ea typeface="宋体" panose="02010600030101010101" pitchFamily="2" charset="-122"/>
                        </a:rPr>
                        <a:t>nnn</a:t>
                      </a:r>
                      <a:r>
                        <a:rPr lang="en-US" sz="1400" i="1" kern="0" dirty="0">
                          <a:effectLst/>
                          <a:latin typeface="Times New Roman" panose="02020603050405020304"/>
                          <a:ea typeface="宋体" panose="02010600030101010101" pitchFamily="2" charset="-122"/>
                        </a:rPr>
                        <a:t>\</a:t>
                      </a:r>
                      <a:r>
                        <a:rPr lang="en-US" sz="1400" kern="0" dirty="0">
                          <a:effectLst/>
                          <a:latin typeface="Times New Roman" panose="02020603050405020304"/>
                          <a:ea typeface="宋体" panose="02010600030101010101" pitchFamily="2" charset="-122"/>
                        </a:rPr>
                        <a:t>Tools\</a:t>
                      </a:r>
                      <a:r>
                        <a:rPr lang="en-US" sz="1400" kern="0" dirty="0" err="1">
                          <a:effectLst/>
                          <a:latin typeface="Times New Roman" panose="02020603050405020304"/>
                          <a:ea typeface="宋体" panose="02010600030101010101" pitchFamily="2" charset="-122"/>
                        </a:rPr>
                        <a:t>Binn</a:t>
                      </a:r>
                      <a:endParaRPr lang="zh-CN" sz="1400" kern="1000" dirty="0">
                        <a:effectLst/>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 Box 2"/>
          <p:cNvSpPr txBox="1">
            <a:spLocks noChangeArrowheads="1"/>
          </p:cNvSpPr>
          <p:nvPr/>
        </p:nvSpPr>
        <p:spPr bwMode="auto">
          <a:xfrm>
            <a:off x="4680882" y="1165849"/>
            <a:ext cx="1455914" cy="577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4492" tIns="57246" rIns="114492" bIns="57246">
            <a:spAutoFit/>
          </a:bodyPr>
          <a:lstStyle>
            <a:lvl1pPr>
              <a:defRPr sz="3200">
                <a:solidFill>
                  <a:schemeClr val="tx1"/>
                </a:solidFill>
                <a:latin typeface="Arial" panose="020B0604020202020204" pitchFamily="34" charset="0"/>
                <a:ea typeface="宋体" panose="02010600030101010101" pitchFamily="2" charset="-122"/>
              </a:defRPr>
            </a:lvl1pPr>
            <a:lvl2pPr>
              <a:defRPr sz="2800">
                <a:solidFill>
                  <a:schemeClr val="tx1"/>
                </a:solidFill>
                <a:latin typeface="Arial" panose="020B0604020202020204" pitchFamily="34" charset="0"/>
                <a:ea typeface="宋体" panose="02010600030101010101" pitchFamily="2" charset="-122"/>
              </a:defRPr>
            </a:lvl2pPr>
            <a:lvl3pPr>
              <a:defRPr sz="2400">
                <a:solidFill>
                  <a:schemeClr val="tx1"/>
                </a:solidFill>
                <a:latin typeface="Arial" panose="020B0604020202020204" pitchFamily="34" charset="0"/>
                <a:ea typeface="宋体" panose="02010600030101010101" pitchFamily="2" charset="-122"/>
              </a:defRPr>
            </a:lvl3pPr>
            <a:lvl4pPr>
              <a:defRPr sz="2000">
                <a:solidFill>
                  <a:schemeClr val="tx1"/>
                </a:solidFill>
                <a:latin typeface="Arial" panose="020B0604020202020204" pitchFamily="34" charset="0"/>
                <a:ea typeface="宋体" panose="02010600030101010101" pitchFamily="2" charset="-122"/>
              </a:defRPr>
            </a:lvl4pPr>
            <a:lvl5pPr>
              <a:defRPr sz="2000">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r>
              <a:rPr lang="zh-CN" altLang="en-US" sz="3000" b="1" dirty="0">
                <a:solidFill>
                  <a:srgbClr val="751021"/>
                </a:solidFill>
                <a:latin typeface="微软雅黑" panose="020B0503020204020204" pitchFamily="34" charset="-122"/>
                <a:ea typeface="微软雅黑" panose="020B0503020204020204" pitchFamily="34" charset="-122"/>
              </a:rPr>
              <a:t>目    录</a:t>
            </a:r>
            <a:endParaRPr lang="en-US" altLang="zh-CN" sz="2000" dirty="0">
              <a:solidFill>
                <a:srgbClr val="751021"/>
              </a:solidFill>
              <a:latin typeface="微软雅黑" panose="020B0503020204020204" pitchFamily="34" charset="-122"/>
              <a:ea typeface="微软雅黑" panose="020B0503020204020204" pitchFamily="34" charset="-122"/>
            </a:endParaRPr>
          </a:p>
        </p:txBody>
      </p:sp>
      <p:sp>
        <p:nvSpPr>
          <p:cNvPr id="6147" name="Rectangle 3"/>
          <p:cNvSpPr>
            <a:spLocks noChangeArrowheads="1"/>
          </p:cNvSpPr>
          <p:nvPr/>
        </p:nvSpPr>
        <p:spPr bwMode="auto">
          <a:xfrm>
            <a:off x="5229113" y="2398585"/>
            <a:ext cx="402395" cy="436340"/>
          </a:xfrm>
          <a:prstGeom prst="star6">
            <a:avLst/>
          </a:prstGeom>
          <a:solidFill>
            <a:schemeClr val="bg1">
              <a:alpha val="20000"/>
            </a:schemeClr>
          </a:solidFill>
          <a:ln w="3175">
            <a:solidFill>
              <a:schemeClr val="bg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4492" tIns="57246" rIns="114492" bIns="57246" anchor="ctr"/>
          <a:lstStyle/>
          <a:p>
            <a:pPr algn="ctr" eaLnBrk="1" hangingPunct="1"/>
            <a:r>
              <a:rPr lang="en-US" altLang="zh-CN" b="1" dirty="0">
                <a:solidFill>
                  <a:srgbClr val="751021"/>
                </a:solidFill>
                <a:latin typeface="微软雅黑" panose="020B0503020204020204" pitchFamily="34" charset="-122"/>
                <a:ea typeface="微软雅黑" panose="020B0503020204020204" pitchFamily="34" charset="-122"/>
              </a:rPr>
              <a:t>1</a:t>
            </a:r>
            <a:endParaRPr lang="en-US" altLang="zh-CN" b="1" dirty="0">
              <a:solidFill>
                <a:srgbClr val="751021"/>
              </a:solidFill>
              <a:latin typeface="微软雅黑" panose="020B0503020204020204" pitchFamily="34" charset="-122"/>
              <a:ea typeface="微软雅黑" panose="020B0503020204020204" pitchFamily="34" charset="-122"/>
            </a:endParaRPr>
          </a:p>
        </p:txBody>
      </p:sp>
      <p:pic>
        <p:nvPicPr>
          <p:cNvPr id="11" name="Picture 5" descr="未标题-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878918" y="1932078"/>
            <a:ext cx="7122380" cy="2488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Rectangle 3"/>
          <p:cNvSpPr>
            <a:spLocks noChangeArrowheads="1"/>
          </p:cNvSpPr>
          <p:nvPr/>
        </p:nvSpPr>
        <p:spPr bwMode="auto">
          <a:xfrm>
            <a:off x="2664594" y="2319354"/>
            <a:ext cx="1793788" cy="1533310"/>
          </a:xfrm>
          <a:prstGeom prst="heart">
            <a:avLst/>
          </a:prstGeom>
          <a:solidFill>
            <a:schemeClr val="bg1">
              <a:alpha val="20000"/>
            </a:schemeClr>
          </a:solidFill>
          <a:ln w="3175">
            <a:solidFill>
              <a:schemeClr val="bg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4492" tIns="57246" rIns="114492" bIns="57246" anchor="ctr"/>
          <a:lstStyle/>
          <a:p>
            <a:pPr algn="ctr" eaLnBrk="1" hangingPunct="1"/>
            <a:r>
              <a:rPr lang="en-US" altLang="zh-CN" sz="6000" b="1" dirty="0" smtClean="0">
                <a:solidFill>
                  <a:srgbClr val="751021"/>
                </a:solidFill>
                <a:latin typeface="微软雅黑" panose="020B0503020204020204" pitchFamily="34" charset="-122"/>
                <a:ea typeface="微软雅黑" panose="020B0503020204020204" pitchFamily="34" charset="-122"/>
              </a:rPr>
              <a:t>01</a:t>
            </a:r>
            <a:endParaRPr lang="en-US" altLang="zh-CN" sz="6000" b="1" dirty="0">
              <a:solidFill>
                <a:srgbClr val="751021"/>
              </a:solidFill>
              <a:latin typeface="微软雅黑" panose="020B0503020204020204" pitchFamily="34" charset="-122"/>
              <a:ea typeface="微软雅黑" panose="020B0503020204020204" pitchFamily="34" charset="-122"/>
            </a:endParaRPr>
          </a:p>
        </p:txBody>
      </p:sp>
      <p:sp>
        <p:nvSpPr>
          <p:cNvPr id="13" name="Rectangle 3"/>
          <p:cNvSpPr>
            <a:spLocks noChangeArrowheads="1"/>
          </p:cNvSpPr>
          <p:nvPr/>
        </p:nvSpPr>
        <p:spPr bwMode="auto">
          <a:xfrm>
            <a:off x="5229113" y="3060576"/>
            <a:ext cx="402395" cy="436340"/>
          </a:xfrm>
          <a:prstGeom prst="star6">
            <a:avLst/>
          </a:prstGeom>
          <a:solidFill>
            <a:schemeClr val="bg1">
              <a:alpha val="20000"/>
            </a:schemeClr>
          </a:solidFill>
          <a:ln w="3175">
            <a:solidFill>
              <a:schemeClr val="bg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4492" tIns="57246" rIns="114492" bIns="57246" anchor="ctr"/>
          <a:lstStyle/>
          <a:p>
            <a:pPr algn="ctr" eaLnBrk="1" hangingPunct="1"/>
            <a:r>
              <a:rPr lang="en-US" altLang="zh-CN" b="1" dirty="0" smtClean="0">
                <a:solidFill>
                  <a:srgbClr val="751021"/>
                </a:solidFill>
                <a:latin typeface="微软雅黑" panose="020B0503020204020204" pitchFamily="34" charset="-122"/>
                <a:ea typeface="微软雅黑" panose="020B0503020204020204" pitchFamily="34" charset="-122"/>
              </a:rPr>
              <a:t>2</a:t>
            </a:r>
            <a:endParaRPr lang="en-US" altLang="zh-CN" b="1" dirty="0">
              <a:solidFill>
                <a:srgbClr val="751021"/>
              </a:solidFill>
              <a:latin typeface="微软雅黑" panose="020B0503020204020204" pitchFamily="34" charset="-122"/>
              <a:ea typeface="微软雅黑" panose="020B0503020204020204" pitchFamily="34" charset="-122"/>
            </a:endParaRPr>
          </a:p>
        </p:txBody>
      </p:sp>
      <p:sp>
        <p:nvSpPr>
          <p:cNvPr id="2" name="矩形 1"/>
          <p:cNvSpPr/>
          <p:nvPr/>
        </p:nvSpPr>
        <p:spPr>
          <a:xfrm>
            <a:off x="1944514" y="3895055"/>
            <a:ext cx="3248301" cy="1200329"/>
          </a:xfrm>
          <a:prstGeom prst="rect">
            <a:avLst/>
          </a:prstGeom>
        </p:spPr>
        <p:txBody>
          <a:bodyPr wrap="square">
            <a:spAutoFit/>
          </a:bodyPr>
          <a:lstStyle/>
          <a:p>
            <a:r>
              <a:rPr lang="zh-CN" altLang="zh-CN" sz="2400" b="1" dirty="0"/>
              <a:t>采用</a:t>
            </a:r>
            <a:r>
              <a:rPr lang="en-US" altLang="zh-CN" sz="2400" b="1" dirty="0"/>
              <a:t> SQL Server Management Studio</a:t>
            </a:r>
            <a:r>
              <a:rPr lang="zh-CN" altLang="zh-CN" sz="2400" b="1" dirty="0"/>
              <a:t>（</a:t>
            </a:r>
            <a:r>
              <a:rPr lang="en-US" altLang="zh-CN" sz="2400" b="1" dirty="0"/>
              <a:t>SSMS</a:t>
            </a:r>
            <a:r>
              <a:rPr lang="zh-CN" altLang="zh-CN" sz="2400" b="1" dirty="0"/>
              <a:t>）操作</a:t>
            </a:r>
            <a:endParaRPr lang="zh-CN" altLang="en-US" sz="2400" b="1" dirty="0"/>
          </a:p>
        </p:txBody>
      </p:sp>
      <p:sp>
        <p:nvSpPr>
          <p:cNvPr id="3" name="矩形 2"/>
          <p:cNvSpPr/>
          <p:nvPr/>
        </p:nvSpPr>
        <p:spPr>
          <a:xfrm>
            <a:off x="5742453" y="2432089"/>
            <a:ext cx="4527843" cy="369332"/>
          </a:xfrm>
          <a:prstGeom prst="rect">
            <a:avLst/>
          </a:prstGeom>
        </p:spPr>
        <p:txBody>
          <a:bodyPr wrap="none">
            <a:spAutoFit/>
          </a:bodyPr>
          <a:lstStyle/>
          <a:p>
            <a:r>
              <a:rPr lang="zh-CN" altLang="zh-CN" b="1" dirty="0">
                <a:solidFill>
                  <a:srgbClr val="751021"/>
                </a:solidFill>
              </a:rPr>
              <a:t>采用</a:t>
            </a:r>
            <a:r>
              <a:rPr lang="en-US" altLang="zh-CN" b="1" dirty="0">
                <a:solidFill>
                  <a:srgbClr val="751021"/>
                </a:solidFill>
              </a:rPr>
              <a:t>SSMS</a:t>
            </a:r>
            <a:r>
              <a:rPr lang="zh-CN" altLang="zh-CN" b="1" dirty="0">
                <a:solidFill>
                  <a:srgbClr val="751021"/>
                </a:solidFill>
              </a:rPr>
              <a:t>连接到</a:t>
            </a:r>
            <a:r>
              <a:rPr lang="en-US" altLang="zh-CN" b="1" dirty="0">
                <a:solidFill>
                  <a:srgbClr val="751021"/>
                </a:solidFill>
              </a:rPr>
              <a:t>SQL Server 2016</a:t>
            </a:r>
            <a:r>
              <a:rPr lang="zh-CN" altLang="zh-CN" b="1" dirty="0">
                <a:solidFill>
                  <a:srgbClr val="751021"/>
                </a:solidFill>
              </a:rPr>
              <a:t>服务器</a:t>
            </a:r>
            <a:endParaRPr lang="zh-CN" altLang="zh-CN" b="1" dirty="0">
              <a:solidFill>
                <a:srgbClr val="751021"/>
              </a:solidFill>
            </a:endParaRPr>
          </a:p>
        </p:txBody>
      </p:sp>
      <p:sp>
        <p:nvSpPr>
          <p:cNvPr id="4" name="矩形 3"/>
          <p:cNvSpPr/>
          <p:nvPr/>
        </p:nvSpPr>
        <p:spPr>
          <a:xfrm>
            <a:off x="5732876" y="3083863"/>
            <a:ext cx="1762021" cy="369332"/>
          </a:xfrm>
          <a:prstGeom prst="rect">
            <a:avLst/>
          </a:prstGeom>
        </p:spPr>
        <p:txBody>
          <a:bodyPr wrap="none">
            <a:spAutoFit/>
          </a:bodyPr>
          <a:lstStyle/>
          <a:p>
            <a:r>
              <a:rPr lang="en-US" altLang="zh-CN" b="1" dirty="0">
                <a:solidFill>
                  <a:srgbClr val="751021"/>
                </a:solidFill>
              </a:rPr>
              <a:t>SSMS</a:t>
            </a:r>
            <a:r>
              <a:rPr lang="zh-CN" altLang="zh-CN" b="1" dirty="0">
                <a:solidFill>
                  <a:srgbClr val="751021"/>
                </a:solidFill>
              </a:rPr>
              <a:t>环境配置</a:t>
            </a:r>
            <a:endParaRPr lang="zh-CN" altLang="zh-CN" b="1" dirty="0">
              <a:solidFill>
                <a:srgbClr val="751021"/>
              </a:solidFill>
            </a:endParaRPr>
          </a:p>
        </p:txBody>
      </p:sp>
      <p:sp>
        <p:nvSpPr>
          <p:cNvPr id="10" name="Rectangle 3"/>
          <p:cNvSpPr>
            <a:spLocks noChangeArrowheads="1"/>
          </p:cNvSpPr>
          <p:nvPr/>
        </p:nvSpPr>
        <p:spPr bwMode="auto">
          <a:xfrm>
            <a:off x="5229113" y="3690437"/>
            <a:ext cx="402395" cy="436340"/>
          </a:xfrm>
          <a:prstGeom prst="star6">
            <a:avLst/>
          </a:prstGeom>
          <a:solidFill>
            <a:schemeClr val="bg1">
              <a:alpha val="20000"/>
            </a:schemeClr>
          </a:solidFill>
          <a:ln w="3175">
            <a:solidFill>
              <a:schemeClr val="bg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4492" tIns="57246" rIns="114492" bIns="57246" anchor="ctr"/>
          <a:lstStyle/>
          <a:p>
            <a:pPr algn="ctr" eaLnBrk="1" hangingPunct="1"/>
            <a:r>
              <a:rPr lang="en-US" altLang="zh-CN" b="1" dirty="0" smtClean="0">
                <a:solidFill>
                  <a:srgbClr val="751021"/>
                </a:solidFill>
                <a:latin typeface="微软雅黑" panose="020B0503020204020204" pitchFamily="34" charset="-122"/>
                <a:ea typeface="微软雅黑" panose="020B0503020204020204" pitchFamily="34" charset="-122"/>
              </a:rPr>
              <a:t>3</a:t>
            </a:r>
            <a:endParaRPr lang="en-US" altLang="zh-CN" b="1" dirty="0">
              <a:solidFill>
                <a:srgbClr val="751021"/>
              </a:solidFill>
              <a:latin typeface="微软雅黑" panose="020B0503020204020204" pitchFamily="34" charset="-122"/>
              <a:ea typeface="微软雅黑" panose="020B0503020204020204" pitchFamily="34" charset="-122"/>
            </a:endParaRPr>
          </a:p>
        </p:txBody>
      </p:sp>
      <p:sp>
        <p:nvSpPr>
          <p:cNvPr id="16" name="矩形 15"/>
          <p:cNvSpPr/>
          <p:nvPr/>
        </p:nvSpPr>
        <p:spPr>
          <a:xfrm>
            <a:off x="5742746" y="3734158"/>
            <a:ext cx="3176511" cy="369332"/>
          </a:xfrm>
          <a:prstGeom prst="rect">
            <a:avLst/>
          </a:prstGeom>
        </p:spPr>
        <p:txBody>
          <a:bodyPr wrap="none">
            <a:spAutoFit/>
          </a:bodyPr>
          <a:lstStyle/>
          <a:p>
            <a:r>
              <a:rPr lang="en-US" altLang="zh-CN" b="1" dirty="0">
                <a:solidFill>
                  <a:srgbClr val="751021"/>
                </a:solidFill>
              </a:rPr>
              <a:t>SQL Server 2016</a:t>
            </a:r>
            <a:r>
              <a:rPr lang="zh-CN" altLang="zh-CN" b="1" dirty="0">
                <a:solidFill>
                  <a:srgbClr val="751021"/>
                </a:solidFill>
              </a:rPr>
              <a:t>服务器属性</a:t>
            </a:r>
            <a:endParaRPr lang="zh-CN" altLang="zh-CN" b="1" dirty="0">
              <a:solidFill>
                <a:srgbClr val="751021"/>
              </a:solidFill>
            </a:endParaRPr>
          </a:p>
        </p:txBody>
      </p:sp>
    </p:spTree>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withEffect">
                                  <p:stCondLst>
                                    <p:cond delay="0"/>
                                  </p:stCondLst>
                                  <p:childTnLst>
                                    <p:set>
                                      <p:cBhvr>
                                        <p:cTn id="6" dur="1" fill="hold">
                                          <p:stCondLst>
                                            <p:cond delay="0"/>
                                          </p:stCondLst>
                                        </p:cTn>
                                        <p:tgtEl>
                                          <p:spTgt spid="6147"/>
                                        </p:tgtEl>
                                        <p:attrNameLst>
                                          <p:attrName>style.visibility</p:attrName>
                                        </p:attrNameLst>
                                      </p:cBhvr>
                                      <p:to>
                                        <p:strVal val="visible"/>
                                      </p:to>
                                    </p:set>
                                    <p:anim calcmode="lin" valueType="num">
                                      <p:cBhvr>
                                        <p:cTn id="7" dur="300" fill="hold"/>
                                        <p:tgtEl>
                                          <p:spTgt spid="6147"/>
                                        </p:tgtEl>
                                        <p:attrNameLst>
                                          <p:attrName>ppt_w</p:attrName>
                                        </p:attrNameLst>
                                      </p:cBhvr>
                                      <p:tavLst>
                                        <p:tav tm="0">
                                          <p:val>
                                            <p:fltVal val="0"/>
                                          </p:val>
                                        </p:tav>
                                        <p:tav tm="100000">
                                          <p:val>
                                            <p:strVal val="#ppt_w"/>
                                          </p:val>
                                        </p:tav>
                                      </p:tavLst>
                                    </p:anim>
                                    <p:anim calcmode="lin" valueType="num">
                                      <p:cBhvr>
                                        <p:cTn id="8" dur="300" fill="hold"/>
                                        <p:tgtEl>
                                          <p:spTgt spid="6147"/>
                                        </p:tgtEl>
                                        <p:attrNameLst>
                                          <p:attrName>ppt_h</p:attrName>
                                        </p:attrNameLst>
                                      </p:cBhvr>
                                      <p:tavLst>
                                        <p:tav tm="0">
                                          <p:val>
                                            <p:fltVal val="0"/>
                                          </p:val>
                                        </p:tav>
                                        <p:tav tm="100000">
                                          <p:val>
                                            <p:strVal val="#ppt_h"/>
                                          </p:val>
                                        </p:tav>
                                      </p:tavLst>
                                    </p:anim>
                                  </p:childTnLst>
                                </p:cTn>
                              </p:par>
                              <p:par>
                                <p:cTn id="9" presetID="6" presetClass="emph" presetSubtype="0" autoRev="1" fill="hold" grpId="1" nodeType="withEffect">
                                  <p:stCondLst>
                                    <p:cond delay="300"/>
                                  </p:stCondLst>
                                  <p:childTnLst>
                                    <p:animScale>
                                      <p:cBhvr>
                                        <p:cTn id="10" dur="150" fill="hold"/>
                                        <p:tgtEl>
                                          <p:spTgt spid="6147"/>
                                        </p:tgtEl>
                                      </p:cBhvr>
                                      <p:by x="120000" y="120000"/>
                                    </p:animScale>
                                  </p:childTnLst>
                                </p:cTn>
                              </p:par>
                              <p:par>
                                <p:cTn id="11" presetID="16" presetClass="entr" presetSubtype="37"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barn(outVertical)">
                                      <p:cBhvr>
                                        <p:cTn id="13" dur="500"/>
                                        <p:tgtEl>
                                          <p:spTgt spid="11"/>
                                        </p:tgtEl>
                                      </p:cBhvr>
                                    </p:animEffect>
                                  </p:childTnLst>
                                </p:cTn>
                              </p:par>
                              <p:par>
                                <p:cTn id="14" presetID="23" presetClass="entr" presetSubtype="16" fill="hold" grpId="0" nodeType="withEffect">
                                  <p:stCondLst>
                                    <p:cond delay="0"/>
                                  </p:stCondLst>
                                  <p:childTnLst>
                                    <p:set>
                                      <p:cBhvr>
                                        <p:cTn id="15" dur="1" fill="hold">
                                          <p:stCondLst>
                                            <p:cond delay="0"/>
                                          </p:stCondLst>
                                        </p:cTn>
                                        <p:tgtEl>
                                          <p:spTgt spid="12"/>
                                        </p:tgtEl>
                                        <p:attrNameLst>
                                          <p:attrName>style.visibility</p:attrName>
                                        </p:attrNameLst>
                                      </p:cBhvr>
                                      <p:to>
                                        <p:strVal val="visible"/>
                                      </p:to>
                                    </p:set>
                                    <p:anim calcmode="lin" valueType="num">
                                      <p:cBhvr>
                                        <p:cTn id="16" dur="300" fill="hold"/>
                                        <p:tgtEl>
                                          <p:spTgt spid="12"/>
                                        </p:tgtEl>
                                        <p:attrNameLst>
                                          <p:attrName>ppt_w</p:attrName>
                                        </p:attrNameLst>
                                      </p:cBhvr>
                                      <p:tavLst>
                                        <p:tav tm="0">
                                          <p:val>
                                            <p:fltVal val="0"/>
                                          </p:val>
                                        </p:tav>
                                        <p:tav tm="100000">
                                          <p:val>
                                            <p:strVal val="#ppt_w"/>
                                          </p:val>
                                        </p:tav>
                                      </p:tavLst>
                                    </p:anim>
                                    <p:anim calcmode="lin" valueType="num">
                                      <p:cBhvr>
                                        <p:cTn id="17" dur="300" fill="hold"/>
                                        <p:tgtEl>
                                          <p:spTgt spid="12"/>
                                        </p:tgtEl>
                                        <p:attrNameLst>
                                          <p:attrName>ppt_h</p:attrName>
                                        </p:attrNameLst>
                                      </p:cBhvr>
                                      <p:tavLst>
                                        <p:tav tm="0">
                                          <p:val>
                                            <p:fltVal val="0"/>
                                          </p:val>
                                        </p:tav>
                                        <p:tav tm="100000">
                                          <p:val>
                                            <p:strVal val="#ppt_h"/>
                                          </p:val>
                                        </p:tav>
                                      </p:tavLst>
                                    </p:anim>
                                  </p:childTnLst>
                                </p:cTn>
                              </p:par>
                              <p:par>
                                <p:cTn id="18" presetID="6" presetClass="emph" presetSubtype="0" autoRev="1" fill="hold" grpId="1" nodeType="withEffect">
                                  <p:stCondLst>
                                    <p:cond delay="300"/>
                                  </p:stCondLst>
                                  <p:childTnLst>
                                    <p:animScale>
                                      <p:cBhvr>
                                        <p:cTn id="19" dur="150" fill="hold"/>
                                        <p:tgtEl>
                                          <p:spTgt spid="12"/>
                                        </p:tgtEl>
                                      </p:cBhvr>
                                      <p:by x="120000" y="120000"/>
                                    </p:animScale>
                                  </p:childTnLst>
                                </p:cTn>
                              </p:par>
                              <p:par>
                                <p:cTn id="20" presetID="23" presetClass="entr" presetSubtype="16" fill="hold" grpId="0" nodeType="withEffect">
                                  <p:stCondLst>
                                    <p:cond delay="0"/>
                                  </p:stCondLst>
                                  <p:childTnLst>
                                    <p:set>
                                      <p:cBhvr>
                                        <p:cTn id="21" dur="1" fill="hold">
                                          <p:stCondLst>
                                            <p:cond delay="0"/>
                                          </p:stCondLst>
                                        </p:cTn>
                                        <p:tgtEl>
                                          <p:spTgt spid="13"/>
                                        </p:tgtEl>
                                        <p:attrNameLst>
                                          <p:attrName>style.visibility</p:attrName>
                                        </p:attrNameLst>
                                      </p:cBhvr>
                                      <p:to>
                                        <p:strVal val="visible"/>
                                      </p:to>
                                    </p:set>
                                    <p:anim calcmode="lin" valueType="num">
                                      <p:cBhvr>
                                        <p:cTn id="22" dur="300" fill="hold"/>
                                        <p:tgtEl>
                                          <p:spTgt spid="13"/>
                                        </p:tgtEl>
                                        <p:attrNameLst>
                                          <p:attrName>ppt_w</p:attrName>
                                        </p:attrNameLst>
                                      </p:cBhvr>
                                      <p:tavLst>
                                        <p:tav tm="0">
                                          <p:val>
                                            <p:fltVal val="0"/>
                                          </p:val>
                                        </p:tav>
                                        <p:tav tm="100000">
                                          <p:val>
                                            <p:strVal val="#ppt_w"/>
                                          </p:val>
                                        </p:tav>
                                      </p:tavLst>
                                    </p:anim>
                                    <p:anim calcmode="lin" valueType="num">
                                      <p:cBhvr>
                                        <p:cTn id="23" dur="300" fill="hold"/>
                                        <p:tgtEl>
                                          <p:spTgt spid="13"/>
                                        </p:tgtEl>
                                        <p:attrNameLst>
                                          <p:attrName>ppt_h</p:attrName>
                                        </p:attrNameLst>
                                      </p:cBhvr>
                                      <p:tavLst>
                                        <p:tav tm="0">
                                          <p:val>
                                            <p:fltVal val="0"/>
                                          </p:val>
                                        </p:tav>
                                        <p:tav tm="100000">
                                          <p:val>
                                            <p:strVal val="#ppt_h"/>
                                          </p:val>
                                        </p:tav>
                                      </p:tavLst>
                                    </p:anim>
                                  </p:childTnLst>
                                </p:cTn>
                              </p:par>
                              <p:par>
                                <p:cTn id="24" presetID="6" presetClass="emph" presetSubtype="0" autoRev="1" fill="hold" grpId="1" nodeType="withEffect">
                                  <p:stCondLst>
                                    <p:cond delay="300"/>
                                  </p:stCondLst>
                                  <p:childTnLst>
                                    <p:animScale>
                                      <p:cBhvr>
                                        <p:cTn id="25" dur="150" fill="hold"/>
                                        <p:tgtEl>
                                          <p:spTgt spid="13"/>
                                        </p:tgtEl>
                                      </p:cBhvr>
                                      <p:by x="120000" y="120000"/>
                                    </p:animScale>
                                  </p:childTnLst>
                                </p:cTn>
                              </p:par>
                              <p:par>
                                <p:cTn id="26" presetID="23" presetClass="entr" presetSubtype="16" fill="hold" grpId="0" nodeType="withEffect">
                                  <p:stCondLst>
                                    <p:cond delay="0"/>
                                  </p:stCondLst>
                                  <p:childTnLst>
                                    <p:set>
                                      <p:cBhvr>
                                        <p:cTn id="27" dur="1" fill="hold">
                                          <p:stCondLst>
                                            <p:cond delay="0"/>
                                          </p:stCondLst>
                                        </p:cTn>
                                        <p:tgtEl>
                                          <p:spTgt spid="10"/>
                                        </p:tgtEl>
                                        <p:attrNameLst>
                                          <p:attrName>style.visibility</p:attrName>
                                        </p:attrNameLst>
                                      </p:cBhvr>
                                      <p:to>
                                        <p:strVal val="visible"/>
                                      </p:to>
                                    </p:set>
                                    <p:anim calcmode="lin" valueType="num">
                                      <p:cBhvr>
                                        <p:cTn id="28" dur="300" fill="hold"/>
                                        <p:tgtEl>
                                          <p:spTgt spid="10"/>
                                        </p:tgtEl>
                                        <p:attrNameLst>
                                          <p:attrName>ppt_w</p:attrName>
                                        </p:attrNameLst>
                                      </p:cBhvr>
                                      <p:tavLst>
                                        <p:tav tm="0">
                                          <p:val>
                                            <p:fltVal val="0"/>
                                          </p:val>
                                        </p:tav>
                                        <p:tav tm="100000">
                                          <p:val>
                                            <p:strVal val="#ppt_w"/>
                                          </p:val>
                                        </p:tav>
                                      </p:tavLst>
                                    </p:anim>
                                    <p:anim calcmode="lin" valueType="num">
                                      <p:cBhvr>
                                        <p:cTn id="29" dur="300" fill="hold"/>
                                        <p:tgtEl>
                                          <p:spTgt spid="10"/>
                                        </p:tgtEl>
                                        <p:attrNameLst>
                                          <p:attrName>ppt_h</p:attrName>
                                        </p:attrNameLst>
                                      </p:cBhvr>
                                      <p:tavLst>
                                        <p:tav tm="0">
                                          <p:val>
                                            <p:fltVal val="0"/>
                                          </p:val>
                                        </p:tav>
                                        <p:tav tm="100000">
                                          <p:val>
                                            <p:strVal val="#ppt_h"/>
                                          </p:val>
                                        </p:tav>
                                      </p:tavLst>
                                    </p:anim>
                                  </p:childTnLst>
                                </p:cTn>
                              </p:par>
                              <p:par>
                                <p:cTn id="30" presetID="6" presetClass="emph" presetSubtype="0" autoRev="1" fill="hold" grpId="1" nodeType="withEffect">
                                  <p:stCondLst>
                                    <p:cond delay="300"/>
                                  </p:stCondLst>
                                  <p:childTnLst>
                                    <p:animScale>
                                      <p:cBhvr>
                                        <p:cTn id="31" dur="150" fill="hold"/>
                                        <p:tgtEl>
                                          <p:spTgt spid="10"/>
                                        </p:tgtEl>
                                      </p:cBhvr>
                                      <p:by x="120000" y="12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7" grpId="0" animBg="1"/>
      <p:bldP spid="6147" grpId="1" animBg="1"/>
      <p:bldP spid="12" grpId="0" animBg="1"/>
      <p:bldP spid="12" grpId="1" animBg="1"/>
      <p:bldP spid="13" grpId="0" animBg="1"/>
      <p:bldP spid="13" grpId="1" animBg="1"/>
      <p:bldP spid="10" grpId="0" animBg="1"/>
      <p:bldP spid="10" grpId="1"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1767293" y="244811"/>
            <a:ext cx="7544056" cy="5464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4492" tIns="57246" rIns="114492" bIns="57246">
            <a:spAutoFit/>
          </a:bodyPr>
          <a:lstStyle>
            <a:lvl1pPr>
              <a:defRPr sz="3200">
                <a:solidFill>
                  <a:schemeClr val="tx1"/>
                </a:solidFill>
                <a:latin typeface="Arial" panose="020B0604020202020204" pitchFamily="34" charset="0"/>
                <a:ea typeface="宋体" panose="02010600030101010101" pitchFamily="2" charset="-122"/>
              </a:defRPr>
            </a:lvl1pPr>
            <a:lvl2pPr>
              <a:defRPr sz="2800">
                <a:solidFill>
                  <a:schemeClr val="tx1"/>
                </a:solidFill>
                <a:latin typeface="Arial" panose="020B0604020202020204" pitchFamily="34" charset="0"/>
                <a:ea typeface="宋体" panose="02010600030101010101" pitchFamily="2" charset="-122"/>
              </a:defRPr>
            </a:lvl2pPr>
            <a:lvl3pPr>
              <a:defRPr sz="2400">
                <a:solidFill>
                  <a:schemeClr val="tx1"/>
                </a:solidFill>
                <a:latin typeface="Arial" panose="020B0604020202020204" pitchFamily="34" charset="0"/>
                <a:ea typeface="宋体" panose="02010600030101010101" pitchFamily="2" charset="-122"/>
              </a:defRPr>
            </a:lvl3pPr>
            <a:lvl4pPr>
              <a:defRPr sz="2000">
                <a:solidFill>
                  <a:schemeClr val="tx1"/>
                </a:solidFill>
                <a:latin typeface="Arial" panose="020B0604020202020204" pitchFamily="34" charset="0"/>
                <a:ea typeface="宋体" panose="02010600030101010101" pitchFamily="2" charset="-122"/>
              </a:defRPr>
            </a:lvl4pPr>
            <a:lvl5pPr>
              <a:defRPr sz="2000">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r>
              <a:rPr lang="en-US" altLang="zh-CN" sz="2800" b="1" dirty="0">
                <a:solidFill>
                  <a:srgbClr val="751021"/>
                </a:solidFill>
              </a:rPr>
              <a:t>1</a:t>
            </a:r>
            <a:r>
              <a:rPr lang="zh-CN" altLang="zh-CN" sz="2800" b="1" dirty="0">
                <a:solidFill>
                  <a:srgbClr val="751021"/>
                </a:solidFill>
              </a:rPr>
              <a:t>．采用</a:t>
            </a:r>
            <a:r>
              <a:rPr lang="en-US" altLang="zh-CN" sz="2800" b="1" dirty="0">
                <a:solidFill>
                  <a:srgbClr val="751021"/>
                </a:solidFill>
              </a:rPr>
              <a:t>SSMS</a:t>
            </a:r>
            <a:r>
              <a:rPr lang="zh-CN" altLang="zh-CN" sz="2800" b="1" dirty="0">
                <a:solidFill>
                  <a:srgbClr val="751021"/>
                </a:solidFill>
              </a:rPr>
              <a:t>连接到</a:t>
            </a:r>
            <a:r>
              <a:rPr lang="en-US" altLang="zh-CN" sz="2800" b="1" dirty="0">
                <a:solidFill>
                  <a:srgbClr val="751021"/>
                </a:solidFill>
              </a:rPr>
              <a:t>SQL Server 2016</a:t>
            </a:r>
            <a:r>
              <a:rPr lang="zh-CN" altLang="zh-CN" sz="2800" b="1" dirty="0">
                <a:solidFill>
                  <a:srgbClr val="751021"/>
                </a:solidFill>
              </a:rPr>
              <a:t>服务器</a:t>
            </a:r>
            <a:endParaRPr lang="zh-CN" altLang="zh-CN" sz="2800" b="1" dirty="0">
              <a:solidFill>
                <a:srgbClr val="751021"/>
              </a:solidFill>
            </a:endParaRPr>
          </a:p>
        </p:txBody>
      </p:sp>
      <p:sp>
        <p:nvSpPr>
          <p:cNvPr id="3" name="TextBox 2"/>
          <p:cNvSpPr txBox="1"/>
          <p:nvPr/>
        </p:nvSpPr>
        <p:spPr>
          <a:xfrm>
            <a:off x="792386" y="1332384"/>
            <a:ext cx="9217024" cy="646331"/>
          </a:xfrm>
          <a:prstGeom prst="rect">
            <a:avLst/>
          </a:prstGeom>
          <a:noFill/>
        </p:spPr>
        <p:txBody>
          <a:bodyPr wrap="square" rtlCol="0">
            <a:spAutoFit/>
          </a:bodyPr>
          <a:lstStyle/>
          <a:p>
            <a:pPr indent="446405"/>
            <a:r>
              <a:rPr lang="zh-CN" altLang="zh-CN" dirty="0"/>
              <a:t>运行“</a:t>
            </a:r>
            <a:r>
              <a:rPr lang="en-US" altLang="zh-CN" dirty="0"/>
              <a:t>SQL Server Management Studio</a:t>
            </a:r>
            <a:r>
              <a:rPr lang="zh-CN" altLang="zh-CN" dirty="0"/>
              <a:t>（</a:t>
            </a:r>
            <a:r>
              <a:rPr lang="en-US" altLang="zh-CN" dirty="0"/>
              <a:t>SSMS</a:t>
            </a:r>
            <a:r>
              <a:rPr lang="zh-CN" altLang="zh-CN" dirty="0"/>
              <a:t>）”，系统显示“连接到服务器”对话框，如图</a:t>
            </a:r>
            <a:r>
              <a:rPr lang="en-US" altLang="zh-CN" dirty="0"/>
              <a:t>1.25</a:t>
            </a:r>
            <a:r>
              <a:rPr lang="zh-CN" altLang="zh-CN" dirty="0"/>
              <a:t>所示</a:t>
            </a:r>
            <a:r>
              <a:rPr lang="zh-CN" altLang="zh-CN" dirty="0" smtClean="0"/>
              <a:t>。</a:t>
            </a:r>
            <a:endParaRPr lang="zh-CN" altLang="zh-CN" dirty="0"/>
          </a:p>
        </p:txBody>
      </p:sp>
      <p:pic>
        <p:nvPicPr>
          <p:cNvPr id="25602" name="图片 25"/>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880618" y="2003144"/>
            <a:ext cx="5184576" cy="3192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1767293" y="244811"/>
            <a:ext cx="7544056" cy="5464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4492" tIns="57246" rIns="114492" bIns="57246">
            <a:spAutoFit/>
          </a:bodyPr>
          <a:lstStyle>
            <a:lvl1pPr>
              <a:defRPr sz="3200">
                <a:solidFill>
                  <a:schemeClr val="tx1"/>
                </a:solidFill>
                <a:latin typeface="Arial" panose="020B0604020202020204" pitchFamily="34" charset="0"/>
                <a:ea typeface="宋体" panose="02010600030101010101" pitchFamily="2" charset="-122"/>
              </a:defRPr>
            </a:lvl1pPr>
            <a:lvl2pPr>
              <a:defRPr sz="2800">
                <a:solidFill>
                  <a:schemeClr val="tx1"/>
                </a:solidFill>
                <a:latin typeface="Arial" panose="020B0604020202020204" pitchFamily="34" charset="0"/>
                <a:ea typeface="宋体" panose="02010600030101010101" pitchFamily="2" charset="-122"/>
              </a:defRPr>
            </a:lvl2pPr>
            <a:lvl3pPr>
              <a:defRPr sz="2400">
                <a:solidFill>
                  <a:schemeClr val="tx1"/>
                </a:solidFill>
                <a:latin typeface="Arial" panose="020B0604020202020204" pitchFamily="34" charset="0"/>
                <a:ea typeface="宋体" panose="02010600030101010101" pitchFamily="2" charset="-122"/>
              </a:defRPr>
            </a:lvl3pPr>
            <a:lvl4pPr>
              <a:defRPr sz="2000">
                <a:solidFill>
                  <a:schemeClr val="tx1"/>
                </a:solidFill>
                <a:latin typeface="Arial" panose="020B0604020202020204" pitchFamily="34" charset="0"/>
                <a:ea typeface="宋体" panose="02010600030101010101" pitchFamily="2" charset="-122"/>
              </a:defRPr>
            </a:lvl4pPr>
            <a:lvl5pPr>
              <a:defRPr sz="2000">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r>
              <a:rPr lang="en-US" altLang="zh-CN" sz="2800" b="1" dirty="0">
                <a:solidFill>
                  <a:srgbClr val="751021"/>
                </a:solidFill>
              </a:rPr>
              <a:t>1</a:t>
            </a:r>
            <a:r>
              <a:rPr lang="zh-CN" altLang="zh-CN" sz="2800" b="1" dirty="0">
                <a:solidFill>
                  <a:srgbClr val="751021"/>
                </a:solidFill>
              </a:rPr>
              <a:t>．采用</a:t>
            </a:r>
            <a:r>
              <a:rPr lang="en-US" altLang="zh-CN" sz="2800" b="1" dirty="0">
                <a:solidFill>
                  <a:srgbClr val="751021"/>
                </a:solidFill>
              </a:rPr>
              <a:t>SSMS</a:t>
            </a:r>
            <a:r>
              <a:rPr lang="zh-CN" altLang="zh-CN" sz="2800" b="1" dirty="0">
                <a:solidFill>
                  <a:srgbClr val="751021"/>
                </a:solidFill>
              </a:rPr>
              <a:t>连接到</a:t>
            </a:r>
            <a:r>
              <a:rPr lang="en-US" altLang="zh-CN" sz="2800" b="1" dirty="0">
                <a:solidFill>
                  <a:srgbClr val="751021"/>
                </a:solidFill>
              </a:rPr>
              <a:t>SQL Server 2016</a:t>
            </a:r>
            <a:r>
              <a:rPr lang="zh-CN" altLang="zh-CN" sz="2800" b="1" dirty="0">
                <a:solidFill>
                  <a:srgbClr val="751021"/>
                </a:solidFill>
              </a:rPr>
              <a:t>服务器</a:t>
            </a:r>
            <a:endParaRPr lang="zh-CN" altLang="zh-CN" sz="2800" b="1" dirty="0">
              <a:solidFill>
                <a:srgbClr val="751021"/>
              </a:solidFill>
            </a:endParaRPr>
          </a:p>
        </p:txBody>
      </p:sp>
      <p:sp>
        <p:nvSpPr>
          <p:cNvPr id="3" name="TextBox 2"/>
          <p:cNvSpPr txBox="1"/>
          <p:nvPr/>
        </p:nvSpPr>
        <p:spPr>
          <a:xfrm>
            <a:off x="720378" y="1188368"/>
            <a:ext cx="9361040" cy="923330"/>
          </a:xfrm>
          <a:prstGeom prst="rect">
            <a:avLst/>
          </a:prstGeom>
          <a:noFill/>
        </p:spPr>
        <p:txBody>
          <a:bodyPr wrap="square" rtlCol="0">
            <a:spAutoFit/>
          </a:bodyPr>
          <a:lstStyle/>
          <a:p>
            <a:pPr indent="446405"/>
            <a:r>
              <a:rPr lang="zh-CN" altLang="zh-CN" dirty="0"/>
              <a:t>选择</a:t>
            </a:r>
            <a:r>
              <a:rPr lang="en-US" altLang="zh-CN" dirty="0"/>
              <a:t>Windows</a:t>
            </a:r>
            <a:r>
              <a:rPr lang="zh-CN" altLang="zh-CN" dirty="0"/>
              <a:t>身份验证，采用进入</a:t>
            </a:r>
            <a:r>
              <a:rPr lang="en-US" altLang="zh-CN" dirty="0"/>
              <a:t>Windows</a:t>
            </a:r>
            <a:r>
              <a:rPr lang="zh-CN" altLang="zh-CN" dirty="0"/>
              <a:t>时的用户登录</a:t>
            </a:r>
            <a:r>
              <a:rPr lang="en-US" altLang="zh-CN" dirty="0"/>
              <a:t>SQL Server</a:t>
            </a:r>
            <a:r>
              <a:rPr lang="zh-CN" altLang="zh-CN" dirty="0"/>
              <a:t>。</a:t>
            </a:r>
            <a:endParaRPr lang="zh-CN" altLang="zh-CN" dirty="0"/>
          </a:p>
          <a:p>
            <a:pPr indent="446405"/>
            <a:r>
              <a:rPr lang="zh-CN" altLang="zh-CN" dirty="0"/>
              <a:t>选择</a:t>
            </a:r>
            <a:r>
              <a:rPr lang="en-US" altLang="zh-CN" dirty="0"/>
              <a:t>SQL Server</a:t>
            </a:r>
            <a:r>
              <a:rPr lang="zh-CN" altLang="zh-CN" dirty="0"/>
              <a:t>身份验证，采用</a:t>
            </a:r>
            <a:r>
              <a:rPr lang="en-US" altLang="zh-CN" dirty="0"/>
              <a:t>SQL Server</a:t>
            </a:r>
            <a:r>
              <a:rPr lang="zh-CN" altLang="zh-CN" dirty="0"/>
              <a:t>系统管理员（</a:t>
            </a:r>
            <a:r>
              <a:rPr lang="en-US" altLang="zh-CN" dirty="0" err="1"/>
              <a:t>sa</a:t>
            </a:r>
            <a:r>
              <a:rPr lang="zh-CN" altLang="zh-CN" dirty="0"/>
              <a:t>）和安装时指定的密码登录，如图</a:t>
            </a:r>
            <a:r>
              <a:rPr lang="en-US" altLang="zh-CN" dirty="0"/>
              <a:t>1.26</a:t>
            </a:r>
            <a:r>
              <a:rPr lang="zh-CN" altLang="zh-CN" dirty="0"/>
              <a:t>所示</a:t>
            </a:r>
            <a:r>
              <a:rPr lang="zh-CN" altLang="zh-CN" dirty="0" smtClean="0"/>
              <a:t>。</a:t>
            </a:r>
            <a:endParaRPr lang="zh-CN" altLang="zh-CN" dirty="0"/>
          </a:p>
        </p:txBody>
      </p:sp>
      <p:pic>
        <p:nvPicPr>
          <p:cNvPr id="26626" name="图片 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759710" y="2126615"/>
            <a:ext cx="6631305" cy="40709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1767293" y="244811"/>
            <a:ext cx="7544056" cy="5464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4492" tIns="57246" rIns="114492" bIns="57246">
            <a:spAutoFit/>
          </a:bodyPr>
          <a:lstStyle>
            <a:lvl1pPr>
              <a:defRPr sz="3200">
                <a:solidFill>
                  <a:schemeClr val="tx1"/>
                </a:solidFill>
                <a:latin typeface="Arial" panose="020B0604020202020204" pitchFamily="34" charset="0"/>
                <a:ea typeface="宋体" panose="02010600030101010101" pitchFamily="2" charset="-122"/>
              </a:defRPr>
            </a:lvl1pPr>
            <a:lvl2pPr>
              <a:defRPr sz="2800">
                <a:solidFill>
                  <a:schemeClr val="tx1"/>
                </a:solidFill>
                <a:latin typeface="Arial" panose="020B0604020202020204" pitchFamily="34" charset="0"/>
                <a:ea typeface="宋体" panose="02010600030101010101" pitchFamily="2" charset="-122"/>
              </a:defRPr>
            </a:lvl2pPr>
            <a:lvl3pPr>
              <a:defRPr sz="2400">
                <a:solidFill>
                  <a:schemeClr val="tx1"/>
                </a:solidFill>
                <a:latin typeface="Arial" panose="020B0604020202020204" pitchFamily="34" charset="0"/>
                <a:ea typeface="宋体" panose="02010600030101010101" pitchFamily="2" charset="-122"/>
              </a:defRPr>
            </a:lvl3pPr>
            <a:lvl4pPr>
              <a:defRPr sz="2000">
                <a:solidFill>
                  <a:schemeClr val="tx1"/>
                </a:solidFill>
                <a:latin typeface="Arial" panose="020B0604020202020204" pitchFamily="34" charset="0"/>
                <a:ea typeface="宋体" panose="02010600030101010101" pitchFamily="2" charset="-122"/>
              </a:defRPr>
            </a:lvl4pPr>
            <a:lvl5pPr>
              <a:defRPr sz="2000">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r>
              <a:rPr lang="en-US" altLang="zh-CN" sz="2800" b="1" dirty="0">
                <a:solidFill>
                  <a:srgbClr val="751021"/>
                </a:solidFill>
              </a:rPr>
              <a:t>1</a:t>
            </a:r>
            <a:r>
              <a:rPr lang="zh-CN" altLang="zh-CN" sz="2800" b="1" dirty="0">
                <a:solidFill>
                  <a:srgbClr val="751021"/>
                </a:solidFill>
              </a:rPr>
              <a:t>．采用</a:t>
            </a:r>
            <a:r>
              <a:rPr lang="en-US" altLang="zh-CN" sz="2800" b="1" dirty="0">
                <a:solidFill>
                  <a:srgbClr val="751021"/>
                </a:solidFill>
              </a:rPr>
              <a:t>SSMS</a:t>
            </a:r>
            <a:r>
              <a:rPr lang="zh-CN" altLang="zh-CN" sz="2800" b="1" dirty="0">
                <a:solidFill>
                  <a:srgbClr val="751021"/>
                </a:solidFill>
              </a:rPr>
              <a:t>连接到</a:t>
            </a:r>
            <a:r>
              <a:rPr lang="en-US" altLang="zh-CN" sz="2800" b="1" dirty="0">
                <a:solidFill>
                  <a:srgbClr val="751021"/>
                </a:solidFill>
              </a:rPr>
              <a:t>SQL Server 2016</a:t>
            </a:r>
            <a:r>
              <a:rPr lang="zh-CN" altLang="zh-CN" sz="2800" b="1" dirty="0">
                <a:solidFill>
                  <a:srgbClr val="751021"/>
                </a:solidFill>
              </a:rPr>
              <a:t>服务器</a:t>
            </a:r>
            <a:endParaRPr lang="zh-CN" altLang="zh-CN" sz="2800" b="1" dirty="0">
              <a:solidFill>
                <a:srgbClr val="751021"/>
              </a:solidFill>
            </a:endParaRPr>
          </a:p>
        </p:txBody>
      </p:sp>
      <p:sp>
        <p:nvSpPr>
          <p:cNvPr id="3" name="TextBox 2"/>
          <p:cNvSpPr txBox="1"/>
          <p:nvPr/>
        </p:nvSpPr>
        <p:spPr>
          <a:xfrm>
            <a:off x="792386" y="1332384"/>
            <a:ext cx="9289032" cy="923330"/>
          </a:xfrm>
          <a:prstGeom prst="rect">
            <a:avLst/>
          </a:prstGeom>
          <a:noFill/>
        </p:spPr>
        <p:txBody>
          <a:bodyPr wrap="square" rtlCol="0">
            <a:spAutoFit/>
          </a:bodyPr>
          <a:lstStyle/>
          <a:p>
            <a:pPr indent="446405"/>
            <a:r>
              <a:rPr lang="zh-CN" altLang="zh-CN" dirty="0"/>
              <a:t>单击“连接”，系统进入“</a:t>
            </a:r>
            <a:r>
              <a:rPr lang="en-US" altLang="zh-CN" dirty="0"/>
              <a:t>SQL Server Management Studio</a:t>
            </a:r>
            <a:r>
              <a:rPr lang="zh-CN" altLang="zh-CN" dirty="0"/>
              <a:t>”（简称</a:t>
            </a:r>
            <a:r>
              <a:rPr lang="en-US" altLang="zh-CN" dirty="0"/>
              <a:t>SSMS</a:t>
            </a:r>
            <a:r>
              <a:rPr lang="zh-CN" altLang="zh-CN" dirty="0"/>
              <a:t>）窗口，并且默认打开对象资源管理器。系统进入“</a:t>
            </a:r>
            <a:r>
              <a:rPr lang="en-US" altLang="zh-CN" dirty="0"/>
              <a:t>SQL Server Management Studio</a:t>
            </a:r>
            <a:r>
              <a:rPr lang="zh-CN" altLang="zh-CN" dirty="0"/>
              <a:t>（管理员）”窗口，如图</a:t>
            </a:r>
            <a:r>
              <a:rPr lang="en-US" altLang="zh-CN" dirty="0"/>
              <a:t>1.27</a:t>
            </a:r>
            <a:r>
              <a:rPr lang="zh-CN" altLang="zh-CN" dirty="0"/>
              <a:t>、图</a:t>
            </a:r>
            <a:r>
              <a:rPr lang="en-US" altLang="zh-CN" dirty="0"/>
              <a:t>1.28</a:t>
            </a:r>
            <a:r>
              <a:rPr lang="zh-CN" altLang="zh-CN" dirty="0"/>
              <a:t>所示</a:t>
            </a:r>
            <a:r>
              <a:rPr lang="zh-CN" altLang="zh-CN" dirty="0" smtClean="0"/>
              <a:t>。</a:t>
            </a:r>
            <a:endParaRPr lang="zh-CN" altLang="zh-CN" dirty="0"/>
          </a:p>
        </p:txBody>
      </p:sp>
      <p:pic>
        <p:nvPicPr>
          <p:cNvPr id="1026" name="图片 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952626" y="2286964"/>
            <a:ext cx="4752528" cy="1141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48570" y="3708648"/>
            <a:ext cx="5760640" cy="2704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1"/>
          <a:srcRect/>
          <a:stretch>
            <a:fillRect/>
          </a:stretch>
        </a:blipFill>
        <a:effectLst/>
      </p:bgPr>
    </p:bg>
    <p:spTree>
      <p:nvGrpSpPr>
        <p:cNvPr id="1" name=""/>
        <p:cNvGrpSpPr/>
        <p:nvPr/>
      </p:nvGrpSpPr>
      <p:grpSpPr>
        <a:xfrm>
          <a:off x="0" y="0"/>
          <a:ext cx="0" cy="0"/>
          <a:chOff x="0" y="0"/>
          <a:chExt cx="0" cy="0"/>
        </a:xfrm>
      </p:grpSpPr>
      <p:sp>
        <p:nvSpPr>
          <p:cNvPr id="4" name="Text Box 2"/>
          <p:cNvSpPr txBox="1">
            <a:spLocks noChangeArrowheads="1"/>
          </p:cNvSpPr>
          <p:nvPr/>
        </p:nvSpPr>
        <p:spPr bwMode="auto">
          <a:xfrm>
            <a:off x="1767293" y="244811"/>
            <a:ext cx="4072015" cy="5464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4492" tIns="57246" rIns="114492" bIns="57246">
            <a:spAutoFit/>
          </a:bodyPr>
          <a:lstStyle>
            <a:lvl1pPr>
              <a:defRPr sz="3200">
                <a:solidFill>
                  <a:schemeClr val="tx1"/>
                </a:solidFill>
                <a:latin typeface="Arial" panose="020B0604020202020204" pitchFamily="34" charset="0"/>
                <a:ea typeface="宋体" panose="02010600030101010101" pitchFamily="2" charset="-122"/>
              </a:defRPr>
            </a:lvl1pPr>
            <a:lvl2pPr>
              <a:defRPr sz="2800">
                <a:solidFill>
                  <a:schemeClr val="tx1"/>
                </a:solidFill>
                <a:latin typeface="Arial" panose="020B0604020202020204" pitchFamily="34" charset="0"/>
                <a:ea typeface="宋体" panose="02010600030101010101" pitchFamily="2" charset="-122"/>
              </a:defRPr>
            </a:lvl2pPr>
            <a:lvl3pPr>
              <a:defRPr sz="2400">
                <a:solidFill>
                  <a:schemeClr val="tx1"/>
                </a:solidFill>
                <a:latin typeface="Arial" panose="020B0604020202020204" pitchFamily="34" charset="0"/>
                <a:ea typeface="宋体" panose="02010600030101010101" pitchFamily="2" charset="-122"/>
              </a:defRPr>
            </a:lvl3pPr>
            <a:lvl4pPr>
              <a:defRPr sz="2000">
                <a:solidFill>
                  <a:schemeClr val="tx1"/>
                </a:solidFill>
                <a:latin typeface="Arial" panose="020B0604020202020204" pitchFamily="34" charset="0"/>
                <a:ea typeface="宋体" panose="02010600030101010101" pitchFamily="2" charset="-122"/>
              </a:defRPr>
            </a:lvl4pPr>
            <a:lvl5pPr>
              <a:defRPr sz="2000">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r>
              <a:rPr lang="en-US" altLang="zh-CN" sz="2800" b="1" dirty="0">
                <a:solidFill>
                  <a:srgbClr val="751021"/>
                </a:solidFill>
              </a:rPr>
              <a:t>2</a:t>
            </a:r>
            <a:r>
              <a:rPr lang="zh-CN" altLang="zh-CN" sz="2800" b="1" dirty="0">
                <a:solidFill>
                  <a:srgbClr val="751021"/>
                </a:solidFill>
              </a:rPr>
              <a:t>．</a:t>
            </a:r>
            <a:r>
              <a:rPr lang="en-US" altLang="zh-CN" sz="2800" b="1" dirty="0">
                <a:solidFill>
                  <a:srgbClr val="751021"/>
                </a:solidFill>
              </a:rPr>
              <a:t>SSMS</a:t>
            </a:r>
            <a:r>
              <a:rPr lang="zh-CN" altLang="zh-CN" sz="2800" b="1" dirty="0">
                <a:solidFill>
                  <a:srgbClr val="751021"/>
                </a:solidFill>
              </a:rPr>
              <a:t>环境</a:t>
            </a:r>
            <a:r>
              <a:rPr lang="zh-CN" altLang="zh-CN" sz="2800" b="1" dirty="0" smtClean="0">
                <a:solidFill>
                  <a:srgbClr val="751021"/>
                </a:solidFill>
              </a:rPr>
              <a:t>配置</a:t>
            </a:r>
            <a:r>
              <a:rPr lang="en-US" altLang="zh-CN" sz="2800" b="1" dirty="0" smtClean="0">
                <a:solidFill>
                  <a:srgbClr val="751021"/>
                </a:solidFill>
              </a:rPr>
              <a:t> </a:t>
            </a:r>
            <a:r>
              <a:rPr lang="zh-CN" altLang="en-US" sz="2800" b="1" smtClean="0">
                <a:solidFill>
                  <a:srgbClr val="751021"/>
                </a:solidFill>
              </a:rPr>
              <a:t>到此</a:t>
            </a:r>
            <a:endParaRPr lang="zh-CN" altLang="zh-CN" sz="2800" b="1" dirty="0">
              <a:solidFill>
                <a:srgbClr val="751021"/>
              </a:solidFill>
            </a:endParaRPr>
          </a:p>
        </p:txBody>
      </p:sp>
      <p:sp>
        <p:nvSpPr>
          <p:cNvPr id="2" name="TextBox 1"/>
          <p:cNvSpPr txBox="1"/>
          <p:nvPr/>
        </p:nvSpPr>
        <p:spPr>
          <a:xfrm>
            <a:off x="720378" y="1188368"/>
            <a:ext cx="9433048" cy="646331"/>
          </a:xfrm>
          <a:prstGeom prst="rect">
            <a:avLst/>
          </a:prstGeom>
          <a:noFill/>
        </p:spPr>
        <p:txBody>
          <a:bodyPr wrap="square" rtlCol="0">
            <a:spAutoFit/>
          </a:bodyPr>
          <a:lstStyle/>
          <a:p>
            <a:pPr indent="446405"/>
            <a:r>
              <a:rPr lang="zh-CN" altLang="zh-CN" dirty="0"/>
              <a:t>需要了解对于</a:t>
            </a:r>
            <a:r>
              <a:rPr lang="en-US" altLang="zh-CN" dirty="0"/>
              <a:t>SSMS</a:t>
            </a:r>
            <a:r>
              <a:rPr lang="zh-CN" altLang="zh-CN" dirty="0"/>
              <a:t>环境参数，可在“</a:t>
            </a:r>
            <a:r>
              <a:rPr lang="en-US" altLang="zh-CN" dirty="0"/>
              <a:t>SSMS</a:t>
            </a:r>
            <a:r>
              <a:rPr lang="zh-CN" altLang="zh-CN" dirty="0"/>
              <a:t>”窗口中单击“工具”主菜单，选择“选项”子菜单，系统显示“选项”对话框，如图</a:t>
            </a:r>
            <a:r>
              <a:rPr lang="en-US" altLang="zh-CN" dirty="0"/>
              <a:t>1.29</a:t>
            </a:r>
            <a:r>
              <a:rPr lang="zh-CN" altLang="zh-CN" dirty="0"/>
              <a:t>所示</a:t>
            </a:r>
            <a:r>
              <a:rPr lang="zh-CN" altLang="zh-CN" dirty="0" smtClean="0"/>
              <a:t>。</a:t>
            </a:r>
            <a:endParaRPr lang="zh-CN" altLang="zh-CN" dirty="0"/>
          </a:p>
        </p:txBody>
      </p:sp>
      <p:pic>
        <p:nvPicPr>
          <p:cNvPr id="2050"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36850" y="1947545"/>
            <a:ext cx="6979920" cy="4568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random/>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1767293" y="244811"/>
            <a:ext cx="5283822" cy="5464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4492" tIns="57246" rIns="114492" bIns="57246">
            <a:spAutoFit/>
          </a:bodyPr>
          <a:lstStyle>
            <a:lvl1pPr>
              <a:defRPr sz="3200">
                <a:solidFill>
                  <a:schemeClr val="tx1"/>
                </a:solidFill>
                <a:latin typeface="Arial" panose="020B0604020202020204" pitchFamily="34" charset="0"/>
                <a:ea typeface="宋体" panose="02010600030101010101" pitchFamily="2" charset="-122"/>
              </a:defRPr>
            </a:lvl1pPr>
            <a:lvl2pPr>
              <a:defRPr sz="2800">
                <a:solidFill>
                  <a:schemeClr val="tx1"/>
                </a:solidFill>
                <a:latin typeface="Arial" panose="020B0604020202020204" pitchFamily="34" charset="0"/>
                <a:ea typeface="宋体" panose="02010600030101010101" pitchFamily="2" charset="-122"/>
              </a:defRPr>
            </a:lvl2pPr>
            <a:lvl3pPr>
              <a:defRPr sz="2400">
                <a:solidFill>
                  <a:schemeClr val="tx1"/>
                </a:solidFill>
                <a:latin typeface="Arial" panose="020B0604020202020204" pitchFamily="34" charset="0"/>
                <a:ea typeface="宋体" panose="02010600030101010101" pitchFamily="2" charset="-122"/>
              </a:defRPr>
            </a:lvl3pPr>
            <a:lvl4pPr>
              <a:defRPr sz="2000">
                <a:solidFill>
                  <a:schemeClr val="tx1"/>
                </a:solidFill>
                <a:latin typeface="Arial" panose="020B0604020202020204" pitchFamily="34" charset="0"/>
                <a:ea typeface="宋体" panose="02010600030101010101" pitchFamily="2" charset="-122"/>
              </a:defRPr>
            </a:lvl4pPr>
            <a:lvl5pPr>
              <a:defRPr sz="2000">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r>
              <a:rPr lang="en-US" altLang="zh-CN" sz="2800" b="1" dirty="0">
                <a:solidFill>
                  <a:srgbClr val="751021"/>
                </a:solidFill>
              </a:rPr>
              <a:t>3. SQL Server 2016</a:t>
            </a:r>
            <a:r>
              <a:rPr lang="zh-CN" altLang="zh-CN" sz="2800" b="1" dirty="0">
                <a:solidFill>
                  <a:srgbClr val="751021"/>
                </a:solidFill>
              </a:rPr>
              <a:t>服务器属性</a:t>
            </a:r>
            <a:endParaRPr lang="zh-CN" altLang="zh-CN" sz="2800" b="1" dirty="0">
              <a:solidFill>
                <a:srgbClr val="751021"/>
              </a:solidFill>
            </a:endParaRPr>
          </a:p>
        </p:txBody>
      </p:sp>
      <p:sp>
        <p:nvSpPr>
          <p:cNvPr id="3" name="TextBox 2"/>
          <p:cNvSpPr txBox="1"/>
          <p:nvPr/>
        </p:nvSpPr>
        <p:spPr>
          <a:xfrm>
            <a:off x="648370" y="1116360"/>
            <a:ext cx="9577064" cy="1200329"/>
          </a:xfrm>
          <a:prstGeom prst="rect">
            <a:avLst/>
          </a:prstGeom>
          <a:noFill/>
        </p:spPr>
        <p:txBody>
          <a:bodyPr wrap="square" rtlCol="0">
            <a:spAutoFit/>
          </a:bodyPr>
          <a:lstStyle/>
          <a:p>
            <a:pPr indent="446405"/>
            <a:r>
              <a:rPr lang="zh-CN" altLang="zh-CN" dirty="0"/>
              <a:t>（</a:t>
            </a:r>
            <a:r>
              <a:rPr lang="en-US" altLang="zh-CN" dirty="0"/>
              <a:t>1</a:t>
            </a:r>
            <a:r>
              <a:rPr lang="zh-CN" altLang="zh-CN" dirty="0"/>
              <a:t>）“常规“页，如图</a:t>
            </a:r>
            <a:r>
              <a:rPr lang="en-US" altLang="zh-CN" dirty="0"/>
              <a:t>1.30</a:t>
            </a:r>
            <a:r>
              <a:rPr lang="zh-CN" altLang="zh-CN" dirty="0"/>
              <a:t>所示。</a:t>
            </a:r>
            <a:endParaRPr lang="zh-CN" altLang="zh-CN" dirty="0"/>
          </a:p>
          <a:p>
            <a:pPr indent="446405"/>
            <a:r>
              <a:rPr lang="zh-CN" altLang="zh-CN" dirty="0"/>
              <a:t>（</a:t>
            </a:r>
            <a:r>
              <a:rPr lang="en-US" altLang="zh-CN" dirty="0"/>
              <a:t>2</a:t>
            </a:r>
            <a:r>
              <a:rPr lang="zh-CN" altLang="zh-CN" dirty="0"/>
              <a:t>）在“数据库设置”页包含了数据库文件默认位置，系统显示默认路径，该路径是安装</a:t>
            </a:r>
            <a:r>
              <a:rPr lang="en-US" altLang="zh-CN" dirty="0"/>
              <a:t>SQL Server 2016</a:t>
            </a:r>
            <a:r>
              <a:rPr lang="zh-CN" altLang="zh-CN" dirty="0"/>
              <a:t>时“数据库引擎”指定的的数据文件路径，用户可以在这里举行修改。</a:t>
            </a:r>
            <a:endParaRPr lang="zh-CN" altLang="zh-CN" dirty="0"/>
          </a:p>
          <a:p>
            <a:pPr indent="446405"/>
            <a:r>
              <a:rPr lang="zh-CN" altLang="zh-CN" dirty="0"/>
              <a:t>（</a:t>
            </a:r>
            <a:r>
              <a:rPr lang="en-US" altLang="zh-CN" dirty="0"/>
              <a:t>3</a:t>
            </a:r>
            <a:r>
              <a:rPr lang="zh-CN" altLang="zh-CN" dirty="0"/>
              <a:t>）单击左下角“查看连接属性”，系统显示“连接属性”窗口</a:t>
            </a:r>
            <a:r>
              <a:rPr lang="zh-CN" altLang="zh-CN" dirty="0" smtClean="0"/>
              <a:t>。</a:t>
            </a:r>
            <a:endParaRPr lang="zh-CN" altLang="zh-CN" dirty="0"/>
          </a:p>
        </p:txBody>
      </p:sp>
      <p:pic>
        <p:nvPicPr>
          <p:cNvPr id="3074" name="图片 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240658" y="2293233"/>
            <a:ext cx="4320480" cy="38850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 Box 2"/>
          <p:cNvSpPr txBox="1">
            <a:spLocks noChangeArrowheads="1"/>
          </p:cNvSpPr>
          <p:nvPr/>
        </p:nvSpPr>
        <p:spPr bwMode="auto">
          <a:xfrm>
            <a:off x="4680882" y="1165849"/>
            <a:ext cx="1455914" cy="577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4492" tIns="57246" rIns="114492" bIns="57246">
            <a:spAutoFit/>
          </a:bodyPr>
          <a:lstStyle>
            <a:lvl1pPr>
              <a:defRPr sz="3200">
                <a:solidFill>
                  <a:schemeClr val="tx1"/>
                </a:solidFill>
                <a:latin typeface="Arial" panose="020B0604020202020204" pitchFamily="34" charset="0"/>
                <a:ea typeface="宋体" panose="02010600030101010101" pitchFamily="2" charset="-122"/>
              </a:defRPr>
            </a:lvl1pPr>
            <a:lvl2pPr>
              <a:defRPr sz="2800">
                <a:solidFill>
                  <a:schemeClr val="tx1"/>
                </a:solidFill>
                <a:latin typeface="Arial" panose="020B0604020202020204" pitchFamily="34" charset="0"/>
                <a:ea typeface="宋体" panose="02010600030101010101" pitchFamily="2" charset="-122"/>
              </a:defRPr>
            </a:lvl2pPr>
            <a:lvl3pPr>
              <a:defRPr sz="2400">
                <a:solidFill>
                  <a:schemeClr val="tx1"/>
                </a:solidFill>
                <a:latin typeface="Arial" panose="020B0604020202020204" pitchFamily="34" charset="0"/>
                <a:ea typeface="宋体" panose="02010600030101010101" pitchFamily="2" charset="-122"/>
              </a:defRPr>
            </a:lvl3pPr>
            <a:lvl4pPr>
              <a:defRPr sz="2000">
                <a:solidFill>
                  <a:schemeClr val="tx1"/>
                </a:solidFill>
                <a:latin typeface="Arial" panose="020B0604020202020204" pitchFamily="34" charset="0"/>
                <a:ea typeface="宋体" panose="02010600030101010101" pitchFamily="2" charset="-122"/>
              </a:defRPr>
            </a:lvl4pPr>
            <a:lvl5pPr>
              <a:defRPr sz="2000">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r>
              <a:rPr lang="zh-CN" altLang="en-US" sz="3000" b="1" dirty="0">
                <a:solidFill>
                  <a:srgbClr val="751021"/>
                </a:solidFill>
                <a:latin typeface="微软雅黑" panose="020B0503020204020204" pitchFamily="34" charset="-122"/>
                <a:ea typeface="微软雅黑" panose="020B0503020204020204" pitchFamily="34" charset="-122"/>
              </a:rPr>
              <a:t>目    录</a:t>
            </a:r>
            <a:endParaRPr lang="en-US" altLang="zh-CN" sz="2000" dirty="0">
              <a:solidFill>
                <a:srgbClr val="751021"/>
              </a:solidFill>
              <a:latin typeface="微软雅黑" panose="020B0503020204020204" pitchFamily="34" charset="-122"/>
              <a:ea typeface="微软雅黑" panose="020B0503020204020204" pitchFamily="34" charset="-122"/>
            </a:endParaRPr>
          </a:p>
        </p:txBody>
      </p:sp>
      <p:sp>
        <p:nvSpPr>
          <p:cNvPr id="6147" name="Rectangle 3"/>
          <p:cNvSpPr>
            <a:spLocks noChangeArrowheads="1"/>
          </p:cNvSpPr>
          <p:nvPr/>
        </p:nvSpPr>
        <p:spPr bwMode="auto">
          <a:xfrm>
            <a:off x="5229113" y="2398585"/>
            <a:ext cx="402395" cy="436340"/>
          </a:xfrm>
          <a:prstGeom prst="star6">
            <a:avLst/>
          </a:prstGeom>
          <a:solidFill>
            <a:schemeClr val="bg1">
              <a:alpha val="20000"/>
            </a:schemeClr>
          </a:solidFill>
          <a:ln w="3175">
            <a:solidFill>
              <a:schemeClr val="bg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4492" tIns="57246" rIns="114492" bIns="57246" anchor="ctr"/>
          <a:lstStyle/>
          <a:p>
            <a:pPr algn="ctr" eaLnBrk="1" hangingPunct="1"/>
            <a:r>
              <a:rPr lang="en-US" altLang="zh-CN" b="1" dirty="0">
                <a:solidFill>
                  <a:srgbClr val="751021"/>
                </a:solidFill>
                <a:latin typeface="微软雅黑" panose="020B0503020204020204" pitchFamily="34" charset="-122"/>
                <a:ea typeface="微软雅黑" panose="020B0503020204020204" pitchFamily="34" charset="-122"/>
              </a:rPr>
              <a:t>1</a:t>
            </a:r>
            <a:endParaRPr lang="en-US" altLang="zh-CN" b="1" dirty="0">
              <a:solidFill>
                <a:srgbClr val="751021"/>
              </a:solidFill>
              <a:latin typeface="微软雅黑" panose="020B0503020204020204" pitchFamily="34" charset="-122"/>
              <a:ea typeface="微软雅黑" panose="020B0503020204020204" pitchFamily="34" charset="-122"/>
            </a:endParaRPr>
          </a:p>
        </p:txBody>
      </p:sp>
      <p:pic>
        <p:nvPicPr>
          <p:cNvPr id="11" name="Picture 5" descr="未标题-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878918" y="1932078"/>
            <a:ext cx="7122380" cy="2488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Rectangle 3"/>
          <p:cNvSpPr>
            <a:spLocks noChangeArrowheads="1"/>
          </p:cNvSpPr>
          <p:nvPr/>
        </p:nvSpPr>
        <p:spPr bwMode="auto">
          <a:xfrm>
            <a:off x="2664594" y="2319354"/>
            <a:ext cx="1793788" cy="1533310"/>
          </a:xfrm>
          <a:prstGeom prst="heart">
            <a:avLst/>
          </a:prstGeom>
          <a:solidFill>
            <a:schemeClr val="bg1">
              <a:alpha val="20000"/>
            </a:schemeClr>
          </a:solidFill>
          <a:ln w="3175">
            <a:solidFill>
              <a:schemeClr val="bg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4492" tIns="57246" rIns="114492" bIns="57246" anchor="ctr"/>
          <a:lstStyle/>
          <a:p>
            <a:pPr algn="ctr" eaLnBrk="1" hangingPunct="1"/>
            <a:r>
              <a:rPr lang="en-US" altLang="zh-CN" sz="6000" b="1" dirty="0" smtClean="0">
                <a:solidFill>
                  <a:srgbClr val="751021"/>
                </a:solidFill>
                <a:latin typeface="微软雅黑" panose="020B0503020204020204" pitchFamily="34" charset="-122"/>
                <a:ea typeface="微软雅黑" panose="020B0503020204020204" pitchFamily="34" charset="-122"/>
              </a:rPr>
              <a:t>02</a:t>
            </a:r>
            <a:endParaRPr lang="en-US" altLang="zh-CN" sz="6000" b="1" dirty="0">
              <a:solidFill>
                <a:srgbClr val="751021"/>
              </a:solidFill>
              <a:latin typeface="微软雅黑" panose="020B0503020204020204" pitchFamily="34" charset="-122"/>
              <a:ea typeface="微软雅黑" panose="020B0503020204020204" pitchFamily="34" charset="-122"/>
            </a:endParaRPr>
          </a:p>
        </p:txBody>
      </p:sp>
      <p:sp>
        <p:nvSpPr>
          <p:cNvPr id="2" name="矩形 1"/>
          <p:cNvSpPr/>
          <p:nvPr/>
        </p:nvSpPr>
        <p:spPr>
          <a:xfrm>
            <a:off x="2160538" y="3895055"/>
            <a:ext cx="3248301" cy="830997"/>
          </a:xfrm>
          <a:prstGeom prst="rect">
            <a:avLst/>
          </a:prstGeom>
        </p:spPr>
        <p:txBody>
          <a:bodyPr wrap="square">
            <a:spAutoFit/>
          </a:bodyPr>
          <a:lstStyle/>
          <a:p>
            <a:r>
              <a:rPr lang="zh-CN" altLang="zh-CN" sz="2400" b="1" dirty="0"/>
              <a:t>采用其他工具操作</a:t>
            </a:r>
            <a:r>
              <a:rPr lang="en-US" altLang="zh-CN" sz="2400" b="1" dirty="0"/>
              <a:t>SQL Server 2016</a:t>
            </a:r>
            <a:endParaRPr lang="zh-CN" altLang="en-US" sz="2400" b="1" dirty="0"/>
          </a:p>
        </p:txBody>
      </p:sp>
      <p:sp>
        <p:nvSpPr>
          <p:cNvPr id="3" name="矩形 2"/>
          <p:cNvSpPr/>
          <p:nvPr/>
        </p:nvSpPr>
        <p:spPr>
          <a:xfrm>
            <a:off x="5742453" y="2432089"/>
            <a:ext cx="3299942" cy="369332"/>
          </a:xfrm>
          <a:prstGeom prst="rect">
            <a:avLst/>
          </a:prstGeom>
        </p:spPr>
        <p:txBody>
          <a:bodyPr wrap="none">
            <a:spAutoFit/>
          </a:bodyPr>
          <a:lstStyle/>
          <a:p>
            <a:r>
              <a:rPr lang="en-US" altLang="zh-CN" b="1" dirty="0" err="1">
                <a:solidFill>
                  <a:srgbClr val="751021"/>
                </a:solidFill>
              </a:rPr>
              <a:t>Navicat</a:t>
            </a:r>
            <a:r>
              <a:rPr lang="zh-CN" altLang="zh-CN" b="1" dirty="0">
                <a:solidFill>
                  <a:srgbClr val="751021"/>
                </a:solidFill>
              </a:rPr>
              <a:t>操作</a:t>
            </a:r>
            <a:r>
              <a:rPr lang="en-US" altLang="zh-CN" b="1" dirty="0">
                <a:solidFill>
                  <a:srgbClr val="751021"/>
                </a:solidFill>
              </a:rPr>
              <a:t>SQL Server 2016</a:t>
            </a:r>
            <a:endParaRPr lang="zh-CN" altLang="zh-CN" b="1" dirty="0">
              <a:solidFill>
                <a:srgbClr val="751021"/>
              </a:solidFill>
            </a:endParaRPr>
          </a:p>
        </p:txBody>
      </p:sp>
      <p:sp>
        <p:nvSpPr>
          <p:cNvPr id="10" name="Rectangle 3"/>
          <p:cNvSpPr>
            <a:spLocks noChangeArrowheads="1"/>
          </p:cNvSpPr>
          <p:nvPr/>
        </p:nvSpPr>
        <p:spPr bwMode="auto">
          <a:xfrm>
            <a:off x="5229113" y="3690437"/>
            <a:ext cx="402395" cy="436340"/>
          </a:xfrm>
          <a:prstGeom prst="star6">
            <a:avLst/>
          </a:prstGeom>
          <a:solidFill>
            <a:schemeClr val="bg1">
              <a:alpha val="20000"/>
            </a:schemeClr>
          </a:solidFill>
          <a:ln w="3175">
            <a:solidFill>
              <a:schemeClr val="bg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4492" tIns="57246" rIns="114492" bIns="57246" anchor="ctr"/>
          <a:lstStyle/>
          <a:p>
            <a:pPr algn="ctr" eaLnBrk="1" hangingPunct="1"/>
            <a:r>
              <a:rPr lang="en-US" altLang="zh-CN" b="1" dirty="0" smtClean="0">
                <a:solidFill>
                  <a:srgbClr val="751021"/>
                </a:solidFill>
                <a:latin typeface="微软雅黑" panose="020B0503020204020204" pitchFamily="34" charset="-122"/>
                <a:ea typeface="微软雅黑" panose="020B0503020204020204" pitchFamily="34" charset="-122"/>
              </a:rPr>
              <a:t>2</a:t>
            </a:r>
            <a:endParaRPr lang="en-US" altLang="zh-CN" b="1" dirty="0">
              <a:solidFill>
                <a:srgbClr val="751021"/>
              </a:solidFill>
              <a:latin typeface="微软雅黑" panose="020B0503020204020204" pitchFamily="34" charset="-122"/>
              <a:ea typeface="微软雅黑" panose="020B0503020204020204" pitchFamily="34" charset="-122"/>
            </a:endParaRPr>
          </a:p>
        </p:txBody>
      </p:sp>
      <p:sp>
        <p:nvSpPr>
          <p:cNvPr id="16" name="矩形 15"/>
          <p:cNvSpPr/>
          <p:nvPr/>
        </p:nvSpPr>
        <p:spPr>
          <a:xfrm>
            <a:off x="5742746" y="3734158"/>
            <a:ext cx="2599430" cy="369332"/>
          </a:xfrm>
          <a:prstGeom prst="rect">
            <a:avLst/>
          </a:prstGeom>
        </p:spPr>
        <p:txBody>
          <a:bodyPr wrap="none">
            <a:spAutoFit/>
          </a:bodyPr>
          <a:lstStyle/>
          <a:p>
            <a:r>
              <a:rPr lang="zh-CN" altLang="zh-CN" b="1" dirty="0">
                <a:solidFill>
                  <a:srgbClr val="751021"/>
                </a:solidFill>
              </a:rPr>
              <a:t>命令行操作</a:t>
            </a:r>
            <a:r>
              <a:rPr lang="en-US" altLang="zh-CN" b="1" dirty="0">
                <a:solidFill>
                  <a:srgbClr val="751021"/>
                </a:solidFill>
              </a:rPr>
              <a:t>SQL Server</a:t>
            </a:r>
            <a:endParaRPr lang="zh-CN" altLang="zh-CN" b="1" dirty="0">
              <a:solidFill>
                <a:srgbClr val="751021"/>
              </a:solidFill>
            </a:endParaRPr>
          </a:p>
        </p:txBody>
      </p:sp>
    </p:spTree>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withEffect">
                                  <p:stCondLst>
                                    <p:cond delay="0"/>
                                  </p:stCondLst>
                                  <p:childTnLst>
                                    <p:set>
                                      <p:cBhvr>
                                        <p:cTn id="6" dur="1" fill="hold">
                                          <p:stCondLst>
                                            <p:cond delay="0"/>
                                          </p:stCondLst>
                                        </p:cTn>
                                        <p:tgtEl>
                                          <p:spTgt spid="6147"/>
                                        </p:tgtEl>
                                        <p:attrNameLst>
                                          <p:attrName>style.visibility</p:attrName>
                                        </p:attrNameLst>
                                      </p:cBhvr>
                                      <p:to>
                                        <p:strVal val="visible"/>
                                      </p:to>
                                    </p:set>
                                    <p:anim calcmode="lin" valueType="num">
                                      <p:cBhvr>
                                        <p:cTn id="7" dur="300" fill="hold"/>
                                        <p:tgtEl>
                                          <p:spTgt spid="6147"/>
                                        </p:tgtEl>
                                        <p:attrNameLst>
                                          <p:attrName>ppt_w</p:attrName>
                                        </p:attrNameLst>
                                      </p:cBhvr>
                                      <p:tavLst>
                                        <p:tav tm="0">
                                          <p:val>
                                            <p:fltVal val="0"/>
                                          </p:val>
                                        </p:tav>
                                        <p:tav tm="100000">
                                          <p:val>
                                            <p:strVal val="#ppt_w"/>
                                          </p:val>
                                        </p:tav>
                                      </p:tavLst>
                                    </p:anim>
                                    <p:anim calcmode="lin" valueType="num">
                                      <p:cBhvr>
                                        <p:cTn id="8" dur="300" fill="hold"/>
                                        <p:tgtEl>
                                          <p:spTgt spid="6147"/>
                                        </p:tgtEl>
                                        <p:attrNameLst>
                                          <p:attrName>ppt_h</p:attrName>
                                        </p:attrNameLst>
                                      </p:cBhvr>
                                      <p:tavLst>
                                        <p:tav tm="0">
                                          <p:val>
                                            <p:fltVal val="0"/>
                                          </p:val>
                                        </p:tav>
                                        <p:tav tm="100000">
                                          <p:val>
                                            <p:strVal val="#ppt_h"/>
                                          </p:val>
                                        </p:tav>
                                      </p:tavLst>
                                    </p:anim>
                                  </p:childTnLst>
                                </p:cTn>
                              </p:par>
                              <p:par>
                                <p:cTn id="9" presetID="6" presetClass="emph" presetSubtype="0" autoRev="1" fill="hold" grpId="1" nodeType="withEffect">
                                  <p:stCondLst>
                                    <p:cond delay="300"/>
                                  </p:stCondLst>
                                  <p:childTnLst>
                                    <p:animScale>
                                      <p:cBhvr>
                                        <p:cTn id="10" dur="150" fill="hold"/>
                                        <p:tgtEl>
                                          <p:spTgt spid="6147"/>
                                        </p:tgtEl>
                                      </p:cBhvr>
                                      <p:by x="120000" y="120000"/>
                                    </p:animScale>
                                  </p:childTnLst>
                                </p:cTn>
                              </p:par>
                              <p:par>
                                <p:cTn id="11" presetID="16" presetClass="entr" presetSubtype="37"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barn(outVertical)">
                                      <p:cBhvr>
                                        <p:cTn id="13" dur="500"/>
                                        <p:tgtEl>
                                          <p:spTgt spid="11"/>
                                        </p:tgtEl>
                                      </p:cBhvr>
                                    </p:animEffect>
                                  </p:childTnLst>
                                </p:cTn>
                              </p:par>
                              <p:par>
                                <p:cTn id="14" presetID="23" presetClass="entr" presetSubtype="16" fill="hold" grpId="0" nodeType="withEffect">
                                  <p:stCondLst>
                                    <p:cond delay="0"/>
                                  </p:stCondLst>
                                  <p:childTnLst>
                                    <p:set>
                                      <p:cBhvr>
                                        <p:cTn id="15" dur="1" fill="hold">
                                          <p:stCondLst>
                                            <p:cond delay="0"/>
                                          </p:stCondLst>
                                        </p:cTn>
                                        <p:tgtEl>
                                          <p:spTgt spid="12"/>
                                        </p:tgtEl>
                                        <p:attrNameLst>
                                          <p:attrName>style.visibility</p:attrName>
                                        </p:attrNameLst>
                                      </p:cBhvr>
                                      <p:to>
                                        <p:strVal val="visible"/>
                                      </p:to>
                                    </p:set>
                                    <p:anim calcmode="lin" valueType="num">
                                      <p:cBhvr>
                                        <p:cTn id="16" dur="300" fill="hold"/>
                                        <p:tgtEl>
                                          <p:spTgt spid="12"/>
                                        </p:tgtEl>
                                        <p:attrNameLst>
                                          <p:attrName>ppt_w</p:attrName>
                                        </p:attrNameLst>
                                      </p:cBhvr>
                                      <p:tavLst>
                                        <p:tav tm="0">
                                          <p:val>
                                            <p:fltVal val="0"/>
                                          </p:val>
                                        </p:tav>
                                        <p:tav tm="100000">
                                          <p:val>
                                            <p:strVal val="#ppt_w"/>
                                          </p:val>
                                        </p:tav>
                                      </p:tavLst>
                                    </p:anim>
                                    <p:anim calcmode="lin" valueType="num">
                                      <p:cBhvr>
                                        <p:cTn id="17" dur="300" fill="hold"/>
                                        <p:tgtEl>
                                          <p:spTgt spid="12"/>
                                        </p:tgtEl>
                                        <p:attrNameLst>
                                          <p:attrName>ppt_h</p:attrName>
                                        </p:attrNameLst>
                                      </p:cBhvr>
                                      <p:tavLst>
                                        <p:tav tm="0">
                                          <p:val>
                                            <p:fltVal val="0"/>
                                          </p:val>
                                        </p:tav>
                                        <p:tav tm="100000">
                                          <p:val>
                                            <p:strVal val="#ppt_h"/>
                                          </p:val>
                                        </p:tav>
                                      </p:tavLst>
                                    </p:anim>
                                  </p:childTnLst>
                                </p:cTn>
                              </p:par>
                              <p:par>
                                <p:cTn id="18" presetID="6" presetClass="emph" presetSubtype="0" autoRev="1" fill="hold" grpId="1" nodeType="withEffect">
                                  <p:stCondLst>
                                    <p:cond delay="300"/>
                                  </p:stCondLst>
                                  <p:childTnLst>
                                    <p:animScale>
                                      <p:cBhvr>
                                        <p:cTn id="19" dur="150" fill="hold"/>
                                        <p:tgtEl>
                                          <p:spTgt spid="12"/>
                                        </p:tgtEl>
                                      </p:cBhvr>
                                      <p:by x="120000" y="120000"/>
                                    </p:animScale>
                                  </p:childTnLst>
                                </p:cTn>
                              </p:par>
                              <p:par>
                                <p:cTn id="20" presetID="23" presetClass="entr" presetSubtype="16" fill="hold" grpId="0" nodeType="withEffect">
                                  <p:stCondLst>
                                    <p:cond delay="0"/>
                                  </p:stCondLst>
                                  <p:childTnLst>
                                    <p:set>
                                      <p:cBhvr>
                                        <p:cTn id="21" dur="1" fill="hold">
                                          <p:stCondLst>
                                            <p:cond delay="0"/>
                                          </p:stCondLst>
                                        </p:cTn>
                                        <p:tgtEl>
                                          <p:spTgt spid="10"/>
                                        </p:tgtEl>
                                        <p:attrNameLst>
                                          <p:attrName>style.visibility</p:attrName>
                                        </p:attrNameLst>
                                      </p:cBhvr>
                                      <p:to>
                                        <p:strVal val="visible"/>
                                      </p:to>
                                    </p:set>
                                    <p:anim calcmode="lin" valueType="num">
                                      <p:cBhvr>
                                        <p:cTn id="22" dur="300" fill="hold"/>
                                        <p:tgtEl>
                                          <p:spTgt spid="10"/>
                                        </p:tgtEl>
                                        <p:attrNameLst>
                                          <p:attrName>ppt_w</p:attrName>
                                        </p:attrNameLst>
                                      </p:cBhvr>
                                      <p:tavLst>
                                        <p:tav tm="0">
                                          <p:val>
                                            <p:fltVal val="0"/>
                                          </p:val>
                                        </p:tav>
                                        <p:tav tm="100000">
                                          <p:val>
                                            <p:strVal val="#ppt_w"/>
                                          </p:val>
                                        </p:tav>
                                      </p:tavLst>
                                    </p:anim>
                                    <p:anim calcmode="lin" valueType="num">
                                      <p:cBhvr>
                                        <p:cTn id="23" dur="300" fill="hold"/>
                                        <p:tgtEl>
                                          <p:spTgt spid="10"/>
                                        </p:tgtEl>
                                        <p:attrNameLst>
                                          <p:attrName>ppt_h</p:attrName>
                                        </p:attrNameLst>
                                      </p:cBhvr>
                                      <p:tavLst>
                                        <p:tav tm="0">
                                          <p:val>
                                            <p:fltVal val="0"/>
                                          </p:val>
                                        </p:tav>
                                        <p:tav tm="100000">
                                          <p:val>
                                            <p:strVal val="#ppt_h"/>
                                          </p:val>
                                        </p:tav>
                                      </p:tavLst>
                                    </p:anim>
                                  </p:childTnLst>
                                </p:cTn>
                              </p:par>
                              <p:par>
                                <p:cTn id="24" presetID="6" presetClass="emph" presetSubtype="0" autoRev="1" fill="hold" grpId="1" nodeType="withEffect">
                                  <p:stCondLst>
                                    <p:cond delay="300"/>
                                  </p:stCondLst>
                                  <p:childTnLst>
                                    <p:animScale>
                                      <p:cBhvr>
                                        <p:cTn id="25" dur="150" fill="hold"/>
                                        <p:tgtEl>
                                          <p:spTgt spid="10"/>
                                        </p:tgtEl>
                                      </p:cBhvr>
                                      <p:by x="120000" y="12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7" grpId="0" animBg="1"/>
      <p:bldP spid="6147" grpId="1" animBg="1"/>
      <p:bldP spid="12" grpId="0" animBg="1"/>
      <p:bldP spid="12" grpId="1" animBg="1"/>
      <p:bldP spid="10" grpId="0" animBg="1"/>
      <p:bldP spid="10" grpId="1"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1767293" y="244811"/>
            <a:ext cx="5482594" cy="5464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4492" tIns="57246" rIns="114492" bIns="57246">
            <a:spAutoFit/>
          </a:bodyPr>
          <a:lstStyle>
            <a:lvl1pPr>
              <a:defRPr sz="3200">
                <a:solidFill>
                  <a:schemeClr val="tx1"/>
                </a:solidFill>
                <a:latin typeface="Arial" panose="020B0604020202020204" pitchFamily="34" charset="0"/>
                <a:ea typeface="宋体" panose="02010600030101010101" pitchFamily="2" charset="-122"/>
              </a:defRPr>
            </a:lvl1pPr>
            <a:lvl2pPr>
              <a:defRPr sz="2800">
                <a:solidFill>
                  <a:schemeClr val="tx1"/>
                </a:solidFill>
                <a:latin typeface="Arial" panose="020B0604020202020204" pitchFamily="34" charset="0"/>
                <a:ea typeface="宋体" panose="02010600030101010101" pitchFamily="2" charset="-122"/>
              </a:defRPr>
            </a:lvl2pPr>
            <a:lvl3pPr>
              <a:defRPr sz="2400">
                <a:solidFill>
                  <a:schemeClr val="tx1"/>
                </a:solidFill>
                <a:latin typeface="Arial" panose="020B0604020202020204" pitchFamily="34" charset="0"/>
                <a:ea typeface="宋体" panose="02010600030101010101" pitchFamily="2" charset="-122"/>
              </a:defRPr>
            </a:lvl3pPr>
            <a:lvl4pPr>
              <a:defRPr sz="2000">
                <a:solidFill>
                  <a:schemeClr val="tx1"/>
                </a:solidFill>
                <a:latin typeface="Arial" panose="020B0604020202020204" pitchFamily="34" charset="0"/>
                <a:ea typeface="宋体" panose="02010600030101010101" pitchFamily="2" charset="-122"/>
              </a:defRPr>
            </a:lvl4pPr>
            <a:lvl5pPr>
              <a:defRPr sz="2000">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r>
              <a:rPr lang="en-US" altLang="zh-CN" sz="2800" b="1" dirty="0">
                <a:solidFill>
                  <a:srgbClr val="751021"/>
                </a:solidFill>
              </a:rPr>
              <a:t>1. </a:t>
            </a:r>
            <a:r>
              <a:rPr lang="en-US" altLang="zh-CN" sz="2800" b="1" dirty="0" err="1">
                <a:solidFill>
                  <a:srgbClr val="751021"/>
                </a:solidFill>
              </a:rPr>
              <a:t>Navicat</a:t>
            </a:r>
            <a:r>
              <a:rPr lang="zh-CN" altLang="zh-CN" sz="2800" b="1" dirty="0">
                <a:solidFill>
                  <a:srgbClr val="751021"/>
                </a:solidFill>
              </a:rPr>
              <a:t>操作</a:t>
            </a:r>
            <a:r>
              <a:rPr lang="en-US" altLang="zh-CN" sz="2800" b="1" dirty="0">
                <a:solidFill>
                  <a:srgbClr val="751021"/>
                </a:solidFill>
              </a:rPr>
              <a:t>SQL Server 2016</a:t>
            </a:r>
            <a:endParaRPr lang="zh-CN" altLang="zh-CN" sz="2800" b="1" dirty="0">
              <a:solidFill>
                <a:srgbClr val="751021"/>
              </a:solidFill>
            </a:endParaRPr>
          </a:p>
        </p:txBody>
      </p:sp>
      <p:sp>
        <p:nvSpPr>
          <p:cNvPr id="3" name="TextBox 2"/>
          <p:cNvSpPr txBox="1"/>
          <p:nvPr/>
        </p:nvSpPr>
        <p:spPr>
          <a:xfrm>
            <a:off x="576362" y="1332384"/>
            <a:ext cx="9721080" cy="1200329"/>
          </a:xfrm>
          <a:prstGeom prst="rect">
            <a:avLst/>
          </a:prstGeom>
          <a:noFill/>
        </p:spPr>
        <p:txBody>
          <a:bodyPr wrap="square" rtlCol="0">
            <a:spAutoFit/>
          </a:bodyPr>
          <a:lstStyle/>
          <a:p>
            <a:pPr indent="446405"/>
            <a:r>
              <a:rPr lang="en-US" altLang="zh-CN" dirty="0" err="1"/>
              <a:t>Navicat</a:t>
            </a:r>
            <a:r>
              <a:rPr lang="en-US" altLang="zh-CN" dirty="0"/>
              <a:t> Premium</a:t>
            </a:r>
            <a:r>
              <a:rPr lang="zh-CN" altLang="zh-CN" dirty="0"/>
              <a:t>是一个可多重连线资料库的管理工具，它可以让你以单一程式同时连线到</a:t>
            </a:r>
            <a:r>
              <a:rPr lang="en-US" altLang="zh-CN" dirty="0"/>
              <a:t> MySQL</a:t>
            </a:r>
            <a:r>
              <a:rPr lang="zh-CN" altLang="zh-CN" dirty="0"/>
              <a:t>、</a:t>
            </a:r>
            <a:r>
              <a:rPr lang="en-US" altLang="zh-CN" dirty="0"/>
              <a:t>SQLite</a:t>
            </a:r>
            <a:r>
              <a:rPr lang="zh-CN" altLang="zh-CN" dirty="0"/>
              <a:t>、</a:t>
            </a:r>
            <a:r>
              <a:rPr lang="en-US" altLang="zh-CN" dirty="0"/>
              <a:t>Oracle </a:t>
            </a:r>
            <a:r>
              <a:rPr lang="zh-CN" altLang="zh-CN" dirty="0"/>
              <a:t>及</a:t>
            </a:r>
            <a:r>
              <a:rPr lang="en-US" altLang="zh-CN" dirty="0"/>
              <a:t> </a:t>
            </a:r>
            <a:r>
              <a:rPr lang="en-US" altLang="zh-CN" dirty="0" err="1"/>
              <a:t>PostgreSQL</a:t>
            </a:r>
            <a:r>
              <a:rPr lang="en-US" altLang="zh-CN" dirty="0"/>
              <a:t> </a:t>
            </a:r>
            <a:r>
              <a:rPr lang="zh-CN" altLang="zh-CN" dirty="0"/>
              <a:t>资料库，让管理不同类型的资料库更加的方便。</a:t>
            </a:r>
            <a:endParaRPr lang="zh-CN" altLang="zh-CN" dirty="0"/>
          </a:p>
          <a:p>
            <a:pPr indent="446405"/>
            <a:r>
              <a:rPr lang="zh-CN" altLang="zh-CN" dirty="0" smtClean="0"/>
              <a:t>（</a:t>
            </a:r>
            <a:r>
              <a:rPr lang="en-US" altLang="zh-CN" dirty="0"/>
              <a:t>1</a:t>
            </a:r>
            <a:r>
              <a:rPr lang="zh-CN" altLang="zh-CN" dirty="0"/>
              <a:t>）下载、安装</a:t>
            </a:r>
            <a:r>
              <a:rPr lang="en-US" altLang="zh-CN" dirty="0" err="1"/>
              <a:t>Navicat</a:t>
            </a:r>
            <a:r>
              <a:rPr lang="zh-CN" altLang="zh-CN" dirty="0"/>
              <a:t>（简单，略）。</a:t>
            </a:r>
            <a:endParaRPr lang="zh-CN" altLang="zh-CN" dirty="0"/>
          </a:p>
          <a:p>
            <a:pPr indent="446405"/>
            <a:r>
              <a:rPr lang="zh-CN" altLang="zh-CN" dirty="0" smtClean="0"/>
              <a:t>（</a:t>
            </a:r>
            <a:r>
              <a:rPr lang="en-US" altLang="zh-CN" dirty="0" smtClean="0"/>
              <a:t>2</a:t>
            </a:r>
            <a:r>
              <a:rPr lang="zh-CN" altLang="zh-CN" dirty="0"/>
              <a:t>）运行</a:t>
            </a:r>
            <a:r>
              <a:rPr lang="en-US" altLang="zh-CN" dirty="0" err="1"/>
              <a:t>Navicat</a:t>
            </a:r>
            <a:r>
              <a:rPr lang="en-US" altLang="zh-CN" dirty="0"/>
              <a:t> Premium</a:t>
            </a:r>
            <a:r>
              <a:rPr lang="zh-CN" altLang="zh-CN" dirty="0"/>
              <a:t>，如图</a:t>
            </a:r>
            <a:r>
              <a:rPr lang="en-US" altLang="zh-CN" dirty="0"/>
              <a:t>1.31</a:t>
            </a:r>
            <a:r>
              <a:rPr lang="zh-CN" altLang="zh-CN" dirty="0"/>
              <a:t>所示</a:t>
            </a:r>
            <a:r>
              <a:rPr lang="zh-CN" altLang="zh-CN" dirty="0" smtClean="0"/>
              <a:t>。</a:t>
            </a:r>
            <a:endParaRPr lang="zh-CN" altLang="zh-CN" dirty="0"/>
          </a:p>
        </p:txBody>
      </p:sp>
      <p:pic>
        <p:nvPicPr>
          <p:cNvPr id="4098" name="图片 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736850" y="2533015"/>
            <a:ext cx="6168390" cy="41103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1767293" y="244811"/>
            <a:ext cx="5482594" cy="5464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4492" tIns="57246" rIns="114492" bIns="57246">
            <a:spAutoFit/>
          </a:bodyPr>
          <a:lstStyle>
            <a:lvl1pPr>
              <a:defRPr sz="3200">
                <a:solidFill>
                  <a:schemeClr val="tx1"/>
                </a:solidFill>
                <a:latin typeface="Arial" panose="020B0604020202020204" pitchFamily="34" charset="0"/>
                <a:ea typeface="宋体" panose="02010600030101010101" pitchFamily="2" charset="-122"/>
              </a:defRPr>
            </a:lvl1pPr>
            <a:lvl2pPr>
              <a:defRPr sz="2800">
                <a:solidFill>
                  <a:schemeClr val="tx1"/>
                </a:solidFill>
                <a:latin typeface="Arial" panose="020B0604020202020204" pitchFamily="34" charset="0"/>
                <a:ea typeface="宋体" panose="02010600030101010101" pitchFamily="2" charset="-122"/>
              </a:defRPr>
            </a:lvl2pPr>
            <a:lvl3pPr>
              <a:defRPr sz="2400">
                <a:solidFill>
                  <a:schemeClr val="tx1"/>
                </a:solidFill>
                <a:latin typeface="Arial" panose="020B0604020202020204" pitchFamily="34" charset="0"/>
                <a:ea typeface="宋体" panose="02010600030101010101" pitchFamily="2" charset="-122"/>
              </a:defRPr>
            </a:lvl3pPr>
            <a:lvl4pPr>
              <a:defRPr sz="2000">
                <a:solidFill>
                  <a:schemeClr val="tx1"/>
                </a:solidFill>
                <a:latin typeface="Arial" panose="020B0604020202020204" pitchFamily="34" charset="0"/>
                <a:ea typeface="宋体" panose="02010600030101010101" pitchFamily="2" charset="-122"/>
              </a:defRPr>
            </a:lvl4pPr>
            <a:lvl5pPr>
              <a:defRPr sz="2000">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r>
              <a:rPr lang="en-US" altLang="zh-CN" sz="2800" b="1" dirty="0">
                <a:solidFill>
                  <a:srgbClr val="751021"/>
                </a:solidFill>
              </a:rPr>
              <a:t>1. </a:t>
            </a:r>
            <a:r>
              <a:rPr lang="en-US" altLang="zh-CN" sz="2800" b="1" dirty="0" err="1">
                <a:solidFill>
                  <a:srgbClr val="751021"/>
                </a:solidFill>
              </a:rPr>
              <a:t>Navicat</a:t>
            </a:r>
            <a:r>
              <a:rPr lang="zh-CN" altLang="zh-CN" sz="2800" b="1" dirty="0">
                <a:solidFill>
                  <a:srgbClr val="751021"/>
                </a:solidFill>
              </a:rPr>
              <a:t>操作</a:t>
            </a:r>
            <a:r>
              <a:rPr lang="en-US" altLang="zh-CN" sz="2800" b="1" dirty="0">
                <a:solidFill>
                  <a:srgbClr val="751021"/>
                </a:solidFill>
              </a:rPr>
              <a:t>SQL Server 2016</a:t>
            </a:r>
            <a:endParaRPr lang="zh-CN" altLang="zh-CN" sz="2800" b="1" dirty="0">
              <a:solidFill>
                <a:srgbClr val="751021"/>
              </a:solidFill>
            </a:endParaRPr>
          </a:p>
        </p:txBody>
      </p:sp>
      <p:sp>
        <p:nvSpPr>
          <p:cNvPr id="3" name="TextBox 2"/>
          <p:cNvSpPr txBox="1"/>
          <p:nvPr/>
        </p:nvSpPr>
        <p:spPr>
          <a:xfrm>
            <a:off x="576362" y="1260376"/>
            <a:ext cx="9577064" cy="923330"/>
          </a:xfrm>
          <a:prstGeom prst="rect">
            <a:avLst/>
          </a:prstGeom>
          <a:noFill/>
        </p:spPr>
        <p:txBody>
          <a:bodyPr wrap="square" rtlCol="0">
            <a:spAutoFit/>
          </a:bodyPr>
          <a:lstStyle/>
          <a:p>
            <a:pPr indent="446405"/>
            <a:r>
              <a:rPr lang="zh-CN" altLang="zh-CN" dirty="0" smtClean="0"/>
              <a:t>（</a:t>
            </a:r>
            <a:r>
              <a:rPr lang="en-US" altLang="zh-CN" dirty="0"/>
              <a:t>3</a:t>
            </a:r>
            <a:r>
              <a:rPr lang="zh-CN" altLang="zh-CN" dirty="0"/>
              <a:t>）连接</a:t>
            </a:r>
            <a:r>
              <a:rPr lang="en-US" altLang="zh-CN" dirty="0"/>
              <a:t>SQL Server2016</a:t>
            </a:r>
            <a:r>
              <a:rPr lang="zh-CN" altLang="zh-CN" dirty="0"/>
              <a:t>。单击“连接”，选择“</a:t>
            </a:r>
            <a:r>
              <a:rPr lang="en-US" altLang="zh-CN" dirty="0"/>
              <a:t>SQL Server</a:t>
            </a:r>
            <a:r>
              <a:rPr lang="zh-CN" altLang="zh-CN" dirty="0"/>
              <a:t>”，系统显示“新建连接”对话框，输入连接名、主机名，选择验证方式，单击“测试连接”，单击“确定”，如图</a:t>
            </a:r>
            <a:r>
              <a:rPr lang="en-US" altLang="zh-CN" dirty="0"/>
              <a:t>1.32</a:t>
            </a:r>
            <a:r>
              <a:rPr lang="zh-CN" altLang="zh-CN" dirty="0"/>
              <a:t>所示。然后直接单击“确定”</a:t>
            </a:r>
            <a:r>
              <a:rPr lang="zh-CN" altLang="zh-CN" dirty="0" smtClean="0"/>
              <a:t>。</a:t>
            </a:r>
            <a:endParaRPr lang="zh-CN" altLang="zh-CN" dirty="0"/>
          </a:p>
        </p:txBody>
      </p:sp>
      <p:pic>
        <p:nvPicPr>
          <p:cNvPr id="5122" name="图片 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384674" y="2133550"/>
            <a:ext cx="3528392" cy="40235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1767293" y="244811"/>
            <a:ext cx="4382934" cy="5464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4492" tIns="57246" rIns="114492" bIns="57246">
            <a:spAutoFit/>
          </a:bodyPr>
          <a:lstStyle>
            <a:lvl1pPr>
              <a:defRPr sz="3200">
                <a:solidFill>
                  <a:schemeClr val="tx1"/>
                </a:solidFill>
                <a:latin typeface="Arial" panose="020B0604020202020204" pitchFamily="34" charset="0"/>
                <a:ea typeface="宋体" panose="02010600030101010101" pitchFamily="2" charset="-122"/>
              </a:defRPr>
            </a:lvl1pPr>
            <a:lvl2pPr>
              <a:defRPr sz="2800">
                <a:solidFill>
                  <a:schemeClr val="tx1"/>
                </a:solidFill>
                <a:latin typeface="Arial" panose="020B0604020202020204" pitchFamily="34" charset="0"/>
                <a:ea typeface="宋体" panose="02010600030101010101" pitchFamily="2" charset="-122"/>
              </a:defRPr>
            </a:lvl2pPr>
            <a:lvl3pPr>
              <a:defRPr sz="2400">
                <a:solidFill>
                  <a:schemeClr val="tx1"/>
                </a:solidFill>
                <a:latin typeface="Arial" panose="020B0604020202020204" pitchFamily="34" charset="0"/>
                <a:ea typeface="宋体" panose="02010600030101010101" pitchFamily="2" charset="-122"/>
              </a:defRPr>
            </a:lvl3pPr>
            <a:lvl4pPr>
              <a:defRPr sz="2000">
                <a:solidFill>
                  <a:schemeClr val="tx1"/>
                </a:solidFill>
                <a:latin typeface="Arial" panose="020B0604020202020204" pitchFamily="34" charset="0"/>
                <a:ea typeface="宋体" panose="02010600030101010101" pitchFamily="2" charset="-122"/>
              </a:defRPr>
            </a:lvl4pPr>
            <a:lvl5pPr>
              <a:defRPr sz="2000">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r>
              <a:rPr lang="en-US" altLang="zh-CN" sz="2800" b="1" dirty="0">
                <a:solidFill>
                  <a:srgbClr val="751021"/>
                </a:solidFill>
              </a:rPr>
              <a:t>2. </a:t>
            </a:r>
            <a:r>
              <a:rPr lang="zh-CN" altLang="zh-CN" sz="2800" b="1" dirty="0">
                <a:solidFill>
                  <a:srgbClr val="751021"/>
                </a:solidFill>
              </a:rPr>
              <a:t>命令行操作</a:t>
            </a:r>
            <a:r>
              <a:rPr lang="en-US" altLang="zh-CN" sz="2800" b="1" dirty="0">
                <a:solidFill>
                  <a:srgbClr val="751021"/>
                </a:solidFill>
              </a:rPr>
              <a:t>SQL Server</a:t>
            </a:r>
            <a:endParaRPr lang="zh-CN" altLang="zh-CN" sz="2800" b="1" dirty="0">
              <a:solidFill>
                <a:srgbClr val="751021"/>
              </a:solidFill>
            </a:endParaRPr>
          </a:p>
        </p:txBody>
      </p:sp>
      <p:sp>
        <p:nvSpPr>
          <p:cNvPr id="3" name="TextBox 2"/>
          <p:cNvSpPr txBox="1"/>
          <p:nvPr/>
        </p:nvSpPr>
        <p:spPr>
          <a:xfrm>
            <a:off x="720378" y="1188368"/>
            <a:ext cx="9505056" cy="923330"/>
          </a:xfrm>
          <a:prstGeom prst="rect">
            <a:avLst/>
          </a:prstGeom>
          <a:noFill/>
        </p:spPr>
        <p:txBody>
          <a:bodyPr wrap="square" rtlCol="0">
            <a:spAutoFit/>
          </a:bodyPr>
          <a:lstStyle/>
          <a:p>
            <a:pPr indent="446405"/>
            <a:r>
              <a:rPr lang="zh-CN" altLang="zh-CN" dirty="0"/>
              <a:t>进入命令行窗口，系统提示：</a:t>
            </a:r>
            <a:r>
              <a:rPr lang="en-US" altLang="zh-CN" dirty="0"/>
              <a:t>c:\Users\Administrator&gt;</a:t>
            </a:r>
            <a:endParaRPr lang="zh-CN" altLang="zh-CN" dirty="0"/>
          </a:p>
          <a:p>
            <a:pPr indent="446405"/>
            <a:r>
              <a:rPr lang="zh-CN" altLang="zh-CN" dirty="0" smtClean="0"/>
              <a:t>表示</a:t>
            </a:r>
            <a:r>
              <a:rPr lang="zh-CN" altLang="zh-CN" dirty="0"/>
              <a:t>当前</a:t>
            </a:r>
            <a:r>
              <a:rPr lang="en-US" altLang="zh-CN" dirty="0"/>
              <a:t>Windows</a:t>
            </a:r>
            <a:r>
              <a:rPr lang="zh-CN" altLang="zh-CN" dirty="0"/>
              <a:t>登录用户</a:t>
            </a:r>
            <a:r>
              <a:rPr lang="en-US" altLang="zh-CN" dirty="0"/>
              <a:t>Administrator</a:t>
            </a:r>
            <a:r>
              <a:rPr lang="zh-CN" altLang="zh-CN" dirty="0"/>
              <a:t>的目录下。输入</a:t>
            </a:r>
            <a:r>
              <a:rPr lang="en-US" altLang="zh-CN" dirty="0"/>
              <a:t>SQL Server 2016</a:t>
            </a:r>
            <a:r>
              <a:rPr lang="zh-CN" altLang="zh-CN" dirty="0"/>
              <a:t>命令行管理工具可执行程序名</a:t>
            </a:r>
            <a:r>
              <a:rPr lang="en-US" altLang="zh-CN" dirty="0" err="1"/>
              <a:t>sqlcmd</a:t>
            </a:r>
            <a:r>
              <a:rPr lang="zh-CN" altLang="zh-CN" dirty="0"/>
              <a:t>，然后回车。系统显示如图</a:t>
            </a:r>
            <a:r>
              <a:rPr lang="en-US" altLang="zh-CN" dirty="0"/>
              <a:t>1.33</a:t>
            </a:r>
            <a:r>
              <a:rPr lang="zh-CN" altLang="zh-CN" dirty="0"/>
              <a:t>所示</a:t>
            </a:r>
            <a:r>
              <a:rPr lang="zh-CN" altLang="zh-CN" dirty="0" smtClean="0"/>
              <a:t>。</a:t>
            </a:r>
            <a:endParaRPr lang="zh-CN" altLang="zh-CN" dirty="0"/>
          </a:p>
        </p:txBody>
      </p:sp>
      <p:pic>
        <p:nvPicPr>
          <p:cNvPr id="6146" name="图片 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944370" y="2412365"/>
            <a:ext cx="7385685" cy="3524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1767293" y="244811"/>
            <a:ext cx="5283822" cy="5464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4492" tIns="57246" rIns="114492" bIns="57246">
            <a:spAutoFit/>
          </a:bodyPr>
          <a:lstStyle>
            <a:lvl1pPr>
              <a:defRPr sz="3200">
                <a:solidFill>
                  <a:schemeClr val="tx1"/>
                </a:solidFill>
                <a:latin typeface="Arial" panose="020B0604020202020204" pitchFamily="34" charset="0"/>
                <a:ea typeface="宋体" panose="02010600030101010101" pitchFamily="2" charset="-122"/>
              </a:defRPr>
            </a:lvl1pPr>
            <a:lvl2pPr>
              <a:defRPr sz="2800">
                <a:solidFill>
                  <a:schemeClr val="tx1"/>
                </a:solidFill>
                <a:latin typeface="Arial" panose="020B0604020202020204" pitchFamily="34" charset="0"/>
                <a:ea typeface="宋体" panose="02010600030101010101" pitchFamily="2" charset="-122"/>
              </a:defRPr>
            </a:lvl2pPr>
            <a:lvl3pPr>
              <a:defRPr sz="2400">
                <a:solidFill>
                  <a:schemeClr val="tx1"/>
                </a:solidFill>
                <a:latin typeface="Arial" panose="020B0604020202020204" pitchFamily="34" charset="0"/>
                <a:ea typeface="宋体" panose="02010600030101010101" pitchFamily="2" charset="-122"/>
              </a:defRPr>
            </a:lvl3pPr>
            <a:lvl4pPr>
              <a:defRPr sz="2000">
                <a:solidFill>
                  <a:schemeClr val="tx1"/>
                </a:solidFill>
                <a:latin typeface="Arial" panose="020B0604020202020204" pitchFamily="34" charset="0"/>
                <a:ea typeface="宋体" panose="02010600030101010101" pitchFamily="2" charset="-122"/>
              </a:defRPr>
            </a:lvl4pPr>
            <a:lvl5pPr>
              <a:defRPr sz="2000">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lvl="5">
              <a:buNone/>
            </a:pPr>
            <a:r>
              <a:rPr lang="en-US" altLang="zh-CN" sz="2800" b="1" dirty="0">
                <a:solidFill>
                  <a:srgbClr val="751021"/>
                </a:solidFill>
              </a:rPr>
              <a:t>4. SQL Server 2016</a:t>
            </a:r>
            <a:r>
              <a:rPr lang="zh-CN" altLang="en-US" sz="2800" b="1" dirty="0">
                <a:solidFill>
                  <a:srgbClr val="751021"/>
                </a:solidFill>
              </a:rPr>
              <a:t>的不同版本</a:t>
            </a:r>
            <a:endParaRPr lang="zh-CN" altLang="zh-CN" sz="2800" b="1" dirty="0">
              <a:solidFill>
                <a:srgbClr val="751021"/>
              </a:solidFill>
            </a:endParaRPr>
          </a:p>
        </p:txBody>
      </p:sp>
      <p:sp>
        <p:nvSpPr>
          <p:cNvPr id="3" name="TextBox 2"/>
          <p:cNvSpPr txBox="1"/>
          <p:nvPr/>
        </p:nvSpPr>
        <p:spPr>
          <a:xfrm>
            <a:off x="1224434" y="1276311"/>
            <a:ext cx="8568952" cy="4699159"/>
          </a:xfrm>
          <a:prstGeom prst="round2DiagRect">
            <a:avLst/>
          </a:prstGeom>
          <a:solidFill>
            <a:schemeClr val="lt1">
              <a:alpha val="50000"/>
            </a:schemeClr>
          </a:solidFill>
        </p:spPr>
        <p:style>
          <a:lnRef idx="2">
            <a:schemeClr val="accent2"/>
          </a:lnRef>
          <a:fillRef idx="1">
            <a:schemeClr val="lt1"/>
          </a:fillRef>
          <a:effectRef idx="0">
            <a:schemeClr val="accent2"/>
          </a:effectRef>
          <a:fontRef idx="minor">
            <a:schemeClr val="dk1"/>
          </a:fontRef>
        </p:style>
        <p:txBody>
          <a:bodyPr wrap="square" rtlCol="0">
            <a:spAutoFit/>
          </a:bodyPr>
          <a:lstStyle/>
          <a:p>
            <a:pPr indent="446405">
              <a:lnSpc>
                <a:spcPct val="150000"/>
              </a:lnSpc>
            </a:pPr>
            <a:r>
              <a:rPr lang="zh-CN" altLang="zh-CN" dirty="0"/>
              <a:t>微软</a:t>
            </a:r>
            <a:r>
              <a:rPr lang="en-US" altLang="zh-CN" dirty="0"/>
              <a:t> SQL Server 2016 </a:t>
            </a:r>
            <a:r>
              <a:rPr lang="zh-CN" altLang="zh-CN" dirty="0"/>
              <a:t>正式版将分为四个版本，分别是企业版</a:t>
            </a:r>
            <a:r>
              <a:rPr lang="en-US" altLang="zh-CN" dirty="0"/>
              <a:t> (Enterprise)</a:t>
            </a:r>
            <a:r>
              <a:rPr lang="zh-CN" altLang="zh-CN" dirty="0"/>
              <a:t>、标准版（</a:t>
            </a:r>
            <a:r>
              <a:rPr lang="en-US" altLang="zh-CN" dirty="0"/>
              <a:t>Standard</a:t>
            </a:r>
            <a:r>
              <a:rPr lang="zh-CN" altLang="zh-CN" dirty="0"/>
              <a:t>）、速成版（</a:t>
            </a:r>
            <a:r>
              <a:rPr lang="en-US" altLang="zh-CN" dirty="0"/>
              <a:t>Express</a:t>
            </a:r>
            <a:r>
              <a:rPr lang="zh-CN" altLang="zh-CN" dirty="0"/>
              <a:t>）和开发人员版本（</a:t>
            </a:r>
            <a:r>
              <a:rPr lang="en-US" altLang="zh-CN" dirty="0"/>
              <a:t>Developer</a:t>
            </a:r>
            <a:r>
              <a:rPr lang="zh-CN" altLang="zh-CN" dirty="0"/>
              <a:t>）。其中</a:t>
            </a:r>
            <a:r>
              <a:rPr lang="en-US" altLang="zh-CN" dirty="0"/>
              <a:t> Express </a:t>
            </a:r>
            <a:r>
              <a:rPr lang="zh-CN" altLang="zh-CN" dirty="0"/>
              <a:t>速成版和</a:t>
            </a:r>
            <a:r>
              <a:rPr lang="en-US" altLang="zh-CN" dirty="0"/>
              <a:t> Developer </a:t>
            </a:r>
            <a:r>
              <a:rPr lang="zh-CN" altLang="zh-CN" dirty="0"/>
              <a:t>开发者版是免费的，大家可以随意下载使用。</a:t>
            </a:r>
            <a:endParaRPr lang="zh-CN" altLang="zh-CN" dirty="0"/>
          </a:p>
          <a:p>
            <a:pPr indent="446405">
              <a:lnSpc>
                <a:spcPct val="150000"/>
              </a:lnSpc>
            </a:pPr>
            <a:r>
              <a:rPr lang="zh-CN" altLang="zh-CN" dirty="0"/>
              <a:t>企业版提供全面的高端数据中心功能，性能极为快捷，虚拟化不受限制，还具有端到端的商业智能，可为关键任务提供较高服务级别，支持最终用户访问深层数据。</a:t>
            </a:r>
            <a:endParaRPr lang="zh-CN" altLang="zh-CN" dirty="0"/>
          </a:p>
          <a:p>
            <a:pPr indent="446405">
              <a:lnSpc>
                <a:spcPct val="150000"/>
              </a:lnSpc>
            </a:pPr>
            <a:r>
              <a:rPr lang="zh-CN" altLang="zh-CN" dirty="0"/>
              <a:t>标准版提供基本数据管理和商业智能数据库，使部门和小型组织能够顺利运行其应用程序并支持将常用开发工具用于内部部署和云部署，有助于以最少的</a:t>
            </a:r>
            <a:r>
              <a:rPr lang="en-US" altLang="zh-CN" dirty="0"/>
              <a:t>IT</a:t>
            </a:r>
            <a:r>
              <a:rPr lang="zh-CN" altLang="zh-CN" dirty="0"/>
              <a:t>资源获得高效的数据库管理</a:t>
            </a:r>
            <a:r>
              <a:rPr lang="zh-CN" altLang="zh-CN" dirty="0" smtClean="0"/>
              <a:t>。</a:t>
            </a:r>
            <a:endParaRPr lang="zh-CN" altLang="zh-CN"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3"/>
          <p:cNvSpPr txBox="1">
            <a:spLocks noChangeArrowheads="1"/>
          </p:cNvSpPr>
          <p:nvPr/>
        </p:nvSpPr>
        <p:spPr bwMode="auto">
          <a:xfrm>
            <a:off x="1296442" y="1044352"/>
            <a:ext cx="8703732" cy="8542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4492" tIns="57246" rIns="114492" bIns="57246">
            <a:spAutoFit/>
          </a:bodyPr>
          <a:lstStyle>
            <a:lvl1pPr>
              <a:defRPr sz="3200">
                <a:solidFill>
                  <a:schemeClr val="tx1"/>
                </a:solidFill>
                <a:latin typeface="Arial" panose="020B0604020202020204" pitchFamily="34" charset="0"/>
                <a:ea typeface="宋体" panose="02010600030101010101" pitchFamily="2" charset="-122"/>
              </a:defRPr>
            </a:lvl1pPr>
            <a:lvl2pPr>
              <a:defRPr sz="2800">
                <a:solidFill>
                  <a:schemeClr val="tx1"/>
                </a:solidFill>
                <a:latin typeface="Arial" panose="020B0604020202020204" pitchFamily="34" charset="0"/>
                <a:ea typeface="宋体" panose="02010600030101010101" pitchFamily="2" charset="-122"/>
              </a:defRPr>
            </a:lvl2pPr>
            <a:lvl3pPr>
              <a:defRPr sz="2400">
                <a:solidFill>
                  <a:schemeClr val="tx1"/>
                </a:solidFill>
                <a:latin typeface="Arial" panose="020B0604020202020204" pitchFamily="34" charset="0"/>
                <a:ea typeface="宋体" panose="02010600030101010101" pitchFamily="2" charset="-122"/>
              </a:defRPr>
            </a:lvl3pPr>
            <a:lvl4pPr>
              <a:defRPr sz="2000">
                <a:solidFill>
                  <a:schemeClr val="tx1"/>
                </a:solidFill>
                <a:latin typeface="Arial" panose="020B0604020202020204" pitchFamily="34" charset="0"/>
                <a:ea typeface="宋体" panose="02010600030101010101" pitchFamily="2" charset="-122"/>
              </a:defRPr>
            </a:lvl4pPr>
            <a:lvl5pPr>
              <a:defRPr sz="2000">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r>
              <a:rPr lang="zh-CN" altLang="zh-CN" sz="4800" b="1" dirty="0" smtClean="0">
                <a:solidFill>
                  <a:srgbClr val="751021"/>
                </a:solidFill>
                <a:latin typeface="微软雅黑" panose="020B0503020204020204" pitchFamily="34" charset="-122"/>
                <a:ea typeface="微软雅黑" panose="020B0503020204020204" pitchFamily="34" charset="-122"/>
              </a:rPr>
              <a:t>第</a:t>
            </a:r>
            <a:r>
              <a:rPr lang="en-US" altLang="zh-CN" sz="4800" b="1" dirty="0" smtClean="0">
                <a:solidFill>
                  <a:srgbClr val="751021"/>
                </a:solidFill>
                <a:latin typeface="微软雅黑" panose="020B0503020204020204" pitchFamily="34" charset="-122"/>
                <a:ea typeface="微软雅黑" panose="020B0503020204020204" pitchFamily="34" charset="-122"/>
              </a:rPr>
              <a:t>1</a:t>
            </a:r>
            <a:r>
              <a:rPr lang="zh-CN" altLang="zh-CN" sz="4800" b="1" dirty="0" smtClean="0">
                <a:solidFill>
                  <a:srgbClr val="751021"/>
                </a:solidFill>
                <a:latin typeface="微软雅黑" panose="020B0503020204020204" pitchFamily="34" charset="-122"/>
                <a:ea typeface="微软雅黑" panose="020B0503020204020204" pitchFamily="34" charset="-122"/>
              </a:rPr>
              <a:t>章</a:t>
            </a:r>
            <a:r>
              <a:rPr lang="en-US" altLang="zh-CN" sz="4800" b="1" dirty="0" smtClean="0">
                <a:solidFill>
                  <a:srgbClr val="751021"/>
                </a:solidFill>
                <a:latin typeface="微软雅黑" panose="020B0503020204020204" pitchFamily="34" charset="-122"/>
                <a:ea typeface="微软雅黑" panose="020B0503020204020204" pitchFamily="34" charset="-122"/>
              </a:rPr>
              <a:t>   </a:t>
            </a:r>
            <a:r>
              <a:rPr lang="en-US" altLang="zh-CN" sz="4800" b="1" dirty="0">
                <a:solidFill>
                  <a:srgbClr val="751021"/>
                </a:solidFill>
                <a:latin typeface="微软雅黑" panose="020B0503020204020204" pitchFamily="34" charset="-122"/>
                <a:ea typeface="微软雅黑" panose="020B0503020204020204" pitchFamily="34" charset="-122"/>
              </a:rPr>
              <a:t>SQL Server 2016</a:t>
            </a:r>
            <a:r>
              <a:rPr lang="zh-CN" altLang="zh-CN" sz="4800" b="1" dirty="0">
                <a:solidFill>
                  <a:srgbClr val="751021"/>
                </a:solidFill>
                <a:latin typeface="微软雅黑" panose="020B0503020204020204" pitchFamily="34" charset="-122"/>
                <a:ea typeface="微软雅黑" panose="020B0503020204020204" pitchFamily="34" charset="-122"/>
              </a:rPr>
              <a:t>简介</a:t>
            </a:r>
            <a:endParaRPr lang="en-US" altLang="zh-CN" sz="4800" b="1" dirty="0">
              <a:solidFill>
                <a:srgbClr val="751021"/>
              </a:solidFill>
              <a:latin typeface="微软雅黑" panose="020B0503020204020204" pitchFamily="34" charset="-122"/>
              <a:ea typeface="微软雅黑" panose="020B0503020204020204" pitchFamily="34" charset="-122"/>
            </a:endParaRPr>
          </a:p>
        </p:txBody>
      </p:sp>
      <p:sp>
        <p:nvSpPr>
          <p:cNvPr id="3" name="TextBox 2"/>
          <p:cNvSpPr txBox="1"/>
          <p:nvPr/>
        </p:nvSpPr>
        <p:spPr>
          <a:xfrm>
            <a:off x="3528690" y="2760358"/>
            <a:ext cx="6696744" cy="646331"/>
          </a:xfrm>
          <a:prstGeom prst="rect">
            <a:avLst/>
          </a:prstGeom>
          <a:noFill/>
        </p:spPr>
        <p:txBody>
          <a:bodyPr wrap="square" rtlCol="0">
            <a:spAutoFit/>
          </a:bodyPr>
          <a:lstStyle/>
          <a:p>
            <a:r>
              <a:rPr lang="en-US" altLang="zh-CN" sz="3600" b="1" dirty="0" smtClean="0"/>
              <a:t>——</a:t>
            </a:r>
            <a:r>
              <a:rPr lang="en-US" altLang="zh-CN" sz="3600" b="1" dirty="0"/>
              <a:t>SQL Server 2016</a:t>
            </a:r>
            <a:r>
              <a:rPr lang="zh-CN" altLang="zh-CN" sz="3600" b="1" dirty="0"/>
              <a:t>的安装</a:t>
            </a:r>
            <a:endParaRPr lang="zh-CN" altLang="zh-CN" sz="36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1"/>
          <a:srcRect/>
          <a:stretch>
            <a:fillRect/>
          </a:stretch>
        </a:blipFill>
        <a:effectLst/>
      </p:bgPr>
    </p:bg>
    <p:spTree>
      <p:nvGrpSpPr>
        <p:cNvPr id="1" name=""/>
        <p:cNvGrpSpPr/>
        <p:nvPr/>
      </p:nvGrpSpPr>
      <p:grpSpPr>
        <a:xfrm>
          <a:off x="0" y="0"/>
          <a:ext cx="0" cy="0"/>
          <a:chOff x="0" y="0"/>
          <a:chExt cx="0" cy="0"/>
        </a:xfrm>
      </p:grpSpPr>
      <p:sp>
        <p:nvSpPr>
          <p:cNvPr id="8194" name="Text Box 2"/>
          <p:cNvSpPr txBox="1">
            <a:spLocks noChangeArrowheads="1"/>
          </p:cNvSpPr>
          <p:nvPr/>
        </p:nvSpPr>
        <p:spPr bwMode="auto">
          <a:xfrm>
            <a:off x="4680882" y="1165849"/>
            <a:ext cx="1455914" cy="577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4492" tIns="57246" rIns="114492" bIns="57246">
            <a:spAutoFit/>
          </a:bodyPr>
          <a:lstStyle>
            <a:lvl1pPr>
              <a:defRPr sz="3200">
                <a:solidFill>
                  <a:schemeClr val="tx1"/>
                </a:solidFill>
                <a:latin typeface="Arial" panose="020B0604020202020204" pitchFamily="34" charset="0"/>
                <a:ea typeface="宋体" panose="02010600030101010101" pitchFamily="2" charset="-122"/>
              </a:defRPr>
            </a:lvl1pPr>
            <a:lvl2pPr>
              <a:defRPr sz="2800">
                <a:solidFill>
                  <a:schemeClr val="tx1"/>
                </a:solidFill>
                <a:latin typeface="Arial" panose="020B0604020202020204" pitchFamily="34" charset="0"/>
                <a:ea typeface="宋体" panose="02010600030101010101" pitchFamily="2" charset="-122"/>
              </a:defRPr>
            </a:lvl2pPr>
            <a:lvl3pPr>
              <a:defRPr sz="2400">
                <a:solidFill>
                  <a:schemeClr val="tx1"/>
                </a:solidFill>
                <a:latin typeface="Arial" panose="020B0604020202020204" pitchFamily="34" charset="0"/>
                <a:ea typeface="宋体" panose="02010600030101010101" pitchFamily="2" charset="-122"/>
              </a:defRPr>
            </a:lvl3pPr>
            <a:lvl4pPr>
              <a:defRPr sz="2000">
                <a:solidFill>
                  <a:schemeClr val="tx1"/>
                </a:solidFill>
                <a:latin typeface="Arial" panose="020B0604020202020204" pitchFamily="34" charset="0"/>
                <a:ea typeface="宋体" panose="02010600030101010101" pitchFamily="2" charset="-122"/>
              </a:defRPr>
            </a:lvl4pPr>
            <a:lvl5pPr>
              <a:defRPr sz="2000">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r>
              <a:rPr lang="zh-CN" altLang="en-US" sz="3000" b="1" dirty="0">
                <a:solidFill>
                  <a:srgbClr val="751021"/>
                </a:solidFill>
                <a:latin typeface="微软雅黑" panose="020B0503020204020204" pitchFamily="34" charset="-122"/>
                <a:ea typeface="微软雅黑" panose="020B0503020204020204" pitchFamily="34" charset="-122"/>
              </a:rPr>
              <a:t>目    录</a:t>
            </a:r>
            <a:endParaRPr lang="en-US" altLang="zh-CN" sz="2000" dirty="0">
              <a:solidFill>
                <a:srgbClr val="751021"/>
              </a:solidFill>
              <a:latin typeface="微软雅黑" panose="020B0503020204020204" pitchFamily="34" charset="-122"/>
              <a:ea typeface="微软雅黑" panose="020B0503020204020204" pitchFamily="34" charset="-122"/>
            </a:endParaRPr>
          </a:p>
        </p:txBody>
      </p:sp>
      <p:sp>
        <p:nvSpPr>
          <p:cNvPr id="6147" name="Rectangle 3"/>
          <p:cNvSpPr>
            <a:spLocks noChangeArrowheads="1"/>
          </p:cNvSpPr>
          <p:nvPr/>
        </p:nvSpPr>
        <p:spPr bwMode="auto">
          <a:xfrm>
            <a:off x="5202569" y="2398585"/>
            <a:ext cx="402395" cy="436340"/>
          </a:xfrm>
          <a:prstGeom prst="star6">
            <a:avLst/>
          </a:prstGeom>
          <a:solidFill>
            <a:schemeClr val="bg1">
              <a:alpha val="20000"/>
            </a:schemeClr>
          </a:solidFill>
          <a:ln w="3175">
            <a:solidFill>
              <a:schemeClr val="bg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4492" tIns="57246" rIns="114492" bIns="57246" anchor="ctr"/>
          <a:lstStyle/>
          <a:p>
            <a:pPr algn="ctr" eaLnBrk="1" hangingPunct="1"/>
            <a:r>
              <a:rPr lang="en-US" altLang="zh-CN" b="1" dirty="0">
                <a:solidFill>
                  <a:srgbClr val="751021"/>
                </a:solidFill>
                <a:latin typeface="微软雅黑" panose="020B0503020204020204" pitchFamily="34" charset="-122"/>
                <a:ea typeface="微软雅黑" panose="020B0503020204020204" pitchFamily="34" charset="-122"/>
              </a:rPr>
              <a:t>1</a:t>
            </a:r>
            <a:endParaRPr lang="en-US" altLang="zh-CN" b="1" dirty="0">
              <a:solidFill>
                <a:srgbClr val="751021"/>
              </a:solidFill>
              <a:latin typeface="微软雅黑" panose="020B0503020204020204" pitchFamily="34" charset="-122"/>
              <a:ea typeface="微软雅黑" panose="020B0503020204020204" pitchFamily="34" charset="-122"/>
            </a:endParaRPr>
          </a:p>
        </p:txBody>
      </p:sp>
      <p:pic>
        <p:nvPicPr>
          <p:cNvPr id="11" name="Picture 5" descr="未标题-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78918" y="1932078"/>
            <a:ext cx="7122380" cy="2488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Rectangle 3"/>
          <p:cNvSpPr>
            <a:spLocks noChangeArrowheads="1"/>
          </p:cNvSpPr>
          <p:nvPr/>
        </p:nvSpPr>
        <p:spPr bwMode="auto">
          <a:xfrm>
            <a:off x="2664594" y="2319354"/>
            <a:ext cx="1793788" cy="1533310"/>
          </a:xfrm>
          <a:prstGeom prst="heart">
            <a:avLst/>
          </a:prstGeom>
          <a:solidFill>
            <a:schemeClr val="bg1">
              <a:alpha val="20000"/>
            </a:schemeClr>
          </a:solidFill>
          <a:ln w="3175">
            <a:solidFill>
              <a:schemeClr val="bg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4492" tIns="57246" rIns="114492" bIns="57246" anchor="ctr"/>
          <a:lstStyle/>
          <a:p>
            <a:pPr algn="ctr" eaLnBrk="1" hangingPunct="1"/>
            <a:r>
              <a:rPr lang="en-US" altLang="zh-CN" sz="6000" b="1" dirty="0" smtClean="0">
                <a:solidFill>
                  <a:srgbClr val="751021"/>
                </a:solidFill>
                <a:latin typeface="微软雅黑" panose="020B0503020204020204" pitchFamily="34" charset="-122"/>
                <a:ea typeface="微软雅黑" panose="020B0503020204020204" pitchFamily="34" charset="-122"/>
              </a:rPr>
              <a:t>01</a:t>
            </a:r>
            <a:endParaRPr lang="en-US" altLang="zh-CN" sz="6000" b="1" dirty="0">
              <a:solidFill>
                <a:srgbClr val="751021"/>
              </a:solidFill>
              <a:latin typeface="微软雅黑" panose="020B0503020204020204" pitchFamily="34" charset="-122"/>
              <a:ea typeface="微软雅黑" panose="020B0503020204020204" pitchFamily="34" charset="-122"/>
            </a:endParaRPr>
          </a:p>
        </p:txBody>
      </p:sp>
      <p:sp>
        <p:nvSpPr>
          <p:cNvPr id="13" name="Rectangle 3"/>
          <p:cNvSpPr>
            <a:spLocks noChangeArrowheads="1"/>
          </p:cNvSpPr>
          <p:nvPr/>
        </p:nvSpPr>
        <p:spPr bwMode="auto">
          <a:xfrm>
            <a:off x="5202569" y="3181305"/>
            <a:ext cx="402395" cy="436340"/>
          </a:xfrm>
          <a:prstGeom prst="star6">
            <a:avLst/>
          </a:prstGeom>
          <a:solidFill>
            <a:schemeClr val="bg1">
              <a:alpha val="20000"/>
            </a:schemeClr>
          </a:solidFill>
          <a:ln w="3175">
            <a:solidFill>
              <a:schemeClr val="bg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4492" tIns="57246" rIns="114492" bIns="57246" anchor="ctr"/>
          <a:lstStyle/>
          <a:p>
            <a:pPr algn="ctr" eaLnBrk="1" hangingPunct="1"/>
            <a:r>
              <a:rPr lang="en-US" altLang="zh-CN" b="1" dirty="0" smtClean="0">
                <a:solidFill>
                  <a:srgbClr val="751021"/>
                </a:solidFill>
                <a:latin typeface="微软雅黑" panose="020B0503020204020204" pitchFamily="34" charset="-122"/>
                <a:ea typeface="微软雅黑" panose="020B0503020204020204" pitchFamily="34" charset="-122"/>
              </a:rPr>
              <a:t>2</a:t>
            </a:r>
            <a:endParaRPr lang="en-US" altLang="zh-CN" b="1" dirty="0">
              <a:solidFill>
                <a:srgbClr val="751021"/>
              </a:solidFill>
              <a:latin typeface="微软雅黑" panose="020B0503020204020204" pitchFamily="34" charset="-122"/>
              <a:ea typeface="微软雅黑" panose="020B0503020204020204" pitchFamily="34" charset="-122"/>
            </a:endParaRPr>
          </a:p>
        </p:txBody>
      </p:sp>
      <p:sp>
        <p:nvSpPr>
          <p:cNvPr id="2" name="矩形 1"/>
          <p:cNvSpPr/>
          <p:nvPr/>
        </p:nvSpPr>
        <p:spPr>
          <a:xfrm>
            <a:off x="2184579" y="3780656"/>
            <a:ext cx="2784271" cy="830997"/>
          </a:xfrm>
          <a:prstGeom prst="rect">
            <a:avLst/>
          </a:prstGeom>
        </p:spPr>
        <p:txBody>
          <a:bodyPr wrap="square">
            <a:spAutoFit/>
          </a:bodyPr>
          <a:lstStyle/>
          <a:p>
            <a:r>
              <a:rPr lang="en-US" altLang="zh-CN" sz="2400" b="1" dirty="0"/>
              <a:t>SQL Server 2016</a:t>
            </a:r>
            <a:r>
              <a:rPr lang="zh-CN" altLang="en-US" sz="2400" b="1" dirty="0"/>
              <a:t>安装准备</a:t>
            </a:r>
            <a:endParaRPr lang="zh-CN" altLang="en-US" sz="2400" b="1" dirty="0"/>
          </a:p>
        </p:txBody>
      </p:sp>
      <p:sp>
        <p:nvSpPr>
          <p:cNvPr id="3" name="矩形 2"/>
          <p:cNvSpPr/>
          <p:nvPr/>
        </p:nvSpPr>
        <p:spPr>
          <a:xfrm>
            <a:off x="5698214" y="2432089"/>
            <a:ext cx="1410964" cy="369332"/>
          </a:xfrm>
          <a:prstGeom prst="rect">
            <a:avLst/>
          </a:prstGeom>
        </p:spPr>
        <p:txBody>
          <a:bodyPr wrap="none">
            <a:spAutoFit/>
          </a:bodyPr>
          <a:lstStyle/>
          <a:p>
            <a:r>
              <a:rPr lang="zh-CN" altLang="en-US" b="1" dirty="0">
                <a:solidFill>
                  <a:srgbClr val="751021"/>
                </a:solidFill>
              </a:rPr>
              <a:t>软硬件要求 </a:t>
            </a:r>
            <a:endParaRPr lang="zh-CN" altLang="zh-CN" b="1" dirty="0">
              <a:solidFill>
                <a:srgbClr val="751021"/>
              </a:solidFill>
            </a:endParaRPr>
          </a:p>
        </p:txBody>
      </p:sp>
      <p:sp>
        <p:nvSpPr>
          <p:cNvPr id="4" name="矩形 3"/>
          <p:cNvSpPr/>
          <p:nvPr/>
        </p:nvSpPr>
        <p:spPr>
          <a:xfrm>
            <a:off x="5688637" y="3204592"/>
            <a:ext cx="1114408" cy="369332"/>
          </a:xfrm>
          <a:prstGeom prst="rect">
            <a:avLst/>
          </a:prstGeom>
        </p:spPr>
        <p:txBody>
          <a:bodyPr wrap="none">
            <a:spAutoFit/>
          </a:bodyPr>
          <a:lstStyle/>
          <a:p>
            <a:r>
              <a:rPr lang="zh-CN" altLang="en-US" b="1" dirty="0">
                <a:solidFill>
                  <a:srgbClr val="751021"/>
                </a:solidFill>
              </a:rPr>
              <a:t>安装项目</a:t>
            </a:r>
            <a:endParaRPr lang="zh-CN" altLang="zh-CN" b="1" dirty="0">
              <a:solidFill>
                <a:srgbClr val="751021"/>
              </a:solidFill>
            </a:endParaRPr>
          </a:p>
        </p:txBody>
      </p:sp>
    </p:spTree>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withEffect">
                                  <p:stCondLst>
                                    <p:cond delay="0"/>
                                  </p:stCondLst>
                                  <p:childTnLst>
                                    <p:set>
                                      <p:cBhvr>
                                        <p:cTn id="6" dur="1" fill="hold">
                                          <p:stCondLst>
                                            <p:cond delay="0"/>
                                          </p:stCondLst>
                                        </p:cTn>
                                        <p:tgtEl>
                                          <p:spTgt spid="6147"/>
                                        </p:tgtEl>
                                        <p:attrNameLst>
                                          <p:attrName>style.visibility</p:attrName>
                                        </p:attrNameLst>
                                      </p:cBhvr>
                                      <p:to>
                                        <p:strVal val="visible"/>
                                      </p:to>
                                    </p:set>
                                    <p:anim calcmode="lin" valueType="num">
                                      <p:cBhvr>
                                        <p:cTn id="7" dur="300" fill="hold"/>
                                        <p:tgtEl>
                                          <p:spTgt spid="6147"/>
                                        </p:tgtEl>
                                        <p:attrNameLst>
                                          <p:attrName>ppt_w</p:attrName>
                                        </p:attrNameLst>
                                      </p:cBhvr>
                                      <p:tavLst>
                                        <p:tav tm="0">
                                          <p:val>
                                            <p:fltVal val="0"/>
                                          </p:val>
                                        </p:tav>
                                        <p:tav tm="100000">
                                          <p:val>
                                            <p:strVal val="#ppt_w"/>
                                          </p:val>
                                        </p:tav>
                                      </p:tavLst>
                                    </p:anim>
                                    <p:anim calcmode="lin" valueType="num">
                                      <p:cBhvr>
                                        <p:cTn id="8" dur="300" fill="hold"/>
                                        <p:tgtEl>
                                          <p:spTgt spid="6147"/>
                                        </p:tgtEl>
                                        <p:attrNameLst>
                                          <p:attrName>ppt_h</p:attrName>
                                        </p:attrNameLst>
                                      </p:cBhvr>
                                      <p:tavLst>
                                        <p:tav tm="0">
                                          <p:val>
                                            <p:fltVal val="0"/>
                                          </p:val>
                                        </p:tav>
                                        <p:tav tm="100000">
                                          <p:val>
                                            <p:strVal val="#ppt_h"/>
                                          </p:val>
                                        </p:tav>
                                      </p:tavLst>
                                    </p:anim>
                                  </p:childTnLst>
                                </p:cTn>
                              </p:par>
                              <p:par>
                                <p:cTn id="9" presetID="6" presetClass="emph" presetSubtype="0" autoRev="1" fill="hold" grpId="1" nodeType="withEffect">
                                  <p:stCondLst>
                                    <p:cond delay="300"/>
                                  </p:stCondLst>
                                  <p:childTnLst>
                                    <p:animScale>
                                      <p:cBhvr>
                                        <p:cTn id="10" dur="150" fill="hold"/>
                                        <p:tgtEl>
                                          <p:spTgt spid="6147"/>
                                        </p:tgtEl>
                                      </p:cBhvr>
                                      <p:by x="120000" y="120000"/>
                                    </p:animScale>
                                  </p:childTnLst>
                                </p:cTn>
                              </p:par>
                              <p:par>
                                <p:cTn id="11" presetID="16" presetClass="entr" presetSubtype="37"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barn(outVertical)">
                                      <p:cBhvr>
                                        <p:cTn id="13" dur="500"/>
                                        <p:tgtEl>
                                          <p:spTgt spid="11"/>
                                        </p:tgtEl>
                                      </p:cBhvr>
                                    </p:animEffect>
                                  </p:childTnLst>
                                </p:cTn>
                              </p:par>
                              <p:par>
                                <p:cTn id="14" presetID="23" presetClass="entr" presetSubtype="16" fill="hold" grpId="0" nodeType="withEffect">
                                  <p:stCondLst>
                                    <p:cond delay="0"/>
                                  </p:stCondLst>
                                  <p:childTnLst>
                                    <p:set>
                                      <p:cBhvr>
                                        <p:cTn id="15" dur="1" fill="hold">
                                          <p:stCondLst>
                                            <p:cond delay="0"/>
                                          </p:stCondLst>
                                        </p:cTn>
                                        <p:tgtEl>
                                          <p:spTgt spid="12"/>
                                        </p:tgtEl>
                                        <p:attrNameLst>
                                          <p:attrName>style.visibility</p:attrName>
                                        </p:attrNameLst>
                                      </p:cBhvr>
                                      <p:to>
                                        <p:strVal val="visible"/>
                                      </p:to>
                                    </p:set>
                                    <p:anim calcmode="lin" valueType="num">
                                      <p:cBhvr>
                                        <p:cTn id="16" dur="300" fill="hold"/>
                                        <p:tgtEl>
                                          <p:spTgt spid="12"/>
                                        </p:tgtEl>
                                        <p:attrNameLst>
                                          <p:attrName>ppt_w</p:attrName>
                                        </p:attrNameLst>
                                      </p:cBhvr>
                                      <p:tavLst>
                                        <p:tav tm="0">
                                          <p:val>
                                            <p:fltVal val="0"/>
                                          </p:val>
                                        </p:tav>
                                        <p:tav tm="100000">
                                          <p:val>
                                            <p:strVal val="#ppt_w"/>
                                          </p:val>
                                        </p:tav>
                                      </p:tavLst>
                                    </p:anim>
                                    <p:anim calcmode="lin" valueType="num">
                                      <p:cBhvr>
                                        <p:cTn id="17" dur="300" fill="hold"/>
                                        <p:tgtEl>
                                          <p:spTgt spid="12"/>
                                        </p:tgtEl>
                                        <p:attrNameLst>
                                          <p:attrName>ppt_h</p:attrName>
                                        </p:attrNameLst>
                                      </p:cBhvr>
                                      <p:tavLst>
                                        <p:tav tm="0">
                                          <p:val>
                                            <p:fltVal val="0"/>
                                          </p:val>
                                        </p:tav>
                                        <p:tav tm="100000">
                                          <p:val>
                                            <p:strVal val="#ppt_h"/>
                                          </p:val>
                                        </p:tav>
                                      </p:tavLst>
                                    </p:anim>
                                  </p:childTnLst>
                                </p:cTn>
                              </p:par>
                              <p:par>
                                <p:cTn id="18" presetID="6" presetClass="emph" presetSubtype="0" autoRev="1" fill="hold" grpId="1" nodeType="withEffect">
                                  <p:stCondLst>
                                    <p:cond delay="300"/>
                                  </p:stCondLst>
                                  <p:childTnLst>
                                    <p:animScale>
                                      <p:cBhvr>
                                        <p:cTn id="19" dur="150" fill="hold"/>
                                        <p:tgtEl>
                                          <p:spTgt spid="12"/>
                                        </p:tgtEl>
                                      </p:cBhvr>
                                      <p:by x="120000" y="120000"/>
                                    </p:animScale>
                                  </p:childTnLst>
                                </p:cTn>
                              </p:par>
                              <p:par>
                                <p:cTn id="20" presetID="23" presetClass="entr" presetSubtype="16" fill="hold" grpId="0" nodeType="withEffect">
                                  <p:stCondLst>
                                    <p:cond delay="0"/>
                                  </p:stCondLst>
                                  <p:childTnLst>
                                    <p:set>
                                      <p:cBhvr>
                                        <p:cTn id="21" dur="1" fill="hold">
                                          <p:stCondLst>
                                            <p:cond delay="0"/>
                                          </p:stCondLst>
                                        </p:cTn>
                                        <p:tgtEl>
                                          <p:spTgt spid="13"/>
                                        </p:tgtEl>
                                        <p:attrNameLst>
                                          <p:attrName>style.visibility</p:attrName>
                                        </p:attrNameLst>
                                      </p:cBhvr>
                                      <p:to>
                                        <p:strVal val="visible"/>
                                      </p:to>
                                    </p:set>
                                    <p:anim calcmode="lin" valueType="num">
                                      <p:cBhvr>
                                        <p:cTn id="22" dur="300" fill="hold"/>
                                        <p:tgtEl>
                                          <p:spTgt spid="13"/>
                                        </p:tgtEl>
                                        <p:attrNameLst>
                                          <p:attrName>ppt_w</p:attrName>
                                        </p:attrNameLst>
                                      </p:cBhvr>
                                      <p:tavLst>
                                        <p:tav tm="0">
                                          <p:val>
                                            <p:fltVal val="0"/>
                                          </p:val>
                                        </p:tav>
                                        <p:tav tm="100000">
                                          <p:val>
                                            <p:strVal val="#ppt_w"/>
                                          </p:val>
                                        </p:tav>
                                      </p:tavLst>
                                    </p:anim>
                                    <p:anim calcmode="lin" valueType="num">
                                      <p:cBhvr>
                                        <p:cTn id="23" dur="300" fill="hold"/>
                                        <p:tgtEl>
                                          <p:spTgt spid="13"/>
                                        </p:tgtEl>
                                        <p:attrNameLst>
                                          <p:attrName>ppt_h</p:attrName>
                                        </p:attrNameLst>
                                      </p:cBhvr>
                                      <p:tavLst>
                                        <p:tav tm="0">
                                          <p:val>
                                            <p:fltVal val="0"/>
                                          </p:val>
                                        </p:tav>
                                        <p:tav tm="100000">
                                          <p:val>
                                            <p:strVal val="#ppt_h"/>
                                          </p:val>
                                        </p:tav>
                                      </p:tavLst>
                                    </p:anim>
                                  </p:childTnLst>
                                </p:cTn>
                              </p:par>
                              <p:par>
                                <p:cTn id="24" presetID="6" presetClass="emph" presetSubtype="0" autoRev="1" fill="hold" grpId="1" nodeType="withEffect">
                                  <p:stCondLst>
                                    <p:cond delay="300"/>
                                  </p:stCondLst>
                                  <p:childTnLst>
                                    <p:animScale>
                                      <p:cBhvr>
                                        <p:cTn id="25" dur="150" fill="hold"/>
                                        <p:tgtEl>
                                          <p:spTgt spid="13"/>
                                        </p:tgtEl>
                                      </p:cBhvr>
                                      <p:by x="120000" y="12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7" grpId="0" animBg="1"/>
      <p:bldP spid="6147" grpId="1" animBg="1"/>
      <p:bldP spid="12" grpId="0" animBg="1"/>
      <p:bldP spid="12" grpId="1" animBg="1"/>
      <p:bldP spid="13" grpId="0" animBg="1"/>
      <p:bldP spid="13" grpId="1"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1767293" y="244811"/>
            <a:ext cx="2852130" cy="6080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4492" tIns="57246" rIns="114492" bIns="57246">
            <a:spAutoFit/>
          </a:bodyPr>
          <a:lstStyle>
            <a:lvl1pPr>
              <a:defRPr sz="3200">
                <a:solidFill>
                  <a:schemeClr val="tx1"/>
                </a:solidFill>
                <a:latin typeface="Arial" panose="020B0604020202020204" pitchFamily="34" charset="0"/>
                <a:ea typeface="宋体" panose="02010600030101010101" pitchFamily="2" charset="-122"/>
              </a:defRPr>
            </a:lvl1pPr>
            <a:lvl2pPr>
              <a:defRPr sz="2800">
                <a:solidFill>
                  <a:schemeClr val="tx1"/>
                </a:solidFill>
                <a:latin typeface="Arial" panose="020B0604020202020204" pitchFamily="34" charset="0"/>
                <a:ea typeface="宋体" panose="02010600030101010101" pitchFamily="2" charset="-122"/>
              </a:defRPr>
            </a:lvl2pPr>
            <a:lvl3pPr>
              <a:defRPr sz="2400">
                <a:solidFill>
                  <a:schemeClr val="tx1"/>
                </a:solidFill>
                <a:latin typeface="Arial" panose="020B0604020202020204" pitchFamily="34" charset="0"/>
                <a:ea typeface="宋体" panose="02010600030101010101" pitchFamily="2" charset="-122"/>
              </a:defRPr>
            </a:lvl3pPr>
            <a:lvl4pPr>
              <a:defRPr sz="2000">
                <a:solidFill>
                  <a:schemeClr val="tx1"/>
                </a:solidFill>
                <a:latin typeface="Arial" panose="020B0604020202020204" pitchFamily="34" charset="0"/>
                <a:ea typeface="宋体" panose="02010600030101010101" pitchFamily="2" charset="-122"/>
              </a:defRPr>
            </a:lvl4pPr>
            <a:lvl5pPr>
              <a:defRPr sz="2000">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r>
              <a:rPr lang="en-US" altLang="zh-CN" b="1" dirty="0">
                <a:solidFill>
                  <a:srgbClr val="751021"/>
                </a:solidFill>
              </a:rPr>
              <a:t>1. </a:t>
            </a:r>
            <a:r>
              <a:rPr lang="zh-CN" altLang="zh-CN" b="1" dirty="0">
                <a:solidFill>
                  <a:srgbClr val="751021"/>
                </a:solidFill>
              </a:rPr>
              <a:t>软硬件要求 </a:t>
            </a:r>
            <a:endParaRPr lang="zh-CN" altLang="zh-CN" b="1" dirty="0">
              <a:solidFill>
                <a:srgbClr val="751021"/>
              </a:solidFill>
            </a:endParaRPr>
          </a:p>
        </p:txBody>
      </p:sp>
      <p:sp>
        <p:nvSpPr>
          <p:cNvPr id="3" name="TextBox 2"/>
          <p:cNvSpPr txBox="1"/>
          <p:nvPr/>
        </p:nvSpPr>
        <p:spPr>
          <a:xfrm>
            <a:off x="720378" y="1188368"/>
            <a:ext cx="9433048" cy="4801314"/>
          </a:xfrm>
          <a:prstGeom prst="rect">
            <a:avLst/>
          </a:prstGeom>
          <a:noFill/>
        </p:spPr>
        <p:txBody>
          <a:bodyPr wrap="square" rtlCol="0">
            <a:spAutoFit/>
          </a:bodyPr>
          <a:lstStyle/>
          <a:p>
            <a:pPr indent="446405"/>
            <a:r>
              <a:rPr lang="zh-CN" altLang="zh-CN" dirty="0"/>
              <a:t>（</a:t>
            </a:r>
            <a:r>
              <a:rPr lang="en-US" altLang="zh-CN" dirty="0"/>
              <a:t>1</a:t>
            </a:r>
            <a:r>
              <a:rPr lang="zh-CN" altLang="zh-CN" dirty="0"/>
              <a:t>）处理器速度：</a:t>
            </a:r>
            <a:r>
              <a:rPr lang="en-US" altLang="zh-CN" dirty="0"/>
              <a:t>x64 </a:t>
            </a:r>
            <a:r>
              <a:rPr lang="zh-CN" altLang="zh-CN" dirty="0"/>
              <a:t>处理器，建议</a:t>
            </a:r>
            <a:r>
              <a:rPr lang="en-US" altLang="zh-CN" dirty="0"/>
              <a:t>2.0 GHz </a:t>
            </a:r>
            <a:r>
              <a:rPr lang="zh-CN" altLang="zh-CN" dirty="0"/>
              <a:t>或更快。</a:t>
            </a:r>
            <a:endParaRPr lang="zh-CN" altLang="zh-CN" dirty="0"/>
          </a:p>
          <a:p>
            <a:pPr indent="446405"/>
            <a:r>
              <a:rPr lang="zh-CN" altLang="zh-CN" dirty="0"/>
              <a:t>（</a:t>
            </a:r>
            <a:r>
              <a:rPr lang="en-US" altLang="zh-CN" dirty="0"/>
              <a:t>2</a:t>
            </a:r>
            <a:r>
              <a:rPr lang="zh-CN" altLang="zh-CN" dirty="0"/>
              <a:t>）内存建议：</a:t>
            </a:r>
            <a:r>
              <a:rPr lang="en-US" altLang="zh-CN" dirty="0"/>
              <a:t>Express </a:t>
            </a:r>
            <a:r>
              <a:rPr lang="zh-CN" altLang="zh-CN" dirty="0"/>
              <a:t>版本：</a:t>
            </a:r>
            <a:r>
              <a:rPr lang="en-US" altLang="zh-CN" dirty="0"/>
              <a:t>1 GB</a:t>
            </a:r>
            <a:r>
              <a:rPr lang="zh-CN" altLang="zh-CN" dirty="0"/>
              <a:t>，所有其他版本：至少</a:t>
            </a:r>
            <a:r>
              <a:rPr lang="en-US" altLang="zh-CN" dirty="0"/>
              <a:t> 4 GB </a:t>
            </a:r>
            <a:r>
              <a:rPr lang="zh-CN" altLang="zh-CN" dirty="0"/>
              <a:t>并且应该随着数据库大小的增加而增加，以便确保最佳的性能。</a:t>
            </a:r>
            <a:endParaRPr lang="zh-CN" altLang="zh-CN" dirty="0"/>
          </a:p>
          <a:p>
            <a:pPr indent="446405"/>
            <a:r>
              <a:rPr lang="zh-CN" altLang="zh-CN" dirty="0"/>
              <a:t>（</a:t>
            </a:r>
            <a:r>
              <a:rPr lang="en-US" altLang="zh-CN" dirty="0"/>
              <a:t>3</a:t>
            </a:r>
            <a:r>
              <a:rPr lang="zh-CN" altLang="zh-CN" dirty="0"/>
              <a:t>）</a:t>
            </a:r>
            <a:r>
              <a:rPr lang="en-US" altLang="zh-CN" dirty="0"/>
              <a:t>SQL Server </a:t>
            </a:r>
            <a:r>
              <a:rPr lang="zh-CN" altLang="zh-CN" dirty="0"/>
              <a:t>要求最少</a:t>
            </a:r>
            <a:r>
              <a:rPr lang="en-US" altLang="zh-CN" dirty="0"/>
              <a:t> 6 GB </a:t>
            </a:r>
            <a:r>
              <a:rPr lang="zh-CN" altLang="zh-CN" dirty="0"/>
              <a:t>的可用硬盘空间。磁盘空间要求将随所安装的</a:t>
            </a:r>
            <a:r>
              <a:rPr lang="en-US" altLang="zh-CN" dirty="0"/>
              <a:t> SQL Server </a:t>
            </a:r>
            <a:r>
              <a:rPr lang="zh-CN" altLang="zh-CN" dirty="0"/>
              <a:t>组件不同而发生变化。</a:t>
            </a:r>
            <a:endParaRPr lang="zh-CN" altLang="zh-CN" dirty="0"/>
          </a:p>
          <a:p>
            <a:pPr indent="446405"/>
            <a:r>
              <a:rPr lang="zh-CN" altLang="zh-CN" dirty="0"/>
              <a:t>（</a:t>
            </a:r>
            <a:r>
              <a:rPr lang="en-US" altLang="zh-CN" dirty="0"/>
              <a:t>4</a:t>
            </a:r>
            <a:r>
              <a:rPr lang="zh-CN" altLang="zh-CN" dirty="0"/>
              <a:t>）</a:t>
            </a:r>
            <a:r>
              <a:rPr lang="en-US" altLang="zh-CN" dirty="0"/>
              <a:t>WOW64</a:t>
            </a:r>
            <a:r>
              <a:rPr lang="zh-CN" altLang="zh-CN" dirty="0"/>
              <a:t>是</a:t>
            </a:r>
            <a:r>
              <a:rPr lang="en-US" altLang="zh-CN" dirty="0"/>
              <a:t> Windows 64 </a:t>
            </a:r>
            <a:r>
              <a:rPr lang="zh-CN" altLang="zh-CN" dirty="0"/>
              <a:t>位版本中的一项功能，使用该功能可以在</a:t>
            </a:r>
            <a:r>
              <a:rPr lang="en-US" altLang="zh-CN" dirty="0"/>
              <a:t> 32 </a:t>
            </a:r>
            <a:r>
              <a:rPr lang="zh-CN" altLang="zh-CN" dirty="0"/>
              <a:t>位模式下本机运行</a:t>
            </a:r>
            <a:r>
              <a:rPr lang="en-US" altLang="zh-CN" dirty="0"/>
              <a:t> 32 </a:t>
            </a:r>
            <a:r>
              <a:rPr lang="zh-CN" altLang="zh-CN" dirty="0"/>
              <a:t>位应用程序。</a:t>
            </a:r>
            <a:r>
              <a:rPr lang="en-US" altLang="zh-CN" dirty="0"/>
              <a:t>SQL Server </a:t>
            </a:r>
            <a:r>
              <a:rPr lang="zh-CN" altLang="zh-CN" dirty="0"/>
              <a:t>安装不支持</a:t>
            </a:r>
            <a:r>
              <a:rPr lang="en-US" altLang="zh-CN" dirty="0"/>
              <a:t> WOW64</a:t>
            </a:r>
            <a:r>
              <a:rPr lang="zh-CN" altLang="zh-CN" dirty="0"/>
              <a:t>。</a:t>
            </a:r>
            <a:endParaRPr lang="zh-CN" altLang="zh-CN" dirty="0"/>
          </a:p>
          <a:p>
            <a:pPr indent="446405"/>
            <a:r>
              <a:rPr lang="zh-CN" altLang="zh-CN" dirty="0"/>
              <a:t>（</a:t>
            </a:r>
            <a:r>
              <a:rPr lang="en-US" altLang="zh-CN" dirty="0"/>
              <a:t>5</a:t>
            </a:r>
            <a:r>
              <a:rPr lang="zh-CN" altLang="zh-CN" dirty="0"/>
              <a:t>）若要执行远程安装，介质必须处于网络共享状态，或是物理计算机或虚拟机的本地介质。</a:t>
            </a:r>
            <a:r>
              <a:rPr lang="en-US" altLang="zh-CN" dirty="0"/>
              <a:t> </a:t>
            </a:r>
            <a:endParaRPr lang="zh-CN" altLang="zh-CN" dirty="0"/>
          </a:p>
          <a:p>
            <a:pPr indent="446405"/>
            <a:r>
              <a:rPr lang="zh-CN" altLang="zh-CN" dirty="0"/>
              <a:t>（</a:t>
            </a:r>
            <a:r>
              <a:rPr lang="en-US" altLang="zh-CN" dirty="0"/>
              <a:t>6</a:t>
            </a:r>
            <a:r>
              <a:rPr lang="zh-CN" altLang="zh-CN" dirty="0"/>
              <a:t>）安装</a:t>
            </a:r>
            <a:r>
              <a:rPr lang="en-US" altLang="zh-CN" dirty="0"/>
              <a:t> SQL Server Management Studio </a:t>
            </a:r>
            <a:r>
              <a:rPr lang="zh-CN" altLang="zh-CN" dirty="0"/>
              <a:t>时，必须先安装</a:t>
            </a:r>
            <a:r>
              <a:rPr lang="en-US" altLang="zh-CN" dirty="0"/>
              <a:t> .NET 4.6.1 </a:t>
            </a:r>
            <a:r>
              <a:rPr lang="zh-CN" altLang="zh-CN" dirty="0"/>
              <a:t>必备组件。</a:t>
            </a:r>
            <a:r>
              <a:rPr lang="en-US" altLang="zh-CN" dirty="0"/>
              <a:t> </a:t>
            </a:r>
            <a:endParaRPr lang="zh-CN" altLang="zh-CN" dirty="0"/>
          </a:p>
          <a:p>
            <a:pPr indent="446405"/>
            <a:r>
              <a:rPr lang="zh-CN" altLang="zh-CN" dirty="0"/>
              <a:t>（</a:t>
            </a:r>
            <a:r>
              <a:rPr lang="en-US" altLang="zh-CN" dirty="0"/>
              <a:t>7</a:t>
            </a:r>
            <a:r>
              <a:rPr lang="zh-CN" altLang="zh-CN" dirty="0"/>
              <a:t>）</a:t>
            </a:r>
            <a:r>
              <a:rPr lang="en-US" altLang="zh-CN" dirty="0"/>
              <a:t>SQL Server </a:t>
            </a:r>
            <a:r>
              <a:rPr lang="zh-CN" altLang="zh-CN" dirty="0"/>
              <a:t>支持的操作系统具有内置网络软件。</a:t>
            </a:r>
            <a:r>
              <a:rPr lang="en-US" altLang="zh-CN" dirty="0"/>
              <a:t> </a:t>
            </a:r>
            <a:r>
              <a:rPr lang="zh-CN" altLang="zh-CN" dirty="0"/>
              <a:t>独立安装的命名实例和默认实例支持以下网络协议：共享内存、命名管道、</a:t>
            </a:r>
            <a:r>
              <a:rPr lang="en-US" altLang="zh-CN" dirty="0"/>
              <a:t>TCP/IP </a:t>
            </a:r>
            <a:r>
              <a:rPr lang="zh-CN" altLang="zh-CN" dirty="0"/>
              <a:t>和</a:t>
            </a:r>
            <a:r>
              <a:rPr lang="en-US" altLang="zh-CN" dirty="0"/>
              <a:t> VIA</a:t>
            </a:r>
            <a:r>
              <a:rPr lang="zh-CN" altLang="zh-CN" dirty="0"/>
              <a:t>。</a:t>
            </a:r>
            <a:endParaRPr lang="zh-CN" altLang="zh-CN" dirty="0"/>
          </a:p>
          <a:p>
            <a:pPr indent="446405"/>
            <a:r>
              <a:rPr lang="zh-CN" altLang="zh-CN" dirty="0"/>
              <a:t>（</a:t>
            </a:r>
            <a:r>
              <a:rPr lang="en-US" altLang="zh-CN" dirty="0"/>
              <a:t>8</a:t>
            </a:r>
            <a:r>
              <a:rPr lang="zh-CN" altLang="zh-CN" dirty="0"/>
              <a:t>）安全性：安装</a:t>
            </a:r>
            <a:r>
              <a:rPr lang="en-US" altLang="zh-CN" dirty="0"/>
              <a:t>SQL Server </a:t>
            </a:r>
            <a:r>
              <a:rPr lang="zh-CN" altLang="zh-CN" dirty="0"/>
              <a:t>机器在安全位置，有权限的人才能接触，定期备份所有数据；使用防火墙；在不同的</a:t>
            </a:r>
            <a:r>
              <a:rPr lang="en-US" altLang="zh-CN" dirty="0"/>
              <a:t> Windows </a:t>
            </a:r>
            <a:r>
              <a:rPr lang="zh-CN" altLang="zh-CN" dirty="0"/>
              <a:t>帐户下运行各自的</a:t>
            </a:r>
            <a:r>
              <a:rPr lang="en-US" altLang="zh-CN" dirty="0"/>
              <a:t> SQL Server </a:t>
            </a:r>
            <a:r>
              <a:rPr lang="zh-CN" altLang="zh-CN" dirty="0"/>
              <a:t>服务；使用</a:t>
            </a:r>
            <a:r>
              <a:rPr lang="en-US" altLang="zh-CN" dirty="0"/>
              <a:t> NTFS </a:t>
            </a:r>
            <a:r>
              <a:rPr lang="zh-CN" altLang="zh-CN" dirty="0"/>
              <a:t>文件系统</a:t>
            </a:r>
            <a:r>
              <a:rPr lang="en-US" altLang="zh-CN" dirty="0"/>
              <a:t> (NTFS)</a:t>
            </a:r>
            <a:r>
              <a:rPr lang="zh-CN" altLang="zh-CN" dirty="0"/>
              <a:t>，但是支持（未来版本可能不支持）在使用</a:t>
            </a:r>
            <a:r>
              <a:rPr lang="en-US" altLang="zh-CN" dirty="0"/>
              <a:t> FAT32 </a:t>
            </a:r>
            <a:r>
              <a:rPr lang="zh-CN" altLang="zh-CN" dirty="0"/>
              <a:t>文件系统的计算机上安装</a:t>
            </a:r>
            <a:r>
              <a:rPr lang="en-US" altLang="zh-CN" dirty="0"/>
              <a:t> SQL Server </a:t>
            </a:r>
            <a:r>
              <a:rPr lang="zh-CN" altLang="zh-CN" dirty="0"/>
              <a:t>，对关键数据文件使用独立磁盘冗余阵列</a:t>
            </a:r>
            <a:r>
              <a:rPr lang="en-US" altLang="zh-CN" dirty="0"/>
              <a:t> (RAID)</a:t>
            </a:r>
            <a:r>
              <a:rPr lang="zh-CN" altLang="zh-CN" dirty="0"/>
              <a:t>；</a:t>
            </a:r>
            <a:r>
              <a:rPr lang="en-US" altLang="zh-CN" dirty="0"/>
              <a:t>Web </a:t>
            </a:r>
            <a:r>
              <a:rPr lang="zh-CN" altLang="zh-CN" dirty="0"/>
              <a:t>服务器和域名系统</a:t>
            </a:r>
            <a:r>
              <a:rPr lang="en-US" altLang="zh-CN" dirty="0"/>
              <a:t> (DNS) </a:t>
            </a:r>
            <a:r>
              <a:rPr lang="zh-CN" altLang="zh-CN" dirty="0"/>
              <a:t>服务器不需要</a:t>
            </a:r>
            <a:r>
              <a:rPr lang="en-US" altLang="zh-CN" dirty="0"/>
              <a:t> NetBIOS </a:t>
            </a:r>
            <a:r>
              <a:rPr lang="zh-CN" altLang="zh-CN" dirty="0"/>
              <a:t>或</a:t>
            </a:r>
            <a:r>
              <a:rPr lang="en-US" altLang="zh-CN" dirty="0"/>
              <a:t> SMB</a:t>
            </a:r>
            <a:r>
              <a:rPr lang="zh-CN" altLang="zh-CN" dirty="0"/>
              <a:t>。</a:t>
            </a:r>
            <a:r>
              <a:rPr lang="en-US" altLang="zh-CN" dirty="0"/>
              <a:t> </a:t>
            </a:r>
            <a:endParaRPr lang="zh-CN" altLang="zh-CN"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1767293" y="244811"/>
            <a:ext cx="2327948" cy="6080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4492" tIns="57246" rIns="114492" bIns="57246">
            <a:spAutoFit/>
          </a:bodyPr>
          <a:lstStyle>
            <a:lvl1pPr>
              <a:defRPr sz="3200">
                <a:solidFill>
                  <a:schemeClr val="tx1"/>
                </a:solidFill>
                <a:latin typeface="Arial" panose="020B0604020202020204" pitchFamily="34" charset="0"/>
                <a:ea typeface="宋体" panose="02010600030101010101" pitchFamily="2" charset="-122"/>
              </a:defRPr>
            </a:lvl1pPr>
            <a:lvl2pPr>
              <a:defRPr sz="2800">
                <a:solidFill>
                  <a:schemeClr val="tx1"/>
                </a:solidFill>
                <a:latin typeface="Arial" panose="020B0604020202020204" pitchFamily="34" charset="0"/>
                <a:ea typeface="宋体" panose="02010600030101010101" pitchFamily="2" charset="-122"/>
              </a:defRPr>
            </a:lvl2pPr>
            <a:lvl3pPr>
              <a:defRPr sz="2400">
                <a:solidFill>
                  <a:schemeClr val="tx1"/>
                </a:solidFill>
                <a:latin typeface="Arial" panose="020B0604020202020204" pitchFamily="34" charset="0"/>
                <a:ea typeface="宋体" panose="02010600030101010101" pitchFamily="2" charset="-122"/>
              </a:defRPr>
            </a:lvl3pPr>
            <a:lvl4pPr>
              <a:defRPr sz="2000">
                <a:solidFill>
                  <a:schemeClr val="tx1"/>
                </a:solidFill>
                <a:latin typeface="Arial" panose="020B0604020202020204" pitchFamily="34" charset="0"/>
                <a:ea typeface="宋体" panose="02010600030101010101" pitchFamily="2" charset="-122"/>
              </a:defRPr>
            </a:lvl4pPr>
            <a:lvl5pPr>
              <a:defRPr sz="2000">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r>
              <a:rPr lang="en-US" altLang="zh-CN" b="1" dirty="0">
                <a:solidFill>
                  <a:srgbClr val="751021"/>
                </a:solidFill>
              </a:rPr>
              <a:t>2. </a:t>
            </a:r>
            <a:r>
              <a:rPr lang="zh-CN" altLang="zh-CN" b="1" dirty="0">
                <a:solidFill>
                  <a:srgbClr val="751021"/>
                </a:solidFill>
              </a:rPr>
              <a:t>安装项目</a:t>
            </a:r>
            <a:endParaRPr lang="zh-CN" altLang="zh-CN" b="1" dirty="0">
              <a:solidFill>
                <a:srgbClr val="751021"/>
              </a:solidFill>
            </a:endParaRPr>
          </a:p>
        </p:txBody>
      </p:sp>
      <p:sp>
        <p:nvSpPr>
          <p:cNvPr id="3" name="TextBox 2"/>
          <p:cNvSpPr txBox="1"/>
          <p:nvPr/>
        </p:nvSpPr>
        <p:spPr>
          <a:xfrm>
            <a:off x="864394" y="1332384"/>
            <a:ext cx="9361040" cy="3362524"/>
          </a:xfrm>
          <a:prstGeom prst="rect">
            <a:avLst/>
          </a:prstGeom>
          <a:noFill/>
        </p:spPr>
        <p:txBody>
          <a:bodyPr wrap="square" rtlCol="0">
            <a:spAutoFit/>
          </a:bodyPr>
          <a:lstStyle/>
          <a:p>
            <a:pPr indent="446405">
              <a:lnSpc>
                <a:spcPct val="150000"/>
              </a:lnSpc>
            </a:pPr>
            <a:r>
              <a:rPr lang="zh-CN" altLang="zh-CN" dirty="0"/>
              <a:t>（</a:t>
            </a:r>
            <a:r>
              <a:rPr lang="en-US" altLang="zh-CN" dirty="0"/>
              <a:t>1</a:t>
            </a:r>
            <a:r>
              <a:rPr lang="zh-CN" altLang="zh-CN" dirty="0"/>
              <a:t>）从</a:t>
            </a:r>
            <a:r>
              <a:rPr lang="en-US" altLang="zh-CN" dirty="0"/>
              <a:t> SQL Server 2016 (13.x) </a:t>
            </a:r>
            <a:r>
              <a:rPr lang="zh-CN" altLang="zh-CN" dirty="0"/>
              <a:t>开始，</a:t>
            </a:r>
            <a:r>
              <a:rPr lang="en-US" altLang="zh-CN" dirty="0"/>
              <a:t>SQL Server </a:t>
            </a:r>
            <a:r>
              <a:rPr lang="zh-CN" altLang="zh-CN" dirty="0"/>
              <a:t>管理工具不再从主功能树安装；例如，</a:t>
            </a:r>
            <a:r>
              <a:rPr lang="en-US" altLang="zh-CN" dirty="0"/>
              <a:t>SQL Server Management Studio (SSMS)</a:t>
            </a:r>
            <a:r>
              <a:rPr lang="zh-CN" altLang="zh-CN" dirty="0"/>
              <a:t>需要单独下载和安装。</a:t>
            </a:r>
            <a:endParaRPr lang="zh-CN" altLang="zh-CN" dirty="0"/>
          </a:p>
          <a:p>
            <a:pPr indent="446405">
              <a:lnSpc>
                <a:spcPct val="150000"/>
              </a:lnSpc>
            </a:pPr>
            <a:r>
              <a:rPr lang="zh-CN" altLang="zh-CN" dirty="0"/>
              <a:t>（</a:t>
            </a:r>
            <a:r>
              <a:rPr lang="en-US" altLang="zh-CN" dirty="0"/>
              <a:t>2</a:t>
            </a:r>
            <a:r>
              <a:rPr lang="zh-CN" altLang="zh-CN" dirty="0"/>
              <a:t>）可以单独安装每个组件，也可以选择上面列出的组件的组合。</a:t>
            </a:r>
            <a:endParaRPr lang="zh-CN" altLang="zh-CN" dirty="0"/>
          </a:p>
          <a:p>
            <a:pPr indent="446405">
              <a:lnSpc>
                <a:spcPct val="150000"/>
              </a:lnSpc>
            </a:pPr>
            <a:r>
              <a:rPr lang="zh-CN" altLang="zh-CN" dirty="0"/>
              <a:t>（</a:t>
            </a:r>
            <a:r>
              <a:rPr lang="en-US" altLang="zh-CN" dirty="0"/>
              <a:t>3</a:t>
            </a:r>
            <a:r>
              <a:rPr lang="zh-CN" altLang="zh-CN" dirty="0"/>
              <a:t>）将</a:t>
            </a:r>
            <a:r>
              <a:rPr lang="en-US" altLang="zh-CN" dirty="0"/>
              <a:t> SQL Server </a:t>
            </a:r>
            <a:r>
              <a:rPr lang="zh-CN" altLang="zh-CN" dirty="0"/>
              <a:t>用于</a:t>
            </a:r>
            <a:r>
              <a:rPr lang="en-US" altLang="zh-CN" dirty="0"/>
              <a:t> Internet </a:t>
            </a:r>
            <a:r>
              <a:rPr lang="zh-CN" altLang="zh-CN" dirty="0"/>
              <a:t>服务器：在</a:t>
            </a:r>
            <a:r>
              <a:rPr lang="en-US" altLang="zh-CN" dirty="0"/>
              <a:t> Internet </a:t>
            </a:r>
            <a:r>
              <a:rPr lang="zh-CN" altLang="zh-CN" dirty="0"/>
              <a:t>服务器（如运行</a:t>
            </a:r>
            <a:r>
              <a:rPr lang="en-US" altLang="zh-CN" dirty="0"/>
              <a:t> Internet Information Services (IIS) </a:t>
            </a:r>
            <a:r>
              <a:rPr lang="zh-CN" altLang="zh-CN" dirty="0"/>
              <a:t>的服务器）上通常都会安装</a:t>
            </a:r>
            <a:r>
              <a:rPr lang="en-US" altLang="zh-CN" dirty="0"/>
              <a:t> SQL Server </a:t>
            </a:r>
            <a:r>
              <a:rPr lang="zh-CN" altLang="zh-CN" dirty="0"/>
              <a:t>客户端工具。</a:t>
            </a:r>
            <a:r>
              <a:rPr lang="en-US" altLang="zh-CN" dirty="0"/>
              <a:t> </a:t>
            </a:r>
            <a:r>
              <a:rPr lang="zh-CN" altLang="zh-CN" dirty="0"/>
              <a:t>客户端工具包括连接到</a:t>
            </a:r>
            <a:r>
              <a:rPr lang="en-US" altLang="zh-CN" dirty="0"/>
              <a:t> SQL Server</a:t>
            </a:r>
            <a:r>
              <a:rPr lang="zh-CN" altLang="zh-CN" dirty="0"/>
              <a:t>实例的应用程序所使用的客户端连接组件。</a:t>
            </a:r>
            <a:endParaRPr lang="zh-CN" altLang="zh-CN" dirty="0"/>
          </a:p>
          <a:p>
            <a:pPr indent="446405">
              <a:lnSpc>
                <a:spcPct val="150000"/>
              </a:lnSpc>
            </a:pPr>
            <a:r>
              <a:rPr lang="zh-CN" altLang="zh-CN" dirty="0"/>
              <a:t>（</a:t>
            </a:r>
            <a:r>
              <a:rPr lang="en-US" altLang="zh-CN" dirty="0"/>
              <a:t>4</a:t>
            </a:r>
            <a:r>
              <a:rPr lang="zh-CN" altLang="zh-CN" dirty="0"/>
              <a:t>）将</a:t>
            </a:r>
            <a:r>
              <a:rPr lang="en-US" altLang="zh-CN" dirty="0"/>
              <a:t> SQL Server </a:t>
            </a:r>
            <a:r>
              <a:rPr lang="zh-CN" altLang="zh-CN" dirty="0"/>
              <a:t>用于客户端</a:t>
            </a:r>
            <a:r>
              <a:rPr lang="en-US" altLang="zh-CN" dirty="0"/>
              <a:t>/</a:t>
            </a:r>
            <a:r>
              <a:rPr lang="zh-CN" altLang="zh-CN" dirty="0"/>
              <a:t>服务器应用程序：在运行直接连接到</a:t>
            </a:r>
            <a:r>
              <a:rPr lang="en-US" altLang="zh-CN" dirty="0"/>
              <a:t> SQL Server </a:t>
            </a:r>
            <a:r>
              <a:rPr lang="zh-CN" altLang="zh-CN" dirty="0"/>
              <a:t>实例的客户端</a:t>
            </a:r>
            <a:r>
              <a:rPr lang="en-US" altLang="zh-CN" dirty="0"/>
              <a:t>/</a:t>
            </a:r>
            <a:r>
              <a:rPr lang="zh-CN" altLang="zh-CN" dirty="0"/>
              <a:t>服务器应用程序的计算机上，只能安装</a:t>
            </a:r>
            <a:r>
              <a:rPr lang="en-US" altLang="zh-CN" dirty="0"/>
              <a:t> SQL Server</a:t>
            </a:r>
            <a:r>
              <a:rPr lang="zh-CN" altLang="zh-CN" dirty="0"/>
              <a:t>客户端组件</a:t>
            </a:r>
            <a:r>
              <a:rPr lang="zh-CN" altLang="zh-CN" dirty="0" smtClean="0"/>
              <a:t>。</a:t>
            </a:r>
            <a:endParaRPr lang="zh-CN" alt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1_默认设计模板">
  <a:themeElements>
    <a:clrScheme name="1_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1_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7861</Words>
  <Application>WPS 演示</Application>
  <PresentationFormat>自定义</PresentationFormat>
  <Paragraphs>397</Paragraphs>
  <Slides>49</Slides>
  <Notes>8</Notes>
  <HiddenSlides>0</HiddenSlides>
  <MMClips>1</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49</vt:i4>
      </vt:variant>
    </vt:vector>
  </HeadingPairs>
  <TitlesOfParts>
    <vt:vector size="59" baseType="lpstr">
      <vt:lpstr>Arial</vt:lpstr>
      <vt:lpstr>宋体</vt:lpstr>
      <vt:lpstr>Wingdings</vt:lpstr>
      <vt:lpstr>等线</vt:lpstr>
      <vt:lpstr>微软雅黑</vt:lpstr>
      <vt:lpstr>Times New Roman</vt:lpstr>
      <vt:lpstr>Helvetica</vt:lpstr>
      <vt:lpstr>Arial Unicode MS</vt:lpstr>
      <vt:lpstr>Calibri</vt:lpstr>
      <vt:lpstr>1_默认设计模板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9颁奖</dc:title>
  <dc:creator>X-DOG</dc:creator>
  <cp:lastModifiedBy>13717637287</cp:lastModifiedBy>
  <cp:revision>40</cp:revision>
  <dcterms:created xsi:type="dcterms:W3CDTF">2014-11-11T11:04:00Z</dcterms:created>
  <dcterms:modified xsi:type="dcterms:W3CDTF">2021-09-10T05:53:28Z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2052-11.1.0.10700</vt:lpwstr>
  </property>
  <property fmtid="{D5CDD505-2E9C-101B-9397-08002B2CF9AE}" pid="3" name="name">
    <vt:lpwstr>xASTZcwXzN30789.ppt</vt:lpwstr>
  </property>
  <property fmtid="{D5CDD505-2E9C-101B-9397-08002B2CF9AE}" pid="4" name="fileid">
    <vt:lpwstr>519671</vt:lpwstr>
  </property>
  <property fmtid="{D5CDD505-2E9C-101B-9397-08002B2CF9AE}" pid="5" name="ICV">
    <vt:lpwstr>7E59B07800C14852B0A43869567711F7</vt:lpwstr>
  </property>
</Properties>
</file>