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33"/>
  </p:notesMasterIdLst>
  <p:sldIdLst>
    <p:sldId id="279" r:id="rId2"/>
    <p:sldId id="281" r:id="rId3"/>
    <p:sldId id="256" r:id="rId4"/>
    <p:sldId id="282" r:id="rId5"/>
    <p:sldId id="283" r:id="rId6"/>
    <p:sldId id="284" r:id="rId7"/>
    <p:sldId id="285" r:id="rId8"/>
    <p:sldId id="286" r:id="rId9"/>
    <p:sldId id="287" r:id="rId10"/>
    <p:sldId id="289" r:id="rId11"/>
    <p:sldId id="257" r:id="rId12"/>
    <p:sldId id="288" r:id="rId13"/>
    <p:sldId id="290" r:id="rId14"/>
    <p:sldId id="280" r:id="rId15"/>
    <p:sldId id="291" r:id="rId16"/>
    <p:sldId id="258" r:id="rId17"/>
    <p:sldId id="292" r:id="rId18"/>
    <p:sldId id="293" r:id="rId19"/>
    <p:sldId id="294" r:id="rId20"/>
    <p:sldId id="295" r:id="rId21"/>
    <p:sldId id="296" r:id="rId22"/>
    <p:sldId id="298" r:id="rId23"/>
    <p:sldId id="297" r:id="rId24"/>
    <p:sldId id="299" r:id="rId25"/>
    <p:sldId id="300" r:id="rId26"/>
    <p:sldId id="301" r:id="rId27"/>
    <p:sldId id="302" r:id="rId28"/>
    <p:sldId id="303" r:id="rId29"/>
    <p:sldId id="304" r:id="rId30"/>
    <p:sldId id="306" r:id="rId31"/>
    <p:sldId id="305" r:id="rId32"/>
  </p:sldIdLst>
  <p:sldSz cx="10945813" cy="6553200"/>
  <p:notesSz cx="6858000" cy="9144000"/>
  <p:defaultTextStyle>
    <a:defPPr>
      <a:defRPr lang="zh-CN"/>
    </a:defPPr>
    <a:lvl1pPr algn="l" rtl="0" eaLnBrk="0" fontAlgn="base" hangingPunct="0">
      <a:spcBef>
        <a:spcPct val="0"/>
      </a:spcBef>
      <a:spcAft>
        <a:spcPct val="0"/>
      </a:spcAft>
      <a:defRPr kern="1200">
        <a:solidFill>
          <a:schemeClr val="tx1"/>
        </a:solidFill>
        <a:latin typeface="Arial" charset="0"/>
        <a:ea typeface="宋体" charset="-122"/>
        <a:cs typeface="+mn-cs"/>
      </a:defRPr>
    </a:lvl1pPr>
    <a:lvl2pPr marL="572460" algn="l" rtl="0" eaLnBrk="0" fontAlgn="base" hangingPunct="0">
      <a:spcBef>
        <a:spcPct val="0"/>
      </a:spcBef>
      <a:spcAft>
        <a:spcPct val="0"/>
      </a:spcAft>
      <a:defRPr kern="1200">
        <a:solidFill>
          <a:schemeClr val="tx1"/>
        </a:solidFill>
        <a:latin typeface="Arial" charset="0"/>
        <a:ea typeface="宋体" charset="-122"/>
        <a:cs typeface="+mn-cs"/>
      </a:defRPr>
    </a:lvl2pPr>
    <a:lvl3pPr marL="1144920" algn="l" rtl="0" eaLnBrk="0" fontAlgn="base" hangingPunct="0">
      <a:spcBef>
        <a:spcPct val="0"/>
      </a:spcBef>
      <a:spcAft>
        <a:spcPct val="0"/>
      </a:spcAft>
      <a:defRPr kern="1200">
        <a:solidFill>
          <a:schemeClr val="tx1"/>
        </a:solidFill>
        <a:latin typeface="Arial" charset="0"/>
        <a:ea typeface="宋体" charset="-122"/>
        <a:cs typeface="+mn-cs"/>
      </a:defRPr>
    </a:lvl3pPr>
    <a:lvl4pPr marL="1717380" algn="l" rtl="0" eaLnBrk="0" fontAlgn="base" hangingPunct="0">
      <a:spcBef>
        <a:spcPct val="0"/>
      </a:spcBef>
      <a:spcAft>
        <a:spcPct val="0"/>
      </a:spcAft>
      <a:defRPr kern="1200">
        <a:solidFill>
          <a:schemeClr val="tx1"/>
        </a:solidFill>
        <a:latin typeface="Arial" charset="0"/>
        <a:ea typeface="宋体" charset="-122"/>
        <a:cs typeface="+mn-cs"/>
      </a:defRPr>
    </a:lvl4pPr>
    <a:lvl5pPr marL="2289840" algn="l" rtl="0" eaLnBrk="0" fontAlgn="base" hangingPunct="0">
      <a:spcBef>
        <a:spcPct val="0"/>
      </a:spcBef>
      <a:spcAft>
        <a:spcPct val="0"/>
      </a:spcAft>
      <a:defRPr kern="1200">
        <a:solidFill>
          <a:schemeClr val="tx1"/>
        </a:solidFill>
        <a:latin typeface="Arial" charset="0"/>
        <a:ea typeface="宋体" charset="-122"/>
        <a:cs typeface="+mn-cs"/>
      </a:defRPr>
    </a:lvl5pPr>
    <a:lvl6pPr marL="2862301" algn="l" defTabSz="1144920" rtl="0" eaLnBrk="1" latinLnBrk="0" hangingPunct="1">
      <a:defRPr kern="1200">
        <a:solidFill>
          <a:schemeClr val="tx1"/>
        </a:solidFill>
        <a:latin typeface="Arial" charset="0"/>
        <a:ea typeface="宋体" charset="-122"/>
        <a:cs typeface="+mn-cs"/>
      </a:defRPr>
    </a:lvl6pPr>
    <a:lvl7pPr marL="3434761" algn="l" defTabSz="1144920" rtl="0" eaLnBrk="1" latinLnBrk="0" hangingPunct="1">
      <a:defRPr kern="1200">
        <a:solidFill>
          <a:schemeClr val="tx1"/>
        </a:solidFill>
        <a:latin typeface="Arial" charset="0"/>
        <a:ea typeface="宋体" charset="-122"/>
        <a:cs typeface="+mn-cs"/>
      </a:defRPr>
    </a:lvl7pPr>
    <a:lvl8pPr marL="4007221" algn="l" defTabSz="1144920" rtl="0" eaLnBrk="1" latinLnBrk="0" hangingPunct="1">
      <a:defRPr kern="1200">
        <a:solidFill>
          <a:schemeClr val="tx1"/>
        </a:solidFill>
        <a:latin typeface="Arial" charset="0"/>
        <a:ea typeface="宋体" charset="-122"/>
        <a:cs typeface="+mn-cs"/>
      </a:defRPr>
    </a:lvl8pPr>
    <a:lvl9pPr marL="4579681" algn="l" defTabSz="1144920" rtl="0" eaLnBrk="1" latinLnBrk="0" hangingPunct="1">
      <a:defRPr kern="1200">
        <a:solidFill>
          <a:schemeClr val="tx1"/>
        </a:solidFill>
        <a:latin typeface="Arial" charset="0"/>
        <a:ea typeface="宋体" charset="-122"/>
        <a:cs typeface="+mn-cs"/>
      </a:defRPr>
    </a:lvl9pPr>
  </p:defaultTextStyle>
  <p:extLst>
    <p:ext uri="{EFAFB233-063F-42B5-8137-9DF3F51BA10A}">
      <p15:sldGuideLst xmlns:p15="http://schemas.microsoft.com/office/powerpoint/2012/main">
        <p15:guide id="1" orient="horz" pos="2006">
          <p15:clr>
            <a:srgbClr val="A4A3A4"/>
          </p15:clr>
        </p15:guide>
        <p15:guide id="2" pos="344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51021"/>
    <a:srgbClr val="8C0017"/>
    <a:srgbClr val="4D4D4D"/>
    <a:srgbClr val="1C1C1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0" d="100"/>
          <a:sy n="80" d="100"/>
        </p:scale>
        <p:origin x="120" y="186"/>
      </p:cViewPr>
      <p:guideLst>
        <p:guide orient="horz" pos="2006"/>
        <p:guide pos="3448"/>
      </p:guideLst>
    </p:cSldViewPr>
  </p:slid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smtClean="0">
                <a:latin typeface="Arial" panose="020B0604020202020204" pitchFamily="34" charset="0"/>
                <a:ea typeface="宋体" panose="02010600030101010101" pitchFamily="2" charset="-122"/>
              </a:defRPr>
            </a:lvl1pPr>
          </a:lstStyle>
          <a:p>
            <a:pPr>
              <a:defRPr/>
            </a:pPr>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smtClean="0">
                <a:latin typeface="Arial" panose="020B0604020202020204" pitchFamily="34" charset="0"/>
                <a:ea typeface="宋体" panose="02010600030101010101" pitchFamily="2" charset="-122"/>
              </a:defRPr>
            </a:lvl1pPr>
          </a:lstStyle>
          <a:p>
            <a:pPr>
              <a:defRPr/>
            </a:pPr>
            <a:fld id="{F3FB8182-2974-4FE7-B8BB-1C06588F5974}" type="datetimeFigureOut">
              <a:rPr lang="zh-CN" altLang="en-US"/>
              <a:pPr>
                <a:defRPr/>
              </a:pPr>
              <a:t>2021/9/16</a:t>
            </a:fld>
            <a:endParaRPr lang="zh-CN" altLang="en-US"/>
          </a:p>
        </p:txBody>
      </p:sp>
      <p:sp>
        <p:nvSpPr>
          <p:cNvPr id="4" name="幻灯片图像占位符 3"/>
          <p:cNvSpPr>
            <a:spLocks noGrp="1" noRot="1" noChangeAspect="1"/>
          </p:cNvSpPr>
          <p:nvPr>
            <p:ph type="sldImg" idx="2"/>
          </p:nvPr>
        </p:nvSpPr>
        <p:spPr>
          <a:xfrm>
            <a:off x="852488" y="1143000"/>
            <a:ext cx="5153025" cy="3086100"/>
          </a:xfrm>
          <a:prstGeom prst="rect">
            <a:avLst/>
          </a:prstGeom>
          <a:noFill/>
          <a:ln w="12700">
            <a:solidFill>
              <a:prstClr val="black"/>
            </a:solidFill>
          </a:ln>
        </p:spPr>
        <p:txBody>
          <a:bodyPr vert="horz" lIns="91440" tIns="45720" rIns="91440" bIns="45720" rtlCol="0" anchor="ctr"/>
          <a:lstStyle/>
          <a:p>
            <a:pPr lvl="0"/>
            <a:endParaRPr lang="zh-CN" altLang="en-US" noProof="0" smtClean="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smtClean="0">
                <a:latin typeface="Arial" panose="020B0604020202020204" pitchFamily="34" charset="0"/>
                <a:ea typeface="宋体" panose="02010600030101010101" pitchFamily="2" charset="-122"/>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20A21ACC-C390-496A-880A-8DE009D7662D}" type="slidenum">
              <a:rPr lang="zh-CN" altLang="en-US"/>
              <a:pPr/>
              <a:t>‹#›</a:t>
            </a:fld>
            <a:endParaRPr lang="zh-CN" altLang="en-US"/>
          </a:p>
        </p:txBody>
      </p:sp>
    </p:spTree>
    <p:extLst>
      <p:ext uri="{BB962C8B-B14F-4D97-AF65-F5344CB8AC3E}">
        <p14:creationId xmlns:p14="http://schemas.microsoft.com/office/powerpoint/2010/main" val="2270179076"/>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500" kern="1200">
        <a:solidFill>
          <a:schemeClr val="tx1"/>
        </a:solidFill>
        <a:latin typeface="+mn-lt"/>
        <a:ea typeface="+mn-ea"/>
        <a:cs typeface="+mn-cs"/>
      </a:defRPr>
    </a:lvl1pPr>
    <a:lvl2pPr marL="572460" algn="l" rtl="0" fontAlgn="base">
      <a:spcBef>
        <a:spcPct val="30000"/>
      </a:spcBef>
      <a:spcAft>
        <a:spcPct val="0"/>
      </a:spcAft>
      <a:defRPr sz="1500" kern="1200">
        <a:solidFill>
          <a:schemeClr val="tx1"/>
        </a:solidFill>
        <a:latin typeface="+mn-lt"/>
        <a:ea typeface="+mn-ea"/>
        <a:cs typeface="+mn-cs"/>
      </a:defRPr>
    </a:lvl2pPr>
    <a:lvl3pPr marL="1144920" algn="l" rtl="0" fontAlgn="base">
      <a:spcBef>
        <a:spcPct val="30000"/>
      </a:spcBef>
      <a:spcAft>
        <a:spcPct val="0"/>
      </a:spcAft>
      <a:defRPr sz="1500" kern="1200">
        <a:solidFill>
          <a:schemeClr val="tx1"/>
        </a:solidFill>
        <a:latin typeface="+mn-lt"/>
        <a:ea typeface="+mn-ea"/>
        <a:cs typeface="+mn-cs"/>
      </a:defRPr>
    </a:lvl3pPr>
    <a:lvl4pPr marL="1717380" algn="l" rtl="0" fontAlgn="base">
      <a:spcBef>
        <a:spcPct val="30000"/>
      </a:spcBef>
      <a:spcAft>
        <a:spcPct val="0"/>
      </a:spcAft>
      <a:defRPr sz="1500" kern="1200">
        <a:solidFill>
          <a:schemeClr val="tx1"/>
        </a:solidFill>
        <a:latin typeface="+mn-lt"/>
        <a:ea typeface="+mn-ea"/>
        <a:cs typeface="+mn-cs"/>
      </a:defRPr>
    </a:lvl4pPr>
    <a:lvl5pPr marL="2289840" algn="l" rtl="0" fontAlgn="base">
      <a:spcBef>
        <a:spcPct val="30000"/>
      </a:spcBef>
      <a:spcAft>
        <a:spcPct val="0"/>
      </a:spcAft>
      <a:defRPr sz="1500" kern="1200">
        <a:solidFill>
          <a:schemeClr val="tx1"/>
        </a:solidFill>
        <a:latin typeface="+mn-lt"/>
        <a:ea typeface="+mn-ea"/>
        <a:cs typeface="+mn-cs"/>
      </a:defRPr>
    </a:lvl5pPr>
    <a:lvl6pPr marL="2862301" algn="l" defTabSz="1144920" rtl="0" eaLnBrk="1" latinLnBrk="0" hangingPunct="1">
      <a:defRPr sz="1500" kern="1200">
        <a:solidFill>
          <a:schemeClr val="tx1"/>
        </a:solidFill>
        <a:latin typeface="+mn-lt"/>
        <a:ea typeface="+mn-ea"/>
        <a:cs typeface="+mn-cs"/>
      </a:defRPr>
    </a:lvl6pPr>
    <a:lvl7pPr marL="3434761" algn="l" defTabSz="1144920" rtl="0" eaLnBrk="1" latinLnBrk="0" hangingPunct="1">
      <a:defRPr sz="1500" kern="1200">
        <a:solidFill>
          <a:schemeClr val="tx1"/>
        </a:solidFill>
        <a:latin typeface="+mn-lt"/>
        <a:ea typeface="+mn-ea"/>
        <a:cs typeface="+mn-cs"/>
      </a:defRPr>
    </a:lvl7pPr>
    <a:lvl8pPr marL="4007221" algn="l" defTabSz="1144920" rtl="0" eaLnBrk="1" latinLnBrk="0" hangingPunct="1">
      <a:defRPr sz="1500" kern="1200">
        <a:solidFill>
          <a:schemeClr val="tx1"/>
        </a:solidFill>
        <a:latin typeface="+mn-lt"/>
        <a:ea typeface="+mn-ea"/>
        <a:cs typeface="+mn-cs"/>
      </a:defRPr>
    </a:lvl8pPr>
    <a:lvl9pPr marL="4579681" algn="l" defTabSz="1144920" rtl="0" eaLnBrk="1" latinLnBrk="0" hangingPunct="1">
      <a:defRPr sz="15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幻灯片图像占位符 1"/>
          <p:cNvSpPr>
            <a:spLocks noGrp="1" noRot="1" noChangeAspect="1" noTextEdit="1"/>
          </p:cNvSpPr>
          <p:nvPr>
            <p:ph type="sldImg"/>
          </p:nvPr>
        </p:nvSpPr>
        <p:spPr bwMode="auto">
          <a:xfrm>
            <a:off x="852488" y="1143000"/>
            <a:ext cx="5153025"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smtClean="0"/>
          </a:p>
        </p:txBody>
      </p:sp>
      <p:sp>
        <p:nvSpPr>
          <p:cNvPr id="922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fld id="{C89CA1F8-7F1E-465D-8DF8-30B7017F7412}" type="slidenum">
              <a:rPr lang="zh-CN" altLang="en-US"/>
              <a:pPr/>
              <a:t>2</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幻灯片图像占位符 1"/>
          <p:cNvSpPr>
            <a:spLocks noGrp="1" noRot="1" noChangeAspect="1" noTextEdit="1"/>
          </p:cNvSpPr>
          <p:nvPr>
            <p:ph type="sldImg"/>
          </p:nvPr>
        </p:nvSpPr>
        <p:spPr bwMode="auto">
          <a:xfrm>
            <a:off x="852488" y="1143000"/>
            <a:ext cx="5153025"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7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smtClean="0"/>
          </a:p>
        </p:txBody>
      </p:sp>
      <p:sp>
        <p:nvSpPr>
          <p:cNvPr id="717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fld id="{311428B5-CFCA-4346-8406-46A006DC5BBB}" type="slidenum">
              <a:rPr lang="zh-CN" altLang="en-US"/>
              <a:pPr/>
              <a:t>3</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幻灯片图像占位符 1"/>
          <p:cNvSpPr>
            <a:spLocks noGrp="1" noRot="1" noChangeAspect="1" noTextEdit="1"/>
          </p:cNvSpPr>
          <p:nvPr>
            <p:ph type="sldImg"/>
          </p:nvPr>
        </p:nvSpPr>
        <p:spPr bwMode="auto">
          <a:xfrm>
            <a:off x="852488" y="1143000"/>
            <a:ext cx="5153025"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smtClean="0"/>
          </a:p>
        </p:txBody>
      </p:sp>
      <p:sp>
        <p:nvSpPr>
          <p:cNvPr id="922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fld id="{C89CA1F8-7F1E-465D-8DF8-30B7017F7412}" type="slidenum">
              <a:rPr lang="zh-CN" altLang="en-US"/>
              <a:pPr/>
              <a:t>11</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幻灯片图像占位符 1"/>
          <p:cNvSpPr>
            <a:spLocks noGrp="1" noRot="1" noChangeAspect="1" noTextEdit="1"/>
          </p:cNvSpPr>
          <p:nvPr>
            <p:ph type="sldImg"/>
          </p:nvPr>
        </p:nvSpPr>
        <p:spPr bwMode="auto">
          <a:xfrm>
            <a:off x="852488" y="1143000"/>
            <a:ext cx="5153025"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2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smtClean="0"/>
          </a:p>
        </p:txBody>
      </p:sp>
      <p:sp>
        <p:nvSpPr>
          <p:cNvPr id="112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fld id="{D8854E51-671D-4E2E-87EE-853170E44CBF}" type="slidenum">
              <a:rPr lang="zh-CN" altLang="en-US"/>
              <a:pPr/>
              <a:t>16</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幻灯片图像占位符 1"/>
          <p:cNvSpPr>
            <a:spLocks noGrp="1" noRot="1" noChangeAspect="1" noTextEdit="1"/>
          </p:cNvSpPr>
          <p:nvPr>
            <p:ph type="sldImg"/>
          </p:nvPr>
        </p:nvSpPr>
        <p:spPr bwMode="auto">
          <a:xfrm>
            <a:off x="852488" y="1143000"/>
            <a:ext cx="5153025"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smtClean="0"/>
          </a:p>
        </p:txBody>
      </p:sp>
      <p:sp>
        <p:nvSpPr>
          <p:cNvPr id="922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fld id="{C89CA1F8-7F1E-465D-8DF8-30B7017F7412}" type="slidenum">
              <a:rPr lang="zh-CN" altLang="en-US"/>
              <a:pPr/>
              <a:t>22</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幻灯片图像占位符 1"/>
          <p:cNvSpPr>
            <a:spLocks noGrp="1" noRot="1" noChangeAspect="1" noTextEdit="1"/>
          </p:cNvSpPr>
          <p:nvPr>
            <p:ph type="sldImg"/>
          </p:nvPr>
        </p:nvSpPr>
        <p:spPr bwMode="auto">
          <a:xfrm>
            <a:off x="852488" y="1143000"/>
            <a:ext cx="5153025"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smtClean="0"/>
          </a:p>
        </p:txBody>
      </p:sp>
      <p:sp>
        <p:nvSpPr>
          <p:cNvPr id="922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fld id="{C89CA1F8-7F1E-465D-8DF8-30B7017F7412}" type="slidenum">
              <a:rPr lang="zh-CN" altLang="en-US"/>
              <a:pPr/>
              <a:t>30</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fld id="{EC829FE2-F69B-4F54-9C30-67A3CF6230B1}" type="slidenum">
              <a:rPr lang="zh-CN" altLang="en-US"/>
              <a:pPr/>
              <a:t>‹#›</a:t>
            </a:fld>
            <a:endParaRPr lang="en-US" altLang="zh-CN"/>
          </a:p>
        </p:txBody>
      </p:sp>
    </p:spTree>
    <p:extLst>
      <p:ext uri="{BB962C8B-B14F-4D97-AF65-F5344CB8AC3E}">
        <p14:creationId xmlns:p14="http://schemas.microsoft.com/office/powerpoint/2010/main" val="6278837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547293" y="1529552"/>
            <a:ext cx="4834401" cy="432361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5564121" y="1529552"/>
            <a:ext cx="4834401" cy="432361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fld id="{D9CA5483-13B0-4568-B720-697F82BB6DF8}" type="slidenum">
              <a:rPr lang="zh-CN" altLang="en-US"/>
              <a:pPr/>
              <a:t>‹#›</a:t>
            </a:fld>
            <a:endParaRPr lang="en-US" altLang="zh-CN"/>
          </a:p>
        </p:txBody>
      </p:sp>
    </p:spTree>
    <p:extLst>
      <p:ext uri="{BB962C8B-B14F-4D97-AF65-F5344CB8AC3E}">
        <p14:creationId xmlns:p14="http://schemas.microsoft.com/office/powerpoint/2010/main" val="42345011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754425" y="347994"/>
            <a:ext cx="9440764" cy="1268558"/>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54426" y="1606435"/>
            <a:ext cx="4631066" cy="787032"/>
          </a:xfrm>
        </p:spPr>
        <p:txBody>
          <a:bodyPr anchor="b"/>
          <a:lstStyle>
            <a:lvl1pPr marL="0" indent="0">
              <a:buNone/>
              <a:defRPr sz="3000" b="1"/>
            </a:lvl1pPr>
            <a:lvl2pPr marL="572460" indent="0">
              <a:buNone/>
              <a:defRPr sz="2500" b="1"/>
            </a:lvl2pPr>
            <a:lvl3pPr marL="1144920" indent="0">
              <a:buNone/>
              <a:defRPr sz="2300" b="1"/>
            </a:lvl3pPr>
            <a:lvl4pPr marL="1717380" indent="0">
              <a:buNone/>
              <a:defRPr sz="2000" b="1"/>
            </a:lvl4pPr>
            <a:lvl5pPr marL="2289840" indent="0">
              <a:buNone/>
              <a:defRPr sz="2000" b="1"/>
            </a:lvl5pPr>
            <a:lvl6pPr marL="2862301" indent="0">
              <a:buNone/>
              <a:defRPr sz="2000" b="1"/>
            </a:lvl6pPr>
            <a:lvl7pPr marL="3434761" indent="0">
              <a:buNone/>
              <a:defRPr sz="2000" b="1"/>
            </a:lvl7pPr>
            <a:lvl8pPr marL="4007221" indent="0">
              <a:buNone/>
              <a:defRPr sz="2000" b="1"/>
            </a:lvl8pPr>
            <a:lvl9pPr marL="4579681" indent="0">
              <a:buNone/>
              <a:defRPr sz="2000" b="1"/>
            </a:lvl9pPr>
          </a:lstStyle>
          <a:p>
            <a:pPr lvl="0"/>
            <a:r>
              <a:rPr lang="zh-CN" altLang="en-US" smtClean="0"/>
              <a:t>单击此处编辑母版文本样式</a:t>
            </a:r>
          </a:p>
        </p:txBody>
      </p:sp>
      <p:sp>
        <p:nvSpPr>
          <p:cNvPr id="4" name="内容占位符 3"/>
          <p:cNvSpPr>
            <a:spLocks noGrp="1"/>
          </p:cNvSpPr>
          <p:nvPr>
            <p:ph sz="half" idx="2"/>
          </p:nvPr>
        </p:nvSpPr>
        <p:spPr>
          <a:xfrm>
            <a:off x="754426" y="2393467"/>
            <a:ext cx="4631066" cy="352039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5541320" y="1606435"/>
            <a:ext cx="4653871" cy="787032"/>
          </a:xfrm>
        </p:spPr>
        <p:txBody>
          <a:bodyPr anchor="b"/>
          <a:lstStyle>
            <a:lvl1pPr marL="0" indent="0">
              <a:buNone/>
              <a:defRPr sz="3000" b="1"/>
            </a:lvl1pPr>
            <a:lvl2pPr marL="572460" indent="0">
              <a:buNone/>
              <a:defRPr sz="2500" b="1"/>
            </a:lvl2pPr>
            <a:lvl3pPr marL="1144920" indent="0">
              <a:buNone/>
              <a:defRPr sz="2300" b="1"/>
            </a:lvl3pPr>
            <a:lvl4pPr marL="1717380" indent="0">
              <a:buNone/>
              <a:defRPr sz="2000" b="1"/>
            </a:lvl4pPr>
            <a:lvl5pPr marL="2289840" indent="0">
              <a:buNone/>
              <a:defRPr sz="2000" b="1"/>
            </a:lvl5pPr>
            <a:lvl6pPr marL="2862301" indent="0">
              <a:buNone/>
              <a:defRPr sz="2000" b="1"/>
            </a:lvl6pPr>
            <a:lvl7pPr marL="3434761" indent="0">
              <a:buNone/>
              <a:defRPr sz="2000" b="1"/>
            </a:lvl7pPr>
            <a:lvl8pPr marL="4007221" indent="0">
              <a:buNone/>
              <a:defRPr sz="2000" b="1"/>
            </a:lvl8pPr>
            <a:lvl9pPr marL="4579681" indent="0">
              <a:buNone/>
              <a:defRPr sz="2000" b="1"/>
            </a:lvl9pPr>
          </a:lstStyle>
          <a:p>
            <a:pPr lvl="0"/>
            <a:r>
              <a:rPr lang="zh-CN" altLang="en-US" smtClean="0"/>
              <a:t>单击此处编辑母版文本样式</a:t>
            </a:r>
          </a:p>
        </p:txBody>
      </p:sp>
      <p:sp>
        <p:nvSpPr>
          <p:cNvPr id="6" name="内容占位符 5"/>
          <p:cNvSpPr>
            <a:spLocks noGrp="1"/>
          </p:cNvSpPr>
          <p:nvPr>
            <p:ph sz="quarter" idx="4"/>
          </p:nvPr>
        </p:nvSpPr>
        <p:spPr>
          <a:xfrm>
            <a:off x="5541320" y="2393467"/>
            <a:ext cx="4653871" cy="352039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fld id="{1B7CC1A2-4C79-497D-8929-677450570F9B}" type="slidenum">
              <a:rPr lang="zh-CN" altLang="en-US"/>
              <a:pPr/>
              <a:t>‹#›</a:t>
            </a:fld>
            <a:endParaRPr lang="en-US" altLang="zh-CN"/>
          </a:p>
        </p:txBody>
      </p:sp>
    </p:spTree>
    <p:extLst>
      <p:ext uri="{BB962C8B-B14F-4D97-AF65-F5344CB8AC3E}">
        <p14:creationId xmlns:p14="http://schemas.microsoft.com/office/powerpoint/2010/main" val="28584279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pic>
        <p:nvPicPr>
          <p:cNvPr id="6" name="图片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 y="1902"/>
            <a:ext cx="10945813" cy="6549396"/>
          </a:xfrm>
          <a:prstGeom prst="rect">
            <a:avLst/>
          </a:prstGeom>
        </p:spPr>
      </p:pic>
      <p:sp>
        <p:nvSpPr>
          <p:cNvPr id="7" name="矩形 6"/>
          <p:cNvSpPr/>
          <p:nvPr userDrawn="1"/>
        </p:nvSpPr>
        <p:spPr>
          <a:xfrm>
            <a:off x="7572602" y="36240"/>
            <a:ext cx="3300904" cy="307777"/>
          </a:xfrm>
          <a:prstGeom prst="rect">
            <a:avLst/>
          </a:prstGeom>
        </p:spPr>
        <p:txBody>
          <a:bodyPr wrap="none">
            <a:spAutoFit/>
          </a:bodyPr>
          <a:lstStyle/>
          <a:p>
            <a:r>
              <a:rPr lang="en-US" altLang="zh-CN" sz="1400" b="1" cap="none" spc="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等线" pitchFamily="2" charset="-122"/>
                <a:ea typeface="等线" pitchFamily="2" charset="-122"/>
              </a:rPr>
              <a:t>SQL Server</a:t>
            </a:r>
            <a:r>
              <a:rPr lang="zh-CN" altLang="en-US" sz="1400" b="1" cap="none" spc="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等线" pitchFamily="2" charset="-122"/>
                <a:ea typeface="等线" pitchFamily="2" charset="-122"/>
              </a:rPr>
              <a:t>实用教程（第</a:t>
            </a:r>
            <a:r>
              <a:rPr lang="en-US" altLang="zh-CN" sz="1400" b="1" cap="none" spc="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等线" pitchFamily="2" charset="-122"/>
                <a:ea typeface="等线" pitchFamily="2" charset="-122"/>
              </a:rPr>
              <a:t>5</a:t>
            </a:r>
            <a:r>
              <a:rPr lang="zh-CN" altLang="en-US" sz="1400" b="1" cap="none" spc="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等线" pitchFamily="2" charset="-122"/>
                <a:ea typeface="等线" pitchFamily="2" charset="-122"/>
              </a:rPr>
              <a:t>版）</a:t>
            </a:r>
            <a:r>
              <a:rPr lang="en-US" altLang="zh-CN" sz="1400" b="1" cap="none" spc="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等线" pitchFamily="2" charset="-122"/>
                <a:ea typeface="等线" pitchFamily="2" charset="-122"/>
              </a:rPr>
              <a:t>(2016</a:t>
            </a:r>
            <a:r>
              <a:rPr lang="zh-CN" altLang="en-US" sz="1400" b="1" cap="none" spc="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等线" pitchFamily="2" charset="-122"/>
                <a:ea typeface="等线" pitchFamily="2" charset="-122"/>
              </a:rPr>
              <a:t>版</a:t>
            </a:r>
            <a:r>
              <a:rPr lang="en-US" altLang="zh-CN" sz="1400" b="1" cap="none" spc="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等线" pitchFamily="2" charset="-122"/>
                <a:ea typeface="等线" pitchFamily="2" charset="-122"/>
              </a:rPr>
              <a:t>)</a:t>
            </a:r>
            <a:endParaRPr lang="zh-CN" altLang="en-US" sz="1400"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等线" pitchFamily="2" charset="-122"/>
              <a:ea typeface="等线" pitchFamily="2" charset="-122"/>
            </a:endParaRPr>
          </a:p>
        </p:txBody>
      </p:sp>
    </p:spTree>
    <p:extLst>
      <p:ext uri="{BB962C8B-B14F-4D97-AF65-F5344CB8AC3E}">
        <p14:creationId xmlns:p14="http://schemas.microsoft.com/office/powerpoint/2010/main" val="26210789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fld id="{318C6CF2-DE81-4553-9B51-F6ABCC61DDB3}" type="slidenum">
              <a:rPr lang="zh-CN" altLang="en-US"/>
              <a:pPr/>
              <a:t>‹#›</a:t>
            </a:fld>
            <a:endParaRPr lang="en-US" altLang="zh-CN"/>
          </a:p>
        </p:txBody>
      </p:sp>
      <p:pic>
        <p:nvPicPr>
          <p:cNvPr id="5" name="图片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 y="1902"/>
            <a:ext cx="10945813" cy="6549396"/>
          </a:xfrm>
          <a:prstGeom prst="rect">
            <a:avLst/>
          </a:prstGeom>
        </p:spPr>
      </p:pic>
    </p:spTree>
    <p:extLst>
      <p:ext uri="{BB962C8B-B14F-4D97-AF65-F5344CB8AC3E}">
        <p14:creationId xmlns:p14="http://schemas.microsoft.com/office/powerpoint/2010/main" val="182991980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547291" y="263019"/>
            <a:ext cx="9851232" cy="1092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14492" tIns="57246" rIns="114492" bIns="57246" numCol="1" anchor="ctr" anchorCtr="0" compatLnSpc="1">
            <a:prstTxWarp prst="textNoShape">
              <a:avLst/>
            </a:prstTxWarp>
          </a:bodyPr>
          <a:lstStyle/>
          <a:p>
            <a:pPr lvl="0"/>
            <a:r>
              <a:rPr lang="zh-CN" altLang="en-US" smtClean="0"/>
              <a:t>单击此处编辑母版标题样式</a:t>
            </a:r>
          </a:p>
        </p:txBody>
      </p:sp>
      <p:sp>
        <p:nvSpPr>
          <p:cNvPr id="2051" name="Rectangle 3"/>
          <p:cNvSpPr>
            <a:spLocks noGrp="1" noChangeArrowheads="1"/>
          </p:cNvSpPr>
          <p:nvPr>
            <p:ph type="body" idx="1"/>
          </p:nvPr>
        </p:nvSpPr>
        <p:spPr bwMode="auto">
          <a:xfrm>
            <a:off x="547291" y="1529552"/>
            <a:ext cx="9851232" cy="43236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14492" tIns="57246" rIns="114492" bIns="57246"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2052" name="Rectangle 4"/>
          <p:cNvSpPr>
            <a:spLocks noGrp="1" noChangeArrowheads="1"/>
          </p:cNvSpPr>
          <p:nvPr>
            <p:ph type="dt" sz="half" idx="2"/>
          </p:nvPr>
        </p:nvSpPr>
        <p:spPr bwMode="auto">
          <a:xfrm>
            <a:off x="547293" y="5968490"/>
            <a:ext cx="2554023" cy="4552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14492" tIns="57246" rIns="114492" bIns="57246" numCol="1" anchor="t" anchorCtr="0" compatLnSpc="1">
            <a:prstTxWarp prst="textNoShape">
              <a:avLst/>
            </a:prstTxWarp>
          </a:bodyPr>
          <a:lstStyle>
            <a:lvl1pPr eaLnBrk="1" hangingPunct="1">
              <a:buFont typeface="Arial" panose="020B0604020202020204" pitchFamily="34" charset="0"/>
              <a:buNone/>
              <a:defRPr sz="1800">
                <a:latin typeface="Arial" panose="020B0604020202020204" pitchFamily="34" charset="0"/>
                <a:ea typeface="宋体" panose="02010600030101010101" pitchFamily="2" charset="-122"/>
              </a:defRPr>
            </a:lvl1pPr>
          </a:lstStyle>
          <a:p>
            <a:pPr>
              <a:defRPr/>
            </a:pPr>
            <a:endParaRPr lang="en-US" altLang="zh-CN"/>
          </a:p>
        </p:txBody>
      </p:sp>
      <p:sp>
        <p:nvSpPr>
          <p:cNvPr id="2053" name="Rectangle 5"/>
          <p:cNvSpPr>
            <a:spLocks noGrp="1" noChangeArrowheads="1"/>
          </p:cNvSpPr>
          <p:nvPr>
            <p:ph type="ftr" sz="quarter" idx="3"/>
          </p:nvPr>
        </p:nvSpPr>
        <p:spPr bwMode="auto">
          <a:xfrm>
            <a:off x="3739820" y="5968490"/>
            <a:ext cx="3466174" cy="4552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14492" tIns="57246" rIns="114492" bIns="57246" numCol="1" anchor="t" anchorCtr="0" compatLnSpc="1">
            <a:prstTxWarp prst="textNoShape">
              <a:avLst/>
            </a:prstTxWarp>
          </a:bodyPr>
          <a:lstStyle>
            <a:lvl1pPr algn="ctr" eaLnBrk="1" hangingPunct="1">
              <a:buFont typeface="Arial" panose="020B0604020202020204" pitchFamily="34" charset="0"/>
              <a:buNone/>
              <a:defRPr sz="1800">
                <a:latin typeface="Arial" panose="020B0604020202020204" pitchFamily="34" charset="0"/>
                <a:ea typeface="宋体" panose="02010600030101010101" pitchFamily="2" charset="-122"/>
              </a:defRPr>
            </a:lvl1pPr>
          </a:lstStyle>
          <a:p>
            <a:pPr>
              <a:defRPr/>
            </a:pPr>
            <a:endParaRPr lang="en-US" altLang="zh-CN"/>
          </a:p>
        </p:txBody>
      </p:sp>
      <p:sp>
        <p:nvSpPr>
          <p:cNvPr id="2054" name="Rectangle 6"/>
          <p:cNvSpPr>
            <a:spLocks noGrp="1" noChangeArrowheads="1"/>
          </p:cNvSpPr>
          <p:nvPr>
            <p:ph type="sldNum" sz="quarter" idx="4"/>
          </p:nvPr>
        </p:nvSpPr>
        <p:spPr bwMode="auto">
          <a:xfrm>
            <a:off x="7844501" y="5968490"/>
            <a:ext cx="2554023" cy="4552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14492" tIns="57246" rIns="114492" bIns="57246" numCol="1" anchor="t" anchorCtr="0" compatLnSpc="1">
            <a:prstTxWarp prst="textNoShape">
              <a:avLst/>
            </a:prstTxWarp>
          </a:bodyPr>
          <a:lstStyle>
            <a:lvl1pPr algn="r" eaLnBrk="1" hangingPunct="1">
              <a:buFont typeface="Arial" charset="0"/>
              <a:buNone/>
              <a:defRPr sz="1800"/>
            </a:lvl1pPr>
          </a:lstStyle>
          <a:p>
            <a:fld id="{83149624-7A1D-44B3-9EF9-2E7355EFDE88}" type="slidenum">
              <a:rPr lang="zh-CN" altLang="en-US"/>
              <a:pPr/>
              <a:t>‹#›</a:t>
            </a:fld>
            <a:endParaRPr lang="en-US" altLang="zh-CN"/>
          </a:p>
        </p:txBody>
      </p:sp>
    </p:spTree>
  </p:cSld>
  <p:clrMap bg1="lt1" tx1="dk1" bg2="lt2" tx2="dk2" accent1="accent1" accent2="accent2" accent3="accent3" accent4="accent4" accent5="accent5" accent6="accent6" hlink="hlink" folHlink="folHlink"/>
  <p:sldLayoutIdLst>
    <p:sldLayoutId id="2147483664" r:id="rId1"/>
    <p:sldLayoutId id="2147483666" r:id="rId2"/>
    <p:sldLayoutId id="2147483667" r:id="rId3"/>
    <p:sldLayoutId id="2147483668" r:id="rId4"/>
    <p:sldLayoutId id="2147483669" r:id="rId5"/>
  </p:sldLayoutIdLst>
  <p:txStyles>
    <p:titleStyle>
      <a:lvl1pPr algn="ctr" rtl="0" eaLnBrk="0" fontAlgn="base" hangingPunct="0">
        <a:spcBef>
          <a:spcPct val="0"/>
        </a:spcBef>
        <a:spcAft>
          <a:spcPct val="0"/>
        </a:spcAft>
        <a:defRPr sz="5500" kern="1200">
          <a:solidFill>
            <a:schemeClr val="tx2"/>
          </a:solidFill>
          <a:latin typeface="+mj-lt"/>
          <a:ea typeface="+mj-ea"/>
          <a:cs typeface="+mj-cs"/>
        </a:defRPr>
      </a:lvl1pPr>
      <a:lvl2pPr algn="ctr" rtl="0" eaLnBrk="0" fontAlgn="base" hangingPunct="0">
        <a:spcBef>
          <a:spcPct val="0"/>
        </a:spcBef>
        <a:spcAft>
          <a:spcPct val="0"/>
        </a:spcAft>
        <a:defRPr sz="55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55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55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5500">
          <a:solidFill>
            <a:schemeClr val="tx2"/>
          </a:solidFill>
          <a:latin typeface="Arial" panose="020B0604020202020204" pitchFamily="34" charset="0"/>
          <a:ea typeface="宋体" panose="02010600030101010101" pitchFamily="2" charset="-122"/>
        </a:defRPr>
      </a:lvl5pPr>
      <a:lvl6pPr marL="572460" algn="ctr" rtl="0" fontAlgn="base">
        <a:spcBef>
          <a:spcPct val="0"/>
        </a:spcBef>
        <a:spcAft>
          <a:spcPct val="0"/>
        </a:spcAft>
        <a:defRPr sz="5500">
          <a:solidFill>
            <a:schemeClr val="tx2"/>
          </a:solidFill>
          <a:latin typeface="Arial" panose="020B0604020202020204" pitchFamily="34" charset="0"/>
          <a:ea typeface="宋体" panose="02010600030101010101" pitchFamily="2" charset="-122"/>
        </a:defRPr>
      </a:lvl6pPr>
      <a:lvl7pPr marL="1144920" algn="ctr" rtl="0" fontAlgn="base">
        <a:spcBef>
          <a:spcPct val="0"/>
        </a:spcBef>
        <a:spcAft>
          <a:spcPct val="0"/>
        </a:spcAft>
        <a:defRPr sz="5500">
          <a:solidFill>
            <a:schemeClr val="tx2"/>
          </a:solidFill>
          <a:latin typeface="Arial" panose="020B0604020202020204" pitchFamily="34" charset="0"/>
          <a:ea typeface="宋体" panose="02010600030101010101" pitchFamily="2" charset="-122"/>
        </a:defRPr>
      </a:lvl7pPr>
      <a:lvl8pPr marL="1717380" algn="ctr" rtl="0" fontAlgn="base">
        <a:spcBef>
          <a:spcPct val="0"/>
        </a:spcBef>
        <a:spcAft>
          <a:spcPct val="0"/>
        </a:spcAft>
        <a:defRPr sz="5500">
          <a:solidFill>
            <a:schemeClr val="tx2"/>
          </a:solidFill>
          <a:latin typeface="Arial" panose="020B0604020202020204" pitchFamily="34" charset="0"/>
          <a:ea typeface="宋体" panose="02010600030101010101" pitchFamily="2" charset="-122"/>
        </a:defRPr>
      </a:lvl8pPr>
      <a:lvl9pPr marL="2289840" algn="ctr" rtl="0" fontAlgn="base">
        <a:spcBef>
          <a:spcPct val="0"/>
        </a:spcBef>
        <a:spcAft>
          <a:spcPct val="0"/>
        </a:spcAft>
        <a:defRPr sz="5500">
          <a:solidFill>
            <a:schemeClr val="tx2"/>
          </a:solidFill>
          <a:latin typeface="Arial" panose="020B0604020202020204" pitchFamily="34" charset="0"/>
          <a:ea typeface="宋体" panose="02010600030101010101" pitchFamily="2" charset="-122"/>
        </a:defRPr>
      </a:lvl9pPr>
    </p:titleStyle>
    <p:bodyStyle>
      <a:lvl1pPr marL="429345" indent="-429345" algn="l" rtl="0" eaLnBrk="0" fontAlgn="base" hangingPunct="0">
        <a:spcBef>
          <a:spcPct val="20000"/>
        </a:spcBef>
        <a:spcAft>
          <a:spcPct val="0"/>
        </a:spcAft>
        <a:buChar char="•"/>
        <a:defRPr sz="4000" kern="1200">
          <a:solidFill>
            <a:schemeClr val="tx1"/>
          </a:solidFill>
          <a:latin typeface="+mn-lt"/>
          <a:ea typeface="+mn-ea"/>
          <a:cs typeface="+mn-cs"/>
        </a:defRPr>
      </a:lvl1pPr>
      <a:lvl2pPr marL="930248" indent="-357788" algn="l" rtl="0" eaLnBrk="0" fontAlgn="base" hangingPunct="0">
        <a:spcBef>
          <a:spcPct val="20000"/>
        </a:spcBef>
        <a:spcAft>
          <a:spcPct val="0"/>
        </a:spcAft>
        <a:buChar char="–"/>
        <a:defRPr sz="3500" kern="1200">
          <a:solidFill>
            <a:schemeClr val="tx1"/>
          </a:solidFill>
          <a:latin typeface="+mn-lt"/>
          <a:ea typeface="+mn-ea"/>
          <a:cs typeface="+mn-cs"/>
        </a:defRPr>
      </a:lvl2pPr>
      <a:lvl3pPr marL="1431150" indent="-286230" algn="l" rtl="0" eaLnBrk="0" fontAlgn="base" hangingPunct="0">
        <a:spcBef>
          <a:spcPct val="20000"/>
        </a:spcBef>
        <a:spcAft>
          <a:spcPct val="0"/>
        </a:spcAft>
        <a:buChar char="•"/>
        <a:defRPr sz="3000" kern="1200">
          <a:solidFill>
            <a:schemeClr val="tx1"/>
          </a:solidFill>
          <a:latin typeface="+mn-lt"/>
          <a:ea typeface="+mn-ea"/>
          <a:cs typeface="+mn-cs"/>
        </a:defRPr>
      </a:lvl3pPr>
      <a:lvl4pPr marL="2003610" indent="-286230" algn="l" rtl="0" eaLnBrk="0" fontAlgn="base" hangingPunct="0">
        <a:spcBef>
          <a:spcPct val="20000"/>
        </a:spcBef>
        <a:spcAft>
          <a:spcPct val="0"/>
        </a:spcAft>
        <a:buChar char="–"/>
        <a:defRPr sz="2500" kern="1200">
          <a:solidFill>
            <a:schemeClr val="tx1"/>
          </a:solidFill>
          <a:latin typeface="+mn-lt"/>
          <a:ea typeface="+mn-ea"/>
          <a:cs typeface="+mn-cs"/>
        </a:defRPr>
      </a:lvl4pPr>
      <a:lvl5pPr marL="2576071" indent="-286230" algn="l" rtl="0" eaLnBrk="0" fontAlgn="base" hangingPunct="0">
        <a:spcBef>
          <a:spcPct val="20000"/>
        </a:spcBef>
        <a:spcAft>
          <a:spcPct val="0"/>
        </a:spcAft>
        <a:buChar char="»"/>
        <a:defRPr sz="2500" kern="1200">
          <a:solidFill>
            <a:schemeClr val="tx1"/>
          </a:solidFill>
          <a:latin typeface="+mn-lt"/>
          <a:ea typeface="+mn-ea"/>
          <a:cs typeface="+mn-cs"/>
        </a:defRPr>
      </a:lvl5pPr>
      <a:lvl6pPr marL="3148531" indent="-286230" algn="l" defTabSz="1144920" rtl="0" eaLnBrk="1" latinLnBrk="0" hangingPunct="1">
        <a:lnSpc>
          <a:spcPct val="90000"/>
        </a:lnSpc>
        <a:spcBef>
          <a:spcPts val="626"/>
        </a:spcBef>
        <a:buFont typeface="Arial" panose="020B0604020202020204" pitchFamily="34" charset="0"/>
        <a:buChar char="•"/>
        <a:defRPr sz="2300" kern="1200">
          <a:solidFill>
            <a:schemeClr val="tx1"/>
          </a:solidFill>
          <a:latin typeface="+mn-lt"/>
          <a:ea typeface="+mn-ea"/>
          <a:cs typeface="+mn-cs"/>
        </a:defRPr>
      </a:lvl6pPr>
      <a:lvl7pPr marL="3720991" indent="-286230" algn="l" defTabSz="1144920" rtl="0" eaLnBrk="1" latinLnBrk="0" hangingPunct="1">
        <a:lnSpc>
          <a:spcPct val="90000"/>
        </a:lnSpc>
        <a:spcBef>
          <a:spcPts val="626"/>
        </a:spcBef>
        <a:buFont typeface="Arial" panose="020B0604020202020204" pitchFamily="34" charset="0"/>
        <a:buChar char="•"/>
        <a:defRPr sz="2300" kern="1200">
          <a:solidFill>
            <a:schemeClr val="tx1"/>
          </a:solidFill>
          <a:latin typeface="+mn-lt"/>
          <a:ea typeface="+mn-ea"/>
          <a:cs typeface="+mn-cs"/>
        </a:defRPr>
      </a:lvl7pPr>
      <a:lvl8pPr marL="4293451" indent="-286230" algn="l" defTabSz="1144920" rtl="0" eaLnBrk="1" latinLnBrk="0" hangingPunct="1">
        <a:lnSpc>
          <a:spcPct val="90000"/>
        </a:lnSpc>
        <a:spcBef>
          <a:spcPts val="626"/>
        </a:spcBef>
        <a:buFont typeface="Arial" panose="020B0604020202020204" pitchFamily="34" charset="0"/>
        <a:buChar char="•"/>
        <a:defRPr sz="2300" kern="1200">
          <a:solidFill>
            <a:schemeClr val="tx1"/>
          </a:solidFill>
          <a:latin typeface="+mn-lt"/>
          <a:ea typeface="+mn-ea"/>
          <a:cs typeface="+mn-cs"/>
        </a:defRPr>
      </a:lvl8pPr>
      <a:lvl9pPr marL="4865911" indent="-286230" algn="l" defTabSz="1144920" rtl="0" eaLnBrk="1" latinLnBrk="0" hangingPunct="1">
        <a:lnSpc>
          <a:spcPct val="90000"/>
        </a:lnSpc>
        <a:spcBef>
          <a:spcPts val="626"/>
        </a:spcBef>
        <a:buFont typeface="Arial" panose="020B0604020202020204" pitchFamily="34" charset="0"/>
        <a:buChar char="•"/>
        <a:defRPr sz="2300" kern="1200">
          <a:solidFill>
            <a:schemeClr val="tx1"/>
          </a:solidFill>
          <a:latin typeface="+mn-lt"/>
          <a:ea typeface="+mn-ea"/>
          <a:cs typeface="+mn-cs"/>
        </a:defRPr>
      </a:lvl9pPr>
    </p:bodyStyle>
    <p:otherStyle>
      <a:defPPr>
        <a:defRPr lang="zh-CN"/>
      </a:defPPr>
      <a:lvl1pPr marL="0" algn="l" defTabSz="1144920" rtl="0" eaLnBrk="1" latinLnBrk="0" hangingPunct="1">
        <a:defRPr sz="2300" kern="1200">
          <a:solidFill>
            <a:schemeClr val="tx1"/>
          </a:solidFill>
          <a:latin typeface="+mn-lt"/>
          <a:ea typeface="+mn-ea"/>
          <a:cs typeface="+mn-cs"/>
        </a:defRPr>
      </a:lvl1pPr>
      <a:lvl2pPr marL="572460" algn="l" defTabSz="1144920" rtl="0" eaLnBrk="1" latinLnBrk="0" hangingPunct="1">
        <a:defRPr sz="2300" kern="1200">
          <a:solidFill>
            <a:schemeClr val="tx1"/>
          </a:solidFill>
          <a:latin typeface="+mn-lt"/>
          <a:ea typeface="+mn-ea"/>
          <a:cs typeface="+mn-cs"/>
        </a:defRPr>
      </a:lvl2pPr>
      <a:lvl3pPr marL="1144920" algn="l" defTabSz="1144920" rtl="0" eaLnBrk="1" latinLnBrk="0" hangingPunct="1">
        <a:defRPr sz="2300" kern="1200">
          <a:solidFill>
            <a:schemeClr val="tx1"/>
          </a:solidFill>
          <a:latin typeface="+mn-lt"/>
          <a:ea typeface="+mn-ea"/>
          <a:cs typeface="+mn-cs"/>
        </a:defRPr>
      </a:lvl3pPr>
      <a:lvl4pPr marL="1717380" algn="l" defTabSz="1144920" rtl="0" eaLnBrk="1" latinLnBrk="0" hangingPunct="1">
        <a:defRPr sz="2300" kern="1200">
          <a:solidFill>
            <a:schemeClr val="tx1"/>
          </a:solidFill>
          <a:latin typeface="+mn-lt"/>
          <a:ea typeface="+mn-ea"/>
          <a:cs typeface="+mn-cs"/>
        </a:defRPr>
      </a:lvl4pPr>
      <a:lvl5pPr marL="2289840" algn="l" defTabSz="1144920" rtl="0" eaLnBrk="1" latinLnBrk="0" hangingPunct="1">
        <a:defRPr sz="2300" kern="1200">
          <a:solidFill>
            <a:schemeClr val="tx1"/>
          </a:solidFill>
          <a:latin typeface="+mn-lt"/>
          <a:ea typeface="+mn-ea"/>
          <a:cs typeface="+mn-cs"/>
        </a:defRPr>
      </a:lvl5pPr>
      <a:lvl6pPr marL="2862301" algn="l" defTabSz="1144920" rtl="0" eaLnBrk="1" latinLnBrk="0" hangingPunct="1">
        <a:defRPr sz="2300" kern="1200">
          <a:solidFill>
            <a:schemeClr val="tx1"/>
          </a:solidFill>
          <a:latin typeface="+mn-lt"/>
          <a:ea typeface="+mn-ea"/>
          <a:cs typeface="+mn-cs"/>
        </a:defRPr>
      </a:lvl6pPr>
      <a:lvl7pPr marL="3434761" algn="l" defTabSz="1144920" rtl="0" eaLnBrk="1" latinLnBrk="0" hangingPunct="1">
        <a:defRPr sz="2300" kern="1200">
          <a:solidFill>
            <a:schemeClr val="tx1"/>
          </a:solidFill>
          <a:latin typeface="+mn-lt"/>
          <a:ea typeface="+mn-ea"/>
          <a:cs typeface="+mn-cs"/>
        </a:defRPr>
      </a:lvl7pPr>
      <a:lvl8pPr marL="4007221" algn="l" defTabSz="1144920" rtl="0" eaLnBrk="1" latinLnBrk="0" hangingPunct="1">
        <a:defRPr sz="2300" kern="1200">
          <a:solidFill>
            <a:schemeClr val="tx1"/>
          </a:solidFill>
          <a:latin typeface="+mn-lt"/>
          <a:ea typeface="+mn-ea"/>
          <a:cs typeface="+mn-cs"/>
        </a:defRPr>
      </a:lvl8pPr>
      <a:lvl9pPr marL="4579681" algn="l" defTabSz="1144920" rtl="0" eaLnBrk="1" latinLnBrk="0" hangingPunct="1">
        <a:defRPr sz="23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3.xml"/><Relationship Id="rId1" Type="http://schemas.openxmlformats.org/officeDocument/2006/relationships/slideLayout" Target="../slideLayouts/slideLayout5.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4.xml"/><Relationship Id="rId1" Type="http://schemas.openxmlformats.org/officeDocument/2006/relationships/slideLayout" Target="../slideLayouts/slideLayout5.xml"/><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hyperlink" Target="2.3.1-2.4.txt" TargetMode="External"/><Relationship Id="rId2" Type="http://schemas.openxmlformats.org/officeDocument/2006/relationships/hyperlink" Target="2.3.1-2.3.txt" TargetMode="Externa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5.xml"/><Relationship Id="rId1" Type="http://schemas.openxmlformats.org/officeDocument/2006/relationships/audio" Target="file:///C:\Users\Administrator\Desktop\Maroon%205%20-%20Sugar.mp3" TargetMode="External"/><Relationship Id="rId5" Type="http://schemas.openxmlformats.org/officeDocument/2006/relationships/image" Target="../media/image5.png"/><Relationship Id="rId4" Type="http://schemas.openxmlformats.org/officeDocument/2006/relationships/image" Target="../media/image4.jpeg"/></Relationships>
</file>

<file path=ppt/slides/_rels/slide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3"/>
          <p:cNvSpPr txBox="1">
            <a:spLocks noChangeArrowheads="1"/>
          </p:cNvSpPr>
          <p:nvPr/>
        </p:nvSpPr>
        <p:spPr bwMode="auto">
          <a:xfrm>
            <a:off x="3024634" y="1044352"/>
            <a:ext cx="5285489" cy="8542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4492" tIns="57246" rIns="114492" bIns="57246">
            <a:spAutoFit/>
          </a:bodyPr>
          <a:lstStyle>
            <a:lvl1pPr>
              <a:defRPr sz="3200">
                <a:solidFill>
                  <a:schemeClr val="tx1"/>
                </a:solidFill>
                <a:latin typeface="Arial" charset="0"/>
                <a:ea typeface="宋体" charset="-122"/>
              </a:defRPr>
            </a:lvl1pPr>
            <a:lvl2pPr>
              <a:defRPr sz="2800">
                <a:solidFill>
                  <a:schemeClr val="tx1"/>
                </a:solidFill>
                <a:latin typeface="Arial" charset="0"/>
                <a:ea typeface="宋体" charset="-122"/>
              </a:defRPr>
            </a:lvl2pPr>
            <a:lvl3pPr>
              <a:defRPr sz="2400">
                <a:solidFill>
                  <a:schemeClr val="tx1"/>
                </a:solidFill>
                <a:latin typeface="Arial" charset="0"/>
                <a:ea typeface="宋体" charset="-122"/>
              </a:defRPr>
            </a:lvl3pPr>
            <a:lvl4pPr>
              <a:defRPr sz="2000">
                <a:solidFill>
                  <a:schemeClr val="tx1"/>
                </a:solidFill>
                <a:latin typeface="Arial" charset="0"/>
                <a:ea typeface="宋体" charset="-122"/>
              </a:defRPr>
            </a:lvl4pPr>
            <a:lvl5pPr>
              <a:defRPr sz="2000">
                <a:solidFill>
                  <a:schemeClr val="tx1"/>
                </a:solidFill>
                <a:latin typeface="Arial" charset="0"/>
                <a:ea typeface="宋体" charset="-122"/>
              </a:defRPr>
            </a:lvl5pPr>
            <a:lvl6pPr eaLnBrk="0" fontAlgn="base" hangingPunct="0">
              <a:spcBef>
                <a:spcPct val="20000"/>
              </a:spcBef>
              <a:spcAft>
                <a:spcPct val="0"/>
              </a:spcAft>
              <a:buChar char="»"/>
              <a:defRPr sz="2000">
                <a:solidFill>
                  <a:schemeClr val="tx1"/>
                </a:solidFill>
                <a:latin typeface="Arial" charset="0"/>
                <a:ea typeface="宋体" charset="-122"/>
              </a:defRPr>
            </a:lvl6pPr>
            <a:lvl7pPr eaLnBrk="0" fontAlgn="base" hangingPunct="0">
              <a:spcBef>
                <a:spcPct val="20000"/>
              </a:spcBef>
              <a:spcAft>
                <a:spcPct val="0"/>
              </a:spcAft>
              <a:buChar char="»"/>
              <a:defRPr sz="2000">
                <a:solidFill>
                  <a:schemeClr val="tx1"/>
                </a:solidFill>
                <a:latin typeface="Arial" charset="0"/>
                <a:ea typeface="宋体" charset="-122"/>
              </a:defRPr>
            </a:lvl7pPr>
            <a:lvl8pPr eaLnBrk="0" fontAlgn="base" hangingPunct="0">
              <a:spcBef>
                <a:spcPct val="20000"/>
              </a:spcBef>
              <a:spcAft>
                <a:spcPct val="0"/>
              </a:spcAft>
              <a:buChar char="»"/>
              <a:defRPr sz="2000">
                <a:solidFill>
                  <a:schemeClr val="tx1"/>
                </a:solidFill>
                <a:latin typeface="Arial" charset="0"/>
                <a:ea typeface="宋体" charset="-122"/>
              </a:defRPr>
            </a:lvl8pPr>
            <a:lvl9pPr eaLnBrk="0" fontAlgn="base" hangingPunct="0">
              <a:spcBef>
                <a:spcPct val="20000"/>
              </a:spcBef>
              <a:spcAft>
                <a:spcPct val="0"/>
              </a:spcAft>
              <a:buChar char="»"/>
              <a:defRPr sz="2000">
                <a:solidFill>
                  <a:schemeClr val="tx1"/>
                </a:solidFill>
                <a:latin typeface="Arial" charset="0"/>
                <a:ea typeface="宋体" charset="-122"/>
              </a:defRPr>
            </a:lvl9pPr>
          </a:lstStyle>
          <a:p>
            <a:pPr eaLnBrk="1" hangingPunct="1"/>
            <a:r>
              <a:rPr lang="zh-CN" altLang="zh-CN" sz="4800" b="1" dirty="0" smtClean="0">
                <a:solidFill>
                  <a:srgbClr val="751021"/>
                </a:solidFill>
                <a:latin typeface="微软雅黑" pitchFamily="34" charset="-122"/>
                <a:ea typeface="微软雅黑" pitchFamily="34" charset="-122"/>
              </a:rPr>
              <a:t>第</a:t>
            </a:r>
            <a:r>
              <a:rPr lang="en-US" altLang="zh-CN" sz="4800" b="1" dirty="0" smtClean="0">
                <a:solidFill>
                  <a:srgbClr val="751021"/>
                </a:solidFill>
                <a:latin typeface="微软雅黑" pitchFamily="34" charset="-122"/>
                <a:ea typeface="微软雅黑" pitchFamily="34" charset="-122"/>
              </a:rPr>
              <a:t>2</a:t>
            </a:r>
            <a:r>
              <a:rPr lang="zh-CN" altLang="zh-CN" sz="4800" b="1" dirty="0" smtClean="0">
                <a:solidFill>
                  <a:srgbClr val="751021"/>
                </a:solidFill>
                <a:latin typeface="微软雅黑" pitchFamily="34" charset="-122"/>
                <a:ea typeface="微软雅黑" pitchFamily="34" charset="-122"/>
              </a:rPr>
              <a:t>章</a:t>
            </a:r>
            <a:r>
              <a:rPr lang="en-US" altLang="zh-CN" sz="4800" b="1" dirty="0" smtClean="0">
                <a:solidFill>
                  <a:srgbClr val="751021"/>
                </a:solidFill>
                <a:latin typeface="微软雅黑" pitchFamily="34" charset="-122"/>
                <a:ea typeface="微软雅黑" pitchFamily="34" charset="-122"/>
              </a:rPr>
              <a:t>  </a:t>
            </a:r>
            <a:r>
              <a:rPr lang="zh-CN" altLang="zh-CN" sz="4800" b="1" dirty="0" smtClean="0">
                <a:solidFill>
                  <a:srgbClr val="751021"/>
                </a:solidFill>
                <a:latin typeface="微软雅黑" pitchFamily="34" charset="-122"/>
                <a:ea typeface="微软雅黑" pitchFamily="34" charset="-122"/>
              </a:rPr>
              <a:t>数据库</a:t>
            </a:r>
            <a:r>
              <a:rPr lang="zh-CN" altLang="zh-CN" sz="4800" b="1" dirty="0">
                <a:solidFill>
                  <a:srgbClr val="751021"/>
                </a:solidFill>
                <a:latin typeface="微软雅黑" pitchFamily="34" charset="-122"/>
                <a:ea typeface="微软雅黑" pitchFamily="34" charset="-122"/>
              </a:rPr>
              <a:t>创建</a:t>
            </a:r>
            <a:endParaRPr lang="en-US" altLang="zh-CN" sz="4800" b="1" dirty="0">
              <a:solidFill>
                <a:srgbClr val="751021"/>
              </a:solidFill>
              <a:latin typeface="微软雅黑" pitchFamily="34" charset="-122"/>
              <a:ea typeface="微软雅黑" pitchFamily="34" charset="-122"/>
            </a:endParaRPr>
          </a:p>
        </p:txBody>
      </p:sp>
      <p:sp>
        <p:nvSpPr>
          <p:cNvPr id="3" name="TextBox 2"/>
          <p:cNvSpPr txBox="1"/>
          <p:nvPr/>
        </p:nvSpPr>
        <p:spPr>
          <a:xfrm>
            <a:off x="2592586" y="2778368"/>
            <a:ext cx="7344816" cy="584775"/>
          </a:xfrm>
          <a:prstGeom prst="rect">
            <a:avLst/>
          </a:prstGeom>
          <a:noFill/>
        </p:spPr>
        <p:txBody>
          <a:bodyPr wrap="square" rtlCol="0">
            <a:spAutoFit/>
          </a:bodyPr>
          <a:lstStyle/>
          <a:p>
            <a:r>
              <a:rPr lang="en-US" altLang="zh-CN" sz="3200" b="1" dirty="0" smtClean="0"/>
              <a:t>——</a:t>
            </a:r>
            <a:r>
              <a:rPr lang="en-US" altLang="zh-CN" sz="3200" b="1" dirty="0"/>
              <a:t>SQL Server</a:t>
            </a:r>
            <a:r>
              <a:rPr lang="zh-CN" altLang="zh-CN" sz="3200" b="1" dirty="0"/>
              <a:t>数据库及其数据库对象</a:t>
            </a:r>
          </a:p>
        </p:txBody>
      </p:sp>
    </p:spTree>
    <p:extLst>
      <p:ext uri="{BB962C8B-B14F-4D97-AF65-F5344CB8AC3E}">
        <p14:creationId xmlns:p14="http://schemas.microsoft.com/office/powerpoint/2010/main" val="25121901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3"/>
          <p:cNvSpPr txBox="1">
            <a:spLocks noChangeArrowheads="1"/>
          </p:cNvSpPr>
          <p:nvPr/>
        </p:nvSpPr>
        <p:spPr bwMode="auto">
          <a:xfrm>
            <a:off x="3024634" y="1044352"/>
            <a:ext cx="5285489" cy="8542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4492" tIns="57246" rIns="114492" bIns="57246">
            <a:spAutoFit/>
          </a:bodyPr>
          <a:lstStyle>
            <a:lvl1pPr>
              <a:defRPr sz="3200">
                <a:solidFill>
                  <a:schemeClr val="tx1"/>
                </a:solidFill>
                <a:latin typeface="Arial" charset="0"/>
                <a:ea typeface="宋体" charset="-122"/>
              </a:defRPr>
            </a:lvl1pPr>
            <a:lvl2pPr>
              <a:defRPr sz="2800">
                <a:solidFill>
                  <a:schemeClr val="tx1"/>
                </a:solidFill>
                <a:latin typeface="Arial" charset="0"/>
                <a:ea typeface="宋体" charset="-122"/>
              </a:defRPr>
            </a:lvl2pPr>
            <a:lvl3pPr>
              <a:defRPr sz="2400">
                <a:solidFill>
                  <a:schemeClr val="tx1"/>
                </a:solidFill>
                <a:latin typeface="Arial" charset="0"/>
                <a:ea typeface="宋体" charset="-122"/>
              </a:defRPr>
            </a:lvl3pPr>
            <a:lvl4pPr>
              <a:defRPr sz="2000">
                <a:solidFill>
                  <a:schemeClr val="tx1"/>
                </a:solidFill>
                <a:latin typeface="Arial" charset="0"/>
                <a:ea typeface="宋体" charset="-122"/>
              </a:defRPr>
            </a:lvl4pPr>
            <a:lvl5pPr>
              <a:defRPr sz="2000">
                <a:solidFill>
                  <a:schemeClr val="tx1"/>
                </a:solidFill>
                <a:latin typeface="Arial" charset="0"/>
                <a:ea typeface="宋体" charset="-122"/>
              </a:defRPr>
            </a:lvl5pPr>
            <a:lvl6pPr eaLnBrk="0" fontAlgn="base" hangingPunct="0">
              <a:spcBef>
                <a:spcPct val="20000"/>
              </a:spcBef>
              <a:spcAft>
                <a:spcPct val="0"/>
              </a:spcAft>
              <a:buChar char="»"/>
              <a:defRPr sz="2000">
                <a:solidFill>
                  <a:schemeClr val="tx1"/>
                </a:solidFill>
                <a:latin typeface="Arial" charset="0"/>
                <a:ea typeface="宋体" charset="-122"/>
              </a:defRPr>
            </a:lvl6pPr>
            <a:lvl7pPr eaLnBrk="0" fontAlgn="base" hangingPunct="0">
              <a:spcBef>
                <a:spcPct val="20000"/>
              </a:spcBef>
              <a:spcAft>
                <a:spcPct val="0"/>
              </a:spcAft>
              <a:buChar char="»"/>
              <a:defRPr sz="2000">
                <a:solidFill>
                  <a:schemeClr val="tx1"/>
                </a:solidFill>
                <a:latin typeface="Arial" charset="0"/>
                <a:ea typeface="宋体" charset="-122"/>
              </a:defRPr>
            </a:lvl7pPr>
            <a:lvl8pPr eaLnBrk="0" fontAlgn="base" hangingPunct="0">
              <a:spcBef>
                <a:spcPct val="20000"/>
              </a:spcBef>
              <a:spcAft>
                <a:spcPct val="0"/>
              </a:spcAft>
              <a:buChar char="»"/>
              <a:defRPr sz="2000">
                <a:solidFill>
                  <a:schemeClr val="tx1"/>
                </a:solidFill>
                <a:latin typeface="Arial" charset="0"/>
                <a:ea typeface="宋体" charset="-122"/>
              </a:defRPr>
            </a:lvl8pPr>
            <a:lvl9pPr eaLnBrk="0" fontAlgn="base" hangingPunct="0">
              <a:spcBef>
                <a:spcPct val="20000"/>
              </a:spcBef>
              <a:spcAft>
                <a:spcPct val="0"/>
              </a:spcAft>
              <a:buChar char="»"/>
              <a:defRPr sz="2000">
                <a:solidFill>
                  <a:schemeClr val="tx1"/>
                </a:solidFill>
                <a:latin typeface="Arial" charset="0"/>
                <a:ea typeface="宋体" charset="-122"/>
              </a:defRPr>
            </a:lvl9pPr>
          </a:lstStyle>
          <a:p>
            <a:pPr eaLnBrk="1" hangingPunct="1"/>
            <a:r>
              <a:rPr lang="zh-CN" altLang="zh-CN" sz="4800" b="1" dirty="0" smtClean="0">
                <a:solidFill>
                  <a:srgbClr val="751021"/>
                </a:solidFill>
                <a:latin typeface="微软雅黑" pitchFamily="34" charset="-122"/>
                <a:ea typeface="微软雅黑" pitchFamily="34" charset="-122"/>
              </a:rPr>
              <a:t>第</a:t>
            </a:r>
            <a:r>
              <a:rPr lang="en-US" altLang="zh-CN" sz="4800" b="1" dirty="0" smtClean="0">
                <a:solidFill>
                  <a:srgbClr val="751021"/>
                </a:solidFill>
                <a:latin typeface="微软雅黑" pitchFamily="34" charset="-122"/>
                <a:ea typeface="微软雅黑" pitchFamily="34" charset="-122"/>
              </a:rPr>
              <a:t>2</a:t>
            </a:r>
            <a:r>
              <a:rPr lang="zh-CN" altLang="zh-CN" sz="4800" b="1" dirty="0" smtClean="0">
                <a:solidFill>
                  <a:srgbClr val="751021"/>
                </a:solidFill>
                <a:latin typeface="微软雅黑" pitchFamily="34" charset="-122"/>
                <a:ea typeface="微软雅黑" pitchFamily="34" charset="-122"/>
              </a:rPr>
              <a:t>章</a:t>
            </a:r>
            <a:r>
              <a:rPr lang="en-US" altLang="zh-CN" sz="4800" b="1" dirty="0" smtClean="0">
                <a:solidFill>
                  <a:srgbClr val="751021"/>
                </a:solidFill>
                <a:latin typeface="微软雅黑" pitchFamily="34" charset="-122"/>
                <a:ea typeface="微软雅黑" pitchFamily="34" charset="-122"/>
              </a:rPr>
              <a:t>  </a:t>
            </a:r>
            <a:r>
              <a:rPr lang="zh-CN" altLang="zh-CN" sz="4800" b="1" dirty="0" smtClean="0">
                <a:solidFill>
                  <a:srgbClr val="751021"/>
                </a:solidFill>
                <a:latin typeface="微软雅黑" pitchFamily="34" charset="-122"/>
                <a:ea typeface="微软雅黑" pitchFamily="34" charset="-122"/>
              </a:rPr>
              <a:t>数据库</a:t>
            </a:r>
            <a:r>
              <a:rPr lang="zh-CN" altLang="zh-CN" sz="4800" b="1" dirty="0">
                <a:solidFill>
                  <a:srgbClr val="751021"/>
                </a:solidFill>
                <a:latin typeface="微软雅黑" pitchFamily="34" charset="-122"/>
                <a:ea typeface="微软雅黑" pitchFamily="34" charset="-122"/>
              </a:rPr>
              <a:t>创建</a:t>
            </a:r>
            <a:endParaRPr lang="en-US" altLang="zh-CN" sz="4800" b="1" dirty="0">
              <a:solidFill>
                <a:srgbClr val="751021"/>
              </a:solidFill>
              <a:latin typeface="微软雅黑" pitchFamily="34" charset="-122"/>
              <a:ea typeface="微软雅黑" pitchFamily="34" charset="-122"/>
            </a:endParaRPr>
          </a:p>
        </p:txBody>
      </p:sp>
      <p:sp>
        <p:nvSpPr>
          <p:cNvPr id="3" name="TextBox 2"/>
          <p:cNvSpPr txBox="1"/>
          <p:nvPr/>
        </p:nvSpPr>
        <p:spPr>
          <a:xfrm>
            <a:off x="4104754" y="2778368"/>
            <a:ext cx="5328592" cy="584775"/>
          </a:xfrm>
          <a:prstGeom prst="rect">
            <a:avLst/>
          </a:prstGeom>
          <a:noFill/>
        </p:spPr>
        <p:txBody>
          <a:bodyPr wrap="square" rtlCol="0">
            <a:spAutoFit/>
          </a:bodyPr>
          <a:lstStyle/>
          <a:p>
            <a:r>
              <a:rPr lang="en-US" altLang="zh-CN" sz="3200" b="1" dirty="0" smtClean="0"/>
              <a:t>——</a:t>
            </a:r>
            <a:r>
              <a:rPr lang="zh-CN" altLang="zh-CN" sz="3200" b="1" dirty="0"/>
              <a:t>命令方式创建数据库</a:t>
            </a:r>
          </a:p>
        </p:txBody>
      </p:sp>
    </p:spTree>
    <p:extLst>
      <p:ext uri="{BB962C8B-B14F-4D97-AF65-F5344CB8AC3E}">
        <p14:creationId xmlns:p14="http://schemas.microsoft.com/office/powerpoint/2010/main" val="24722438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8194" name="Text Box 2"/>
          <p:cNvSpPr txBox="1">
            <a:spLocks noChangeArrowheads="1"/>
          </p:cNvSpPr>
          <p:nvPr/>
        </p:nvSpPr>
        <p:spPr bwMode="auto">
          <a:xfrm>
            <a:off x="4680882" y="1165849"/>
            <a:ext cx="1455914" cy="577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4492" tIns="57246" rIns="114492" bIns="57246">
            <a:spAutoFit/>
          </a:bodyPr>
          <a:lstStyle>
            <a:lvl1pPr>
              <a:defRPr sz="3200">
                <a:solidFill>
                  <a:schemeClr val="tx1"/>
                </a:solidFill>
                <a:latin typeface="Arial" charset="0"/>
                <a:ea typeface="宋体" charset="-122"/>
              </a:defRPr>
            </a:lvl1pPr>
            <a:lvl2pPr>
              <a:defRPr sz="2800">
                <a:solidFill>
                  <a:schemeClr val="tx1"/>
                </a:solidFill>
                <a:latin typeface="Arial" charset="0"/>
                <a:ea typeface="宋体" charset="-122"/>
              </a:defRPr>
            </a:lvl2pPr>
            <a:lvl3pPr>
              <a:defRPr sz="2400">
                <a:solidFill>
                  <a:schemeClr val="tx1"/>
                </a:solidFill>
                <a:latin typeface="Arial" charset="0"/>
                <a:ea typeface="宋体" charset="-122"/>
              </a:defRPr>
            </a:lvl3pPr>
            <a:lvl4pPr>
              <a:defRPr sz="2000">
                <a:solidFill>
                  <a:schemeClr val="tx1"/>
                </a:solidFill>
                <a:latin typeface="Arial" charset="0"/>
                <a:ea typeface="宋体" charset="-122"/>
              </a:defRPr>
            </a:lvl4pPr>
            <a:lvl5pPr>
              <a:defRPr sz="2000">
                <a:solidFill>
                  <a:schemeClr val="tx1"/>
                </a:solidFill>
                <a:latin typeface="Arial" charset="0"/>
                <a:ea typeface="宋体" charset="-122"/>
              </a:defRPr>
            </a:lvl5pPr>
            <a:lvl6pPr eaLnBrk="0" fontAlgn="base" hangingPunct="0">
              <a:spcBef>
                <a:spcPct val="20000"/>
              </a:spcBef>
              <a:spcAft>
                <a:spcPct val="0"/>
              </a:spcAft>
              <a:buChar char="»"/>
              <a:defRPr sz="2000">
                <a:solidFill>
                  <a:schemeClr val="tx1"/>
                </a:solidFill>
                <a:latin typeface="Arial" charset="0"/>
                <a:ea typeface="宋体" charset="-122"/>
              </a:defRPr>
            </a:lvl6pPr>
            <a:lvl7pPr eaLnBrk="0" fontAlgn="base" hangingPunct="0">
              <a:spcBef>
                <a:spcPct val="20000"/>
              </a:spcBef>
              <a:spcAft>
                <a:spcPct val="0"/>
              </a:spcAft>
              <a:buChar char="»"/>
              <a:defRPr sz="2000">
                <a:solidFill>
                  <a:schemeClr val="tx1"/>
                </a:solidFill>
                <a:latin typeface="Arial" charset="0"/>
                <a:ea typeface="宋体" charset="-122"/>
              </a:defRPr>
            </a:lvl7pPr>
            <a:lvl8pPr eaLnBrk="0" fontAlgn="base" hangingPunct="0">
              <a:spcBef>
                <a:spcPct val="20000"/>
              </a:spcBef>
              <a:spcAft>
                <a:spcPct val="0"/>
              </a:spcAft>
              <a:buChar char="»"/>
              <a:defRPr sz="2000">
                <a:solidFill>
                  <a:schemeClr val="tx1"/>
                </a:solidFill>
                <a:latin typeface="Arial" charset="0"/>
                <a:ea typeface="宋体" charset="-122"/>
              </a:defRPr>
            </a:lvl8pPr>
            <a:lvl9pPr eaLnBrk="0" fontAlgn="base" hangingPunct="0">
              <a:spcBef>
                <a:spcPct val="20000"/>
              </a:spcBef>
              <a:spcAft>
                <a:spcPct val="0"/>
              </a:spcAft>
              <a:buChar char="»"/>
              <a:defRPr sz="2000">
                <a:solidFill>
                  <a:schemeClr val="tx1"/>
                </a:solidFill>
                <a:latin typeface="Arial" charset="0"/>
                <a:ea typeface="宋体" charset="-122"/>
              </a:defRPr>
            </a:lvl9pPr>
          </a:lstStyle>
          <a:p>
            <a:pPr eaLnBrk="1" hangingPunct="1"/>
            <a:r>
              <a:rPr lang="zh-CN" altLang="en-US" sz="3000" b="1" dirty="0">
                <a:solidFill>
                  <a:srgbClr val="751021"/>
                </a:solidFill>
                <a:latin typeface="微软雅黑" pitchFamily="34" charset="-122"/>
                <a:ea typeface="微软雅黑" pitchFamily="34" charset="-122"/>
              </a:rPr>
              <a:t>目    录</a:t>
            </a:r>
            <a:endParaRPr lang="en-US" altLang="zh-CN" sz="2000" dirty="0">
              <a:solidFill>
                <a:srgbClr val="751021"/>
              </a:solidFill>
              <a:latin typeface="微软雅黑" pitchFamily="34" charset="-122"/>
              <a:ea typeface="微软雅黑" pitchFamily="34" charset="-122"/>
            </a:endParaRPr>
          </a:p>
        </p:txBody>
      </p:sp>
      <p:sp>
        <p:nvSpPr>
          <p:cNvPr id="6147" name="Rectangle 3"/>
          <p:cNvSpPr>
            <a:spLocks noChangeArrowheads="1"/>
          </p:cNvSpPr>
          <p:nvPr/>
        </p:nvSpPr>
        <p:spPr bwMode="auto">
          <a:xfrm>
            <a:off x="5207641" y="2398585"/>
            <a:ext cx="402395" cy="436340"/>
          </a:xfrm>
          <a:prstGeom prst="star6">
            <a:avLst/>
          </a:prstGeom>
          <a:solidFill>
            <a:schemeClr val="bg1">
              <a:alpha val="20000"/>
            </a:schemeClr>
          </a:solidFill>
          <a:ln w="31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4492" tIns="57246" rIns="114492" bIns="57246" anchor="ctr"/>
          <a:lstStyle/>
          <a:p>
            <a:pPr algn="ctr" eaLnBrk="1" hangingPunct="1"/>
            <a:r>
              <a:rPr lang="en-US" altLang="zh-CN" b="1" dirty="0">
                <a:solidFill>
                  <a:srgbClr val="751021"/>
                </a:solidFill>
                <a:latin typeface="微软雅黑" pitchFamily="34" charset="-122"/>
                <a:ea typeface="微软雅黑" pitchFamily="34" charset="-122"/>
              </a:rPr>
              <a:t>1</a:t>
            </a:r>
          </a:p>
        </p:txBody>
      </p:sp>
      <p:pic>
        <p:nvPicPr>
          <p:cNvPr id="11" name="Picture 5" descr="未标题-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78918" y="1932078"/>
            <a:ext cx="7122380" cy="2488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Rectangle 3"/>
          <p:cNvSpPr>
            <a:spLocks noChangeArrowheads="1"/>
          </p:cNvSpPr>
          <p:nvPr/>
        </p:nvSpPr>
        <p:spPr bwMode="auto">
          <a:xfrm>
            <a:off x="2664594" y="2319354"/>
            <a:ext cx="1793788" cy="1533310"/>
          </a:xfrm>
          <a:prstGeom prst="heart">
            <a:avLst/>
          </a:prstGeom>
          <a:solidFill>
            <a:schemeClr val="bg1">
              <a:alpha val="20000"/>
            </a:schemeClr>
          </a:solidFill>
          <a:ln w="31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4492" tIns="57246" rIns="114492" bIns="57246" anchor="ctr"/>
          <a:lstStyle/>
          <a:p>
            <a:pPr algn="ctr" eaLnBrk="1" hangingPunct="1"/>
            <a:r>
              <a:rPr lang="en-US" altLang="zh-CN" sz="6000" b="1" dirty="0" smtClean="0">
                <a:solidFill>
                  <a:srgbClr val="751021"/>
                </a:solidFill>
                <a:latin typeface="微软雅黑" pitchFamily="34" charset="-122"/>
                <a:ea typeface="微软雅黑" pitchFamily="34" charset="-122"/>
              </a:rPr>
              <a:t>01</a:t>
            </a:r>
            <a:endParaRPr lang="en-US" altLang="zh-CN" sz="6000" b="1" dirty="0">
              <a:solidFill>
                <a:srgbClr val="751021"/>
              </a:solidFill>
              <a:latin typeface="微软雅黑" pitchFamily="34" charset="-122"/>
              <a:ea typeface="微软雅黑" pitchFamily="34" charset="-122"/>
            </a:endParaRPr>
          </a:p>
        </p:txBody>
      </p:sp>
      <p:sp>
        <p:nvSpPr>
          <p:cNvPr id="14" name="Rectangle 3"/>
          <p:cNvSpPr>
            <a:spLocks noChangeArrowheads="1"/>
          </p:cNvSpPr>
          <p:nvPr/>
        </p:nvSpPr>
        <p:spPr bwMode="auto">
          <a:xfrm>
            <a:off x="5202569" y="3976323"/>
            <a:ext cx="402395" cy="436340"/>
          </a:xfrm>
          <a:prstGeom prst="star6">
            <a:avLst/>
          </a:prstGeom>
          <a:solidFill>
            <a:schemeClr val="bg1">
              <a:alpha val="20000"/>
            </a:schemeClr>
          </a:solidFill>
          <a:ln w="31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4492" tIns="57246" rIns="114492" bIns="57246" anchor="ctr"/>
          <a:lstStyle/>
          <a:p>
            <a:pPr algn="ctr" eaLnBrk="1" hangingPunct="1"/>
            <a:r>
              <a:rPr lang="en-US" altLang="zh-CN" b="1" dirty="0" smtClean="0">
                <a:solidFill>
                  <a:srgbClr val="751021"/>
                </a:solidFill>
                <a:latin typeface="微软雅黑" pitchFamily="34" charset="-122"/>
                <a:ea typeface="微软雅黑" pitchFamily="34" charset="-122"/>
              </a:rPr>
              <a:t>2</a:t>
            </a:r>
            <a:endParaRPr lang="en-US" altLang="zh-CN" b="1" dirty="0">
              <a:solidFill>
                <a:srgbClr val="751021"/>
              </a:solidFill>
              <a:latin typeface="微软雅黑" pitchFamily="34" charset="-122"/>
              <a:ea typeface="微软雅黑" pitchFamily="34" charset="-122"/>
            </a:endParaRPr>
          </a:p>
        </p:txBody>
      </p:sp>
      <p:sp>
        <p:nvSpPr>
          <p:cNvPr id="2" name="矩形 1"/>
          <p:cNvSpPr/>
          <p:nvPr/>
        </p:nvSpPr>
        <p:spPr>
          <a:xfrm>
            <a:off x="2659388" y="3895055"/>
            <a:ext cx="1723549" cy="461665"/>
          </a:xfrm>
          <a:prstGeom prst="rect">
            <a:avLst/>
          </a:prstGeom>
        </p:spPr>
        <p:txBody>
          <a:bodyPr wrap="none">
            <a:spAutoFit/>
          </a:bodyPr>
          <a:lstStyle/>
          <a:p>
            <a:r>
              <a:rPr lang="zh-CN" altLang="zh-CN" sz="2400" b="1" dirty="0"/>
              <a:t>创建数据库</a:t>
            </a:r>
            <a:endParaRPr lang="zh-CN" altLang="en-US" sz="2400" b="1" dirty="0"/>
          </a:p>
        </p:txBody>
      </p:sp>
      <p:sp>
        <p:nvSpPr>
          <p:cNvPr id="3" name="矩形 2"/>
          <p:cNvSpPr/>
          <p:nvPr/>
        </p:nvSpPr>
        <p:spPr>
          <a:xfrm>
            <a:off x="5698214" y="2432089"/>
            <a:ext cx="1800493" cy="369332"/>
          </a:xfrm>
          <a:prstGeom prst="rect">
            <a:avLst/>
          </a:prstGeom>
        </p:spPr>
        <p:txBody>
          <a:bodyPr wrap="none">
            <a:spAutoFit/>
          </a:bodyPr>
          <a:lstStyle/>
          <a:p>
            <a:r>
              <a:rPr lang="zh-CN" altLang="zh-CN" b="1" dirty="0">
                <a:solidFill>
                  <a:srgbClr val="751021"/>
                </a:solidFill>
              </a:rPr>
              <a:t>创建数据库命令</a:t>
            </a:r>
          </a:p>
        </p:txBody>
      </p:sp>
      <p:sp>
        <p:nvSpPr>
          <p:cNvPr id="5" name="矩形 4"/>
          <p:cNvSpPr/>
          <p:nvPr/>
        </p:nvSpPr>
        <p:spPr>
          <a:xfrm>
            <a:off x="5697140" y="4009827"/>
            <a:ext cx="1569660" cy="369332"/>
          </a:xfrm>
          <a:prstGeom prst="rect">
            <a:avLst/>
          </a:prstGeom>
        </p:spPr>
        <p:txBody>
          <a:bodyPr wrap="none">
            <a:spAutoFit/>
          </a:bodyPr>
          <a:lstStyle/>
          <a:p>
            <a:r>
              <a:rPr lang="zh-CN" altLang="zh-CN" b="1" dirty="0">
                <a:solidFill>
                  <a:srgbClr val="751021"/>
                </a:solidFill>
              </a:rPr>
              <a:t>命令应用实例</a:t>
            </a:r>
          </a:p>
        </p:txBody>
      </p:sp>
    </p:spTree>
  </p:cSld>
  <p:clrMapOvr>
    <a:masterClrMapping/>
  </p:clrMapOvr>
  <p:transition spd="slow">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3" presetClass="entr" presetSubtype="16" fill="hold" grpId="0" nodeType="withEffect">
                                  <p:stCondLst>
                                    <p:cond delay="0"/>
                                  </p:stCondLst>
                                  <p:childTnLst>
                                    <p:set>
                                      <p:cBhvr>
                                        <p:cTn id="6" dur="1" fill="hold">
                                          <p:stCondLst>
                                            <p:cond delay="0"/>
                                          </p:stCondLst>
                                        </p:cTn>
                                        <p:tgtEl>
                                          <p:spTgt spid="6147"/>
                                        </p:tgtEl>
                                        <p:attrNameLst>
                                          <p:attrName>style.visibility</p:attrName>
                                        </p:attrNameLst>
                                      </p:cBhvr>
                                      <p:to>
                                        <p:strVal val="visible"/>
                                      </p:to>
                                    </p:set>
                                    <p:anim calcmode="lin" valueType="num">
                                      <p:cBhvr>
                                        <p:cTn id="7" dur="300" fill="hold"/>
                                        <p:tgtEl>
                                          <p:spTgt spid="6147"/>
                                        </p:tgtEl>
                                        <p:attrNameLst>
                                          <p:attrName>ppt_w</p:attrName>
                                        </p:attrNameLst>
                                      </p:cBhvr>
                                      <p:tavLst>
                                        <p:tav tm="0">
                                          <p:val>
                                            <p:fltVal val="0"/>
                                          </p:val>
                                        </p:tav>
                                        <p:tav tm="100000">
                                          <p:val>
                                            <p:strVal val="#ppt_w"/>
                                          </p:val>
                                        </p:tav>
                                      </p:tavLst>
                                    </p:anim>
                                    <p:anim calcmode="lin" valueType="num">
                                      <p:cBhvr>
                                        <p:cTn id="8" dur="300" fill="hold"/>
                                        <p:tgtEl>
                                          <p:spTgt spid="6147"/>
                                        </p:tgtEl>
                                        <p:attrNameLst>
                                          <p:attrName>ppt_h</p:attrName>
                                        </p:attrNameLst>
                                      </p:cBhvr>
                                      <p:tavLst>
                                        <p:tav tm="0">
                                          <p:val>
                                            <p:fltVal val="0"/>
                                          </p:val>
                                        </p:tav>
                                        <p:tav tm="100000">
                                          <p:val>
                                            <p:strVal val="#ppt_h"/>
                                          </p:val>
                                        </p:tav>
                                      </p:tavLst>
                                    </p:anim>
                                  </p:childTnLst>
                                </p:cTn>
                              </p:par>
                              <p:par>
                                <p:cTn id="9" presetID="6" presetClass="emph" presetSubtype="0" autoRev="1" fill="hold" grpId="1" nodeType="withEffect">
                                  <p:stCondLst>
                                    <p:cond delay="300"/>
                                  </p:stCondLst>
                                  <p:childTnLst>
                                    <p:animScale>
                                      <p:cBhvr>
                                        <p:cTn id="10" dur="150" fill="hold"/>
                                        <p:tgtEl>
                                          <p:spTgt spid="6147"/>
                                        </p:tgtEl>
                                      </p:cBhvr>
                                      <p:by x="120000" y="120000"/>
                                    </p:animScale>
                                  </p:childTnLst>
                                </p:cTn>
                              </p:par>
                              <p:par>
                                <p:cTn id="11" presetID="16" presetClass="entr" presetSubtype="37"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barn(outVertical)">
                                      <p:cBhvr>
                                        <p:cTn id="13" dur="500"/>
                                        <p:tgtEl>
                                          <p:spTgt spid="11"/>
                                        </p:tgtEl>
                                      </p:cBhvr>
                                    </p:animEffect>
                                  </p:childTnLst>
                                </p:cTn>
                              </p:par>
                              <p:par>
                                <p:cTn id="14" presetID="23" presetClass="entr" presetSubtype="16" fill="hold" grpId="0" nodeType="withEffect">
                                  <p:stCondLst>
                                    <p:cond delay="0"/>
                                  </p:stCondLst>
                                  <p:childTnLst>
                                    <p:set>
                                      <p:cBhvr>
                                        <p:cTn id="15" dur="1" fill="hold">
                                          <p:stCondLst>
                                            <p:cond delay="0"/>
                                          </p:stCondLst>
                                        </p:cTn>
                                        <p:tgtEl>
                                          <p:spTgt spid="12"/>
                                        </p:tgtEl>
                                        <p:attrNameLst>
                                          <p:attrName>style.visibility</p:attrName>
                                        </p:attrNameLst>
                                      </p:cBhvr>
                                      <p:to>
                                        <p:strVal val="visible"/>
                                      </p:to>
                                    </p:set>
                                    <p:anim calcmode="lin" valueType="num">
                                      <p:cBhvr>
                                        <p:cTn id="16" dur="300" fill="hold"/>
                                        <p:tgtEl>
                                          <p:spTgt spid="12"/>
                                        </p:tgtEl>
                                        <p:attrNameLst>
                                          <p:attrName>ppt_w</p:attrName>
                                        </p:attrNameLst>
                                      </p:cBhvr>
                                      <p:tavLst>
                                        <p:tav tm="0">
                                          <p:val>
                                            <p:fltVal val="0"/>
                                          </p:val>
                                        </p:tav>
                                        <p:tav tm="100000">
                                          <p:val>
                                            <p:strVal val="#ppt_w"/>
                                          </p:val>
                                        </p:tav>
                                      </p:tavLst>
                                    </p:anim>
                                    <p:anim calcmode="lin" valueType="num">
                                      <p:cBhvr>
                                        <p:cTn id="17" dur="300" fill="hold"/>
                                        <p:tgtEl>
                                          <p:spTgt spid="12"/>
                                        </p:tgtEl>
                                        <p:attrNameLst>
                                          <p:attrName>ppt_h</p:attrName>
                                        </p:attrNameLst>
                                      </p:cBhvr>
                                      <p:tavLst>
                                        <p:tav tm="0">
                                          <p:val>
                                            <p:fltVal val="0"/>
                                          </p:val>
                                        </p:tav>
                                        <p:tav tm="100000">
                                          <p:val>
                                            <p:strVal val="#ppt_h"/>
                                          </p:val>
                                        </p:tav>
                                      </p:tavLst>
                                    </p:anim>
                                  </p:childTnLst>
                                </p:cTn>
                              </p:par>
                              <p:par>
                                <p:cTn id="18" presetID="6" presetClass="emph" presetSubtype="0" autoRev="1" fill="hold" grpId="1" nodeType="withEffect">
                                  <p:stCondLst>
                                    <p:cond delay="300"/>
                                  </p:stCondLst>
                                  <p:childTnLst>
                                    <p:animScale>
                                      <p:cBhvr>
                                        <p:cTn id="19" dur="150" fill="hold"/>
                                        <p:tgtEl>
                                          <p:spTgt spid="12"/>
                                        </p:tgtEl>
                                      </p:cBhvr>
                                      <p:by x="120000" y="120000"/>
                                    </p:animScale>
                                  </p:childTnLst>
                                </p:cTn>
                              </p:par>
                              <p:par>
                                <p:cTn id="20" presetID="23" presetClass="entr" presetSubtype="16" fill="hold" grpId="0" nodeType="withEffect">
                                  <p:stCondLst>
                                    <p:cond delay="0"/>
                                  </p:stCondLst>
                                  <p:childTnLst>
                                    <p:set>
                                      <p:cBhvr>
                                        <p:cTn id="21" dur="1" fill="hold">
                                          <p:stCondLst>
                                            <p:cond delay="0"/>
                                          </p:stCondLst>
                                        </p:cTn>
                                        <p:tgtEl>
                                          <p:spTgt spid="14"/>
                                        </p:tgtEl>
                                        <p:attrNameLst>
                                          <p:attrName>style.visibility</p:attrName>
                                        </p:attrNameLst>
                                      </p:cBhvr>
                                      <p:to>
                                        <p:strVal val="visible"/>
                                      </p:to>
                                    </p:set>
                                    <p:anim calcmode="lin" valueType="num">
                                      <p:cBhvr>
                                        <p:cTn id="22" dur="300" fill="hold"/>
                                        <p:tgtEl>
                                          <p:spTgt spid="14"/>
                                        </p:tgtEl>
                                        <p:attrNameLst>
                                          <p:attrName>ppt_w</p:attrName>
                                        </p:attrNameLst>
                                      </p:cBhvr>
                                      <p:tavLst>
                                        <p:tav tm="0">
                                          <p:val>
                                            <p:fltVal val="0"/>
                                          </p:val>
                                        </p:tav>
                                        <p:tav tm="100000">
                                          <p:val>
                                            <p:strVal val="#ppt_w"/>
                                          </p:val>
                                        </p:tav>
                                      </p:tavLst>
                                    </p:anim>
                                    <p:anim calcmode="lin" valueType="num">
                                      <p:cBhvr>
                                        <p:cTn id="23" dur="300" fill="hold"/>
                                        <p:tgtEl>
                                          <p:spTgt spid="14"/>
                                        </p:tgtEl>
                                        <p:attrNameLst>
                                          <p:attrName>ppt_h</p:attrName>
                                        </p:attrNameLst>
                                      </p:cBhvr>
                                      <p:tavLst>
                                        <p:tav tm="0">
                                          <p:val>
                                            <p:fltVal val="0"/>
                                          </p:val>
                                        </p:tav>
                                        <p:tav tm="100000">
                                          <p:val>
                                            <p:strVal val="#ppt_h"/>
                                          </p:val>
                                        </p:tav>
                                      </p:tavLst>
                                    </p:anim>
                                  </p:childTnLst>
                                </p:cTn>
                              </p:par>
                              <p:par>
                                <p:cTn id="24" presetID="6" presetClass="emph" presetSubtype="0" autoRev="1" fill="hold" grpId="1" nodeType="withEffect">
                                  <p:stCondLst>
                                    <p:cond delay="300"/>
                                  </p:stCondLst>
                                  <p:childTnLst>
                                    <p:animScale>
                                      <p:cBhvr>
                                        <p:cTn id="25" dur="150" fill="hold"/>
                                        <p:tgtEl>
                                          <p:spTgt spid="14"/>
                                        </p:tgtEl>
                                      </p:cBhvr>
                                      <p:by x="120000" y="12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7" grpId="0" animBg="1"/>
      <p:bldP spid="6147" grpId="1" animBg="1"/>
      <p:bldP spid="12" grpId="0" animBg="1"/>
      <p:bldP spid="12" grpId="1" animBg="1"/>
      <p:bldP spid="14" grpId="0" animBg="1"/>
      <p:bldP spid="14" grpId="1"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1767293" y="244811"/>
            <a:ext cx="3304177" cy="5464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4492" tIns="57246" rIns="114492" bIns="57246">
            <a:spAutoFit/>
          </a:bodyPr>
          <a:lstStyle>
            <a:lvl1pPr>
              <a:defRPr sz="3200">
                <a:solidFill>
                  <a:schemeClr val="tx1"/>
                </a:solidFill>
                <a:latin typeface="Arial" charset="0"/>
                <a:ea typeface="宋体" charset="-122"/>
              </a:defRPr>
            </a:lvl1pPr>
            <a:lvl2pPr>
              <a:defRPr sz="2800">
                <a:solidFill>
                  <a:schemeClr val="tx1"/>
                </a:solidFill>
                <a:latin typeface="Arial" charset="0"/>
                <a:ea typeface="宋体" charset="-122"/>
              </a:defRPr>
            </a:lvl2pPr>
            <a:lvl3pPr>
              <a:defRPr sz="2400">
                <a:solidFill>
                  <a:schemeClr val="tx1"/>
                </a:solidFill>
                <a:latin typeface="Arial" charset="0"/>
                <a:ea typeface="宋体" charset="-122"/>
              </a:defRPr>
            </a:lvl3pPr>
            <a:lvl4pPr>
              <a:defRPr sz="2000">
                <a:solidFill>
                  <a:schemeClr val="tx1"/>
                </a:solidFill>
                <a:latin typeface="Arial" charset="0"/>
                <a:ea typeface="宋体" charset="-122"/>
              </a:defRPr>
            </a:lvl4pPr>
            <a:lvl5pPr>
              <a:defRPr sz="2000">
                <a:solidFill>
                  <a:schemeClr val="tx1"/>
                </a:solidFill>
                <a:latin typeface="Arial" charset="0"/>
                <a:ea typeface="宋体" charset="-122"/>
              </a:defRPr>
            </a:lvl5pPr>
            <a:lvl6pPr eaLnBrk="0" fontAlgn="base" hangingPunct="0">
              <a:spcBef>
                <a:spcPct val="20000"/>
              </a:spcBef>
              <a:spcAft>
                <a:spcPct val="0"/>
              </a:spcAft>
              <a:buChar char="»"/>
              <a:defRPr sz="2000">
                <a:solidFill>
                  <a:schemeClr val="tx1"/>
                </a:solidFill>
                <a:latin typeface="Arial" charset="0"/>
                <a:ea typeface="宋体" charset="-122"/>
              </a:defRPr>
            </a:lvl6pPr>
            <a:lvl7pPr eaLnBrk="0" fontAlgn="base" hangingPunct="0">
              <a:spcBef>
                <a:spcPct val="20000"/>
              </a:spcBef>
              <a:spcAft>
                <a:spcPct val="0"/>
              </a:spcAft>
              <a:buChar char="»"/>
              <a:defRPr sz="2000">
                <a:solidFill>
                  <a:schemeClr val="tx1"/>
                </a:solidFill>
                <a:latin typeface="Arial" charset="0"/>
                <a:ea typeface="宋体" charset="-122"/>
              </a:defRPr>
            </a:lvl7pPr>
            <a:lvl8pPr eaLnBrk="0" fontAlgn="base" hangingPunct="0">
              <a:spcBef>
                <a:spcPct val="20000"/>
              </a:spcBef>
              <a:spcAft>
                <a:spcPct val="0"/>
              </a:spcAft>
              <a:buChar char="»"/>
              <a:defRPr sz="2000">
                <a:solidFill>
                  <a:schemeClr val="tx1"/>
                </a:solidFill>
                <a:latin typeface="Arial" charset="0"/>
                <a:ea typeface="宋体" charset="-122"/>
              </a:defRPr>
            </a:lvl8pPr>
            <a:lvl9pPr eaLnBrk="0" fontAlgn="base" hangingPunct="0">
              <a:spcBef>
                <a:spcPct val="20000"/>
              </a:spcBef>
              <a:spcAft>
                <a:spcPct val="0"/>
              </a:spcAft>
              <a:buChar char="»"/>
              <a:defRPr sz="2000">
                <a:solidFill>
                  <a:schemeClr val="tx1"/>
                </a:solidFill>
                <a:latin typeface="Arial" charset="0"/>
                <a:ea typeface="宋体" charset="-122"/>
              </a:defRPr>
            </a:lvl9pPr>
          </a:lstStyle>
          <a:p>
            <a:r>
              <a:rPr lang="en-US" altLang="zh-CN" sz="2800" b="1" dirty="0">
                <a:solidFill>
                  <a:srgbClr val="751021"/>
                </a:solidFill>
              </a:rPr>
              <a:t>1</a:t>
            </a:r>
            <a:r>
              <a:rPr lang="zh-CN" altLang="zh-CN" sz="2800" b="1" dirty="0">
                <a:solidFill>
                  <a:srgbClr val="751021"/>
                </a:solidFill>
              </a:rPr>
              <a:t>．创建数据库命令</a:t>
            </a:r>
          </a:p>
        </p:txBody>
      </p:sp>
      <p:sp>
        <p:nvSpPr>
          <p:cNvPr id="3" name="TextBox 2"/>
          <p:cNvSpPr txBox="1"/>
          <p:nvPr/>
        </p:nvSpPr>
        <p:spPr>
          <a:xfrm>
            <a:off x="720378" y="1476400"/>
            <a:ext cx="9505056" cy="923330"/>
          </a:xfrm>
          <a:prstGeom prst="rect">
            <a:avLst/>
          </a:prstGeom>
          <a:noFill/>
        </p:spPr>
        <p:txBody>
          <a:bodyPr wrap="square" rtlCol="0">
            <a:spAutoFit/>
          </a:bodyPr>
          <a:lstStyle/>
          <a:p>
            <a:pPr indent="446088"/>
            <a:r>
              <a:rPr lang="zh-CN" altLang="zh-CN" dirty="0"/>
              <a:t>以命令方式创建数据库使用</a:t>
            </a:r>
            <a:r>
              <a:rPr lang="en-US" altLang="zh-CN" dirty="0"/>
              <a:t>CREATE DATABASE</a:t>
            </a:r>
            <a:r>
              <a:rPr lang="zh-CN" altLang="zh-CN" dirty="0"/>
              <a:t>命令，创建前要确保用户具有创建数据库的权限。</a:t>
            </a:r>
          </a:p>
          <a:p>
            <a:pPr indent="446088"/>
            <a:r>
              <a:rPr lang="en-US" altLang="zh-CN" dirty="0"/>
              <a:t>CREATE DATABASE</a:t>
            </a:r>
            <a:r>
              <a:rPr lang="zh-CN" altLang="zh-CN" dirty="0"/>
              <a:t>命令的主要格式如下</a:t>
            </a:r>
            <a:r>
              <a:rPr lang="zh-CN" altLang="zh-CN" dirty="0" smtClean="0"/>
              <a:t>：</a:t>
            </a:r>
            <a:endParaRPr lang="zh-CN" altLang="zh-CN" dirty="0"/>
          </a:p>
        </p:txBody>
      </p:sp>
      <p:sp>
        <p:nvSpPr>
          <p:cNvPr id="4" name="TextBox 3"/>
          <p:cNvSpPr txBox="1"/>
          <p:nvPr/>
        </p:nvSpPr>
        <p:spPr>
          <a:xfrm>
            <a:off x="1296442" y="2399730"/>
            <a:ext cx="8496944" cy="2860358"/>
          </a:xfrm>
          <a:prstGeom prst="roundRect">
            <a:avLst>
              <a:gd name="adj" fmla="val 6631"/>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altLang="zh-CN" dirty="0"/>
              <a:t>CREATE DATABASE </a:t>
            </a:r>
            <a:r>
              <a:rPr lang="zh-CN" altLang="zh-CN" dirty="0"/>
              <a:t>数据库名</a:t>
            </a:r>
          </a:p>
          <a:p>
            <a:r>
              <a:rPr lang="en-US" altLang="zh-CN" dirty="0"/>
              <a:t>[	ON</a:t>
            </a:r>
            <a:endParaRPr lang="zh-CN" altLang="zh-CN" dirty="0"/>
          </a:p>
          <a:p>
            <a:r>
              <a:rPr lang="en-US" altLang="zh-CN" dirty="0"/>
              <a:t>        	[ PRIMARY ]</a:t>
            </a:r>
            <a:endParaRPr lang="zh-CN" altLang="zh-CN" dirty="0"/>
          </a:p>
          <a:p>
            <a:r>
              <a:rPr lang="en-US" altLang="zh-CN" dirty="0"/>
              <a:t>	[ &lt;</a:t>
            </a:r>
            <a:r>
              <a:rPr lang="zh-CN" altLang="zh-CN" dirty="0"/>
              <a:t>数据文件选项</a:t>
            </a:r>
            <a:r>
              <a:rPr lang="en-US" altLang="zh-CN" dirty="0"/>
              <a:t>&gt;...]</a:t>
            </a:r>
            <a:endParaRPr lang="zh-CN" altLang="zh-CN" dirty="0"/>
          </a:p>
          <a:p>
            <a:r>
              <a:rPr lang="en-US" altLang="zh-CN" dirty="0"/>
              <a:t>        	[ &lt;</a:t>
            </a:r>
            <a:r>
              <a:rPr lang="zh-CN" altLang="zh-CN" dirty="0"/>
              <a:t>数据文件组选项</a:t>
            </a:r>
            <a:r>
              <a:rPr lang="en-US" altLang="zh-CN" dirty="0"/>
              <a:t>&gt; ... ]</a:t>
            </a:r>
            <a:endParaRPr lang="zh-CN" altLang="zh-CN" dirty="0"/>
          </a:p>
          <a:p>
            <a:r>
              <a:rPr lang="en-US" altLang="zh-CN" dirty="0"/>
              <a:t>    	[ LOG ON { &lt;</a:t>
            </a:r>
            <a:r>
              <a:rPr lang="zh-CN" altLang="zh-CN" dirty="0"/>
              <a:t>日志文件选项</a:t>
            </a:r>
            <a:r>
              <a:rPr lang="en-US" altLang="zh-CN" dirty="0"/>
              <a:t>&gt; ... } ]  </a:t>
            </a:r>
            <a:endParaRPr lang="zh-CN" altLang="zh-CN" dirty="0"/>
          </a:p>
          <a:p>
            <a:r>
              <a:rPr lang="en-US" altLang="zh-CN" dirty="0"/>
              <a:t>   	[ COLLATE </a:t>
            </a:r>
            <a:r>
              <a:rPr lang="zh-CN" altLang="zh-CN" dirty="0"/>
              <a:t>排序名</a:t>
            </a:r>
            <a:r>
              <a:rPr lang="en-US" altLang="zh-CN" dirty="0"/>
              <a:t> ]</a:t>
            </a:r>
            <a:endParaRPr lang="zh-CN" altLang="zh-CN" dirty="0"/>
          </a:p>
          <a:p>
            <a:r>
              <a:rPr lang="en-US" altLang="zh-CN" dirty="0"/>
              <a:t>……</a:t>
            </a:r>
            <a:endParaRPr lang="zh-CN" altLang="zh-CN" dirty="0"/>
          </a:p>
          <a:p>
            <a:r>
              <a:rPr lang="en-US" altLang="zh-CN" dirty="0"/>
              <a:t>] </a:t>
            </a:r>
            <a:endParaRPr lang="zh-CN" altLang="zh-CN" dirty="0"/>
          </a:p>
        </p:txBody>
      </p:sp>
    </p:spTree>
    <p:extLst>
      <p:ext uri="{BB962C8B-B14F-4D97-AF65-F5344CB8AC3E}">
        <p14:creationId xmlns:p14="http://schemas.microsoft.com/office/powerpoint/2010/main" val="324705805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1767293" y="244811"/>
            <a:ext cx="3304177" cy="5464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4492" tIns="57246" rIns="114492" bIns="57246">
            <a:spAutoFit/>
          </a:bodyPr>
          <a:lstStyle>
            <a:lvl1pPr>
              <a:defRPr sz="3200">
                <a:solidFill>
                  <a:schemeClr val="tx1"/>
                </a:solidFill>
                <a:latin typeface="Arial" charset="0"/>
                <a:ea typeface="宋体" charset="-122"/>
              </a:defRPr>
            </a:lvl1pPr>
            <a:lvl2pPr>
              <a:defRPr sz="2800">
                <a:solidFill>
                  <a:schemeClr val="tx1"/>
                </a:solidFill>
                <a:latin typeface="Arial" charset="0"/>
                <a:ea typeface="宋体" charset="-122"/>
              </a:defRPr>
            </a:lvl2pPr>
            <a:lvl3pPr>
              <a:defRPr sz="2400">
                <a:solidFill>
                  <a:schemeClr val="tx1"/>
                </a:solidFill>
                <a:latin typeface="Arial" charset="0"/>
                <a:ea typeface="宋体" charset="-122"/>
              </a:defRPr>
            </a:lvl3pPr>
            <a:lvl4pPr>
              <a:defRPr sz="2000">
                <a:solidFill>
                  <a:schemeClr val="tx1"/>
                </a:solidFill>
                <a:latin typeface="Arial" charset="0"/>
                <a:ea typeface="宋体" charset="-122"/>
              </a:defRPr>
            </a:lvl4pPr>
            <a:lvl5pPr>
              <a:defRPr sz="2000">
                <a:solidFill>
                  <a:schemeClr val="tx1"/>
                </a:solidFill>
                <a:latin typeface="Arial" charset="0"/>
                <a:ea typeface="宋体" charset="-122"/>
              </a:defRPr>
            </a:lvl5pPr>
            <a:lvl6pPr eaLnBrk="0" fontAlgn="base" hangingPunct="0">
              <a:spcBef>
                <a:spcPct val="20000"/>
              </a:spcBef>
              <a:spcAft>
                <a:spcPct val="0"/>
              </a:spcAft>
              <a:buChar char="»"/>
              <a:defRPr sz="2000">
                <a:solidFill>
                  <a:schemeClr val="tx1"/>
                </a:solidFill>
                <a:latin typeface="Arial" charset="0"/>
                <a:ea typeface="宋体" charset="-122"/>
              </a:defRPr>
            </a:lvl6pPr>
            <a:lvl7pPr eaLnBrk="0" fontAlgn="base" hangingPunct="0">
              <a:spcBef>
                <a:spcPct val="20000"/>
              </a:spcBef>
              <a:spcAft>
                <a:spcPct val="0"/>
              </a:spcAft>
              <a:buChar char="»"/>
              <a:defRPr sz="2000">
                <a:solidFill>
                  <a:schemeClr val="tx1"/>
                </a:solidFill>
                <a:latin typeface="Arial" charset="0"/>
                <a:ea typeface="宋体" charset="-122"/>
              </a:defRPr>
            </a:lvl7pPr>
            <a:lvl8pPr eaLnBrk="0" fontAlgn="base" hangingPunct="0">
              <a:spcBef>
                <a:spcPct val="20000"/>
              </a:spcBef>
              <a:spcAft>
                <a:spcPct val="0"/>
              </a:spcAft>
              <a:buChar char="»"/>
              <a:defRPr sz="2000">
                <a:solidFill>
                  <a:schemeClr val="tx1"/>
                </a:solidFill>
                <a:latin typeface="Arial" charset="0"/>
                <a:ea typeface="宋体" charset="-122"/>
              </a:defRPr>
            </a:lvl8pPr>
            <a:lvl9pPr eaLnBrk="0" fontAlgn="base" hangingPunct="0">
              <a:spcBef>
                <a:spcPct val="20000"/>
              </a:spcBef>
              <a:spcAft>
                <a:spcPct val="0"/>
              </a:spcAft>
              <a:buChar char="»"/>
              <a:defRPr sz="2000">
                <a:solidFill>
                  <a:schemeClr val="tx1"/>
                </a:solidFill>
                <a:latin typeface="Arial" charset="0"/>
                <a:ea typeface="宋体" charset="-122"/>
              </a:defRPr>
            </a:lvl9pPr>
          </a:lstStyle>
          <a:p>
            <a:r>
              <a:rPr lang="en-US" altLang="zh-CN" sz="2800" b="1" dirty="0">
                <a:solidFill>
                  <a:srgbClr val="751021"/>
                </a:solidFill>
              </a:rPr>
              <a:t>1</a:t>
            </a:r>
            <a:r>
              <a:rPr lang="zh-CN" altLang="zh-CN" sz="2800" b="1" dirty="0">
                <a:solidFill>
                  <a:srgbClr val="751021"/>
                </a:solidFill>
              </a:rPr>
              <a:t>．创建数据库命令</a:t>
            </a:r>
          </a:p>
        </p:txBody>
      </p:sp>
      <p:sp>
        <p:nvSpPr>
          <p:cNvPr id="3" name="矩形 2"/>
          <p:cNvSpPr/>
          <p:nvPr/>
        </p:nvSpPr>
        <p:spPr>
          <a:xfrm>
            <a:off x="936402" y="1404392"/>
            <a:ext cx="5470525" cy="646331"/>
          </a:xfrm>
          <a:prstGeom prst="rect">
            <a:avLst/>
          </a:prstGeom>
        </p:spPr>
        <p:txBody>
          <a:bodyPr>
            <a:spAutoFit/>
          </a:bodyPr>
          <a:lstStyle/>
          <a:p>
            <a:r>
              <a:rPr lang="en-US" altLang="zh-CN" b="1" dirty="0"/>
              <a:t>1</a:t>
            </a:r>
            <a:r>
              <a:rPr lang="zh-CN" altLang="zh-CN" b="1" dirty="0"/>
              <a:t>）文件选项</a:t>
            </a:r>
          </a:p>
          <a:p>
            <a:r>
              <a:rPr lang="zh-CN" altLang="zh-CN" dirty="0"/>
              <a:t>其中，</a:t>
            </a:r>
            <a:r>
              <a:rPr lang="en-US" altLang="zh-CN" dirty="0"/>
              <a:t>&lt;</a:t>
            </a:r>
            <a:r>
              <a:rPr lang="zh-CN" altLang="zh-CN" dirty="0"/>
              <a:t>文件选项</a:t>
            </a:r>
            <a:r>
              <a:rPr lang="en-US" altLang="zh-CN" dirty="0"/>
              <a:t>&gt; =</a:t>
            </a:r>
            <a:endParaRPr lang="zh-CN" altLang="zh-CN" dirty="0"/>
          </a:p>
        </p:txBody>
      </p:sp>
      <p:sp>
        <p:nvSpPr>
          <p:cNvPr id="4" name="TextBox 3"/>
          <p:cNvSpPr txBox="1"/>
          <p:nvPr/>
        </p:nvSpPr>
        <p:spPr>
          <a:xfrm>
            <a:off x="1008410" y="2052464"/>
            <a:ext cx="8712968" cy="2397621"/>
          </a:xfrm>
          <a:prstGeom prst="roundRect">
            <a:avLst>
              <a:gd name="adj" fmla="val 7091"/>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altLang="zh-CN" dirty="0"/>
              <a:t>{  (</a:t>
            </a:r>
            <a:endParaRPr lang="zh-CN" altLang="zh-CN" dirty="0"/>
          </a:p>
          <a:p>
            <a:r>
              <a:rPr lang="en-US" altLang="zh-CN" dirty="0"/>
              <a:t>    	NAME =</a:t>
            </a:r>
            <a:r>
              <a:rPr lang="zh-CN" altLang="zh-CN" dirty="0"/>
              <a:t>逻辑文件名</a:t>
            </a:r>
            <a:r>
              <a:rPr lang="en-US" altLang="zh-CN" dirty="0"/>
              <a:t>,</a:t>
            </a:r>
            <a:endParaRPr lang="zh-CN" altLang="zh-CN" dirty="0"/>
          </a:p>
          <a:p>
            <a:r>
              <a:rPr lang="en-US" altLang="zh-CN" dirty="0"/>
              <a:t>        	FILENAME = { '</a:t>
            </a:r>
            <a:r>
              <a:rPr lang="zh-CN" altLang="zh-CN" dirty="0"/>
              <a:t>操作系统文件名</a:t>
            </a:r>
            <a:r>
              <a:rPr lang="en-US" altLang="zh-CN" dirty="0"/>
              <a:t>' | '</a:t>
            </a:r>
            <a:r>
              <a:rPr lang="zh-CN" altLang="zh-CN" dirty="0"/>
              <a:t>存储路径</a:t>
            </a:r>
            <a:r>
              <a:rPr lang="en-US" altLang="zh-CN" dirty="0"/>
              <a:t>' } </a:t>
            </a:r>
            <a:endParaRPr lang="zh-CN" altLang="zh-CN" dirty="0"/>
          </a:p>
          <a:p>
            <a:r>
              <a:rPr lang="en-US" altLang="zh-CN" dirty="0"/>
              <a:t>        	[ , SIZE =</a:t>
            </a:r>
            <a:r>
              <a:rPr lang="zh-CN" altLang="zh-CN" dirty="0"/>
              <a:t>文件初始容量</a:t>
            </a:r>
            <a:r>
              <a:rPr lang="en-US" altLang="zh-CN" dirty="0"/>
              <a:t>] </a:t>
            </a:r>
            <a:endParaRPr lang="zh-CN" altLang="zh-CN" dirty="0"/>
          </a:p>
          <a:p>
            <a:r>
              <a:rPr lang="en-US" altLang="zh-CN" dirty="0"/>
              <a:t>        	[ , MAXSIZE = { </a:t>
            </a:r>
            <a:r>
              <a:rPr lang="zh-CN" altLang="zh-CN" dirty="0"/>
              <a:t>文件最大容量 </a:t>
            </a:r>
            <a:r>
              <a:rPr lang="en-US" altLang="zh-CN" dirty="0"/>
              <a:t>| UNLIMITED } ] </a:t>
            </a:r>
            <a:endParaRPr lang="zh-CN" altLang="zh-CN" dirty="0"/>
          </a:p>
          <a:p>
            <a:r>
              <a:rPr lang="en-US" altLang="zh-CN" dirty="0"/>
              <a:t>        	[ , FILEGROWTH = </a:t>
            </a:r>
            <a:r>
              <a:rPr lang="zh-CN" altLang="zh-CN" dirty="0"/>
              <a:t>文件增量 </a:t>
            </a:r>
            <a:r>
              <a:rPr lang="en-US" altLang="zh-CN" dirty="0"/>
              <a:t>[ </a:t>
            </a:r>
            <a:r>
              <a:rPr lang="zh-CN" altLang="zh-CN" dirty="0"/>
              <a:t>容量 </a:t>
            </a:r>
            <a:r>
              <a:rPr lang="en-US" altLang="zh-CN" dirty="0"/>
              <a:t>| % ] ]</a:t>
            </a:r>
            <a:endParaRPr lang="zh-CN" altLang="zh-CN" dirty="0"/>
          </a:p>
          <a:p>
            <a:r>
              <a:rPr lang="en-US" altLang="zh-CN" dirty="0"/>
              <a:t>) </a:t>
            </a:r>
            <a:endParaRPr lang="zh-CN" altLang="zh-CN" dirty="0"/>
          </a:p>
          <a:p>
            <a:r>
              <a:rPr lang="en-US" altLang="zh-CN" dirty="0" smtClean="0"/>
              <a:t>}</a:t>
            </a:r>
          </a:p>
        </p:txBody>
      </p:sp>
    </p:spTree>
    <p:extLst>
      <p:ext uri="{BB962C8B-B14F-4D97-AF65-F5344CB8AC3E}">
        <p14:creationId xmlns:p14="http://schemas.microsoft.com/office/powerpoint/2010/main" val="240852528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1767293" y="244811"/>
            <a:ext cx="3304177" cy="5464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4492" tIns="57246" rIns="114492" bIns="57246">
            <a:spAutoFit/>
          </a:bodyPr>
          <a:lstStyle>
            <a:lvl1pPr>
              <a:defRPr sz="3200">
                <a:solidFill>
                  <a:schemeClr val="tx1"/>
                </a:solidFill>
                <a:latin typeface="Arial" charset="0"/>
                <a:ea typeface="宋体" charset="-122"/>
              </a:defRPr>
            </a:lvl1pPr>
            <a:lvl2pPr>
              <a:defRPr sz="2800">
                <a:solidFill>
                  <a:schemeClr val="tx1"/>
                </a:solidFill>
                <a:latin typeface="Arial" charset="0"/>
                <a:ea typeface="宋体" charset="-122"/>
              </a:defRPr>
            </a:lvl2pPr>
            <a:lvl3pPr>
              <a:defRPr sz="2400">
                <a:solidFill>
                  <a:schemeClr val="tx1"/>
                </a:solidFill>
                <a:latin typeface="Arial" charset="0"/>
                <a:ea typeface="宋体" charset="-122"/>
              </a:defRPr>
            </a:lvl3pPr>
            <a:lvl4pPr>
              <a:defRPr sz="2000">
                <a:solidFill>
                  <a:schemeClr val="tx1"/>
                </a:solidFill>
                <a:latin typeface="Arial" charset="0"/>
                <a:ea typeface="宋体" charset="-122"/>
              </a:defRPr>
            </a:lvl4pPr>
            <a:lvl5pPr>
              <a:defRPr sz="2000">
                <a:solidFill>
                  <a:schemeClr val="tx1"/>
                </a:solidFill>
                <a:latin typeface="Arial" charset="0"/>
                <a:ea typeface="宋体" charset="-122"/>
              </a:defRPr>
            </a:lvl5pPr>
            <a:lvl6pPr eaLnBrk="0" fontAlgn="base" hangingPunct="0">
              <a:spcBef>
                <a:spcPct val="20000"/>
              </a:spcBef>
              <a:spcAft>
                <a:spcPct val="0"/>
              </a:spcAft>
              <a:buChar char="»"/>
              <a:defRPr sz="2000">
                <a:solidFill>
                  <a:schemeClr val="tx1"/>
                </a:solidFill>
                <a:latin typeface="Arial" charset="0"/>
                <a:ea typeface="宋体" charset="-122"/>
              </a:defRPr>
            </a:lvl6pPr>
            <a:lvl7pPr eaLnBrk="0" fontAlgn="base" hangingPunct="0">
              <a:spcBef>
                <a:spcPct val="20000"/>
              </a:spcBef>
              <a:spcAft>
                <a:spcPct val="0"/>
              </a:spcAft>
              <a:buChar char="»"/>
              <a:defRPr sz="2000">
                <a:solidFill>
                  <a:schemeClr val="tx1"/>
                </a:solidFill>
                <a:latin typeface="Arial" charset="0"/>
                <a:ea typeface="宋体" charset="-122"/>
              </a:defRPr>
            </a:lvl7pPr>
            <a:lvl8pPr eaLnBrk="0" fontAlgn="base" hangingPunct="0">
              <a:spcBef>
                <a:spcPct val="20000"/>
              </a:spcBef>
              <a:spcAft>
                <a:spcPct val="0"/>
              </a:spcAft>
              <a:buChar char="»"/>
              <a:defRPr sz="2000">
                <a:solidFill>
                  <a:schemeClr val="tx1"/>
                </a:solidFill>
                <a:latin typeface="Arial" charset="0"/>
                <a:ea typeface="宋体" charset="-122"/>
              </a:defRPr>
            </a:lvl8pPr>
            <a:lvl9pPr eaLnBrk="0" fontAlgn="base" hangingPunct="0">
              <a:spcBef>
                <a:spcPct val="20000"/>
              </a:spcBef>
              <a:spcAft>
                <a:spcPct val="0"/>
              </a:spcAft>
              <a:buChar char="»"/>
              <a:defRPr sz="2000">
                <a:solidFill>
                  <a:schemeClr val="tx1"/>
                </a:solidFill>
                <a:latin typeface="Arial" charset="0"/>
                <a:ea typeface="宋体" charset="-122"/>
              </a:defRPr>
            </a:lvl9pPr>
          </a:lstStyle>
          <a:p>
            <a:r>
              <a:rPr lang="en-US" altLang="zh-CN" sz="2800" b="1" dirty="0">
                <a:solidFill>
                  <a:srgbClr val="751021"/>
                </a:solidFill>
              </a:rPr>
              <a:t>1</a:t>
            </a:r>
            <a:r>
              <a:rPr lang="zh-CN" altLang="zh-CN" sz="2800" b="1" dirty="0">
                <a:solidFill>
                  <a:srgbClr val="751021"/>
                </a:solidFill>
              </a:rPr>
              <a:t>．创建数据库命令</a:t>
            </a:r>
          </a:p>
        </p:txBody>
      </p:sp>
      <p:sp>
        <p:nvSpPr>
          <p:cNvPr id="3" name="TextBox 2"/>
          <p:cNvSpPr txBox="1"/>
          <p:nvPr/>
        </p:nvSpPr>
        <p:spPr>
          <a:xfrm>
            <a:off x="720378" y="1476400"/>
            <a:ext cx="9361040" cy="4193520"/>
          </a:xfrm>
          <a:prstGeom prst="rect">
            <a:avLst/>
          </a:prstGeom>
          <a:noFill/>
        </p:spPr>
        <p:txBody>
          <a:bodyPr wrap="square" rtlCol="0">
            <a:spAutoFit/>
          </a:bodyPr>
          <a:lstStyle/>
          <a:p>
            <a:pPr indent="446088">
              <a:lnSpc>
                <a:spcPct val="150000"/>
              </a:lnSpc>
            </a:pPr>
            <a:r>
              <a:rPr lang="zh-CN" altLang="zh-CN" dirty="0"/>
              <a:t>说明：</a:t>
            </a:r>
          </a:p>
          <a:p>
            <a:pPr indent="446088">
              <a:lnSpc>
                <a:spcPct val="150000"/>
              </a:lnSpc>
            </a:pPr>
            <a:r>
              <a:rPr lang="zh-CN" altLang="zh-CN" dirty="0"/>
              <a:t>（</a:t>
            </a:r>
            <a:r>
              <a:rPr lang="en-US" altLang="zh-CN" dirty="0"/>
              <a:t>1</a:t>
            </a:r>
            <a:r>
              <a:rPr lang="zh-CN" altLang="zh-CN" dirty="0"/>
              <a:t>）逻辑文件名：数据库使用的名字。</a:t>
            </a:r>
          </a:p>
          <a:p>
            <a:pPr indent="446088">
              <a:lnSpc>
                <a:spcPct val="150000"/>
              </a:lnSpc>
            </a:pPr>
            <a:r>
              <a:rPr lang="zh-CN" altLang="zh-CN" dirty="0"/>
              <a:t>（</a:t>
            </a:r>
            <a:r>
              <a:rPr lang="en-US" altLang="zh-CN" dirty="0"/>
              <a:t>2</a:t>
            </a:r>
            <a:r>
              <a:rPr lang="zh-CN" altLang="zh-CN" dirty="0"/>
              <a:t>）操作系统文件名：操作系统在创建物理文件时使用的路径和文件名。</a:t>
            </a:r>
          </a:p>
          <a:p>
            <a:pPr indent="446088">
              <a:lnSpc>
                <a:spcPct val="150000"/>
              </a:lnSpc>
            </a:pPr>
            <a:r>
              <a:rPr lang="zh-CN" altLang="zh-CN" dirty="0"/>
              <a:t>（</a:t>
            </a:r>
            <a:r>
              <a:rPr lang="en-US" altLang="zh-CN" dirty="0"/>
              <a:t>3</a:t>
            </a:r>
            <a:r>
              <a:rPr lang="zh-CN" altLang="zh-CN" dirty="0"/>
              <a:t>）文件初始容量：对于主文件，若不指出大小，则默认为</a:t>
            </a:r>
            <a:r>
              <a:rPr lang="en-US" altLang="zh-CN" dirty="0"/>
              <a:t>model</a:t>
            </a:r>
            <a:r>
              <a:rPr lang="zh-CN" altLang="zh-CN" dirty="0"/>
              <a:t>数据库主文件的大小。对于辅助数据文件，自动设置为</a:t>
            </a:r>
            <a:r>
              <a:rPr lang="en-US" altLang="zh-CN" dirty="0"/>
              <a:t>3 MB</a:t>
            </a:r>
            <a:r>
              <a:rPr lang="zh-CN" altLang="zh-CN" dirty="0"/>
              <a:t>。</a:t>
            </a:r>
          </a:p>
          <a:p>
            <a:pPr indent="446088">
              <a:lnSpc>
                <a:spcPct val="150000"/>
              </a:lnSpc>
            </a:pPr>
            <a:r>
              <a:rPr lang="zh-CN" altLang="zh-CN" dirty="0"/>
              <a:t>（</a:t>
            </a:r>
            <a:r>
              <a:rPr lang="en-US" altLang="zh-CN" dirty="0"/>
              <a:t>4</a:t>
            </a:r>
            <a:r>
              <a:rPr lang="zh-CN" altLang="zh-CN" dirty="0"/>
              <a:t>）文件最大容量：指定文件的最大容量。</a:t>
            </a:r>
            <a:r>
              <a:rPr lang="en-US" altLang="zh-CN" dirty="0"/>
              <a:t>UNLIMITED</a:t>
            </a:r>
            <a:r>
              <a:rPr lang="zh-CN" altLang="zh-CN" dirty="0"/>
              <a:t>关键字表示文件大小不受限制，但实际上受磁盘可用空间的限制。如果不指定</a:t>
            </a:r>
            <a:r>
              <a:rPr lang="en-US" altLang="zh-CN" dirty="0"/>
              <a:t>MAXSIZE</a:t>
            </a:r>
            <a:r>
              <a:rPr lang="zh-CN" altLang="zh-CN" dirty="0"/>
              <a:t>选项，则文件将增长到磁盘空间满。</a:t>
            </a:r>
          </a:p>
          <a:p>
            <a:pPr indent="446088">
              <a:lnSpc>
                <a:spcPct val="150000"/>
              </a:lnSpc>
            </a:pPr>
            <a:r>
              <a:rPr lang="zh-CN" altLang="zh-CN" dirty="0"/>
              <a:t>（</a:t>
            </a:r>
            <a:r>
              <a:rPr lang="en-US" altLang="zh-CN" dirty="0"/>
              <a:t>5</a:t>
            </a:r>
            <a:r>
              <a:rPr lang="zh-CN" altLang="zh-CN" dirty="0"/>
              <a:t>）文件增量：有百分比和容量值两种格式，前者如</a:t>
            </a:r>
            <a:r>
              <a:rPr lang="en-US" altLang="zh-CN" dirty="0"/>
              <a:t>10%</a:t>
            </a:r>
            <a:r>
              <a:rPr lang="zh-CN" altLang="zh-CN" dirty="0"/>
              <a:t>，即每次在原来空间大小的基础上增长</a:t>
            </a:r>
            <a:r>
              <a:rPr lang="en-US" altLang="zh-CN" dirty="0"/>
              <a:t>10%</a:t>
            </a:r>
            <a:r>
              <a:rPr lang="zh-CN" altLang="zh-CN" dirty="0"/>
              <a:t>；后者如</a:t>
            </a:r>
            <a:r>
              <a:rPr lang="en-US" altLang="zh-CN" dirty="0"/>
              <a:t>5 MB</a:t>
            </a:r>
            <a:r>
              <a:rPr lang="zh-CN" altLang="zh-CN" dirty="0"/>
              <a:t>，即每次增长</a:t>
            </a:r>
            <a:r>
              <a:rPr lang="en-US" altLang="zh-CN" dirty="0"/>
              <a:t>5 MB</a:t>
            </a:r>
            <a:r>
              <a:rPr lang="zh-CN" altLang="zh-CN" dirty="0"/>
              <a:t>，而不管原来的空间大小是多少</a:t>
            </a:r>
            <a:r>
              <a:rPr lang="zh-CN" altLang="zh-CN" dirty="0" smtClean="0"/>
              <a:t>。</a:t>
            </a:r>
            <a:endParaRPr lang="zh-CN" altLang="zh-CN" dirty="0"/>
          </a:p>
        </p:txBody>
      </p:sp>
    </p:spTree>
    <p:extLst>
      <p:ext uri="{BB962C8B-B14F-4D97-AF65-F5344CB8AC3E}">
        <p14:creationId xmlns:p14="http://schemas.microsoft.com/office/powerpoint/2010/main" val="116644319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1767293" y="244811"/>
            <a:ext cx="3304177" cy="5464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4492" tIns="57246" rIns="114492" bIns="57246">
            <a:spAutoFit/>
          </a:bodyPr>
          <a:lstStyle>
            <a:lvl1pPr>
              <a:defRPr sz="3200">
                <a:solidFill>
                  <a:schemeClr val="tx1"/>
                </a:solidFill>
                <a:latin typeface="Arial" charset="0"/>
                <a:ea typeface="宋体" charset="-122"/>
              </a:defRPr>
            </a:lvl1pPr>
            <a:lvl2pPr>
              <a:defRPr sz="2800">
                <a:solidFill>
                  <a:schemeClr val="tx1"/>
                </a:solidFill>
                <a:latin typeface="Arial" charset="0"/>
                <a:ea typeface="宋体" charset="-122"/>
              </a:defRPr>
            </a:lvl2pPr>
            <a:lvl3pPr>
              <a:defRPr sz="2400">
                <a:solidFill>
                  <a:schemeClr val="tx1"/>
                </a:solidFill>
                <a:latin typeface="Arial" charset="0"/>
                <a:ea typeface="宋体" charset="-122"/>
              </a:defRPr>
            </a:lvl3pPr>
            <a:lvl4pPr>
              <a:defRPr sz="2000">
                <a:solidFill>
                  <a:schemeClr val="tx1"/>
                </a:solidFill>
                <a:latin typeface="Arial" charset="0"/>
                <a:ea typeface="宋体" charset="-122"/>
              </a:defRPr>
            </a:lvl4pPr>
            <a:lvl5pPr>
              <a:defRPr sz="2000">
                <a:solidFill>
                  <a:schemeClr val="tx1"/>
                </a:solidFill>
                <a:latin typeface="Arial" charset="0"/>
                <a:ea typeface="宋体" charset="-122"/>
              </a:defRPr>
            </a:lvl5pPr>
            <a:lvl6pPr eaLnBrk="0" fontAlgn="base" hangingPunct="0">
              <a:spcBef>
                <a:spcPct val="20000"/>
              </a:spcBef>
              <a:spcAft>
                <a:spcPct val="0"/>
              </a:spcAft>
              <a:buChar char="»"/>
              <a:defRPr sz="2000">
                <a:solidFill>
                  <a:schemeClr val="tx1"/>
                </a:solidFill>
                <a:latin typeface="Arial" charset="0"/>
                <a:ea typeface="宋体" charset="-122"/>
              </a:defRPr>
            </a:lvl6pPr>
            <a:lvl7pPr eaLnBrk="0" fontAlgn="base" hangingPunct="0">
              <a:spcBef>
                <a:spcPct val="20000"/>
              </a:spcBef>
              <a:spcAft>
                <a:spcPct val="0"/>
              </a:spcAft>
              <a:buChar char="»"/>
              <a:defRPr sz="2000">
                <a:solidFill>
                  <a:schemeClr val="tx1"/>
                </a:solidFill>
                <a:latin typeface="Arial" charset="0"/>
                <a:ea typeface="宋体" charset="-122"/>
              </a:defRPr>
            </a:lvl7pPr>
            <a:lvl8pPr eaLnBrk="0" fontAlgn="base" hangingPunct="0">
              <a:spcBef>
                <a:spcPct val="20000"/>
              </a:spcBef>
              <a:spcAft>
                <a:spcPct val="0"/>
              </a:spcAft>
              <a:buChar char="»"/>
              <a:defRPr sz="2000">
                <a:solidFill>
                  <a:schemeClr val="tx1"/>
                </a:solidFill>
                <a:latin typeface="Arial" charset="0"/>
                <a:ea typeface="宋体" charset="-122"/>
              </a:defRPr>
            </a:lvl8pPr>
            <a:lvl9pPr eaLnBrk="0" fontAlgn="base" hangingPunct="0">
              <a:spcBef>
                <a:spcPct val="20000"/>
              </a:spcBef>
              <a:spcAft>
                <a:spcPct val="0"/>
              </a:spcAft>
              <a:buChar char="»"/>
              <a:defRPr sz="2000">
                <a:solidFill>
                  <a:schemeClr val="tx1"/>
                </a:solidFill>
                <a:latin typeface="Arial" charset="0"/>
                <a:ea typeface="宋体" charset="-122"/>
              </a:defRPr>
            </a:lvl9pPr>
          </a:lstStyle>
          <a:p>
            <a:r>
              <a:rPr lang="en-US" altLang="zh-CN" sz="2800" b="1" dirty="0">
                <a:solidFill>
                  <a:srgbClr val="751021"/>
                </a:solidFill>
              </a:rPr>
              <a:t>1</a:t>
            </a:r>
            <a:r>
              <a:rPr lang="zh-CN" altLang="zh-CN" sz="2800" b="1" dirty="0">
                <a:solidFill>
                  <a:srgbClr val="751021"/>
                </a:solidFill>
              </a:rPr>
              <a:t>．创建数据库命令</a:t>
            </a:r>
          </a:p>
        </p:txBody>
      </p:sp>
      <p:sp>
        <p:nvSpPr>
          <p:cNvPr id="3" name="矩形 2"/>
          <p:cNvSpPr/>
          <p:nvPr/>
        </p:nvSpPr>
        <p:spPr>
          <a:xfrm>
            <a:off x="936402" y="1260376"/>
            <a:ext cx="5470525" cy="646331"/>
          </a:xfrm>
          <a:prstGeom prst="rect">
            <a:avLst/>
          </a:prstGeom>
        </p:spPr>
        <p:txBody>
          <a:bodyPr>
            <a:spAutoFit/>
          </a:bodyPr>
          <a:lstStyle/>
          <a:p>
            <a:r>
              <a:rPr lang="en-US" altLang="zh-CN" b="1" dirty="0"/>
              <a:t>2</a:t>
            </a:r>
            <a:r>
              <a:rPr lang="zh-CN" altLang="zh-CN" b="1" dirty="0"/>
              <a:t>）文件组选项</a:t>
            </a:r>
          </a:p>
          <a:p>
            <a:r>
              <a:rPr lang="en-US" altLang="zh-CN" dirty="0"/>
              <a:t>&lt;</a:t>
            </a:r>
            <a:r>
              <a:rPr lang="zh-CN" altLang="zh-CN" dirty="0"/>
              <a:t>文件组选项</a:t>
            </a:r>
            <a:r>
              <a:rPr lang="en-US" altLang="zh-CN" dirty="0"/>
              <a:t>&gt;=</a:t>
            </a:r>
            <a:endParaRPr lang="zh-CN" altLang="zh-CN" dirty="0"/>
          </a:p>
        </p:txBody>
      </p:sp>
      <p:sp>
        <p:nvSpPr>
          <p:cNvPr id="4" name="圆角矩形 3"/>
          <p:cNvSpPr/>
          <p:nvPr/>
        </p:nvSpPr>
        <p:spPr>
          <a:xfrm>
            <a:off x="971231" y="1906707"/>
            <a:ext cx="8894163" cy="1328023"/>
          </a:xfrm>
          <a:prstGeom prst="round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r>
              <a:rPr lang="en-US" altLang="zh-CN" dirty="0"/>
              <a:t>{</a:t>
            </a:r>
            <a:endParaRPr lang="zh-CN" altLang="zh-CN" dirty="0"/>
          </a:p>
          <a:p>
            <a:r>
              <a:rPr lang="en-US" altLang="zh-CN" dirty="0"/>
              <a:t>	</a:t>
            </a:r>
            <a:r>
              <a:rPr lang="en-US" altLang="zh-CN" dirty="0" smtClean="0"/>
              <a:t>FILEGROUP </a:t>
            </a:r>
            <a:r>
              <a:rPr lang="zh-CN" altLang="zh-CN" dirty="0"/>
              <a:t>文件组名 </a:t>
            </a:r>
            <a:r>
              <a:rPr lang="en-US" altLang="zh-CN" dirty="0"/>
              <a:t>[ DEFAULT ]</a:t>
            </a:r>
            <a:endParaRPr lang="zh-CN" altLang="zh-CN" dirty="0"/>
          </a:p>
          <a:p>
            <a:r>
              <a:rPr lang="en-US" altLang="zh-CN" dirty="0"/>
              <a:t>    	&lt;</a:t>
            </a:r>
            <a:r>
              <a:rPr lang="zh-CN" altLang="zh-CN" dirty="0"/>
              <a:t>文件选项</a:t>
            </a:r>
            <a:r>
              <a:rPr lang="en-US" altLang="zh-CN" dirty="0"/>
              <a:t>&gt; ……</a:t>
            </a:r>
            <a:endParaRPr lang="zh-CN" altLang="zh-CN" dirty="0"/>
          </a:p>
          <a:p>
            <a:r>
              <a:rPr lang="en-US" altLang="zh-CN" dirty="0"/>
              <a:t>}</a:t>
            </a:r>
            <a:endParaRPr lang="zh-CN" altLang="zh-CN" dirty="0"/>
          </a:p>
        </p:txBody>
      </p:sp>
      <p:sp>
        <p:nvSpPr>
          <p:cNvPr id="5" name="矩形 4"/>
          <p:cNvSpPr/>
          <p:nvPr/>
        </p:nvSpPr>
        <p:spPr>
          <a:xfrm>
            <a:off x="956270" y="3276600"/>
            <a:ext cx="9269164" cy="923330"/>
          </a:xfrm>
          <a:prstGeom prst="rect">
            <a:avLst/>
          </a:prstGeom>
        </p:spPr>
        <p:txBody>
          <a:bodyPr wrap="square">
            <a:spAutoFit/>
          </a:bodyPr>
          <a:lstStyle/>
          <a:p>
            <a:r>
              <a:rPr lang="zh-CN" altLang="zh-CN" dirty="0"/>
              <a:t>（</a:t>
            </a:r>
            <a:r>
              <a:rPr lang="en-US" altLang="zh-CN" dirty="0"/>
              <a:t>1</a:t>
            </a:r>
            <a:r>
              <a:rPr lang="zh-CN" altLang="zh-CN" dirty="0"/>
              <a:t>）</a:t>
            </a:r>
            <a:r>
              <a:rPr lang="en-US" altLang="zh-CN" dirty="0"/>
              <a:t>DEFAULT</a:t>
            </a:r>
            <a:r>
              <a:rPr lang="zh-CN" altLang="zh-CN" dirty="0"/>
              <a:t>关键字：指定命名文件组为数据库中的默认文件组。</a:t>
            </a:r>
          </a:p>
          <a:p>
            <a:r>
              <a:rPr lang="zh-CN" altLang="zh-CN" dirty="0"/>
              <a:t>（</a:t>
            </a:r>
            <a:r>
              <a:rPr lang="en-US" altLang="zh-CN" dirty="0"/>
              <a:t>2</a:t>
            </a:r>
            <a:r>
              <a:rPr lang="zh-CN" altLang="zh-CN" dirty="0"/>
              <a:t>）</a:t>
            </a:r>
            <a:r>
              <a:rPr lang="en-US" altLang="zh-CN" dirty="0"/>
              <a:t>&lt;</a:t>
            </a:r>
            <a:r>
              <a:rPr lang="zh-CN" altLang="zh-CN" dirty="0"/>
              <a:t>文件选项</a:t>
            </a:r>
            <a:r>
              <a:rPr lang="en-US" altLang="zh-CN" dirty="0"/>
              <a:t>&gt;</a:t>
            </a:r>
            <a:r>
              <a:rPr lang="zh-CN" altLang="zh-CN" dirty="0"/>
              <a:t>：用于指定属于该文件组的文件的属性，其格式描述和数据文件的属性描述相同。</a:t>
            </a:r>
          </a:p>
        </p:txBody>
      </p:sp>
    </p:spTree>
    <p:extLst>
      <p:ext uri="{BB962C8B-B14F-4D97-AF65-F5344CB8AC3E}">
        <p14:creationId xmlns:p14="http://schemas.microsoft.com/office/powerpoint/2010/main" val="291451703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4" name="Text Box 2"/>
          <p:cNvSpPr txBox="1">
            <a:spLocks noChangeArrowheads="1"/>
          </p:cNvSpPr>
          <p:nvPr/>
        </p:nvSpPr>
        <p:spPr bwMode="auto">
          <a:xfrm>
            <a:off x="1767293" y="244811"/>
            <a:ext cx="2945105" cy="5464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4492" tIns="57246" rIns="114492" bIns="57246">
            <a:spAutoFit/>
          </a:bodyPr>
          <a:lstStyle>
            <a:lvl1pPr>
              <a:defRPr sz="3200">
                <a:solidFill>
                  <a:schemeClr val="tx1"/>
                </a:solidFill>
                <a:latin typeface="Arial" charset="0"/>
                <a:ea typeface="宋体" charset="-122"/>
              </a:defRPr>
            </a:lvl1pPr>
            <a:lvl2pPr>
              <a:defRPr sz="2800">
                <a:solidFill>
                  <a:schemeClr val="tx1"/>
                </a:solidFill>
                <a:latin typeface="Arial" charset="0"/>
                <a:ea typeface="宋体" charset="-122"/>
              </a:defRPr>
            </a:lvl2pPr>
            <a:lvl3pPr>
              <a:defRPr sz="2400">
                <a:solidFill>
                  <a:schemeClr val="tx1"/>
                </a:solidFill>
                <a:latin typeface="Arial" charset="0"/>
                <a:ea typeface="宋体" charset="-122"/>
              </a:defRPr>
            </a:lvl3pPr>
            <a:lvl4pPr>
              <a:defRPr sz="2000">
                <a:solidFill>
                  <a:schemeClr val="tx1"/>
                </a:solidFill>
                <a:latin typeface="Arial" charset="0"/>
                <a:ea typeface="宋体" charset="-122"/>
              </a:defRPr>
            </a:lvl4pPr>
            <a:lvl5pPr>
              <a:defRPr sz="2000">
                <a:solidFill>
                  <a:schemeClr val="tx1"/>
                </a:solidFill>
                <a:latin typeface="Arial" charset="0"/>
                <a:ea typeface="宋体" charset="-122"/>
              </a:defRPr>
            </a:lvl5pPr>
            <a:lvl6pPr eaLnBrk="0" fontAlgn="base" hangingPunct="0">
              <a:spcBef>
                <a:spcPct val="20000"/>
              </a:spcBef>
              <a:spcAft>
                <a:spcPct val="0"/>
              </a:spcAft>
              <a:buChar char="»"/>
              <a:defRPr sz="2000">
                <a:solidFill>
                  <a:schemeClr val="tx1"/>
                </a:solidFill>
                <a:latin typeface="Arial" charset="0"/>
                <a:ea typeface="宋体" charset="-122"/>
              </a:defRPr>
            </a:lvl6pPr>
            <a:lvl7pPr eaLnBrk="0" fontAlgn="base" hangingPunct="0">
              <a:spcBef>
                <a:spcPct val="20000"/>
              </a:spcBef>
              <a:spcAft>
                <a:spcPct val="0"/>
              </a:spcAft>
              <a:buChar char="»"/>
              <a:defRPr sz="2000">
                <a:solidFill>
                  <a:schemeClr val="tx1"/>
                </a:solidFill>
                <a:latin typeface="Arial" charset="0"/>
                <a:ea typeface="宋体" charset="-122"/>
              </a:defRPr>
            </a:lvl7pPr>
            <a:lvl8pPr eaLnBrk="0" fontAlgn="base" hangingPunct="0">
              <a:spcBef>
                <a:spcPct val="20000"/>
              </a:spcBef>
              <a:spcAft>
                <a:spcPct val="0"/>
              </a:spcAft>
              <a:buChar char="»"/>
              <a:defRPr sz="2000">
                <a:solidFill>
                  <a:schemeClr val="tx1"/>
                </a:solidFill>
                <a:latin typeface="Arial" charset="0"/>
                <a:ea typeface="宋体" charset="-122"/>
              </a:defRPr>
            </a:lvl8pPr>
            <a:lvl9pPr eaLnBrk="0" fontAlgn="base" hangingPunct="0">
              <a:spcBef>
                <a:spcPct val="20000"/>
              </a:spcBef>
              <a:spcAft>
                <a:spcPct val="0"/>
              </a:spcAft>
              <a:buChar char="»"/>
              <a:defRPr sz="2000">
                <a:solidFill>
                  <a:schemeClr val="tx1"/>
                </a:solidFill>
                <a:latin typeface="Arial" charset="0"/>
                <a:ea typeface="宋体" charset="-122"/>
              </a:defRPr>
            </a:lvl9pPr>
          </a:lstStyle>
          <a:p>
            <a:r>
              <a:rPr lang="en-US" altLang="zh-CN" sz="2800" b="1" dirty="0">
                <a:solidFill>
                  <a:srgbClr val="751021"/>
                </a:solidFill>
              </a:rPr>
              <a:t>2</a:t>
            </a:r>
            <a:r>
              <a:rPr lang="zh-CN" altLang="zh-CN" sz="2800" b="1" dirty="0">
                <a:solidFill>
                  <a:srgbClr val="751021"/>
                </a:solidFill>
              </a:rPr>
              <a:t>．命令应用实例</a:t>
            </a:r>
          </a:p>
        </p:txBody>
      </p:sp>
      <p:sp>
        <p:nvSpPr>
          <p:cNvPr id="2" name="TextBox 1"/>
          <p:cNvSpPr txBox="1"/>
          <p:nvPr/>
        </p:nvSpPr>
        <p:spPr>
          <a:xfrm>
            <a:off x="792386" y="1188368"/>
            <a:ext cx="9145016" cy="1200329"/>
          </a:xfrm>
          <a:prstGeom prst="rect">
            <a:avLst/>
          </a:prstGeom>
          <a:noFill/>
        </p:spPr>
        <p:txBody>
          <a:bodyPr wrap="square" rtlCol="0">
            <a:spAutoFit/>
          </a:bodyPr>
          <a:lstStyle/>
          <a:p>
            <a:pPr indent="446088"/>
            <a:r>
              <a:rPr lang="en-US" altLang="zh-CN" b="1" dirty="0"/>
              <a:t>1</a:t>
            </a:r>
            <a:r>
              <a:rPr lang="zh-CN" altLang="zh-CN" b="1" dirty="0"/>
              <a:t>）创建数据库：采用默认参数</a:t>
            </a:r>
          </a:p>
          <a:p>
            <a:pPr indent="446088"/>
            <a:r>
              <a:rPr lang="zh-CN" altLang="zh-CN" dirty="0"/>
              <a:t>【例</a:t>
            </a:r>
            <a:r>
              <a:rPr lang="en-US" altLang="zh-CN" dirty="0"/>
              <a:t>2.1</a:t>
            </a:r>
            <a:r>
              <a:rPr lang="zh-CN" altLang="zh-CN" dirty="0"/>
              <a:t>】  创建学生成绩数据库，数据库名为</a:t>
            </a:r>
            <a:r>
              <a:rPr lang="en-US" altLang="zh-CN" dirty="0" err="1"/>
              <a:t>xscj</a:t>
            </a:r>
            <a:r>
              <a:rPr lang="zh-CN" altLang="zh-CN" dirty="0"/>
              <a:t>。</a:t>
            </a:r>
          </a:p>
          <a:p>
            <a:pPr indent="446088"/>
            <a:r>
              <a:rPr lang="zh-CN" altLang="zh-CN" dirty="0"/>
              <a:t>在“</a:t>
            </a:r>
            <a:r>
              <a:rPr lang="en-US" altLang="zh-CN" dirty="0"/>
              <a:t>SQL Server Management Studio</a:t>
            </a:r>
            <a:r>
              <a:rPr lang="zh-CN" altLang="zh-CN" dirty="0"/>
              <a:t>”窗口中单击“新建查询”按钮新建一个查询窗口，在“查询分析器”窗口中输入如下</a:t>
            </a:r>
            <a:r>
              <a:rPr lang="en-US" altLang="zh-CN" dirty="0"/>
              <a:t>T-SQL</a:t>
            </a:r>
            <a:r>
              <a:rPr lang="zh-CN" altLang="zh-CN" dirty="0"/>
              <a:t>语句</a:t>
            </a:r>
            <a:r>
              <a:rPr lang="zh-CN" altLang="zh-CN" dirty="0" smtClean="0"/>
              <a:t>：</a:t>
            </a:r>
            <a:endParaRPr lang="zh-CN" altLang="zh-CN" dirty="0"/>
          </a:p>
        </p:txBody>
      </p:sp>
      <p:sp>
        <p:nvSpPr>
          <p:cNvPr id="3" name="圆角矩形 2"/>
          <p:cNvSpPr/>
          <p:nvPr/>
        </p:nvSpPr>
        <p:spPr>
          <a:xfrm>
            <a:off x="1368450" y="2405014"/>
            <a:ext cx="8136904" cy="408623"/>
          </a:xfrm>
          <a:prstGeom prst="round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r>
              <a:rPr lang="en-US" altLang="zh-CN" dirty="0"/>
              <a:t>CREATE DATABASE  </a:t>
            </a:r>
            <a:r>
              <a:rPr lang="en-US" altLang="zh-CN" dirty="0" err="1"/>
              <a:t>xscj</a:t>
            </a:r>
            <a:r>
              <a:rPr lang="en-US" altLang="zh-CN" dirty="0"/>
              <a:t>;</a:t>
            </a:r>
            <a:endParaRPr lang="zh-CN" altLang="zh-CN" dirty="0"/>
          </a:p>
        </p:txBody>
      </p:sp>
      <p:sp>
        <p:nvSpPr>
          <p:cNvPr id="5" name="矩形 4"/>
          <p:cNvSpPr/>
          <p:nvPr/>
        </p:nvSpPr>
        <p:spPr>
          <a:xfrm>
            <a:off x="792386" y="2809242"/>
            <a:ext cx="9289032" cy="646331"/>
          </a:xfrm>
          <a:prstGeom prst="rect">
            <a:avLst/>
          </a:prstGeom>
        </p:spPr>
        <p:txBody>
          <a:bodyPr wrap="square">
            <a:spAutoFit/>
          </a:bodyPr>
          <a:lstStyle/>
          <a:p>
            <a:pPr indent="446088"/>
            <a:r>
              <a:rPr lang="zh-CN" altLang="zh-CN" dirty="0"/>
              <a:t>数据库</a:t>
            </a:r>
            <a:r>
              <a:rPr lang="en-US" altLang="zh-CN" dirty="0" err="1"/>
              <a:t>xscj</a:t>
            </a:r>
            <a:r>
              <a:rPr lang="zh-CN" altLang="zh-CN" dirty="0"/>
              <a:t>已经创建完成，可以在“对象资源管理器”窗口的“数据库”下找到“</a:t>
            </a:r>
            <a:r>
              <a:rPr lang="en-US" altLang="zh-CN" dirty="0" err="1"/>
              <a:t>xscj</a:t>
            </a:r>
            <a:r>
              <a:rPr lang="zh-CN" altLang="zh-CN" dirty="0"/>
              <a:t>”数据库，如图</a:t>
            </a:r>
            <a:r>
              <a:rPr lang="en-US" altLang="zh-CN" dirty="0"/>
              <a:t>2.2</a:t>
            </a:r>
            <a:r>
              <a:rPr lang="zh-CN" altLang="zh-CN" dirty="0"/>
              <a:t>所示。</a:t>
            </a:r>
            <a:endParaRPr lang="zh-CN" altLang="en-US" dirty="0"/>
          </a:p>
        </p:txBody>
      </p:sp>
      <p:pic>
        <p:nvPicPr>
          <p:cNvPr id="2050" name="图片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56582" y="3463576"/>
            <a:ext cx="6757774" cy="30896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random/>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1767293" y="244811"/>
            <a:ext cx="2945105" cy="5464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4492" tIns="57246" rIns="114492" bIns="57246">
            <a:spAutoFit/>
          </a:bodyPr>
          <a:lstStyle>
            <a:lvl1pPr>
              <a:defRPr sz="3200">
                <a:solidFill>
                  <a:schemeClr val="tx1"/>
                </a:solidFill>
                <a:latin typeface="Arial" charset="0"/>
                <a:ea typeface="宋体" charset="-122"/>
              </a:defRPr>
            </a:lvl1pPr>
            <a:lvl2pPr>
              <a:defRPr sz="2800">
                <a:solidFill>
                  <a:schemeClr val="tx1"/>
                </a:solidFill>
                <a:latin typeface="Arial" charset="0"/>
                <a:ea typeface="宋体" charset="-122"/>
              </a:defRPr>
            </a:lvl2pPr>
            <a:lvl3pPr>
              <a:defRPr sz="2400">
                <a:solidFill>
                  <a:schemeClr val="tx1"/>
                </a:solidFill>
                <a:latin typeface="Arial" charset="0"/>
                <a:ea typeface="宋体" charset="-122"/>
              </a:defRPr>
            </a:lvl3pPr>
            <a:lvl4pPr>
              <a:defRPr sz="2000">
                <a:solidFill>
                  <a:schemeClr val="tx1"/>
                </a:solidFill>
                <a:latin typeface="Arial" charset="0"/>
                <a:ea typeface="宋体" charset="-122"/>
              </a:defRPr>
            </a:lvl4pPr>
            <a:lvl5pPr>
              <a:defRPr sz="2000">
                <a:solidFill>
                  <a:schemeClr val="tx1"/>
                </a:solidFill>
                <a:latin typeface="Arial" charset="0"/>
                <a:ea typeface="宋体" charset="-122"/>
              </a:defRPr>
            </a:lvl5pPr>
            <a:lvl6pPr eaLnBrk="0" fontAlgn="base" hangingPunct="0">
              <a:spcBef>
                <a:spcPct val="20000"/>
              </a:spcBef>
              <a:spcAft>
                <a:spcPct val="0"/>
              </a:spcAft>
              <a:buChar char="»"/>
              <a:defRPr sz="2000">
                <a:solidFill>
                  <a:schemeClr val="tx1"/>
                </a:solidFill>
                <a:latin typeface="Arial" charset="0"/>
                <a:ea typeface="宋体" charset="-122"/>
              </a:defRPr>
            </a:lvl6pPr>
            <a:lvl7pPr eaLnBrk="0" fontAlgn="base" hangingPunct="0">
              <a:spcBef>
                <a:spcPct val="20000"/>
              </a:spcBef>
              <a:spcAft>
                <a:spcPct val="0"/>
              </a:spcAft>
              <a:buChar char="»"/>
              <a:defRPr sz="2000">
                <a:solidFill>
                  <a:schemeClr val="tx1"/>
                </a:solidFill>
                <a:latin typeface="Arial" charset="0"/>
                <a:ea typeface="宋体" charset="-122"/>
              </a:defRPr>
            </a:lvl7pPr>
            <a:lvl8pPr eaLnBrk="0" fontAlgn="base" hangingPunct="0">
              <a:spcBef>
                <a:spcPct val="20000"/>
              </a:spcBef>
              <a:spcAft>
                <a:spcPct val="0"/>
              </a:spcAft>
              <a:buChar char="»"/>
              <a:defRPr sz="2000">
                <a:solidFill>
                  <a:schemeClr val="tx1"/>
                </a:solidFill>
                <a:latin typeface="Arial" charset="0"/>
                <a:ea typeface="宋体" charset="-122"/>
              </a:defRPr>
            </a:lvl8pPr>
            <a:lvl9pPr eaLnBrk="0" fontAlgn="base" hangingPunct="0">
              <a:spcBef>
                <a:spcPct val="20000"/>
              </a:spcBef>
              <a:spcAft>
                <a:spcPct val="0"/>
              </a:spcAft>
              <a:buChar char="»"/>
              <a:defRPr sz="2000">
                <a:solidFill>
                  <a:schemeClr val="tx1"/>
                </a:solidFill>
                <a:latin typeface="Arial" charset="0"/>
                <a:ea typeface="宋体" charset="-122"/>
              </a:defRPr>
            </a:lvl9pPr>
          </a:lstStyle>
          <a:p>
            <a:r>
              <a:rPr lang="en-US" altLang="zh-CN" sz="2800" b="1" dirty="0">
                <a:solidFill>
                  <a:srgbClr val="751021"/>
                </a:solidFill>
              </a:rPr>
              <a:t>2</a:t>
            </a:r>
            <a:r>
              <a:rPr lang="zh-CN" altLang="zh-CN" sz="2800" b="1" dirty="0">
                <a:solidFill>
                  <a:srgbClr val="751021"/>
                </a:solidFill>
              </a:rPr>
              <a:t>．命令应用实例</a:t>
            </a:r>
          </a:p>
        </p:txBody>
      </p:sp>
      <p:sp>
        <p:nvSpPr>
          <p:cNvPr id="3" name="矩形 2"/>
          <p:cNvSpPr/>
          <p:nvPr/>
        </p:nvSpPr>
        <p:spPr>
          <a:xfrm>
            <a:off x="1080418" y="1260376"/>
            <a:ext cx="9217024" cy="369332"/>
          </a:xfrm>
          <a:prstGeom prst="rect">
            <a:avLst/>
          </a:prstGeom>
        </p:spPr>
        <p:txBody>
          <a:bodyPr wrap="square">
            <a:spAutoFit/>
          </a:bodyPr>
          <a:lstStyle/>
          <a:p>
            <a:r>
              <a:rPr lang="zh-CN" altLang="zh-CN" dirty="0"/>
              <a:t>在系统默认的目录下找到对应的</a:t>
            </a:r>
            <a:r>
              <a:rPr lang="en-US" altLang="zh-CN" dirty="0"/>
              <a:t>2</a:t>
            </a:r>
            <a:r>
              <a:rPr lang="zh-CN" altLang="zh-CN" dirty="0"/>
              <a:t>个文件，其他为系统生成的数据库文件，如图</a:t>
            </a:r>
            <a:r>
              <a:rPr lang="en-US" altLang="zh-CN" dirty="0"/>
              <a:t>2.3</a:t>
            </a:r>
            <a:r>
              <a:rPr lang="zh-CN" altLang="zh-CN" dirty="0"/>
              <a:t>所示。</a:t>
            </a:r>
          </a:p>
        </p:txBody>
      </p:sp>
      <p:pic>
        <p:nvPicPr>
          <p:cNvPr id="3074"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2386" y="1764432"/>
            <a:ext cx="9850522" cy="47887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3277184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1767293" y="244811"/>
            <a:ext cx="2945105" cy="5464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4492" tIns="57246" rIns="114492" bIns="57246">
            <a:spAutoFit/>
          </a:bodyPr>
          <a:lstStyle>
            <a:lvl1pPr>
              <a:defRPr sz="3200">
                <a:solidFill>
                  <a:schemeClr val="tx1"/>
                </a:solidFill>
                <a:latin typeface="Arial" charset="0"/>
                <a:ea typeface="宋体" charset="-122"/>
              </a:defRPr>
            </a:lvl1pPr>
            <a:lvl2pPr>
              <a:defRPr sz="2800">
                <a:solidFill>
                  <a:schemeClr val="tx1"/>
                </a:solidFill>
                <a:latin typeface="Arial" charset="0"/>
                <a:ea typeface="宋体" charset="-122"/>
              </a:defRPr>
            </a:lvl2pPr>
            <a:lvl3pPr>
              <a:defRPr sz="2400">
                <a:solidFill>
                  <a:schemeClr val="tx1"/>
                </a:solidFill>
                <a:latin typeface="Arial" charset="0"/>
                <a:ea typeface="宋体" charset="-122"/>
              </a:defRPr>
            </a:lvl3pPr>
            <a:lvl4pPr>
              <a:defRPr sz="2000">
                <a:solidFill>
                  <a:schemeClr val="tx1"/>
                </a:solidFill>
                <a:latin typeface="Arial" charset="0"/>
                <a:ea typeface="宋体" charset="-122"/>
              </a:defRPr>
            </a:lvl4pPr>
            <a:lvl5pPr>
              <a:defRPr sz="2000">
                <a:solidFill>
                  <a:schemeClr val="tx1"/>
                </a:solidFill>
                <a:latin typeface="Arial" charset="0"/>
                <a:ea typeface="宋体" charset="-122"/>
              </a:defRPr>
            </a:lvl5pPr>
            <a:lvl6pPr eaLnBrk="0" fontAlgn="base" hangingPunct="0">
              <a:spcBef>
                <a:spcPct val="20000"/>
              </a:spcBef>
              <a:spcAft>
                <a:spcPct val="0"/>
              </a:spcAft>
              <a:buChar char="»"/>
              <a:defRPr sz="2000">
                <a:solidFill>
                  <a:schemeClr val="tx1"/>
                </a:solidFill>
                <a:latin typeface="Arial" charset="0"/>
                <a:ea typeface="宋体" charset="-122"/>
              </a:defRPr>
            </a:lvl6pPr>
            <a:lvl7pPr eaLnBrk="0" fontAlgn="base" hangingPunct="0">
              <a:spcBef>
                <a:spcPct val="20000"/>
              </a:spcBef>
              <a:spcAft>
                <a:spcPct val="0"/>
              </a:spcAft>
              <a:buChar char="»"/>
              <a:defRPr sz="2000">
                <a:solidFill>
                  <a:schemeClr val="tx1"/>
                </a:solidFill>
                <a:latin typeface="Arial" charset="0"/>
                <a:ea typeface="宋体" charset="-122"/>
              </a:defRPr>
            </a:lvl7pPr>
            <a:lvl8pPr eaLnBrk="0" fontAlgn="base" hangingPunct="0">
              <a:spcBef>
                <a:spcPct val="20000"/>
              </a:spcBef>
              <a:spcAft>
                <a:spcPct val="0"/>
              </a:spcAft>
              <a:buChar char="»"/>
              <a:defRPr sz="2000">
                <a:solidFill>
                  <a:schemeClr val="tx1"/>
                </a:solidFill>
                <a:latin typeface="Arial" charset="0"/>
                <a:ea typeface="宋体" charset="-122"/>
              </a:defRPr>
            </a:lvl8pPr>
            <a:lvl9pPr eaLnBrk="0" fontAlgn="base" hangingPunct="0">
              <a:spcBef>
                <a:spcPct val="20000"/>
              </a:spcBef>
              <a:spcAft>
                <a:spcPct val="0"/>
              </a:spcAft>
              <a:buChar char="»"/>
              <a:defRPr sz="2000">
                <a:solidFill>
                  <a:schemeClr val="tx1"/>
                </a:solidFill>
                <a:latin typeface="Arial" charset="0"/>
                <a:ea typeface="宋体" charset="-122"/>
              </a:defRPr>
            </a:lvl9pPr>
          </a:lstStyle>
          <a:p>
            <a:r>
              <a:rPr lang="en-US" altLang="zh-CN" sz="2800" b="1" dirty="0">
                <a:solidFill>
                  <a:srgbClr val="751021"/>
                </a:solidFill>
              </a:rPr>
              <a:t>2</a:t>
            </a:r>
            <a:r>
              <a:rPr lang="zh-CN" altLang="zh-CN" sz="2800" b="1" dirty="0">
                <a:solidFill>
                  <a:srgbClr val="751021"/>
                </a:solidFill>
              </a:rPr>
              <a:t>．命令应用实例</a:t>
            </a:r>
          </a:p>
        </p:txBody>
      </p:sp>
      <p:sp>
        <p:nvSpPr>
          <p:cNvPr id="3" name="TextBox 2"/>
          <p:cNvSpPr txBox="1"/>
          <p:nvPr/>
        </p:nvSpPr>
        <p:spPr>
          <a:xfrm>
            <a:off x="432346" y="1116360"/>
            <a:ext cx="10153128" cy="1477328"/>
          </a:xfrm>
          <a:prstGeom prst="rect">
            <a:avLst/>
          </a:prstGeom>
          <a:noFill/>
        </p:spPr>
        <p:txBody>
          <a:bodyPr wrap="square" rtlCol="0">
            <a:spAutoFit/>
          </a:bodyPr>
          <a:lstStyle/>
          <a:p>
            <a:pPr indent="446088"/>
            <a:r>
              <a:rPr lang="en-US" altLang="zh-CN" b="1" dirty="0"/>
              <a:t>2</a:t>
            </a:r>
            <a:r>
              <a:rPr lang="zh-CN" altLang="zh-CN" b="1" dirty="0"/>
              <a:t>）创建数据库：</a:t>
            </a:r>
            <a:r>
              <a:rPr lang="en-US" altLang="zh-CN" b="1" dirty="0"/>
              <a:t>1</a:t>
            </a:r>
            <a:r>
              <a:rPr lang="zh-CN" altLang="zh-CN" b="1" dirty="0"/>
              <a:t>个数据文件和</a:t>
            </a:r>
            <a:r>
              <a:rPr lang="en-US" altLang="zh-CN" b="1" dirty="0"/>
              <a:t>1</a:t>
            </a:r>
            <a:r>
              <a:rPr lang="zh-CN" altLang="zh-CN" b="1" dirty="0"/>
              <a:t>个日志文件</a:t>
            </a:r>
          </a:p>
          <a:p>
            <a:pPr indent="446088"/>
            <a:r>
              <a:rPr lang="zh-CN" altLang="zh-CN" dirty="0"/>
              <a:t>【例</a:t>
            </a:r>
            <a:r>
              <a:rPr lang="en-US" altLang="zh-CN" dirty="0"/>
              <a:t>2.2</a:t>
            </a:r>
            <a:r>
              <a:rPr lang="zh-CN" altLang="zh-CN" dirty="0"/>
              <a:t>】  创建一个名为</a:t>
            </a:r>
            <a:r>
              <a:rPr lang="en-US" altLang="zh-CN" dirty="0"/>
              <a:t>test1</a:t>
            </a:r>
            <a:r>
              <a:rPr lang="zh-CN" altLang="zh-CN" dirty="0"/>
              <a:t>的数据库，其初始大小为</a:t>
            </a:r>
            <a:r>
              <a:rPr lang="en-US" altLang="zh-CN" dirty="0"/>
              <a:t>5 MB</a:t>
            </a:r>
            <a:r>
              <a:rPr lang="zh-CN" altLang="zh-CN" dirty="0"/>
              <a:t>，最大为</a:t>
            </a:r>
            <a:r>
              <a:rPr lang="en-US" altLang="zh-CN" dirty="0"/>
              <a:t>50 MB</a:t>
            </a:r>
            <a:r>
              <a:rPr lang="zh-CN" altLang="zh-CN" dirty="0"/>
              <a:t>，允许数据库自动增长，增长方式是按</a:t>
            </a:r>
            <a:r>
              <a:rPr lang="en-US" altLang="zh-CN" dirty="0"/>
              <a:t>10%</a:t>
            </a:r>
            <a:r>
              <a:rPr lang="zh-CN" altLang="zh-CN" dirty="0"/>
              <a:t>比例增长。日志文件初始为</a:t>
            </a:r>
            <a:r>
              <a:rPr lang="en-US" altLang="zh-CN" dirty="0"/>
              <a:t>2 MB</a:t>
            </a:r>
            <a:r>
              <a:rPr lang="zh-CN" altLang="zh-CN" dirty="0"/>
              <a:t>，最大可增长到</a:t>
            </a:r>
            <a:r>
              <a:rPr lang="en-US" altLang="zh-CN" dirty="0"/>
              <a:t>5 MB</a:t>
            </a:r>
            <a:r>
              <a:rPr lang="zh-CN" altLang="zh-CN" dirty="0"/>
              <a:t>，按</a:t>
            </a:r>
            <a:r>
              <a:rPr lang="en-US" altLang="zh-CN" dirty="0"/>
              <a:t>1 MB</a:t>
            </a:r>
            <a:r>
              <a:rPr lang="zh-CN" altLang="zh-CN" dirty="0"/>
              <a:t>增长。</a:t>
            </a:r>
          </a:p>
          <a:p>
            <a:pPr indent="446088"/>
            <a:r>
              <a:rPr lang="zh-CN" altLang="zh-CN" dirty="0"/>
              <a:t>在“</a:t>
            </a:r>
            <a:r>
              <a:rPr lang="en-US" altLang="zh-CN" dirty="0"/>
              <a:t>SQL Server Management Studio</a:t>
            </a:r>
            <a:r>
              <a:rPr lang="zh-CN" altLang="zh-CN" dirty="0"/>
              <a:t>”窗口中单击“新建查询”按钮新建一个查询窗口，在“查询分析器”窗口中输入如下</a:t>
            </a:r>
            <a:r>
              <a:rPr lang="en-US" altLang="zh-CN" dirty="0"/>
              <a:t>T-SQL</a:t>
            </a:r>
            <a:r>
              <a:rPr lang="zh-CN" altLang="zh-CN" dirty="0"/>
              <a:t>语句</a:t>
            </a:r>
            <a:r>
              <a:rPr lang="zh-CN" altLang="zh-CN" dirty="0" smtClean="0"/>
              <a:t>：</a:t>
            </a:r>
            <a:endParaRPr lang="zh-CN" altLang="zh-CN" dirty="0"/>
          </a:p>
        </p:txBody>
      </p:sp>
      <p:sp>
        <p:nvSpPr>
          <p:cNvPr id="4" name="TextBox 3"/>
          <p:cNvSpPr txBox="1"/>
          <p:nvPr/>
        </p:nvSpPr>
        <p:spPr>
          <a:xfrm>
            <a:off x="1152426" y="2546062"/>
            <a:ext cx="8385337" cy="3927158"/>
          </a:xfrm>
          <a:prstGeom prst="roundRect">
            <a:avLst>
              <a:gd name="adj" fmla="val 5406"/>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altLang="zh-CN" sz="1400" dirty="0"/>
              <a:t>CREATE DATABASE  test1</a:t>
            </a:r>
            <a:endParaRPr lang="zh-CN" altLang="zh-CN" sz="1400" dirty="0"/>
          </a:p>
          <a:p>
            <a:r>
              <a:rPr lang="en-US" altLang="zh-CN" sz="1400" dirty="0"/>
              <a:t>    ON</a:t>
            </a:r>
            <a:endParaRPr lang="zh-CN" altLang="zh-CN" sz="1400" dirty="0"/>
          </a:p>
          <a:p>
            <a:r>
              <a:rPr lang="en-US" altLang="zh-CN" sz="1400" dirty="0"/>
              <a:t>    (</a:t>
            </a:r>
            <a:endParaRPr lang="zh-CN" altLang="zh-CN" sz="1400" dirty="0"/>
          </a:p>
          <a:p>
            <a:r>
              <a:rPr lang="en-US" altLang="zh-CN" sz="1400" dirty="0"/>
              <a:t>        NAME= "test1</a:t>
            </a:r>
            <a:r>
              <a:rPr lang="en-US" altLang="zh-CN" sz="1400" dirty="0" smtClean="0"/>
              <a:t>",  </a:t>
            </a:r>
            <a:r>
              <a:rPr lang="en-US" altLang="zh-CN" sz="1400" dirty="0" smtClean="0">
                <a:solidFill>
                  <a:srgbClr val="00B050"/>
                </a:solidFill>
              </a:rPr>
              <a:t>--</a:t>
            </a:r>
            <a:r>
              <a:rPr lang="zh-CN" altLang="zh-CN" sz="1400" dirty="0" smtClean="0">
                <a:solidFill>
                  <a:srgbClr val="00B050"/>
                </a:solidFill>
              </a:rPr>
              <a:t>逻辑</a:t>
            </a:r>
            <a:r>
              <a:rPr lang="zh-CN" altLang="zh-CN" sz="1400" dirty="0">
                <a:solidFill>
                  <a:srgbClr val="00B050"/>
                </a:solidFill>
              </a:rPr>
              <a:t>文件名</a:t>
            </a:r>
          </a:p>
          <a:p>
            <a:r>
              <a:rPr lang="en-US" altLang="zh-CN" sz="1400" dirty="0"/>
              <a:t>        FILENAME="E:\MyDB\test1.mdf</a:t>
            </a:r>
            <a:r>
              <a:rPr lang="en-US" altLang="zh-CN" sz="1400" dirty="0" smtClean="0"/>
              <a:t>",  </a:t>
            </a:r>
            <a:r>
              <a:rPr lang="en-US" altLang="zh-CN" sz="1400" dirty="0">
                <a:solidFill>
                  <a:srgbClr val="00B050"/>
                </a:solidFill>
              </a:rPr>
              <a:t>--</a:t>
            </a:r>
            <a:r>
              <a:rPr lang="zh-CN" altLang="zh-CN" sz="1400" dirty="0">
                <a:solidFill>
                  <a:srgbClr val="00B050"/>
                </a:solidFill>
              </a:rPr>
              <a:t>操作系统文件名</a:t>
            </a:r>
          </a:p>
          <a:p>
            <a:r>
              <a:rPr lang="en-US" altLang="zh-CN" sz="1400" dirty="0"/>
              <a:t>        SIZE=5MB</a:t>
            </a:r>
            <a:r>
              <a:rPr lang="en-US" altLang="zh-CN" sz="1400" dirty="0" smtClean="0"/>
              <a:t>,  </a:t>
            </a:r>
            <a:r>
              <a:rPr lang="en-US" altLang="zh-CN" sz="1400" dirty="0" smtClean="0"/>
              <a:t>         </a:t>
            </a:r>
            <a:r>
              <a:rPr lang="en-US" altLang="zh-CN" sz="1400" dirty="0" smtClean="0">
                <a:solidFill>
                  <a:srgbClr val="00B050"/>
                </a:solidFill>
              </a:rPr>
              <a:t>--</a:t>
            </a:r>
            <a:r>
              <a:rPr lang="zh-CN" altLang="zh-CN" sz="1400" dirty="0">
                <a:solidFill>
                  <a:srgbClr val="00B050"/>
                </a:solidFill>
              </a:rPr>
              <a:t>文件</a:t>
            </a:r>
            <a:r>
              <a:rPr lang="zh-CN" altLang="zh-CN" sz="1400" dirty="0">
                <a:solidFill>
                  <a:srgbClr val="00B050"/>
                </a:solidFill>
              </a:rPr>
              <a:t>初始容量</a:t>
            </a:r>
          </a:p>
          <a:p>
            <a:r>
              <a:rPr lang="en-US" altLang="zh-CN" sz="1400" dirty="0"/>
              <a:t>        MAXSIZE=50MB</a:t>
            </a:r>
            <a:r>
              <a:rPr lang="en-US" altLang="zh-CN" sz="1400" dirty="0" smtClean="0"/>
              <a:t>,  </a:t>
            </a:r>
            <a:r>
              <a:rPr lang="en-US" altLang="zh-CN" sz="1400" dirty="0">
                <a:solidFill>
                  <a:srgbClr val="00B050"/>
                </a:solidFill>
              </a:rPr>
              <a:t>--</a:t>
            </a:r>
            <a:r>
              <a:rPr lang="zh-CN" altLang="zh-CN" sz="1400" dirty="0">
                <a:solidFill>
                  <a:srgbClr val="00B050"/>
                </a:solidFill>
              </a:rPr>
              <a:t>文件</a:t>
            </a:r>
            <a:r>
              <a:rPr lang="zh-CN" altLang="en-US" sz="1400" dirty="0">
                <a:solidFill>
                  <a:srgbClr val="00B050"/>
                </a:solidFill>
              </a:rPr>
              <a:t>最大</a:t>
            </a:r>
            <a:r>
              <a:rPr lang="zh-CN" altLang="zh-CN" sz="1400" dirty="0">
                <a:solidFill>
                  <a:srgbClr val="00B050"/>
                </a:solidFill>
              </a:rPr>
              <a:t>容量</a:t>
            </a:r>
          </a:p>
          <a:p>
            <a:r>
              <a:rPr lang="en-US" altLang="zh-CN" sz="1400" dirty="0"/>
              <a:t>        </a:t>
            </a:r>
            <a:r>
              <a:rPr lang="en-US" altLang="zh-CN" sz="1400"/>
              <a:t>FILEGROWTH=10</a:t>
            </a:r>
            <a:r>
              <a:rPr lang="en-US" altLang="zh-CN" sz="1400" smtClean="0"/>
              <a:t>%   </a:t>
            </a:r>
            <a:r>
              <a:rPr lang="en-US" altLang="zh-CN" sz="1400" smtClean="0">
                <a:solidFill>
                  <a:srgbClr val="00B050"/>
                </a:solidFill>
              </a:rPr>
              <a:t>--</a:t>
            </a:r>
            <a:r>
              <a:rPr lang="zh-CN" altLang="en-US" sz="1400" dirty="0">
                <a:solidFill>
                  <a:srgbClr val="00B050"/>
                </a:solidFill>
              </a:rPr>
              <a:t>增长速度</a:t>
            </a:r>
            <a:r>
              <a:rPr lang="en-US" altLang="zh-CN" sz="1400" dirty="0">
                <a:solidFill>
                  <a:srgbClr val="00B050"/>
                </a:solidFill>
              </a:rPr>
              <a:t>	</a:t>
            </a:r>
            <a:endParaRPr lang="zh-CN" altLang="zh-CN" sz="1400" dirty="0">
              <a:solidFill>
                <a:srgbClr val="00B050"/>
              </a:solidFill>
            </a:endParaRPr>
          </a:p>
          <a:p>
            <a:r>
              <a:rPr lang="en-US" altLang="zh-CN" sz="1400" dirty="0">
                <a:solidFill>
                  <a:schemeClr val="tx1"/>
                </a:solidFill>
              </a:rPr>
              <a:t>    )</a:t>
            </a:r>
            <a:endParaRPr lang="zh-CN" altLang="zh-CN" sz="1400" dirty="0">
              <a:solidFill>
                <a:schemeClr val="tx1"/>
              </a:solidFill>
            </a:endParaRPr>
          </a:p>
          <a:p>
            <a:r>
              <a:rPr lang="en-US" altLang="zh-CN" sz="1400" dirty="0"/>
              <a:t>    LOG ON</a:t>
            </a:r>
            <a:endParaRPr lang="zh-CN" altLang="zh-CN" sz="1400" dirty="0"/>
          </a:p>
          <a:p>
            <a:r>
              <a:rPr lang="en-US" altLang="zh-CN" sz="1400" dirty="0"/>
              <a:t>    (</a:t>
            </a:r>
            <a:endParaRPr lang="zh-CN" altLang="zh-CN" sz="1400" dirty="0"/>
          </a:p>
          <a:p>
            <a:r>
              <a:rPr lang="en-US" altLang="zh-CN" sz="1400" dirty="0"/>
              <a:t>        NAME="test1_log",</a:t>
            </a:r>
            <a:endParaRPr lang="zh-CN" altLang="zh-CN" sz="1400" dirty="0"/>
          </a:p>
          <a:p>
            <a:r>
              <a:rPr lang="en-US" altLang="zh-CN" sz="1400" dirty="0"/>
              <a:t>        FILENAME="E:\</a:t>
            </a:r>
            <a:r>
              <a:rPr lang="en-US" altLang="zh-CN" sz="1400" dirty="0" err="1"/>
              <a:t>MyDB</a:t>
            </a:r>
            <a:r>
              <a:rPr lang="en-US" altLang="zh-CN" sz="1400" dirty="0"/>
              <a:t>\test1.ldf",</a:t>
            </a:r>
            <a:endParaRPr lang="zh-CN" altLang="zh-CN" sz="1400" dirty="0"/>
          </a:p>
          <a:p>
            <a:r>
              <a:rPr lang="en-US" altLang="zh-CN" sz="1400" dirty="0"/>
              <a:t>        SIZE=2MB,</a:t>
            </a:r>
            <a:endParaRPr lang="zh-CN" altLang="zh-CN" sz="1400" dirty="0"/>
          </a:p>
          <a:p>
            <a:r>
              <a:rPr lang="en-US" altLang="zh-CN" sz="1400" dirty="0"/>
              <a:t>        MAXSIZE=5MB,</a:t>
            </a:r>
            <a:endParaRPr lang="zh-CN" altLang="zh-CN" sz="1400" dirty="0"/>
          </a:p>
          <a:p>
            <a:r>
              <a:rPr lang="en-US" altLang="zh-CN" sz="1400" dirty="0"/>
              <a:t>        FILEGROWTH=1MB</a:t>
            </a:r>
            <a:endParaRPr lang="zh-CN" altLang="zh-CN" sz="1400" dirty="0"/>
          </a:p>
          <a:p>
            <a:r>
              <a:rPr lang="en-US" altLang="zh-CN" sz="1400" dirty="0"/>
              <a:t>	</a:t>
            </a:r>
            <a:r>
              <a:rPr lang="en-US" altLang="zh-CN" sz="1400" dirty="0" smtClean="0"/>
              <a:t>);</a:t>
            </a:r>
          </a:p>
        </p:txBody>
      </p:sp>
    </p:spTree>
    <p:extLst>
      <p:ext uri="{BB962C8B-B14F-4D97-AF65-F5344CB8AC3E}">
        <p14:creationId xmlns:p14="http://schemas.microsoft.com/office/powerpoint/2010/main" val="200996893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1767293" y="244811"/>
            <a:ext cx="2945105" cy="5464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4492" tIns="57246" rIns="114492" bIns="57246">
            <a:spAutoFit/>
          </a:bodyPr>
          <a:lstStyle>
            <a:lvl1pPr>
              <a:defRPr sz="3200">
                <a:solidFill>
                  <a:schemeClr val="tx1"/>
                </a:solidFill>
                <a:latin typeface="Arial" charset="0"/>
                <a:ea typeface="宋体" charset="-122"/>
              </a:defRPr>
            </a:lvl1pPr>
            <a:lvl2pPr>
              <a:defRPr sz="2800">
                <a:solidFill>
                  <a:schemeClr val="tx1"/>
                </a:solidFill>
                <a:latin typeface="Arial" charset="0"/>
                <a:ea typeface="宋体" charset="-122"/>
              </a:defRPr>
            </a:lvl2pPr>
            <a:lvl3pPr>
              <a:defRPr sz="2400">
                <a:solidFill>
                  <a:schemeClr val="tx1"/>
                </a:solidFill>
                <a:latin typeface="Arial" charset="0"/>
                <a:ea typeface="宋体" charset="-122"/>
              </a:defRPr>
            </a:lvl3pPr>
            <a:lvl4pPr>
              <a:defRPr sz="2000">
                <a:solidFill>
                  <a:schemeClr val="tx1"/>
                </a:solidFill>
                <a:latin typeface="Arial" charset="0"/>
                <a:ea typeface="宋体" charset="-122"/>
              </a:defRPr>
            </a:lvl4pPr>
            <a:lvl5pPr>
              <a:defRPr sz="2000">
                <a:solidFill>
                  <a:schemeClr val="tx1"/>
                </a:solidFill>
                <a:latin typeface="Arial" charset="0"/>
                <a:ea typeface="宋体" charset="-122"/>
              </a:defRPr>
            </a:lvl5pPr>
            <a:lvl6pPr eaLnBrk="0" fontAlgn="base" hangingPunct="0">
              <a:spcBef>
                <a:spcPct val="20000"/>
              </a:spcBef>
              <a:spcAft>
                <a:spcPct val="0"/>
              </a:spcAft>
              <a:buChar char="»"/>
              <a:defRPr sz="2000">
                <a:solidFill>
                  <a:schemeClr val="tx1"/>
                </a:solidFill>
                <a:latin typeface="Arial" charset="0"/>
                <a:ea typeface="宋体" charset="-122"/>
              </a:defRPr>
            </a:lvl6pPr>
            <a:lvl7pPr eaLnBrk="0" fontAlgn="base" hangingPunct="0">
              <a:spcBef>
                <a:spcPct val="20000"/>
              </a:spcBef>
              <a:spcAft>
                <a:spcPct val="0"/>
              </a:spcAft>
              <a:buChar char="»"/>
              <a:defRPr sz="2000">
                <a:solidFill>
                  <a:schemeClr val="tx1"/>
                </a:solidFill>
                <a:latin typeface="Arial" charset="0"/>
                <a:ea typeface="宋体" charset="-122"/>
              </a:defRPr>
            </a:lvl7pPr>
            <a:lvl8pPr eaLnBrk="0" fontAlgn="base" hangingPunct="0">
              <a:spcBef>
                <a:spcPct val="20000"/>
              </a:spcBef>
              <a:spcAft>
                <a:spcPct val="0"/>
              </a:spcAft>
              <a:buChar char="»"/>
              <a:defRPr sz="2000">
                <a:solidFill>
                  <a:schemeClr val="tx1"/>
                </a:solidFill>
                <a:latin typeface="Arial" charset="0"/>
                <a:ea typeface="宋体" charset="-122"/>
              </a:defRPr>
            </a:lvl8pPr>
            <a:lvl9pPr eaLnBrk="0" fontAlgn="base" hangingPunct="0">
              <a:spcBef>
                <a:spcPct val="20000"/>
              </a:spcBef>
              <a:spcAft>
                <a:spcPct val="0"/>
              </a:spcAft>
              <a:buChar char="»"/>
              <a:defRPr sz="2000">
                <a:solidFill>
                  <a:schemeClr val="tx1"/>
                </a:solidFill>
                <a:latin typeface="Arial" charset="0"/>
                <a:ea typeface="宋体" charset="-122"/>
              </a:defRPr>
            </a:lvl9pPr>
          </a:lstStyle>
          <a:p>
            <a:r>
              <a:rPr lang="en-US" altLang="zh-CN" sz="2800" b="1" dirty="0">
                <a:solidFill>
                  <a:srgbClr val="751021"/>
                </a:solidFill>
              </a:rPr>
              <a:t>2</a:t>
            </a:r>
            <a:r>
              <a:rPr lang="zh-CN" altLang="zh-CN" sz="2800" b="1" dirty="0">
                <a:solidFill>
                  <a:srgbClr val="751021"/>
                </a:solidFill>
              </a:rPr>
              <a:t>．命令应用实例</a:t>
            </a:r>
          </a:p>
        </p:txBody>
      </p:sp>
      <p:sp>
        <p:nvSpPr>
          <p:cNvPr id="3" name="矩形 2"/>
          <p:cNvSpPr/>
          <p:nvPr/>
        </p:nvSpPr>
        <p:spPr>
          <a:xfrm>
            <a:off x="1584474" y="1116360"/>
            <a:ext cx="6768504" cy="369332"/>
          </a:xfrm>
          <a:prstGeom prst="rect">
            <a:avLst/>
          </a:prstGeom>
        </p:spPr>
        <p:txBody>
          <a:bodyPr wrap="square">
            <a:spAutoFit/>
          </a:bodyPr>
          <a:lstStyle/>
          <a:p>
            <a:r>
              <a:rPr lang="zh-CN" altLang="zh-CN" dirty="0"/>
              <a:t>输入完毕后，单击</a:t>
            </a:r>
            <a:r>
              <a:rPr lang="en-US" altLang="zh-CN" dirty="0"/>
              <a:t>SSMS</a:t>
            </a:r>
            <a:r>
              <a:rPr lang="zh-CN" altLang="zh-CN" dirty="0"/>
              <a:t>面板上的“执行”按钮，如图</a:t>
            </a:r>
            <a:r>
              <a:rPr lang="en-US" altLang="zh-CN" dirty="0"/>
              <a:t>2.4</a:t>
            </a:r>
            <a:r>
              <a:rPr lang="zh-CN" altLang="zh-CN" dirty="0"/>
              <a:t>所示。</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4594" y="1617328"/>
            <a:ext cx="5256584" cy="4345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7624534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 Box 2"/>
          <p:cNvSpPr txBox="1">
            <a:spLocks noChangeArrowheads="1"/>
          </p:cNvSpPr>
          <p:nvPr/>
        </p:nvSpPr>
        <p:spPr bwMode="auto">
          <a:xfrm>
            <a:off x="4680882" y="1165849"/>
            <a:ext cx="1455914" cy="577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4492" tIns="57246" rIns="114492" bIns="57246">
            <a:spAutoFit/>
          </a:bodyPr>
          <a:lstStyle>
            <a:lvl1pPr>
              <a:defRPr sz="3200">
                <a:solidFill>
                  <a:schemeClr val="tx1"/>
                </a:solidFill>
                <a:latin typeface="Arial" charset="0"/>
                <a:ea typeface="宋体" charset="-122"/>
              </a:defRPr>
            </a:lvl1pPr>
            <a:lvl2pPr>
              <a:defRPr sz="2800">
                <a:solidFill>
                  <a:schemeClr val="tx1"/>
                </a:solidFill>
                <a:latin typeface="Arial" charset="0"/>
                <a:ea typeface="宋体" charset="-122"/>
              </a:defRPr>
            </a:lvl2pPr>
            <a:lvl3pPr>
              <a:defRPr sz="2400">
                <a:solidFill>
                  <a:schemeClr val="tx1"/>
                </a:solidFill>
                <a:latin typeface="Arial" charset="0"/>
                <a:ea typeface="宋体" charset="-122"/>
              </a:defRPr>
            </a:lvl3pPr>
            <a:lvl4pPr>
              <a:defRPr sz="2000">
                <a:solidFill>
                  <a:schemeClr val="tx1"/>
                </a:solidFill>
                <a:latin typeface="Arial" charset="0"/>
                <a:ea typeface="宋体" charset="-122"/>
              </a:defRPr>
            </a:lvl4pPr>
            <a:lvl5pPr>
              <a:defRPr sz="2000">
                <a:solidFill>
                  <a:schemeClr val="tx1"/>
                </a:solidFill>
                <a:latin typeface="Arial" charset="0"/>
                <a:ea typeface="宋体" charset="-122"/>
              </a:defRPr>
            </a:lvl5pPr>
            <a:lvl6pPr eaLnBrk="0" fontAlgn="base" hangingPunct="0">
              <a:spcBef>
                <a:spcPct val="20000"/>
              </a:spcBef>
              <a:spcAft>
                <a:spcPct val="0"/>
              </a:spcAft>
              <a:buChar char="»"/>
              <a:defRPr sz="2000">
                <a:solidFill>
                  <a:schemeClr val="tx1"/>
                </a:solidFill>
                <a:latin typeface="Arial" charset="0"/>
                <a:ea typeface="宋体" charset="-122"/>
              </a:defRPr>
            </a:lvl6pPr>
            <a:lvl7pPr eaLnBrk="0" fontAlgn="base" hangingPunct="0">
              <a:spcBef>
                <a:spcPct val="20000"/>
              </a:spcBef>
              <a:spcAft>
                <a:spcPct val="0"/>
              </a:spcAft>
              <a:buChar char="»"/>
              <a:defRPr sz="2000">
                <a:solidFill>
                  <a:schemeClr val="tx1"/>
                </a:solidFill>
                <a:latin typeface="Arial" charset="0"/>
                <a:ea typeface="宋体" charset="-122"/>
              </a:defRPr>
            </a:lvl7pPr>
            <a:lvl8pPr eaLnBrk="0" fontAlgn="base" hangingPunct="0">
              <a:spcBef>
                <a:spcPct val="20000"/>
              </a:spcBef>
              <a:spcAft>
                <a:spcPct val="0"/>
              </a:spcAft>
              <a:buChar char="»"/>
              <a:defRPr sz="2000">
                <a:solidFill>
                  <a:schemeClr val="tx1"/>
                </a:solidFill>
                <a:latin typeface="Arial" charset="0"/>
                <a:ea typeface="宋体" charset="-122"/>
              </a:defRPr>
            </a:lvl8pPr>
            <a:lvl9pPr eaLnBrk="0" fontAlgn="base" hangingPunct="0">
              <a:spcBef>
                <a:spcPct val="20000"/>
              </a:spcBef>
              <a:spcAft>
                <a:spcPct val="0"/>
              </a:spcAft>
              <a:buChar char="»"/>
              <a:defRPr sz="2000">
                <a:solidFill>
                  <a:schemeClr val="tx1"/>
                </a:solidFill>
                <a:latin typeface="Arial" charset="0"/>
                <a:ea typeface="宋体" charset="-122"/>
              </a:defRPr>
            </a:lvl9pPr>
          </a:lstStyle>
          <a:p>
            <a:pPr eaLnBrk="1" hangingPunct="1"/>
            <a:r>
              <a:rPr lang="zh-CN" altLang="en-US" sz="3000" b="1" dirty="0">
                <a:solidFill>
                  <a:srgbClr val="751021"/>
                </a:solidFill>
                <a:latin typeface="微软雅黑" pitchFamily="34" charset="-122"/>
                <a:ea typeface="微软雅黑" pitchFamily="34" charset="-122"/>
              </a:rPr>
              <a:t>目    录</a:t>
            </a:r>
            <a:endParaRPr lang="en-US" altLang="zh-CN" sz="2000" dirty="0">
              <a:solidFill>
                <a:srgbClr val="751021"/>
              </a:solidFill>
              <a:latin typeface="微软雅黑" pitchFamily="34" charset="-122"/>
              <a:ea typeface="微软雅黑" pitchFamily="34" charset="-122"/>
            </a:endParaRPr>
          </a:p>
        </p:txBody>
      </p:sp>
      <p:sp>
        <p:nvSpPr>
          <p:cNvPr id="6147" name="Rectangle 3"/>
          <p:cNvSpPr>
            <a:spLocks noChangeArrowheads="1"/>
          </p:cNvSpPr>
          <p:nvPr/>
        </p:nvSpPr>
        <p:spPr bwMode="auto">
          <a:xfrm>
            <a:off x="2741674" y="2398585"/>
            <a:ext cx="402395" cy="436340"/>
          </a:xfrm>
          <a:prstGeom prst="star6">
            <a:avLst/>
          </a:prstGeom>
          <a:solidFill>
            <a:schemeClr val="bg1">
              <a:alpha val="20000"/>
            </a:schemeClr>
          </a:solidFill>
          <a:ln w="31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4492" tIns="57246" rIns="114492" bIns="57246" anchor="ctr"/>
          <a:lstStyle/>
          <a:p>
            <a:pPr algn="ctr" eaLnBrk="1" hangingPunct="1"/>
            <a:r>
              <a:rPr lang="en-US" altLang="zh-CN" b="1" dirty="0">
                <a:solidFill>
                  <a:srgbClr val="751021"/>
                </a:solidFill>
                <a:latin typeface="微软雅黑" pitchFamily="34" charset="-122"/>
                <a:ea typeface="微软雅黑" pitchFamily="34" charset="-122"/>
              </a:rPr>
              <a:t>1</a:t>
            </a:r>
          </a:p>
        </p:txBody>
      </p:sp>
      <p:pic>
        <p:nvPicPr>
          <p:cNvPr id="11" name="Picture 5" descr="未标题-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78918" y="1932078"/>
            <a:ext cx="7122380" cy="2488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Rectangle 3"/>
          <p:cNvSpPr>
            <a:spLocks noChangeArrowheads="1"/>
          </p:cNvSpPr>
          <p:nvPr/>
        </p:nvSpPr>
        <p:spPr bwMode="auto">
          <a:xfrm>
            <a:off x="2741674" y="3181305"/>
            <a:ext cx="402395" cy="436340"/>
          </a:xfrm>
          <a:prstGeom prst="star6">
            <a:avLst/>
          </a:prstGeom>
          <a:solidFill>
            <a:schemeClr val="bg1">
              <a:alpha val="20000"/>
            </a:schemeClr>
          </a:solidFill>
          <a:ln w="31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4492" tIns="57246" rIns="114492" bIns="57246" anchor="ctr"/>
          <a:lstStyle/>
          <a:p>
            <a:pPr algn="ctr" eaLnBrk="1" hangingPunct="1"/>
            <a:r>
              <a:rPr lang="en-US" altLang="zh-CN" b="1" dirty="0" smtClean="0">
                <a:solidFill>
                  <a:srgbClr val="751021"/>
                </a:solidFill>
                <a:latin typeface="微软雅黑" pitchFamily="34" charset="-122"/>
                <a:ea typeface="微软雅黑" pitchFamily="34" charset="-122"/>
              </a:rPr>
              <a:t>2</a:t>
            </a:r>
            <a:endParaRPr lang="en-US" altLang="zh-CN" b="1" dirty="0">
              <a:solidFill>
                <a:srgbClr val="751021"/>
              </a:solidFill>
              <a:latin typeface="微软雅黑" pitchFamily="34" charset="-122"/>
              <a:ea typeface="微软雅黑" pitchFamily="34" charset="-122"/>
            </a:endParaRPr>
          </a:p>
        </p:txBody>
      </p:sp>
      <p:sp>
        <p:nvSpPr>
          <p:cNvPr id="14" name="Rectangle 3"/>
          <p:cNvSpPr>
            <a:spLocks noChangeArrowheads="1"/>
          </p:cNvSpPr>
          <p:nvPr/>
        </p:nvSpPr>
        <p:spPr bwMode="auto">
          <a:xfrm>
            <a:off x="2736602" y="3976323"/>
            <a:ext cx="402395" cy="436340"/>
          </a:xfrm>
          <a:prstGeom prst="star6">
            <a:avLst/>
          </a:prstGeom>
          <a:solidFill>
            <a:schemeClr val="bg1">
              <a:alpha val="20000"/>
            </a:schemeClr>
          </a:solidFill>
          <a:ln w="31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4492" tIns="57246" rIns="114492" bIns="57246" anchor="ctr"/>
          <a:lstStyle/>
          <a:p>
            <a:pPr algn="ctr" eaLnBrk="1" hangingPunct="1"/>
            <a:r>
              <a:rPr lang="en-US" altLang="zh-CN" b="1" dirty="0" smtClean="0">
                <a:solidFill>
                  <a:srgbClr val="751021"/>
                </a:solidFill>
                <a:latin typeface="微软雅黑" pitchFamily="34" charset="-122"/>
                <a:ea typeface="微软雅黑" pitchFamily="34" charset="-122"/>
              </a:rPr>
              <a:t>3</a:t>
            </a:r>
            <a:endParaRPr lang="en-US" altLang="zh-CN" b="1" dirty="0">
              <a:solidFill>
                <a:srgbClr val="751021"/>
              </a:solidFill>
              <a:latin typeface="微软雅黑" pitchFamily="34" charset="-122"/>
              <a:ea typeface="微软雅黑" pitchFamily="34" charset="-122"/>
            </a:endParaRPr>
          </a:p>
        </p:txBody>
      </p:sp>
      <p:sp>
        <p:nvSpPr>
          <p:cNvPr id="3" name="矩形 2"/>
          <p:cNvSpPr/>
          <p:nvPr/>
        </p:nvSpPr>
        <p:spPr>
          <a:xfrm>
            <a:off x="3232247" y="2432089"/>
            <a:ext cx="2599430" cy="369332"/>
          </a:xfrm>
          <a:prstGeom prst="rect">
            <a:avLst/>
          </a:prstGeom>
        </p:spPr>
        <p:txBody>
          <a:bodyPr wrap="none">
            <a:spAutoFit/>
          </a:bodyPr>
          <a:lstStyle/>
          <a:p>
            <a:r>
              <a:rPr lang="en-US" altLang="zh-CN" b="1" dirty="0">
                <a:solidFill>
                  <a:srgbClr val="751021"/>
                </a:solidFill>
              </a:rPr>
              <a:t>SQL Server</a:t>
            </a:r>
            <a:r>
              <a:rPr lang="zh-CN" altLang="zh-CN" b="1" dirty="0">
                <a:solidFill>
                  <a:srgbClr val="751021"/>
                </a:solidFill>
              </a:rPr>
              <a:t>数据库实例</a:t>
            </a:r>
          </a:p>
        </p:txBody>
      </p:sp>
      <p:sp>
        <p:nvSpPr>
          <p:cNvPr id="4" name="矩形 3"/>
          <p:cNvSpPr/>
          <p:nvPr/>
        </p:nvSpPr>
        <p:spPr>
          <a:xfrm>
            <a:off x="3222670" y="3204592"/>
            <a:ext cx="2599430" cy="369332"/>
          </a:xfrm>
          <a:prstGeom prst="rect">
            <a:avLst/>
          </a:prstGeom>
        </p:spPr>
        <p:txBody>
          <a:bodyPr wrap="none">
            <a:spAutoFit/>
          </a:bodyPr>
          <a:lstStyle/>
          <a:p>
            <a:r>
              <a:rPr lang="en-US" altLang="zh-CN" b="1" dirty="0">
                <a:solidFill>
                  <a:srgbClr val="751021"/>
                </a:solidFill>
              </a:rPr>
              <a:t>SQL Server</a:t>
            </a:r>
            <a:r>
              <a:rPr lang="zh-CN" altLang="zh-CN" b="1" dirty="0">
                <a:solidFill>
                  <a:srgbClr val="751021"/>
                </a:solidFill>
              </a:rPr>
              <a:t>数据库对象</a:t>
            </a:r>
          </a:p>
        </p:txBody>
      </p:sp>
      <p:sp>
        <p:nvSpPr>
          <p:cNvPr id="5" name="矩形 4"/>
          <p:cNvSpPr/>
          <p:nvPr/>
        </p:nvSpPr>
        <p:spPr>
          <a:xfrm>
            <a:off x="3231173" y="4009827"/>
            <a:ext cx="2599430" cy="369332"/>
          </a:xfrm>
          <a:prstGeom prst="rect">
            <a:avLst/>
          </a:prstGeom>
        </p:spPr>
        <p:txBody>
          <a:bodyPr wrap="none">
            <a:spAutoFit/>
          </a:bodyPr>
          <a:lstStyle/>
          <a:p>
            <a:r>
              <a:rPr lang="en-US" altLang="zh-CN" b="1" dirty="0">
                <a:solidFill>
                  <a:srgbClr val="751021"/>
                </a:solidFill>
              </a:rPr>
              <a:t>SQL Server</a:t>
            </a:r>
            <a:r>
              <a:rPr lang="zh-CN" altLang="zh-CN" b="1" dirty="0">
                <a:solidFill>
                  <a:srgbClr val="751021"/>
                </a:solidFill>
              </a:rPr>
              <a:t>数据库架构</a:t>
            </a:r>
          </a:p>
        </p:txBody>
      </p:sp>
      <p:sp>
        <p:nvSpPr>
          <p:cNvPr id="15" name="Rectangle 3"/>
          <p:cNvSpPr>
            <a:spLocks noChangeArrowheads="1"/>
          </p:cNvSpPr>
          <p:nvPr/>
        </p:nvSpPr>
        <p:spPr bwMode="auto">
          <a:xfrm>
            <a:off x="5964070" y="2920317"/>
            <a:ext cx="402395" cy="436340"/>
          </a:xfrm>
          <a:prstGeom prst="star6">
            <a:avLst/>
          </a:prstGeom>
          <a:solidFill>
            <a:schemeClr val="bg1">
              <a:alpha val="20000"/>
            </a:schemeClr>
          </a:solidFill>
          <a:ln w="31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4492" tIns="57246" rIns="114492" bIns="57246" anchor="ctr"/>
          <a:lstStyle/>
          <a:p>
            <a:pPr algn="ctr" eaLnBrk="1" hangingPunct="1"/>
            <a:r>
              <a:rPr lang="en-US" altLang="zh-CN" b="1" dirty="0" smtClean="0">
                <a:solidFill>
                  <a:srgbClr val="751021"/>
                </a:solidFill>
                <a:latin typeface="微软雅黑" pitchFamily="34" charset="-122"/>
                <a:ea typeface="微软雅黑" pitchFamily="34" charset="-122"/>
              </a:rPr>
              <a:t>4</a:t>
            </a:r>
            <a:endParaRPr lang="en-US" altLang="zh-CN" b="1" dirty="0">
              <a:solidFill>
                <a:srgbClr val="751021"/>
              </a:solidFill>
              <a:latin typeface="微软雅黑" pitchFamily="34" charset="-122"/>
              <a:ea typeface="微软雅黑" pitchFamily="34" charset="-122"/>
            </a:endParaRPr>
          </a:p>
        </p:txBody>
      </p:sp>
      <p:sp>
        <p:nvSpPr>
          <p:cNvPr id="16" name="Rectangle 3"/>
          <p:cNvSpPr>
            <a:spLocks noChangeArrowheads="1"/>
          </p:cNvSpPr>
          <p:nvPr/>
        </p:nvSpPr>
        <p:spPr bwMode="auto">
          <a:xfrm>
            <a:off x="5964070" y="3703037"/>
            <a:ext cx="402395" cy="436340"/>
          </a:xfrm>
          <a:prstGeom prst="star6">
            <a:avLst/>
          </a:prstGeom>
          <a:solidFill>
            <a:schemeClr val="bg1">
              <a:alpha val="20000"/>
            </a:schemeClr>
          </a:solidFill>
          <a:ln w="31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4492" tIns="57246" rIns="114492" bIns="57246" anchor="ctr"/>
          <a:lstStyle/>
          <a:p>
            <a:pPr algn="ctr" eaLnBrk="1" hangingPunct="1"/>
            <a:r>
              <a:rPr lang="en-US" altLang="zh-CN" b="1" dirty="0" smtClean="0">
                <a:solidFill>
                  <a:srgbClr val="751021"/>
                </a:solidFill>
                <a:latin typeface="微软雅黑" pitchFamily="34" charset="-122"/>
                <a:ea typeface="微软雅黑" pitchFamily="34" charset="-122"/>
              </a:rPr>
              <a:t>5</a:t>
            </a:r>
            <a:endParaRPr lang="en-US" altLang="zh-CN" b="1" dirty="0">
              <a:solidFill>
                <a:srgbClr val="751021"/>
              </a:solidFill>
              <a:latin typeface="微软雅黑" pitchFamily="34" charset="-122"/>
              <a:ea typeface="微软雅黑" pitchFamily="34" charset="-122"/>
            </a:endParaRPr>
          </a:p>
        </p:txBody>
      </p:sp>
      <p:sp>
        <p:nvSpPr>
          <p:cNvPr id="17" name="Rectangle 3"/>
          <p:cNvSpPr>
            <a:spLocks noChangeArrowheads="1"/>
          </p:cNvSpPr>
          <p:nvPr/>
        </p:nvSpPr>
        <p:spPr bwMode="auto">
          <a:xfrm>
            <a:off x="5958998" y="4498055"/>
            <a:ext cx="402395" cy="436340"/>
          </a:xfrm>
          <a:prstGeom prst="star6">
            <a:avLst/>
          </a:prstGeom>
          <a:solidFill>
            <a:schemeClr val="bg1">
              <a:alpha val="20000"/>
            </a:schemeClr>
          </a:solidFill>
          <a:ln w="31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4492" tIns="57246" rIns="114492" bIns="57246" anchor="ctr"/>
          <a:lstStyle/>
          <a:p>
            <a:pPr algn="ctr" eaLnBrk="1" hangingPunct="1"/>
            <a:r>
              <a:rPr lang="en-US" altLang="zh-CN" b="1" dirty="0" smtClean="0">
                <a:solidFill>
                  <a:srgbClr val="751021"/>
                </a:solidFill>
                <a:latin typeface="微软雅黑" pitchFamily="34" charset="-122"/>
                <a:ea typeface="微软雅黑" pitchFamily="34" charset="-122"/>
              </a:rPr>
              <a:t>6</a:t>
            </a:r>
            <a:endParaRPr lang="en-US" altLang="zh-CN" b="1" dirty="0">
              <a:solidFill>
                <a:srgbClr val="751021"/>
              </a:solidFill>
              <a:latin typeface="微软雅黑" pitchFamily="34" charset="-122"/>
              <a:ea typeface="微软雅黑" pitchFamily="34" charset="-122"/>
            </a:endParaRPr>
          </a:p>
        </p:txBody>
      </p:sp>
      <p:sp>
        <p:nvSpPr>
          <p:cNvPr id="18" name="矩形 17"/>
          <p:cNvSpPr/>
          <p:nvPr/>
        </p:nvSpPr>
        <p:spPr>
          <a:xfrm>
            <a:off x="6454643" y="2953821"/>
            <a:ext cx="2599430" cy="369332"/>
          </a:xfrm>
          <a:prstGeom prst="rect">
            <a:avLst/>
          </a:prstGeom>
        </p:spPr>
        <p:txBody>
          <a:bodyPr wrap="none">
            <a:spAutoFit/>
          </a:bodyPr>
          <a:lstStyle/>
          <a:p>
            <a:r>
              <a:rPr lang="en-US" altLang="zh-CN" b="1" dirty="0">
                <a:solidFill>
                  <a:srgbClr val="751021"/>
                </a:solidFill>
              </a:rPr>
              <a:t>SQL Server</a:t>
            </a:r>
            <a:r>
              <a:rPr lang="zh-CN" altLang="zh-CN" b="1" dirty="0">
                <a:solidFill>
                  <a:srgbClr val="751021"/>
                </a:solidFill>
              </a:rPr>
              <a:t>系统数据库</a:t>
            </a:r>
          </a:p>
        </p:txBody>
      </p:sp>
      <p:sp>
        <p:nvSpPr>
          <p:cNvPr id="19" name="矩形 18"/>
          <p:cNvSpPr/>
          <p:nvPr/>
        </p:nvSpPr>
        <p:spPr>
          <a:xfrm>
            <a:off x="6445066" y="3726324"/>
            <a:ext cx="1902124" cy="369332"/>
          </a:xfrm>
          <a:prstGeom prst="rect">
            <a:avLst/>
          </a:prstGeom>
        </p:spPr>
        <p:txBody>
          <a:bodyPr wrap="none">
            <a:spAutoFit/>
          </a:bodyPr>
          <a:lstStyle/>
          <a:p>
            <a:r>
              <a:rPr lang="en-US" altLang="zh-CN" b="1" dirty="0">
                <a:solidFill>
                  <a:srgbClr val="751021"/>
                </a:solidFill>
              </a:rPr>
              <a:t>SQL Server</a:t>
            </a:r>
            <a:r>
              <a:rPr lang="zh-CN" altLang="zh-CN" b="1" dirty="0">
                <a:solidFill>
                  <a:srgbClr val="751021"/>
                </a:solidFill>
              </a:rPr>
              <a:t>文件</a:t>
            </a:r>
          </a:p>
        </p:txBody>
      </p:sp>
      <p:sp>
        <p:nvSpPr>
          <p:cNvPr id="20" name="矩形 19"/>
          <p:cNvSpPr/>
          <p:nvPr/>
        </p:nvSpPr>
        <p:spPr>
          <a:xfrm>
            <a:off x="6453569" y="4531559"/>
            <a:ext cx="3376886" cy="369332"/>
          </a:xfrm>
          <a:prstGeom prst="rect">
            <a:avLst/>
          </a:prstGeom>
        </p:spPr>
        <p:txBody>
          <a:bodyPr wrap="none">
            <a:spAutoFit/>
          </a:bodyPr>
          <a:lstStyle/>
          <a:p>
            <a:r>
              <a:rPr lang="en-US" altLang="zh-CN" b="1" dirty="0">
                <a:solidFill>
                  <a:srgbClr val="751021"/>
                </a:solidFill>
              </a:rPr>
              <a:t>SQL Server</a:t>
            </a:r>
            <a:r>
              <a:rPr lang="zh-CN" altLang="zh-CN" b="1" dirty="0">
                <a:solidFill>
                  <a:srgbClr val="751021"/>
                </a:solidFill>
              </a:rPr>
              <a:t>中的</a:t>
            </a:r>
            <a:r>
              <a:rPr lang="en-US" altLang="zh-CN" b="1" dirty="0">
                <a:solidFill>
                  <a:srgbClr val="751021"/>
                </a:solidFill>
              </a:rPr>
              <a:t>FILESTREAM</a:t>
            </a:r>
            <a:endParaRPr lang="zh-CN" altLang="zh-CN" b="1" dirty="0">
              <a:solidFill>
                <a:srgbClr val="751021"/>
              </a:solidFill>
            </a:endParaRPr>
          </a:p>
        </p:txBody>
      </p:sp>
    </p:spTree>
    <p:extLst>
      <p:ext uri="{BB962C8B-B14F-4D97-AF65-F5344CB8AC3E}">
        <p14:creationId xmlns:p14="http://schemas.microsoft.com/office/powerpoint/2010/main" val="2825864643"/>
      </p:ext>
    </p:extLst>
  </p:cSld>
  <p:clrMapOvr>
    <a:masterClrMapping/>
  </p:clrMapOvr>
  <p:transition spd="slow">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3" presetClass="entr" presetSubtype="16" fill="hold" grpId="0" nodeType="withEffect">
                                  <p:stCondLst>
                                    <p:cond delay="0"/>
                                  </p:stCondLst>
                                  <p:childTnLst>
                                    <p:set>
                                      <p:cBhvr>
                                        <p:cTn id="6" dur="1" fill="hold">
                                          <p:stCondLst>
                                            <p:cond delay="0"/>
                                          </p:stCondLst>
                                        </p:cTn>
                                        <p:tgtEl>
                                          <p:spTgt spid="6147"/>
                                        </p:tgtEl>
                                        <p:attrNameLst>
                                          <p:attrName>style.visibility</p:attrName>
                                        </p:attrNameLst>
                                      </p:cBhvr>
                                      <p:to>
                                        <p:strVal val="visible"/>
                                      </p:to>
                                    </p:set>
                                    <p:anim calcmode="lin" valueType="num">
                                      <p:cBhvr>
                                        <p:cTn id="7" dur="300" fill="hold"/>
                                        <p:tgtEl>
                                          <p:spTgt spid="6147"/>
                                        </p:tgtEl>
                                        <p:attrNameLst>
                                          <p:attrName>ppt_w</p:attrName>
                                        </p:attrNameLst>
                                      </p:cBhvr>
                                      <p:tavLst>
                                        <p:tav tm="0">
                                          <p:val>
                                            <p:fltVal val="0"/>
                                          </p:val>
                                        </p:tav>
                                        <p:tav tm="100000">
                                          <p:val>
                                            <p:strVal val="#ppt_w"/>
                                          </p:val>
                                        </p:tav>
                                      </p:tavLst>
                                    </p:anim>
                                    <p:anim calcmode="lin" valueType="num">
                                      <p:cBhvr>
                                        <p:cTn id="8" dur="300" fill="hold"/>
                                        <p:tgtEl>
                                          <p:spTgt spid="6147"/>
                                        </p:tgtEl>
                                        <p:attrNameLst>
                                          <p:attrName>ppt_h</p:attrName>
                                        </p:attrNameLst>
                                      </p:cBhvr>
                                      <p:tavLst>
                                        <p:tav tm="0">
                                          <p:val>
                                            <p:fltVal val="0"/>
                                          </p:val>
                                        </p:tav>
                                        <p:tav tm="100000">
                                          <p:val>
                                            <p:strVal val="#ppt_h"/>
                                          </p:val>
                                        </p:tav>
                                      </p:tavLst>
                                    </p:anim>
                                  </p:childTnLst>
                                </p:cTn>
                              </p:par>
                              <p:par>
                                <p:cTn id="9" presetID="6" presetClass="emph" presetSubtype="0" autoRev="1" fill="hold" grpId="1" nodeType="withEffect">
                                  <p:stCondLst>
                                    <p:cond delay="300"/>
                                  </p:stCondLst>
                                  <p:childTnLst>
                                    <p:animScale>
                                      <p:cBhvr>
                                        <p:cTn id="10" dur="150" fill="hold"/>
                                        <p:tgtEl>
                                          <p:spTgt spid="6147"/>
                                        </p:tgtEl>
                                      </p:cBhvr>
                                      <p:by x="120000" y="120000"/>
                                    </p:animScale>
                                  </p:childTnLst>
                                </p:cTn>
                              </p:par>
                              <p:par>
                                <p:cTn id="11" presetID="16" presetClass="entr" presetSubtype="37"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barn(outVertical)">
                                      <p:cBhvr>
                                        <p:cTn id="13" dur="500"/>
                                        <p:tgtEl>
                                          <p:spTgt spid="11"/>
                                        </p:tgtEl>
                                      </p:cBhvr>
                                    </p:animEffect>
                                  </p:childTnLst>
                                </p:cTn>
                              </p:par>
                              <p:par>
                                <p:cTn id="14" presetID="23" presetClass="entr" presetSubtype="16" fill="hold" grpId="0" nodeType="withEffect">
                                  <p:stCondLst>
                                    <p:cond delay="0"/>
                                  </p:stCondLst>
                                  <p:childTnLst>
                                    <p:set>
                                      <p:cBhvr>
                                        <p:cTn id="15" dur="1" fill="hold">
                                          <p:stCondLst>
                                            <p:cond delay="0"/>
                                          </p:stCondLst>
                                        </p:cTn>
                                        <p:tgtEl>
                                          <p:spTgt spid="13"/>
                                        </p:tgtEl>
                                        <p:attrNameLst>
                                          <p:attrName>style.visibility</p:attrName>
                                        </p:attrNameLst>
                                      </p:cBhvr>
                                      <p:to>
                                        <p:strVal val="visible"/>
                                      </p:to>
                                    </p:set>
                                    <p:anim calcmode="lin" valueType="num">
                                      <p:cBhvr>
                                        <p:cTn id="16" dur="300" fill="hold"/>
                                        <p:tgtEl>
                                          <p:spTgt spid="13"/>
                                        </p:tgtEl>
                                        <p:attrNameLst>
                                          <p:attrName>ppt_w</p:attrName>
                                        </p:attrNameLst>
                                      </p:cBhvr>
                                      <p:tavLst>
                                        <p:tav tm="0">
                                          <p:val>
                                            <p:fltVal val="0"/>
                                          </p:val>
                                        </p:tav>
                                        <p:tav tm="100000">
                                          <p:val>
                                            <p:strVal val="#ppt_w"/>
                                          </p:val>
                                        </p:tav>
                                      </p:tavLst>
                                    </p:anim>
                                    <p:anim calcmode="lin" valueType="num">
                                      <p:cBhvr>
                                        <p:cTn id="17" dur="300" fill="hold"/>
                                        <p:tgtEl>
                                          <p:spTgt spid="13"/>
                                        </p:tgtEl>
                                        <p:attrNameLst>
                                          <p:attrName>ppt_h</p:attrName>
                                        </p:attrNameLst>
                                      </p:cBhvr>
                                      <p:tavLst>
                                        <p:tav tm="0">
                                          <p:val>
                                            <p:fltVal val="0"/>
                                          </p:val>
                                        </p:tav>
                                        <p:tav tm="100000">
                                          <p:val>
                                            <p:strVal val="#ppt_h"/>
                                          </p:val>
                                        </p:tav>
                                      </p:tavLst>
                                    </p:anim>
                                  </p:childTnLst>
                                </p:cTn>
                              </p:par>
                              <p:par>
                                <p:cTn id="18" presetID="6" presetClass="emph" presetSubtype="0" autoRev="1" fill="hold" grpId="1" nodeType="withEffect">
                                  <p:stCondLst>
                                    <p:cond delay="300"/>
                                  </p:stCondLst>
                                  <p:childTnLst>
                                    <p:animScale>
                                      <p:cBhvr>
                                        <p:cTn id="19" dur="150" fill="hold"/>
                                        <p:tgtEl>
                                          <p:spTgt spid="13"/>
                                        </p:tgtEl>
                                      </p:cBhvr>
                                      <p:by x="120000" y="120000"/>
                                    </p:animScale>
                                  </p:childTnLst>
                                </p:cTn>
                              </p:par>
                              <p:par>
                                <p:cTn id="20" presetID="23" presetClass="entr" presetSubtype="16" fill="hold" grpId="0" nodeType="withEffect">
                                  <p:stCondLst>
                                    <p:cond delay="0"/>
                                  </p:stCondLst>
                                  <p:childTnLst>
                                    <p:set>
                                      <p:cBhvr>
                                        <p:cTn id="21" dur="1" fill="hold">
                                          <p:stCondLst>
                                            <p:cond delay="0"/>
                                          </p:stCondLst>
                                        </p:cTn>
                                        <p:tgtEl>
                                          <p:spTgt spid="14"/>
                                        </p:tgtEl>
                                        <p:attrNameLst>
                                          <p:attrName>style.visibility</p:attrName>
                                        </p:attrNameLst>
                                      </p:cBhvr>
                                      <p:to>
                                        <p:strVal val="visible"/>
                                      </p:to>
                                    </p:set>
                                    <p:anim calcmode="lin" valueType="num">
                                      <p:cBhvr>
                                        <p:cTn id="22" dur="300" fill="hold"/>
                                        <p:tgtEl>
                                          <p:spTgt spid="14"/>
                                        </p:tgtEl>
                                        <p:attrNameLst>
                                          <p:attrName>ppt_w</p:attrName>
                                        </p:attrNameLst>
                                      </p:cBhvr>
                                      <p:tavLst>
                                        <p:tav tm="0">
                                          <p:val>
                                            <p:fltVal val="0"/>
                                          </p:val>
                                        </p:tav>
                                        <p:tav tm="100000">
                                          <p:val>
                                            <p:strVal val="#ppt_w"/>
                                          </p:val>
                                        </p:tav>
                                      </p:tavLst>
                                    </p:anim>
                                    <p:anim calcmode="lin" valueType="num">
                                      <p:cBhvr>
                                        <p:cTn id="23" dur="300" fill="hold"/>
                                        <p:tgtEl>
                                          <p:spTgt spid="14"/>
                                        </p:tgtEl>
                                        <p:attrNameLst>
                                          <p:attrName>ppt_h</p:attrName>
                                        </p:attrNameLst>
                                      </p:cBhvr>
                                      <p:tavLst>
                                        <p:tav tm="0">
                                          <p:val>
                                            <p:fltVal val="0"/>
                                          </p:val>
                                        </p:tav>
                                        <p:tav tm="100000">
                                          <p:val>
                                            <p:strVal val="#ppt_h"/>
                                          </p:val>
                                        </p:tav>
                                      </p:tavLst>
                                    </p:anim>
                                  </p:childTnLst>
                                </p:cTn>
                              </p:par>
                              <p:par>
                                <p:cTn id="24" presetID="6" presetClass="emph" presetSubtype="0" autoRev="1" fill="hold" grpId="1" nodeType="withEffect">
                                  <p:stCondLst>
                                    <p:cond delay="300"/>
                                  </p:stCondLst>
                                  <p:childTnLst>
                                    <p:animScale>
                                      <p:cBhvr>
                                        <p:cTn id="25" dur="150" fill="hold"/>
                                        <p:tgtEl>
                                          <p:spTgt spid="14"/>
                                        </p:tgtEl>
                                      </p:cBhvr>
                                      <p:by x="120000" y="120000"/>
                                    </p:animScale>
                                  </p:childTnLst>
                                </p:cTn>
                              </p:par>
                              <p:par>
                                <p:cTn id="26" presetID="23" presetClass="entr" presetSubtype="16" fill="hold" grpId="0" nodeType="withEffect">
                                  <p:stCondLst>
                                    <p:cond delay="0"/>
                                  </p:stCondLst>
                                  <p:childTnLst>
                                    <p:set>
                                      <p:cBhvr>
                                        <p:cTn id="27" dur="1" fill="hold">
                                          <p:stCondLst>
                                            <p:cond delay="0"/>
                                          </p:stCondLst>
                                        </p:cTn>
                                        <p:tgtEl>
                                          <p:spTgt spid="15"/>
                                        </p:tgtEl>
                                        <p:attrNameLst>
                                          <p:attrName>style.visibility</p:attrName>
                                        </p:attrNameLst>
                                      </p:cBhvr>
                                      <p:to>
                                        <p:strVal val="visible"/>
                                      </p:to>
                                    </p:set>
                                    <p:anim calcmode="lin" valueType="num">
                                      <p:cBhvr>
                                        <p:cTn id="28" dur="300" fill="hold"/>
                                        <p:tgtEl>
                                          <p:spTgt spid="15"/>
                                        </p:tgtEl>
                                        <p:attrNameLst>
                                          <p:attrName>ppt_w</p:attrName>
                                        </p:attrNameLst>
                                      </p:cBhvr>
                                      <p:tavLst>
                                        <p:tav tm="0">
                                          <p:val>
                                            <p:fltVal val="0"/>
                                          </p:val>
                                        </p:tav>
                                        <p:tav tm="100000">
                                          <p:val>
                                            <p:strVal val="#ppt_w"/>
                                          </p:val>
                                        </p:tav>
                                      </p:tavLst>
                                    </p:anim>
                                    <p:anim calcmode="lin" valueType="num">
                                      <p:cBhvr>
                                        <p:cTn id="29" dur="300" fill="hold"/>
                                        <p:tgtEl>
                                          <p:spTgt spid="15"/>
                                        </p:tgtEl>
                                        <p:attrNameLst>
                                          <p:attrName>ppt_h</p:attrName>
                                        </p:attrNameLst>
                                      </p:cBhvr>
                                      <p:tavLst>
                                        <p:tav tm="0">
                                          <p:val>
                                            <p:fltVal val="0"/>
                                          </p:val>
                                        </p:tav>
                                        <p:tav tm="100000">
                                          <p:val>
                                            <p:strVal val="#ppt_h"/>
                                          </p:val>
                                        </p:tav>
                                      </p:tavLst>
                                    </p:anim>
                                  </p:childTnLst>
                                </p:cTn>
                              </p:par>
                              <p:par>
                                <p:cTn id="30" presetID="6" presetClass="emph" presetSubtype="0" autoRev="1" fill="hold" grpId="1" nodeType="withEffect">
                                  <p:stCondLst>
                                    <p:cond delay="300"/>
                                  </p:stCondLst>
                                  <p:childTnLst>
                                    <p:animScale>
                                      <p:cBhvr>
                                        <p:cTn id="31" dur="150" fill="hold"/>
                                        <p:tgtEl>
                                          <p:spTgt spid="15"/>
                                        </p:tgtEl>
                                      </p:cBhvr>
                                      <p:by x="120000" y="120000"/>
                                    </p:animScale>
                                  </p:childTnLst>
                                </p:cTn>
                              </p:par>
                              <p:par>
                                <p:cTn id="32" presetID="23" presetClass="entr" presetSubtype="16" fill="hold" grpId="0" nodeType="withEffect">
                                  <p:stCondLst>
                                    <p:cond delay="0"/>
                                  </p:stCondLst>
                                  <p:childTnLst>
                                    <p:set>
                                      <p:cBhvr>
                                        <p:cTn id="33" dur="1" fill="hold">
                                          <p:stCondLst>
                                            <p:cond delay="0"/>
                                          </p:stCondLst>
                                        </p:cTn>
                                        <p:tgtEl>
                                          <p:spTgt spid="16"/>
                                        </p:tgtEl>
                                        <p:attrNameLst>
                                          <p:attrName>style.visibility</p:attrName>
                                        </p:attrNameLst>
                                      </p:cBhvr>
                                      <p:to>
                                        <p:strVal val="visible"/>
                                      </p:to>
                                    </p:set>
                                    <p:anim calcmode="lin" valueType="num">
                                      <p:cBhvr>
                                        <p:cTn id="34" dur="300" fill="hold"/>
                                        <p:tgtEl>
                                          <p:spTgt spid="16"/>
                                        </p:tgtEl>
                                        <p:attrNameLst>
                                          <p:attrName>ppt_w</p:attrName>
                                        </p:attrNameLst>
                                      </p:cBhvr>
                                      <p:tavLst>
                                        <p:tav tm="0">
                                          <p:val>
                                            <p:fltVal val="0"/>
                                          </p:val>
                                        </p:tav>
                                        <p:tav tm="100000">
                                          <p:val>
                                            <p:strVal val="#ppt_w"/>
                                          </p:val>
                                        </p:tav>
                                      </p:tavLst>
                                    </p:anim>
                                    <p:anim calcmode="lin" valueType="num">
                                      <p:cBhvr>
                                        <p:cTn id="35" dur="300" fill="hold"/>
                                        <p:tgtEl>
                                          <p:spTgt spid="16"/>
                                        </p:tgtEl>
                                        <p:attrNameLst>
                                          <p:attrName>ppt_h</p:attrName>
                                        </p:attrNameLst>
                                      </p:cBhvr>
                                      <p:tavLst>
                                        <p:tav tm="0">
                                          <p:val>
                                            <p:fltVal val="0"/>
                                          </p:val>
                                        </p:tav>
                                        <p:tav tm="100000">
                                          <p:val>
                                            <p:strVal val="#ppt_h"/>
                                          </p:val>
                                        </p:tav>
                                      </p:tavLst>
                                    </p:anim>
                                  </p:childTnLst>
                                </p:cTn>
                              </p:par>
                              <p:par>
                                <p:cTn id="36" presetID="6" presetClass="emph" presetSubtype="0" autoRev="1" fill="hold" grpId="1" nodeType="withEffect">
                                  <p:stCondLst>
                                    <p:cond delay="300"/>
                                  </p:stCondLst>
                                  <p:childTnLst>
                                    <p:animScale>
                                      <p:cBhvr>
                                        <p:cTn id="37" dur="150" fill="hold"/>
                                        <p:tgtEl>
                                          <p:spTgt spid="16"/>
                                        </p:tgtEl>
                                      </p:cBhvr>
                                      <p:by x="120000" y="120000"/>
                                    </p:animScale>
                                  </p:childTnLst>
                                </p:cTn>
                              </p:par>
                              <p:par>
                                <p:cTn id="38" presetID="23" presetClass="entr" presetSubtype="16" fill="hold" grpId="0" nodeType="withEffect">
                                  <p:stCondLst>
                                    <p:cond delay="0"/>
                                  </p:stCondLst>
                                  <p:childTnLst>
                                    <p:set>
                                      <p:cBhvr>
                                        <p:cTn id="39" dur="1" fill="hold">
                                          <p:stCondLst>
                                            <p:cond delay="0"/>
                                          </p:stCondLst>
                                        </p:cTn>
                                        <p:tgtEl>
                                          <p:spTgt spid="17"/>
                                        </p:tgtEl>
                                        <p:attrNameLst>
                                          <p:attrName>style.visibility</p:attrName>
                                        </p:attrNameLst>
                                      </p:cBhvr>
                                      <p:to>
                                        <p:strVal val="visible"/>
                                      </p:to>
                                    </p:set>
                                    <p:anim calcmode="lin" valueType="num">
                                      <p:cBhvr>
                                        <p:cTn id="40" dur="300" fill="hold"/>
                                        <p:tgtEl>
                                          <p:spTgt spid="17"/>
                                        </p:tgtEl>
                                        <p:attrNameLst>
                                          <p:attrName>ppt_w</p:attrName>
                                        </p:attrNameLst>
                                      </p:cBhvr>
                                      <p:tavLst>
                                        <p:tav tm="0">
                                          <p:val>
                                            <p:fltVal val="0"/>
                                          </p:val>
                                        </p:tav>
                                        <p:tav tm="100000">
                                          <p:val>
                                            <p:strVal val="#ppt_w"/>
                                          </p:val>
                                        </p:tav>
                                      </p:tavLst>
                                    </p:anim>
                                    <p:anim calcmode="lin" valueType="num">
                                      <p:cBhvr>
                                        <p:cTn id="41" dur="300" fill="hold"/>
                                        <p:tgtEl>
                                          <p:spTgt spid="17"/>
                                        </p:tgtEl>
                                        <p:attrNameLst>
                                          <p:attrName>ppt_h</p:attrName>
                                        </p:attrNameLst>
                                      </p:cBhvr>
                                      <p:tavLst>
                                        <p:tav tm="0">
                                          <p:val>
                                            <p:fltVal val="0"/>
                                          </p:val>
                                        </p:tav>
                                        <p:tav tm="100000">
                                          <p:val>
                                            <p:strVal val="#ppt_h"/>
                                          </p:val>
                                        </p:tav>
                                      </p:tavLst>
                                    </p:anim>
                                  </p:childTnLst>
                                </p:cTn>
                              </p:par>
                              <p:par>
                                <p:cTn id="42" presetID="6" presetClass="emph" presetSubtype="0" autoRev="1" fill="hold" grpId="1" nodeType="withEffect">
                                  <p:stCondLst>
                                    <p:cond delay="300"/>
                                  </p:stCondLst>
                                  <p:childTnLst>
                                    <p:animScale>
                                      <p:cBhvr>
                                        <p:cTn id="43" dur="150" fill="hold"/>
                                        <p:tgtEl>
                                          <p:spTgt spid="17"/>
                                        </p:tgtEl>
                                      </p:cBhvr>
                                      <p:by x="120000" y="12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7" grpId="0" animBg="1"/>
      <p:bldP spid="6147" grpId="1" animBg="1"/>
      <p:bldP spid="13" grpId="0" animBg="1"/>
      <p:bldP spid="13" grpId="1" animBg="1"/>
      <p:bldP spid="14" grpId="0" animBg="1"/>
      <p:bldP spid="14" grpId="1" animBg="1"/>
      <p:bldP spid="15" grpId="0" animBg="1"/>
      <p:bldP spid="15" grpId="1" animBg="1"/>
      <p:bldP spid="16" grpId="0" animBg="1"/>
      <p:bldP spid="16" grpId="1" animBg="1"/>
      <p:bldP spid="17" grpId="0" animBg="1"/>
      <p:bldP spid="17" grpId="1"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1767293" y="244811"/>
            <a:ext cx="2945105" cy="5464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4492" tIns="57246" rIns="114492" bIns="57246">
            <a:spAutoFit/>
          </a:bodyPr>
          <a:lstStyle>
            <a:lvl1pPr>
              <a:defRPr sz="3200">
                <a:solidFill>
                  <a:schemeClr val="tx1"/>
                </a:solidFill>
                <a:latin typeface="Arial" charset="0"/>
                <a:ea typeface="宋体" charset="-122"/>
              </a:defRPr>
            </a:lvl1pPr>
            <a:lvl2pPr>
              <a:defRPr sz="2800">
                <a:solidFill>
                  <a:schemeClr val="tx1"/>
                </a:solidFill>
                <a:latin typeface="Arial" charset="0"/>
                <a:ea typeface="宋体" charset="-122"/>
              </a:defRPr>
            </a:lvl2pPr>
            <a:lvl3pPr>
              <a:defRPr sz="2400">
                <a:solidFill>
                  <a:schemeClr val="tx1"/>
                </a:solidFill>
                <a:latin typeface="Arial" charset="0"/>
                <a:ea typeface="宋体" charset="-122"/>
              </a:defRPr>
            </a:lvl3pPr>
            <a:lvl4pPr>
              <a:defRPr sz="2000">
                <a:solidFill>
                  <a:schemeClr val="tx1"/>
                </a:solidFill>
                <a:latin typeface="Arial" charset="0"/>
                <a:ea typeface="宋体" charset="-122"/>
              </a:defRPr>
            </a:lvl4pPr>
            <a:lvl5pPr>
              <a:defRPr sz="2000">
                <a:solidFill>
                  <a:schemeClr val="tx1"/>
                </a:solidFill>
                <a:latin typeface="Arial" charset="0"/>
                <a:ea typeface="宋体" charset="-122"/>
              </a:defRPr>
            </a:lvl5pPr>
            <a:lvl6pPr eaLnBrk="0" fontAlgn="base" hangingPunct="0">
              <a:spcBef>
                <a:spcPct val="20000"/>
              </a:spcBef>
              <a:spcAft>
                <a:spcPct val="0"/>
              </a:spcAft>
              <a:buChar char="»"/>
              <a:defRPr sz="2000">
                <a:solidFill>
                  <a:schemeClr val="tx1"/>
                </a:solidFill>
                <a:latin typeface="Arial" charset="0"/>
                <a:ea typeface="宋体" charset="-122"/>
              </a:defRPr>
            </a:lvl6pPr>
            <a:lvl7pPr eaLnBrk="0" fontAlgn="base" hangingPunct="0">
              <a:spcBef>
                <a:spcPct val="20000"/>
              </a:spcBef>
              <a:spcAft>
                <a:spcPct val="0"/>
              </a:spcAft>
              <a:buChar char="»"/>
              <a:defRPr sz="2000">
                <a:solidFill>
                  <a:schemeClr val="tx1"/>
                </a:solidFill>
                <a:latin typeface="Arial" charset="0"/>
                <a:ea typeface="宋体" charset="-122"/>
              </a:defRPr>
            </a:lvl7pPr>
            <a:lvl8pPr eaLnBrk="0" fontAlgn="base" hangingPunct="0">
              <a:spcBef>
                <a:spcPct val="20000"/>
              </a:spcBef>
              <a:spcAft>
                <a:spcPct val="0"/>
              </a:spcAft>
              <a:buChar char="»"/>
              <a:defRPr sz="2000">
                <a:solidFill>
                  <a:schemeClr val="tx1"/>
                </a:solidFill>
                <a:latin typeface="Arial" charset="0"/>
                <a:ea typeface="宋体" charset="-122"/>
              </a:defRPr>
            </a:lvl8pPr>
            <a:lvl9pPr eaLnBrk="0" fontAlgn="base" hangingPunct="0">
              <a:spcBef>
                <a:spcPct val="20000"/>
              </a:spcBef>
              <a:spcAft>
                <a:spcPct val="0"/>
              </a:spcAft>
              <a:buChar char="»"/>
              <a:defRPr sz="2000">
                <a:solidFill>
                  <a:schemeClr val="tx1"/>
                </a:solidFill>
                <a:latin typeface="Arial" charset="0"/>
                <a:ea typeface="宋体" charset="-122"/>
              </a:defRPr>
            </a:lvl9pPr>
          </a:lstStyle>
          <a:p>
            <a:r>
              <a:rPr lang="en-US" altLang="zh-CN" sz="2800" b="1" dirty="0">
                <a:solidFill>
                  <a:srgbClr val="751021"/>
                </a:solidFill>
              </a:rPr>
              <a:t>2</a:t>
            </a:r>
            <a:r>
              <a:rPr lang="zh-CN" altLang="zh-CN" sz="2800" b="1" dirty="0">
                <a:solidFill>
                  <a:srgbClr val="751021"/>
                </a:solidFill>
              </a:rPr>
              <a:t>．命令应用实例</a:t>
            </a:r>
          </a:p>
        </p:txBody>
      </p:sp>
      <p:sp>
        <p:nvSpPr>
          <p:cNvPr id="3" name="TextBox 2"/>
          <p:cNvSpPr txBox="1"/>
          <p:nvPr/>
        </p:nvSpPr>
        <p:spPr>
          <a:xfrm>
            <a:off x="936402" y="1044352"/>
            <a:ext cx="9001000" cy="3362524"/>
          </a:xfrm>
          <a:prstGeom prst="rect">
            <a:avLst/>
          </a:prstGeom>
          <a:noFill/>
        </p:spPr>
        <p:txBody>
          <a:bodyPr wrap="square" rtlCol="0">
            <a:spAutoFit/>
          </a:bodyPr>
          <a:lstStyle/>
          <a:p>
            <a:pPr indent="446088">
              <a:lnSpc>
                <a:spcPct val="150000"/>
              </a:lnSpc>
            </a:pPr>
            <a:r>
              <a:rPr lang="zh-CN" altLang="zh-CN" dirty="0"/>
              <a:t>说明：</a:t>
            </a:r>
          </a:p>
          <a:p>
            <a:pPr indent="446088">
              <a:lnSpc>
                <a:spcPct val="150000"/>
              </a:lnSpc>
            </a:pPr>
            <a:r>
              <a:rPr lang="zh-CN" altLang="zh-CN" dirty="0"/>
              <a:t>（</a:t>
            </a:r>
            <a:r>
              <a:rPr lang="en-US" altLang="zh-CN" dirty="0"/>
              <a:t>1</a:t>
            </a:r>
            <a:r>
              <a:rPr lang="zh-CN" altLang="zh-CN" dirty="0"/>
              <a:t>）</a:t>
            </a:r>
            <a:r>
              <a:rPr lang="en-US" altLang="zh-CN" dirty="0"/>
              <a:t>FILENAME</a:t>
            </a:r>
            <a:r>
              <a:rPr lang="zh-CN" altLang="zh-CN" dirty="0"/>
              <a:t>选项中指定的数据和日志文件的目录“</a:t>
            </a:r>
            <a:r>
              <a:rPr lang="en-US" altLang="zh-CN" dirty="0"/>
              <a:t>E:\Data\MSSQL2016</a:t>
            </a:r>
            <a:r>
              <a:rPr lang="zh-CN" altLang="zh-CN" dirty="0"/>
              <a:t>”必须存在，否则将产生错误，即创建数据库失败。</a:t>
            </a:r>
          </a:p>
          <a:p>
            <a:pPr indent="446088">
              <a:lnSpc>
                <a:spcPct val="150000"/>
              </a:lnSpc>
            </a:pPr>
            <a:r>
              <a:rPr lang="zh-CN" altLang="zh-CN" dirty="0"/>
              <a:t>（</a:t>
            </a:r>
            <a:r>
              <a:rPr lang="en-US" altLang="zh-CN" dirty="0"/>
              <a:t>2</a:t>
            </a:r>
            <a:r>
              <a:rPr lang="zh-CN" altLang="zh-CN" dirty="0"/>
              <a:t>）如果“消息框”中显示错误信息，则需要查找原因，在更正后执行。也可通过调试查找原因。</a:t>
            </a:r>
          </a:p>
          <a:p>
            <a:pPr indent="446088">
              <a:lnSpc>
                <a:spcPct val="150000"/>
              </a:lnSpc>
            </a:pPr>
            <a:r>
              <a:rPr lang="zh-CN" altLang="zh-CN" dirty="0"/>
              <a:t>（</a:t>
            </a:r>
            <a:r>
              <a:rPr lang="en-US" altLang="zh-CN" dirty="0"/>
              <a:t>3</a:t>
            </a:r>
            <a:r>
              <a:rPr lang="zh-CN" altLang="zh-CN" dirty="0"/>
              <a:t>）当命令成功执行后，在“对象资源管理器”中展开“数据库”，如果没有发现“</a:t>
            </a:r>
            <a:r>
              <a:rPr lang="en-US" altLang="zh-CN" dirty="0"/>
              <a:t>test1</a:t>
            </a:r>
            <a:r>
              <a:rPr lang="zh-CN" altLang="zh-CN" dirty="0"/>
              <a:t>”，则选择“数据库”，右击鼠标，在弹出的快捷菜单中选择“刷新”菜单项即可</a:t>
            </a:r>
            <a:r>
              <a:rPr lang="zh-CN" altLang="zh-CN" dirty="0" smtClean="0"/>
              <a:t>。</a:t>
            </a:r>
            <a:endParaRPr lang="zh-CN" altLang="zh-CN" dirty="0"/>
          </a:p>
        </p:txBody>
      </p:sp>
    </p:spTree>
    <p:extLst>
      <p:ext uri="{BB962C8B-B14F-4D97-AF65-F5344CB8AC3E}">
        <p14:creationId xmlns:p14="http://schemas.microsoft.com/office/powerpoint/2010/main" val="353286358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1767293" y="244811"/>
            <a:ext cx="2945105" cy="5464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4492" tIns="57246" rIns="114492" bIns="57246">
            <a:spAutoFit/>
          </a:bodyPr>
          <a:lstStyle>
            <a:lvl1pPr>
              <a:defRPr sz="3200">
                <a:solidFill>
                  <a:schemeClr val="tx1"/>
                </a:solidFill>
                <a:latin typeface="Arial" charset="0"/>
                <a:ea typeface="宋体" charset="-122"/>
              </a:defRPr>
            </a:lvl1pPr>
            <a:lvl2pPr>
              <a:defRPr sz="2800">
                <a:solidFill>
                  <a:schemeClr val="tx1"/>
                </a:solidFill>
                <a:latin typeface="Arial" charset="0"/>
                <a:ea typeface="宋体" charset="-122"/>
              </a:defRPr>
            </a:lvl2pPr>
            <a:lvl3pPr>
              <a:defRPr sz="2400">
                <a:solidFill>
                  <a:schemeClr val="tx1"/>
                </a:solidFill>
                <a:latin typeface="Arial" charset="0"/>
                <a:ea typeface="宋体" charset="-122"/>
              </a:defRPr>
            </a:lvl3pPr>
            <a:lvl4pPr>
              <a:defRPr sz="2000">
                <a:solidFill>
                  <a:schemeClr val="tx1"/>
                </a:solidFill>
                <a:latin typeface="Arial" charset="0"/>
                <a:ea typeface="宋体" charset="-122"/>
              </a:defRPr>
            </a:lvl4pPr>
            <a:lvl5pPr>
              <a:defRPr sz="2000">
                <a:solidFill>
                  <a:schemeClr val="tx1"/>
                </a:solidFill>
                <a:latin typeface="Arial" charset="0"/>
                <a:ea typeface="宋体" charset="-122"/>
              </a:defRPr>
            </a:lvl5pPr>
            <a:lvl6pPr eaLnBrk="0" fontAlgn="base" hangingPunct="0">
              <a:spcBef>
                <a:spcPct val="20000"/>
              </a:spcBef>
              <a:spcAft>
                <a:spcPct val="0"/>
              </a:spcAft>
              <a:buChar char="»"/>
              <a:defRPr sz="2000">
                <a:solidFill>
                  <a:schemeClr val="tx1"/>
                </a:solidFill>
                <a:latin typeface="Arial" charset="0"/>
                <a:ea typeface="宋体" charset="-122"/>
              </a:defRPr>
            </a:lvl6pPr>
            <a:lvl7pPr eaLnBrk="0" fontAlgn="base" hangingPunct="0">
              <a:spcBef>
                <a:spcPct val="20000"/>
              </a:spcBef>
              <a:spcAft>
                <a:spcPct val="0"/>
              </a:spcAft>
              <a:buChar char="»"/>
              <a:defRPr sz="2000">
                <a:solidFill>
                  <a:schemeClr val="tx1"/>
                </a:solidFill>
                <a:latin typeface="Arial" charset="0"/>
                <a:ea typeface="宋体" charset="-122"/>
              </a:defRPr>
            </a:lvl7pPr>
            <a:lvl8pPr eaLnBrk="0" fontAlgn="base" hangingPunct="0">
              <a:spcBef>
                <a:spcPct val="20000"/>
              </a:spcBef>
              <a:spcAft>
                <a:spcPct val="0"/>
              </a:spcAft>
              <a:buChar char="»"/>
              <a:defRPr sz="2000">
                <a:solidFill>
                  <a:schemeClr val="tx1"/>
                </a:solidFill>
                <a:latin typeface="Arial" charset="0"/>
                <a:ea typeface="宋体" charset="-122"/>
              </a:defRPr>
            </a:lvl8pPr>
            <a:lvl9pPr eaLnBrk="0" fontAlgn="base" hangingPunct="0">
              <a:spcBef>
                <a:spcPct val="20000"/>
              </a:spcBef>
              <a:spcAft>
                <a:spcPct val="0"/>
              </a:spcAft>
              <a:buChar char="»"/>
              <a:defRPr sz="2000">
                <a:solidFill>
                  <a:schemeClr val="tx1"/>
                </a:solidFill>
                <a:latin typeface="Arial" charset="0"/>
                <a:ea typeface="宋体" charset="-122"/>
              </a:defRPr>
            </a:lvl9pPr>
          </a:lstStyle>
          <a:p>
            <a:r>
              <a:rPr lang="en-US" altLang="zh-CN" sz="2800" b="1" dirty="0">
                <a:solidFill>
                  <a:srgbClr val="751021"/>
                </a:solidFill>
              </a:rPr>
              <a:t>2</a:t>
            </a:r>
            <a:r>
              <a:rPr lang="zh-CN" altLang="zh-CN" sz="2800" b="1" dirty="0">
                <a:solidFill>
                  <a:srgbClr val="751021"/>
                </a:solidFill>
              </a:rPr>
              <a:t>．命令应用实例</a:t>
            </a:r>
          </a:p>
        </p:txBody>
      </p:sp>
      <p:sp>
        <p:nvSpPr>
          <p:cNvPr id="3" name="TextBox 2"/>
          <p:cNvSpPr txBox="1"/>
          <p:nvPr/>
        </p:nvSpPr>
        <p:spPr>
          <a:xfrm>
            <a:off x="864394" y="1044352"/>
            <a:ext cx="9289032" cy="4662815"/>
          </a:xfrm>
          <a:prstGeom prst="rect">
            <a:avLst/>
          </a:prstGeom>
          <a:noFill/>
        </p:spPr>
        <p:txBody>
          <a:bodyPr wrap="square" rtlCol="0">
            <a:spAutoFit/>
          </a:bodyPr>
          <a:lstStyle/>
          <a:p>
            <a:pPr indent="446088">
              <a:lnSpc>
                <a:spcPct val="150000"/>
              </a:lnSpc>
            </a:pPr>
            <a:r>
              <a:rPr lang="en-US" altLang="zh-CN" b="1" dirty="0"/>
              <a:t>3</a:t>
            </a:r>
            <a:r>
              <a:rPr lang="zh-CN" altLang="zh-CN" b="1" dirty="0"/>
              <a:t>）创建数据库：</a:t>
            </a:r>
            <a:r>
              <a:rPr lang="en-US" altLang="zh-CN" b="1" dirty="0"/>
              <a:t>2</a:t>
            </a:r>
            <a:r>
              <a:rPr lang="zh-CN" altLang="zh-CN" b="1" dirty="0"/>
              <a:t>个数据文件和</a:t>
            </a:r>
            <a:r>
              <a:rPr lang="en-US" altLang="zh-CN" b="1" dirty="0"/>
              <a:t>1</a:t>
            </a:r>
            <a:r>
              <a:rPr lang="zh-CN" altLang="zh-CN" b="1" dirty="0"/>
              <a:t>个日志文件</a:t>
            </a:r>
          </a:p>
          <a:p>
            <a:pPr indent="446088">
              <a:lnSpc>
                <a:spcPct val="150000"/>
              </a:lnSpc>
            </a:pPr>
            <a:r>
              <a:rPr lang="zh-CN" altLang="zh-CN" dirty="0"/>
              <a:t>【例</a:t>
            </a:r>
            <a:r>
              <a:rPr lang="en-US" altLang="zh-CN" dirty="0"/>
              <a:t>2.3</a:t>
            </a:r>
            <a:r>
              <a:rPr lang="zh-CN" altLang="zh-CN" dirty="0"/>
              <a:t>】  创建一个名为</a:t>
            </a:r>
            <a:r>
              <a:rPr lang="en-US" altLang="zh-CN" dirty="0"/>
              <a:t>test2</a:t>
            </a:r>
            <a:r>
              <a:rPr lang="zh-CN" altLang="zh-CN" dirty="0"/>
              <a:t>的数据库，它有两个数据文件，其中主数据文件为</a:t>
            </a:r>
            <a:r>
              <a:rPr lang="en-US" altLang="zh-CN" dirty="0"/>
              <a:t>20 MB</a:t>
            </a:r>
            <a:r>
              <a:rPr lang="zh-CN" altLang="zh-CN" dirty="0"/>
              <a:t>，最大不限，按</a:t>
            </a:r>
            <a:r>
              <a:rPr lang="en-US" altLang="zh-CN" dirty="0"/>
              <a:t>10%</a:t>
            </a:r>
            <a:r>
              <a:rPr lang="zh-CN" altLang="zh-CN" dirty="0"/>
              <a:t>增长。</a:t>
            </a:r>
            <a:r>
              <a:rPr lang="en-US" altLang="zh-CN" dirty="0"/>
              <a:t>1</a:t>
            </a:r>
            <a:r>
              <a:rPr lang="zh-CN" altLang="zh-CN" dirty="0"/>
              <a:t>个辅助数据文件为</a:t>
            </a:r>
            <a:r>
              <a:rPr lang="en-US" altLang="zh-CN" dirty="0"/>
              <a:t>20 MB</a:t>
            </a:r>
            <a:r>
              <a:rPr lang="zh-CN" altLang="zh-CN" dirty="0"/>
              <a:t>，最大不限，按</a:t>
            </a:r>
            <a:r>
              <a:rPr lang="en-US" altLang="zh-CN" dirty="0"/>
              <a:t>10%</a:t>
            </a:r>
            <a:r>
              <a:rPr lang="zh-CN" altLang="zh-CN" dirty="0"/>
              <a:t>增长；有</a:t>
            </a:r>
            <a:r>
              <a:rPr lang="en-US" altLang="zh-CN" dirty="0"/>
              <a:t>1</a:t>
            </a:r>
            <a:r>
              <a:rPr lang="zh-CN" altLang="zh-CN" dirty="0"/>
              <a:t>个日志文件，为</a:t>
            </a:r>
            <a:r>
              <a:rPr lang="en-US" altLang="zh-CN" dirty="0"/>
              <a:t>50 MB</a:t>
            </a:r>
            <a:r>
              <a:rPr lang="zh-CN" altLang="zh-CN" dirty="0"/>
              <a:t>，最大为</a:t>
            </a:r>
            <a:r>
              <a:rPr lang="en-US" altLang="zh-CN" dirty="0"/>
              <a:t>100 MB</a:t>
            </a:r>
            <a:r>
              <a:rPr lang="zh-CN" altLang="zh-CN" dirty="0"/>
              <a:t>，按</a:t>
            </a:r>
            <a:r>
              <a:rPr lang="en-US" altLang="zh-CN" dirty="0"/>
              <a:t>10 MB</a:t>
            </a:r>
            <a:r>
              <a:rPr lang="zh-CN" altLang="zh-CN" dirty="0"/>
              <a:t>增长。</a:t>
            </a:r>
          </a:p>
          <a:p>
            <a:pPr indent="446088">
              <a:lnSpc>
                <a:spcPct val="150000"/>
              </a:lnSpc>
            </a:pPr>
            <a:r>
              <a:rPr lang="zh-CN" altLang="zh-CN" dirty="0"/>
              <a:t>在“查询分析器”中</a:t>
            </a:r>
            <a:r>
              <a:rPr lang="zh-CN" altLang="zh-CN" dirty="0">
                <a:hlinkClick r:id="rId2" action="ppaction://hlinkfile"/>
              </a:rPr>
              <a:t>输入如下</a:t>
            </a:r>
            <a:r>
              <a:rPr lang="en-US" altLang="zh-CN" dirty="0">
                <a:hlinkClick r:id="rId2" action="ppaction://hlinkfile"/>
              </a:rPr>
              <a:t>T-SQL</a:t>
            </a:r>
            <a:r>
              <a:rPr lang="zh-CN" altLang="zh-CN" dirty="0">
                <a:hlinkClick r:id="rId2" action="ppaction://hlinkfile"/>
              </a:rPr>
              <a:t>语句并</a:t>
            </a:r>
            <a:r>
              <a:rPr lang="zh-CN" altLang="zh-CN" dirty="0" smtClean="0">
                <a:hlinkClick r:id="rId2" action="ppaction://hlinkfile"/>
              </a:rPr>
              <a:t>执行</a:t>
            </a:r>
            <a:r>
              <a:rPr lang="zh-CN" altLang="en-US" dirty="0">
                <a:hlinkClick r:id="rId2" action="ppaction://hlinkfile"/>
              </a:rPr>
              <a:t>。</a:t>
            </a:r>
            <a:endParaRPr lang="en-US" altLang="zh-CN" dirty="0" smtClean="0"/>
          </a:p>
          <a:p>
            <a:pPr indent="446088">
              <a:lnSpc>
                <a:spcPct val="150000"/>
              </a:lnSpc>
            </a:pPr>
            <a:r>
              <a:rPr lang="en-US" altLang="zh-CN" b="1" dirty="0"/>
              <a:t>4</a:t>
            </a:r>
            <a:r>
              <a:rPr lang="zh-CN" altLang="zh-CN" b="1" dirty="0"/>
              <a:t>）创建数据库：</a:t>
            </a:r>
            <a:r>
              <a:rPr lang="en-US" altLang="zh-CN" b="1" dirty="0"/>
              <a:t>2</a:t>
            </a:r>
            <a:r>
              <a:rPr lang="zh-CN" altLang="zh-CN" b="1" dirty="0"/>
              <a:t>个文件组</a:t>
            </a:r>
          </a:p>
          <a:p>
            <a:pPr indent="446088">
              <a:lnSpc>
                <a:spcPct val="150000"/>
              </a:lnSpc>
            </a:pPr>
            <a:r>
              <a:rPr lang="zh-CN" altLang="zh-CN" dirty="0"/>
              <a:t>【例</a:t>
            </a:r>
            <a:r>
              <a:rPr lang="en-US" altLang="zh-CN" dirty="0"/>
              <a:t>2.4</a:t>
            </a:r>
            <a:r>
              <a:rPr lang="zh-CN" altLang="zh-CN" dirty="0"/>
              <a:t>】  创建一个具有</a:t>
            </a:r>
            <a:r>
              <a:rPr lang="en-US" altLang="zh-CN" dirty="0"/>
              <a:t>2</a:t>
            </a:r>
            <a:r>
              <a:rPr lang="zh-CN" altLang="zh-CN" dirty="0"/>
              <a:t>个文件组的数据库</a:t>
            </a:r>
            <a:r>
              <a:rPr lang="en-US" altLang="zh-CN" dirty="0"/>
              <a:t>test3</a:t>
            </a:r>
            <a:r>
              <a:rPr lang="zh-CN" altLang="zh-CN" dirty="0"/>
              <a:t>。要求：</a:t>
            </a:r>
          </a:p>
          <a:p>
            <a:pPr indent="446088">
              <a:lnSpc>
                <a:spcPct val="150000"/>
              </a:lnSpc>
            </a:pPr>
            <a:r>
              <a:rPr lang="zh-CN" altLang="zh-CN" dirty="0"/>
              <a:t>（</a:t>
            </a:r>
            <a:r>
              <a:rPr lang="en-US" altLang="zh-CN" dirty="0"/>
              <a:t>1</a:t>
            </a:r>
            <a:r>
              <a:rPr lang="zh-CN" altLang="zh-CN" dirty="0"/>
              <a:t>）主文件组包括文件</a:t>
            </a:r>
            <a:r>
              <a:rPr lang="en-US" altLang="zh-CN" dirty="0"/>
              <a:t>test3_dat1</a:t>
            </a:r>
            <a:r>
              <a:rPr lang="zh-CN" altLang="zh-CN" dirty="0"/>
              <a:t>，文件初始大小为</a:t>
            </a:r>
            <a:r>
              <a:rPr lang="en-US" altLang="zh-CN" dirty="0"/>
              <a:t>20 MB</a:t>
            </a:r>
            <a:r>
              <a:rPr lang="zh-CN" altLang="zh-CN" dirty="0"/>
              <a:t>，最大为</a:t>
            </a:r>
            <a:r>
              <a:rPr lang="en-US" altLang="zh-CN" dirty="0"/>
              <a:t>60 MB</a:t>
            </a:r>
            <a:r>
              <a:rPr lang="zh-CN" altLang="zh-CN" dirty="0"/>
              <a:t>，按</a:t>
            </a:r>
            <a:r>
              <a:rPr lang="en-US" altLang="zh-CN" dirty="0"/>
              <a:t>5 MB</a:t>
            </a:r>
            <a:r>
              <a:rPr lang="zh-CN" altLang="zh-CN" dirty="0"/>
              <a:t>增长。</a:t>
            </a:r>
          </a:p>
          <a:p>
            <a:pPr indent="446088">
              <a:lnSpc>
                <a:spcPct val="150000"/>
              </a:lnSpc>
            </a:pPr>
            <a:r>
              <a:rPr lang="zh-CN" altLang="zh-CN" dirty="0"/>
              <a:t>（</a:t>
            </a:r>
            <a:r>
              <a:rPr lang="en-US" altLang="zh-CN" dirty="0"/>
              <a:t>2</a:t>
            </a:r>
            <a:r>
              <a:rPr lang="zh-CN" altLang="zh-CN" dirty="0"/>
              <a:t>）文件组</a:t>
            </a:r>
            <a:r>
              <a:rPr lang="en-US" altLang="zh-CN" dirty="0"/>
              <a:t>test3Group1</a:t>
            </a:r>
            <a:r>
              <a:rPr lang="zh-CN" altLang="zh-CN" dirty="0"/>
              <a:t>包括文件</a:t>
            </a:r>
            <a:r>
              <a:rPr lang="en-US" altLang="zh-CN" dirty="0"/>
              <a:t>test3_dat2</a:t>
            </a:r>
            <a:r>
              <a:rPr lang="zh-CN" altLang="zh-CN" dirty="0"/>
              <a:t>，文件初始大小为</a:t>
            </a:r>
            <a:r>
              <a:rPr lang="en-US" altLang="zh-CN" dirty="0"/>
              <a:t>10 MB</a:t>
            </a:r>
            <a:r>
              <a:rPr lang="zh-CN" altLang="zh-CN" dirty="0"/>
              <a:t>，</a:t>
            </a:r>
            <a:r>
              <a:rPr lang="zh-CN" altLang="zh-CN" dirty="0">
                <a:hlinkClick r:id="rId3" action="ppaction://hlinkfile"/>
              </a:rPr>
              <a:t>最大为</a:t>
            </a:r>
            <a:r>
              <a:rPr lang="en-US" altLang="zh-CN" dirty="0">
                <a:hlinkClick r:id="rId3" action="ppaction://hlinkfile"/>
              </a:rPr>
              <a:t>30 MB</a:t>
            </a:r>
            <a:r>
              <a:rPr lang="zh-CN" altLang="zh-CN" dirty="0">
                <a:hlinkClick r:id="rId3" action="ppaction://hlinkfile"/>
              </a:rPr>
              <a:t>，按</a:t>
            </a:r>
            <a:r>
              <a:rPr lang="en-US" altLang="zh-CN" dirty="0">
                <a:hlinkClick r:id="rId3" action="ppaction://hlinkfile"/>
              </a:rPr>
              <a:t>10%</a:t>
            </a:r>
            <a:r>
              <a:rPr lang="zh-CN" altLang="zh-CN" dirty="0">
                <a:hlinkClick r:id="rId3" action="ppaction://hlinkfile"/>
              </a:rPr>
              <a:t>增长</a:t>
            </a:r>
            <a:r>
              <a:rPr lang="zh-CN" altLang="zh-CN" dirty="0" smtClean="0">
                <a:hlinkClick r:id="rId3" action="ppaction://hlinkfile"/>
              </a:rPr>
              <a:t>。</a:t>
            </a:r>
            <a:endParaRPr lang="zh-CN" altLang="zh-CN" dirty="0"/>
          </a:p>
        </p:txBody>
      </p:sp>
    </p:spTree>
    <p:extLst>
      <p:ext uri="{BB962C8B-B14F-4D97-AF65-F5344CB8AC3E}">
        <p14:creationId xmlns:p14="http://schemas.microsoft.com/office/powerpoint/2010/main" val="139012756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 Box 2"/>
          <p:cNvSpPr txBox="1">
            <a:spLocks noChangeArrowheads="1"/>
          </p:cNvSpPr>
          <p:nvPr/>
        </p:nvSpPr>
        <p:spPr bwMode="auto">
          <a:xfrm>
            <a:off x="4680882" y="1165849"/>
            <a:ext cx="1455914" cy="577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4492" tIns="57246" rIns="114492" bIns="57246">
            <a:spAutoFit/>
          </a:bodyPr>
          <a:lstStyle>
            <a:lvl1pPr>
              <a:defRPr sz="3200">
                <a:solidFill>
                  <a:schemeClr val="tx1"/>
                </a:solidFill>
                <a:latin typeface="Arial" charset="0"/>
                <a:ea typeface="宋体" charset="-122"/>
              </a:defRPr>
            </a:lvl1pPr>
            <a:lvl2pPr>
              <a:defRPr sz="2800">
                <a:solidFill>
                  <a:schemeClr val="tx1"/>
                </a:solidFill>
                <a:latin typeface="Arial" charset="0"/>
                <a:ea typeface="宋体" charset="-122"/>
              </a:defRPr>
            </a:lvl2pPr>
            <a:lvl3pPr>
              <a:defRPr sz="2400">
                <a:solidFill>
                  <a:schemeClr val="tx1"/>
                </a:solidFill>
                <a:latin typeface="Arial" charset="0"/>
                <a:ea typeface="宋体" charset="-122"/>
              </a:defRPr>
            </a:lvl3pPr>
            <a:lvl4pPr>
              <a:defRPr sz="2000">
                <a:solidFill>
                  <a:schemeClr val="tx1"/>
                </a:solidFill>
                <a:latin typeface="Arial" charset="0"/>
                <a:ea typeface="宋体" charset="-122"/>
              </a:defRPr>
            </a:lvl4pPr>
            <a:lvl5pPr>
              <a:defRPr sz="2000">
                <a:solidFill>
                  <a:schemeClr val="tx1"/>
                </a:solidFill>
                <a:latin typeface="Arial" charset="0"/>
                <a:ea typeface="宋体" charset="-122"/>
              </a:defRPr>
            </a:lvl5pPr>
            <a:lvl6pPr eaLnBrk="0" fontAlgn="base" hangingPunct="0">
              <a:spcBef>
                <a:spcPct val="20000"/>
              </a:spcBef>
              <a:spcAft>
                <a:spcPct val="0"/>
              </a:spcAft>
              <a:buChar char="»"/>
              <a:defRPr sz="2000">
                <a:solidFill>
                  <a:schemeClr val="tx1"/>
                </a:solidFill>
                <a:latin typeface="Arial" charset="0"/>
                <a:ea typeface="宋体" charset="-122"/>
              </a:defRPr>
            </a:lvl6pPr>
            <a:lvl7pPr eaLnBrk="0" fontAlgn="base" hangingPunct="0">
              <a:spcBef>
                <a:spcPct val="20000"/>
              </a:spcBef>
              <a:spcAft>
                <a:spcPct val="0"/>
              </a:spcAft>
              <a:buChar char="»"/>
              <a:defRPr sz="2000">
                <a:solidFill>
                  <a:schemeClr val="tx1"/>
                </a:solidFill>
                <a:latin typeface="Arial" charset="0"/>
                <a:ea typeface="宋体" charset="-122"/>
              </a:defRPr>
            </a:lvl7pPr>
            <a:lvl8pPr eaLnBrk="0" fontAlgn="base" hangingPunct="0">
              <a:spcBef>
                <a:spcPct val="20000"/>
              </a:spcBef>
              <a:spcAft>
                <a:spcPct val="0"/>
              </a:spcAft>
              <a:buChar char="»"/>
              <a:defRPr sz="2000">
                <a:solidFill>
                  <a:schemeClr val="tx1"/>
                </a:solidFill>
                <a:latin typeface="Arial" charset="0"/>
                <a:ea typeface="宋体" charset="-122"/>
              </a:defRPr>
            </a:lvl8pPr>
            <a:lvl9pPr eaLnBrk="0" fontAlgn="base" hangingPunct="0">
              <a:spcBef>
                <a:spcPct val="20000"/>
              </a:spcBef>
              <a:spcAft>
                <a:spcPct val="0"/>
              </a:spcAft>
              <a:buChar char="»"/>
              <a:defRPr sz="2000">
                <a:solidFill>
                  <a:schemeClr val="tx1"/>
                </a:solidFill>
                <a:latin typeface="Arial" charset="0"/>
                <a:ea typeface="宋体" charset="-122"/>
              </a:defRPr>
            </a:lvl9pPr>
          </a:lstStyle>
          <a:p>
            <a:pPr eaLnBrk="1" hangingPunct="1"/>
            <a:r>
              <a:rPr lang="zh-CN" altLang="en-US" sz="3000" b="1" dirty="0">
                <a:solidFill>
                  <a:srgbClr val="751021"/>
                </a:solidFill>
                <a:latin typeface="微软雅黑" pitchFamily="34" charset="-122"/>
                <a:ea typeface="微软雅黑" pitchFamily="34" charset="-122"/>
              </a:rPr>
              <a:t>目    录</a:t>
            </a:r>
            <a:endParaRPr lang="en-US" altLang="zh-CN" sz="2000" dirty="0">
              <a:solidFill>
                <a:srgbClr val="751021"/>
              </a:solidFill>
              <a:latin typeface="微软雅黑" pitchFamily="34" charset="-122"/>
              <a:ea typeface="微软雅黑" pitchFamily="34" charset="-122"/>
            </a:endParaRPr>
          </a:p>
        </p:txBody>
      </p:sp>
      <p:sp>
        <p:nvSpPr>
          <p:cNvPr id="6147" name="Rectangle 3"/>
          <p:cNvSpPr>
            <a:spLocks noChangeArrowheads="1"/>
          </p:cNvSpPr>
          <p:nvPr/>
        </p:nvSpPr>
        <p:spPr bwMode="auto">
          <a:xfrm>
            <a:off x="5207641" y="2398585"/>
            <a:ext cx="402395" cy="436340"/>
          </a:xfrm>
          <a:prstGeom prst="star6">
            <a:avLst/>
          </a:prstGeom>
          <a:solidFill>
            <a:schemeClr val="bg1">
              <a:alpha val="20000"/>
            </a:schemeClr>
          </a:solidFill>
          <a:ln w="31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4492" tIns="57246" rIns="114492" bIns="57246" anchor="ctr"/>
          <a:lstStyle/>
          <a:p>
            <a:pPr algn="ctr" eaLnBrk="1" hangingPunct="1"/>
            <a:r>
              <a:rPr lang="en-US" altLang="zh-CN" b="1" dirty="0">
                <a:solidFill>
                  <a:srgbClr val="751021"/>
                </a:solidFill>
                <a:latin typeface="微软雅黑" pitchFamily="34" charset="-122"/>
                <a:ea typeface="微软雅黑" pitchFamily="34" charset="-122"/>
              </a:rPr>
              <a:t>1</a:t>
            </a:r>
          </a:p>
        </p:txBody>
      </p:sp>
      <p:pic>
        <p:nvPicPr>
          <p:cNvPr id="11" name="Picture 5" descr="未标题-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78918" y="1932078"/>
            <a:ext cx="7122380" cy="2488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Rectangle 3"/>
          <p:cNvSpPr>
            <a:spLocks noChangeArrowheads="1"/>
          </p:cNvSpPr>
          <p:nvPr/>
        </p:nvSpPr>
        <p:spPr bwMode="auto">
          <a:xfrm>
            <a:off x="2664594" y="2319354"/>
            <a:ext cx="1793788" cy="1533310"/>
          </a:xfrm>
          <a:prstGeom prst="heart">
            <a:avLst/>
          </a:prstGeom>
          <a:solidFill>
            <a:schemeClr val="bg1">
              <a:alpha val="20000"/>
            </a:schemeClr>
          </a:solidFill>
          <a:ln w="31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4492" tIns="57246" rIns="114492" bIns="57246" anchor="ctr"/>
          <a:lstStyle/>
          <a:p>
            <a:pPr algn="ctr" eaLnBrk="1" hangingPunct="1"/>
            <a:r>
              <a:rPr lang="en-US" altLang="zh-CN" sz="6000" b="1" dirty="0" smtClean="0">
                <a:solidFill>
                  <a:srgbClr val="751021"/>
                </a:solidFill>
                <a:latin typeface="微软雅黑" pitchFamily="34" charset="-122"/>
                <a:ea typeface="微软雅黑" pitchFamily="34" charset="-122"/>
              </a:rPr>
              <a:t>02</a:t>
            </a:r>
            <a:endParaRPr lang="en-US" altLang="zh-CN" sz="6000" b="1" dirty="0">
              <a:solidFill>
                <a:srgbClr val="751021"/>
              </a:solidFill>
              <a:latin typeface="微软雅黑" pitchFamily="34" charset="-122"/>
              <a:ea typeface="微软雅黑" pitchFamily="34" charset="-122"/>
            </a:endParaRPr>
          </a:p>
        </p:txBody>
      </p:sp>
      <p:sp>
        <p:nvSpPr>
          <p:cNvPr id="14" name="Rectangle 3"/>
          <p:cNvSpPr>
            <a:spLocks noChangeArrowheads="1"/>
          </p:cNvSpPr>
          <p:nvPr/>
        </p:nvSpPr>
        <p:spPr bwMode="auto">
          <a:xfrm>
            <a:off x="5202569" y="3976323"/>
            <a:ext cx="402395" cy="436340"/>
          </a:xfrm>
          <a:prstGeom prst="star6">
            <a:avLst/>
          </a:prstGeom>
          <a:solidFill>
            <a:schemeClr val="bg1">
              <a:alpha val="20000"/>
            </a:schemeClr>
          </a:solidFill>
          <a:ln w="31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4492" tIns="57246" rIns="114492" bIns="57246" anchor="ctr"/>
          <a:lstStyle/>
          <a:p>
            <a:pPr algn="ctr" eaLnBrk="1" hangingPunct="1"/>
            <a:r>
              <a:rPr lang="en-US" altLang="zh-CN" b="1" dirty="0" smtClean="0">
                <a:solidFill>
                  <a:srgbClr val="751021"/>
                </a:solidFill>
                <a:latin typeface="微软雅黑" pitchFamily="34" charset="-122"/>
                <a:ea typeface="微软雅黑" pitchFamily="34" charset="-122"/>
              </a:rPr>
              <a:t>2</a:t>
            </a:r>
            <a:endParaRPr lang="en-US" altLang="zh-CN" b="1" dirty="0">
              <a:solidFill>
                <a:srgbClr val="751021"/>
              </a:solidFill>
              <a:latin typeface="微软雅黑" pitchFamily="34" charset="-122"/>
              <a:ea typeface="微软雅黑" pitchFamily="34" charset="-122"/>
            </a:endParaRPr>
          </a:p>
        </p:txBody>
      </p:sp>
      <p:sp>
        <p:nvSpPr>
          <p:cNvPr id="2" name="矩形 1"/>
          <p:cNvSpPr/>
          <p:nvPr/>
        </p:nvSpPr>
        <p:spPr>
          <a:xfrm>
            <a:off x="2659388" y="3895055"/>
            <a:ext cx="1723549" cy="461665"/>
          </a:xfrm>
          <a:prstGeom prst="rect">
            <a:avLst/>
          </a:prstGeom>
        </p:spPr>
        <p:txBody>
          <a:bodyPr wrap="none">
            <a:spAutoFit/>
          </a:bodyPr>
          <a:lstStyle/>
          <a:p>
            <a:r>
              <a:rPr lang="zh-CN" altLang="zh-CN" sz="2400" b="1" dirty="0"/>
              <a:t>修改数据库</a:t>
            </a:r>
            <a:endParaRPr lang="zh-CN" altLang="en-US" sz="2400" b="1" dirty="0"/>
          </a:p>
        </p:txBody>
      </p:sp>
      <p:sp>
        <p:nvSpPr>
          <p:cNvPr id="3" name="矩形 2"/>
          <p:cNvSpPr/>
          <p:nvPr/>
        </p:nvSpPr>
        <p:spPr>
          <a:xfrm>
            <a:off x="5698214" y="2432089"/>
            <a:ext cx="646331" cy="369332"/>
          </a:xfrm>
          <a:prstGeom prst="rect">
            <a:avLst/>
          </a:prstGeom>
        </p:spPr>
        <p:txBody>
          <a:bodyPr wrap="none">
            <a:spAutoFit/>
          </a:bodyPr>
          <a:lstStyle/>
          <a:p>
            <a:r>
              <a:rPr lang="zh-CN" altLang="zh-CN" b="1" dirty="0">
                <a:solidFill>
                  <a:srgbClr val="751021"/>
                </a:solidFill>
              </a:rPr>
              <a:t>命令</a:t>
            </a:r>
          </a:p>
        </p:txBody>
      </p:sp>
      <p:sp>
        <p:nvSpPr>
          <p:cNvPr id="5" name="矩形 4"/>
          <p:cNvSpPr/>
          <p:nvPr/>
        </p:nvSpPr>
        <p:spPr>
          <a:xfrm>
            <a:off x="5697140" y="4009827"/>
            <a:ext cx="1569660" cy="369332"/>
          </a:xfrm>
          <a:prstGeom prst="rect">
            <a:avLst/>
          </a:prstGeom>
        </p:spPr>
        <p:txBody>
          <a:bodyPr wrap="none">
            <a:spAutoFit/>
          </a:bodyPr>
          <a:lstStyle/>
          <a:p>
            <a:r>
              <a:rPr lang="zh-CN" altLang="zh-CN" b="1" dirty="0">
                <a:solidFill>
                  <a:srgbClr val="751021"/>
                </a:solidFill>
              </a:rPr>
              <a:t>命令应用实例</a:t>
            </a:r>
          </a:p>
        </p:txBody>
      </p:sp>
    </p:spTree>
    <p:extLst>
      <p:ext uri="{BB962C8B-B14F-4D97-AF65-F5344CB8AC3E}">
        <p14:creationId xmlns:p14="http://schemas.microsoft.com/office/powerpoint/2010/main" val="2378602877"/>
      </p:ext>
    </p:extLst>
  </p:cSld>
  <p:clrMapOvr>
    <a:masterClrMapping/>
  </p:clrMapOvr>
  <p:transition spd="slow">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3" presetClass="entr" presetSubtype="16" fill="hold" grpId="0" nodeType="withEffect">
                                  <p:stCondLst>
                                    <p:cond delay="0"/>
                                  </p:stCondLst>
                                  <p:childTnLst>
                                    <p:set>
                                      <p:cBhvr>
                                        <p:cTn id="6" dur="1" fill="hold">
                                          <p:stCondLst>
                                            <p:cond delay="0"/>
                                          </p:stCondLst>
                                        </p:cTn>
                                        <p:tgtEl>
                                          <p:spTgt spid="6147"/>
                                        </p:tgtEl>
                                        <p:attrNameLst>
                                          <p:attrName>style.visibility</p:attrName>
                                        </p:attrNameLst>
                                      </p:cBhvr>
                                      <p:to>
                                        <p:strVal val="visible"/>
                                      </p:to>
                                    </p:set>
                                    <p:anim calcmode="lin" valueType="num">
                                      <p:cBhvr>
                                        <p:cTn id="7" dur="300" fill="hold"/>
                                        <p:tgtEl>
                                          <p:spTgt spid="6147"/>
                                        </p:tgtEl>
                                        <p:attrNameLst>
                                          <p:attrName>ppt_w</p:attrName>
                                        </p:attrNameLst>
                                      </p:cBhvr>
                                      <p:tavLst>
                                        <p:tav tm="0">
                                          <p:val>
                                            <p:fltVal val="0"/>
                                          </p:val>
                                        </p:tav>
                                        <p:tav tm="100000">
                                          <p:val>
                                            <p:strVal val="#ppt_w"/>
                                          </p:val>
                                        </p:tav>
                                      </p:tavLst>
                                    </p:anim>
                                    <p:anim calcmode="lin" valueType="num">
                                      <p:cBhvr>
                                        <p:cTn id="8" dur="300" fill="hold"/>
                                        <p:tgtEl>
                                          <p:spTgt spid="6147"/>
                                        </p:tgtEl>
                                        <p:attrNameLst>
                                          <p:attrName>ppt_h</p:attrName>
                                        </p:attrNameLst>
                                      </p:cBhvr>
                                      <p:tavLst>
                                        <p:tav tm="0">
                                          <p:val>
                                            <p:fltVal val="0"/>
                                          </p:val>
                                        </p:tav>
                                        <p:tav tm="100000">
                                          <p:val>
                                            <p:strVal val="#ppt_h"/>
                                          </p:val>
                                        </p:tav>
                                      </p:tavLst>
                                    </p:anim>
                                  </p:childTnLst>
                                </p:cTn>
                              </p:par>
                              <p:par>
                                <p:cTn id="9" presetID="6" presetClass="emph" presetSubtype="0" autoRev="1" fill="hold" grpId="1" nodeType="withEffect">
                                  <p:stCondLst>
                                    <p:cond delay="300"/>
                                  </p:stCondLst>
                                  <p:childTnLst>
                                    <p:animScale>
                                      <p:cBhvr>
                                        <p:cTn id="10" dur="150" fill="hold"/>
                                        <p:tgtEl>
                                          <p:spTgt spid="6147"/>
                                        </p:tgtEl>
                                      </p:cBhvr>
                                      <p:by x="120000" y="120000"/>
                                    </p:animScale>
                                  </p:childTnLst>
                                </p:cTn>
                              </p:par>
                              <p:par>
                                <p:cTn id="11" presetID="16" presetClass="entr" presetSubtype="37"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barn(outVertical)">
                                      <p:cBhvr>
                                        <p:cTn id="13" dur="500"/>
                                        <p:tgtEl>
                                          <p:spTgt spid="11"/>
                                        </p:tgtEl>
                                      </p:cBhvr>
                                    </p:animEffect>
                                  </p:childTnLst>
                                </p:cTn>
                              </p:par>
                              <p:par>
                                <p:cTn id="14" presetID="23" presetClass="entr" presetSubtype="16" fill="hold" grpId="0" nodeType="withEffect">
                                  <p:stCondLst>
                                    <p:cond delay="0"/>
                                  </p:stCondLst>
                                  <p:childTnLst>
                                    <p:set>
                                      <p:cBhvr>
                                        <p:cTn id="15" dur="1" fill="hold">
                                          <p:stCondLst>
                                            <p:cond delay="0"/>
                                          </p:stCondLst>
                                        </p:cTn>
                                        <p:tgtEl>
                                          <p:spTgt spid="12"/>
                                        </p:tgtEl>
                                        <p:attrNameLst>
                                          <p:attrName>style.visibility</p:attrName>
                                        </p:attrNameLst>
                                      </p:cBhvr>
                                      <p:to>
                                        <p:strVal val="visible"/>
                                      </p:to>
                                    </p:set>
                                    <p:anim calcmode="lin" valueType="num">
                                      <p:cBhvr>
                                        <p:cTn id="16" dur="300" fill="hold"/>
                                        <p:tgtEl>
                                          <p:spTgt spid="12"/>
                                        </p:tgtEl>
                                        <p:attrNameLst>
                                          <p:attrName>ppt_w</p:attrName>
                                        </p:attrNameLst>
                                      </p:cBhvr>
                                      <p:tavLst>
                                        <p:tav tm="0">
                                          <p:val>
                                            <p:fltVal val="0"/>
                                          </p:val>
                                        </p:tav>
                                        <p:tav tm="100000">
                                          <p:val>
                                            <p:strVal val="#ppt_w"/>
                                          </p:val>
                                        </p:tav>
                                      </p:tavLst>
                                    </p:anim>
                                    <p:anim calcmode="lin" valueType="num">
                                      <p:cBhvr>
                                        <p:cTn id="17" dur="300" fill="hold"/>
                                        <p:tgtEl>
                                          <p:spTgt spid="12"/>
                                        </p:tgtEl>
                                        <p:attrNameLst>
                                          <p:attrName>ppt_h</p:attrName>
                                        </p:attrNameLst>
                                      </p:cBhvr>
                                      <p:tavLst>
                                        <p:tav tm="0">
                                          <p:val>
                                            <p:fltVal val="0"/>
                                          </p:val>
                                        </p:tav>
                                        <p:tav tm="100000">
                                          <p:val>
                                            <p:strVal val="#ppt_h"/>
                                          </p:val>
                                        </p:tav>
                                      </p:tavLst>
                                    </p:anim>
                                  </p:childTnLst>
                                </p:cTn>
                              </p:par>
                              <p:par>
                                <p:cTn id="18" presetID="6" presetClass="emph" presetSubtype="0" autoRev="1" fill="hold" grpId="1" nodeType="withEffect">
                                  <p:stCondLst>
                                    <p:cond delay="300"/>
                                  </p:stCondLst>
                                  <p:childTnLst>
                                    <p:animScale>
                                      <p:cBhvr>
                                        <p:cTn id="19" dur="150" fill="hold"/>
                                        <p:tgtEl>
                                          <p:spTgt spid="12"/>
                                        </p:tgtEl>
                                      </p:cBhvr>
                                      <p:by x="120000" y="120000"/>
                                    </p:animScale>
                                  </p:childTnLst>
                                </p:cTn>
                              </p:par>
                              <p:par>
                                <p:cTn id="20" presetID="23" presetClass="entr" presetSubtype="16" fill="hold" grpId="0" nodeType="withEffect">
                                  <p:stCondLst>
                                    <p:cond delay="0"/>
                                  </p:stCondLst>
                                  <p:childTnLst>
                                    <p:set>
                                      <p:cBhvr>
                                        <p:cTn id="21" dur="1" fill="hold">
                                          <p:stCondLst>
                                            <p:cond delay="0"/>
                                          </p:stCondLst>
                                        </p:cTn>
                                        <p:tgtEl>
                                          <p:spTgt spid="14"/>
                                        </p:tgtEl>
                                        <p:attrNameLst>
                                          <p:attrName>style.visibility</p:attrName>
                                        </p:attrNameLst>
                                      </p:cBhvr>
                                      <p:to>
                                        <p:strVal val="visible"/>
                                      </p:to>
                                    </p:set>
                                    <p:anim calcmode="lin" valueType="num">
                                      <p:cBhvr>
                                        <p:cTn id="22" dur="300" fill="hold"/>
                                        <p:tgtEl>
                                          <p:spTgt spid="14"/>
                                        </p:tgtEl>
                                        <p:attrNameLst>
                                          <p:attrName>ppt_w</p:attrName>
                                        </p:attrNameLst>
                                      </p:cBhvr>
                                      <p:tavLst>
                                        <p:tav tm="0">
                                          <p:val>
                                            <p:fltVal val="0"/>
                                          </p:val>
                                        </p:tav>
                                        <p:tav tm="100000">
                                          <p:val>
                                            <p:strVal val="#ppt_w"/>
                                          </p:val>
                                        </p:tav>
                                      </p:tavLst>
                                    </p:anim>
                                    <p:anim calcmode="lin" valueType="num">
                                      <p:cBhvr>
                                        <p:cTn id="23" dur="300" fill="hold"/>
                                        <p:tgtEl>
                                          <p:spTgt spid="14"/>
                                        </p:tgtEl>
                                        <p:attrNameLst>
                                          <p:attrName>ppt_h</p:attrName>
                                        </p:attrNameLst>
                                      </p:cBhvr>
                                      <p:tavLst>
                                        <p:tav tm="0">
                                          <p:val>
                                            <p:fltVal val="0"/>
                                          </p:val>
                                        </p:tav>
                                        <p:tav tm="100000">
                                          <p:val>
                                            <p:strVal val="#ppt_h"/>
                                          </p:val>
                                        </p:tav>
                                      </p:tavLst>
                                    </p:anim>
                                  </p:childTnLst>
                                </p:cTn>
                              </p:par>
                              <p:par>
                                <p:cTn id="24" presetID="6" presetClass="emph" presetSubtype="0" autoRev="1" fill="hold" grpId="1" nodeType="withEffect">
                                  <p:stCondLst>
                                    <p:cond delay="300"/>
                                  </p:stCondLst>
                                  <p:childTnLst>
                                    <p:animScale>
                                      <p:cBhvr>
                                        <p:cTn id="25" dur="150" fill="hold"/>
                                        <p:tgtEl>
                                          <p:spTgt spid="14"/>
                                        </p:tgtEl>
                                      </p:cBhvr>
                                      <p:by x="120000" y="12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7" grpId="0" animBg="1"/>
      <p:bldP spid="6147" grpId="1" animBg="1"/>
      <p:bldP spid="12" grpId="0" animBg="1"/>
      <p:bldP spid="12" grpId="1" animBg="1"/>
      <p:bldP spid="14" grpId="0" animBg="1"/>
      <p:bldP spid="14" grpId="1"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1767293" y="244811"/>
            <a:ext cx="1508814" cy="5464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4492" tIns="57246" rIns="114492" bIns="57246">
            <a:spAutoFit/>
          </a:bodyPr>
          <a:lstStyle>
            <a:lvl1pPr>
              <a:defRPr sz="3200">
                <a:solidFill>
                  <a:schemeClr val="tx1"/>
                </a:solidFill>
                <a:latin typeface="Arial" charset="0"/>
                <a:ea typeface="宋体" charset="-122"/>
              </a:defRPr>
            </a:lvl1pPr>
            <a:lvl2pPr>
              <a:defRPr sz="2800">
                <a:solidFill>
                  <a:schemeClr val="tx1"/>
                </a:solidFill>
                <a:latin typeface="Arial" charset="0"/>
                <a:ea typeface="宋体" charset="-122"/>
              </a:defRPr>
            </a:lvl2pPr>
            <a:lvl3pPr>
              <a:defRPr sz="2400">
                <a:solidFill>
                  <a:schemeClr val="tx1"/>
                </a:solidFill>
                <a:latin typeface="Arial" charset="0"/>
                <a:ea typeface="宋体" charset="-122"/>
              </a:defRPr>
            </a:lvl3pPr>
            <a:lvl4pPr>
              <a:defRPr sz="2000">
                <a:solidFill>
                  <a:schemeClr val="tx1"/>
                </a:solidFill>
                <a:latin typeface="Arial" charset="0"/>
                <a:ea typeface="宋体" charset="-122"/>
              </a:defRPr>
            </a:lvl4pPr>
            <a:lvl5pPr>
              <a:defRPr sz="2000">
                <a:solidFill>
                  <a:schemeClr val="tx1"/>
                </a:solidFill>
                <a:latin typeface="Arial" charset="0"/>
                <a:ea typeface="宋体" charset="-122"/>
              </a:defRPr>
            </a:lvl5pPr>
            <a:lvl6pPr eaLnBrk="0" fontAlgn="base" hangingPunct="0">
              <a:spcBef>
                <a:spcPct val="20000"/>
              </a:spcBef>
              <a:spcAft>
                <a:spcPct val="0"/>
              </a:spcAft>
              <a:buChar char="»"/>
              <a:defRPr sz="2000">
                <a:solidFill>
                  <a:schemeClr val="tx1"/>
                </a:solidFill>
                <a:latin typeface="Arial" charset="0"/>
                <a:ea typeface="宋体" charset="-122"/>
              </a:defRPr>
            </a:lvl6pPr>
            <a:lvl7pPr eaLnBrk="0" fontAlgn="base" hangingPunct="0">
              <a:spcBef>
                <a:spcPct val="20000"/>
              </a:spcBef>
              <a:spcAft>
                <a:spcPct val="0"/>
              </a:spcAft>
              <a:buChar char="»"/>
              <a:defRPr sz="2000">
                <a:solidFill>
                  <a:schemeClr val="tx1"/>
                </a:solidFill>
                <a:latin typeface="Arial" charset="0"/>
                <a:ea typeface="宋体" charset="-122"/>
              </a:defRPr>
            </a:lvl7pPr>
            <a:lvl8pPr eaLnBrk="0" fontAlgn="base" hangingPunct="0">
              <a:spcBef>
                <a:spcPct val="20000"/>
              </a:spcBef>
              <a:spcAft>
                <a:spcPct val="0"/>
              </a:spcAft>
              <a:buChar char="»"/>
              <a:defRPr sz="2000">
                <a:solidFill>
                  <a:schemeClr val="tx1"/>
                </a:solidFill>
                <a:latin typeface="Arial" charset="0"/>
                <a:ea typeface="宋体" charset="-122"/>
              </a:defRPr>
            </a:lvl8pPr>
            <a:lvl9pPr eaLnBrk="0" fontAlgn="base" hangingPunct="0">
              <a:spcBef>
                <a:spcPct val="20000"/>
              </a:spcBef>
              <a:spcAft>
                <a:spcPct val="0"/>
              </a:spcAft>
              <a:buChar char="»"/>
              <a:defRPr sz="2000">
                <a:solidFill>
                  <a:schemeClr val="tx1"/>
                </a:solidFill>
                <a:latin typeface="Arial" charset="0"/>
                <a:ea typeface="宋体" charset="-122"/>
              </a:defRPr>
            </a:lvl9pPr>
          </a:lstStyle>
          <a:p>
            <a:r>
              <a:rPr lang="en-US" altLang="zh-CN" sz="2800" b="1" dirty="0">
                <a:solidFill>
                  <a:srgbClr val="751021"/>
                </a:solidFill>
              </a:rPr>
              <a:t>1</a:t>
            </a:r>
            <a:r>
              <a:rPr lang="zh-CN" altLang="zh-CN" sz="2800" b="1" dirty="0">
                <a:solidFill>
                  <a:srgbClr val="751021"/>
                </a:solidFill>
              </a:rPr>
              <a:t>．命令</a:t>
            </a:r>
          </a:p>
        </p:txBody>
      </p:sp>
      <p:sp>
        <p:nvSpPr>
          <p:cNvPr id="3" name="矩形 2"/>
          <p:cNvSpPr/>
          <p:nvPr/>
        </p:nvSpPr>
        <p:spPr>
          <a:xfrm>
            <a:off x="1584474" y="1116360"/>
            <a:ext cx="7704608" cy="369332"/>
          </a:xfrm>
          <a:prstGeom prst="rect">
            <a:avLst/>
          </a:prstGeom>
        </p:spPr>
        <p:txBody>
          <a:bodyPr wrap="square">
            <a:spAutoFit/>
          </a:bodyPr>
          <a:lstStyle/>
          <a:p>
            <a:r>
              <a:rPr lang="zh-CN" altLang="zh-CN" dirty="0"/>
              <a:t>使用</a:t>
            </a:r>
            <a:r>
              <a:rPr lang="en-US" altLang="zh-CN" dirty="0"/>
              <a:t>ALTER DATABASE</a:t>
            </a:r>
            <a:r>
              <a:rPr lang="zh-CN" altLang="zh-CN" dirty="0"/>
              <a:t>命令可对数据库进行修改，语法格式如下：</a:t>
            </a:r>
          </a:p>
        </p:txBody>
      </p:sp>
      <p:sp>
        <p:nvSpPr>
          <p:cNvPr id="4" name="TextBox 3"/>
          <p:cNvSpPr txBox="1"/>
          <p:nvPr/>
        </p:nvSpPr>
        <p:spPr>
          <a:xfrm>
            <a:off x="1152302" y="1485692"/>
            <a:ext cx="8568952" cy="4109859"/>
          </a:xfrm>
          <a:prstGeom prst="roundRect">
            <a:avLst>
              <a:gd name="adj" fmla="val 4761"/>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altLang="zh-CN" sz="1600" dirty="0"/>
              <a:t>ALTER DATABASE</a:t>
            </a:r>
            <a:r>
              <a:rPr lang="zh-CN" altLang="zh-CN" sz="1600" dirty="0"/>
              <a:t>数据库名</a:t>
            </a:r>
          </a:p>
          <a:p>
            <a:r>
              <a:rPr lang="en-US" altLang="zh-CN" sz="1600" dirty="0"/>
              <a:t>{ 	ADD FILE &lt;</a:t>
            </a:r>
            <a:r>
              <a:rPr lang="zh-CN" altLang="zh-CN" sz="1600" dirty="0"/>
              <a:t>文件选项</a:t>
            </a:r>
            <a:r>
              <a:rPr lang="en-US" altLang="zh-CN" sz="1600" dirty="0"/>
              <a:t>&gt;... [TO FILEGROUP </a:t>
            </a:r>
            <a:r>
              <a:rPr lang="zh-CN" altLang="zh-CN" sz="1600" dirty="0"/>
              <a:t>文件组名 </a:t>
            </a:r>
            <a:r>
              <a:rPr lang="en-US" altLang="zh-CN" sz="1600" dirty="0" smtClean="0"/>
              <a:t>]/*</a:t>
            </a:r>
            <a:r>
              <a:rPr lang="zh-CN" altLang="zh-CN" sz="1600" dirty="0"/>
              <a:t>在文件组中增加数据文件</a:t>
            </a:r>
            <a:r>
              <a:rPr lang="en-US" altLang="zh-CN" sz="1600" dirty="0"/>
              <a:t>*/</a:t>
            </a:r>
            <a:endParaRPr lang="zh-CN" altLang="zh-CN" sz="1600" dirty="0"/>
          </a:p>
          <a:p>
            <a:r>
              <a:rPr lang="en-US" altLang="zh-CN" sz="1600" dirty="0"/>
              <a:t>    | ADD LOG FILE &lt;</a:t>
            </a:r>
            <a:r>
              <a:rPr lang="zh-CN" altLang="zh-CN" sz="1600" dirty="0"/>
              <a:t>文件选项</a:t>
            </a:r>
            <a:r>
              <a:rPr lang="en-US" altLang="zh-CN" sz="1600" dirty="0"/>
              <a:t>&gt;...          			/*</a:t>
            </a:r>
            <a:r>
              <a:rPr lang="zh-CN" altLang="zh-CN" sz="1600" dirty="0"/>
              <a:t>增加日志文件</a:t>
            </a:r>
            <a:r>
              <a:rPr lang="en-US" altLang="zh-CN" sz="1600" dirty="0"/>
              <a:t>*/</a:t>
            </a:r>
            <a:endParaRPr lang="zh-CN" altLang="zh-CN" sz="1600" dirty="0"/>
          </a:p>
          <a:p>
            <a:r>
              <a:rPr lang="en-US" altLang="zh-CN" sz="1600" dirty="0"/>
              <a:t>    | REMOVE FILE </a:t>
            </a:r>
            <a:r>
              <a:rPr lang="zh-CN" altLang="zh-CN" sz="1600" dirty="0"/>
              <a:t>逻辑文件名</a:t>
            </a:r>
            <a:r>
              <a:rPr lang="en-US" altLang="zh-CN" sz="1600" dirty="0"/>
              <a:t>           			/*</a:t>
            </a:r>
            <a:r>
              <a:rPr lang="zh-CN" altLang="zh-CN" sz="1600" dirty="0"/>
              <a:t>删除数据文件</a:t>
            </a:r>
            <a:r>
              <a:rPr lang="en-US" altLang="zh-CN" sz="1600" dirty="0"/>
              <a:t>*/</a:t>
            </a:r>
            <a:endParaRPr lang="zh-CN" altLang="zh-CN" sz="1600" dirty="0"/>
          </a:p>
          <a:p>
            <a:r>
              <a:rPr lang="en-US" altLang="zh-CN" sz="1600" dirty="0"/>
              <a:t>    | ADD FILEGROUP </a:t>
            </a:r>
            <a:r>
              <a:rPr lang="zh-CN" altLang="zh-CN" sz="1600" dirty="0"/>
              <a:t>文件组名 </a:t>
            </a:r>
            <a:r>
              <a:rPr lang="en-US" altLang="zh-CN" sz="1600" dirty="0"/>
              <a:t>[……] 			</a:t>
            </a:r>
            <a:r>
              <a:rPr lang="en-US" altLang="zh-CN" sz="1600" dirty="0" smtClean="0"/>
              <a:t>/*</a:t>
            </a:r>
            <a:r>
              <a:rPr lang="zh-CN" altLang="zh-CN" sz="1600" dirty="0"/>
              <a:t>增加文件组</a:t>
            </a:r>
            <a:r>
              <a:rPr lang="en-US" altLang="zh-CN" sz="1600" dirty="0"/>
              <a:t>*/</a:t>
            </a:r>
            <a:endParaRPr lang="zh-CN" altLang="zh-CN" sz="1600" dirty="0"/>
          </a:p>
          <a:p>
            <a:r>
              <a:rPr lang="en-US" altLang="zh-CN" sz="1600" dirty="0"/>
              <a:t>    | REMOVE FILEGROUP </a:t>
            </a:r>
            <a:r>
              <a:rPr lang="zh-CN" altLang="zh-CN" sz="1600" dirty="0"/>
              <a:t>文件组名</a:t>
            </a:r>
            <a:r>
              <a:rPr lang="en-US" altLang="zh-CN" sz="1600" dirty="0"/>
              <a:t>      			/*</a:t>
            </a:r>
            <a:r>
              <a:rPr lang="zh-CN" altLang="zh-CN" sz="1600" dirty="0"/>
              <a:t>删除文件组</a:t>
            </a:r>
            <a:r>
              <a:rPr lang="en-US" altLang="zh-CN" sz="1600" dirty="0"/>
              <a:t>*/</a:t>
            </a:r>
            <a:endParaRPr lang="zh-CN" altLang="zh-CN" sz="1600" dirty="0"/>
          </a:p>
          <a:p>
            <a:r>
              <a:rPr lang="en-US" altLang="zh-CN" sz="1600" dirty="0"/>
              <a:t>    | MODIFY FILE &lt;</a:t>
            </a:r>
            <a:r>
              <a:rPr lang="zh-CN" altLang="zh-CN" sz="1600" dirty="0"/>
              <a:t>文件选项</a:t>
            </a:r>
            <a:r>
              <a:rPr lang="en-US" altLang="zh-CN" sz="1600" dirty="0"/>
              <a:t>&gt;                 		/*</a:t>
            </a:r>
            <a:r>
              <a:rPr lang="zh-CN" altLang="zh-CN" sz="1600" dirty="0"/>
              <a:t>更改文件属性</a:t>
            </a:r>
            <a:r>
              <a:rPr lang="en-US" altLang="zh-CN" sz="1600" dirty="0"/>
              <a:t>*/</a:t>
            </a:r>
            <a:endParaRPr lang="zh-CN" altLang="zh-CN" sz="1600" dirty="0"/>
          </a:p>
          <a:p>
            <a:r>
              <a:rPr lang="en-US" altLang="zh-CN" sz="1600" dirty="0"/>
              <a:t>    | MODIFY NAME = </a:t>
            </a:r>
            <a:r>
              <a:rPr lang="zh-CN" altLang="zh-CN" sz="1600" dirty="0"/>
              <a:t>新数据库名</a:t>
            </a:r>
            <a:r>
              <a:rPr lang="en-US" altLang="zh-CN" sz="1600" dirty="0"/>
              <a:t>           			/*</a:t>
            </a:r>
            <a:r>
              <a:rPr lang="zh-CN" altLang="zh-CN" sz="1600" dirty="0"/>
              <a:t>数据库更名</a:t>
            </a:r>
            <a:r>
              <a:rPr lang="en-US" altLang="zh-CN" sz="1600" dirty="0"/>
              <a:t>*/</a:t>
            </a:r>
            <a:endParaRPr lang="zh-CN" altLang="zh-CN" sz="1600" dirty="0"/>
          </a:p>
          <a:p>
            <a:r>
              <a:rPr lang="en-US" altLang="zh-CN" sz="1600" dirty="0"/>
              <a:t>    | MODIFY FILEGROUP </a:t>
            </a:r>
            <a:r>
              <a:rPr lang="zh-CN" altLang="zh-CN" sz="1600" dirty="0"/>
              <a:t>文件组名</a:t>
            </a:r>
          </a:p>
          <a:p>
            <a:r>
              <a:rPr lang="en-US" altLang="zh-CN" sz="1600" dirty="0"/>
              <a:t>    {   	 &lt;</a:t>
            </a:r>
            <a:r>
              <a:rPr lang="zh-CN" altLang="zh-CN" sz="1600" dirty="0"/>
              <a:t>文件组可更新选项</a:t>
            </a:r>
            <a:r>
              <a:rPr lang="en-US" altLang="zh-CN" sz="1600" dirty="0"/>
              <a:t>&gt;</a:t>
            </a:r>
            <a:endParaRPr lang="zh-CN" altLang="zh-CN" sz="1600" dirty="0"/>
          </a:p>
          <a:p>
            <a:r>
              <a:rPr lang="en-US" altLang="zh-CN" sz="1600" dirty="0"/>
              <a:t> 		| DEFAULT</a:t>
            </a:r>
            <a:endParaRPr lang="zh-CN" altLang="zh-CN" sz="1600" dirty="0"/>
          </a:p>
          <a:p>
            <a:r>
              <a:rPr lang="en-US" altLang="zh-CN" sz="1600" dirty="0"/>
              <a:t>			| NAME = </a:t>
            </a:r>
            <a:r>
              <a:rPr lang="zh-CN" altLang="zh-CN" sz="1600" dirty="0"/>
              <a:t>新文件组名</a:t>
            </a:r>
          </a:p>
          <a:p>
            <a:r>
              <a:rPr lang="en-US" altLang="zh-CN" sz="1600" dirty="0"/>
              <a:t>    }						</a:t>
            </a:r>
            <a:r>
              <a:rPr lang="en-US" altLang="zh-CN" sz="1600" dirty="0" smtClean="0"/>
              <a:t>/*</a:t>
            </a:r>
            <a:r>
              <a:rPr lang="zh-CN" altLang="zh-CN" sz="1600" dirty="0"/>
              <a:t>更改文件组属性</a:t>
            </a:r>
            <a:r>
              <a:rPr lang="en-US" altLang="zh-CN" sz="1600" dirty="0"/>
              <a:t>*/</a:t>
            </a:r>
            <a:endParaRPr lang="zh-CN" altLang="zh-CN" sz="1600" dirty="0"/>
          </a:p>
          <a:p>
            <a:r>
              <a:rPr lang="en-US" altLang="zh-CN" sz="1600" dirty="0"/>
              <a:t>    | SET &lt;</a:t>
            </a:r>
            <a:r>
              <a:rPr lang="zh-CN" altLang="zh-CN" sz="1600" dirty="0"/>
              <a:t>属性选项</a:t>
            </a:r>
            <a:r>
              <a:rPr lang="en-US" altLang="zh-CN" sz="1600" dirty="0"/>
              <a:t>&gt;... [ WITH &lt;</a:t>
            </a:r>
            <a:r>
              <a:rPr lang="zh-CN" altLang="zh-CN" sz="1600" dirty="0"/>
              <a:t>终止</a:t>
            </a:r>
            <a:r>
              <a:rPr lang="en-US" altLang="zh-CN" sz="1600" dirty="0"/>
              <a:t>&gt; ]   		</a:t>
            </a:r>
            <a:r>
              <a:rPr lang="en-US" altLang="zh-CN" sz="1600" dirty="0" smtClean="0"/>
              <a:t>/*</a:t>
            </a:r>
            <a:r>
              <a:rPr lang="zh-CN" altLang="zh-CN" sz="1600" dirty="0"/>
              <a:t>设置数据库属性</a:t>
            </a:r>
            <a:r>
              <a:rPr lang="en-US" altLang="zh-CN" sz="1600" dirty="0"/>
              <a:t>*/</a:t>
            </a:r>
            <a:endParaRPr lang="zh-CN" altLang="zh-CN" sz="1600" dirty="0"/>
          </a:p>
          <a:p>
            <a:r>
              <a:rPr lang="en-US" altLang="zh-CN" sz="1600" dirty="0"/>
              <a:t>    | COLLATE </a:t>
            </a:r>
            <a:r>
              <a:rPr lang="zh-CN" altLang="zh-CN" sz="1600" dirty="0"/>
              <a:t>排序名</a:t>
            </a:r>
            <a:r>
              <a:rPr lang="en-US" altLang="zh-CN" sz="1600" dirty="0"/>
              <a:t> 				</a:t>
            </a:r>
            <a:r>
              <a:rPr lang="en-US" altLang="zh-CN" sz="1600" dirty="0" smtClean="0"/>
              <a:t>/*</a:t>
            </a:r>
            <a:r>
              <a:rPr lang="zh-CN" altLang="zh-CN" sz="1600" dirty="0"/>
              <a:t>指定数据库排序规则</a:t>
            </a:r>
            <a:r>
              <a:rPr lang="en-US" altLang="zh-CN" sz="1600" dirty="0"/>
              <a:t>*/</a:t>
            </a:r>
            <a:endParaRPr lang="zh-CN" altLang="zh-CN" sz="1600" dirty="0"/>
          </a:p>
          <a:p>
            <a:r>
              <a:rPr lang="en-US" altLang="zh-CN" sz="1600" dirty="0" smtClean="0"/>
              <a:t>}</a:t>
            </a:r>
          </a:p>
        </p:txBody>
      </p:sp>
    </p:spTree>
    <p:extLst>
      <p:ext uri="{BB962C8B-B14F-4D97-AF65-F5344CB8AC3E}">
        <p14:creationId xmlns:p14="http://schemas.microsoft.com/office/powerpoint/2010/main" val="343297906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1767293" y="244811"/>
            <a:ext cx="1508814" cy="5464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4492" tIns="57246" rIns="114492" bIns="57246">
            <a:spAutoFit/>
          </a:bodyPr>
          <a:lstStyle>
            <a:lvl1pPr>
              <a:defRPr sz="3200">
                <a:solidFill>
                  <a:schemeClr val="tx1"/>
                </a:solidFill>
                <a:latin typeface="Arial" charset="0"/>
                <a:ea typeface="宋体" charset="-122"/>
              </a:defRPr>
            </a:lvl1pPr>
            <a:lvl2pPr>
              <a:defRPr sz="2800">
                <a:solidFill>
                  <a:schemeClr val="tx1"/>
                </a:solidFill>
                <a:latin typeface="Arial" charset="0"/>
                <a:ea typeface="宋体" charset="-122"/>
              </a:defRPr>
            </a:lvl2pPr>
            <a:lvl3pPr>
              <a:defRPr sz="2400">
                <a:solidFill>
                  <a:schemeClr val="tx1"/>
                </a:solidFill>
                <a:latin typeface="Arial" charset="0"/>
                <a:ea typeface="宋体" charset="-122"/>
              </a:defRPr>
            </a:lvl3pPr>
            <a:lvl4pPr>
              <a:defRPr sz="2000">
                <a:solidFill>
                  <a:schemeClr val="tx1"/>
                </a:solidFill>
                <a:latin typeface="Arial" charset="0"/>
                <a:ea typeface="宋体" charset="-122"/>
              </a:defRPr>
            </a:lvl4pPr>
            <a:lvl5pPr>
              <a:defRPr sz="2000">
                <a:solidFill>
                  <a:schemeClr val="tx1"/>
                </a:solidFill>
                <a:latin typeface="Arial" charset="0"/>
                <a:ea typeface="宋体" charset="-122"/>
              </a:defRPr>
            </a:lvl5pPr>
            <a:lvl6pPr eaLnBrk="0" fontAlgn="base" hangingPunct="0">
              <a:spcBef>
                <a:spcPct val="20000"/>
              </a:spcBef>
              <a:spcAft>
                <a:spcPct val="0"/>
              </a:spcAft>
              <a:buChar char="»"/>
              <a:defRPr sz="2000">
                <a:solidFill>
                  <a:schemeClr val="tx1"/>
                </a:solidFill>
                <a:latin typeface="Arial" charset="0"/>
                <a:ea typeface="宋体" charset="-122"/>
              </a:defRPr>
            </a:lvl6pPr>
            <a:lvl7pPr eaLnBrk="0" fontAlgn="base" hangingPunct="0">
              <a:spcBef>
                <a:spcPct val="20000"/>
              </a:spcBef>
              <a:spcAft>
                <a:spcPct val="0"/>
              </a:spcAft>
              <a:buChar char="»"/>
              <a:defRPr sz="2000">
                <a:solidFill>
                  <a:schemeClr val="tx1"/>
                </a:solidFill>
                <a:latin typeface="Arial" charset="0"/>
                <a:ea typeface="宋体" charset="-122"/>
              </a:defRPr>
            </a:lvl7pPr>
            <a:lvl8pPr eaLnBrk="0" fontAlgn="base" hangingPunct="0">
              <a:spcBef>
                <a:spcPct val="20000"/>
              </a:spcBef>
              <a:spcAft>
                <a:spcPct val="0"/>
              </a:spcAft>
              <a:buChar char="»"/>
              <a:defRPr sz="2000">
                <a:solidFill>
                  <a:schemeClr val="tx1"/>
                </a:solidFill>
                <a:latin typeface="Arial" charset="0"/>
                <a:ea typeface="宋体" charset="-122"/>
              </a:defRPr>
            </a:lvl8pPr>
            <a:lvl9pPr eaLnBrk="0" fontAlgn="base" hangingPunct="0">
              <a:spcBef>
                <a:spcPct val="20000"/>
              </a:spcBef>
              <a:spcAft>
                <a:spcPct val="0"/>
              </a:spcAft>
              <a:buChar char="»"/>
              <a:defRPr sz="2000">
                <a:solidFill>
                  <a:schemeClr val="tx1"/>
                </a:solidFill>
                <a:latin typeface="Arial" charset="0"/>
                <a:ea typeface="宋体" charset="-122"/>
              </a:defRPr>
            </a:lvl9pPr>
          </a:lstStyle>
          <a:p>
            <a:r>
              <a:rPr lang="en-US" altLang="zh-CN" sz="2800" b="1" dirty="0">
                <a:solidFill>
                  <a:srgbClr val="751021"/>
                </a:solidFill>
              </a:rPr>
              <a:t>1</a:t>
            </a:r>
            <a:r>
              <a:rPr lang="zh-CN" altLang="zh-CN" sz="2800" b="1" dirty="0">
                <a:solidFill>
                  <a:srgbClr val="751021"/>
                </a:solidFill>
              </a:rPr>
              <a:t>．命令</a:t>
            </a:r>
          </a:p>
        </p:txBody>
      </p:sp>
      <p:sp>
        <p:nvSpPr>
          <p:cNvPr id="3" name="TextBox 2"/>
          <p:cNvSpPr txBox="1"/>
          <p:nvPr/>
        </p:nvSpPr>
        <p:spPr>
          <a:xfrm>
            <a:off x="936402" y="972344"/>
            <a:ext cx="9577064" cy="5078313"/>
          </a:xfrm>
          <a:prstGeom prst="rect">
            <a:avLst/>
          </a:prstGeom>
          <a:noFill/>
        </p:spPr>
        <p:txBody>
          <a:bodyPr wrap="square" rtlCol="0">
            <a:spAutoFit/>
          </a:bodyPr>
          <a:lstStyle/>
          <a:p>
            <a:pPr indent="446088"/>
            <a:r>
              <a:rPr lang="en-US" altLang="zh-CN" b="1" dirty="0"/>
              <a:t>1</a:t>
            </a:r>
            <a:r>
              <a:rPr lang="zh-CN" altLang="zh-CN" b="1" dirty="0"/>
              <a:t>）命令主体</a:t>
            </a:r>
          </a:p>
          <a:p>
            <a:pPr indent="446088"/>
            <a:r>
              <a:rPr lang="en-US" altLang="zh-CN" dirty="0"/>
              <a:t>ALTER DATABASE</a:t>
            </a:r>
            <a:r>
              <a:rPr lang="zh-CN" altLang="zh-CN" dirty="0"/>
              <a:t>命令主体结构说明如下。</a:t>
            </a:r>
          </a:p>
          <a:p>
            <a:pPr indent="446088"/>
            <a:r>
              <a:rPr lang="zh-CN" altLang="zh-CN" dirty="0"/>
              <a:t>（</a:t>
            </a:r>
            <a:r>
              <a:rPr lang="en-US" altLang="zh-CN" dirty="0"/>
              <a:t>1</a:t>
            </a:r>
            <a:r>
              <a:rPr lang="zh-CN" altLang="zh-CN" dirty="0"/>
              <a:t>）</a:t>
            </a:r>
            <a:r>
              <a:rPr lang="en-US" altLang="zh-CN" dirty="0"/>
              <a:t>ADD FILE</a:t>
            </a:r>
            <a:r>
              <a:rPr lang="zh-CN" altLang="zh-CN" dirty="0"/>
              <a:t>子句：向数据库添加数据文件，</a:t>
            </a:r>
            <a:r>
              <a:rPr lang="en-US" altLang="zh-CN" dirty="0"/>
              <a:t>&lt;</a:t>
            </a:r>
            <a:r>
              <a:rPr lang="zh-CN" altLang="zh-CN" dirty="0"/>
              <a:t>文件属性</a:t>
            </a:r>
            <a:r>
              <a:rPr lang="en-US" altLang="zh-CN" dirty="0"/>
              <a:t>&gt;</a:t>
            </a:r>
            <a:r>
              <a:rPr lang="zh-CN" altLang="zh-CN" dirty="0"/>
              <a:t>给出文件的属性，其构成参见</a:t>
            </a:r>
            <a:r>
              <a:rPr lang="en-US" altLang="zh-CN" dirty="0"/>
              <a:t>CREATE DATABASE</a:t>
            </a:r>
            <a:r>
              <a:rPr lang="zh-CN" altLang="zh-CN" dirty="0"/>
              <a:t>语法说明。</a:t>
            </a:r>
          </a:p>
          <a:p>
            <a:pPr indent="446088"/>
            <a:r>
              <a:rPr lang="zh-CN" altLang="zh-CN" dirty="0"/>
              <a:t>（</a:t>
            </a:r>
            <a:r>
              <a:rPr lang="en-US" altLang="zh-CN" dirty="0"/>
              <a:t>2</a:t>
            </a:r>
            <a:r>
              <a:rPr lang="zh-CN" altLang="zh-CN" dirty="0"/>
              <a:t>）</a:t>
            </a:r>
            <a:r>
              <a:rPr lang="en-US" altLang="zh-CN" dirty="0"/>
              <a:t>ADD LOG FILE</a:t>
            </a:r>
            <a:r>
              <a:rPr lang="zh-CN" altLang="zh-CN" dirty="0"/>
              <a:t>子句：向数据库添加日志文件，</a:t>
            </a:r>
            <a:r>
              <a:rPr lang="en-US" altLang="zh-CN" dirty="0"/>
              <a:t>&lt;</a:t>
            </a:r>
            <a:r>
              <a:rPr lang="zh-CN" altLang="zh-CN" dirty="0"/>
              <a:t>文件属性</a:t>
            </a:r>
            <a:r>
              <a:rPr lang="en-US" altLang="zh-CN" dirty="0"/>
              <a:t>&gt;</a:t>
            </a:r>
            <a:r>
              <a:rPr lang="zh-CN" altLang="zh-CN" dirty="0"/>
              <a:t>给出日志文件的属性。</a:t>
            </a:r>
          </a:p>
          <a:p>
            <a:pPr indent="446088"/>
            <a:r>
              <a:rPr lang="zh-CN" altLang="zh-CN" dirty="0"/>
              <a:t>（</a:t>
            </a:r>
            <a:r>
              <a:rPr lang="en-US" altLang="zh-CN" dirty="0"/>
              <a:t>3</a:t>
            </a:r>
            <a:r>
              <a:rPr lang="zh-CN" altLang="zh-CN" dirty="0"/>
              <a:t>）</a:t>
            </a:r>
            <a:r>
              <a:rPr lang="en-US" altLang="zh-CN" dirty="0"/>
              <a:t>REMOVE FILE</a:t>
            </a:r>
            <a:r>
              <a:rPr lang="zh-CN" altLang="zh-CN" dirty="0"/>
              <a:t>子句：从数据库中删除数据文件，被删除的数据文件由其中的参数“逻辑文件名”给出。</a:t>
            </a:r>
          </a:p>
          <a:p>
            <a:pPr indent="446088"/>
            <a:r>
              <a:rPr lang="zh-CN" altLang="zh-CN" dirty="0"/>
              <a:t>（</a:t>
            </a:r>
            <a:r>
              <a:rPr lang="en-US" altLang="zh-CN" dirty="0"/>
              <a:t>4</a:t>
            </a:r>
            <a:r>
              <a:rPr lang="zh-CN" altLang="zh-CN" dirty="0"/>
              <a:t>）</a:t>
            </a:r>
            <a:r>
              <a:rPr lang="en-US" altLang="zh-CN" dirty="0"/>
              <a:t>ADD FILEGROUP</a:t>
            </a:r>
            <a:r>
              <a:rPr lang="zh-CN" altLang="zh-CN" dirty="0"/>
              <a:t>子句：向数据库中添加文件组，被添加的文件组名由参数“文件组名”给出。</a:t>
            </a:r>
          </a:p>
          <a:p>
            <a:pPr indent="446088"/>
            <a:r>
              <a:rPr lang="zh-CN" altLang="zh-CN" dirty="0"/>
              <a:t>（</a:t>
            </a:r>
            <a:r>
              <a:rPr lang="en-US" altLang="zh-CN" dirty="0"/>
              <a:t>5</a:t>
            </a:r>
            <a:r>
              <a:rPr lang="zh-CN" altLang="zh-CN" dirty="0"/>
              <a:t>）</a:t>
            </a:r>
            <a:r>
              <a:rPr lang="en-US" altLang="zh-CN" dirty="0"/>
              <a:t>REMOVE FILEGROUP</a:t>
            </a:r>
            <a:r>
              <a:rPr lang="zh-CN" altLang="zh-CN" dirty="0"/>
              <a:t>子句：删除文件组，被删除的文件组名由参数“文件组名”给出。</a:t>
            </a:r>
          </a:p>
          <a:p>
            <a:pPr indent="446088"/>
            <a:r>
              <a:rPr lang="zh-CN" altLang="zh-CN" dirty="0"/>
              <a:t>（</a:t>
            </a:r>
            <a:r>
              <a:rPr lang="en-US" altLang="zh-CN" dirty="0"/>
              <a:t>6</a:t>
            </a:r>
            <a:r>
              <a:rPr lang="zh-CN" altLang="zh-CN" dirty="0"/>
              <a:t>）</a:t>
            </a:r>
            <a:r>
              <a:rPr lang="en-US" altLang="zh-CN" dirty="0"/>
              <a:t>MODIFY FILE</a:t>
            </a:r>
            <a:r>
              <a:rPr lang="zh-CN" altLang="zh-CN" dirty="0"/>
              <a:t>子句：修改数据文件的属性，被修改文件的逻辑名由</a:t>
            </a:r>
            <a:r>
              <a:rPr lang="en-US" altLang="zh-CN" dirty="0"/>
              <a:t>&lt;</a:t>
            </a:r>
            <a:r>
              <a:rPr lang="zh-CN" altLang="zh-CN" dirty="0"/>
              <a:t>文件属性</a:t>
            </a:r>
            <a:r>
              <a:rPr lang="en-US" altLang="zh-CN" dirty="0"/>
              <a:t>&gt;</a:t>
            </a:r>
            <a:r>
              <a:rPr lang="zh-CN" altLang="zh-CN" dirty="0"/>
              <a:t>的</a:t>
            </a:r>
            <a:r>
              <a:rPr lang="en-US" altLang="zh-CN" dirty="0"/>
              <a:t>NAME</a:t>
            </a:r>
            <a:r>
              <a:rPr lang="zh-CN" altLang="zh-CN" dirty="0"/>
              <a:t>选项给出，可以修改的文件属性包括</a:t>
            </a:r>
            <a:r>
              <a:rPr lang="en-US" altLang="zh-CN" dirty="0"/>
              <a:t>FILENAME</a:t>
            </a:r>
            <a:r>
              <a:rPr lang="zh-CN" altLang="zh-CN" dirty="0"/>
              <a:t>、</a:t>
            </a:r>
            <a:r>
              <a:rPr lang="en-US" altLang="zh-CN" dirty="0"/>
              <a:t>SIZE</a:t>
            </a:r>
            <a:r>
              <a:rPr lang="zh-CN" altLang="zh-CN" dirty="0"/>
              <a:t>、</a:t>
            </a:r>
            <a:r>
              <a:rPr lang="en-US" altLang="zh-CN" dirty="0"/>
              <a:t>MAXSIZE</a:t>
            </a:r>
            <a:r>
              <a:rPr lang="zh-CN" altLang="zh-CN" dirty="0"/>
              <a:t>和</a:t>
            </a:r>
            <a:r>
              <a:rPr lang="en-US" altLang="zh-CN" dirty="0"/>
              <a:t>FILEGROWTH</a:t>
            </a:r>
            <a:r>
              <a:rPr lang="zh-CN" altLang="zh-CN" dirty="0"/>
              <a:t>，但要注意，一次只能修改其中的一个属性。</a:t>
            </a:r>
          </a:p>
          <a:p>
            <a:pPr indent="446088"/>
            <a:r>
              <a:rPr lang="zh-CN" altLang="zh-CN" dirty="0"/>
              <a:t>（</a:t>
            </a:r>
            <a:r>
              <a:rPr lang="en-US" altLang="zh-CN" dirty="0"/>
              <a:t>7</a:t>
            </a:r>
            <a:r>
              <a:rPr lang="zh-CN" altLang="zh-CN" dirty="0"/>
              <a:t>）</a:t>
            </a:r>
            <a:r>
              <a:rPr lang="en-US" altLang="zh-CN" dirty="0"/>
              <a:t>MODIFY NAME</a:t>
            </a:r>
            <a:r>
              <a:rPr lang="zh-CN" altLang="zh-CN" dirty="0"/>
              <a:t>子句：更改数据库名，新的数据库名由参数“新数据库名”给出。</a:t>
            </a:r>
          </a:p>
          <a:p>
            <a:pPr indent="446088"/>
            <a:r>
              <a:rPr lang="zh-CN" altLang="zh-CN" dirty="0"/>
              <a:t>（</a:t>
            </a:r>
            <a:r>
              <a:rPr lang="en-US" altLang="zh-CN" dirty="0"/>
              <a:t>8</a:t>
            </a:r>
            <a:r>
              <a:rPr lang="zh-CN" altLang="zh-CN" dirty="0"/>
              <a:t>）</a:t>
            </a:r>
            <a:r>
              <a:rPr lang="en-US" altLang="zh-CN" dirty="0"/>
              <a:t>MODIFY FILEGROUP</a:t>
            </a:r>
            <a:r>
              <a:rPr lang="zh-CN" altLang="zh-CN" dirty="0"/>
              <a:t>子句：用于修改文件组的属性。“文件组名”为要修改的文件组名称。</a:t>
            </a:r>
          </a:p>
          <a:p>
            <a:pPr indent="446088"/>
            <a:r>
              <a:rPr lang="zh-CN" altLang="zh-CN" dirty="0"/>
              <a:t>（</a:t>
            </a:r>
            <a:r>
              <a:rPr lang="en-US" altLang="zh-CN" dirty="0"/>
              <a:t>9</a:t>
            </a:r>
            <a:r>
              <a:rPr lang="zh-CN" altLang="zh-CN" dirty="0"/>
              <a:t>）</a:t>
            </a:r>
            <a:r>
              <a:rPr lang="en-US" altLang="zh-CN" dirty="0"/>
              <a:t>SET</a:t>
            </a:r>
            <a:r>
              <a:rPr lang="zh-CN" altLang="zh-CN" dirty="0"/>
              <a:t>子句：用于设置数据库的属性，</a:t>
            </a:r>
            <a:r>
              <a:rPr lang="en-US" altLang="zh-CN" dirty="0"/>
              <a:t>&lt;</a:t>
            </a:r>
            <a:r>
              <a:rPr lang="zh-CN" altLang="zh-CN" dirty="0"/>
              <a:t>属性选项</a:t>
            </a:r>
            <a:r>
              <a:rPr lang="en-US" altLang="zh-CN" dirty="0"/>
              <a:t>&gt;</a:t>
            </a:r>
            <a:r>
              <a:rPr lang="zh-CN" altLang="zh-CN" dirty="0"/>
              <a:t>中指定了要修改的属性</a:t>
            </a:r>
            <a:r>
              <a:rPr lang="zh-CN" altLang="zh-CN" dirty="0" smtClean="0"/>
              <a:t>。</a:t>
            </a:r>
            <a:endParaRPr lang="zh-CN" altLang="zh-CN" dirty="0"/>
          </a:p>
        </p:txBody>
      </p:sp>
    </p:spTree>
    <p:extLst>
      <p:ext uri="{BB962C8B-B14F-4D97-AF65-F5344CB8AC3E}">
        <p14:creationId xmlns:p14="http://schemas.microsoft.com/office/powerpoint/2010/main" val="142532955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1767293" y="244811"/>
            <a:ext cx="1508814" cy="5464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4492" tIns="57246" rIns="114492" bIns="57246">
            <a:spAutoFit/>
          </a:bodyPr>
          <a:lstStyle>
            <a:lvl1pPr>
              <a:defRPr sz="3200">
                <a:solidFill>
                  <a:schemeClr val="tx1"/>
                </a:solidFill>
                <a:latin typeface="Arial" charset="0"/>
                <a:ea typeface="宋体" charset="-122"/>
              </a:defRPr>
            </a:lvl1pPr>
            <a:lvl2pPr>
              <a:defRPr sz="2800">
                <a:solidFill>
                  <a:schemeClr val="tx1"/>
                </a:solidFill>
                <a:latin typeface="Arial" charset="0"/>
                <a:ea typeface="宋体" charset="-122"/>
              </a:defRPr>
            </a:lvl2pPr>
            <a:lvl3pPr>
              <a:defRPr sz="2400">
                <a:solidFill>
                  <a:schemeClr val="tx1"/>
                </a:solidFill>
                <a:latin typeface="Arial" charset="0"/>
                <a:ea typeface="宋体" charset="-122"/>
              </a:defRPr>
            </a:lvl3pPr>
            <a:lvl4pPr>
              <a:defRPr sz="2000">
                <a:solidFill>
                  <a:schemeClr val="tx1"/>
                </a:solidFill>
                <a:latin typeface="Arial" charset="0"/>
                <a:ea typeface="宋体" charset="-122"/>
              </a:defRPr>
            </a:lvl4pPr>
            <a:lvl5pPr>
              <a:defRPr sz="2000">
                <a:solidFill>
                  <a:schemeClr val="tx1"/>
                </a:solidFill>
                <a:latin typeface="Arial" charset="0"/>
                <a:ea typeface="宋体" charset="-122"/>
              </a:defRPr>
            </a:lvl5pPr>
            <a:lvl6pPr eaLnBrk="0" fontAlgn="base" hangingPunct="0">
              <a:spcBef>
                <a:spcPct val="20000"/>
              </a:spcBef>
              <a:spcAft>
                <a:spcPct val="0"/>
              </a:spcAft>
              <a:buChar char="»"/>
              <a:defRPr sz="2000">
                <a:solidFill>
                  <a:schemeClr val="tx1"/>
                </a:solidFill>
                <a:latin typeface="Arial" charset="0"/>
                <a:ea typeface="宋体" charset="-122"/>
              </a:defRPr>
            </a:lvl6pPr>
            <a:lvl7pPr eaLnBrk="0" fontAlgn="base" hangingPunct="0">
              <a:spcBef>
                <a:spcPct val="20000"/>
              </a:spcBef>
              <a:spcAft>
                <a:spcPct val="0"/>
              </a:spcAft>
              <a:buChar char="»"/>
              <a:defRPr sz="2000">
                <a:solidFill>
                  <a:schemeClr val="tx1"/>
                </a:solidFill>
                <a:latin typeface="Arial" charset="0"/>
                <a:ea typeface="宋体" charset="-122"/>
              </a:defRPr>
            </a:lvl7pPr>
            <a:lvl8pPr eaLnBrk="0" fontAlgn="base" hangingPunct="0">
              <a:spcBef>
                <a:spcPct val="20000"/>
              </a:spcBef>
              <a:spcAft>
                <a:spcPct val="0"/>
              </a:spcAft>
              <a:buChar char="»"/>
              <a:defRPr sz="2000">
                <a:solidFill>
                  <a:schemeClr val="tx1"/>
                </a:solidFill>
                <a:latin typeface="Arial" charset="0"/>
                <a:ea typeface="宋体" charset="-122"/>
              </a:defRPr>
            </a:lvl8pPr>
            <a:lvl9pPr eaLnBrk="0" fontAlgn="base" hangingPunct="0">
              <a:spcBef>
                <a:spcPct val="20000"/>
              </a:spcBef>
              <a:spcAft>
                <a:spcPct val="0"/>
              </a:spcAft>
              <a:buChar char="»"/>
              <a:defRPr sz="2000">
                <a:solidFill>
                  <a:schemeClr val="tx1"/>
                </a:solidFill>
                <a:latin typeface="Arial" charset="0"/>
                <a:ea typeface="宋体" charset="-122"/>
              </a:defRPr>
            </a:lvl9pPr>
          </a:lstStyle>
          <a:p>
            <a:r>
              <a:rPr lang="en-US" altLang="zh-CN" sz="2800" b="1" dirty="0">
                <a:solidFill>
                  <a:srgbClr val="751021"/>
                </a:solidFill>
              </a:rPr>
              <a:t>1</a:t>
            </a:r>
            <a:r>
              <a:rPr lang="zh-CN" altLang="zh-CN" sz="2800" b="1" dirty="0">
                <a:solidFill>
                  <a:srgbClr val="751021"/>
                </a:solidFill>
              </a:rPr>
              <a:t>．命令</a:t>
            </a:r>
          </a:p>
        </p:txBody>
      </p:sp>
      <p:sp>
        <p:nvSpPr>
          <p:cNvPr id="3" name="矩形 2"/>
          <p:cNvSpPr/>
          <p:nvPr/>
        </p:nvSpPr>
        <p:spPr>
          <a:xfrm>
            <a:off x="1082501" y="1188368"/>
            <a:ext cx="5470525" cy="646331"/>
          </a:xfrm>
          <a:prstGeom prst="rect">
            <a:avLst/>
          </a:prstGeom>
        </p:spPr>
        <p:txBody>
          <a:bodyPr>
            <a:spAutoFit/>
          </a:bodyPr>
          <a:lstStyle/>
          <a:p>
            <a:r>
              <a:rPr lang="en-US" altLang="zh-CN" b="1" dirty="0"/>
              <a:t>2</a:t>
            </a:r>
            <a:r>
              <a:rPr lang="zh-CN" altLang="zh-CN" b="1" dirty="0"/>
              <a:t>）文件组可更新选项</a:t>
            </a:r>
          </a:p>
          <a:p>
            <a:r>
              <a:rPr lang="en-US" altLang="zh-CN" dirty="0"/>
              <a:t>&lt;</a:t>
            </a:r>
            <a:r>
              <a:rPr lang="zh-CN" altLang="zh-CN" dirty="0"/>
              <a:t>文件组可更新选项</a:t>
            </a:r>
            <a:r>
              <a:rPr lang="en-US" altLang="zh-CN" dirty="0"/>
              <a:t>&gt;=</a:t>
            </a:r>
            <a:endParaRPr lang="zh-CN" altLang="zh-CN" dirty="0"/>
          </a:p>
        </p:txBody>
      </p:sp>
      <p:sp>
        <p:nvSpPr>
          <p:cNvPr id="4" name="圆角矩形 3"/>
          <p:cNvSpPr/>
          <p:nvPr/>
        </p:nvSpPr>
        <p:spPr>
          <a:xfrm>
            <a:off x="1080418" y="1834699"/>
            <a:ext cx="8424936" cy="1328023"/>
          </a:xfrm>
          <a:prstGeom prst="round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r>
              <a:rPr lang="en-US" altLang="zh-CN" dirty="0"/>
              <a:t>{</a:t>
            </a:r>
            <a:endParaRPr lang="zh-CN" altLang="zh-CN" dirty="0"/>
          </a:p>
          <a:p>
            <a:r>
              <a:rPr lang="en-US" altLang="zh-CN" dirty="0"/>
              <a:t>    	{ READONLY | READWRITE  } </a:t>
            </a:r>
            <a:endParaRPr lang="zh-CN" altLang="zh-CN" dirty="0"/>
          </a:p>
          <a:p>
            <a:r>
              <a:rPr lang="en-US" altLang="zh-CN" dirty="0"/>
              <a:t>    | 	{ READ_ONLY | READ_WRITE }</a:t>
            </a:r>
            <a:endParaRPr lang="zh-CN" altLang="zh-CN" dirty="0"/>
          </a:p>
          <a:p>
            <a:r>
              <a:rPr lang="en-US" altLang="zh-CN" dirty="0"/>
              <a:t>}</a:t>
            </a:r>
            <a:endParaRPr lang="zh-CN" altLang="zh-CN" dirty="0"/>
          </a:p>
        </p:txBody>
      </p:sp>
      <p:sp>
        <p:nvSpPr>
          <p:cNvPr id="5" name="矩形 4"/>
          <p:cNvSpPr/>
          <p:nvPr/>
        </p:nvSpPr>
        <p:spPr>
          <a:xfrm>
            <a:off x="1008410" y="3169236"/>
            <a:ext cx="8783073" cy="869533"/>
          </a:xfrm>
          <a:prstGeom prst="rect">
            <a:avLst/>
          </a:prstGeom>
        </p:spPr>
        <p:txBody>
          <a:bodyPr wrap="square">
            <a:spAutoFit/>
          </a:bodyPr>
          <a:lstStyle/>
          <a:p>
            <a:pPr>
              <a:lnSpc>
                <a:spcPct val="150000"/>
              </a:lnSpc>
            </a:pPr>
            <a:r>
              <a:rPr lang="zh-CN" altLang="zh-CN" dirty="0"/>
              <a:t>（</a:t>
            </a:r>
            <a:r>
              <a:rPr lang="en-US" altLang="zh-CN" dirty="0"/>
              <a:t>1</a:t>
            </a:r>
            <a:r>
              <a:rPr lang="zh-CN" altLang="zh-CN" dirty="0"/>
              <a:t>）</a:t>
            </a:r>
            <a:r>
              <a:rPr lang="en-US" altLang="zh-CN" dirty="0"/>
              <a:t>READONLY</a:t>
            </a:r>
            <a:r>
              <a:rPr lang="zh-CN" altLang="zh-CN" dirty="0"/>
              <a:t>和</a:t>
            </a:r>
            <a:r>
              <a:rPr lang="en-US" altLang="zh-CN" dirty="0"/>
              <a:t>READ_ONLY</a:t>
            </a:r>
            <a:r>
              <a:rPr lang="zh-CN" altLang="zh-CN" dirty="0"/>
              <a:t>选项：用于将文件组设为只读。</a:t>
            </a:r>
          </a:p>
          <a:p>
            <a:pPr>
              <a:lnSpc>
                <a:spcPct val="150000"/>
              </a:lnSpc>
            </a:pPr>
            <a:r>
              <a:rPr lang="zh-CN" altLang="zh-CN" dirty="0"/>
              <a:t>（</a:t>
            </a:r>
            <a:r>
              <a:rPr lang="en-US" altLang="zh-CN" dirty="0"/>
              <a:t>2</a:t>
            </a:r>
            <a:r>
              <a:rPr lang="zh-CN" altLang="zh-CN" dirty="0"/>
              <a:t>）</a:t>
            </a:r>
            <a:r>
              <a:rPr lang="en-US" altLang="zh-CN" dirty="0"/>
              <a:t>READWRITE</a:t>
            </a:r>
            <a:r>
              <a:rPr lang="zh-CN" altLang="zh-CN" dirty="0"/>
              <a:t>和</a:t>
            </a:r>
            <a:r>
              <a:rPr lang="en-US" altLang="zh-CN" dirty="0"/>
              <a:t>READ_WRITE</a:t>
            </a:r>
            <a:r>
              <a:rPr lang="zh-CN" altLang="zh-CN" dirty="0"/>
              <a:t>选项：将文件组设为读</a:t>
            </a:r>
            <a:r>
              <a:rPr lang="en-US" altLang="zh-CN" dirty="0"/>
              <a:t>/</a:t>
            </a:r>
            <a:r>
              <a:rPr lang="zh-CN" altLang="zh-CN" dirty="0"/>
              <a:t>写模式。</a:t>
            </a:r>
          </a:p>
        </p:txBody>
      </p:sp>
    </p:spTree>
    <p:extLst>
      <p:ext uri="{BB962C8B-B14F-4D97-AF65-F5344CB8AC3E}">
        <p14:creationId xmlns:p14="http://schemas.microsoft.com/office/powerpoint/2010/main" val="90526895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1767293" y="244811"/>
            <a:ext cx="2945105" cy="5464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4492" tIns="57246" rIns="114492" bIns="57246">
            <a:spAutoFit/>
          </a:bodyPr>
          <a:lstStyle>
            <a:lvl1pPr>
              <a:defRPr sz="3200">
                <a:solidFill>
                  <a:schemeClr val="tx1"/>
                </a:solidFill>
                <a:latin typeface="Arial" charset="0"/>
                <a:ea typeface="宋体" charset="-122"/>
              </a:defRPr>
            </a:lvl1pPr>
            <a:lvl2pPr>
              <a:defRPr sz="2800">
                <a:solidFill>
                  <a:schemeClr val="tx1"/>
                </a:solidFill>
                <a:latin typeface="Arial" charset="0"/>
                <a:ea typeface="宋体" charset="-122"/>
              </a:defRPr>
            </a:lvl2pPr>
            <a:lvl3pPr>
              <a:defRPr sz="2400">
                <a:solidFill>
                  <a:schemeClr val="tx1"/>
                </a:solidFill>
                <a:latin typeface="Arial" charset="0"/>
                <a:ea typeface="宋体" charset="-122"/>
              </a:defRPr>
            </a:lvl3pPr>
            <a:lvl4pPr>
              <a:defRPr sz="2000">
                <a:solidFill>
                  <a:schemeClr val="tx1"/>
                </a:solidFill>
                <a:latin typeface="Arial" charset="0"/>
                <a:ea typeface="宋体" charset="-122"/>
              </a:defRPr>
            </a:lvl4pPr>
            <a:lvl5pPr>
              <a:defRPr sz="2000">
                <a:solidFill>
                  <a:schemeClr val="tx1"/>
                </a:solidFill>
                <a:latin typeface="Arial" charset="0"/>
                <a:ea typeface="宋体" charset="-122"/>
              </a:defRPr>
            </a:lvl5pPr>
            <a:lvl6pPr eaLnBrk="0" fontAlgn="base" hangingPunct="0">
              <a:spcBef>
                <a:spcPct val="20000"/>
              </a:spcBef>
              <a:spcAft>
                <a:spcPct val="0"/>
              </a:spcAft>
              <a:buChar char="»"/>
              <a:defRPr sz="2000">
                <a:solidFill>
                  <a:schemeClr val="tx1"/>
                </a:solidFill>
                <a:latin typeface="Arial" charset="0"/>
                <a:ea typeface="宋体" charset="-122"/>
              </a:defRPr>
            </a:lvl6pPr>
            <a:lvl7pPr eaLnBrk="0" fontAlgn="base" hangingPunct="0">
              <a:spcBef>
                <a:spcPct val="20000"/>
              </a:spcBef>
              <a:spcAft>
                <a:spcPct val="0"/>
              </a:spcAft>
              <a:buChar char="»"/>
              <a:defRPr sz="2000">
                <a:solidFill>
                  <a:schemeClr val="tx1"/>
                </a:solidFill>
                <a:latin typeface="Arial" charset="0"/>
                <a:ea typeface="宋体" charset="-122"/>
              </a:defRPr>
            </a:lvl7pPr>
            <a:lvl8pPr eaLnBrk="0" fontAlgn="base" hangingPunct="0">
              <a:spcBef>
                <a:spcPct val="20000"/>
              </a:spcBef>
              <a:spcAft>
                <a:spcPct val="0"/>
              </a:spcAft>
              <a:buChar char="»"/>
              <a:defRPr sz="2000">
                <a:solidFill>
                  <a:schemeClr val="tx1"/>
                </a:solidFill>
                <a:latin typeface="Arial" charset="0"/>
                <a:ea typeface="宋体" charset="-122"/>
              </a:defRPr>
            </a:lvl8pPr>
            <a:lvl9pPr eaLnBrk="0" fontAlgn="base" hangingPunct="0">
              <a:spcBef>
                <a:spcPct val="20000"/>
              </a:spcBef>
              <a:spcAft>
                <a:spcPct val="0"/>
              </a:spcAft>
              <a:buChar char="»"/>
              <a:defRPr sz="2000">
                <a:solidFill>
                  <a:schemeClr val="tx1"/>
                </a:solidFill>
                <a:latin typeface="Arial" charset="0"/>
                <a:ea typeface="宋体" charset="-122"/>
              </a:defRPr>
            </a:lvl9pPr>
          </a:lstStyle>
          <a:p>
            <a:r>
              <a:rPr lang="en-US" altLang="zh-CN" sz="2800" b="1" dirty="0">
                <a:solidFill>
                  <a:srgbClr val="751021"/>
                </a:solidFill>
              </a:rPr>
              <a:t>2</a:t>
            </a:r>
            <a:r>
              <a:rPr lang="zh-CN" altLang="zh-CN" sz="2800" b="1" dirty="0">
                <a:solidFill>
                  <a:srgbClr val="751021"/>
                </a:solidFill>
              </a:rPr>
              <a:t>．命令应用实例</a:t>
            </a:r>
          </a:p>
        </p:txBody>
      </p:sp>
      <p:sp>
        <p:nvSpPr>
          <p:cNvPr id="3" name="TextBox 2"/>
          <p:cNvSpPr txBox="1"/>
          <p:nvPr/>
        </p:nvSpPr>
        <p:spPr>
          <a:xfrm>
            <a:off x="792386" y="1116360"/>
            <a:ext cx="9145016" cy="1200329"/>
          </a:xfrm>
          <a:prstGeom prst="rect">
            <a:avLst/>
          </a:prstGeom>
          <a:noFill/>
        </p:spPr>
        <p:txBody>
          <a:bodyPr wrap="square" rtlCol="0">
            <a:spAutoFit/>
          </a:bodyPr>
          <a:lstStyle/>
          <a:p>
            <a:pPr indent="446088"/>
            <a:r>
              <a:rPr lang="en-US" altLang="zh-CN" b="1" dirty="0"/>
              <a:t>1</a:t>
            </a:r>
            <a:r>
              <a:rPr lang="zh-CN" altLang="zh-CN" b="1" dirty="0"/>
              <a:t>）修改文件大小和增长方式</a:t>
            </a:r>
          </a:p>
          <a:p>
            <a:pPr indent="446088"/>
            <a:r>
              <a:rPr lang="zh-CN" altLang="zh-CN" dirty="0"/>
              <a:t>【例</a:t>
            </a:r>
            <a:r>
              <a:rPr lang="en-US" altLang="zh-CN" dirty="0"/>
              <a:t>2.5</a:t>
            </a:r>
            <a:r>
              <a:rPr lang="zh-CN" altLang="zh-CN" dirty="0"/>
              <a:t>】  修改数据库</a:t>
            </a:r>
            <a:r>
              <a:rPr lang="en-US" altLang="zh-CN" dirty="0"/>
              <a:t>test1</a:t>
            </a:r>
            <a:r>
              <a:rPr lang="zh-CN" altLang="zh-CN" dirty="0"/>
              <a:t>现有数据文件</a:t>
            </a:r>
            <a:r>
              <a:rPr lang="en-US" altLang="zh-CN" dirty="0"/>
              <a:t>test1_data</a:t>
            </a:r>
            <a:r>
              <a:rPr lang="zh-CN" altLang="zh-CN" dirty="0"/>
              <a:t>的属性，将主数据文件的最大容量改为</a:t>
            </a:r>
            <a:r>
              <a:rPr lang="en-US" altLang="zh-CN" dirty="0"/>
              <a:t>100 MB</a:t>
            </a:r>
            <a:r>
              <a:rPr lang="zh-CN" altLang="zh-CN" dirty="0"/>
              <a:t>，增长方式改为按每次</a:t>
            </a:r>
            <a:r>
              <a:rPr lang="en-US" altLang="zh-CN" dirty="0"/>
              <a:t>5 MB</a:t>
            </a:r>
            <a:r>
              <a:rPr lang="zh-CN" altLang="zh-CN" dirty="0"/>
              <a:t>增长。</a:t>
            </a:r>
          </a:p>
          <a:p>
            <a:pPr indent="446088"/>
            <a:r>
              <a:rPr lang="zh-CN" altLang="zh-CN" dirty="0"/>
              <a:t>（</a:t>
            </a:r>
            <a:r>
              <a:rPr lang="en-US" altLang="zh-CN" dirty="0"/>
              <a:t>1</a:t>
            </a:r>
            <a:r>
              <a:rPr lang="zh-CN" altLang="zh-CN" dirty="0"/>
              <a:t>）</a:t>
            </a:r>
            <a:r>
              <a:rPr lang="en-US" altLang="zh-CN" dirty="0"/>
              <a:t>T-SQL</a:t>
            </a:r>
            <a:r>
              <a:rPr lang="zh-CN" altLang="zh-CN" dirty="0"/>
              <a:t>语句如下</a:t>
            </a:r>
            <a:r>
              <a:rPr lang="zh-CN" altLang="zh-CN" dirty="0" smtClean="0"/>
              <a:t>：</a:t>
            </a:r>
            <a:endParaRPr lang="zh-CN" altLang="zh-CN" dirty="0"/>
          </a:p>
        </p:txBody>
      </p:sp>
      <p:sp>
        <p:nvSpPr>
          <p:cNvPr id="4" name="TextBox 3"/>
          <p:cNvSpPr txBox="1"/>
          <p:nvPr/>
        </p:nvSpPr>
        <p:spPr>
          <a:xfrm>
            <a:off x="1368450" y="2316689"/>
            <a:ext cx="8280920" cy="1868567"/>
          </a:xfrm>
          <a:prstGeom prst="roundRect">
            <a:avLst>
              <a:gd name="adj" fmla="val 6414"/>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altLang="zh-CN" sz="1600" dirty="0"/>
              <a:t>ALTER DATABASE test1</a:t>
            </a:r>
            <a:endParaRPr lang="zh-CN" altLang="zh-CN" sz="1600" dirty="0"/>
          </a:p>
          <a:p>
            <a:r>
              <a:rPr lang="en-US" altLang="zh-CN" sz="1600" dirty="0"/>
              <a:t>    MODIFY FILE </a:t>
            </a:r>
            <a:endParaRPr lang="zh-CN" altLang="zh-CN" sz="1600" dirty="0"/>
          </a:p>
          <a:p>
            <a:r>
              <a:rPr lang="en-US" altLang="zh-CN" sz="1600" dirty="0"/>
              <a:t>    (	</a:t>
            </a:r>
            <a:endParaRPr lang="zh-CN" altLang="zh-CN" sz="1600" dirty="0"/>
          </a:p>
          <a:p>
            <a:r>
              <a:rPr lang="en-US" altLang="zh-CN" sz="1600" dirty="0"/>
              <a:t>        NAME =’ test1_data’,</a:t>
            </a:r>
            <a:endParaRPr lang="zh-CN" altLang="zh-CN" sz="1600" dirty="0"/>
          </a:p>
          <a:p>
            <a:r>
              <a:rPr lang="en-US" altLang="zh-CN" sz="1600" dirty="0"/>
              <a:t>        MAXSIZE =100 MB,		</a:t>
            </a:r>
            <a:r>
              <a:rPr lang="en-US" altLang="zh-CN" sz="1600" dirty="0" smtClean="0"/>
              <a:t>/*</a:t>
            </a:r>
            <a:r>
              <a:rPr lang="zh-CN" altLang="zh-CN" sz="1600" dirty="0"/>
              <a:t>将主数据文件的最大容量改为</a:t>
            </a:r>
            <a:r>
              <a:rPr lang="en-US" altLang="zh-CN" sz="1600" dirty="0"/>
              <a:t>100 MB*/</a:t>
            </a:r>
            <a:endParaRPr lang="zh-CN" altLang="zh-CN" sz="1600" dirty="0"/>
          </a:p>
          <a:p>
            <a:r>
              <a:rPr lang="en-US" altLang="zh-CN" sz="1600" dirty="0"/>
              <a:t>        FILEGROWTH = 5 MB	</a:t>
            </a:r>
            <a:r>
              <a:rPr lang="en-US" altLang="zh-CN" sz="1600" dirty="0" smtClean="0"/>
              <a:t>/*</a:t>
            </a:r>
            <a:r>
              <a:rPr lang="zh-CN" altLang="zh-CN" sz="1600" dirty="0"/>
              <a:t>将主数据文件的增长方式改为按每次</a:t>
            </a:r>
            <a:r>
              <a:rPr lang="en-US" altLang="zh-CN" sz="1600" dirty="0"/>
              <a:t>5 MB</a:t>
            </a:r>
            <a:r>
              <a:rPr lang="zh-CN" altLang="zh-CN" sz="1600" dirty="0"/>
              <a:t>增长</a:t>
            </a:r>
            <a:r>
              <a:rPr lang="en-US" altLang="zh-CN" sz="1600" dirty="0"/>
              <a:t>*/</a:t>
            </a:r>
            <a:endParaRPr lang="zh-CN" altLang="zh-CN" sz="1600" dirty="0"/>
          </a:p>
          <a:p>
            <a:r>
              <a:rPr lang="en-US" altLang="zh-CN" sz="1600" dirty="0"/>
              <a:t>    </a:t>
            </a:r>
            <a:r>
              <a:rPr lang="en-US" altLang="zh-CN" sz="1600" dirty="0" smtClean="0"/>
              <a:t>)</a:t>
            </a:r>
          </a:p>
        </p:txBody>
      </p:sp>
      <p:sp>
        <p:nvSpPr>
          <p:cNvPr id="5" name="矩形 4"/>
          <p:cNvSpPr/>
          <p:nvPr/>
        </p:nvSpPr>
        <p:spPr>
          <a:xfrm>
            <a:off x="794469" y="4225478"/>
            <a:ext cx="9142933" cy="923330"/>
          </a:xfrm>
          <a:prstGeom prst="rect">
            <a:avLst/>
          </a:prstGeom>
        </p:spPr>
        <p:txBody>
          <a:bodyPr wrap="square">
            <a:spAutoFit/>
          </a:bodyPr>
          <a:lstStyle/>
          <a:p>
            <a:pPr indent="446088"/>
            <a:r>
              <a:rPr lang="zh-CN" altLang="zh-CN" dirty="0"/>
              <a:t>（</a:t>
            </a:r>
            <a:r>
              <a:rPr lang="en-US" altLang="zh-CN" dirty="0"/>
              <a:t>2</a:t>
            </a:r>
            <a:r>
              <a:rPr lang="zh-CN" altLang="zh-CN" dirty="0"/>
              <a:t>）查看数据库</a:t>
            </a:r>
            <a:r>
              <a:rPr lang="en-US" altLang="zh-CN" dirty="0"/>
              <a:t>test1</a:t>
            </a:r>
            <a:r>
              <a:rPr lang="zh-CN" altLang="zh-CN" dirty="0"/>
              <a:t>参数修改结果。</a:t>
            </a:r>
          </a:p>
          <a:p>
            <a:pPr indent="446088"/>
            <a:r>
              <a:rPr lang="zh-CN" altLang="zh-CN" dirty="0"/>
              <a:t>右击“对象资源管理器”中的“数据库”，选择“刷新”菜单项；右击数据库</a:t>
            </a:r>
            <a:r>
              <a:rPr lang="en-US" altLang="zh-CN" dirty="0"/>
              <a:t>test1</a:t>
            </a:r>
            <a:r>
              <a:rPr lang="zh-CN" altLang="zh-CN" dirty="0"/>
              <a:t>的图标，选择“属性”菜单项，在“文件”选项页上查看修改后的数据文件。</a:t>
            </a:r>
          </a:p>
        </p:txBody>
      </p:sp>
    </p:spTree>
    <p:extLst>
      <p:ext uri="{BB962C8B-B14F-4D97-AF65-F5344CB8AC3E}">
        <p14:creationId xmlns:p14="http://schemas.microsoft.com/office/powerpoint/2010/main" val="314802244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1767293" y="244811"/>
            <a:ext cx="2945105" cy="5464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4492" tIns="57246" rIns="114492" bIns="57246">
            <a:spAutoFit/>
          </a:bodyPr>
          <a:lstStyle>
            <a:lvl1pPr>
              <a:defRPr sz="3200">
                <a:solidFill>
                  <a:schemeClr val="tx1"/>
                </a:solidFill>
                <a:latin typeface="Arial" charset="0"/>
                <a:ea typeface="宋体" charset="-122"/>
              </a:defRPr>
            </a:lvl1pPr>
            <a:lvl2pPr>
              <a:defRPr sz="2800">
                <a:solidFill>
                  <a:schemeClr val="tx1"/>
                </a:solidFill>
                <a:latin typeface="Arial" charset="0"/>
                <a:ea typeface="宋体" charset="-122"/>
              </a:defRPr>
            </a:lvl2pPr>
            <a:lvl3pPr>
              <a:defRPr sz="2400">
                <a:solidFill>
                  <a:schemeClr val="tx1"/>
                </a:solidFill>
                <a:latin typeface="Arial" charset="0"/>
                <a:ea typeface="宋体" charset="-122"/>
              </a:defRPr>
            </a:lvl3pPr>
            <a:lvl4pPr>
              <a:defRPr sz="2000">
                <a:solidFill>
                  <a:schemeClr val="tx1"/>
                </a:solidFill>
                <a:latin typeface="Arial" charset="0"/>
                <a:ea typeface="宋体" charset="-122"/>
              </a:defRPr>
            </a:lvl4pPr>
            <a:lvl5pPr>
              <a:defRPr sz="2000">
                <a:solidFill>
                  <a:schemeClr val="tx1"/>
                </a:solidFill>
                <a:latin typeface="Arial" charset="0"/>
                <a:ea typeface="宋体" charset="-122"/>
              </a:defRPr>
            </a:lvl5pPr>
            <a:lvl6pPr eaLnBrk="0" fontAlgn="base" hangingPunct="0">
              <a:spcBef>
                <a:spcPct val="20000"/>
              </a:spcBef>
              <a:spcAft>
                <a:spcPct val="0"/>
              </a:spcAft>
              <a:buChar char="»"/>
              <a:defRPr sz="2000">
                <a:solidFill>
                  <a:schemeClr val="tx1"/>
                </a:solidFill>
                <a:latin typeface="Arial" charset="0"/>
                <a:ea typeface="宋体" charset="-122"/>
              </a:defRPr>
            </a:lvl6pPr>
            <a:lvl7pPr eaLnBrk="0" fontAlgn="base" hangingPunct="0">
              <a:spcBef>
                <a:spcPct val="20000"/>
              </a:spcBef>
              <a:spcAft>
                <a:spcPct val="0"/>
              </a:spcAft>
              <a:buChar char="»"/>
              <a:defRPr sz="2000">
                <a:solidFill>
                  <a:schemeClr val="tx1"/>
                </a:solidFill>
                <a:latin typeface="Arial" charset="0"/>
                <a:ea typeface="宋体" charset="-122"/>
              </a:defRPr>
            </a:lvl7pPr>
            <a:lvl8pPr eaLnBrk="0" fontAlgn="base" hangingPunct="0">
              <a:spcBef>
                <a:spcPct val="20000"/>
              </a:spcBef>
              <a:spcAft>
                <a:spcPct val="0"/>
              </a:spcAft>
              <a:buChar char="»"/>
              <a:defRPr sz="2000">
                <a:solidFill>
                  <a:schemeClr val="tx1"/>
                </a:solidFill>
                <a:latin typeface="Arial" charset="0"/>
                <a:ea typeface="宋体" charset="-122"/>
              </a:defRPr>
            </a:lvl8pPr>
            <a:lvl9pPr eaLnBrk="0" fontAlgn="base" hangingPunct="0">
              <a:spcBef>
                <a:spcPct val="20000"/>
              </a:spcBef>
              <a:spcAft>
                <a:spcPct val="0"/>
              </a:spcAft>
              <a:buChar char="»"/>
              <a:defRPr sz="2000">
                <a:solidFill>
                  <a:schemeClr val="tx1"/>
                </a:solidFill>
                <a:latin typeface="Arial" charset="0"/>
                <a:ea typeface="宋体" charset="-122"/>
              </a:defRPr>
            </a:lvl9pPr>
          </a:lstStyle>
          <a:p>
            <a:r>
              <a:rPr lang="en-US" altLang="zh-CN" sz="2800" b="1" dirty="0">
                <a:solidFill>
                  <a:srgbClr val="751021"/>
                </a:solidFill>
              </a:rPr>
              <a:t>2</a:t>
            </a:r>
            <a:r>
              <a:rPr lang="zh-CN" altLang="zh-CN" sz="2800" b="1" dirty="0">
                <a:solidFill>
                  <a:srgbClr val="751021"/>
                </a:solidFill>
              </a:rPr>
              <a:t>．命令应用实例</a:t>
            </a:r>
          </a:p>
        </p:txBody>
      </p:sp>
      <p:sp>
        <p:nvSpPr>
          <p:cNvPr id="3" name="TextBox 2"/>
          <p:cNvSpPr txBox="1"/>
          <p:nvPr/>
        </p:nvSpPr>
        <p:spPr>
          <a:xfrm>
            <a:off x="1080418" y="1116360"/>
            <a:ext cx="8784976" cy="923330"/>
          </a:xfrm>
          <a:prstGeom prst="rect">
            <a:avLst/>
          </a:prstGeom>
          <a:noFill/>
        </p:spPr>
        <p:txBody>
          <a:bodyPr wrap="square" rtlCol="0">
            <a:spAutoFit/>
          </a:bodyPr>
          <a:lstStyle/>
          <a:p>
            <a:r>
              <a:rPr lang="en-US" altLang="zh-CN" b="1" dirty="0"/>
              <a:t>2</a:t>
            </a:r>
            <a:r>
              <a:rPr lang="zh-CN" altLang="zh-CN" b="1" dirty="0"/>
              <a:t>）增加和删除数据文件</a:t>
            </a:r>
          </a:p>
          <a:p>
            <a:r>
              <a:rPr lang="zh-CN" altLang="zh-CN" dirty="0"/>
              <a:t>【例</a:t>
            </a:r>
            <a:r>
              <a:rPr lang="en-US" altLang="zh-CN" dirty="0"/>
              <a:t>2.6</a:t>
            </a:r>
            <a:r>
              <a:rPr lang="zh-CN" altLang="zh-CN" dirty="0"/>
              <a:t>】  先为数据库</a:t>
            </a:r>
            <a:r>
              <a:rPr lang="en-US" altLang="zh-CN" dirty="0"/>
              <a:t>test1</a:t>
            </a:r>
            <a:r>
              <a:rPr lang="zh-CN" altLang="zh-CN" dirty="0"/>
              <a:t>增加数据文件</a:t>
            </a:r>
            <a:r>
              <a:rPr lang="en-US" altLang="zh-CN" dirty="0"/>
              <a:t>test1bak</a:t>
            </a:r>
            <a:r>
              <a:rPr lang="zh-CN" altLang="zh-CN" dirty="0"/>
              <a:t>，然后删除该数据文件。</a:t>
            </a:r>
          </a:p>
          <a:p>
            <a:r>
              <a:rPr lang="zh-CN" altLang="zh-CN" dirty="0"/>
              <a:t>（</a:t>
            </a:r>
            <a:r>
              <a:rPr lang="en-US" altLang="zh-CN" dirty="0"/>
              <a:t>1</a:t>
            </a:r>
            <a:r>
              <a:rPr lang="zh-CN" altLang="zh-CN" dirty="0"/>
              <a:t>）为数据库</a:t>
            </a:r>
            <a:r>
              <a:rPr lang="en-US" altLang="zh-CN" dirty="0"/>
              <a:t>test1</a:t>
            </a:r>
            <a:r>
              <a:rPr lang="zh-CN" altLang="zh-CN" dirty="0"/>
              <a:t>增加数据文件</a:t>
            </a:r>
            <a:r>
              <a:rPr lang="en-US" altLang="zh-CN" dirty="0"/>
              <a:t>test1bak</a:t>
            </a:r>
            <a:r>
              <a:rPr lang="zh-CN" altLang="zh-CN" dirty="0" smtClean="0"/>
              <a:t>。</a:t>
            </a:r>
            <a:endParaRPr lang="zh-CN" altLang="zh-CN" dirty="0"/>
          </a:p>
        </p:txBody>
      </p:sp>
      <p:sp>
        <p:nvSpPr>
          <p:cNvPr id="4" name="TextBox 3"/>
          <p:cNvSpPr txBox="1"/>
          <p:nvPr/>
        </p:nvSpPr>
        <p:spPr>
          <a:xfrm>
            <a:off x="1296442" y="2039690"/>
            <a:ext cx="8352928" cy="2375297"/>
          </a:xfrm>
          <a:prstGeom prst="roundRect">
            <a:avLst>
              <a:gd name="adj" fmla="val 5842"/>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altLang="zh-CN" sz="1600" dirty="0"/>
              <a:t>ALTER DATABASE test1</a:t>
            </a:r>
            <a:endParaRPr lang="zh-CN" altLang="zh-CN" sz="1600" dirty="0"/>
          </a:p>
          <a:p>
            <a:r>
              <a:rPr lang="en-US" altLang="zh-CN" sz="1600" dirty="0"/>
              <a:t>    ADD FILE</a:t>
            </a:r>
            <a:endParaRPr lang="zh-CN" altLang="zh-CN" sz="1600" dirty="0"/>
          </a:p>
          <a:p>
            <a:r>
              <a:rPr lang="en-US" altLang="zh-CN" sz="1600" dirty="0"/>
              <a:t>    (	</a:t>
            </a:r>
            <a:endParaRPr lang="zh-CN" altLang="zh-CN" sz="1600" dirty="0"/>
          </a:p>
          <a:p>
            <a:r>
              <a:rPr lang="en-US" altLang="zh-CN" sz="1600" dirty="0"/>
              <a:t>        NAME = 'test1bak',</a:t>
            </a:r>
            <a:endParaRPr lang="zh-CN" altLang="zh-CN" sz="1600" dirty="0"/>
          </a:p>
          <a:p>
            <a:r>
              <a:rPr lang="en-US" altLang="zh-CN" sz="1600" dirty="0"/>
              <a:t>        FILENAME = ' E:\MyDB\test1bak.ndf',</a:t>
            </a:r>
            <a:endParaRPr lang="zh-CN" altLang="zh-CN" sz="1600" dirty="0"/>
          </a:p>
          <a:p>
            <a:r>
              <a:rPr lang="en-US" altLang="zh-CN" sz="1600" dirty="0"/>
              <a:t>        SIZE = 10 MB,</a:t>
            </a:r>
            <a:endParaRPr lang="zh-CN" altLang="zh-CN" sz="1600" dirty="0"/>
          </a:p>
          <a:p>
            <a:r>
              <a:rPr lang="en-US" altLang="zh-CN" sz="1600" dirty="0"/>
              <a:t>        MAXSIZE = 50 MB,</a:t>
            </a:r>
            <a:endParaRPr lang="zh-CN" altLang="zh-CN" sz="1600" dirty="0"/>
          </a:p>
          <a:p>
            <a:r>
              <a:rPr lang="en-US" altLang="zh-CN" sz="1600" dirty="0"/>
              <a:t>        FILEGROWTH = 5%</a:t>
            </a:r>
            <a:endParaRPr lang="zh-CN" altLang="zh-CN" sz="1600" dirty="0"/>
          </a:p>
          <a:p>
            <a:r>
              <a:rPr lang="en-US" altLang="zh-CN" sz="1600" dirty="0"/>
              <a:t>    </a:t>
            </a:r>
            <a:r>
              <a:rPr lang="en-US" altLang="zh-CN" sz="1600" dirty="0" smtClean="0"/>
              <a:t>)</a:t>
            </a:r>
          </a:p>
        </p:txBody>
      </p:sp>
      <p:sp>
        <p:nvSpPr>
          <p:cNvPr id="5" name="TextBox 4"/>
          <p:cNvSpPr txBox="1"/>
          <p:nvPr/>
        </p:nvSpPr>
        <p:spPr>
          <a:xfrm>
            <a:off x="648370" y="4500736"/>
            <a:ext cx="9217024" cy="1200329"/>
          </a:xfrm>
          <a:prstGeom prst="rect">
            <a:avLst/>
          </a:prstGeom>
          <a:noFill/>
        </p:spPr>
        <p:txBody>
          <a:bodyPr wrap="square" rtlCol="0">
            <a:spAutoFit/>
          </a:bodyPr>
          <a:lstStyle/>
          <a:p>
            <a:pPr indent="446088"/>
            <a:r>
              <a:rPr lang="zh-CN" altLang="zh-CN" dirty="0"/>
              <a:t>（</a:t>
            </a:r>
            <a:r>
              <a:rPr lang="en-US" altLang="zh-CN" dirty="0"/>
              <a:t>2</a:t>
            </a:r>
            <a:r>
              <a:rPr lang="zh-CN" altLang="zh-CN" dirty="0"/>
              <a:t>）查看数据库</a:t>
            </a:r>
            <a:r>
              <a:rPr lang="en-US" altLang="zh-CN" dirty="0"/>
              <a:t>test1</a:t>
            </a:r>
            <a:r>
              <a:rPr lang="zh-CN" altLang="zh-CN" dirty="0"/>
              <a:t>参数修改结果。</a:t>
            </a:r>
          </a:p>
          <a:p>
            <a:pPr indent="446088"/>
            <a:r>
              <a:rPr lang="zh-CN" altLang="zh-CN" dirty="0"/>
              <a:t>刷新“对象资源管理器”中的数据库，查看“数据库属性”窗口中的“文件”选项卡和数据库文件目录，可以看到数据库</a:t>
            </a:r>
            <a:r>
              <a:rPr lang="en-US" altLang="zh-CN" dirty="0"/>
              <a:t>test1</a:t>
            </a:r>
            <a:r>
              <a:rPr lang="zh-CN" altLang="zh-CN" dirty="0"/>
              <a:t>增加数据文件</a:t>
            </a:r>
            <a:r>
              <a:rPr lang="en-US" altLang="zh-CN" dirty="0"/>
              <a:t>test1bak</a:t>
            </a:r>
            <a:r>
              <a:rPr lang="zh-CN" altLang="zh-CN" dirty="0"/>
              <a:t>。</a:t>
            </a:r>
          </a:p>
          <a:p>
            <a:pPr indent="446088"/>
            <a:r>
              <a:rPr lang="zh-CN" altLang="zh-CN" dirty="0"/>
              <a:t>（</a:t>
            </a:r>
            <a:r>
              <a:rPr lang="en-US" altLang="zh-CN" dirty="0"/>
              <a:t>3</a:t>
            </a:r>
            <a:r>
              <a:rPr lang="zh-CN" altLang="zh-CN" dirty="0"/>
              <a:t>）删除数据文件</a:t>
            </a:r>
            <a:r>
              <a:rPr lang="en-US" altLang="zh-CN" dirty="0"/>
              <a:t>test1bak</a:t>
            </a:r>
            <a:r>
              <a:rPr lang="zh-CN" altLang="zh-CN" dirty="0" smtClean="0"/>
              <a:t>。</a:t>
            </a:r>
            <a:endParaRPr lang="zh-CN" altLang="zh-CN" dirty="0"/>
          </a:p>
        </p:txBody>
      </p:sp>
      <p:sp>
        <p:nvSpPr>
          <p:cNvPr id="6" name="矩形 5"/>
          <p:cNvSpPr/>
          <p:nvPr/>
        </p:nvSpPr>
        <p:spPr>
          <a:xfrm>
            <a:off x="1296442" y="5701065"/>
            <a:ext cx="8352928" cy="646331"/>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r>
              <a:rPr lang="en-US" altLang="zh-CN" dirty="0"/>
              <a:t>ALTER DATABASE test1</a:t>
            </a:r>
            <a:endParaRPr lang="zh-CN" altLang="zh-CN" dirty="0"/>
          </a:p>
          <a:p>
            <a:r>
              <a:rPr lang="en-US" altLang="zh-CN" dirty="0"/>
              <a:t>    REMOVE FILE test1bak</a:t>
            </a:r>
            <a:endParaRPr lang="zh-CN" altLang="zh-CN" dirty="0"/>
          </a:p>
        </p:txBody>
      </p:sp>
    </p:spTree>
    <p:extLst>
      <p:ext uri="{BB962C8B-B14F-4D97-AF65-F5344CB8AC3E}">
        <p14:creationId xmlns:p14="http://schemas.microsoft.com/office/powerpoint/2010/main" val="184137468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1767293" y="244811"/>
            <a:ext cx="2945105" cy="5464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4492" tIns="57246" rIns="114492" bIns="57246">
            <a:spAutoFit/>
          </a:bodyPr>
          <a:lstStyle>
            <a:lvl1pPr>
              <a:defRPr sz="3200">
                <a:solidFill>
                  <a:schemeClr val="tx1"/>
                </a:solidFill>
                <a:latin typeface="Arial" charset="0"/>
                <a:ea typeface="宋体" charset="-122"/>
              </a:defRPr>
            </a:lvl1pPr>
            <a:lvl2pPr>
              <a:defRPr sz="2800">
                <a:solidFill>
                  <a:schemeClr val="tx1"/>
                </a:solidFill>
                <a:latin typeface="Arial" charset="0"/>
                <a:ea typeface="宋体" charset="-122"/>
              </a:defRPr>
            </a:lvl2pPr>
            <a:lvl3pPr>
              <a:defRPr sz="2400">
                <a:solidFill>
                  <a:schemeClr val="tx1"/>
                </a:solidFill>
                <a:latin typeface="Arial" charset="0"/>
                <a:ea typeface="宋体" charset="-122"/>
              </a:defRPr>
            </a:lvl3pPr>
            <a:lvl4pPr>
              <a:defRPr sz="2000">
                <a:solidFill>
                  <a:schemeClr val="tx1"/>
                </a:solidFill>
                <a:latin typeface="Arial" charset="0"/>
                <a:ea typeface="宋体" charset="-122"/>
              </a:defRPr>
            </a:lvl4pPr>
            <a:lvl5pPr>
              <a:defRPr sz="2000">
                <a:solidFill>
                  <a:schemeClr val="tx1"/>
                </a:solidFill>
                <a:latin typeface="Arial" charset="0"/>
                <a:ea typeface="宋体" charset="-122"/>
              </a:defRPr>
            </a:lvl5pPr>
            <a:lvl6pPr eaLnBrk="0" fontAlgn="base" hangingPunct="0">
              <a:spcBef>
                <a:spcPct val="20000"/>
              </a:spcBef>
              <a:spcAft>
                <a:spcPct val="0"/>
              </a:spcAft>
              <a:buChar char="»"/>
              <a:defRPr sz="2000">
                <a:solidFill>
                  <a:schemeClr val="tx1"/>
                </a:solidFill>
                <a:latin typeface="Arial" charset="0"/>
                <a:ea typeface="宋体" charset="-122"/>
              </a:defRPr>
            </a:lvl6pPr>
            <a:lvl7pPr eaLnBrk="0" fontAlgn="base" hangingPunct="0">
              <a:spcBef>
                <a:spcPct val="20000"/>
              </a:spcBef>
              <a:spcAft>
                <a:spcPct val="0"/>
              </a:spcAft>
              <a:buChar char="»"/>
              <a:defRPr sz="2000">
                <a:solidFill>
                  <a:schemeClr val="tx1"/>
                </a:solidFill>
                <a:latin typeface="Arial" charset="0"/>
                <a:ea typeface="宋体" charset="-122"/>
              </a:defRPr>
            </a:lvl7pPr>
            <a:lvl8pPr eaLnBrk="0" fontAlgn="base" hangingPunct="0">
              <a:spcBef>
                <a:spcPct val="20000"/>
              </a:spcBef>
              <a:spcAft>
                <a:spcPct val="0"/>
              </a:spcAft>
              <a:buChar char="»"/>
              <a:defRPr sz="2000">
                <a:solidFill>
                  <a:schemeClr val="tx1"/>
                </a:solidFill>
                <a:latin typeface="Arial" charset="0"/>
                <a:ea typeface="宋体" charset="-122"/>
              </a:defRPr>
            </a:lvl8pPr>
            <a:lvl9pPr eaLnBrk="0" fontAlgn="base" hangingPunct="0">
              <a:spcBef>
                <a:spcPct val="20000"/>
              </a:spcBef>
              <a:spcAft>
                <a:spcPct val="0"/>
              </a:spcAft>
              <a:buChar char="»"/>
              <a:defRPr sz="2000">
                <a:solidFill>
                  <a:schemeClr val="tx1"/>
                </a:solidFill>
                <a:latin typeface="Arial" charset="0"/>
                <a:ea typeface="宋体" charset="-122"/>
              </a:defRPr>
            </a:lvl9pPr>
          </a:lstStyle>
          <a:p>
            <a:r>
              <a:rPr lang="en-US" altLang="zh-CN" sz="2800" b="1" dirty="0">
                <a:solidFill>
                  <a:srgbClr val="751021"/>
                </a:solidFill>
              </a:rPr>
              <a:t>2</a:t>
            </a:r>
            <a:r>
              <a:rPr lang="zh-CN" altLang="zh-CN" sz="2800" b="1" dirty="0">
                <a:solidFill>
                  <a:srgbClr val="751021"/>
                </a:solidFill>
              </a:rPr>
              <a:t>．命令应用实例</a:t>
            </a:r>
          </a:p>
        </p:txBody>
      </p:sp>
      <p:sp>
        <p:nvSpPr>
          <p:cNvPr id="3" name="TextBox 2"/>
          <p:cNvSpPr txBox="1"/>
          <p:nvPr/>
        </p:nvSpPr>
        <p:spPr>
          <a:xfrm>
            <a:off x="1008410" y="1044352"/>
            <a:ext cx="8856984" cy="1200329"/>
          </a:xfrm>
          <a:prstGeom prst="rect">
            <a:avLst/>
          </a:prstGeom>
          <a:noFill/>
        </p:spPr>
        <p:txBody>
          <a:bodyPr wrap="square" rtlCol="0">
            <a:spAutoFit/>
          </a:bodyPr>
          <a:lstStyle/>
          <a:p>
            <a:r>
              <a:rPr lang="en-US" altLang="zh-CN" b="1" dirty="0"/>
              <a:t>3</a:t>
            </a:r>
            <a:r>
              <a:rPr lang="zh-CN" altLang="zh-CN" b="1" dirty="0"/>
              <a:t>）为数据库添加文件组</a:t>
            </a:r>
          </a:p>
          <a:p>
            <a:r>
              <a:rPr lang="zh-CN" altLang="zh-CN" dirty="0"/>
              <a:t>【例</a:t>
            </a:r>
            <a:r>
              <a:rPr lang="en-US" altLang="zh-CN" dirty="0"/>
              <a:t>2.7</a:t>
            </a:r>
            <a:r>
              <a:rPr lang="zh-CN" altLang="zh-CN" dirty="0"/>
              <a:t>】</a:t>
            </a:r>
            <a:r>
              <a:rPr lang="en-US" altLang="zh-CN" dirty="0"/>
              <a:t>  </a:t>
            </a:r>
            <a:r>
              <a:rPr lang="zh-CN" altLang="zh-CN" dirty="0"/>
              <a:t>为数据库</a:t>
            </a:r>
            <a:r>
              <a:rPr lang="en-US" altLang="zh-CN" dirty="0"/>
              <a:t>test1</a:t>
            </a:r>
            <a:r>
              <a:rPr lang="zh-CN" altLang="zh-CN" dirty="0"/>
              <a:t>添加文件组</a:t>
            </a:r>
            <a:r>
              <a:rPr lang="en-US" altLang="zh-CN" dirty="0" err="1"/>
              <a:t>fgroup</a:t>
            </a:r>
            <a:r>
              <a:rPr lang="zh-CN" altLang="zh-CN" dirty="0"/>
              <a:t>，并为此文件组添加两个大小均为</a:t>
            </a:r>
            <a:r>
              <a:rPr lang="en-US" altLang="zh-CN" dirty="0"/>
              <a:t>10 MB</a:t>
            </a:r>
            <a:r>
              <a:rPr lang="zh-CN" altLang="zh-CN" dirty="0"/>
              <a:t>的数据文件。观察结果后将文件组</a:t>
            </a:r>
            <a:r>
              <a:rPr lang="en-US" altLang="zh-CN" dirty="0" err="1"/>
              <a:t>fgroup</a:t>
            </a:r>
            <a:r>
              <a:rPr lang="zh-CN" altLang="zh-CN" dirty="0"/>
              <a:t>删除。</a:t>
            </a:r>
          </a:p>
          <a:p>
            <a:r>
              <a:rPr lang="zh-CN" altLang="zh-CN" dirty="0"/>
              <a:t>（</a:t>
            </a:r>
            <a:r>
              <a:rPr lang="en-US" altLang="zh-CN" dirty="0"/>
              <a:t>1</a:t>
            </a:r>
            <a:r>
              <a:rPr lang="zh-CN" altLang="zh-CN" dirty="0"/>
              <a:t>）为数据库</a:t>
            </a:r>
            <a:r>
              <a:rPr lang="en-US" altLang="zh-CN" dirty="0"/>
              <a:t>test1</a:t>
            </a:r>
            <a:r>
              <a:rPr lang="zh-CN" altLang="zh-CN" dirty="0"/>
              <a:t>添加文件组和数据文件</a:t>
            </a:r>
            <a:r>
              <a:rPr lang="zh-CN" altLang="zh-CN" dirty="0" smtClean="0"/>
              <a:t>。</a:t>
            </a:r>
            <a:endParaRPr lang="zh-CN" altLang="zh-CN" dirty="0"/>
          </a:p>
        </p:txBody>
      </p:sp>
      <p:sp>
        <p:nvSpPr>
          <p:cNvPr id="4" name="TextBox 3"/>
          <p:cNvSpPr txBox="1"/>
          <p:nvPr/>
        </p:nvSpPr>
        <p:spPr>
          <a:xfrm>
            <a:off x="1296442" y="2196480"/>
            <a:ext cx="8208912" cy="4278094"/>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altLang="zh-CN" sz="1600" dirty="0"/>
              <a:t>ALTER DATABASE test1</a:t>
            </a:r>
            <a:endParaRPr lang="zh-CN" altLang="zh-CN" sz="1600" dirty="0"/>
          </a:p>
          <a:p>
            <a:r>
              <a:rPr lang="en-US" altLang="zh-CN" sz="1600" dirty="0"/>
              <a:t>    ADD FILEGROUP </a:t>
            </a:r>
            <a:r>
              <a:rPr lang="en-US" altLang="zh-CN" sz="1600" dirty="0" err="1"/>
              <a:t>fgroup</a:t>
            </a:r>
            <a:endParaRPr lang="zh-CN" altLang="zh-CN" sz="1600" dirty="0"/>
          </a:p>
          <a:p>
            <a:r>
              <a:rPr lang="en-US" altLang="zh-CN" sz="1600" dirty="0"/>
              <a:t>GO</a:t>
            </a:r>
            <a:endParaRPr lang="zh-CN" altLang="zh-CN" sz="1600" dirty="0"/>
          </a:p>
          <a:p>
            <a:r>
              <a:rPr lang="en-US" altLang="zh-CN" sz="1600" dirty="0"/>
              <a:t>ALTER DATABASE test1</a:t>
            </a:r>
            <a:endParaRPr lang="zh-CN" altLang="zh-CN" sz="1600" dirty="0"/>
          </a:p>
          <a:p>
            <a:r>
              <a:rPr lang="en-US" altLang="zh-CN" sz="1600" dirty="0"/>
              <a:t>    ADD FILE</a:t>
            </a:r>
            <a:endParaRPr lang="zh-CN" altLang="zh-CN" sz="1600" dirty="0"/>
          </a:p>
          <a:p>
            <a:r>
              <a:rPr lang="en-US" altLang="zh-CN" sz="1600" dirty="0"/>
              <a:t>    (	</a:t>
            </a:r>
            <a:endParaRPr lang="zh-CN" altLang="zh-CN" sz="1600" dirty="0"/>
          </a:p>
          <a:p>
            <a:r>
              <a:rPr lang="en-US" altLang="zh-CN" sz="1600" dirty="0"/>
              <a:t>        NAME = 'test1_data2',</a:t>
            </a:r>
            <a:endParaRPr lang="zh-CN" altLang="zh-CN" sz="1600" dirty="0"/>
          </a:p>
          <a:p>
            <a:r>
              <a:rPr lang="en-US" altLang="zh-CN" sz="1600" dirty="0"/>
              <a:t>        FILENAME = ' E:\MyDB\test1_data2.ndf',</a:t>
            </a:r>
            <a:endParaRPr lang="zh-CN" altLang="zh-CN" sz="1600" dirty="0"/>
          </a:p>
          <a:p>
            <a:r>
              <a:rPr lang="en-US" altLang="zh-CN" sz="1600" dirty="0"/>
              <a:t>        SIZE = 10 MB</a:t>
            </a:r>
            <a:endParaRPr lang="zh-CN" altLang="zh-CN" sz="1600" dirty="0"/>
          </a:p>
          <a:p>
            <a:r>
              <a:rPr lang="en-US" altLang="zh-CN" sz="1600" dirty="0"/>
              <a:t>    ),</a:t>
            </a:r>
            <a:endParaRPr lang="zh-CN" altLang="zh-CN" sz="1600" dirty="0"/>
          </a:p>
          <a:p>
            <a:r>
              <a:rPr lang="en-US" altLang="zh-CN" sz="1600" dirty="0"/>
              <a:t>    (	</a:t>
            </a:r>
            <a:endParaRPr lang="zh-CN" altLang="zh-CN" sz="1600" dirty="0"/>
          </a:p>
          <a:p>
            <a:r>
              <a:rPr lang="en-US" altLang="zh-CN" sz="1600" dirty="0"/>
              <a:t>        NAME = 'test1_data3',</a:t>
            </a:r>
            <a:endParaRPr lang="zh-CN" altLang="zh-CN" sz="1600" dirty="0"/>
          </a:p>
          <a:p>
            <a:r>
              <a:rPr lang="en-US" altLang="zh-CN" sz="1600" dirty="0"/>
              <a:t>        FILENAME = ' E:\MyDB\test1_data3.ndf',</a:t>
            </a:r>
            <a:endParaRPr lang="zh-CN" altLang="zh-CN" sz="1600" dirty="0"/>
          </a:p>
          <a:p>
            <a:r>
              <a:rPr lang="en-US" altLang="zh-CN" sz="1600" dirty="0"/>
              <a:t>        SIZE = 10 MB</a:t>
            </a:r>
            <a:endParaRPr lang="zh-CN" altLang="zh-CN" sz="1600" dirty="0"/>
          </a:p>
          <a:p>
            <a:r>
              <a:rPr lang="en-US" altLang="zh-CN" sz="1600" dirty="0"/>
              <a:t>    )</a:t>
            </a:r>
            <a:endParaRPr lang="zh-CN" altLang="zh-CN" sz="1600" dirty="0"/>
          </a:p>
          <a:p>
            <a:r>
              <a:rPr lang="en-US" altLang="zh-CN" sz="1600" dirty="0"/>
              <a:t>    TO FILEGROUP </a:t>
            </a:r>
            <a:r>
              <a:rPr lang="en-US" altLang="zh-CN" sz="1600" dirty="0" err="1"/>
              <a:t>fgroup</a:t>
            </a:r>
            <a:endParaRPr lang="zh-CN" altLang="zh-CN" sz="1600" dirty="0"/>
          </a:p>
          <a:p>
            <a:r>
              <a:rPr lang="en-US" altLang="zh-CN" sz="1600" dirty="0" smtClean="0"/>
              <a:t>GO</a:t>
            </a:r>
          </a:p>
        </p:txBody>
      </p:sp>
    </p:spTree>
    <p:extLst>
      <p:ext uri="{BB962C8B-B14F-4D97-AF65-F5344CB8AC3E}">
        <p14:creationId xmlns:p14="http://schemas.microsoft.com/office/powerpoint/2010/main" val="234572153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1767293" y="244811"/>
            <a:ext cx="2945105" cy="5464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4492" tIns="57246" rIns="114492" bIns="57246">
            <a:spAutoFit/>
          </a:bodyPr>
          <a:lstStyle>
            <a:lvl1pPr>
              <a:defRPr sz="3200">
                <a:solidFill>
                  <a:schemeClr val="tx1"/>
                </a:solidFill>
                <a:latin typeface="Arial" charset="0"/>
                <a:ea typeface="宋体" charset="-122"/>
              </a:defRPr>
            </a:lvl1pPr>
            <a:lvl2pPr>
              <a:defRPr sz="2800">
                <a:solidFill>
                  <a:schemeClr val="tx1"/>
                </a:solidFill>
                <a:latin typeface="Arial" charset="0"/>
                <a:ea typeface="宋体" charset="-122"/>
              </a:defRPr>
            </a:lvl2pPr>
            <a:lvl3pPr>
              <a:defRPr sz="2400">
                <a:solidFill>
                  <a:schemeClr val="tx1"/>
                </a:solidFill>
                <a:latin typeface="Arial" charset="0"/>
                <a:ea typeface="宋体" charset="-122"/>
              </a:defRPr>
            </a:lvl3pPr>
            <a:lvl4pPr>
              <a:defRPr sz="2000">
                <a:solidFill>
                  <a:schemeClr val="tx1"/>
                </a:solidFill>
                <a:latin typeface="Arial" charset="0"/>
                <a:ea typeface="宋体" charset="-122"/>
              </a:defRPr>
            </a:lvl4pPr>
            <a:lvl5pPr>
              <a:defRPr sz="2000">
                <a:solidFill>
                  <a:schemeClr val="tx1"/>
                </a:solidFill>
                <a:latin typeface="Arial" charset="0"/>
                <a:ea typeface="宋体" charset="-122"/>
              </a:defRPr>
            </a:lvl5pPr>
            <a:lvl6pPr eaLnBrk="0" fontAlgn="base" hangingPunct="0">
              <a:spcBef>
                <a:spcPct val="20000"/>
              </a:spcBef>
              <a:spcAft>
                <a:spcPct val="0"/>
              </a:spcAft>
              <a:buChar char="»"/>
              <a:defRPr sz="2000">
                <a:solidFill>
                  <a:schemeClr val="tx1"/>
                </a:solidFill>
                <a:latin typeface="Arial" charset="0"/>
                <a:ea typeface="宋体" charset="-122"/>
              </a:defRPr>
            </a:lvl6pPr>
            <a:lvl7pPr eaLnBrk="0" fontAlgn="base" hangingPunct="0">
              <a:spcBef>
                <a:spcPct val="20000"/>
              </a:spcBef>
              <a:spcAft>
                <a:spcPct val="0"/>
              </a:spcAft>
              <a:buChar char="»"/>
              <a:defRPr sz="2000">
                <a:solidFill>
                  <a:schemeClr val="tx1"/>
                </a:solidFill>
                <a:latin typeface="Arial" charset="0"/>
                <a:ea typeface="宋体" charset="-122"/>
              </a:defRPr>
            </a:lvl7pPr>
            <a:lvl8pPr eaLnBrk="0" fontAlgn="base" hangingPunct="0">
              <a:spcBef>
                <a:spcPct val="20000"/>
              </a:spcBef>
              <a:spcAft>
                <a:spcPct val="0"/>
              </a:spcAft>
              <a:buChar char="»"/>
              <a:defRPr sz="2000">
                <a:solidFill>
                  <a:schemeClr val="tx1"/>
                </a:solidFill>
                <a:latin typeface="Arial" charset="0"/>
                <a:ea typeface="宋体" charset="-122"/>
              </a:defRPr>
            </a:lvl8pPr>
            <a:lvl9pPr eaLnBrk="0" fontAlgn="base" hangingPunct="0">
              <a:spcBef>
                <a:spcPct val="20000"/>
              </a:spcBef>
              <a:spcAft>
                <a:spcPct val="0"/>
              </a:spcAft>
              <a:buChar char="»"/>
              <a:defRPr sz="2000">
                <a:solidFill>
                  <a:schemeClr val="tx1"/>
                </a:solidFill>
                <a:latin typeface="Arial" charset="0"/>
                <a:ea typeface="宋体" charset="-122"/>
              </a:defRPr>
            </a:lvl9pPr>
          </a:lstStyle>
          <a:p>
            <a:r>
              <a:rPr lang="en-US" altLang="zh-CN" sz="2800" b="1" dirty="0">
                <a:solidFill>
                  <a:srgbClr val="751021"/>
                </a:solidFill>
              </a:rPr>
              <a:t>2</a:t>
            </a:r>
            <a:r>
              <a:rPr lang="zh-CN" altLang="zh-CN" sz="2800" b="1" dirty="0">
                <a:solidFill>
                  <a:srgbClr val="751021"/>
                </a:solidFill>
              </a:rPr>
              <a:t>．命令应用实例</a:t>
            </a:r>
          </a:p>
        </p:txBody>
      </p:sp>
      <p:sp>
        <p:nvSpPr>
          <p:cNvPr id="3" name="TextBox 2"/>
          <p:cNvSpPr txBox="1"/>
          <p:nvPr/>
        </p:nvSpPr>
        <p:spPr>
          <a:xfrm>
            <a:off x="720378" y="1332384"/>
            <a:ext cx="9217024" cy="1200329"/>
          </a:xfrm>
          <a:prstGeom prst="rect">
            <a:avLst/>
          </a:prstGeom>
          <a:noFill/>
        </p:spPr>
        <p:txBody>
          <a:bodyPr wrap="square" rtlCol="0">
            <a:spAutoFit/>
          </a:bodyPr>
          <a:lstStyle/>
          <a:p>
            <a:pPr indent="446088"/>
            <a:r>
              <a:rPr lang="zh-CN" altLang="zh-CN" dirty="0"/>
              <a:t>（</a:t>
            </a:r>
            <a:r>
              <a:rPr lang="en-US" altLang="zh-CN" dirty="0"/>
              <a:t>2</a:t>
            </a:r>
            <a:r>
              <a:rPr lang="zh-CN" altLang="zh-CN" dirty="0"/>
              <a:t>）查看数据库</a:t>
            </a:r>
            <a:r>
              <a:rPr lang="en-US" altLang="zh-CN" dirty="0"/>
              <a:t>test1</a:t>
            </a:r>
            <a:r>
              <a:rPr lang="zh-CN" altLang="zh-CN" dirty="0"/>
              <a:t>“文件组”选项卡”，增加了</a:t>
            </a:r>
            <a:r>
              <a:rPr lang="en-US" altLang="zh-CN" dirty="0" err="1"/>
              <a:t>fgroup</a:t>
            </a:r>
            <a:r>
              <a:rPr lang="zh-CN" altLang="zh-CN" dirty="0"/>
              <a:t>文件组；同时，数据库文件目录中增加了</a:t>
            </a:r>
            <a:r>
              <a:rPr lang="en-US" altLang="zh-CN" dirty="0"/>
              <a:t>2</a:t>
            </a:r>
            <a:r>
              <a:rPr lang="zh-CN" altLang="zh-CN" dirty="0"/>
              <a:t>个数据文件。</a:t>
            </a:r>
          </a:p>
          <a:p>
            <a:pPr indent="446088"/>
            <a:r>
              <a:rPr lang="zh-CN" altLang="zh-CN" dirty="0"/>
              <a:t>（</a:t>
            </a:r>
            <a:r>
              <a:rPr lang="en-US" altLang="zh-CN" dirty="0"/>
              <a:t>3</a:t>
            </a:r>
            <a:r>
              <a:rPr lang="zh-CN" altLang="zh-CN" dirty="0"/>
              <a:t>）从数据库中删除</a:t>
            </a:r>
            <a:r>
              <a:rPr lang="en-US" altLang="zh-CN" dirty="0" err="1"/>
              <a:t>fgroup</a:t>
            </a:r>
            <a:r>
              <a:rPr lang="zh-CN" altLang="zh-CN" dirty="0"/>
              <a:t>文件组。</a:t>
            </a:r>
          </a:p>
          <a:p>
            <a:pPr indent="446088"/>
            <a:r>
              <a:rPr lang="zh-CN" altLang="zh-CN" dirty="0"/>
              <a:t>在“查询分析器”中输入如下</a:t>
            </a:r>
            <a:r>
              <a:rPr lang="en-US" altLang="zh-CN" dirty="0"/>
              <a:t>T-SQL</a:t>
            </a:r>
            <a:r>
              <a:rPr lang="zh-CN" altLang="zh-CN" dirty="0"/>
              <a:t>语句并执行</a:t>
            </a:r>
            <a:r>
              <a:rPr lang="zh-CN" altLang="zh-CN" dirty="0" smtClean="0"/>
              <a:t>：</a:t>
            </a:r>
            <a:endParaRPr lang="zh-CN" altLang="zh-CN" dirty="0"/>
          </a:p>
        </p:txBody>
      </p:sp>
      <p:sp>
        <p:nvSpPr>
          <p:cNvPr id="4" name="圆角矩形 3"/>
          <p:cNvSpPr/>
          <p:nvPr/>
        </p:nvSpPr>
        <p:spPr>
          <a:xfrm>
            <a:off x="1296442" y="2532713"/>
            <a:ext cx="8136904" cy="2660333"/>
          </a:xfrm>
          <a:prstGeom prst="roundRect">
            <a:avLst>
              <a:gd name="adj" fmla="val 6259"/>
            </a:avLst>
          </a:prstGeom>
        </p:spPr>
        <p:style>
          <a:lnRef idx="1">
            <a:schemeClr val="accent5"/>
          </a:lnRef>
          <a:fillRef idx="2">
            <a:schemeClr val="accent5"/>
          </a:fillRef>
          <a:effectRef idx="1">
            <a:schemeClr val="accent5"/>
          </a:effectRef>
          <a:fontRef idx="minor">
            <a:schemeClr val="dk1"/>
          </a:fontRef>
        </p:style>
        <p:txBody>
          <a:bodyPr wrap="square">
            <a:spAutoFit/>
          </a:bodyPr>
          <a:lstStyle/>
          <a:p>
            <a:r>
              <a:rPr lang="en-US" altLang="zh-CN" dirty="0"/>
              <a:t>ALTER DATABASE  test1</a:t>
            </a:r>
            <a:endParaRPr lang="zh-CN" altLang="zh-CN" dirty="0"/>
          </a:p>
          <a:p>
            <a:r>
              <a:rPr lang="en-US" altLang="zh-CN" dirty="0"/>
              <a:t>    REMOVE FILE  test1_data2</a:t>
            </a:r>
            <a:endParaRPr lang="zh-CN" altLang="zh-CN" dirty="0"/>
          </a:p>
          <a:p>
            <a:r>
              <a:rPr lang="en-US" altLang="zh-CN" dirty="0"/>
              <a:t>GO</a:t>
            </a:r>
            <a:endParaRPr lang="zh-CN" altLang="zh-CN" dirty="0"/>
          </a:p>
          <a:p>
            <a:r>
              <a:rPr lang="en-US" altLang="zh-CN" dirty="0"/>
              <a:t>ALTER DATABASE  test1</a:t>
            </a:r>
            <a:endParaRPr lang="zh-CN" altLang="zh-CN" dirty="0"/>
          </a:p>
          <a:p>
            <a:r>
              <a:rPr lang="en-US" altLang="zh-CN" dirty="0"/>
              <a:t>    REMOVE FILE  test1_data3</a:t>
            </a:r>
            <a:endParaRPr lang="zh-CN" altLang="zh-CN" dirty="0"/>
          </a:p>
          <a:p>
            <a:r>
              <a:rPr lang="en-US" altLang="zh-CN" dirty="0"/>
              <a:t>GO</a:t>
            </a:r>
            <a:endParaRPr lang="zh-CN" altLang="zh-CN" dirty="0"/>
          </a:p>
          <a:p>
            <a:r>
              <a:rPr lang="en-US" altLang="zh-CN" dirty="0"/>
              <a:t>ALTER DATABASE  test1</a:t>
            </a:r>
            <a:endParaRPr lang="zh-CN" altLang="zh-CN" dirty="0"/>
          </a:p>
          <a:p>
            <a:r>
              <a:rPr lang="en-US" altLang="zh-CN" dirty="0"/>
              <a:t>    REMOVE FILEGROUP </a:t>
            </a:r>
            <a:r>
              <a:rPr lang="en-US" altLang="zh-CN" dirty="0" err="1"/>
              <a:t>fgroup</a:t>
            </a:r>
            <a:endParaRPr lang="zh-CN" altLang="zh-CN" dirty="0"/>
          </a:p>
          <a:p>
            <a:r>
              <a:rPr lang="en-US" altLang="zh-CN" dirty="0" smtClean="0"/>
              <a:t>GO</a:t>
            </a:r>
          </a:p>
        </p:txBody>
      </p:sp>
    </p:spTree>
    <p:extLst>
      <p:ext uri="{BB962C8B-B14F-4D97-AF65-F5344CB8AC3E}">
        <p14:creationId xmlns:p14="http://schemas.microsoft.com/office/powerpoint/2010/main" val="223858857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4"/>
          <a:srcRect/>
          <a:stretch>
            <a:fillRect/>
          </a:stretch>
        </a:blipFill>
        <a:effectLst/>
      </p:bgPr>
    </p:bg>
    <p:spTree>
      <p:nvGrpSpPr>
        <p:cNvPr id="1" name=""/>
        <p:cNvGrpSpPr/>
        <p:nvPr/>
      </p:nvGrpSpPr>
      <p:grpSpPr>
        <a:xfrm>
          <a:off x="0" y="0"/>
          <a:ext cx="0" cy="0"/>
          <a:chOff x="0" y="0"/>
          <a:chExt cx="0" cy="0"/>
        </a:xfrm>
      </p:grpSpPr>
      <p:pic>
        <p:nvPicPr>
          <p:cNvPr id="2" name="Maroon 5 - Sugar.mp3">
            <a:hlinkClick r:id="" action="ppaction://media"/>
          </p:cNvPr>
          <p:cNvPicPr>
            <a:picLocks noRot="1" noChangeAspect="1"/>
          </p:cNvPicPr>
          <p:nvPr>
            <a:audioFile r:link="rId1"/>
          </p:nvPr>
        </p:nvPicPr>
        <p:blipFill>
          <a:blip r:embed="rId5">
            <a:extLst>
              <a:ext uri="{28A0092B-C50C-407E-A947-70E740481C1C}">
                <a14:useLocalDpi xmlns:a14="http://schemas.microsoft.com/office/drawing/2010/main" val="0"/>
              </a:ext>
            </a:extLst>
          </a:blip>
          <a:srcRect/>
          <a:stretch>
            <a:fillRect/>
          </a:stretch>
        </p:blipFill>
        <p:spPr bwMode="auto">
          <a:xfrm>
            <a:off x="-1349224" y="1329254"/>
            <a:ext cx="729721" cy="776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 Box 2"/>
          <p:cNvSpPr txBox="1">
            <a:spLocks noChangeArrowheads="1"/>
          </p:cNvSpPr>
          <p:nvPr/>
        </p:nvSpPr>
        <p:spPr bwMode="auto">
          <a:xfrm>
            <a:off x="1767293" y="244811"/>
            <a:ext cx="4544837" cy="5464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4492" tIns="57246" rIns="114492" bIns="57246">
            <a:spAutoFit/>
          </a:bodyPr>
          <a:lstStyle>
            <a:lvl1pPr>
              <a:defRPr sz="3200">
                <a:solidFill>
                  <a:schemeClr val="tx1"/>
                </a:solidFill>
                <a:latin typeface="Arial" charset="0"/>
                <a:ea typeface="宋体" charset="-122"/>
              </a:defRPr>
            </a:lvl1pPr>
            <a:lvl2pPr>
              <a:defRPr sz="2800">
                <a:solidFill>
                  <a:schemeClr val="tx1"/>
                </a:solidFill>
                <a:latin typeface="Arial" charset="0"/>
                <a:ea typeface="宋体" charset="-122"/>
              </a:defRPr>
            </a:lvl2pPr>
            <a:lvl3pPr>
              <a:defRPr sz="2400">
                <a:solidFill>
                  <a:schemeClr val="tx1"/>
                </a:solidFill>
                <a:latin typeface="Arial" charset="0"/>
                <a:ea typeface="宋体" charset="-122"/>
              </a:defRPr>
            </a:lvl3pPr>
            <a:lvl4pPr>
              <a:defRPr sz="2000">
                <a:solidFill>
                  <a:schemeClr val="tx1"/>
                </a:solidFill>
                <a:latin typeface="Arial" charset="0"/>
                <a:ea typeface="宋体" charset="-122"/>
              </a:defRPr>
            </a:lvl4pPr>
            <a:lvl5pPr>
              <a:defRPr sz="2000">
                <a:solidFill>
                  <a:schemeClr val="tx1"/>
                </a:solidFill>
                <a:latin typeface="Arial" charset="0"/>
                <a:ea typeface="宋体" charset="-122"/>
              </a:defRPr>
            </a:lvl5pPr>
            <a:lvl6pPr eaLnBrk="0" fontAlgn="base" hangingPunct="0">
              <a:spcBef>
                <a:spcPct val="20000"/>
              </a:spcBef>
              <a:spcAft>
                <a:spcPct val="0"/>
              </a:spcAft>
              <a:buChar char="»"/>
              <a:defRPr sz="2000">
                <a:solidFill>
                  <a:schemeClr val="tx1"/>
                </a:solidFill>
                <a:latin typeface="Arial" charset="0"/>
                <a:ea typeface="宋体" charset="-122"/>
              </a:defRPr>
            </a:lvl6pPr>
            <a:lvl7pPr eaLnBrk="0" fontAlgn="base" hangingPunct="0">
              <a:spcBef>
                <a:spcPct val="20000"/>
              </a:spcBef>
              <a:spcAft>
                <a:spcPct val="0"/>
              </a:spcAft>
              <a:buChar char="»"/>
              <a:defRPr sz="2000">
                <a:solidFill>
                  <a:schemeClr val="tx1"/>
                </a:solidFill>
                <a:latin typeface="Arial" charset="0"/>
                <a:ea typeface="宋体" charset="-122"/>
              </a:defRPr>
            </a:lvl7pPr>
            <a:lvl8pPr eaLnBrk="0" fontAlgn="base" hangingPunct="0">
              <a:spcBef>
                <a:spcPct val="20000"/>
              </a:spcBef>
              <a:spcAft>
                <a:spcPct val="0"/>
              </a:spcAft>
              <a:buChar char="»"/>
              <a:defRPr sz="2000">
                <a:solidFill>
                  <a:schemeClr val="tx1"/>
                </a:solidFill>
                <a:latin typeface="Arial" charset="0"/>
                <a:ea typeface="宋体" charset="-122"/>
              </a:defRPr>
            </a:lvl8pPr>
            <a:lvl9pPr eaLnBrk="0" fontAlgn="base" hangingPunct="0">
              <a:spcBef>
                <a:spcPct val="20000"/>
              </a:spcBef>
              <a:spcAft>
                <a:spcPct val="0"/>
              </a:spcAft>
              <a:buChar char="»"/>
              <a:defRPr sz="2000">
                <a:solidFill>
                  <a:schemeClr val="tx1"/>
                </a:solidFill>
                <a:latin typeface="Arial" charset="0"/>
                <a:ea typeface="宋体" charset="-122"/>
              </a:defRPr>
            </a:lvl9pPr>
          </a:lstStyle>
          <a:p>
            <a:r>
              <a:rPr lang="en-US" altLang="zh-CN" sz="2800" b="1" dirty="0">
                <a:solidFill>
                  <a:srgbClr val="751021"/>
                </a:solidFill>
              </a:rPr>
              <a:t>1</a:t>
            </a:r>
            <a:r>
              <a:rPr lang="zh-CN" altLang="zh-CN" sz="2800" b="1" dirty="0">
                <a:solidFill>
                  <a:srgbClr val="751021"/>
                </a:solidFill>
              </a:rPr>
              <a:t>．</a:t>
            </a:r>
            <a:r>
              <a:rPr lang="en-US" altLang="zh-CN" sz="2800" b="1" dirty="0">
                <a:solidFill>
                  <a:srgbClr val="751021"/>
                </a:solidFill>
              </a:rPr>
              <a:t>SQL Server</a:t>
            </a:r>
            <a:r>
              <a:rPr lang="zh-CN" altLang="zh-CN" sz="2800" b="1" dirty="0">
                <a:solidFill>
                  <a:srgbClr val="751021"/>
                </a:solidFill>
              </a:rPr>
              <a:t>数据库实例</a:t>
            </a:r>
          </a:p>
        </p:txBody>
      </p:sp>
      <p:sp>
        <p:nvSpPr>
          <p:cNvPr id="4" name="TextBox 3"/>
          <p:cNvSpPr txBox="1"/>
          <p:nvPr/>
        </p:nvSpPr>
        <p:spPr>
          <a:xfrm>
            <a:off x="2520578" y="1980456"/>
            <a:ext cx="6048672" cy="2883307"/>
          </a:xfrm>
          <a:prstGeom prst="horizontalScroll">
            <a:avLst/>
          </a:prstGeom>
          <a:solidFill>
            <a:schemeClr val="lt1">
              <a:alpha val="50000"/>
            </a:schemeClr>
          </a:solidFill>
        </p:spPr>
        <p:style>
          <a:lnRef idx="2">
            <a:schemeClr val="accent2"/>
          </a:lnRef>
          <a:fillRef idx="1">
            <a:schemeClr val="lt1"/>
          </a:fillRef>
          <a:effectRef idx="0">
            <a:schemeClr val="accent2"/>
          </a:effectRef>
          <a:fontRef idx="minor">
            <a:schemeClr val="dk1"/>
          </a:fontRef>
        </p:style>
        <p:txBody>
          <a:bodyPr wrap="square" rtlCol="0">
            <a:spAutoFit/>
          </a:bodyPr>
          <a:lstStyle/>
          <a:p>
            <a:pPr indent="446088">
              <a:lnSpc>
                <a:spcPct val="150000"/>
              </a:lnSpc>
            </a:pPr>
            <a:r>
              <a:rPr lang="zh-CN" altLang="zh-CN" dirty="0"/>
              <a:t>在一台计算机上可以安装一个或者多个</a:t>
            </a:r>
            <a:r>
              <a:rPr lang="en-US" altLang="zh-CN" dirty="0"/>
              <a:t>SQL Server</a:t>
            </a:r>
            <a:r>
              <a:rPr lang="zh-CN" altLang="zh-CN" dirty="0"/>
              <a:t>（不同版本或者同一版本），其中的一个称为一个数据库实例。一般安装的第</a:t>
            </a:r>
            <a:r>
              <a:rPr lang="en-US" altLang="zh-CN" dirty="0"/>
              <a:t>1</a:t>
            </a:r>
            <a:r>
              <a:rPr lang="zh-CN" altLang="zh-CN" dirty="0"/>
              <a:t>个</a:t>
            </a:r>
            <a:r>
              <a:rPr lang="en-US" altLang="zh-CN" dirty="0"/>
              <a:t>SQL Server</a:t>
            </a:r>
            <a:r>
              <a:rPr lang="zh-CN" altLang="zh-CN" dirty="0"/>
              <a:t>采用默认实例（在安装时指定）。通过实例名称来区分不同的</a:t>
            </a:r>
            <a:r>
              <a:rPr lang="en-US" altLang="zh-CN" dirty="0"/>
              <a:t>SQL Server</a:t>
            </a:r>
            <a:r>
              <a:rPr lang="zh-CN" altLang="zh-CN" dirty="0" smtClean="0"/>
              <a:t>。</a:t>
            </a:r>
            <a:endParaRPr lang="zh-CN" altLang="zh-CN" dirty="0"/>
          </a:p>
        </p:txBody>
      </p:sp>
    </p:spTree>
  </p:cSld>
  <p:clrMapOvr>
    <a:masterClrMapping/>
  </p:clrMapOvr>
  <p:transition spd="slow">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mediacall" presetSubtype="0" fill="hold" nodeType="afterEffect">
                                  <p:stCondLst>
                                    <p:cond delay="0"/>
                                  </p:stCondLst>
                                  <p:childTnLst>
                                    <p:cmd type="call" cmd="playFrom(0.0)">
                                      <p:cBhvr>
                                        <p:cTn id="6" dur="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numSld="999" showWhenStopped="0">
                <p:cTn id="7" repeatCount="indefinite" fill="remove" display="0">
                  <p:stCondLst>
                    <p:cond delay="indefinite"/>
                  </p:stCondLst>
                  <p:endCondLst>
                    <p:cond evt="onStopAudio" delay="0">
                      <p:tgtEl>
                        <p:sldTgt/>
                      </p:tgtEl>
                    </p:cond>
                  </p:endCondLst>
                </p:cTn>
                <p:tgtEl>
                  <p:spTgt spid="2"/>
                </p:tgtEl>
              </p:cMediaNode>
            </p:audio>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 Box 2"/>
          <p:cNvSpPr txBox="1">
            <a:spLocks noChangeArrowheads="1"/>
          </p:cNvSpPr>
          <p:nvPr/>
        </p:nvSpPr>
        <p:spPr bwMode="auto">
          <a:xfrm>
            <a:off x="4680882" y="1165849"/>
            <a:ext cx="1455914" cy="577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4492" tIns="57246" rIns="114492" bIns="57246">
            <a:spAutoFit/>
          </a:bodyPr>
          <a:lstStyle>
            <a:lvl1pPr>
              <a:defRPr sz="3200">
                <a:solidFill>
                  <a:schemeClr val="tx1"/>
                </a:solidFill>
                <a:latin typeface="Arial" charset="0"/>
                <a:ea typeface="宋体" charset="-122"/>
              </a:defRPr>
            </a:lvl1pPr>
            <a:lvl2pPr>
              <a:defRPr sz="2800">
                <a:solidFill>
                  <a:schemeClr val="tx1"/>
                </a:solidFill>
                <a:latin typeface="Arial" charset="0"/>
                <a:ea typeface="宋体" charset="-122"/>
              </a:defRPr>
            </a:lvl2pPr>
            <a:lvl3pPr>
              <a:defRPr sz="2400">
                <a:solidFill>
                  <a:schemeClr val="tx1"/>
                </a:solidFill>
                <a:latin typeface="Arial" charset="0"/>
                <a:ea typeface="宋体" charset="-122"/>
              </a:defRPr>
            </a:lvl3pPr>
            <a:lvl4pPr>
              <a:defRPr sz="2000">
                <a:solidFill>
                  <a:schemeClr val="tx1"/>
                </a:solidFill>
                <a:latin typeface="Arial" charset="0"/>
                <a:ea typeface="宋体" charset="-122"/>
              </a:defRPr>
            </a:lvl4pPr>
            <a:lvl5pPr>
              <a:defRPr sz="2000">
                <a:solidFill>
                  <a:schemeClr val="tx1"/>
                </a:solidFill>
                <a:latin typeface="Arial" charset="0"/>
                <a:ea typeface="宋体" charset="-122"/>
              </a:defRPr>
            </a:lvl5pPr>
            <a:lvl6pPr eaLnBrk="0" fontAlgn="base" hangingPunct="0">
              <a:spcBef>
                <a:spcPct val="20000"/>
              </a:spcBef>
              <a:spcAft>
                <a:spcPct val="0"/>
              </a:spcAft>
              <a:buChar char="»"/>
              <a:defRPr sz="2000">
                <a:solidFill>
                  <a:schemeClr val="tx1"/>
                </a:solidFill>
                <a:latin typeface="Arial" charset="0"/>
                <a:ea typeface="宋体" charset="-122"/>
              </a:defRPr>
            </a:lvl6pPr>
            <a:lvl7pPr eaLnBrk="0" fontAlgn="base" hangingPunct="0">
              <a:spcBef>
                <a:spcPct val="20000"/>
              </a:spcBef>
              <a:spcAft>
                <a:spcPct val="0"/>
              </a:spcAft>
              <a:buChar char="»"/>
              <a:defRPr sz="2000">
                <a:solidFill>
                  <a:schemeClr val="tx1"/>
                </a:solidFill>
                <a:latin typeface="Arial" charset="0"/>
                <a:ea typeface="宋体" charset="-122"/>
              </a:defRPr>
            </a:lvl7pPr>
            <a:lvl8pPr eaLnBrk="0" fontAlgn="base" hangingPunct="0">
              <a:spcBef>
                <a:spcPct val="20000"/>
              </a:spcBef>
              <a:spcAft>
                <a:spcPct val="0"/>
              </a:spcAft>
              <a:buChar char="»"/>
              <a:defRPr sz="2000">
                <a:solidFill>
                  <a:schemeClr val="tx1"/>
                </a:solidFill>
                <a:latin typeface="Arial" charset="0"/>
                <a:ea typeface="宋体" charset="-122"/>
              </a:defRPr>
            </a:lvl8pPr>
            <a:lvl9pPr eaLnBrk="0" fontAlgn="base" hangingPunct="0">
              <a:spcBef>
                <a:spcPct val="20000"/>
              </a:spcBef>
              <a:spcAft>
                <a:spcPct val="0"/>
              </a:spcAft>
              <a:buChar char="»"/>
              <a:defRPr sz="2000">
                <a:solidFill>
                  <a:schemeClr val="tx1"/>
                </a:solidFill>
                <a:latin typeface="Arial" charset="0"/>
                <a:ea typeface="宋体" charset="-122"/>
              </a:defRPr>
            </a:lvl9pPr>
          </a:lstStyle>
          <a:p>
            <a:pPr eaLnBrk="1" hangingPunct="1"/>
            <a:r>
              <a:rPr lang="zh-CN" altLang="en-US" sz="3000" b="1" dirty="0">
                <a:solidFill>
                  <a:srgbClr val="751021"/>
                </a:solidFill>
                <a:latin typeface="微软雅黑" pitchFamily="34" charset="-122"/>
                <a:ea typeface="微软雅黑" pitchFamily="34" charset="-122"/>
              </a:rPr>
              <a:t>目    录</a:t>
            </a:r>
            <a:endParaRPr lang="en-US" altLang="zh-CN" sz="2000" dirty="0">
              <a:solidFill>
                <a:srgbClr val="751021"/>
              </a:solidFill>
              <a:latin typeface="微软雅黑" pitchFamily="34" charset="-122"/>
              <a:ea typeface="微软雅黑" pitchFamily="34" charset="-122"/>
            </a:endParaRPr>
          </a:p>
        </p:txBody>
      </p:sp>
      <p:pic>
        <p:nvPicPr>
          <p:cNvPr id="11" name="Picture 5" descr="未标题-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78918" y="1932078"/>
            <a:ext cx="7122380" cy="2488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Rectangle 3"/>
          <p:cNvSpPr>
            <a:spLocks noChangeArrowheads="1"/>
          </p:cNvSpPr>
          <p:nvPr/>
        </p:nvSpPr>
        <p:spPr bwMode="auto">
          <a:xfrm>
            <a:off x="4543214" y="2361745"/>
            <a:ext cx="1793788" cy="1533310"/>
          </a:xfrm>
          <a:prstGeom prst="heart">
            <a:avLst/>
          </a:prstGeom>
          <a:solidFill>
            <a:schemeClr val="bg1">
              <a:alpha val="20000"/>
            </a:schemeClr>
          </a:solidFill>
          <a:ln w="31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4492" tIns="57246" rIns="114492" bIns="57246" anchor="ctr"/>
          <a:lstStyle/>
          <a:p>
            <a:pPr algn="ctr" eaLnBrk="1" hangingPunct="1"/>
            <a:r>
              <a:rPr lang="en-US" altLang="zh-CN" sz="6000" b="1" dirty="0" smtClean="0">
                <a:solidFill>
                  <a:srgbClr val="751021"/>
                </a:solidFill>
                <a:latin typeface="微软雅黑" pitchFamily="34" charset="-122"/>
                <a:ea typeface="微软雅黑" pitchFamily="34" charset="-122"/>
              </a:rPr>
              <a:t>03</a:t>
            </a:r>
            <a:endParaRPr lang="en-US" altLang="zh-CN" sz="6000" b="1" dirty="0">
              <a:solidFill>
                <a:srgbClr val="751021"/>
              </a:solidFill>
              <a:latin typeface="微软雅黑" pitchFamily="34" charset="-122"/>
              <a:ea typeface="微软雅黑" pitchFamily="34" charset="-122"/>
            </a:endParaRPr>
          </a:p>
        </p:txBody>
      </p:sp>
      <p:sp>
        <p:nvSpPr>
          <p:cNvPr id="2" name="矩形 1"/>
          <p:cNvSpPr/>
          <p:nvPr/>
        </p:nvSpPr>
        <p:spPr>
          <a:xfrm>
            <a:off x="4538008" y="3937446"/>
            <a:ext cx="1731564" cy="461665"/>
          </a:xfrm>
          <a:prstGeom prst="rect">
            <a:avLst/>
          </a:prstGeom>
        </p:spPr>
        <p:txBody>
          <a:bodyPr wrap="none">
            <a:spAutoFit/>
          </a:bodyPr>
          <a:lstStyle/>
          <a:p>
            <a:r>
              <a:rPr lang="zh-CN" altLang="zh-CN" sz="2400" b="1" dirty="0"/>
              <a:t>删除数据库</a:t>
            </a:r>
          </a:p>
        </p:txBody>
      </p:sp>
    </p:spTree>
    <p:extLst>
      <p:ext uri="{BB962C8B-B14F-4D97-AF65-F5344CB8AC3E}">
        <p14:creationId xmlns:p14="http://schemas.microsoft.com/office/powerpoint/2010/main" val="3489395605"/>
      </p:ext>
    </p:extLst>
  </p:cSld>
  <p:clrMapOvr>
    <a:masterClrMapping/>
  </p:clrMapOvr>
  <p:transition spd="slow">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6" presetClass="entr" presetSubtype="37"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arn(outVertical)">
                                      <p:cBhvr>
                                        <p:cTn id="7" dur="500"/>
                                        <p:tgtEl>
                                          <p:spTgt spid="11"/>
                                        </p:tgtEl>
                                      </p:cBhvr>
                                    </p:animEffect>
                                  </p:childTnLst>
                                </p:cTn>
                              </p:par>
                              <p:par>
                                <p:cTn id="8" presetID="23" presetClass="entr" presetSubtype="16"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 calcmode="lin" valueType="num">
                                      <p:cBhvr>
                                        <p:cTn id="10" dur="300" fill="hold"/>
                                        <p:tgtEl>
                                          <p:spTgt spid="12"/>
                                        </p:tgtEl>
                                        <p:attrNameLst>
                                          <p:attrName>ppt_w</p:attrName>
                                        </p:attrNameLst>
                                      </p:cBhvr>
                                      <p:tavLst>
                                        <p:tav tm="0">
                                          <p:val>
                                            <p:fltVal val="0"/>
                                          </p:val>
                                        </p:tav>
                                        <p:tav tm="100000">
                                          <p:val>
                                            <p:strVal val="#ppt_w"/>
                                          </p:val>
                                        </p:tav>
                                      </p:tavLst>
                                    </p:anim>
                                    <p:anim calcmode="lin" valueType="num">
                                      <p:cBhvr>
                                        <p:cTn id="11" dur="300" fill="hold"/>
                                        <p:tgtEl>
                                          <p:spTgt spid="12"/>
                                        </p:tgtEl>
                                        <p:attrNameLst>
                                          <p:attrName>ppt_h</p:attrName>
                                        </p:attrNameLst>
                                      </p:cBhvr>
                                      <p:tavLst>
                                        <p:tav tm="0">
                                          <p:val>
                                            <p:fltVal val="0"/>
                                          </p:val>
                                        </p:tav>
                                        <p:tav tm="100000">
                                          <p:val>
                                            <p:strVal val="#ppt_h"/>
                                          </p:val>
                                        </p:tav>
                                      </p:tavLst>
                                    </p:anim>
                                  </p:childTnLst>
                                </p:cTn>
                              </p:par>
                              <p:par>
                                <p:cTn id="12" presetID="6" presetClass="emph" presetSubtype="0" autoRev="1" fill="hold" grpId="1" nodeType="withEffect">
                                  <p:stCondLst>
                                    <p:cond delay="300"/>
                                  </p:stCondLst>
                                  <p:childTnLst>
                                    <p:animScale>
                                      <p:cBhvr>
                                        <p:cTn id="13" dur="150" fill="hold"/>
                                        <p:tgtEl>
                                          <p:spTgt spid="12"/>
                                        </p:tgtEl>
                                      </p:cBhvr>
                                      <p:by x="120000" y="12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2" grpId="1"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圆角矩形 5"/>
          <p:cNvSpPr/>
          <p:nvPr/>
        </p:nvSpPr>
        <p:spPr bwMode="auto">
          <a:xfrm>
            <a:off x="1368450" y="3132584"/>
            <a:ext cx="7992888" cy="360040"/>
          </a:xfrm>
          <a:prstGeom prst="roundRect">
            <a:avLst/>
          </a:prstGeom>
          <a:ln>
            <a:headEnd type="none" w="med" len="med"/>
            <a:tailEnd type="none" w="med" len="med"/>
          </a:ln>
          <a:extLst/>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5" name="圆角矩形 4"/>
          <p:cNvSpPr/>
          <p:nvPr/>
        </p:nvSpPr>
        <p:spPr bwMode="auto">
          <a:xfrm>
            <a:off x="1368450" y="2300387"/>
            <a:ext cx="7992888" cy="360040"/>
          </a:xfrm>
          <a:prstGeom prst="roundRect">
            <a:avLst/>
          </a:prstGeom>
          <a:ln>
            <a:headEnd type="none" w="med" len="med"/>
            <a:tailEnd type="none" w="med" len="med"/>
          </a:ln>
          <a:extLst/>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2" name="Text Box 2"/>
          <p:cNvSpPr txBox="1">
            <a:spLocks noChangeArrowheads="1"/>
          </p:cNvSpPr>
          <p:nvPr/>
        </p:nvSpPr>
        <p:spPr bwMode="auto">
          <a:xfrm>
            <a:off x="1767293" y="244811"/>
            <a:ext cx="2034599" cy="5464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4492" tIns="57246" rIns="114492" bIns="57246">
            <a:spAutoFit/>
          </a:bodyPr>
          <a:lstStyle>
            <a:lvl1pPr>
              <a:defRPr sz="3200">
                <a:solidFill>
                  <a:schemeClr val="tx1"/>
                </a:solidFill>
                <a:latin typeface="Arial" charset="0"/>
                <a:ea typeface="宋体" charset="-122"/>
              </a:defRPr>
            </a:lvl1pPr>
            <a:lvl2pPr>
              <a:defRPr sz="2800">
                <a:solidFill>
                  <a:schemeClr val="tx1"/>
                </a:solidFill>
                <a:latin typeface="Arial" charset="0"/>
                <a:ea typeface="宋体" charset="-122"/>
              </a:defRPr>
            </a:lvl2pPr>
            <a:lvl3pPr>
              <a:defRPr sz="2400">
                <a:solidFill>
                  <a:schemeClr val="tx1"/>
                </a:solidFill>
                <a:latin typeface="Arial" charset="0"/>
                <a:ea typeface="宋体" charset="-122"/>
              </a:defRPr>
            </a:lvl3pPr>
            <a:lvl4pPr>
              <a:defRPr sz="2000">
                <a:solidFill>
                  <a:schemeClr val="tx1"/>
                </a:solidFill>
                <a:latin typeface="Arial" charset="0"/>
                <a:ea typeface="宋体" charset="-122"/>
              </a:defRPr>
            </a:lvl4pPr>
            <a:lvl5pPr>
              <a:defRPr sz="2000">
                <a:solidFill>
                  <a:schemeClr val="tx1"/>
                </a:solidFill>
                <a:latin typeface="Arial" charset="0"/>
                <a:ea typeface="宋体" charset="-122"/>
              </a:defRPr>
            </a:lvl5pPr>
            <a:lvl6pPr eaLnBrk="0" fontAlgn="base" hangingPunct="0">
              <a:spcBef>
                <a:spcPct val="20000"/>
              </a:spcBef>
              <a:spcAft>
                <a:spcPct val="0"/>
              </a:spcAft>
              <a:buChar char="»"/>
              <a:defRPr sz="2000">
                <a:solidFill>
                  <a:schemeClr val="tx1"/>
                </a:solidFill>
                <a:latin typeface="Arial" charset="0"/>
                <a:ea typeface="宋体" charset="-122"/>
              </a:defRPr>
            </a:lvl6pPr>
            <a:lvl7pPr eaLnBrk="0" fontAlgn="base" hangingPunct="0">
              <a:spcBef>
                <a:spcPct val="20000"/>
              </a:spcBef>
              <a:spcAft>
                <a:spcPct val="0"/>
              </a:spcAft>
              <a:buChar char="»"/>
              <a:defRPr sz="2000">
                <a:solidFill>
                  <a:schemeClr val="tx1"/>
                </a:solidFill>
                <a:latin typeface="Arial" charset="0"/>
                <a:ea typeface="宋体" charset="-122"/>
              </a:defRPr>
            </a:lvl7pPr>
            <a:lvl8pPr eaLnBrk="0" fontAlgn="base" hangingPunct="0">
              <a:spcBef>
                <a:spcPct val="20000"/>
              </a:spcBef>
              <a:spcAft>
                <a:spcPct val="0"/>
              </a:spcAft>
              <a:buChar char="»"/>
              <a:defRPr sz="2000">
                <a:solidFill>
                  <a:schemeClr val="tx1"/>
                </a:solidFill>
                <a:latin typeface="Arial" charset="0"/>
                <a:ea typeface="宋体" charset="-122"/>
              </a:defRPr>
            </a:lvl8pPr>
            <a:lvl9pPr eaLnBrk="0" fontAlgn="base" hangingPunct="0">
              <a:spcBef>
                <a:spcPct val="20000"/>
              </a:spcBef>
              <a:spcAft>
                <a:spcPct val="0"/>
              </a:spcAft>
              <a:buChar char="»"/>
              <a:defRPr sz="2000">
                <a:solidFill>
                  <a:schemeClr val="tx1"/>
                </a:solidFill>
                <a:latin typeface="Arial" charset="0"/>
                <a:ea typeface="宋体" charset="-122"/>
              </a:defRPr>
            </a:lvl9pPr>
          </a:lstStyle>
          <a:p>
            <a:r>
              <a:rPr lang="zh-CN" altLang="zh-CN" sz="2800" b="1" dirty="0">
                <a:solidFill>
                  <a:srgbClr val="751021"/>
                </a:solidFill>
              </a:rPr>
              <a:t>删除数据库</a:t>
            </a:r>
          </a:p>
        </p:txBody>
      </p:sp>
      <p:sp>
        <p:nvSpPr>
          <p:cNvPr id="4" name="TextBox 3"/>
          <p:cNvSpPr txBox="1"/>
          <p:nvPr/>
        </p:nvSpPr>
        <p:spPr>
          <a:xfrm>
            <a:off x="1224434" y="1404392"/>
            <a:ext cx="8856984" cy="2169825"/>
          </a:xfrm>
          <a:prstGeom prst="rect">
            <a:avLst/>
          </a:prstGeom>
          <a:noFill/>
        </p:spPr>
        <p:txBody>
          <a:bodyPr wrap="square" rtlCol="0">
            <a:spAutoFit/>
          </a:bodyPr>
          <a:lstStyle/>
          <a:p>
            <a:pPr>
              <a:lnSpc>
                <a:spcPct val="150000"/>
              </a:lnSpc>
            </a:pPr>
            <a:r>
              <a:rPr lang="zh-CN" altLang="zh-CN" dirty="0"/>
              <a:t>删除数据库使用下列命令。</a:t>
            </a:r>
          </a:p>
          <a:p>
            <a:pPr>
              <a:lnSpc>
                <a:spcPct val="150000"/>
              </a:lnSpc>
            </a:pPr>
            <a:r>
              <a:rPr lang="zh-CN" altLang="zh-CN" dirty="0"/>
              <a:t>语法格式：</a:t>
            </a:r>
          </a:p>
          <a:p>
            <a:pPr>
              <a:lnSpc>
                <a:spcPct val="150000"/>
              </a:lnSpc>
            </a:pPr>
            <a:r>
              <a:rPr lang="en-US" altLang="zh-CN" dirty="0" smtClean="0"/>
              <a:t>    DROP </a:t>
            </a:r>
            <a:r>
              <a:rPr lang="en-US" altLang="zh-CN" dirty="0"/>
              <a:t>DATABASE </a:t>
            </a:r>
            <a:r>
              <a:rPr lang="zh-CN" altLang="zh-CN" dirty="0"/>
              <a:t>数据库名</a:t>
            </a:r>
            <a:r>
              <a:rPr lang="en-US" altLang="zh-CN" dirty="0"/>
              <a:t>, ...</a:t>
            </a:r>
            <a:endParaRPr lang="zh-CN" altLang="zh-CN" dirty="0"/>
          </a:p>
          <a:p>
            <a:pPr>
              <a:lnSpc>
                <a:spcPct val="150000"/>
              </a:lnSpc>
            </a:pPr>
            <a:r>
              <a:rPr lang="zh-CN" altLang="zh-CN" dirty="0"/>
              <a:t>其中，“数据库名”是要删除的数据库名。例如，要删除数据库</a:t>
            </a:r>
            <a:r>
              <a:rPr lang="en-US" altLang="zh-CN" dirty="0"/>
              <a:t>test2</a:t>
            </a:r>
            <a:r>
              <a:rPr lang="zh-CN" altLang="zh-CN" dirty="0"/>
              <a:t>，使用命令：</a:t>
            </a:r>
          </a:p>
          <a:p>
            <a:pPr>
              <a:lnSpc>
                <a:spcPct val="150000"/>
              </a:lnSpc>
            </a:pPr>
            <a:r>
              <a:rPr lang="en-US" altLang="zh-CN" dirty="0" smtClean="0"/>
              <a:t>    DROP </a:t>
            </a:r>
            <a:r>
              <a:rPr lang="en-US" altLang="zh-CN" dirty="0"/>
              <a:t>DATABASE </a:t>
            </a:r>
            <a:r>
              <a:rPr lang="en-US" altLang="zh-CN" dirty="0" smtClean="0"/>
              <a:t>test2</a:t>
            </a:r>
            <a:endParaRPr lang="zh-CN" altLang="zh-CN" dirty="0"/>
          </a:p>
        </p:txBody>
      </p:sp>
    </p:spTree>
    <p:extLst>
      <p:ext uri="{BB962C8B-B14F-4D97-AF65-F5344CB8AC3E}">
        <p14:creationId xmlns:p14="http://schemas.microsoft.com/office/powerpoint/2010/main" val="165859335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1767293" y="244811"/>
            <a:ext cx="4544837" cy="5464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4492" tIns="57246" rIns="114492" bIns="57246">
            <a:spAutoFit/>
          </a:bodyPr>
          <a:lstStyle>
            <a:lvl1pPr>
              <a:defRPr sz="3200">
                <a:solidFill>
                  <a:schemeClr val="tx1"/>
                </a:solidFill>
                <a:latin typeface="Arial" charset="0"/>
                <a:ea typeface="宋体" charset="-122"/>
              </a:defRPr>
            </a:lvl1pPr>
            <a:lvl2pPr>
              <a:defRPr sz="2800">
                <a:solidFill>
                  <a:schemeClr val="tx1"/>
                </a:solidFill>
                <a:latin typeface="Arial" charset="0"/>
                <a:ea typeface="宋体" charset="-122"/>
              </a:defRPr>
            </a:lvl2pPr>
            <a:lvl3pPr>
              <a:defRPr sz="2400">
                <a:solidFill>
                  <a:schemeClr val="tx1"/>
                </a:solidFill>
                <a:latin typeface="Arial" charset="0"/>
                <a:ea typeface="宋体" charset="-122"/>
              </a:defRPr>
            </a:lvl3pPr>
            <a:lvl4pPr>
              <a:defRPr sz="2000">
                <a:solidFill>
                  <a:schemeClr val="tx1"/>
                </a:solidFill>
                <a:latin typeface="Arial" charset="0"/>
                <a:ea typeface="宋体" charset="-122"/>
              </a:defRPr>
            </a:lvl4pPr>
            <a:lvl5pPr>
              <a:defRPr sz="2000">
                <a:solidFill>
                  <a:schemeClr val="tx1"/>
                </a:solidFill>
                <a:latin typeface="Arial" charset="0"/>
                <a:ea typeface="宋体" charset="-122"/>
              </a:defRPr>
            </a:lvl5pPr>
            <a:lvl6pPr eaLnBrk="0" fontAlgn="base" hangingPunct="0">
              <a:spcBef>
                <a:spcPct val="20000"/>
              </a:spcBef>
              <a:spcAft>
                <a:spcPct val="0"/>
              </a:spcAft>
              <a:buChar char="»"/>
              <a:defRPr sz="2000">
                <a:solidFill>
                  <a:schemeClr val="tx1"/>
                </a:solidFill>
                <a:latin typeface="Arial" charset="0"/>
                <a:ea typeface="宋体" charset="-122"/>
              </a:defRPr>
            </a:lvl6pPr>
            <a:lvl7pPr eaLnBrk="0" fontAlgn="base" hangingPunct="0">
              <a:spcBef>
                <a:spcPct val="20000"/>
              </a:spcBef>
              <a:spcAft>
                <a:spcPct val="0"/>
              </a:spcAft>
              <a:buChar char="»"/>
              <a:defRPr sz="2000">
                <a:solidFill>
                  <a:schemeClr val="tx1"/>
                </a:solidFill>
                <a:latin typeface="Arial" charset="0"/>
                <a:ea typeface="宋体" charset="-122"/>
              </a:defRPr>
            </a:lvl7pPr>
            <a:lvl8pPr eaLnBrk="0" fontAlgn="base" hangingPunct="0">
              <a:spcBef>
                <a:spcPct val="20000"/>
              </a:spcBef>
              <a:spcAft>
                <a:spcPct val="0"/>
              </a:spcAft>
              <a:buChar char="»"/>
              <a:defRPr sz="2000">
                <a:solidFill>
                  <a:schemeClr val="tx1"/>
                </a:solidFill>
                <a:latin typeface="Arial" charset="0"/>
                <a:ea typeface="宋体" charset="-122"/>
              </a:defRPr>
            </a:lvl8pPr>
            <a:lvl9pPr eaLnBrk="0" fontAlgn="base" hangingPunct="0">
              <a:spcBef>
                <a:spcPct val="20000"/>
              </a:spcBef>
              <a:spcAft>
                <a:spcPct val="0"/>
              </a:spcAft>
              <a:buChar char="»"/>
              <a:defRPr sz="2000">
                <a:solidFill>
                  <a:schemeClr val="tx1"/>
                </a:solidFill>
                <a:latin typeface="Arial" charset="0"/>
                <a:ea typeface="宋体" charset="-122"/>
              </a:defRPr>
            </a:lvl9pPr>
          </a:lstStyle>
          <a:p>
            <a:r>
              <a:rPr lang="en-US" altLang="zh-CN" sz="2800" b="1" dirty="0">
                <a:solidFill>
                  <a:srgbClr val="751021"/>
                </a:solidFill>
              </a:rPr>
              <a:t>2</a:t>
            </a:r>
            <a:r>
              <a:rPr lang="zh-CN" altLang="zh-CN" sz="2800" b="1" dirty="0">
                <a:solidFill>
                  <a:srgbClr val="751021"/>
                </a:solidFill>
              </a:rPr>
              <a:t>．</a:t>
            </a:r>
            <a:r>
              <a:rPr lang="en-US" altLang="zh-CN" sz="2800" b="1" dirty="0">
                <a:solidFill>
                  <a:srgbClr val="751021"/>
                </a:solidFill>
              </a:rPr>
              <a:t>SQL Server</a:t>
            </a:r>
            <a:r>
              <a:rPr lang="zh-CN" altLang="zh-CN" sz="2800" b="1" dirty="0">
                <a:solidFill>
                  <a:srgbClr val="751021"/>
                </a:solidFill>
              </a:rPr>
              <a:t>数据库对象</a:t>
            </a:r>
          </a:p>
        </p:txBody>
      </p:sp>
      <p:sp>
        <p:nvSpPr>
          <p:cNvPr id="3" name="TextBox 2"/>
          <p:cNvSpPr txBox="1"/>
          <p:nvPr/>
        </p:nvSpPr>
        <p:spPr>
          <a:xfrm>
            <a:off x="720378" y="972344"/>
            <a:ext cx="9577064" cy="5355312"/>
          </a:xfrm>
          <a:prstGeom prst="rect">
            <a:avLst/>
          </a:prstGeom>
          <a:noFill/>
        </p:spPr>
        <p:txBody>
          <a:bodyPr wrap="square" rtlCol="0">
            <a:spAutoFit/>
          </a:bodyPr>
          <a:lstStyle/>
          <a:p>
            <a:pPr indent="446088"/>
            <a:r>
              <a:rPr lang="zh-CN" altLang="zh-CN" dirty="0"/>
              <a:t>数据库是一个容器，里面包含数据库对象。</a:t>
            </a:r>
            <a:r>
              <a:rPr lang="en-US" altLang="zh-CN" dirty="0"/>
              <a:t>SQL Server 2016</a:t>
            </a:r>
            <a:r>
              <a:rPr lang="zh-CN" altLang="zh-CN" dirty="0"/>
              <a:t>数据库包含如下常用数据库对象。</a:t>
            </a:r>
          </a:p>
          <a:p>
            <a:pPr indent="446088"/>
            <a:r>
              <a:rPr lang="en-US" altLang="zh-CN" dirty="0">
                <a:sym typeface="Wingdings"/>
              </a:rPr>
              <a:t></a:t>
            </a:r>
            <a:r>
              <a:rPr lang="en-US" altLang="zh-CN" dirty="0"/>
              <a:t> </a:t>
            </a:r>
            <a:r>
              <a:rPr lang="zh-CN" altLang="zh-CN" dirty="0"/>
              <a:t>表：表是存放数据及表示关系的主要形式，是最主要的数据库对象。</a:t>
            </a:r>
          </a:p>
          <a:p>
            <a:pPr indent="446088"/>
            <a:r>
              <a:rPr lang="en-US" altLang="zh-CN" dirty="0">
                <a:sym typeface="Wingdings"/>
              </a:rPr>
              <a:t></a:t>
            </a:r>
            <a:r>
              <a:rPr lang="en-US" altLang="zh-CN" dirty="0"/>
              <a:t> </a:t>
            </a:r>
            <a:r>
              <a:rPr lang="zh-CN" altLang="zh-CN" dirty="0"/>
              <a:t>视图：视图是一个或多个基本表中生成的引用表（称为虚表）。</a:t>
            </a:r>
          </a:p>
          <a:p>
            <a:pPr indent="446088"/>
            <a:r>
              <a:rPr lang="en-US" altLang="zh-CN" dirty="0">
                <a:sym typeface="Wingdings"/>
              </a:rPr>
              <a:t></a:t>
            </a:r>
            <a:r>
              <a:rPr lang="en-US" altLang="zh-CN" dirty="0"/>
              <a:t> </a:t>
            </a:r>
            <a:r>
              <a:rPr lang="zh-CN" altLang="zh-CN" dirty="0"/>
              <a:t>索引：表中的记录通常按其输入的时间顺序存放，这种顺序称为记录的物理顺序。</a:t>
            </a:r>
          </a:p>
          <a:p>
            <a:pPr indent="446088"/>
            <a:r>
              <a:rPr lang="en-US" altLang="zh-CN" dirty="0">
                <a:sym typeface="Wingdings"/>
              </a:rPr>
              <a:t></a:t>
            </a:r>
            <a:r>
              <a:rPr lang="en-US" altLang="zh-CN" dirty="0"/>
              <a:t> </a:t>
            </a:r>
            <a:r>
              <a:rPr lang="zh-CN" altLang="zh-CN" dirty="0"/>
              <a:t>约束：约束用于保障数据的一致性与完整性。具有代表性的约束就是主键和外键</a:t>
            </a:r>
            <a:r>
              <a:rPr lang="zh-CN" altLang="zh-CN" dirty="0" smtClean="0"/>
              <a:t>。</a:t>
            </a:r>
            <a:endParaRPr lang="zh-CN" altLang="zh-CN" dirty="0"/>
          </a:p>
          <a:p>
            <a:pPr indent="446088"/>
            <a:r>
              <a:rPr lang="en-US" altLang="zh-CN" dirty="0">
                <a:sym typeface="Wingdings"/>
              </a:rPr>
              <a:t></a:t>
            </a:r>
            <a:r>
              <a:rPr lang="en-US" altLang="zh-CN" dirty="0"/>
              <a:t> </a:t>
            </a:r>
            <a:r>
              <a:rPr lang="zh-CN" altLang="zh-CN" dirty="0"/>
              <a:t>存储过程：存储过程是一组为了完成特定功能的</a:t>
            </a:r>
            <a:r>
              <a:rPr lang="en-US" altLang="zh-CN" dirty="0"/>
              <a:t>SQL</a:t>
            </a:r>
            <a:r>
              <a:rPr lang="zh-CN" altLang="zh-CN" dirty="0"/>
              <a:t>语句集合，它存储在数据库中，存储过程具有名称，能够接受（输入）参数、输出参数、返回单个或多个值。存储过程独立于表存在。</a:t>
            </a:r>
          </a:p>
          <a:p>
            <a:pPr indent="446088"/>
            <a:r>
              <a:rPr lang="en-US" altLang="zh-CN" dirty="0">
                <a:sym typeface="Wingdings"/>
              </a:rPr>
              <a:t></a:t>
            </a:r>
            <a:r>
              <a:rPr lang="en-US" altLang="zh-CN" dirty="0"/>
              <a:t> </a:t>
            </a:r>
            <a:r>
              <a:rPr lang="zh-CN" altLang="zh-CN" dirty="0"/>
              <a:t>触发器：触发器基于一个表的操作（插入、修改和删除）创建，编写若干条</a:t>
            </a:r>
            <a:r>
              <a:rPr lang="en-US" altLang="zh-CN" dirty="0"/>
              <a:t>T-SQL</a:t>
            </a:r>
            <a:r>
              <a:rPr lang="zh-CN" altLang="zh-CN" dirty="0"/>
              <a:t>语句，当该操作发生时，这些</a:t>
            </a:r>
            <a:r>
              <a:rPr lang="en-US" altLang="zh-CN" dirty="0"/>
              <a:t>T-SQL</a:t>
            </a:r>
            <a:r>
              <a:rPr lang="zh-CN" altLang="zh-CN" dirty="0"/>
              <a:t>语句被执行，返回真或者假。返回假，当前表的操作不能被执行。</a:t>
            </a:r>
          </a:p>
          <a:p>
            <a:pPr indent="446088"/>
            <a:r>
              <a:rPr lang="en-US" altLang="zh-CN" dirty="0">
                <a:sym typeface="Wingdings"/>
              </a:rPr>
              <a:t></a:t>
            </a:r>
            <a:r>
              <a:rPr lang="en-US" altLang="zh-CN" dirty="0"/>
              <a:t> </a:t>
            </a:r>
            <a:r>
              <a:rPr lang="zh-CN" altLang="zh-CN" dirty="0"/>
              <a:t>默认值：默认值是在用户插入表新记录前，系统设置的字段的初始值。</a:t>
            </a:r>
          </a:p>
          <a:p>
            <a:pPr indent="446088"/>
            <a:r>
              <a:rPr lang="en-US" altLang="zh-CN" dirty="0">
                <a:sym typeface="Wingdings"/>
              </a:rPr>
              <a:t></a:t>
            </a:r>
            <a:r>
              <a:rPr lang="en-US" altLang="zh-CN" dirty="0"/>
              <a:t> </a:t>
            </a:r>
            <a:r>
              <a:rPr lang="zh-CN" altLang="zh-CN" dirty="0"/>
              <a:t>用户和角色：用户是指对数据库有存取权限的使用者；角色是一个用户组，给角色分配操作权限，该角色对应的组的用户都具有该操作权限。</a:t>
            </a:r>
          </a:p>
          <a:p>
            <a:pPr indent="446088"/>
            <a:r>
              <a:rPr lang="en-US" altLang="zh-CN" dirty="0">
                <a:sym typeface="Wingdings"/>
              </a:rPr>
              <a:t></a:t>
            </a:r>
            <a:r>
              <a:rPr lang="en-US" altLang="zh-CN" dirty="0"/>
              <a:t> </a:t>
            </a:r>
            <a:r>
              <a:rPr lang="zh-CN" altLang="zh-CN" dirty="0"/>
              <a:t>规则：规则用来限制表字段的数据范围。</a:t>
            </a:r>
          </a:p>
          <a:p>
            <a:pPr indent="446088"/>
            <a:r>
              <a:rPr lang="en-US" altLang="zh-CN" dirty="0">
                <a:sym typeface="Wingdings"/>
              </a:rPr>
              <a:t></a:t>
            </a:r>
            <a:r>
              <a:rPr lang="en-US" altLang="zh-CN" dirty="0"/>
              <a:t> </a:t>
            </a:r>
            <a:r>
              <a:rPr lang="zh-CN" altLang="zh-CN" dirty="0"/>
              <a:t>类型：用户可以根据需要在给定的系统类型之上定义自己的数据类型。</a:t>
            </a:r>
          </a:p>
          <a:p>
            <a:pPr indent="446088"/>
            <a:r>
              <a:rPr lang="en-US" altLang="zh-CN" dirty="0">
                <a:sym typeface="Wingdings"/>
              </a:rPr>
              <a:t></a:t>
            </a:r>
            <a:r>
              <a:rPr lang="en-US" altLang="zh-CN" dirty="0"/>
              <a:t> </a:t>
            </a:r>
            <a:r>
              <a:rPr lang="zh-CN" altLang="zh-CN" dirty="0"/>
              <a:t>函数：用户可以根据需要将若干个</a:t>
            </a:r>
            <a:r>
              <a:rPr lang="en-US" altLang="zh-CN" dirty="0"/>
              <a:t>T-SQL</a:t>
            </a:r>
            <a:r>
              <a:rPr lang="zh-CN" altLang="zh-CN" dirty="0"/>
              <a:t>语句或者系统函数进行组合实现特定功能，定义成自己的函数</a:t>
            </a:r>
            <a:r>
              <a:rPr lang="zh-CN" altLang="zh-CN" dirty="0" smtClean="0"/>
              <a:t>。</a:t>
            </a:r>
            <a:endParaRPr lang="zh-CN" altLang="zh-CN" dirty="0"/>
          </a:p>
        </p:txBody>
      </p:sp>
    </p:spTree>
    <p:extLst>
      <p:ext uri="{BB962C8B-B14F-4D97-AF65-F5344CB8AC3E}">
        <p14:creationId xmlns:p14="http://schemas.microsoft.com/office/powerpoint/2010/main" val="197230908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1767293" y="244811"/>
            <a:ext cx="4544837" cy="5464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4492" tIns="57246" rIns="114492" bIns="57246">
            <a:spAutoFit/>
          </a:bodyPr>
          <a:lstStyle>
            <a:lvl1pPr>
              <a:defRPr sz="3200">
                <a:solidFill>
                  <a:schemeClr val="tx1"/>
                </a:solidFill>
                <a:latin typeface="Arial" charset="0"/>
                <a:ea typeface="宋体" charset="-122"/>
              </a:defRPr>
            </a:lvl1pPr>
            <a:lvl2pPr>
              <a:defRPr sz="2800">
                <a:solidFill>
                  <a:schemeClr val="tx1"/>
                </a:solidFill>
                <a:latin typeface="Arial" charset="0"/>
                <a:ea typeface="宋体" charset="-122"/>
              </a:defRPr>
            </a:lvl2pPr>
            <a:lvl3pPr>
              <a:defRPr sz="2400">
                <a:solidFill>
                  <a:schemeClr val="tx1"/>
                </a:solidFill>
                <a:latin typeface="Arial" charset="0"/>
                <a:ea typeface="宋体" charset="-122"/>
              </a:defRPr>
            </a:lvl3pPr>
            <a:lvl4pPr>
              <a:defRPr sz="2000">
                <a:solidFill>
                  <a:schemeClr val="tx1"/>
                </a:solidFill>
                <a:latin typeface="Arial" charset="0"/>
                <a:ea typeface="宋体" charset="-122"/>
              </a:defRPr>
            </a:lvl4pPr>
            <a:lvl5pPr>
              <a:defRPr sz="2000">
                <a:solidFill>
                  <a:schemeClr val="tx1"/>
                </a:solidFill>
                <a:latin typeface="Arial" charset="0"/>
                <a:ea typeface="宋体" charset="-122"/>
              </a:defRPr>
            </a:lvl5pPr>
            <a:lvl6pPr eaLnBrk="0" fontAlgn="base" hangingPunct="0">
              <a:spcBef>
                <a:spcPct val="20000"/>
              </a:spcBef>
              <a:spcAft>
                <a:spcPct val="0"/>
              </a:spcAft>
              <a:buChar char="»"/>
              <a:defRPr sz="2000">
                <a:solidFill>
                  <a:schemeClr val="tx1"/>
                </a:solidFill>
                <a:latin typeface="Arial" charset="0"/>
                <a:ea typeface="宋体" charset="-122"/>
              </a:defRPr>
            </a:lvl6pPr>
            <a:lvl7pPr eaLnBrk="0" fontAlgn="base" hangingPunct="0">
              <a:spcBef>
                <a:spcPct val="20000"/>
              </a:spcBef>
              <a:spcAft>
                <a:spcPct val="0"/>
              </a:spcAft>
              <a:buChar char="»"/>
              <a:defRPr sz="2000">
                <a:solidFill>
                  <a:schemeClr val="tx1"/>
                </a:solidFill>
                <a:latin typeface="Arial" charset="0"/>
                <a:ea typeface="宋体" charset="-122"/>
              </a:defRPr>
            </a:lvl7pPr>
            <a:lvl8pPr eaLnBrk="0" fontAlgn="base" hangingPunct="0">
              <a:spcBef>
                <a:spcPct val="20000"/>
              </a:spcBef>
              <a:spcAft>
                <a:spcPct val="0"/>
              </a:spcAft>
              <a:buChar char="»"/>
              <a:defRPr sz="2000">
                <a:solidFill>
                  <a:schemeClr val="tx1"/>
                </a:solidFill>
                <a:latin typeface="Arial" charset="0"/>
                <a:ea typeface="宋体" charset="-122"/>
              </a:defRPr>
            </a:lvl8pPr>
            <a:lvl9pPr eaLnBrk="0" fontAlgn="base" hangingPunct="0">
              <a:spcBef>
                <a:spcPct val="20000"/>
              </a:spcBef>
              <a:spcAft>
                <a:spcPct val="0"/>
              </a:spcAft>
              <a:buChar char="»"/>
              <a:defRPr sz="2000">
                <a:solidFill>
                  <a:schemeClr val="tx1"/>
                </a:solidFill>
                <a:latin typeface="Arial" charset="0"/>
                <a:ea typeface="宋体" charset="-122"/>
              </a:defRPr>
            </a:lvl9pPr>
          </a:lstStyle>
          <a:p>
            <a:r>
              <a:rPr lang="en-US" altLang="zh-CN" sz="2800" b="1" dirty="0">
                <a:solidFill>
                  <a:srgbClr val="751021"/>
                </a:solidFill>
              </a:rPr>
              <a:t>3</a:t>
            </a:r>
            <a:r>
              <a:rPr lang="zh-CN" altLang="zh-CN" sz="2800" b="1" dirty="0">
                <a:solidFill>
                  <a:srgbClr val="751021"/>
                </a:solidFill>
              </a:rPr>
              <a:t>．</a:t>
            </a:r>
            <a:r>
              <a:rPr lang="en-US" altLang="zh-CN" sz="2800" b="1" dirty="0">
                <a:solidFill>
                  <a:srgbClr val="751021"/>
                </a:solidFill>
              </a:rPr>
              <a:t>SQL Server</a:t>
            </a:r>
            <a:r>
              <a:rPr lang="zh-CN" altLang="zh-CN" sz="2800" b="1" dirty="0">
                <a:solidFill>
                  <a:srgbClr val="751021"/>
                </a:solidFill>
              </a:rPr>
              <a:t>数据库架构</a:t>
            </a:r>
          </a:p>
        </p:txBody>
      </p:sp>
      <p:sp>
        <p:nvSpPr>
          <p:cNvPr id="3" name="TextBox 2"/>
          <p:cNvSpPr txBox="1"/>
          <p:nvPr/>
        </p:nvSpPr>
        <p:spPr>
          <a:xfrm>
            <a:off x="2232546" y="1836440"/>
            <a:ext cx="6984776" cy="3085386"/>
          </a:xfrm>
          <a:prstGeom prst="snip2DiagRect">
            <a:avLst/>
          </a:prstGeom>
          <a:solidFill>
            <a:schemeClr val="lt1">
              <a:alpha val="51000"/>
            </a:schemeClr>
          </a:solidFill>
        </p:spPr>
        <p:style>
          <a:lnRef idx="2">
            <a:schemeClr val="accent2"/>
          </a:lnRef>
          <a:fillRef idx="1">
            <a:schemeClr val="lt1"/>
          </a:fillRef>
          <a:effectRef idx="0">
            <a:schemeClr val="accent2"/>
          </a:effectRef>
          <a:fontRef idx="minor">
            <a:schemeClr val="dk1"/>
          </a:fontRef>
        </p:style>
        <p:txBody>
          <a:bodyPr wrap="square" rtlCol="0">
            <a:spAutoFit/>
          </a:bodyPr>
          <a:lstStyle/>
          <a:p>
            <a:pPr indent="446088">
              <a:lnSpc>
                <a:spcPct val="150000"/>
              </a:lnSpc>
            </a:pPr>
            <a:r>
              <a:rPr lang="zh-CN" altLang="zh-CN" dirty="0"/>
              <a:t>简单地说，架构的作用是将数据库中的所有对象分成不同的集合，每一个集合就称为一个架构。数据库中的每一个用户都会有自己的默认架构。这个默认架构可以在创建数据库用户时由创建者设定，若不设定，则系统默认架构为</a:t>
            </a:r>
            <a:r>
              <a:rPr lang="en-US" altLang="zh-CN" dirty="0" err="1"/>
              <a:t>dbo</a:t>
            </a:r>
            <a:r>
              <a:rPr lang="zh-CN" altLang="zh-CN" dirty="0"/>
              <a:t>。数据库用户只能对属于自己架构中的数据库对象执行相应的数据操作。操作的权限则由数据库角色决定</a:t>
            </a:r>
            <a:r>
              <a:rPr lang="zh-CN" altLang="zh-CN" dirty="0" smtClean="0"/>
              <a:t>。</a:t>
            </a:r>
            <a:endParaRPr lang="zh-CN" altLang="zh-CN" dirty="0"/>
          </a:p>
        </p:txBody>
      </p:sp>
    </p:spTree>
    <p:extLst>
      <p:ext uri="{BB962C8B-B14F-4D97-AF65-F5344CB8AC3E}">
        <p14:creationId xmlns:p14="http://schemas.microsoft.com/office/powerpoint/2010/main" val="319232890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1767293" y="244811"/>
            <a:ext cx="4544837" cy="5464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4492" tIns="57246" rIns="114492" bIns="57246">
            <a:spAutoFit/>
          </a:bodyPr>
          <a:lstStyle>
            <a:lvl1pPr>
              <a:defRPr sz="3200">
                <a:solidFill>
                  <a:schemeClr val="tx1"/>
                </a:solidFill>
                <a:latin typeface="Arial" charset="0"/>
                <a:ea typeface="宋体" charset="-122"/>
              </a:defRPr>
            </a:lvl1pPr>
            <a:lvl2pPr>
              <a:defRPr sz="2800">
                <a:solidFill>
                  <a:schemeClr val="tx1"/>
                </a:solidFill>
                <a:latin typeface="Arial" charset="0"/>
                <a:ea typeface="宋体" charset="-122"/>
              </a:defRPr>
            </a:lvl2pPr>
            <a:lvl3pPr>
              <a:defRPr sz="2400">
                <a:solidFill>
                  <a:schemeClr val="tx1"/>
                </a:solidFill>
                <a:latin typeface="Arial" charset="0"/>
                <a:ea typeface="宋体" charset="-122"/>
              </a:defRPr>
            </a:lvl3pPr>
            <a:lvl4pPr>
              <a:defRPr sz="2000">
                <a:solidFill>
                  <a:schemeClr val="tx1"/>
                </a:solidFill>
                <a:latin typeface="Arial" charset="0"/>
                <a:ea typeface="宋体" charset="-122"/>
              </a:defRPr>
            </a:lvl4pPr>
            <a:lvl5pPr>
              <a:defRPr sz="2000">
                <a:solidFill>
                  <a:schemeClr val="tx1"/>
                </a:solidFill>
                <a:latin typeface="Arial" charset="0"/>
                <a:ea typeface="宋体" charset="-122"/>
              </a:defRPr>
            </a:lvl5pPr>
            <a:lvl6pPr eaLnBrk="0" fontAlgn="base" hangingPunct="0">
              <a:spcBef>
                <a:spcPct val="20000"/>
              </a:spcBef>
              <a:spcAft>
                <a:spcPct val="0"/>
              </a:spcAft>
              <a:buChar char="»"/>
              <a:defRPr sz="2000">
                <a:solidFill>
                  <a:schemeClr val="tx1"/>
                </a:solidFill>
                <a:latin typeface="Arial" charset="0"/>
                <a:ea typeface="宋体" charset="-122"/>
              </a:defRPr>
            </a:lvl6pPr>
            <a:lvl7pPr eaLnBrk="0" fontAlgn="base" hangingPunct="0">
              <a:spcBef>
                <a:spcPct val="20000"/>
              </a:spcBef>
              <a:spcAft>
                <a:spcPct val="0"/>
              </a:spcAft>
              <a:buChar char="»"/>
              <a:defRPr sz="2000">
                <a:solidFill>
                  <a:schemeClr val="tx1"/>
                </a:solidFill>
                <a:latin typeface="Arial" charset="0"/>
                <a:ea typeface="宋体" charset="-122"/>
              </a:defRPr>
            </a:lvl7pPr>
            <a:lvl8pPr eaLnBrk="0" fontAlgn="base" hangingPunct="0">
              <a:spcBef>
                <a:spcPct val="20000"/>
              </a:spcBef>
              <a:spcAft>
                <a:spcPct val="0"/>
              </a:spcAft>
              <a:buChar char="»"/>
              <a:defRPr sz="2000">
                <a:solidFill>
                  <a:schemeClr val="tx1"/>
                </a:solidFill>
                <a:latin typeface="Arial" charset="0"/>
                <a:ea typeface="宋体" charset="-122"/>
              </a:defRPr>
            </a:lvl8pPr>
            <a:lvl9pPr eaLnBrk="0" fontAlgn="base" hangingPunct="0">
              <a:spcBef>
                <a:spcPct val="20000"/>
              </a:spcBef>
              <a:spcAft>
                <a:spcPct val="0"/>
              </a:spcAft>
              <a:buChar char="»"/>
              <a:defRPr sz="2000">
                <a:solidFill>
                  <a:schemeClr val="tx1"/>
                </a:solidFill>
                <a:latin typeface="Arial" charset="0"/>
                <a:ea typeface="宋体" charset="-122"/>
              </a:defRPr>
            </a:lvl9pPr>
          </a:lstStyle>
          <a:p>
            <a:r>
              <a:rPr lang="en-US" altLang="zh-CN" sz="2800" b="1" dirty="0">
                <a:solidFill>
                  <a:srgbClr val="751021"/>
                </a:solidFill>
              </a:rPr>
              <a:t>4</a:t>
            </a:r>
            <a:r>
              <a:rPr lang="zh-CN" altLang="zh-CN" sz="2800" b="1" dirty="0">
                <a:solidFill>
                  <a:srgbClr val="751021"/>
                </a:solidFill>
              </a:rPr>
              <a:t>．</a:t>
            </a:r>
            <a:r>
              <a:rPr lang="en-US" altLang="zh-CN" sz="2800" b="1" dirty="0">
                <a:solidFill>
                  <a:srgbClr val="751021"/>
                </a:solidFill>
              </a:rPr>
              <a:t>SQL Server</a:t>
            </a:r>
            <a:r>
              <a:rPr lang="zh-CN" altLang="zh-CN" sz="2800" b="1" dirty="0">
                <a:solidFill>
                  <a:srgbClr val="751021"/>
                </a:solidFill>
              </a:rPr>
              <a:t>系统数据库</a:t>
            </a:r>
          </a:p>
        </p:txBody>
      </p:sp>
      <p:sp>
        <p:nvSpPr>
          <p:cNvPr id="3" name="TextBox 2"/>
          <p:cNvSpPr txBox="1"/>
          <p:nvPr/>
        </p:nvSpPr>
        <p:spPr>
          <a:xfrm>
            <a:off x="1008410" y="1260376"/>
            <a:ext cx="9217024" cy="646331"/>
          </a:xfrm>
          <a:prstGeom prst="rect">
            <a:avLst/>
          </a:prstGeom>
          <a:noFill/>
        </p:spPr>
        <p:txBody>
          <a:bodyPr wrap="square" rtlCol="0">
            <a:spAutoFit/>
          </a:bodyPr>
          <a:lstStyle/>
          <a:p>
            <a:pPr indent="446088"/>
            <a:r>
              <a:rPr lang="zh-CN" altLang="zh-CN" dirty="0"/>
              <a:t>在</a:t>
            </a:r>
            <a:r>
              <a:rPr lang="en-US" altLang="zh-CN" dirty="0"/>
              <a:t>SQL Server</a:t>
            </a:r>
            <a:r>
              <a:rPr lang="zh-CN" altLang="zh-CN" dirty="0"/>
              <a:t>安装后，下列系统数据库就生成（如图</a:t>
            </a:r>
            <a:r>
              <a:rPr lang="en-US" altLang="zh-CN" dirty="0"/>
              <a:t>2.1</a:t>
            </a:r>
            <a:r>
              <a:rPr lang="zh-CN" altLang="zh-CN" dirty="0"/>
              <a:t>所示），它们用于</a:t>
            </a:r>
            <a:r>
              <a:rPr lang="en-US" altLang="zh-CN" dirty="0"/>
              <a:t>SQL Serve</a:t>
            </a:r>
            <a:r>
              <a:rPr lang="zh-CN" altLang="zh-CN" dirty="0"/>
              <a:t>系统内部</a:t>
            </a:r>
            <a:r>
              <a:rPr lang="zh-CN" altLang="zh-CN" dirty="0" smtClean="0"/>
              <a:t>。</a:t>
            </a:r>
            <a:endParaRPr lang="zh-CN" altLang="zh-CN" dirty="0"/>
          </a:p>
        </p:txBody>
      </p:sp>
      <p:pic>
        <p:nvPicPr>
          <p:cNvPr id="1026"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42720" y="1925573"/>
            <a:ext cx="5548404" cy="30234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7294715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1767293" y="244811"/>
            <a:ext cx="4544837" cy="5464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4492" tIns="57246" rIns="114492" bIns="57246">
            <a:spAutoFit/>
          </a:bodyPr>
          <a:lstStyle>
            <a:lvl1pPr>
              <a:defRPr sz="3200">
                <a:solidFill>
                  <a:schemeClr val="tx1"/>
                </a:solidFill>
                <a:latin typeface="Arial" charset="0"/>
                <a:ea typeface="宋体" charset="-122"/>
              </a:defRPr>
            </a:lvl1pPr>
            <a:lvl2pPr>
              <a:defRPr sz="2800">
                <a:solidFill>
                  <a:schemeClr val="tx1"/>
                </a:solidFill>
                <a:latin typeface="Arial" charset="0"/>
                <a:ea typeface="宋体" charset="-122"/>
              </a:defRPr>
            </a:lvl2pPr>
            <a:lvl3pPr>
              <a:defRPr sz="2400">
                <a:solidFill>
                  <a:schemeClr val="tx1"/>
                </a:solidFill>
                <a:latin typeface="Arial" charset="0"/>
                <a:ea typeface="宋体" charset="-122"/>
              </a:defRPr>
            </a:lvl3pPr>
            <a:lvl4pPr>
              <a:defRPr sz="2000">
                <a:solidFill>
                  <a:schemeClr val="tx1"/>
                </a:solidFill>
                <a:latin typeface="Arial" charset="0"/>
                <a:ea typeface="宋体" charset="-122"/>
              </a:defRPr>
            </a:lvl4pPr>
            <a:lvl5pPr>
              <a:defRPr sz="2000">
                <a:solidFill>
                  <a:schemeClr val="tx1"/>
                </a:solidFill>
                <a:latin typeface="Arial" charset="0"/>
                <a:ea typeface="宋体" charset="-122"/>
              </a:defRPr>
            </a:lvl5pPr>
            <a:lvl6pPr eaLnBrk="0" fontAlgn="base" hangingPunct="0">
              <a:spcBef>
                <a:spcPct val="20000"/>
              </a:spcBef>
              <a:spcAft>
                <a:spcPct val="0"/>
              </a:spcAft>
              <a:buChar char="»"/>
              <a:defRPr sz="2000">
                <a:solidFill>
                  <a:schemeClr val="tx1"/>
                </a:solidFill>
                <a:latin typeface="Arial" charset="0"/>
                <a:ea typeface="宋体" charset="-122"/>
              </a:defRPr>
            </a:lvl6pPr>
            <a:lvl7pPr eaLnBrk="0" fontAlgn="base" hangingPunct="0">
              <a:spcBef>
                <a:spcPct val="20000"/>
              </a:spcBef>
              <a:spcAft>
                <a:spcPct val="0"/>
              </a:spcAft>
              <a:buChar char="»"/>
              <a:defRPr sz="2000">
                <a:solidFill>
                  <a:schemeClr val="tx1"/>
                </a:solidFill>
                <a:latin typeface="Arial" charset="0"/>
                <a:ea typeface="宋体" charset="-122"/>
              </a:defRPr>
            </a:lvl7pPr>
            <a:lvl8pPr eaLnBrk="0" fontAlgn="base" hangingPunct="0">
              <a:spcBef>
                <a:spcPct val="20000"/>
              </a:spcBef>
              <a:spcAft>
                <a:spcPct val="0"/>
              </a:spcAft>
              <a:buChar char="»"/>
              <a:defRPr sz="2000">
                <a:solidFill>
                  <a:schemeClr val="tx1"/>
                </a:solidFill>
                <a:latin typeface="Arial" charset="0"/>
                <a:ea typeface="宋体" charset="-122"/>
              </a:defRPr>
            </a:lvl8pPr>
            <a:lvl9pPr eaLnBrk="0" fontAlgn="base" hangingPunct="0">
              <a:spcBef>
                <a:spcPct val="20000"/>
              </a:spcBef>
              <a:spcAft>
                <a:spcPct val="0"/>
              </a:spcAft>
              <a:buChar char="»"/>
              <a:defRPr sz="2000">
                <a:solidFill>
                  <a:schemeClr val="tx1"/>
                </a:solidFill>
                <a:latin typeface="Arial" charset="0"/>
                <a:ea typeface="宋体" charset="-122"/>
              </a:defRPr>
            </a:lvl9pPr>
          </a:lstStyle>
          <a:p>
            <a:r>
              <a:rPr lang="en-US" altLang="zh-CN" sz="2800" b="1" dirty="0">
                <a:solidFill>
                  <a:srgbClr val="751021"/>
                </a:solidFill>
              </a:rPr>
              <a:t>4</a:t>
            </a:r>
            <a:r>
              <a:rPr lang="zh-CN" altLang="zh-CN" sz="2800" b="1" dirty="0">
                <a:solidFill>
                  <a:srgbClr val="751021"/>
                </a:solidFill>
              </a:rPr>
              <a:t>．</a:t>
            </a:r>
            <a:r>
              <a:rPr lang="en-US" altLang="zh-CN" sz="2800" b="1" dirty="0">
                <a:solidFill>
                  <a:srgbClr val="751021"/>
                </a:solidFill>
              </a:rPr>
              <a:t>SQL Server</a:t>
            </a:r>
            <a:r>
              <a:rPr lang="zh-CN" altLang="zh-CN" sz="2800" b="1" dirty="0">
                <a:solidFill>
                  <a:srgbClr val="751021"/>
                </a:solidFill>
              </a:rPr>
              <a:t>系统数据库</a:t>
            </a:r>
          </a:p>
        </p:txBody>
      </p:sp>
      <p:sp>
        <p:nvSpPr>
          <p:cNvPr id="3" name="TextBox 2"/>
          <p:cNvSpPr txBox="1"/>
          <p:nvPr/>
        </p:nvSpPr>
        <p:spPr>
          <a:xfrm>
            <a:off x="936402" y="972344"/>
            <a:ext cx="9289032" cy="5078313"/>
          </a:xfrm>
          <a:prstGeom prst="rect">
            <a:avLst/>
          </a:prstGeom>
          <a:noFill/>
        </p:spPr>
        <p:txBody>
          <a:bodyPr wrap="square" rtlCol="0">
            <a:spAutoFit/>
          </a:bodyPr>
          <a:lstStyle/>
          <a:p>
            <a:pPr indent="446088">
              <a:lnSpc>
                <a:spcPct val="150000"/>
              </a:lnSpc>
            </a:pPr>
            <a:r>
              <a:rPr lang="zh-CN" altLang="zh-CN" dirty="0"/>
              <a:t>（</a:t>
            </a:r>
            <a:r>
              <a:rPr lang="en-US" altLang="zh-CN" dirty="0"/>
              <a:t>1</a:t>
            </a:r>
            <a:r>
              <a:rPr lang="zh-CN" altLang="zh-CN" dirty="0"/>
              <a:t>）</a:t>
            </a:r>
            <a:r>
              <a:rPr lang="en-US" altLang="zh-CN" dirty="0"/>
              <a:t>master</a:t>
            </a:r>
            <a:r>
              <a:rPr lang="zh-CN" altLang="zh-CN" dirty="0"/>
              <a:t>数据库：它记录</a:t>
            </a:r>
            <a:r>
              <a:rPr lang="en-US" altLang="zh-CN" dirty="0"/>
              <a:t> SQL Server </a:t>
            </a:r>
            <a:r>
              <a:rPr lang="zh-CN" altLang="zh-CN" dirty="0"/>
              <a:t>系统的所有系统级信息。包括</a:t>
            </a:r>
            <a:r>
              <a:rPr lang="en-US" altLang="zh-CN" dirty="0"/>
              <a:t>SQL Server</a:t>
            </a:r>
            <a:r>
              <a:rPr lang="zh-CN" altLang="zh-CN" dirty="0"/>
              <a:t>实例初始化信息、登录账户、端点、连接服务器和系统配置等。还记录其他数据库文件的位置。因此，如果</a:t>
            </a:r>
            <a:r>
              <a:rPr lang="en-US" altLang="zh-CN" dirty="0"/>
              <a:t>master</a:t>
            </a:r>
            <a:r>
              <a:rPr lang="zh-CN" altLang="zh-CN" dirty="0"/>
              <a:t>数据库不可用，则</a:t>
            </a:r>
            <a:r>
              <a:rPr lang="en-US" altLang="zh-CN" dirty="0"/>
              <a:t> SQL Server </a:t>
            </a:r>
            <a:r>
              <a:rPr lang="zh-CN" altLang="zh-CN" dirty="0"/>
              <a:t>无法启动。</a:t>
            </a:r>
          </a:p>
          <a:p>
            <a:pPr indent="446088">
              <a:lnSpc>
                <a:spcPct val="150000"/>
              </a:lnSpc>
            </a:pPr>
            <a:r>
              <a:rPr lang="zh-CN" altLang="zh-CN" dirty="0"/>
              <a:t>（</a:t>
            </a:r>
            <a:r>
              <a:rPr lang="en-US" altLang="zh-CN" dirty="0"/>
              <a:t>2</a:t>
            </a:r>
            <a:r>
              <a:rPr lang="zh-CN" altLang="zh-CN" dirty="0"/>
              <a:t>）</a:t>
            </a:r>
            <a:r>
              <a:rPr lang="en-US" altLang="zh-CN" dirty="0"/>
              <a:t>model</a:t>
            </a:r>
            <a:r>
              <a:rPr lang="zh-CN" altLang="zh-CN" dirty="0"/>
              <a:t>数据库：保存</a:t>
            </a:r>
            <a:r>
              <a:rPr lang="en-US" altLang="zh-CN" dirty="0"/>
              <a:t> SQL Server </a:t>
            </a:r>
            <a:r>
              <a:rPr lang="zh-CN" altLang="zh-CN" dirty="0"/>
              <a:t>实例上创建的所有数据库的模板。如果修改</a:t>
            </a:r>
            <a:r>
              <a:rPr lang="en-US" altLang="zh-CN" dirty="0"/>
              <a:t>model</a:t>
            </a:r>
            <a:r>
              <a:rPr lang="zh-CN" altLang="zh-CN" dirty="0"/>
              <a:t>数据库，之后创建的所有数据库都将继承这些修改。</a:t>
            </a:r>
          </a:p>
          <a:p>
            <a:pPr indent="446088">
              <a:lnSpc>
                <a:spcPct val="150000"/>
              </a:lnSpc>
            </a:pPr>
            <a:r>
              <a:rPr lang="zh-CN" altLang="zh-CN" dirty="0"/>
              <a:t>如果用特定于用户的模板信息修改</a:t>
            </a:r>
            <a:r>
              <a:rPr lang="en-US" altLang="zh-CN" dirty="0"/>
              <a:t> model </a:t>
            </a:r>
            <a:r>
              <a:rPr lang="zh-CN" altLang="zh-CN" dirty="0"/>
              <a:t>数据库，我们建议您备份</a:t>
            </a:r>
            <a:r>
              <a:rPr lang="en-US" altLang="zh-CN" dirty="0"/>
              <a:t> model</a:t>
            </a:r>
            <a:r>
              <a:rPr lang="zh-CN" altLang="zh-CN" dirty="0"/>
              <a:t>。</a:t>
            </a:r>
          </a:p>
          <a:p>
            <a:pPr indent="446088">
              <a:lnSpc>
                <a:spcPct val="150000"/>
              </a:lnSpc>
            </a:pPr>
            <a:r>
              <a:rPr lang="zh-CN" altLang="zh-CN" dirty="0"/>
              <a:t>（</a:t>
            </a:r>
            <a:r>
              <a:rPr lang="en-US" altLang="zh-CN" dirty="0"/>
              <a:t>3</a:t>
            </a:r>
            <a:r>
              <a:rPr lang="zh-CN" altLang="zh-CN" dirty="0"/>
              <a:t>）</a:t>
            </a:r>
            <a:r>
              <a:rPr lang="en-US" altLang="zh-CN" dirty="0" err="1"/>
              <a:t>tempdb</a:t>
            </a:r>
            <a:r>
              <a:rPr lang="zh-CN" altLang="zh-CN" dirty="0"/>
              <a:t>数据库：</a:t>
            </a:r>
            <a:r>
              <a:rPr lang="en-US" altLang="zh-CN" dirty="0" err="1"/>
              <a:t>tempdb</a:t>
            </a:r>
            <a:r>
              <a:rPr lang="zh-CN" altLang="zh-CN" dirty="0"/>
              <a:t>是所有用户使用的临时数据库。每次启动</a:t>
            </a:r>
            <a:r>
              <a:rPr lang="en-US" altLang="zh-CN" dirty="0"/>
              <a:t>SQL Server</a:t>
            </a:r>
            <a:r>
              <a:rPr lang="zh-CN" altLang="zh-CN" dirty="0"/>
              <a:t>时都会重新创建 </a:t>
            </a:r>
            <a:r>
              <a:rPr lang="en-US" altLang="zh-CN" dirty="0" err="1"/>
              <a:t>tempdb</a:t>
            </a:r>
            <a:r>
              <a:rPr lang="zh-CN" altLang="zh-CN" dirty="0"/>
              <a:t>，在断开连接时会自动删除其中的临时表和存储过程。不允许对</a:t>
            </a:r>
            <a:r>
              <a:rPr lang="en-US" altLang="zh-CN" dirty="0" err="1"/>
              <a:t>tempdb</a:t>
            </a:r>
            <a:r>
              <a:rPr lang="zh-CN" altLang="zh-CN" dirty="0"/>
              <a:t>进行备份和还原操作。</a:t>
            </a:r>
            <a:r>
              <a:rPr lang="en-US" altLang="zh-CN" dirty="0"/>
              <a:t> </a:t>
            </a:r>
            <a:endParaRPr lang="zh-CN" altLang="zh-CN" dirty="0"/>
          </a:p>
          <a:p>
            <a:pPr indent="446088">
              <a:lnSpc>
                <a:spcPct val="150000"/>
              </a:lnSpc>
            </a:pPr>
            <a:r>
              <a:rPr lang="zh-CN" altLang="zh-CN" dirty="0"/>
              <a:t>（</a:t>
            </a:r>
            <a:r>
              <a:rPr lang="en-US" altLang="zh-CN" dirty="0"/>
              <a:t>4</a:t>
            </a:r>
            <a:r>
              <a:rPr lang="zh-CN" altLang="zh-CN" dirty="0"/>
              <a:t>）</a:t>
            </a:r>
            <a:r>
              <a:rPr lang="en-US" altLang="zh-CN" dirty="0" err="1"/>
              <a:t>msdb</a:t>
            </a:r>
            <a:r>
              <a:rPr lang="zh-CN" altLang="zh-CN" dirty="0"/>
              <a:t>数据库：</a:t>
            </a:r>
            <a:r>
              <a:rPr lang="en-US" altLang="zh-CN" dirty="0"/>
              <a:t>SQL Server </a:t>
            </a:r>
            <a:r>
              <a:rPr lang="zh-CN" altLang="zh-CN" dirty="0"/>
              <a:t>代理使用 </a:t>
            </a:r>
            <a:r>
              <a:rPr lang="en-US" altLang="zh-CN" dirty="0" err="1"/>
              <a:t>msdb</a:t>
            </a:r>
            <a:r>
              <a:rPr lang="en-US" altLang="zh-CN" dirty="0"/>
              <a:t> </a:t>
            </a:r>
            <a:r>
              <a:rPr lang="zh-CN" altLang="zh-CN" dirty="0"/>
              <a:t>数据库来计划警报和作业，</a:t>
            </a:r>
            <a:r>
              <a:rPr lang="en-US" altLang="zh-CN" dirty="0"/>
              <a:t>SQL Server Management Studio</a:t>
            </a:r>
            <a:r>
              <a:rPr lang="zh-CN" altLang="zh-CN" dirty="0"/>
              <a:t>、</a:t>
            </a:r>
            <a:r>
              <a:rPr lang="en-US" altLang="zh-CN" dirty="0"/>
              <a:t>Service Broker </a:t>
            </a:r>
            <a:r>
              <a:rPr lang="zh-CN" altLang="zh-CN" dirty="0"/>
              <a:t>和数据库邮件等其他功能也使用该数据库。在进行任何更新 </a:t>
            </a:r>
            <a:r>
              <a:rPr lang="en-US" altLang="zh-CN" dirty="0" err="1"/>
              <a:t>msdb</a:t>
            </a:r>
            <a:r>
              <a:rPr lang="en-US" altLang="zh-CN" dirty="0"/>
              <a:t> </a:t>
            </a:r>
            <a:r>
              <a:rPr lang="zh-CN" altLang="zh-CN" dirty="0"/>
              <a:t>的操作（例如备份或还原任何数据库）后，我们建议您备份</a:t>
            </a:r>
            <a:r>
              <a:rPr lang="en-US" altLang="zh-CN" dirty="0" err="1"/>
              <a:t>msdb</a:t>
            </a:r>
            <a:r>
              <a:rPr lang="zh-CN" altLang="zh-CN" dirty="0" smtClean="0"/>
              <a:t>。</a:t>
            </a:r>
            <a:endParaRPr lang="zh-CN" altLang="zh-CN" dirty="0"/>
          </a:p>
        </p:txBody>
      </p:sp>
    </p:spTree>
    <p:extLst>
      <p:ext uri="{BB962C8B-B14F-4D97-AF65-F5344CB8AC3E}">
        <p14:creationId xmlns:p14="http://schemas.microsoft.com/office/powerpoint/2010/main" val="183778232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1767293" y="244811"/>
            <a:ext cx="3462810" cy="5464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4492" tIns="57246" rIns="114492" bIns="57246">
            <a:spAutoFit/>
          </a:bodyPr>
          <a:lstStyle>
            <a:lvl1pPr>
              <a:defRPr sz="3200">
                <a:solidFill>
                  <a:schemeClr val="tx1"/>
                </a:solidFill>
                <a:latin typeface="Arial" charset="0"/>
                <a:ea typeface="宋体" charset="-122"/>
              </a:defRPr>
            </a:lvl1pPr>
            <a:lvl2pPr>
              <a:defRPr sz="2800">
                <a:solidFill>
                  <a:schemeClr val="tx1"/>
                </a:solidFill>
                <a:latin typeface="Arial" charset="0"/>
                <a:ea typeface="宋体" charset="-122"/>
              </a:defRPr>
            </a:lvl2pPr>
            <a:lvl3pPr>
              <a:defRPr sz="2400">
                <a:solidFill>
                  <a:schemeClr val="tx1"/>
                </a:solidFill>
                <a:latin typeface="Arial" charset="0"/>
                <a:ea typeface="宋体" charset="-122"/>
              </a:defRPr>
            </a:lvl3pPr>
            <a:lvl4pPr>
              <a:defRPr sz="2000">
                <a:solidFill>
                  <a:schemeClr val="tx1"/>
                </a:solidFill>
                <a:latin typeface="Arial" charset="0"/>
                <a:ea typeface="宋体" charset="-122"/>
              </a:defRPr>
            </a:lvl4pPr>
            <a:lvl5pPr>
              <a:defRPr sz="2000">
                <a:solidFill>
                  <a:schemeClr val="tx1"/>
                </a:solidFill>
                <a:latin typeface="Arial" charset="0"/>
                <a:ea typeface="宋体" charset="-122"/>
              </a:defRPr>
            </a:lvl5pPr>
            <a:lvl6pPr eaLnBrk="0" fontAlgn="base" hangingPunct="0">
              <a:spcBef>
                <a:spcPct val="20000"/>
              </a:spcBef>
              <a:spcAft>
                <a:spcPct val="0"/>
              </a:spcAft>
              <a:buChar char="»"/>
              <a:defRPr sz="2000">
                <a:solidFill>
                  <a:schemeClr val="tx1"/>
                </a:solidFill>
                <a:latin typeface="Arial" charset="0"/>
                <a:ea typeface="宋体" charset="-122"/>
              </a:defRPr>
            </a:lvl6pPr>
            <a:lvl7pPr eaLnBrk="0" fontAlgn="base" hangingPunct="0">
              <a:spcBef>
                <a:spcPct val="20000"/>
              </a:spcBef>
              <a:spcAft>
                <a:spcPct val="0"/>
              </a:spcAft>
              <a:buChar char="»"/>
              <a:defRPr sz="2000">
                <a:solidFill>
                  <a:schemeClr val="tx1"/>
                </a:solidFill>
                <a:latin typeface="Arial" charset="0"/>
                <a:ea typeface="宋体" charset="-122"/>
              </a:defRPr>
            </a:lvl7pPr>
            <a:lvl8pPr eaLnBrk="0" fontAlgn="base" hangingPunct="0">
              <a:spcBef>
                <a:spcPct val="20000"/>
              </a:spcBef>
              <a:spcAft>
                <a:spcPct val="0"/>
              </a:spcAft>
              <a:buChar char="»"/>
              <a:defRPr sz="2000">
                <a:solidFill>
                  <a:schemeClr val="tx1"/>
                </a:solidFill>
                <a:latin typeface="Arial" charset="0"/>
                <a:ea typeface="宋体" charset="-122"/>
              </a:defRPr>
            </a:lvl8pPr>
            <a:lvl9pPr eaLnBrk="0" fontAlgn="base" hangingPunct="0">
              <a:spcBef>
                <a:spcPct val="20000"/>
              </a:spcBef>
              <a:spcAft>
                <a:spcPct val="0"/>
              </a:spcAft>
              <a:buChar char="»"/>
              <a:defRPr sz="2000">
                <a:solidFill>
                  <a:schemeClr val="tx1"/>
                </a:solidFill>
                <a:latin typeface="Arial" charset="0"/>
                <a:ea typeface="宋体" charset="-122"/>
              </a:defRPr>
            </a:lvl9pPr>
          </a:lstStyle>
          <a:p>
            <a:r>
              <a:rPr lang="en-US" altLang="zh-CN" sz="2800" b="1" dirty="0">
                <a:solidFill>
                  <a:srgbClr val="751021"/>
                </a:solidFill>
              </a:rPr>
              <a:t>5</a:t>
            </a:r>
            <a:r>
              <a:rPr lang="zh-CN" altLang="zh-CN" sz="2800" b="1" dirty="0">
                <a:solidFill>
                  <a:srgbClr val="751021"/>
                </a:solidFill>
              </a:rPr>
              <a:t>．</a:t>
            </a:r>
            <a:r>
              <a:rPr lang="en-US" altLang="zh-CN" sz="2800" b="1" dirty="0">
                <a:solidFill>
                  <a:srgbClr val="751021"/>
                </a:solidFill>
              </a:rPr>
              <a:t>SQL Server</a:t>
            </a:r>
            <a:r>
              <a:rPr lang="zh-CN" altLang="zh-CN" sz="2800" b="1" dirty="0">
                <a:solidFill>
                  <a:srgbClr val="751021"/>
                </a:solidFill>
              </a:rPr>
              <a:t>文件</a:t>
            </a:r>
          </a:p>
        </p:txBody>
      </p:sp>
      <p:sp>
        <p:nvSpPr>
          <p:cNvPr id="3" name="TextBox 2"/>
          <p:cNvSpPr txBox="1"/>
          <p:nvPr/>
        </p:nvSpPr>
        <p:spPr>
          <a:xfrm>
            <a:off x="720378" y="1404392"/>
            <a:ext cx="9577064" cy="3693319"/>
          </a:xfrm>
          <a:prstGeom prst="rect">
            <a:avLst/>
          </a:prstGeom>
          <a:noFill/>
        </p:spPr>
        <p:txBody>
          <a:bodyPr wrap="square" rtlCol="0">
            <a:spAutoFit/>
          </a:bodyPr>
          <a:lstStyle/>
          <a:p>
            <a:pPr indent="446088"/>
            <a:r>
              <a:rPr lang="zh-CN" altLang="zh-CN" b="1" dirty="0"/>
              <a:t>（</a:t>
            </a:r>
            <a:r>
              <a:rPr lang="en-US" altLang="zh-CN" b="1" dirty="0"/>
              <a:t>1</a:t>
            </a:r>
            <a:r>
              <a:rPr lang="zh-CN" altLang="zh-CN" b="1" dirty="0"/>
              <a:t>）文件。</a:t>
            </a:r>
          </a:p>
          <a:p>
            <a:pPr indent="446088"/>
            <a:r>
              <a:rPr lang="zh-CN" altLang="zh-CN" dirty="0"/>
              <a:t>从逻辑上看，数据库是一个容器，存放数据库对象及其数据，其基本内容是表数据。但从操作系统角度（物理）看，数据库由若干个文件组成，它与其他文件并没有什么特别，仅仅是数据库文件由</a:t>
            </a:r>
            <a:r>
              <a:rPr lang="en-US" altLang="zh-CN" dirty="0"/>
              <a:t>DBMS</a:t>
            </a:r>
            <a:r>
              <a:rPr lang="zh-CN" altLang="zh-CN" dirty="0"/>
              <a:t>（</a:t>
            </a:r>
            <a:r>
              <a:rPr lang="en-US" altLang="zh-CN" dirty="0"/>
              <a:t>SQL Server</a:t>
            </a:r>
            <a:r>
              <a:rPr lang="zh-CN" altLang="zh-CN" dirty="0"/>
              <a:t>）创建、管理和维护。</a:t>
            </a:r>
          </a:p>
          <a:p>
            <a:pPr indent="446088"/>
            <a:r>
              <a:rPr lang="zh-CN" altLang="zh-CN" b="1" dirty="0"/>
              <a:t>（</a:t>
            </a:r>
            <a:r>
              <a:rPr lang="en-US" altLang="zh-CN" b="1" dirty="0"/>
              <a:t>2</a:t>
            </a:r>
            <a:r>
              <a:rPr lang="zh-CN" altLang="zh-CN" b="1" dirty="0"/>
              <a:t>）数据文件和日志文件。</a:t>
            </a:r>
          </a:p>
          <a:p>
            <a:pPr indent="446088"/>
            <a:r>
              <a:rPr lang="zh-CN" altLang="zh-CN" dirty="0"/>
              <a:t>在</a:t>
            </a:r>
            <a:r>
              <a:rPr lang="en-US" altLang="zh-CN" dirty="0"/>
              <a:t>SQL Server</a:t>
            </a:r>
            <a:r>
              <a:rPr lang="zh-CN" altLang="zh-CN" dirty="0"/>
              <a:t>中，数据库包含行数据文件和日志文件。行数据文件存放数据库数据，日志文件记录操作数据库的过程。</a:t>
            </a:r>
          </a:p>
          <a:p>
            <a:pPr indent="446088"/>
            <a:r>
              <a:rPr lang="zh-CN" altLang="zh-CN" b="1" dirty="0"/>
              <a:t>（</a:t>
            </a:r>
            <a:r>
              <a:rPr lang="en-US" altLang="zh-CN" b="1" dirty="0"/>
              <a:t>3</a:t>
            </a:r>
            <a:r>
              <a:rPr lang="zh-CN" altLang="zh-CN" b="1" dirty="0"/>
              <a:t>）文件组。</a:t>
            </a:r>
          </a:p>
          <a:p>
            <a:pPr indent="446088"/>
            <a:r>
              <a:rPr lang="zh-CN" altLang="zh-CN" dirty="0"/>
              <a:t>数据库文件除了可扩大原有存储容量外，还可以增加新的数据文件，称为辅助数据文件。</a:t>
            </a:r>
          </a:p>
          <a:p>
            <a:pPr indent="446088"/>
            <a:r>
              <a:rPr lang="zh-CN" altLang="zh-CN" dirty="0"/>
              <a:t>在</a:t>
            </a:r>
            <a:r>
              <a:rPr lang="en-US" altLang="zh-CN" dirty="0"/>
              <a:t>SQL Server</a:t>
            </a:r>
            <a:r>
              <a:rPr lang="zh-CN" altLang="zh-CN" dirty="0"/>
              <a:t>中，一个数据库可以包含多个行数据文件和日志文件，这样可以避免文件过大，且存放在不同的硬盘上，可以提高处理速度。多个文件通过文件组进行组织，文件组可以是一个或者多个，给每个文件组命名一个逻辑名。文件组是由</a:t>
            </a:r>
            <a:r>
              <a:rPr lang="en-US" altLang="zh-CN" dirty="0"/>
              <a:t>SQL Server</a:t>
            </a:r>
            <a:r>
              <a:rPr lang="zh-CN" altLang="zh-CN" dirty="0"/>
              <a:t>管理的，与操作系统无关</a:t>
            </a:r>
            <a:r>
              <a:rPr lang="zh-CN" altLang="zh-CN" dirty="0" smtClean="0"/>
              <a:t>。</a:t>
            </a:r>
            <a:endParaRPr lang="zh-CN" altLang="zh-CN" dirty="0"/>
          </a:p>
        </p:txBody>
      </p:sp>
    </p:spTree>
    <p:extLst>
      <p:ext uri="{BB962C8B-B14F-4D97-AF65-F5344CB8AC3E}">
        <p14:creationId xmlns:p14="http://schemas.microsoft.com/office/powerpoint/2010/main" val="398739552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1767293" y="244811"/>
            <a:ext cx="5756707" cy="5464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4492" tIns="57246" rIns="114492" bIns="57246">
            <a:spAutoFit/>
          </a:bodyPr>
          <a:lstStyle>
            <a:lvl1pPr>
              <a:defRPr sz="3200">
                <a:solidFill>
                  <a:schemeClr val="tx1"/>
                </a:solidFill>
                <a:latin typeface="Arial" charset="0"/>
                <a:ea typeface="宋体" charset="-122"/>
              </a:defRPr>
            </a:lvl1pPr>
            <a:lvl2pPr>
              <a:defRPr sz="2800">
                <a:solidFill>
                  <a:schemeClr val="tx1"/>
                </a:solidFill>
                <a:latin typeface="Arial" charset="0"/>
                <a:ea typeface="宋体" charset="-122"/>
              </a:defRPr>
            </a:lvl2pPr>
            <a:lvl3pPr>
              <a:defRPr sz="2400">
                <a:solidFill>
                  <a:schemeClr val="tx1"/>
                </a:solidFill>
                <a:latin typeface="Arial" charset="0"/>
                <a:ea typeface="宋体" charset="-122"/>
              </a:defRPr>
            </a:lvl3pPr>
            <a:lvl4pPr>
              <a:defRPr sz="2000">
                <a:solidFill>
                  <a:schemeClr val="tx1"/>
                </a:solidFill>
                <a:latin typeface="Arial" charset="0"/>
                <a:ea typeface="宋体" charset="-122"/>
              </a:defRPr>
            </a:lvl4pPr>
            <a:lvl5pPr>
              <a:defRPr sz="2000">
                <a:solidFill>
                  <a:schemeClr val="tx1"/>
                </a:solidFill>
                <a:latin typeface="Arial" charset="0"/>
                <a:ea typeface="宋体" charset="-122"/>
              </a:defRPr>
            </a:lvl5pPr>
            <a:lvl6pPr eaLnBrk="0" fontAlgn="base" hangingPunct="0">
              <a:spcBef>
                <a:spcPct val="20000"/>
              </a:spcBef>
              <a:spcAft>
                <a:spcPct val="0"/>
              </a:spcAft>
              <a:buChar char="»"/>
              <a:defRPr sz="2000">
                <a:solidFill>
                  <a:schemeClr val="tx1"/>
                </a:solidFill>
                <a:latin typeface="Arial" charset="0"/>
                <a:ea typeface="宋体" charset="-122"/>
              </a:defRPr>
            </a:lvl6pPr>
            <a:lvl7pPr eaLnBrk="0" fontAlgn="base" hangingPunct="0">
              <a:spcBef>
                <a:spcPct val="20000"/>
              </a:spcBef>
              <a:spcAft>
                <a:spcPct val="0"/>
              </a:spcAft>
              <a:buChar char="»"/>
              <a:defRPr sz="2000">
                <a:solidFill>
                  <a:schemeClr val="tx1"/>
                </a:solidFill>
                <a:latin typeface="Arial" charset="0"/>
                <a:ea typeface="宋体" charset="-122"/>
              </a:defRPr>
            </a:lvl7pPr>
            <a:lvl8pPr eaLnBrk="0" fontAlgn="base" hangingPunct="0">
              <a:spcBef>
                <a:spcPct val="20000"/>
              </a:spcBef>
              <a:spcAft>
                <a:spcPct val="0"/>
              </a:spcAft>
              <a:buChar char="»"/>
              <a:defRPr sz="2000">
                <a:solidFill>
                  <a:schemeClr val="tx1"/>
                </a:solidFill>
                <a:latin typeface="Arial" charset="0"/>
                <a:ea typeface="宋体" charset="-122"/>
              </a:defRPr>
            </a:lvl8pPr>
            <a:lvl9pPr eaLnBrk="0" fontAlgn="base" hangingPunct="0">
              <a:spcBef>
                <a:spcPct val="20000"/>
              </a:spcBef>
              <a:spcAft>
                <a:spcPct val="0"/>
              </a:spcAft>
              <a:buChar char="»"/>
              <a:defRPr sz="2000">
                <a:solidFill>
                  <a:schemeClr val="tx1"/>
                </a:solidFill>
                <a:latin typeface="Arial" charset="0"/>
                <a:ea typeface="宋体" charset="-122"/>
              </a:defRPr>
            </a:lvl9pPr>
          </a:lstStyle>
          <a:p>
            <a:r>
              <a:rPr lang="en-US" altLang="zh-CN" sz="2800" b="1" dirty="0">
                <a:solidFill>
                  <a:srgbClr val="751021"/>
                </a:solidFill>
              </a:rPr>
              <a:t>6</a:t>
            </a:r>
            <a:r>
              <a:rPr lang="zh-CN" altLang="zh-CN" sz="2800" b="1" dirty="0">
                <a:solidFill>
                  <a:srgbClr val="751021"/>
                </a:solidFill>
              </a:rPr>
              <a:t>．</a:t>
            </a:r>
            <a:r>
              <a:rPr lang="en-US" altLang="zh-CN" sz="2800" b="1" dirty="0">
                <a:solidFill>
                  <a:srgbClr val="751021"/>
                </a:solidFill>
              </a:rPr>
              <a:t>SQL Server</a:t>
            </a:r>
            <a:r>
              <a:rPr lang="zh-CN" altLang="zh-CN" sz="2800" b="1" dirty="0">
                <a:solidFill>
                  <a:srgbClr val="751021"/>
                </a:solidFill>
              </a:rPr>
              <a:t>中的</a:t>
            </a:r>
            <a:r>
              <a:rPr lang="en-US" altLang="zh-CN" sz="2800" b="1" dirty="0">
                <a:solidFill>
                  <a:srgbClr val="751021"/>
                </a:solidFill>
              </a:rPr>
              <a:t>FILESTREAM</a:t>
            </a:r>
            <a:endParaRPr lang="zh-CN" altLang="zh-CN" sz="2800" b="1" dirty="0">
              <a:solidFill>
                <a:srgbClr val="751021"/>
              </a:solidFill>
            </a:endParaRPr>
          </a:p>
        </p:txBody>
      </p:sp>
      <p:sp>
        <p:nvSpPr>
          <p:cNvPr id="3" name="TextBox 2"/>
          <p:cNvSpPr txBox="1"/>
          <p:nvPr/>
        </p:nvSpPr>
        <p:spPr>
          <a:xfrm>
            <a:off x="2448570" y="1692424"/>
            <a:ext cx="5760640" cy="2820353"/>
          </a:xfrm>
          <a:prstGeom prst="plaque">
            <a:avLst/>
          </a:prstGeom>
          <a:solidFill>
            <a:schemeClr val="lt1">
              <a:alpha val="50000"/>
            </a:schemeClr>
          </a:solidFill>
        </p:spPr>
        <p:style>
          <a:lnRef idx="2">
            <a:schemeClr val="accent2"/>
          </a:lnRef>
          <a:fillRef idx="1">
            <a:schemeClr val="lt1"/>
          </a:fillRef>
          <a:effectRef idx="0">
            <a:schemeClr val="accent2"/>
          </a:effectRef>
          <a:fontRef idx="minor">
            <a:schemeClr val="dk1"/>
          </a:fontRef>
        </p:style>
        <p:txBody>
          <a:bodyPr wrap="square" rtlCol="0">
            <a:spAutoFit/>
          </a:bodyPr>
          <a:lstStyle/>
          <a:p>
            <a:pPr>
              <a:lnSpc>
                <a:spcPct val="150000"/>
              </a:lnSpc>
            </a:pPr>
            <a:r>
              <a:rPr lang="zh-CN" altLang="zh-CN" dirty="0"/>
              <a:t>借助</a:t>
            </a:r>
            <a:r>
              <a:rPr lang="en-US" altLang="zh-CN" dirty="0"/>
              <a:t>FILESTREAM</a:t>
            </a:r>
            <a:r>
              <a:rPr lang="zh-CN" altLang="zh-CN" dirty="0"/>
              <a:t>，基于</a:t>
            </a:r>
            <a:r>
              <a:rPr lang="en-US" altLang="zh-CN" dirty="0"/>
              <a:t>SQL Server</a:t>
            </a:r>
            <a:r>
              <a:rPr lang="zh-CN" altLang="zh-CN" dirty="0"/>
              <a:t>的应用程序可以将非结构化数据（如文档和图像）存储在文件系统中。应用程序在利用丰富的流式</a:t>
            </a:r>
            <a:r>
              <a:rPr lang="en-US" altLang="zh-CN" dirty="0"/>
              <a:t>API</a:t>
            </a:r>
            <a:r>
              <a:rPr lang="zh-CN" altLang="zh-CN" dirty="0"/>
              <a:t>和文件系统的性能的同时，还可保持非结构化数据和对应的结构化数据之间的事务一致性</a:t>
            </a:r>
            <a:r>
              <a:rPr lang="zh-CN" altLang="zh-CN" dirty="0" smtClean="0"/>
              <a:t>。</a:t>
            </a:r>
            <a:endParaRPr lang="zh-CN" altLang="zh-CN" dirty="0"/>
          </a:p>
        </p:txBody>
      </p:sp>
    </p:spTree>
    <p:extLst>
      <p:ext uri="{BB962C8B-B14F-4D97-AF65-F5344CB8AC3E}">
        <p14:creationId xmlns:p14="http://schemas.microsoft.com/office/powerpoint/2010/main" val="2293466480"/>
      </p:ext>
    </p:extLst>
  </p:cSld>
  <p:clrMapOvr>
    <a:masterClrMapping/>
  </p:clrMapOvr>
  <p:timing>
    <p:tnLst>
      <p:par>
        <p:cTn id="1" dur="indefinite" restart="never" nodeType="tmRoot"/>
      </p:par>
    </p:tnLst>
  </p:timing>
</p:sld>
</file>

<file path=ppt/theme/theme1.xml><?xml version="1.0" encoding="utf-8"?>
<a:theme xmlns:a="http://schemas.openxmlformats.org/drawingml/2006/main" name="1_默认设计模板">
  <a:themeElements>
    <a:clrScheme name="1_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1_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382</TotalTime>
  <Pages>0</Pages>
  <Words>3298</Words>
  <Characters>0</Characters>
  <Application>Microsoft Office PowerPoint</Application>
  <DocSecurity>0</DocSecurity>
  <PresentationFormat>自定义</PresentationFormat>
  <Lines>0</Lines>
  <Paragraphs>268</Paragraphs>
  <Slides>31</Slides>
  <Notes>6</Notes>
  <HiddenSlides>0</HiddenSlides>
  <MMClips>1</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31</vt:i4>
      </vt:variant>
    </vt:vector>
  </HeadingPairs>
  <TitlesOfParts>
    <vt:vector size="38" baseType="lpstr">
      <vt:lpstr>等线</vt:lpstr>
      <vt:lpstr>宋体</vt:lpstr>
      <vt:lpstr>微软雅黑</vt:lpstr>
      <vt:lpstr>Arial</vt:lpstr>
      <vt:lpstr>Calibri</vt:lpstr>
      <vt:lpstr>Wingdings</vt:lpstr>
      <vt:lpstr>1_默认设计模板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9颁奖</dc:title>
  <dc:creator>X-DOG</dc:creator>
  <cp:lastModifiedBy>windows 10</cp:lastModifiedBy>
  <cp:revision>39</cp:revision>
  <dcterms:created xsi:type="dcterms:W3CDTF">2014-11-11T11:04:56Z</dcterms:created>
  <dcterms:modified xsi:type="dcterms:W3CDTF">2021-09-16T11:53:18Z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2052-9.1.0.4867</vt:lpwstr>
  </property>
  <property fmtid="{D5CDD505-2E9C-101B-9397-08002B2CF9AE}" pid="3" name="name">
    <vt:lpwstr>xASTZcwXzN30789.ppt</vt:lpwstr>
  </property>
  <property fmtid="{D5CDD505-2E9C-101B-9397-08002B2CF9AE}" pid="4" name="fileid">
    <vt:lpwstr>519671</vt:lpwstr>
  </property>
</Properties>
</file>