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79" r:id="rId2"/>
    <p:sldId id="257" r:id="rId3"/>
    <p:sldId id="281" r:id="rId4"/>
    <p:sldId id="256" r:id="rId5"/>
    <p:sldId id="282" r:id="rId6"/>
    <p:sldId id="280" r:id="rId7"/>
    <p:sldId id="283" r:id="rId8"/>
    <p:sldId id="284" r:id="rId9"/>
    <p:sldId id="285" r:id="rId10"/>
    <p:sldId id="286" r:id="rId11"/>
    <p:sldId id="288" r:id="rId12"/>
    <p:sldId id="258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295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7" r:id="rId32"/>
    <p:sldId id="306" r:id="rId33"/>
    <p:sldId id="308" r:id="rId34"/>
    <p:sldId id="309" r:id="rId35"/>
    <p:sldId id="310" r:id="rId36"/>
    <p:sldId id="312" r:id="rId37"/>
    <p:sldId id="311" r:id="rId38"/>
    <p:sldId id="314" r:id="rId39"/>
    <p:sldId id="315" r:id="rId40"/>
    <p:sldId id="313" r:id="rId41"/>
    <p:sldId id="316" r:id="rId42"/>
    <p:sldId id="317" r:id="rId43"/>
    <p:sldId id="318" r:id="rId44"/>
    <p:sldId id="319" r:id="rId45"/>
    <p:sldId id="321" r:id="rId46"/>
    <p:sldId id="320" r:id="rId47"/>
    <p:sldId id="322" r:id="rId48"/>
    <p:sldId id="324" r:id="rId49"/>
    <p:sldId id="323" r:id="rId50"/>
    <p:sldId id="325" r:id="rId51"/>
    <p:sldId id="326" r:id="rId52"/>
    <p:sldId id="327" r:id="rId53"/>
    <p:sldId id="328" r:id="rId54"/>
    <p:sldId id="330" r:id="rId55"/>
    <p:sldId id="329" r:id="rId56"/>
  </p:sldIdLst>
  <p:sldSz cx="10945813" cy="65532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5724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144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7173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289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862301" algn="l" defTabSz="114492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3434761" algn="l" defTabSz="114492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4007221" algn="l" defTabSz="114492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4579681" algn="l" defTabSz="114492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021"/>
    <a:srgbClr val="8C0017"/>
    <a:srgbClr val="4D4D4D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20" y="186"/>
      </p:cViewPr>
      <p:guideLst>
        <p:guide orient="horz" pos="2006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FB8182-2974-4FE7-B8BB-1C06588F5974}" type="datetimeFigureOut">
              <a:rPr lang="zh-CN" altLang="en-US"/>
              <a:pPr>
                <a:defRPr/>
              </a:pPr>
              <a:t>2021/9/17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43000"/>
            <a:ext cx="515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A21ACC-C390-496A-880A-8DE009D766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79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246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492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738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984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62301" algn="l" defTabSz="11449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34761" algn="l" defTabSz="11449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7221" algn="l" defTabSz="11449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9681" algn="l" defTabSz="11449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9CA1F8-7F1E-465D-8DF8-30B7017F7412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9CA1F8-7F1E-465D-8DF8-30B7017F7412}" type="slidenum">
              <a:rPr lang="zh-CN" altLang="en-US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9CA1F8-7F1E-465D-8DF8-30B7017F7412}" type="slidenum">
              <a:rPr lang="zh-CN" altLang="en-US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11428B5-CFCA-4346-8406-46A006DC5BBB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9CA1F8-7F1E-465D-8DF8-30B7017F7412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8854E51-671D-4E2E-87EE-853170E44CBF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9CA1F8-7F1E-465D-8DF8-30B7017F7412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9CA1F8-7F1E-465D-8DF8-30B7017F7412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9CA1F8-7F1E-465D-8DF8-30B7017F7412}" type="slidenum">
              <a:rPr lang="zh-CN" altLang="en-US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9CA1F8-7F1E-465D-8DF8-30B7017F7412}" type="slidenum">
              <a:rPr lang="zh-CN" altLang="en-US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1143000"/>
            <a:ext cx="51530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9CA1F8-7F1E-465D-8DF8-30B7017F7412}" type="slidenum">
              <a:rPr lang="zh-CN" altLang="en-US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29FE2-F69B-4F54-9C30-67A3CF6230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88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7293" y="1529552"/>
            <a:ext cx="4834401" cy="43236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4121" y="1529552"/>
            <a:ext cx="4834401" cy="43236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A5483-13B0-4568-B720-697F82BB6D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50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425" y="347994"/>
            <a:ext cx="9440764" cy="126855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4426" y="1606435"/>
            <a:ext cx="4631066" cy="78703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2460" indent="0">
              <a:buNone/>
              <a:defRPr sz="2500" b="1"/>
            </a:lvl2pPr>
            <a:lvl3pPr marL="1144920" indent="0">
              <a:buNone/>
              <a:defRPr sz="2300" b="1"/>
            </a:lvl3pPr>
            <a:lvl4pPr marL="1717380" indent="0">
              <a:buNone/>
              <a:defRPr sz="2000" b="1"/>
            </a:lvl4pPr>
            <a:lvl5pPr marL="2289840" indent="0">
              <a:buNone/>
              <a:defRPr sz="2000" b="1"/>
            </a:lvl5pPr>
            <a:lvl6pPr marL="2862301" indent="0">
              <a:buNone/>
              <a:defRPr sz="2000" b="1"/>
            </a:lvl6pPr>
            <a:lvl7pPr marL="3434761" indent="0">
              <a:buNone/>
              <a:defRPr sz="2000" b="1"/>
            </a:lvl7pPr>
            <a:lvl8pPr marL="4007221" indent="0">
              <a:buNone/>
              <a:defRPr sz="2000" b="1"/>
            </a:lvl8pPr>
            <a:lvl9pPr marL="457968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4426" y="2393467"/>
            <a:ext cx="4631066" cy="3520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1320" y="1606435"/>
            <a:ext cx="4653871" cy="78703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2460" indent="0">
              <a:buNone/>
              <a:defRPr sz="2500" b="1"/>
            </a:lvl2pPr>
            <a:lvl3pPr marL="1144920" indent="0">
              <a:buNone/>
              <a:defRPr sz="2300" b="1"/>
            </a:lvl3pPr>
            <a:lvl4pPr marL="1717380" indent="0">
              <a:buNone/>
              <a:defRPr sz="2000" b="1"/>
            </a:lvl4pPr>
            <a:lvl5pPr marL="2289840" indent="0">
              <a:buNone/>
              <a:defRPr sz="2000" b="1"/>
            </a:lvl5pPr>
            <a:lvl6pPr marL="2862301" indent="0">
              <a:buNone/>
              <a:defRPr sz="2000" b="1"/>
            </a:lvl6pPr>
            <a:lvl7pPr marL="3434761" indent="0">
              <a:buNone/>
              <a:defRPr sz="2000" b="1"/>
            </a:lvl7pPr>
            <a:lvl8pPr marL="4007221" indent="0">
              <a:buNone/>
              <a:defRPr sz="2000" b="1"/>
            </a:lvl8pPr>
            <a:lvl9pPr marL="457968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1320" y="2393467"/>
            <a:ext cx="4653871" cy="3520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CC1A2-4C79-497D-8929-677450570F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4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02"/>
            <a:ext cx="10945813" cy="654939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572602" y="36240"/>
            <a:ext cx="3300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等线" pitchFamily="2" charset="-122"/>
                <a:ea typeface="等线" pitchFamily="2" charset="-122"/>
              </a:rPr>
              <a:t>SQL Server</a:t>
            </a:r>
            <a:r>
              <a:rPr lang="zh-CN" altLang="en-US" sz="1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等线" pitchFamily="2" charset="-122"/>
                <a:ea typeface="等线" pitchFamily="2" charset="-122"/>
              </a:rPr>
              <a:t>实用教程（第</a:t>
            </a:r>
            <a:r>
              <a:rPr lang="en-US" altLang="zh-CN" sz="1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等线" pitchFamily="2" charset="-122"/>
                <a:ea typeface="等线" pitchFamily="2" charset="-122"/>
              </a:rPr>
              <a:t>5</a:t>
            </a:r>
            <a:r>
              <a:rPr lang="zh-CN" altLang="en-US" sz="1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等线" pitchFamily="2" charset="-122"/>
                <a:ea typeface="等线" pitchFamily="2" charset="-122"/>
              </a:rPr>
              <a:t>版）</a:t>
            </a:r>
            <a:r>
              <a:rPr lang="en-US" altLang="zh-CN" sz="1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等线" pitchFamily="2" charset="-122"/>
                <a:ea typeface="等线" pitchFamily="2" charset="-122"/>
              </a:rPr>
              <a:t>(2016</a:t>
            </a:r>
            <a:r>
              <a:rPr lang="zh-CN" altLang="en-US" sz="1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等线" pitchFamily="2" charset="-122"/>
                <a:ea typeface="等线" pitchFamily="2" charset="-122"/>
              </a:rPr>
              <a:t>版</a:t>
            </a:r>
            <a:r>
              <a:rPr lang="en-US" altLang="zh-CN" sz="1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等线" pitchFamily="2" charset="-122"/>
                <a:ea typeface="等线" pitchFamily="2" charset="-122"/>
              </a:rPr>
              <a:t>)</a:t>
            </a:r>
            <a:endParaRPr lang="zh-CN" altLang="en-US" sz="1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07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C6CF2-DE81-4553-9B51-F6ABCC61DDB3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02"/>
            <a:ext cx="10945813" cy="65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1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7291" y="263019"/>
            <a:ext cx="9851232" cy="10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492" tIns="57246" rIns="114492" bIns="572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291" y="1529552"/>
            <a:ext cx="9851232" cy="432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492" tIns="57246" rIns="114492" bIns="57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7293" y="5968490"/>
            <a:ext cx="2554023" cy="45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492" tIns="57246" rIns="114492" bIns="57246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8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9820" y="5968490"/>
            <a:ext cx="3466174" cy="45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492" tIns="57246" rIns="114492" bIns="572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8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4501" y="5968490"/>
            <a:ext cx="2554023" cy="45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492" tIns="57246" rIns="114492" bIns="57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800"/>
            </a:lvl1pPr>
          </a:lstStyle>
          <a:p>
            <a:fld id="{83149624-7A1D-44B3-9EF9-2E7355EFDE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72460"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144920"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717380"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289840"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29345" indent="-429345" algn="l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0248" indent="-357788" algn="l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1150" indent="-28623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3610" indent="-286230" algn="l" rtl="0" eaLnBrk="0" fontAlgn="base" hangingPunct="0">
        <a:spcBef>
          <a:spcPct val="20000"/>
        </a:spcBef>
        <a:spcAft>
          <a:spcPct val="0"/>
        </a:spcAft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6071" indent="-286230" algn="l" rtl="0" eaLnBrk="0" fontAlgn="base" hangingPunct="0">
        <a:spcBef>
          <a:spcPct val="20000"/>
        </a:spcBef>
        <a:spcAft>
          <a:spcPct val="0"/>
        </a:spcAft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8531" indent="-286230" algn="l" defTabSz="114492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720991" indent="-286230" algn="l" defTabSz="114492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293451" indent="-286230" algn="l" defTabSz="114492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865911" indent="-286230" algn="l" defTabSz="114492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49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2460" algn="l" defTabSz="11449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920" algn="l" defTabSz="11449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17380" algn="l" defTabSz="11449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9840" algn="l" defTabSz="11449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2301" algn="l" defTabSz="11449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761" algn="l" defTabSz="11449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7221" algn="l" defTabSz="11449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79681" algn="l" defTabSz="11449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istrator\Desktop\Maroon%205%20-%20Sugar.mp3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92586" y="1044352"/>
            <a:ext cx="6516595" cy="85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zh-CN" sz="48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的创建和操作</a:t>
            </a:r>
            <a:endParaRPr lang="en-US" altLang="zh-CN" sz="48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770" y="277836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表结构和数据类型</a:t>
            </a:r>
          </a:p>
        </p:txBody>
      </p:sp>
    </p:spTree>
    <p:extLst>
      <p:ext uri="{BB962C8B-B14F-4D97-AF65-F5344CB8AC3E}">
        <p14:creationId xmlns:p14="http://schemas.microsoft.com/office/powerpoint/2010/main" val="25121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 smtClean="0">
                <a:solidFill>
                  <a:srgbClr val="751021"/>
                </a:solidFill>
              </a:rPr>
              <a:t>数据类型</a:t>
            </a:r>
            <a:endParaRPr lang="zh-CN" altLang="zh-CN" sz="2800" b="1" dirty="0">
              <a:solidFill>
                <a:srgbClr val="75102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910" y="1269483"/>
            <a:ext cx="9289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/>
              <a:t>6</a:t>
            </a:r>
            <a:r>
              <a:rPr lang="zh-CN" altLang="zh-CN" b="1" dirty="0"/>
              <a:t>．字符型、</a:t>
            </a:r>
            <a:r>
              <a:rPr lang="en-US" altLang="zh-CN" b="1" dirty="0"/>
              <a:t>Unicode</a:t>
            </a:r>
            <a:r>
              <a:rPr lang="zh-CN" altLang="zh-CN" b="1" dirty="0"/>
              <a:t>字符型和文本型：</a:t>
            </a:r>
            <a:r>
              <a:rPr lang="en-US" altLang="zh-CN" b="1" dirty="0"/>
              <a:t>char/</a:t>
            </a:r>
            <a:r>
              <a:rPr lang="en-US" altLang="zh-CN" b="1" dirty="0" err="1"/>
              <a:t>nchar</a:t>
            </a:r>
            <a:r>
              <a:rPr lang="zh-CN" altLang="zh-CN" b="1" dirty="0"/>
              <a:t>，</a:t>
            </a:r>
            <a:r>
              <a:rPr lang="en-US" altLang="zh-CN" b="1" dirty="0" err="1"/>
              <a:t>varchar</a:t>
            </a:r>
            <a:r>
              <a:rPr lang="en-US" altLang="zh-CN" b="1" dirty="0"/>
              <a:t>/</a:t>
            </a:r>
            <a:r>
              <a:rPr lang="en-US" altLang="zh-CN" b="1" dirty="0" err="1"/>
              <a:t>nvarchar</a:t>
            </a:r>
            <a:r>
              <a:rPr lang="zh-CN" altLang="zh-CN" b="1" dirty="0"/>
              <a:t>，</a:t>
            </a:r>
            <a:r>
              <a:rPr lang="en-US" altLang="zh-CN" b="1" dirty="0"/>
              <a:t>text/</a:t>
            </a:r>
            <a:r>
              <a:rPr lang="en-US" altLang="zh-CN" b="1" dirty="0" err="1"/>
              <a:t>ntext</a:t>
            </a:r>
            <a:endParaRPr lang="zh-CN" altLang="zh-CN" b="1" dirty="0"/>
          </a:p>
          <a:p>
            <a:pPr indent="446088"/>
            <a:r>
              <a:rPr lang="zh-CN" altLang="zh-CN" dirty="0"/>
              <a:t>字符型数据用于存储字符串，字符串中可包括字母、数字和其他特殊符号（如</a:t>
            </a:r>
            <a:r>
              <a:rPr lang="en-US" altLang="zh-CN" dirty="0"/>
              <a:t>#</a:t>
            </a:r>
            <a:r>
              <a:rPr lang="zh-CN" altLang="zh-CN" dirty="0"/>
              <a:t>、</a:t>
            </a:r>
            <a:r>
              <a:rPr lang="en-US" altLang="zh-CN" dirty="0"/>
              <a:t>@</a:t>
            </a:r>
            <a:r>
              <a:rPr lang="zh-CN" altLang="zh-CN" dirty="0"/>
              <a:t>、</a:t>
            </a:r>
            <a:r>
              <a:rPr lang="en-US" altLang="zh-CN" dirty="0"/>
              <a:t>&amp;</a:t>
            </a:r>
            <a:r>
              <a:rPr lang="zh-CN" altLang="zh-CN" dirty="0"/>
              <a:t>等）。在输入字符串时，需将串中的符号用单引号或双引号括起来，如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zh-CN" dirty="0"/>
              <a:t>、</a:t>
            </a:r>
            <a:r>
              <a:rPr lang="en-US" altLang="zh-CN" strike="sngStrike" dirty="0">
                <a:solidFill>
                  <a:srgbClr val="FF0000"/>
                </a:solidFill>
              </a:rPr>
              <a:t>"C</a:t>
            </a:r>
            <a:r>
              <a:rPr lang="zh-CN" altLang="zh-CN" strike="sngStrike" dirty="0">
                <a:solidFill>
                  <a:srgbClr val="FF0000"/>
                </a:solidFill>
              </a:rPr>
              <a:t>语言</a:t>
            </a:r>
            <a:r>
              <a:rPr lang="en-US" altLang="zh-CN" strike="sngStrike" dirty="0">
                <a:solidFill>
                  <a:srgbClr val="FF0000"/>
                </a:solidFill>
              </a:rPr>
              <a:t>"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char[(</a:t>
            </a:r>
            <a:r>
              <a:rPr lang="en-US" altLang="zh-CN" i="1" dirty="0"/>
              <a:t>n</a:t>
            </a:r>
            <a:r>
              <a:rPr lang="en-US" altLang="zh-CN" dirty="0"/>
              <a:t>)]</a:t>
            </a:r>
            <a:r>
              <a:rPr lang="zh-CN" altLang="zh-CN" dirty="0"/>
              <a:t>：定长字符数据类型，其中</a:t>
            </a:r>
            <a:r>
              <a:rPr lang="en-US" altLang="zh-CN" i="1" dirty="0"/>
              <a:t>n</a:t>
            </a:r>
            <a:r>
              <a:rPr lang="zh-CN" altLang="zh-CN" dirty="0"/>
              <a:t>定义字符型数据的长度，</a:t>
            </a:r>
            <a:r>
              <a:rPr lang="en-US" altLang="zh-CN" i="1" dirty="0"/>
              <a:t>n</a:t>
            </a:r>
            <a:r>
              <a:rPr lang="zh-CN" altLang="zh-CN" dirty="0"/>
              <a:t>在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8000</a:t>
            </a:r>
            <a:r>
              <a:rPr lang="zh-CN" altLang="zh-CN" dirty="0"/>
              <a:t>之间。默认</a:t>
            </a:r>
            <a:r>
              <a:rPr lang="en-US" altLang="zh-CN" i="1" dirty="0"/>
              <a:t>n</a:t>
            </a:r>
            <a:r>
              <a:rPr lang="en-US" altLang="zh-CN" dirty="0"/>
              <a:t>=1</a:t>
            </a:r>
            <a:r>
              <a:rPr lang="zh-CN" altLang="zh-CN" dirty="0"/>
              <a:t>。若实际存储的串长度不足</a:t>
            </a:r>
            <a:r>
              <a:rPr lang="en-US" altLang="zh-CN" i="1" dirty="0"/>
              <a:t>n</a:t>
            </a:r>
            <a:r>
              <a:rPr lang="zh-CN" altLang="zh-CN" dirty="0"/>
              <a:t>时，则在串的尾部添加空格以达到长度</a:t>
            </a:r>
            <a:r>
              <a:rPr lang="en-US" altLang="zh-CN" i="1" dirty="0"/>
              <a:t>n</a:t>
            </a:r>
            <a:r>
              <a:rPr lang="zh-CN" altLang="zh-CN" dirty="0"/>
              <a:t>。若输入的字符个数超出了</a:t>
            </a:r>
            <a:r>
              <a:rPr lang="en-US" altLang="zh-CN" i="1" dirty="0"/>
              <a:t>n</a:t>
            </a:r>
            <a:r>
              <a:rPr lang="zh-CN" altLang="zh-CN" dirty="0"/>
              <a:t>，则</a:t>
            </a:r>
            <a:r>
              <a:rPr lang="zh-CN" altLang="zh-CN" strike="sngStrike" dirty="0">
                <a:solidFill>
                  <a:srgbClr val="FF0000"/>
                </a:solidFill>
              </a:rPr>
              <a:t>超出的部分被截断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varchar</a:t>
            </a:r>
            <a:r>
              <a:rPr lang="en-US" altLang="zh-CN" dirty="0"/>
              <a:t>[(</a:t>
            </a:r>
            <a:r>
              <a:rPr lang="en-US" altLang="zh-CN" i="1" dirty="0"/>
              <a:t>n</a:t>
            </a:r>
            <a:r>
              <a:rPr lang="en-US" altLang="zh-CN" dirty="0"/>
              <a:t>)]</a:t>
            </a:r>
            <a:r>
              <a:rPr lang="zh-CN" altLang="zh-CN" dirty="0"/>
              <a:t>：变长字符数据类型，</a:t>
            </a:r>
            <a:r>
              <a:rPr lang="en-US" altLang="zh-CN" i="1" dirty="0"/>
              <a:t>n</a:t>
            </a:r>
            <a:r>
              <a:rPr lang="en-US" altLang="zh-CN" dirty="0"/>
              <a:t>(1</a:t>
            </a:r>
            <a:r>
              <a:rPr lang="zh-CN" altLang="zh-CN" dirty="0"/>
              <a:t>～</a:t>
            </a:r>
            <a:r>
              <a:rPr lang="en-US" altLang="zh-CN" dirty="0"/>
              <a:t>8000)</a:t>
            </a:r>
            <a:r>
              <a:rPr lang="zh-CN" altLang="zh-CN" dirty="0"/>
              <a:t>表示的是字符串可达到的最大长度。实际长度为输入字符串的实际字符个数，而不一定是</a:t>
            </a:r>
            <a:r>
              <a:rPr lang="en-US" altLang="zh-CN" i="1" dirty="0"/>
              <a:t>n</a:t>
            </a:r>
            <a:r>
              <a:rPr lang="zh-CN" altLang="zh-CN" dirty="0"/>
              <a:t>。当列中的字符数据值长度接近一致时，如姓名，此时可使用</a:t>
            </a:r>
            <a:r>
              <a:rPr lang="en-US" altLang="zh-CN" dirty="0"/>
              <a:t>char</a:t>
            </a:r>
            <a:r>
              <a:rPr lang="zh-CN" altLang="zh-CN" dirty="0"/>
              <a:t>；当列中的数据值长度显著不同时，使用</a:t>
            </a:r>
            <a:r>
              <a:rPr lang="en-US" altLang="zh-CN" dirty="0" err="1"/>
              <a:t>varchar</a:t>
            </a:r>
            <a:r>
              <a:rPr lang="zh-CN" altLang="zh-CN" dirty="0"/>
              <a:t>较为恰当，</a:t>
            </a:r>
            <a:r>
              <a:rPr lang="zh-CN" altLang="zh-CN" b="1" dirty="0">
                <a:solidFill>
                  <a:srgbClr val="FF0000"/>
                </a:solidFill>
              </a:rPr>
              <a:t>可以节省存储空间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text</a:t>
            </a:r>
            <a:r>
              <a:rPr lang="zh-CN" altLang="zh-CN" dirty="0"/>
              <a:t>：可以表示最大长度为</a:t>
            </a:r>
            <a:r>
              <a:rPr lang="en-US" altLang="zh-CN" dirty="0"/>
              <a:t>2</a:t>
            </a:r>
            <a:r>
              <a:rPr lang="en-US" altLang="zh-CN" baseline="30000" dirty="0"/>
              <a:t>31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  <a:r>
              <a:rPr lang="zh-CN" altLang="zh-CN" dirty="0"/>
              <a:t>个字符，其数据的存储长度为实际字符个数。</a:t>
            </a:r>
          </a:p>
          <a:p>
            <a:pPr indent="446088"/>
            <a:r>
              <a:rPr lang="en-US" altLang="zh-CN" dirty="0" err="1"/>
              <a:t>nchar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 err="1"/>
              <a:t>nvarchar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 err="1"/>
              <a:t>ntext</a:t>
            </a:r>
            <a:r>
              <a:rPr lang="zh-CN" altLang="zh-CN" dirty="0"/>
              <a:t>使用</a:t>
            </a:r>
            <a:r>
              <a:rPr lang="en-US" altLang="zh-CN" dirty="0"/>
              <a:t>UNICODE UCS-2</a:t>
            </a:r>
            <a:r>
              <a:rPr lang="zh-CN" altLang="zh-CN" dirty="0"/>
              <a:t>字符集，该字符集</a:t>
            </a:r>
            <a:r>
              <a:rPr lang="en-US" altLang="zh-CN" dirty="0"/>
              <a:t>1</a:t>
            </a:r>
            <a:r>
              <a:rPr lang="zh-CN" altLang="zh-CN" dirty="0"/>
              <a:t>个字符用</a:t>
            </a:r>
            <a:r>
              <a:rPr lang="en-US" altLang="zh-CN" dirty="0"/>
              <a:t>2</a:t>
            </a:r>
            <a:r>
              <a:rPr lang="zh-CN" altLang="zh-CN" dirty="0"/>
              <a:t>个字节表示，</a:t>
            </a:r>
            <a:r>
              <a:rPr lang="en-US" altLang="zh-CN" i="1" dirty="0"/>
              <a:t>n</a:t>
            </a:r>
            <a:r>
              <a:rPr lang="en-US" altLang="zh-CN" dirty="0"/>
              <a:t>=1</a:t>
            </a:r>
            <a:r>
              <a:rPr lang="zh-CN" altLang="zh-CN" dirty="0"/>
              <a:t>～</a:t>
            </a:r>
            <a:r>
              <a:rPr lang="en-US" altLang="zh-CN" dirty="0"/>
              <a:t>4000</a:t>
            </a:r>
            <a:r>
              <a:rPr lang="zh-CN" altLang="zh-CN" dirty="0"/>
              <a:t>，占用</a:t>
            </a:r>
            <a:r>
              <a:rPr lang="en-US" altLang="zh-CN" dirty="0"/>
              <a:t>2</a:t>
            </a:r>
            <a:r>
              <a:rPr lang="en-US" altLang="zh-CN" i="1" dirty="0"/>
              <a:t>n</a:t>
            </a:r>
            <a:r>
              <a:rPr lang="zh-CN" altLang="zh-CN" dirty="0"/>
              <a:t>字节空间。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varchar</a:t>
            </a:r>
            <a:r>
              <a:rPr lang="en-US" altLang="zh-CN" dirty="0"/>
              <a:t>(MAX)</a:t>
            </a:r>
            <a:r>
              <a:rPr lang="zh-CN" altLang="zh-CN" dirty="0"/>
              <a:t>、</a:t>
            </a:r>
            <a:r>
              <a:rPr lang="en-US" altLang="zh-CN" dirty="0" err="1"/>
              <a:t>nvarchar</a:t>
            </a:r>
            <a:r>
              <a:rPr lang="en-US" altLang="zh-CN" dirty="0"/>
              <a:t>(MAX)</a:t>
            </a:r>
            <a:r>
              <a:rPr lang="zh-CN" altLang="zh-CN" dirty="0"/>
              <a:t>：最多可存放</a:t>
            </a:r>
            <a:r>
              <a:rPr lang="en-US" altLang="zh-CN" dirty="0"/>
              <a:t>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  <a:r>
              <a:rPr lang="zh-CN" altLang="zh-CN" dirty="0"/>
              <a:t>个字节的数据，可以用来替换</a:t>
            </a:r>
            <a:r>
              <a:rPr lang="en-US" altLang="zh-CN" dirty="0"/>
              <a:t>text</a:t>
            </a:r>
            <a:r>
              <a:rPr lang="zh-CN" altLang="zh-CN" dirty="0"/>
              <a:t>、</a:t>
            </a:r>
            <a:r>
              <a:rPr lang="en-US" altLang="zh-CN" dirty="0" err="1"/>
              <a:t>ntext</a:t>
            </a:r>
            <a:r>
              <a:rPr lang="zh-CN" altLang="zh-CN" dirty="0"/>
              <a:t>数据类型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148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数据类型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378" y="1404392"/>
            <a:ext cx="950505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/>
              <a:t>7</a:t>
            </a:r>
            <a:r>
              <a:rPr lang="zh-CN" altLang="zh-CN" b="1" dirty="0"/>
              <a:t>．二进制型和图像型：</a:t>
            </a:r>
            <a:r>
              <a:rPr lang="en-US" altLang="zh-CN" b="1" dirty="0"/>
              <a:t>binary [(</a:t>
            </a:r>
            <a:r>
              <a:rPr lang="en-US" altLang="zh-CN" b="1" i="1" dirty="0"/>
              <a:t>n</a:t>
            </a:r>
            <a:r>
              <a:rPr lang="en-US" altLang="zh-CN" b="1" dirty="0"/>
              <a:t>) ]</a:t>
            </a:r>
            <a:r>
              <a:rPr lang="zh-CN" altLang="zh-CN" b="1" dirty="0"/>
              <a:t>，</a:t>
            </a:r>
            <a:r>
              <a:rPr lang="en-US" altLang="zh-CN" b="1" dirty="0" err="1"/>
              <a:t>varbinary</a:t>
            </a:r>
            <a:r>
              <a:rPr lang="en-US" altLang="zh-CN" b="1" dirty="0"/>
              <a:t> [(</a:t>
            </a:r>
            <a:r>
              <a:rPr lang="en-US" altLang="zh-CN" b="1" i="1" dirty="0"/>
              <a:t>n</a:t>
            </a:r>
            <a:r>
              <a:rPr lang="en-US" altLang="zh-CN" b="1" dirty="0"/>
              <a:t>)]</a:t>
            </a:r>
            <a:r>
              <a:rPr lang="zh-CN" altLang="zh-CN" b="1" dirty="0"/>
              <a:t>，</a:t>
            </a:r>
            <a:r>
              <a:rPr lang="en-US" altLang="zh-CN" b="1" dirty="0" err="1"/>
              <a:t>varbinary</a:t>
            </a:r>
            <a:r>
              <a:rPr lang="en-US" altLang="zh-CN" b="1" dirty="0"/>
              <a:t>( MAX)</a:t>
            </a:r>
            <a:r>
              <a:rPr lang="zh-CN" altLang="zh-CN" b="1" dirty="0"/>
              <a:t>，</a:t>
            </a:r>
            <a:r>
              <a:rPr lang="en-US" altLang="zh-CN" b="1" dirty="0"/>
              <a:t>Image</a:t>
            </a:r>
            <a:endParaRPr lang="zh-CN" altLang="zh-CN" b="1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二进制数据类型表示的是位数据流，包括</a:t>
            </a:r>
            <a:r>
              <a:rPr lang="en-US" altLang="zh-CN" dirty="0"/>
              <a:t>binary</a:t>
            </a:r>
            <a:r>
              <a:rPr lang="zh-CN" altLang="zh-CN" dirty="0"/>
              <a:t>（固定长度）和</a:t>
            </a:r>
            <a:r>
              <a:rPr lang="en-US" altLang="zh-CN" dirty="0" err="1"/>
              <a:t>varbinary</a:t>
            </a:r>
            <a:r>
              <a:rPr lang="zh-CN" altLang="zh-CN" dirty="0"/>
              <a:t>（可变长度）两种。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binary [(</a:t>
            </a:r>
            <a:r>
              <a:rPr lang="en-US" altLang="zh-CN" i="1" dirty="0"/>
              <a:t>n</a:t>
            </a:r>
            <a:r>
              <a:rPr lang="en-US" altLang="zh-CN" dirty="0"/>
              <a:t>) ]</a:t>
            </a:r>
            <a:r>
              <a:rPr lang="zh-CN" altLang="zh-CN" dirty="0"/>
              <a:t>：固定长度的</a:t>
            </a:r>
            <a:r>
              <a:rPr lang="en-US" altLang="zh-CN" i="1" dirty="0"/>
              <a:t>n</a:t>
            </a:r>
            <a:r>
              <a:rPr lang="zh-CN" altLang="zh-CN" dirty="0"/>
              <a:t>个字节二进制数据。</a:t>
            </a:r>
            <a:r>
              <a:rPr lang="en-US" altLang="zh-CN" i="1" dirty="0"/>
              <a:t>n</a:t>
            </a:r>
            <a:r>
              <a:rPr lang="zh-CN" altLang="zh-CN" dirty="0"/>
              <a:t>的取值范围为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8000</a:t>
            </a:r>
            <a:r>
              <a:rPr lang="zh-CN" altLang="zh-CN" dirty="0"/>
              <a:t>，默认为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r>
              <a:rPr lang="en-US" altLang="zh-CN" dirty="0"/>
              <a:t>binary(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数据的存储长度为</a:t>
            </a:r>
            <a:r>
              <a:rPr lang="en-US" altLang="zh-CN" i="1" dirty="0"/>
              <a:t>n</a:t>
            </a:r>
            <a:r>
              <a:rPr lang="en-US" altLang="zh-CN" dirty="0"/>
              <a:t>+4</a:t>
            </a:r>
            <a:r>
              <a:rPr lang="zh-CN" altLang="zh-CN" dirty="0"/>
              <a:t>个字节。若输入的数据长度小于</a:t>
            </a:r>
            <a:r>
              <a:rPr lang="en-US" altLang="zh-CN" i="1" dirty="0"/>
              <a:t>n</a:t>
            </a:r>
            <a:r>
              <a:rPr lang="zh-CN" altLang="zh-CN" dirty="0"/>
              <a:t>，则不足部分用</a:t>
            </a:r>
            <a:r>
              <a:rPr lang="en-US" altLang="zh-CN" dirty="0"/>
              <a:t>0</a:t>
            </a:r>
            <a:r>
              <a:rPr lang="zh-CN" altLang="zh-CN" dirty="0"/>
              <a:t>填充；若输入的数据长度大于</a:t>
            </a:r>
            <a:r>
              <a:rPr lang="en-US" altLang="zh-CN" i="1" dirty="0"/>
              <a:t>n</a:t>
            </a:r>
            <a:r>
              <a:rPr lang="zh-CN" altLang="zh-CN" dirty="0"/>
              <a:t>，则多余部分被截断。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varbinary</a:t>
            </a:r>
            <a:r>
              <a:rPr lang="en-US" altLang="zh-CN" dirty="0"/>
              <a:t> [(</a:t>
            </a:r>
            <a:r>
              <a:rPr lang="en-US" altLang="zh-CN" i="1" dirty="0"/>
              <a:t>n</a:t>
            </a:r>
            <a:r>
              <a:rPr lang="en-US" altLang="zh-CN" dirty="0"/>
              <a:t>)]</a:t>
            </a:r>
            <a:r>
              <a:rPr lang="zh-CN" altLang="zh-CN" dirty="0"/>
              <a:t>：</a:t>
            </a:r>
            <a:r>
              <a:rPr lang="en-US" altLang="zh-CN" i="1" dirty="0"/>
              <a:t>n</a:t>
            </a:r>
            <a:r>
              <a:rPr lang="zh-CN" altLang="zh-CN" dirty="0"/>
              <a:t>个字节变长二进制数据。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image</a:t>
            </a:r>
            <a:r>
              <a:rPr lang="zh-CN" altLang="zh-CN" dirty="0"/>
              <a:t>（图像数据型）：用于存储图片、照片等。实际存储的是可变长度二进制数据，介于</a:t>
            </a:r>
            <a:r>
              <a:rPr lang="en-US" altLang="zh-CN" dirty="0"/>
              <a:t> 0</a:t>
            </a:r>
            <a:r>
              <a:rPr lang="zh-CN" altLang="zh-CN" dirty="0"/>
              <a:t>与</a:t>
            </a:r>
            <a:r>
              <a:rPr lang="en-US" altLang="zh-CN" dirty="0"/>
              <a:t>2</a:t>
            </a:r>
            <a:r>
              <a:rPr lang="en-US" altLang="zh-CN" baseline="30000" dirty="0"/>
              <a:t>31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  <a:r>
              <a:rPr lang="zh-CN" altLang="zh-CN" dirty="0"/>
              <a:t>字节之间。该类型是为了向下兼容而保留的数据类型。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varbinary</a:t>
            </a:r>
            <a:r>
              <a:rPr lang="en-US" altLang="zh-CN" dirty="0"/>
              <a:t>(MAX)</a:t>
            </a:r>
            <a:r>
              <a:rPr lang="zh-CN" altLang="zh-CN" dirty="0"/>
              <a:t>：最多可存放</a:t>
            </a:r>
            <a:r>
              <a:rPr lang="en-US" altLang="zh-CN" dirty="0"/>
              <a:t>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  <a:r>
              <a:rPr lang="zh-CN" altLang="zh-CN" dirty="0"/>
              <a:t>个字节的数据，推荐用户使用</a:t>
            </a:r>
            <a:r>
              <a:rPr lang="en-US" altLang="zh-CN" dirty="0" err="1"/>
              <a:t>varbinary</a:t>
            </a:r>
            <a:r>
              <a:rPr lang="en-US" altLang="zh-CN" dirty="0"/>
              <a:t>(MAX)</a:t>
            </a:r>
            <a:r>
              <a:rPr lang="zh-CN" altLang="zh-CN" dirty="0"/>
              <a:t>数据类型来替代</a:t>
            </a:r>
            <a:r>
              <a:rPr lang="en-US" altLang="zh-CN" dirty="0"/>
              <a:t>image</a:t>
            </a:r>
            <a:r>
              <a:rPr lang="zh-CN" altLang="zh-CN" dirty="0"/>
              <a:t>类型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198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数据类型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2386" y="1404392"/>
            <a:ext cx="964907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/>
              <a:t>8</a:t>
            </a:r>
            <a:r>
              <a:rPr lang="zh-CN" altLang="zh-CN" b="1" dirty="0"/>
              <a:t>．日期时间型：</a:t>
            </a:r>
            <a:r>
              <a:rPr lang="en-US" altLang="zh-CN" b="1" dirty="0"/>
              <a:t>date</a:t>
            </a:r>
            <a:r>
              <a:rPr lang="zh-CN" altLang="zh-CN" b="1" dirty="0"/>
              <a:t>，</a:t>
            </a:r>
            <a:r>
              <a:rPr lang="en-US" altLang="zh-CN" b="1" dirty="0" err="1"/>
              <a:t>datetime</a:t>
            </a:r>
            <a:r>
              <a:rPr lang="zh-CN" altLang="zh-CN" b="1" dirty="0"/>
              <a:t>，</a:t>
            </a:r>
            <a:r>
              <a:rPr lang="en-US" altLang="zh-CN" b="1" dirty="0" err="1"/>
              <a:t>smalldatetime</a:t>
            </a:r>
            <a:r>
              <a:rPr lang="zh-CN" altLang="zh-CN" b="1" dirty="0"/>
              <a:t>，</a:t>
            </a:r>
            <a:r>
              <a:rPr lang="en-US" altLang="zh-CN" b="1" dirty="0"/>
              <a:t>datetime2</a:t>
            </a:r>
            <a:r>
              <a:rPr lang="zh-CN" altLang="zh-CN" b="1" dirty="0"/>
              <a:t>，</a:t>
            </a:r>
            <a:r>
              <a:rPr lang="en-US" altLang="zh-CN" b="1" dirty="0" err="1"/>
              <a:t>datetimeoffset</a:t>
            </a:r>
            <a:r>
              <a:rPr lang="zh-CN" altLang="zh-CN" b="1" dirty="0"/>
              <a:t>，</a:t>
            </a:r>
            <a:r>
              <a:rPr lang="en-US" altLang="zh-CN" b="1" dirty="0"/>
              <a:t>time</a:t>
            </a:r>
            <a:endParaRPr lang="zh-CN" altLang="zh-CN" b="1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日期时间类型数据用于存储日期和时间信息，用户以字符串形式输入日期时间类型数据，系统也以字符串形式输出日期时间类型数据。</a:t>
            </a:r>
          </a:p>
          <a:p>
            <a:pPr indent="446088"/>
            <a:r>
              <a:rPr lang="zh-CN" altLang="zh-CN" sz="1600" dirty="0"/>
              <a:t>数据类型</a:t>
            </a:r>
            <a:r>
              <a:rPr lang="en-US" altLang="zh-CN" sz="1600" dirty="0"/>
              <a:t>	</a:t>
            </a:r>
            <a:r>
              <a:rPr lang="zh-CN" altLang="zh-CN" sz="1600" dirty="0" smtClean="0"/>
              <a:t>日期</a:t>
            </a:r>
            <a:r>
              <a:rPr lang="zh-CN" altLang="zh-CN" sz="1600" dirty="0"/>
              <a:t>范围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	</a:t>
            </a:r>
            <a:r>
              <a:rPr lang="zh-CN" altLang="zh-CN" sz="1600" dirty="0" smtClean="0"/>
              <a:t>精确度</a:t>
            </a:r>
            <a:r>
              <a:rPr lang="en-US" altLang="zh-CN" sz="1600" dirty="0"/>
              <a:t>		</a:t>
            </a:r>
            <a:r>
              <a:rPr lang="zh-CN" altLang="zh-CN" sz="1600" dirty="0" smtClean="0"/>
              <a:t>说明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date		</a:t>
            </a:r>
            <a:r>
              <a:rPr lang="en-US" altLang="zh-CN" sz="1600" dirty="0" smtClean="0"/>
              <a:t>1.1.1</a:t>
            </a:r>
            <a:r>
              <a:rPr lang="zh-CN" altLang="zh-CN" sz="1600" dirty="0"/>
              <a:t>～</a:t>
            </a:r>
            <a:r>
              <a:rPr lang="en-US" altLang="zh-CN" sz="1600" dirty="0"/>
              <a:t>9999.12.31		</a:t>
            </a:r>
            <a:r>
              <a:rPr lang="en-US" altLang="zh-CN" sz="1600" dirty="0" smtClean="0"/>
              <a:t>		</a:t>
            </a:r>
            <a:r>
              <a:rPr lang="zh-CN" altLang="zh-CN" sz="1600" dirty="0" smtClean="0"/>
              <a:t>日期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datetime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1753.1.1</a:t>
            </a:r>
            <a:r>
              <a:rPr lang="zh-CN" altLang="zh-CN" sz="1600" dirty="0"/>
              <a:t>～</a:t>
            </a:r>
            <a:r>
              <a:rPr lang="en-US" altLang="zh-CN" sz="1600" dirty="0" smtClean="0"/>
              <a:t>9999.12.31 	3.33ms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zh-CN" altLang="zh-CN" sz="1600" dirty="0" smtClean="0"/>
              <a:t>日期</a:t>
            </a:r>
            <a:r>
              <a:rPr lang="zh-CN" altLang="zh-CN" sz="1600" dirty="0"/>
              <a:t>和时间分别给出</a:t>
            </a:r>
          </a:p>
          <a:p>
            <a:pPr indent="446088"/>
            <a:r>
              <a:rPr lang="en-US" altLang="zh-CN" sz="1600" dirty="0" err="1"/>
              <a:t>smalldatetime</a:t>
            </a:r>
            <a:r>
              <a:rPr lang="en-US" altLang="zh-CN" sz="1600" dirty="0"/>
              <a:t>	1900.1.1</a:t>
            </a:r>
            <a:r>
              <a:rPr lang="zh-CN" altLang="zh-CN" sz="1600" dirty="0"/>
              <a:t>～</a:t>
            </a:r>
            <a:r>
              <a:rPr lang="en-US" altLang="zh-CN" sz="1600" dirty="0"/>
              <a:t>2079.6.6	</a:t>
            </a:r>
            <a:r>
              <a:rPr lang="en-US" altLang="zh-CN" sz="1600" dirty="0" smtClean="0"/>
              <a:t>	</a:t>
            </a:r>
            <a:r>
              <a:rPr lang="zh-CN" altLang="zh-CN" sz="1600" dirty="0" smtClean="0"/>
              <a:t>分</a:t>
            </a:r>
            <a:r>
              <a:rPr lang="en-US" altLang="zh-CN" sz="1600" dirty="0"/>
              <a:t>		</a:t>
            </a:r>
            <a:r>
              <a:rPr lang="zh-CN" altLang="zh-CN" sz="1600" dirty="0" smtClean="0"/>
              <a:t>日期</a:t>
            </a:r>
            <a:r>
              <a:rPr lang="zh-CN" altLang="zh-CN" sz="1600" dirty="0"/>
              <a:t>和时间分别给出</a:t>
            </a:r>
          </a:p>
          <a:p>
            <a:pPr indent="446088"/>
            <a:r>
              <a:rPr lang="en-US" altLang="zh-CN" sz="1600" dirty="0"/>
              <a:t>datetime2	</a:t>
            </a:r>
            <a:r>
              <a:rPr lang="en-US" altLang="zh-CN" sz="1600" dirty="0" smtClean="0"/>
              <a:t>1.1.1</a:t>
            </a:r>
            <a:r>
              <a:rPr lang="zh-CN" altLang="zh-CN" sz="1600" dirty="0"/>
              <a:t>～</a:t>
            </a:r>
            <a:r>
              <a:rPr lang="en-US" altLang="zh-CN" sz="1600" dirty="0"/>
              <a:t>9999.12.31 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hh:mm:ss</a:t>
            </a:r>
            <a:r>
              <a:rPr lang="en-US" altLang="zh-CN" sz="1600" dirty="0"/>
              <a:t>[.</a:t>
            </a:r>
            <a:r>
              <a:rPr lang="en-US" altLang="zh-CN" sz="1600" dirty="0" err="1" smtClean="0"/>
              <a:t>nnnnnnn</a:t>
            </a:r>
            <a:r>
              <a:rPr lang="en-US" altLang="zh-CN" sz="1600" dirty="0" smtClean="0"/>
              <a:t>] </a:t>
            </a:r>
            <a:r>
              <a:rPr lang="en-US" altLang="zh-CN" sz="1600" dirty="0" err="1" smtClean="0"/>
              <a:t>datetime</a:t>
            </a:r>
            <a:r>
              <a:rPr lang="en-US" altLang="zh-CN" sz="1600" dirty="0" smtClean="0"/>
              <a:t>(</a:t>
            </a:r>
            <a:r>
              <a:rPr lang="en-US" altLang="zh-CN" sz="1600" i="1" dirty="0" smtClean="0"/>
              <a:t>n</a:t>
            </a:r>
            <a:r>
              <a:rPr lang="en-US" altLang="zh-CN" sz="1600" dirty="0"/>
              <a:t>)</a:t>
            </a:r>
            <a:r>
              <a:rPr lang="zh-CN" altLang="zh-CN" sz="1600" dirty="0"/>
              <a:t>表示</a:t>
            </a:r>
            <a:r>
              <a:rPr lang="en-US" altLang="zh-CN" sz="1600" i="1" dirty="0"/>
              <a:t>n</a:t>
            </a:r>
            <a:r>
              <a:rPr lang="en-US" altLang="zh-CN" sz="1600" dirty="0"/>
              <a:t>(=1</a:t>
            </a:r>
            <a:r>
              <a:rPr lang="zh-CN" altLang="zh-CN" sz="1600" dirty="0"/>
              <a:t>～</a:t>
            </a:r>
            <a:r>
              <a:rPr lang="en-US" altLang="zh-CN" sz="1600" dirty="0"/>
              <a:t>7)</a:t>
            </a:r>
            <a:r>
              <a:rPr lang="zh-CN" altLang="zh-CN" sz="1600" dirty="0"/>
              <a:t>位微秒</a:t>
            </a:r>
          </a:p>
          <a:p>
            <a:pPr indent="446088"/>
            <a:r>
              <a:rPr lang="en-US" altLang="zh-CN" sz="1600" dirty="0" err="1"/>
              <a:t>datetimeoffset</a:t>
            </a:r>
            <a:r>
              <a:rPr lang="en-US" altLang="zh-CN" sz="1600" dirty="0"/>
              <a:t>	YYYY-MM-DD 		</a:t>
            </a:r>
            <a:r>
              <a:rPr lang="en-US" altLang="zh-CN" sz="1600" dirty="0" err="1"/>
              <a:t>hh:mm:ss</a:t>
            </a:r>
            <a:r>
              <a:rPr lang="en-US" altLang="zh-CN" sz="1600" dirty="0"/>
              <a:t>[.</a:t>
            </a:r>
            <a:r>
              <a:rPr lang="en-US" altLang="zh-CN" sz="1600" dirty="0" err="1"/>
              <a:t>nnnnnnn</a:t>
            </a:r>
            <a:r>
              <a:rPr lang="en-US" altLang="zh-CN" sz="1600" dirty="0"/>
              <a:t>] [{+|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}</a:t>
            </a:r>
            <a:r>
              <a:rPr lang="en-US" altLang="zh-CN" sz="1600" dirty="0" err="1"/>
              <a:t>hh:mm</a:t>
            </a:r>
            <a:r>
              <a:rPr lang="en-US" altLang="zh-CN" sz="1600" dirty="0" smtClean="0"/>
              <a:t>]  </a:t>
            </a:r>
            <a:r>
              <a:rPr lang="zh-CN" altLang="zh-CN" sz="1600" dirty="0" smtClean="0"/>
              <a:t>带</a:t>
            </a:r>
            <a:r>
              <a:rPr lang="zh-CN" altLang="zh-CN" sz="1600" dirty="0"/>
              <a:t>时区偏移量</a:t>
            </a:r>
          </a:p>
          <a:p>
            <a:pPr indent="446088"/>
            <a:r>
              <a:rPr lang="en-US" altLang="zh-CN" sz="1600" dirty="0"/>
              <a:t>time		</a:t>
            </a:r>
            <a:r>
              <a:rPr lang="en-US" altLang="zh-CN" sz="1600" dirty="0" err="1" smtClean="0"/>
              <a:t>hh:mm:ss</a:t>
            </a:r>
            <a:r>
              <a:rPr lang="en-US" altLang="zh-CN" sz="1600" dirty="0"/>
              <a:t>[.</a:t>
            </a:r>
            <a:r>
              <a:rPr lang="en-US" altLang="zh-CN" sz="1600" dirty="0" err="1"/>
              <a:t>nnnnnnn</a:t>
            </a:r>
            <a:r>
              <a:rPr lang="en-US" altLang="zh-CN" sz="1600" dirty="0"/>
              <a:t>]	</a:t>
            </a:r>
            <a:r>
              <a:rPr lang="en-US" altLang="zh-CN" sz="1600" dirty="0" smtClean="0"/>
              <a:t>time(</a:t>
            </a:r>
            <a:r>
              <a:rPr lang="en-US" altLang="zh-CN" sz="1600" i="1" dirty="0" smtClean="0"/>
              <a:t>n</a:t>
            </a:r>
            <a:r>
              <a:rPr lang="en-US" altLang="zh-CN" sz="1600" dirty="0"/>
              <a:t>)</a:t>
            </a:r>
            <a:r>
              <a:rPr lang="zh-CN" altLang="zh-CN" sz="1600" dirty="0"/>
              <a:t>表示</a:t>
            </a:r>
            <a:r>
              <a:rPr lang="en-US" altLang="zh-CN" sz="1600" i="1" dirty="0"/>
              <a:t>n</a:t>
            </a:r>
            <a:r>
              <a:rPr lang="en-US" altLang="zh-CN" sz="1600" dirty="0"/>
              <a:t>(=1</a:t>
            </a:r>
            <a:r>
              <a:rPr lang="zh-CN" altLang="zh-CN" sz="1600" dirty="0"/>
              <a:t>～</a:t>
            </a:r>
            <a:r>
              <a:rPr lang="en-US" altLang="zh-CN" sz="1600" dirty="0"/>
              <a:t>7)</a:t>
            </a:r>
            <a:r>
              <a:rPr lang="zh-CN" altLang="zh-CN" sz="1600" dirty="0"/>
              <a:t>位</a:t>
            </a:r>
            <a:r>
              <a:rPr lang="zh-CN" altLang="zh-CN" sz="1600" dirty="0" smtClean="0"/>
              <a:t>微秒</a:t>
            </a:r>
            <a:endParaRPr lang="zh-CN" altLang="zh-CN" sz="16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数据类型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1212766" y="1044352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）日期部分的表示形式常用的格式如下：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64142"/>
              </p:ext>
            </p:extLst>
          </p:nvPr>
        </p:nvGraphicFramePr>
        <p:xfrm>
          <a:off x="2808610" y="1548409"/>
          <a:ext cx="6106988" cy="2736305"/>
        </p:xfrm>
        <a:graphic>
          <a:graphicData uri="http://schemas.openxmlformats.org/drawingml/2006/table">
            <a:tbl>
              <a:tblPr/>
              <a:tblGrid>
                <a:gridCol w="16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 月 日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2001 Jan 20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2001 January 20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 日 月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2001 20 Jan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月 日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[,]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Jan 20 2001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Jan 20,2001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Jan 20,01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月 年 日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Jan 2001 20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日 月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[,]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 Jan 2001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 Jan,2001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日 年 月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 2001 Jan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年（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位数）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表示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月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日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年月日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20010120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010120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月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日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01/20/01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1/20/01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01/20/2001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1/20/2001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月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日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01-20-01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1-20-01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01-20-2001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1-20-2001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月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.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日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.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年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  <a:latin typeface="Times New Roman"/>
                          <a:ea typeface="宋体"/>
                        </a:rPr>
                        <a:t>01.20.01</a:t>
                      </a:r>
                      <a:r>
                        <a:rPr lang="zh-CN" sz="1400" kern="10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 dirty="0">
                          <a:effectLst/>
                          <a:latin typeface="Times New Roman"/>
                          <a:ea typeface="宋体"/>
                        </a:rPr>
                        <a:t>1.20.01</a:t>
                      </a:r>
                      <a:r>
                        <a:rPr lang="zh-CN" sz="1400" kern="10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 dirty="0">
                          <a:effectLst/>
                          <a:latin typeface="Times New Roman"/>
                          <a:ea typeface="宋体"/>
                        </a:rPr>
                        <a:t>01.20.2001</a:t>
                      </a:r>
                      <a:r>
                        <a:rPr lang="zh-CN" sz="1400" kern="10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 dirty="0">
                          <a:effectLst/>
                          <a:latin typeface="Times New Roman"/>
                          <a:ea typeface="宋体"/>
                        </a:rPr>
                        <a:t>1.20.2001</a:t>
                      </a:r>
                      <a:endParaRPr lang="zh-CN" sz="1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24434" y="4318159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）时间部分常用的表示格式如下：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0454"/>
              </p:ext>
            </p:extLst>
          </p:nvPr>
        </p:nvGraphicFramePr>
        <p:xfrm>
          <a:off x="2808610" y="4716760"/>
          <a:ext cx="5098876" cy="1165276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319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时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分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10:20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08:05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19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时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分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秒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20:15:18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20:15:18.2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19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时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分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秒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毫秒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20:15:18:200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19"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时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r>
                        <a:rPr lang="zh-CN" sz="1400" kern="1000">
                          <a:effectLst/>
                          <a:latin typeface="Times New Roman"/>
                          <a:ea typeface="宋体"/>
                        </a:rPr>
                        <a:t>分</a:t>
                      </a:r>
                      <a:r>
                        <a:rPr lang="en-US" sz="1400" kern="1000">
                          <a:effectLst/>
                          <a:latin typeface="Times New Roman"/>
                          <a:ea typeface="宋体"/>
                        </a:rPr>
                        <a:t>AM|PM</a:t>
                      </a:r>
                      <a:endParaRPr lang="zh-CN" sz="1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  <a:latin typeface="Times New Roman"/>
                          <a:ea typeface="宋体"/>
                        </a:rPr>
                        <a:t>10:10AM</a:t>
                      </a:r>
                      <a:r>
                        <a:rPr lang="zh-CN" sz="1400" kern="10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0" dirty="0">
                          <a:effectLst/>
                          <a:latin typeface="Times New Roman"/>
                          <a:ea typeface="宋体"/>
                        </a:rPr>
                        <a:t>10:10PM</a:t>
                      </a:r>
                      <a:endParaRPr lang="zh-CN" sz="1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数据类型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8456" y="1116360"/>
            <a:ext cx="9145016" cy="41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/>
              <a:t>9</a:t>
            </a:r>
            <a:r>
              <a:rPr lang="zh-CN" altLang="zh-CN" b="1" dirty="0"/>
              <a:t>．时间戳型：</a:t>
            </a:r>
            <a:r>
              <a:rPr lang="en-US" altLang="zh-CN" b="1" dirty="0"/>
              <a:t>timestamp</a:t>
            </a:r>
            <a:endParaRPr lang="zh-CN" altLang="zh-CN" b="1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该类型反映系统对该记录修改的相对（相对于其他记录）顺序，它实际上是二进制格式数据，其长度为</a:t>
            </a:r>
            <a:r>
              <a:rPr lang="en-US" altLang="zh-CN" dirty="0"/>
              <a:t>8</a:t>
            </a:r>
            <a:r>
              <a:rPr lang="zh-CN" altLang="zh-CN" dirty="0"/>
              <a:t>字节。每当对该表加入新行或修改已有行时，都由系统自动将一个计数器值加到该列，即将原来的时间戳值加上一个增量。一个表只能有一个</a:t>
            </a:r>
            <a:r>
              <a:rPr lang="en-US" altLang="zh-CN" dirty="0"/>
              <a:t>timestamp </a:t>
            </a:r>
            <a:r>
              <a:rPr lang="zh-CN" altLang="zh-CN" dirty="0"/>
              <a:t>列。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10</a:t>
            </a:r>
            <a:r>
              <a:rPr lang="zh-CN" altLang="zh-CN" b="1" dirty="0"/>
              <a:t>．平面和地理空间数据类型：</a:t>
            </a:r>
            <a:r>
              <a:rPr lang="en-US" altLang="zh-CN" b="1" dirty="0"/>
              <a:t>geometry</a:t>
            </a:r>
            <a:r>
              <a:rPr lang="zh-CN" altLang="zh-CN" b="1" dirty="0"/>
              <a:t>，</a:t>
            </a:r>
            <a:r>
              <a:rPr lang="en-US" altLang="zh-CN" b="1" dirty="0"/>
              <a:t>geography</a:t>
            </a:r>
            <a:endParaRPr lang="zh-CN" altLang="zh-CN" b="1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geometry</a:t>
            </a:r>
            <a:r>
              <a:rPr lang="zh-CN" altLang="zh-CN" dirty="0"/>
              <a:t>（平面空间数据类型）：它作为</a:t>
            </a:r>
            <a:r>
              <a:rPr lang="en-US" altLang="zh-CN" dirty="0"/>
              <a:t>.NET</a:t>
            </a:r>
            <a:r>
              <a:rPr lang="zh-CN" altLang="zh-CN" dirty="0"/>
              <a:t>公共语言运行时（</a:t>
            </a:r>
            <a:r>
              <a:rPr lang="en-US" altLang="zh-CN" dirty="0"/>
              <a:t>CLR</a:t>
            </a:r>
            <a:r>
              <a:rPr lang="zh-CN" altLang="zh-CN" dirty="0"/>
              <a:t>）数据类型实现，表示欧几里得（平面）坐标系中的数据。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geography</a:t>
            </a:r>
            <a:r>
              <a:rPr lang="zh-CN" altLang="zh-CN" dirty="0"/>
              <a:t>（地理空间数据类型）：它作为</a:t>
            </a:r>
            <a:r>
              <a:rPr lang="en-US" altLang="zh-CN" dirty="0"/>
              <a:t>.NET </a:t>
            </a:r>
            <a:r>
              <a:rPr lang="zh-CN" altLang="zh-CN" dirty="0"/>
              <a:t>公共语言运行时（</a:t>
            </a:r>
            <a:r>
              <a:rPr lang="en-US" altLang="zh-CN" dirty="0"/>
              <a:t>CLR</a:t>
            </a:r>
            <a:r>
              <a:rPr lang="zh-CN" altLang="zh-CN" dirty="0"/>
              <a:t>）数据类型实现，表示圆形地球坐标系中的数据。</a:t>
            </a:r>
            <a:r>
              <a:rPr lang="en-US" altLang="zh-CN" dirty="0"/>
              <a:t> SQL Server</a:t>
            </a:r>
            <a:r>
              <a:rPr lang="zh-CN" altLang="zh-CN" dirty="0"/>
              <a:t>支持</a:t>
            </a:r>
            <a:r>
              <a:rPr lang="en-US" altLang="zh-CN" dirty="0"/>
              <a:t>geography </a:t>
            </a:r>
            <a:r>
              <a:rPr lang="zh-CN" altLang="zh-CN" dirty="0"/>
              <a:t>数据类型用于存储</a:t>
            </a:r>
            <a:r>
              <a:rPr lang="en-US" altLang="zh-CN" dirty="0"/>
              <a:t>GPS</a:t>
            </a:r>
            <a:r>
              <a:rPr lang="zh-CN" altLang="zh-CN" dirty="0"/>
              <a:t>纬度和经度坐标之类的椭球体（圆形地球）数据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62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数据类型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394" y="1404392"/>
            <a:ext cx="9289032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/>
              <a:t>11</a:t>
            </a:r>
            <a:r>
              <a:rPr lang="zh-CN" altLang="zh-CN" b="1" dirty="0"/>
              <a:t>．其他数据类型：</a:t>
            </a:r>
            <a:r>
              <a:rPr lang="en-US" altLang="zh-CN" b="1" dirty="0" err="1"/>
              <a:t>sql_variant</a:t>
            </a:r>
            <a:r>
              <a:rPr lang="zh-CN" altLang="zh-CN" b="1" dirty="0"/>
              <a:t>，</a:t>
            </a:r>
            <a:r>
              <a:rPr lang="en-US" altLang="zh-CN" b="1" dirty="0" err="1"/>
              <a:t>uniqueidentifier</a:t>
            </a:r>
            <a:r>
              <a:rPr lang="zh-CN" altLang="zh-CN" b="1" dirty="0"/>
              <a:t>，</a:t>
            </a:r>
            <a:r>
              <a:rPr lang="en-US" altLang="zh-CN" b="1" dirty="0"/>
              <a:t>xml</a:t>
            </a:r>
            <a:r>
              <a:rPr lang="zh-CN" altLang="zh-CN" b="1" dirty="0"/>
              <a:t>，</a:t>
            </a:r>
            <a:r>
              <a:rPr lang="en-US" altLang="zh-CN" b="1" dirty="0" err="1"/>
              <a:t>hierarchyid</a:t>
            </a:r>
            <a:endParaRPr lang="zh-CN" altLang="zh-CN" b="1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sql_variant</a:t>
            </a:r>
            <a:r>
              <a:rPr lang="zh-CN" altLang="zh-CN" dirty="0"/>
              <a:t>：一种存储</a:t>
            </a:r>
            <a:r>
              <a:rPr lang="en-US" altLang="zh-CN" dirty="0"/>
              <a:t>SQL Server</a:t>
            </a:r>
            <a:r>
              <a:rPr lang="zh-CN" altLang="zh-CN" dirty="0"/>
              <a:t>支持的各种数据类型（除</a:t>
            </a:r>
            <a:r>
              <a:rPr lang="en-US" altLang="zh-CN" dirty="0"/>
              <a:t>text</a:t>
            </a:r>
            <a:r>
              <a:rPr lang="zh-CN" altLang="zh-CN" dirty="0"/>
              <a:t>、</a:t>
            </a:r>
            <a:r>
              <a:rPr lang="en-US" altLang="zh-CN" dirty="0" err="1"/>
              <a:t>ntext</a:t>
            </a:r>
            <a:r>
              <a:rPr lang="zh-CN" altLang="zh-CN" dirty="0"/>
              <a:t>、</a:t>
            </a:r>
            <a:r>
              <a:rPr lang="en-US" altLang="zh-CN" dirty="0"/>
              <a:t>image</a:t>
            </a:r>
            <a:r>
              <a:rPr lang="zh-CN" altLang="zh-CN" dirty="0"/>
              <a:t>、</a:t>
            </a:r>
            <a:r>
              <a:rPr lang="en-US" altLang="zh-CN" dirty="0"/>
              <a:t>timestamp </a:t>
            </a:r>
            <a:r>
              <a:rPr lang="zh-CN" altLang="zh-CN" dirty="0"/>
              <a:t>和</a:t>
            </a:r>
            <a:r>
              <a:rPr lang="en-US" altLang="zh-CN" dirty="0" err="1"/>
              <a:t>sql_variant</a:t>
            </a:r>
            <a:r>
              <a:rPr lang="zh-CN" altLang="zh-CN" dirty="0"/>
              <a:t>外）值的数据类型。</a:t>
            </a:r>
            <a:r>
              <a:rPr lang="en-US" altLang="zh-CN" dirty="0" err="1"/>
              <a:t>sql_variant</a:t>
            </a:r>
            <a:r>
              <a:rPr lang="zh-CN" altLang="zh-CN" dirty="0"/>
              <a:t>的最大长度可达</a:t>
            </a:r>
            <a:r>
              <a:rPr lang="en-US" altLang="zh-CN" dirty="0"/>
              <a:t>8016</a:t>
            </a:r>
            <a:r>
              <a:rPr lang="zh-CN" altLang="zh-CN" dirty="0"/>
              <a:t>字节。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uniqueidentifier</a:t>
            </a:r>
            <a:r>
              <a:rPr lang="zh-CN" altLang="zh-CN" dirty="0"/>
              <a:t>：唯一标识符类型。系统将为这种类型的数据产生唯一标识值，它是一个</a:t>
            </a:r>
            <a:r>
              <a:rPr lang="en-US" altLang="zh-CN" dirty="0"/>
              <a:t>16</a:t>
            </a:r>
            <a:r>
              <a:rPr lang="zh-CN" altLang="zh-CN" dirty="0"/>
              <a:t>字节长的二进制数据。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xml</a:t>
            </a:r>
            <a:r>
              <a:rPr lang="zh-CN" altLang="zh-CN" dirty="0"/>
              <a:t>：用来在数据库中保存</a:t>
            </a:r>
            <a:r>
              <a:rPr lang="en-US" altLang="zh-CN" dirty="0"/>
              <a:t>xml</a:t>
            </a:r>
            <a:r>
              <a:rPr lang="zh-CN" altLang="zh-CN" dirty="0"/>
              <a:t>文档和片段的一种类型，但是此种类型的文件大小不能超过</a:t>
            </a:r>
            <a:r>
              <a:rPr lang="en-US" altLang="zh-CN" dirty="0"/>
              <a:t>2 GB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hierarchyid</a:t>
            </a:r>
            <a:r>
              <a:rPr lang="zh-CN" altLang="zh-CN" dirty="0"/>
              <a:t>：可表示层次结构中的位置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431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0882" y="1165849"/>
            <a:ext cx="1455914" cy="5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目    录</a:t>
            </a:r>
            <a:endParaRPr lang="en-US" altLang="zh-CN" sz="2000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5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8" y="1932078"/>
            <a:ext cx="7122380" cy="2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43214" y="2319354"/>
            <a:ext cx="1793788" cy="1533310"/>
          </a:xfrm>
          <a:prstGeom prst="hear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sz="60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 sz="60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87932" y="389505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表结构设计</a:t>
            </a:r>
          </a:p>
        </p:txBody>
      </p:sp>
    </p:spTree>
    <p:extLst>
      <p:ext uri="{BB962C8B-B14F-4D97-AF65-F5344CB8AC3E}">
        <p14:creationId xmlns:p14="http://schemas.microsoft.com/office/powerpoint/2010/main" val="103558991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034599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表结构设计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378" y="1260376"/>
            <a:ext cx="9577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例如，学生管理系统包括学生表（</a:t>
            </a:r>
            <a:r>
              <a:rPr lang="en-US" altLang="zh-CN" dirty="0" err="1"/>
              <a:t>xsb</a:t>
            </a:r>
            <a:r>
              <a:rPr lang="zh-CN" altLang="zh-CN" dirty="0"/>
              <a:t>）、课程表（</a:t>
            </a:r>
            <a:r>
              <a:rPr lang="en-US" altLang="zh-CN" dirty="0" err="1"/>
              <a:t>kcb</a:t>
            </a:r>
            <a:r>
              <a:rPr lang="zh-CN" altLang="zh-CN" dirty="0"/>
              <a:t>）和成绩表（</a:t>
            </a:r>
            <a:r>
              <a:rPr lang="en-US" altLang="zh-CN" dirty="0" err="1"/>
              <a:t>cjb</a:t>
            </a:r>
            <a:r>
              <a:rPr lang="zh-CN" altLang="zh-CN" dirty="0"/>
              <a:t>），为了便于理解，基础部分使用中文名来表示列名（在实际开发中，使用英文字母来表示列名编程更方便）。</a:t>
            </a:r>
          </a:p>
          <a:p>
            <a:pPr indent="446088"/>
            <a:r>
              <a:rPr lang="zh-CN" altLang="zh-CN" dirty="0"/>
              <a:t>学生表包含的属性有学号、姓名、性别、出生时间、专业、总学分、备注。其中，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“学号”列：只有学号列能唯一标识一个学生，将学号列设为该表主键。学号值有一定的意义，例如，“</a:t>
            </a:r>
            <a:r>
              <a:rPr lang="en-US" altLang="zh-CN" dirty="0"/>
              <a:t>191301</a:t>
            </a:r>
            <a:r>
              <a:rPr lang="zh-CN" altLang="zh-CN" dirty="0"/>
              <a:t>”中“</a:t>
            </a:r>
            <a:r>
              <a:rPr lang="en-US" altLang="zh-CN" dirty="0"/>
              <a:t>19</a:t>
            </a:r>
            <a:r>
              <a:rPr lang="zh-CN" altLang="zh-CN" dirty="0"/>
              <a:t>”表示所属班级，“</a:t>
            </a:r>
            <a:r>
              <a:rPr lang="en-US" altLang="zh-CN" dirty="0"/>
              <a:t>13</a:t>
            </a:r>
            <a:r>
              <a:rPr lang="zh-CN" altLang="zh-CN" dirty="0"/>
              <a:t>”表示学生的年级，“</a:t>
            </a:r>
            <a:r>
              <a:rPr lang="en-US" altLang="zh-CN" dirty="0"/>
              <a:t>01</a:t>
            </a:r>
            <a:r>
              <a:rPr lang="zh-CN" altLang="zh-CN" dirty="0"/>
              <a:t>”表示学生在班级中的序号，所以学号列的可以是</a:t>
            </a:r>
            <a:r>
              <a:rPr lang="en-US" altLang="zh-CN" dirty="0"/>
              <a:t>6</a:t>
            </a:r>
            <a:r>
              <a:rPr lang="zh-CN" altLang="zh-CN" dirty="0"/>
              <a:t>位的定长字符型数据，数据类型为</a:t>
            </a:r>
            <a:r>
              <a:rPr lang="en-US" altLang="zh-CN" dirty="0"/>
              <a:t>char(6)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“姓名”列：姓名一般不超过</a:t>
            </a:r>
            <a:r>
              <a:rPr lang="en-US" altLang="zh-CN" dirty="0"/>
              <a:t>4</a:t>
            </a:r>
            <a:r>
              <a:rPr lang="zh-CN" altLang="zh-CN" dirty="0"/>
              <a:t>个中文字符，可以采用</a:t>
            </a:r>
            <a:r>
              <a:rPr lang="en-US" altLang="zh-CN" dirty="0"/>
              <a:t>8</a:t>
            </a:r>
            <a:r>
              <a:rPr lang="zh-CN" altLang="zh-CN" dirty="0"/>
              <a:t>位定长字符型数据，数据类型为</a:t>
            </a:r>
            <a:r>
              <a:rPr lang="en-US" altLang="zh-CN" dirty="0"/>
              <a:t>char(8)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“性别”列：只有“男”、“女”两种值，所以可以使用</a:t>
            </a:r>
            <a:r>
              <a:rPr lang="en-US" altLang="zh-CN" dirty="0"/>
              <a:t>bit</a:t>
            </a:r>
            <a:r>
              <a:rPr lang="zh-CN" altLang="zh-CN" dirty="0"/>
              <a:t>型数据，值</a:t>
            </a:r>
            <a:r>
              <a:rPr lang="en-US" altLang="zh-CN" dirty="0"/>
              <a:t>1</a:t>
            </a:r>
            <a:r>
              <a:rPr lang="zh-CN" altLang="zh-CN" dirty="0"/>
              <a:t>表示“男”，值</a:t>
            </a:r>
            <a:r>
              <a:rPr lang="en-US" altLang="zh-CN" dirty="0"/>
              <a:t>0</a:t>
            </a:r>
            <a:r>
              <a:rPr lang="zh-CN" altLang="zh-CN" dirty="0"/>
              <a:t>表示“女”，默认是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“出生时间”列：该列可能进行日期运算，存放日期时间类型数据，列类型定为</a:t>
            </a:r>
            <a:r>
              <a:rPr lang="en-US" altLang="zh-CN" dirty="0"/>
              <a:t>date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“专业”列：假定专业名最多为</a:t>
            </a:r>
            <a:r>
              <a:rPr lang="en-US" altLang="zh-CN" dirty="0"/>
              <a:t>6</a:t>
            </a:r>
            <a:r>
              <a:rPr lang="zh-CN" altLang="zh-CN" dirty="0"/>
              <a:t>个汉字，可定为</a:t>
            </a:r>
            <a:r>
              <a:rPr lang="en-US" altLang="zh-CN" dirty="0"/>
              <a:t>12</a:t>
            </a:r>
            <a:r>
              <a:rPr lang="zh-CN" altLang="zh-CN" dirty="0"/>
              <a:t>位定长字符型数据</a:t>
            </a:r>
            <a:r>
              <a:rPr lang="en-US" altLang="zh-CN" dirty="0"/>
              <a:t>char(12)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“总学分”列：是整数型数据，值在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160</a:t>
            </a:r>
            <a:r>
              <a:rPr lang="zh-CN" altLang="zh-CN" dirty="0"/>
              <a:t>之间，列类型定为</a:t>
            </a:r>
            <a:r>
              <a:rPr lang="en-US" altLang="zh-CN" dirty="0" err="1"/>
              <a:t>int</a:t>
            </a:r>
            <a:r>
              <a:rPr lang="zh-CN" altLang="zh-CN" dirty="0"/>
              <a:t>，默认是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“备注”列：需要存放学生的备注信息，备注信息的内容在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500</a:t>
            </a:r>
            <a:r>
              <a:rPr lang="zh-CN" altLang="zh-CN" dirty="0"/>
              <a:t>个字之间，所以应该使用</a:t>
            </a:r>
            <a:r>
              <a:rPr lang="en-US" altLang="zh-CN" dirty="0" err="1"/>
              <a:t>varchar</a:t>
            </a:r>
            <a:r>
              <a:rPr lang="zh-CN" altLang="zh-CN" dirty="0"/>
              <a:t>类型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9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034599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表结构设计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1512466" y="1188368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最后设计的</a:t>
            </a:r>
            <a:r>
              <a:rPr lang="en-US" altLang="zh-CN" dirty="0" err="1"/>
              <a:t>xsb</a:t>
            </a:r>
            <a:r>
              <a:rPr lang="zh-CN" altLang="zh-CN" dirty="0"/>
              <a:t>的表结构如表</a:t>
            </a:r>
            <a:r>
              <a:rPr lang="en-US" altLang="zh-CN" dirty="0"/>
              <a:t>3.3</a:t>
            </a:r>
            <a:r>
              <a:rPr lang="zh-CN" altLang="zh-CN" dirty="0"/>
              <a:t>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10665"/>
              </p:ext>
            </p:extLst>
          </p:nvPr>
        </p:nvGraphicFramePr>
        <p:xfrm>
          <a:off x="720378" y="1692424"/>
          <a:ext cx="9639637" cy="2969542"/>
        </p:xfrm>
        <a:graphic>
          <a:graphicData uri="http://schemas.openxmlformats.org/drawingml/2006/table">
            <a:tbl>
              <a:tblPr/>
              <a:tblGrid>
                <a:gridCol w="106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5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8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列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数 据 类 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长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是 否 可 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默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认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说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学号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定长字符型（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char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3345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主键，前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位表示班级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中间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位为年级号，后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位为序号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姓名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定长字符型（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char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性别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位型（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bit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默认值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：男；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：女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出生时间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日期型（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date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默认值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专业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定长字符型（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char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12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总学分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整数型（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默认值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不定长字符型（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varchar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500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3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034599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表结构设计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394" y="972344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参照</a:t>
            </a:r>
            <a:r>
              <a:rPr lang="en-US" altLang="zh-CN" dirty="0" err="1"/>
              <a:t>xsb</a:t>
            </a:r>
            <a:r>
              <a:rPr lang="zh-CN" altLang="zh-CN" dirty="0"/>
              <a:t>的表结构的设计方法，同样可以设计出其他两个表的结构，如表</a:t>
            </a:r>
            <a:r>
              <a:rPr lang="en-US" altLang="zh-CN" dirty="0"/>
              <a:t>3.4</a:t>
            </a:r>
            <a:r>
              <a:rPr lang="zh-CN" altLang="zh-CN" dirty="0"/>
              <a:t>所示为</a:t>
            </a:r>
            <a:r>
              <a:rPr lang="en-US" altLang="zh-CN" dirty="0" err="1"/>
              <a:t>kcb</a:t>
            </a:r>
            <a:r>
              <a:rPr lang="zh-CN" altLang="zh-CN" dirty="0"/>
              <a:t>的表结构，如表</a:t>
            </a:r>
            <a:r>
              <a:rPr lang="en-US" altLang="zh-CN" dirty="0"/>
              <a:t>3.5</a:t>
            </a:r>
            <a:r>
              <a:rPr lang="zh-CN" altLang="zh-CN" dirty="0"/>
              <a:t>所示为</a:t>
            </a:r>
            <a:r>
              <a:rPr lang="en-US" altLang="zh-CN" dirty="0" err="1"/>
              <a:t>cjb</a:t>
            </a:r>
            <a:r>
              <a:rPr lang="zh-CN" altLang="zh-CN" dirty="0"/>
              <a:t>的表结构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14123"/>
              </p:ext>
            </p:extLst>
          </p:nvPr>
        </p:nvGraphicFramePr>
        <p:xfrm>
          <a:off x="1126317" y="2052464"/>
          <a:ext cx="8955101" cy="1817538"/>
        </p:xfrm>
        <a:graphic>
          <a:graphicData uri="http://schemas.openxmlformats.org/drawingml/2006/table">
            <a:tbl>
              <a:tblPr/>
              <a:tblGrid>
                <a:gridCol w="115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7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92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 dirty="0">
                          <a:effectLst/>
                          <a:latin typeface="Times New Roman"/>
                          <a:ea typeface="宋体"/>
                        </a:rPr>
                        <a:t>列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 dirty="0">
                          <a:effectLst/>
                          <a:latin typeface="Times New Roman"/>
                          <a:ea typeface="宋体"/>
                        </a:rPr>
                        <a:t>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数 据 类 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长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是 否 可 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默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认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说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2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课程号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定长字符型（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char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2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课程名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定长字符型（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char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2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开课学期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整数型（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tinyint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范围为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2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学时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整数型（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tinyint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2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学分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整数型（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tinyint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 dirty="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 dirty="0">
                          <a:effectLst/>
                          <a:latin typeface="Times New Roman"/>
                          <a:ea typeface="宋体"/>
                        </a:rPr>
                        <a:t>范围为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kern="1050" dirty="0"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400" kern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00698" y="1618675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表</a:t>
            </a:r>
            <a:r>
              <a:rPr lang="en-US" altLang="zh-CN" dirty="0"/>
              <a:t>3.4  </a:t>
            </a:r>
            <a:r>
              <a:rPr lang="en-US" altLang="zh-CN" dirty="0" err="1"/>
              <a:t>kcb</a:t>
            </a:r>
            <a:r>
              <a:rPr lang="zh-CN" altLang="zh-CN" dirty="0"/>
              <a:t>（课程表）的表结构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3801892" y="392467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表</a:t>
            </a:r>
            <a:r>
              <a:rPr lang="en-US" altLang="zh-CN" dirty="0"/>
              <a:t>3.5  </a:t>
            </a:r>
            <a:r>
              <a:rPr lang="en-US" altLang="zh-CN" dirty="0" err="1"/>
              <a:t>cjb</a:t>
            </a:r>
            <a:r>
              <a:rPr lang="zh-CN" altLang="zh-CN" dirty="0"/>
              <a:t>（成绩表）的表结构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3765"/>
              </p:ext>
            </p:extLst>
          </p:nvPr>
        </p:nvGraphicFramePr>
        <p:xfrm>
          <a:off x="1080419" y="4356720"/>
          <a:ext cx="8928991" cy="1440160"/>
        </p:xfrm>
        <a:graphic>
          <a:graphicData uri="http://schemas.openxmlformats.org/drawingml/2006/table">
            <a:tbl>
              <a:tblPr/>
              <a:tblGrid>
                <a:gridCol w="116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7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列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数 据 类 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长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是 否 可 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默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认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说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学号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定长字符型（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char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课程号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定长字符型（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char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成绩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整数型（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默认值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 dirty="0">
                          <a:effectLst/>
                          <a:latin typeface="Times New Roman"/>
                          <a:ea typeface="宋体"/>
                        </a:rPr>
                        <a:t>范围为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400" kern="1050" dirty="0"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100</a:t>
                      </a:r>
                      <a:endParaRPr lang="zh-CN" sz="1400" kern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0882" y="1165849"/>
            <a:ext cx="1455914" cy="5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目    录</a:t>
            </a:r>
            <a:endParaRPr lang="en-US" altLang="zh-CN" sz="2000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5" descr="未标题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8" y="1932078"/>
            <a:ext cx="7122380" cy="2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43214" y="2319354"/>
            <a:ext cx="1793788" cy="1533310"/>
          </a:xfrm>
          <a:prstGeom prst="hear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sz="60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 sz="60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38008" y="389505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表和表结构</a:t>
            </a:r>
            <a:endParaRPr lang="zh-CN" altLang="en-US" sz="2400" b="1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92586" y="1044352"/>
            <a:ext cx="6516595" cy="85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zh-CN" sz="48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的创建和操作</a:t>
            </a:r>
            <a:endParaRPr lang="en-US" altLang="zh-CN" sz="48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770" y="277836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以命令方式创建表</a:t>
            </a:r>
          </a:p>
        </p:txBody>
      </p:sp>
    </p:spTree>
    <p:extLst>
      <p:ext uri="{BB962C8B-B14F-4D97-AF65-F5344CB8AC3E}">
        <p14:creationId xmlns:p14="http://schemas.microsoft.com/office/powerpoint/2010/main" val="29572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0882" y="1165849"/>
            <a:ext cx="1455914" cy="5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目    录</a:t>
            </a:r>
            <a:endParaRPr lang="en-US" altLang="zh-CN" sz="2000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207641" y="2398585"/>
            <a:ext cx="402395" cy="436340"/>
          </a:xfrm>
          <a:prstGeom prst="star6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11" name="Picture 5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8" y="1932078"/>
            <a:ext cx="7122380" cy="2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664594" y="2319354"/>
            <a:ext cx="1793788" cy="1533310"/>
          </a:xfrm>
          <a:prstGeom prst="hear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sz="60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 sz="60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202569" y="3976323"/>
            <a:ext cx="402395" cy="436340"/>
          </a:xfrm>
          <a:prstGeom prst="star6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2946" y="3895055"/>
            <a:ext cx="1447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创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建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表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698214" y="24320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51021"/>
                </a:solidFill>
              </a:rPr>
              <a:t>创建表命令</a:t>
            </a:r>
          </a:p>
        </p:txBody>
      </p:sp>
      <p:sp>
        <p:nvSpPr>
          <p:cNvPr id="5" name="矩形 4"/>
          <p:cNvSpPr/>
          <p:nvPr/>
        </p:nvSpPr>
        <p:spPr>
          <a:xfrm>
            <a:off x="5697140" y="400982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51021"/>
                </a:solidFill>
              </a:rPr>
              <a:t>利用已有表创建表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03643" y="3204592"/>
            <a:ext cx="402395" cy="436340"/>
          </a:xfrm>
          <a:prstGeom prst="star6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98214" y="32380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51021"/>
                </a:solidFill>
              </a:rPr>
              <a:t>创建临时表</a:t>
            </a:r>
          </a:p>
        </p:txBody>
      </p:sp>
    </p:spTree>
    <p:extLst>
      <p:ext uri="{BB962C8B-B14F-4D97-AF65-F5344CB8AC3E}">
        <p14:creationId xmlns:p14="http://schemas.microsoft.com/office/powerpoint/2010/main" val="24570360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61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1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7" grpId="1" animBg="1"/>
      <p:bldP spid="12" grpId="0" animBg="1"/>
      <p:bldP spid="12" grpId="1" animBg="1"/>
      <p:bldP spid="14" grpId="0" animBg="1"/>
      <p:bldP spid="14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586032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．创建表命令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1467565" y="118836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创建表命令的主要格式如下：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68450" y="1620416"/>
            <a:ext cx="8496944" cy="1856125"/>
          </a:xfrm>
          <a:prstGeom prst="roundRect">
            <a:avLst>
              <a:gd name="adj" fmla="val 100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CREATE TABLE  </a:t>
            </a:r>
            <a:r>
              <a:rPr lang="zh-CN" altLang="zh-CN" dirty="0"/>
              <a:t>表名</a:t>
            </a:r>
          </a:p>
          <a:p>
            <a:r>
              <a:rPr lang="en-US" altLang="zh-CN" dirty="0"/>
              <a:t> ( </a:t>
            </a:r>
            <a:endParaRPr lang="zh-CN" altLang="zh-CN" dirty="0"/>
          </a:p>
          <a:p>
            <a:r>
              <a:rPr lang="en-US" altLang="zh-CN" dirty="0"/>
              <a:t>{ &lt;</a:t>
            </a:r>
            <a:r>
              <a:rPr lang="zh-CN" altLang="zh-CN" dirty="0"/>
              <a:t>列定义</a:t>
            </a:r>
            <a:r>
              <a:rPr lang="en-US" altLang="zh-CN" dirty="0"/>
              <a:t>&gt;  |  &lt;</a:t>
            </a:r>
            <a:r>
              <a:rPr lang="zh-CN" altLang="zh-CN" dirty="0"/>
              <a:t>计算列定义</a:t>
            </a:r>
            <a:r>
              <a:rPr lang="en-US" altLang="zh-CN" dirty="0"/>
              <a:t>&gt;  |  &lt;</a:t>
            </a:r>
            <a:r>
              <a:rPr lang="zh-CN" altLang="zh-CN" dirty="0"/>
              <a:t>列集</a:t>
            </a:r>
            <a:r>
              <a:rPr lang="en-US" altLang="zh-CN" dirty="0"/>
              <a:t>&gt;} </a:t>
            </a:r>
            <a:endParaRPr lang="zh-CN" altLang="zh-CN" dirty="0"/>
          </a:p>
          <a:p>
            <a:r>
              <a:rPr lang="en-US" altLang="zh-CN" dirty="0"/>
              <a:t>       [ &lt;</a:t>
            </a:r>
            <a:r>
              <a:rPr lang="zh-CN" altLang="zh-CN" dirty="0"/>
              <a:t>表约束</a:t>
            </a:r>
            <a:r>
              <a:rPr lang="en-US" altLang="zh-CN" dirty="0"/>
              <a:t>&gt; ] [ ,...n ]</a:t>
            </a:r>
            <a:endParaRPr lang="zh-CN" altLang="zh-CN" dirty="0"/>
          </a:p>
          <a:p>
            <a:r>
              <a:rPr lang="en-US" altLang="zh-CN" dirty="0"/>
              <a:t> ) </a:t>
            </a:r>
            <a:endParaRPr lang="zh-CN" altLang="zh-CN" dirty="0"/>
          </a:p>
          <a:p>
            <a:r>
              <a:rPr lang="en-US" altLang="zh-CN" dirty="0"/>
              <a:t> [ ; ]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76362" y="3420616"/>
            <a:ext cx="9505056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说明：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）表名的完整写法是：</a:t>
            </a:r>
            <a:r>
              <a:rPr lang="en-US" altLang="zh-CN" dirty="0"/>
              <a:t>[ </a:t>
            </a:r>
            <a:r>
              <a:rPr lang="zh-CN" altLang="zh-CN" dirty="0"/>
              <a:t>数据库名</a:t>
            </a:r>
            <a:r>
              <a:rPr lang="en-US" altLang="zh-CN" dirty="0"/>
              <a:t>.[</a:t>
            </a:r>
            <a:r>
              <a:rPr lang="zh-CN" altLang="zh-CN" dirty="0"/>
              <a:t>架构名</a:t>
            </a:r>
            <a:r>
              <a:rPr lang="en-US" altLang="zh-CN" dirty="0"/>
              <a:t>]. | </a:t>
            </a:r>
            <a:r>
              <a:rPr lang="zh-CN" altLang="zh-CN" dirty="0"/>
              <a:t>架构名</a:t>
            </a:r>
            <a:r>
              <a:rPr lang="en-US" altLang="zh-CN" dirty="0"/>
              <a:t>. ] </a:t>
            </a:r>
            <a:r>
              <a:rPr lang="zh-CN" altLang="zh-CN" dirty="0"/>
              <a:t>表名，但前面部分一般不写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46088"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）创建表包括定义表和定义组成表的各列。</a:t>
            </a:r>
            <a:r>
              <a:rPr lang="en-US" altLang="zh-CN" dirty="0"/>
              <a:t>&lt;</a:t>
            </a:r>
            <a:r>
              <a:rPr lang="zh-CN" altLang="zh-CN" dirty="0"/>
              <a:t>表约束</a:t>
            </a:r>
            <a:r>
              <a:rPr lang="en-US" altLang="zh-CN" dirty="0"/>
              <a:t>&gt;</a:t>
            </a:r>
            <a:r>
              <a:rPr lang="zh-CN" altLang="zh-CN" dirty="0"/>
              <a:t>用于保证表中</a:t>
            </a:r>
            <a:r>
              <a:rPr lang="zh-CN" altLang="zh-CN" dirty="0" smtClean="0"/>
              <a:t>数据完整性。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00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586032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．创建表命令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864394" y="1332384"/>
            <a:ext cx="54705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）列</a:t>
            </a:r>
          </a:p>
          <a:p>
            <a:r>
              <a:rPr lang="en-US" altLang="zh-CN" dirty="0"/>
              <a:t>&lt;</a:t>
            </a:r>
            <a:r>
              <a:rPr lang="zh-CN" altLang="zh-CN" dirty="0"/>
              <a:t>列定义</a:t>
            </a:r>
            <a:r>
              <a:rPr lang="en-US" altLang="zh-CN" dirty="0"/>
              <a:t>&gt; ::= 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08410" y="1980456"/>
            <a:ext cx="8856984" cy="2685336"/>
          </a:xfrm>
          <a:prstGeom prst="roundRect">
            <a:avLst>
              <a:gd name="adj" fmla="val 66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列名 </a:t>
            </a:r>
            <a:r>
              <a:rPr lang="en-US" altLang="zh-CN" dirty="0"/>
              <a:t>&lt;</a:t>
            </a:r>
            <a:r>
              <a:rPr lang="zh-CN" altLang="zh-CN" dirty="0"/>
              <a:t>数据类型</a:t>
            </a:r>
            <a:r>
              <a:rPr lang="en-US" altLang="zh-CN" dirty="0"/>
              <a:t>&gt;					</a:t>
            </a:r>
            <a:r>
              <a:rPr lang="en-US" altLang="zh-CN" dirty="0" smtClean="0"/>
              <a:t>/*</a:t>
            </a:r>
            <a:r>
              <a:rPr lang="zh-CN" altLang="zh-CN" dirty="0"/>
              <a:t>指定列名、列的数据类型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[ NULL | NOT NULL ]				</a:t>
            </a:r>
            <a:r>
              <a:rPr lang="en-US" altLang="zh-CN" dirty="0" smtClean="0"/>
              <a:t>/*</a:t>
            </a:r>
            <a:r>
              <a:rPr lang="zh-CN" altLang="zh-CN" dirty="0"/>
              <a:t>指定是否为空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[</a:t>
            </a:r>
            <a:endParaRPr lang="zh-CN" altLang="zh-CN" dirty="0"/>
          </a:p>
          <a:p>
            <a:r>
              <a:rPr lang="en-US" altLang="zh-CN" dirty="0"/>
              <a:t>    [ CONSTRAINT </a:t>
            </a:r>
            <a:r>
              <a:rPr lang="zh-CN" altLang="zh-CN" dirty="0"/>
              <a:t>约束名</a:t>
            </a:r>
            <a:r>
              <a:rPr lang="en-US" altLang="zh-CN" dirty="0"/>
              <a:t> ]</a:t>
            </a:r>
            <a:endParaRPr lang="zh-CN" altLang="zh-CN" dirty="0"/>
          </a:p>
          <a:p>
            <a:r>
              <a:rPr lang="en-US" altLang="zh-CN" dirty="0"/>
              <a:t>    DEFAULT</a:t>
            </a:r>
            <a:r>
              <a:rPr lang="zh-CN" altLang="zh-CN" dirty="0"/>
              <a:t>常量表达式</a:t>
            </a:r>
            <a:r>
              <a:rPr lang="en-US" altLang="zh-CN" dirty="0"/>
              <a:t>				</a:t>
            </a:r>
            <a:r>
              <a:rPr lang="en-US" altLang="zh-CN" dirty="0" smtClean="0"/>
              <a:t>/*</a:t>
            </a:r>
            <a:r>
              <a:rPr lang="zh-CN" altLang="zh-CN" dirty="0"/>
              <a:t>指定默认值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]</a:t>
            </a:r>
            <a:endParaRPr lang="zh-CN" altLang="zh-CN" dirty="0"/>
          </a:p>
          <a:p>
            <a:r>
              <a:rPr lang="en-US" altLang="zh-CN" dirty="0"/>
              <a:t>| [ IDENTITY [ (</a:t>
            </a:r>
            <a:r>
              <a:rPr lang="zh-CN" altLang="zh-CN" dirty="0"/>
              <a:t>初值</a:t>
            </a:r>
            <a:r>
              <a:rPr lang="en-US" altLang="zh-CN" dirty="0"/>
              <a:t>, </a:t>
            </a:r>
            <a:r>
              <a:rPr lang="zh-CN" altLang="zh-CN" dirty="0"/>
              <a:t>增量</a:t>
            </a:r>
            <a:r>
              <a:rPr lang="en-US" altLang="zh-CN" dirty="0"/>
              <a:t>) ] 			</a:t>
            </a:r>
            <a:r>
              <a:rPr lang="en-US" altLang="zh-CN" dirty="0" smtClean="0"/>
              <a:t>/*</a:t>
            </a:r>
            <a:r>
              <a:rPr lang="zh-CN" altLang="zh-CN" dirty="0"/>
              <a:t>指定列为标识列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[ ROWGUIDCOL ]				</a:t>
            </a:r>
            <a:r>
              <a:rPr lang="en-US" altLang="zh-CN" dirty="0" smtClean="0"/>
              <a:t>/*</a:t>
            </a:r>
            <a:r>
              <a:rPr lang="zh-CN" altLang="zh-CN" dirty="0"/>
              <a:t>指定列为全局标识符列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[ &lt;</a:t>
            </a:r>
            <a:r>
              <a:rPr lang="zh-CN" altLang="zh-CN" dirty="0"/>
              <a:t>列约束</a:t>
            </a:r>
            <a:r>
              <a:rPr lang="en-US" altLang="zh-CN" dirty="0"/>
              <a:t>&gt; …  ] 					</a:t>
            </a:r>
            <a:r>
              <a:rPr lang="en-US" altLang="zh-CN" dirty="0" smtClean="0"/>
              <a:t>/*</a:t>
            </a:r>
            <a:r>
              <a:rPr lang="zh-CN" altLang="zh-CN" dirty="0"/>
              <a:t>指定列的约束</a:t>
            </a:r>
            <a:r>
              <a:rPr lang="en-US" altLang="zh-CN" dirty="0" smtClean="0"/>
              <a:t>*/</a:t>
            </a:r>
          </a:p>
        </p:txBody>
      </p:sp>
      <p:sp>
        <p:nvSpPr>
          <p:cNvPr id="5" name="矩形 4"/>
          <p:cNvSpPr/>
          <p:nvPr/>
        </p:nvSpPr>
        <p:spPr>
          <a:xfrm>
            <a:off x="864394" y="4665792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zh-CN" altLang="zh-CN" dirty="0"/>
              <a:t>数据类型</a:t>
            </a:r>
            <a:r>
              <a:rPr lang="en-US" altLang="zh-CN" dirty="0"/>
              <a:t>&gt; ::= 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008410" y="5035124"/>
            <a:ext cx="8856984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类型名</a:t>
            </a:r>
            <a:r>
              <a:rPr lang="en-US" altLang="zh-CN" dirty="0"/>
              <a:t>  [ ( </a:t>
            </a:r>
            <a:r>
              <a:rPr lang="zh-CN" altLang="zh-CN" dirty="0"/>
              <a:t>精度</a:t>
            </a:r>
            <a:r>
              <a:rPr lang="en-US" altLang="zh-CN" dirty="0"/>
              <a:t> [ , </a:t>
            </a:r>
            <a:r>
              <a:rPr lang="zh-CN" altLang="zh-CN" dirty="0"/>
              <a:t>小数位</a:t>
            </a:r>
            <a:r>
              <a:rPr lang="en-US" altLang="zh-CN" dirty="0"/>
              <a:t> ] | max  ]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11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586032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．创建表命令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386" y="1332384"/>
            <a:ext cx="936104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说明：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NULL | NOT NULL</a:t>
            </a:r>
            <a:r>
              <a:rPr lang="zh-CN" altLang="zh-CN" dirty="0"/>
              <a:t>：</a:t>
            </a:r>
            <a:r>
              <a:rPr lang="en-US" altLang="zh-CN" dirty="0"/>
              <a:t>NULL</a:t>
            </a:r>
            <a:r>
              <a:rPr lang="zh-CN" altLang="zh-CN" dirty="0"/>
              <a:t>表示列可取空值，</a:t>
            </a:r>
            <a:r>
              <a:rPr lang="en-US" altLang="zh-CN" dirty="0"/>
              <a:t>NOT NULL</a:t>
            </a:r>
            <a:r>
              <a:rPr lang="zh-CN" altLang="zh-CN" dirty="0"/>
              <a:t>表示列不可取空值。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DEFAULT </a:t>
            </a:r>
            <a:r>
              <a:rPr lang="zh-CN" altLang="zh-CN" dirty="0"/>
              <a:t>常量表达式：为所在列指定默认值，默认值“常量表达式”必须是一个常量值、标量函数或</a:t>
            </a:r>
            <a:r>
              <a:rPr lang="en-US" altLang="zh-CN" dirty="0"/>
              <a:t>NULL</a:t>
            </a:r>
            <a:r>
              <a:rPr lang="zh-CN" altLang="zh-CN" dirty="0"/>
              <a:t>值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IDENTITY</a:t>
            </a:r>
            <a:r>
              <a:rPr lang="zh-CN" altLang="zh-CN" dirty="0"/>
              <a:t>：指出该列为标识符列，为该列提供一个唯一的、递增的值。“初值”是标识字段的起始值，默认值为</a:t>
            </a:r>
            <a:r>
              <a:rPr lang="en-US" altLang="zh-CN" dirty="0"/>
              <a:t>1</a:t>
            </a:r>
            <a:r>
              <a:rPr lang="zh-CN" altLang="zh-CN" dirty="0"/>
              <a:t>，“增量”是标识增量，默认值为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ROWGUIDCOL</a:t>
            </a:r>
            <a:r>
              <a:rPr lang="zh-CN" altLang="zh-CN" dirty="0"/>
              <a:t>：表示列是行的全局唯一标识符列，</a:t>
            </a:r>
            <a:r>
              <a:rPr lang="en-US" altLang="zh-CN" dirty="0"/>
              <a:t>ROWGUIDCOL</a:t>
            </a:r>
            <a:r>
              <a:rPr lang="zh-CN" altLang="zh-CN" dirty="0"/>
              <a:t>属性只能指派给</a:t>
            </a:r>
            <a:r>
              <a:rPr lang="en-US" altLang="zh-CN" dirty="0" err="1"/>
              <a:t>uniqueidentifier</a:t>
            </a:r>
            <a:r>
              <a:rPr lang="zh-CN" altLang="zh-CN" dirty="0"/>
              <a:t>列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&lt;</a:t>
            </a:r>
            <a:r>
              <a:rPr lang="zh-CN" altLang="zh-CN" dirty="0"/>
              <a:t>列约束</a:t>
            </a:r>
            <a:r>
              <a:rPr lang="en-US" altLang="zh-CN" dirty="0"/>
              <a:t>&gt;</a:t>
            </a:r>
            <a:r>
              <a:rPr lang="zh-CN" altLang="zh-CN" dirty="0"/>
              <a:t>：列的完整性约束。指定该列为主键则使用</a:t>
            </a:r>
            <a:r>
              <a:rPr lang="en-US" altLang="zh-CN" dirty="0"/>
              <a:t>PRIMARY KEY</a:t>
            </a:r>
            <a:r>
              <a:rPr lang="zh-CN" altLang="zh-CN" dirty="0"/>
              <a:t>关键字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11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586032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．创建表命令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936402" y="1260376"/>
            <a:ext cx="9145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）计算列</a:t>
            </a:r>
          </a:p>
          <a:p>
            <a:r>
              <a:rPr lang="zh-CN" altLang="zh-CN" dirty="0"/>
              <a:t>计算列中的值是通过其他列计算出来的，该列实际并不存放值。</a:t>
            </a:r>
          </a:p>
          <a:p>
            <a:r>
              <a:rPr lang="en-US" altLang="zh-CN" dirty="0"/>
              <a:t>&lt;</a:t>
            </a:r>
            <a:r>
              <a:rPr lang="zh-CN" altLang="zh-CN" dirty="0"/>
              <a:t>计算列定义</a:t>
            </a:r>
            <a:r>
              <a:rPr lang="en-US" altLang="zh-CN" dirty="0"/>
              <a:t>&gt; ::= 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080418" y="2179035"/>
            <a:ext cx="8712968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列名</a:t>
            </a:r>
            <a:r>
              <a:rPr lang="en-US" altLang="zh-CN" dirty="0"/>
              <a:t> AS </a:t>
            </a:r>
            <a:r>
              <a:rPr lang="zh-CN" altLang="zh-CN" dirty="0"/>
              <a:t>计算列表达式 </a:t>
            </a:r>
          </a:p>
          <a:p>
            <a:r>
              <a:rPr lang="en-US" altLang="zh-CN" dirty="0"/>
              <a:t>[ PERSISTED [ NOT NULL ] 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485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586032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．创建表命令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378" y="1188368"/>
            <a:ext cx="9505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/>
              <a:t>3</a:t>
            </a:r>
            <a:r>
              <a:rPr lang="zh-CN" altLang="zh-CN" b="1" dirty="0"/>
              <a:t>）列集</a:t>
            </a:r>
          </a:p>
          <a:p>
            <a:pPr indent="446088"/>
            <a:r>
              <a:rPr lang="zh-CN" altLang="zh-CN" dirty="0"/>
              <a:t>列集用于</a:t>
            </a:r>
            <a:r>
              <a:rPr lang="en-US" altLang="zh-CN" dirty="0"/>
              <a:t>XML</a:t>
            </a:r>
            <a:r>
              <a:rPr lang="zh-CN" altLang="zh-CN" dirty="0"/>
              <a:t>列。</a:t>
            </a:r>
          </a:p>
          <a:p>
            <a:pPr indent="446088"/>
            <a:r>
              <a:rPr lang="zh-CN" altLang="zh-CN" dirty="0"/>
              <a:t>【例</a:t>
            </a:r>
            <a:r>
              <a:rPr lang="en-US" altLang="zh-CN" dirty="0"/>
              <a:t>3.1</a:t>
            </a:r>
            <a:r>
              <a:rPr lang="zh-CN" altLang="zh-CN" dirty="0"/>
              <a:t>】 设已经创建了数据库学生成绩，现在该数据库中需创建学生情况表</a:t>
            </a:r>
            <a:r>
              <a:rPr lang="en-US" altLang="zh-CN" dirty="0" err="1"/>
              <a:t>xsb</a:t>
            </a:r>
            <a:r>
              <a:rPr lang="zh-CN" altLang="zh-CN" dirty="0"/>
              <a:t>，该表的结构</a:t>
            </a:r>
            <a:r>
              <a:rPr lang="zh-CN" altLang="zh-CN" dirty="0" smtClean="0"/>
              <a:t>如表</a:t>
            </a:r>
            <a:r>
              <a:rPr lang="en-US" altLang="zh-CN" dirty="0"/>
              <a:t>3.3</a:t>
            </a:r>
            <a:r>
              <a:rPr lang="zh-CN" altLang="zh-CN" dirty="0"/>
              <a:t>所示。</a:t>
            </a:r>
          </a:p>
          <a:p>
            <a:pPr indent="446088"/>
            <a:r>
              <a:rPr lang="zh-CN" altLang="zh-CN" dirty="0"/>
              <a:t>单击“新建查询”，在查询编辑器中输入下列</a:t>
            </a:r>
            <a:r>
              <a:rPr lang="en-US" altLang="zh-CN" dirty="0"/>
              <a:t>T-SQL</a:t>
            </a:r>
            <a:r>
              <a:rPr lang="zh-CN" altLang="zh-CN" dirty="0"/>
              <a:t>命令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68450" y="2628528"/>
            <a:ext cx="8496944" cy="3607891"/>
          </a:xfrm>
          <a:prstGeom prst="roundRect">
            <a:avLst>
              <a:gd name="adj" fmla="val 33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USE </a:t>
            </a:r>
            <a:r>
              <a:rPr lang="en-US" altLang="zh-CN" sz="1600" dirty="0" err="1"/>
              <a:t>xscj</a:t>
            </a:r>
            <a:endParaRPr lang="zh-CN" altLang="zh-CN" sz="1600" dirty="0"/>
          </a:p>
          <a:p>
            <a:r>
              <a:rPr lang="en-US" altLang="zh-CN" sz="1600" dirty="0" smtClean="0"/>
              <a:t>GO</a:t>
            </a:r>
            <a:endParaRPr lang="zh-CN" altLang="zh-CN" sz="1600" dirty="0"/>
          </a:p>
          <a:p>
            <a:r>
              <a:rPr lang="en-US" altLang="zh-CN" sz="1600" dirty="0"/>
              <a:t>CREATE TABLE </a:t>
            </a:r>
            <a:r>
              <a:rPr lang="en-US" altLang="zh-CN" sz="1600" dirty="0" err="1"/>
              <a:t>xsb</a:t>
            </a:r>
            <a:endParaRPr lang="zh-CN" altLang="zh-CN" sz="1600" dirty="0"/>
          </a:p>
          <a:p>
            <a:r>
              <a:rPr lang="en-US" altLang="zh-CN" sz="1600" dirty="0"/>
              <a:t>( 	</a:t>
            </a:r>
            <a:endParaRPr lang="zh-CN" altLang="zh-CN" sz="1600" dirty="0"/>
          </a:p>
          <a:p>
            <a:r>
              <a:rPr lang="en-US" altLang="zh-CN" sz="1600" dirty="0"/>
              <a:t>  	</a:t>
            </a:r>
            <a:r>
              <a:rPr lang="zh-CN" altLang="zh-CN" sz="1600" dirty="0"/>
              <a:t>学号</a:t>
            </a:r>
            <a:r>
              <a:rPr lang="en-US" altLang="zh-CN" sz="1600" dirty="0"/>
              <a:t> 	char(6)	NOT NULL PRIMARY KEY,</a:t>
            </a:r>
            <a:endParaRPr lang="zh-CN" altLang="zh-CN" sz="1600" dirty="0"/>
          </a:p>
          <a:p>
            <a:r>
              <a:rPr lang="en-US" altLang="zh-CN" sz="1600" dirty="0"/>
              <a:t>  	</a:t>
            </a:r>
            <a:r>
              <a:rPr lang="zh-CN" altLang="zh-CN" sz="1600" dirty="0"/>
              <a:t>姓名</a:t>
            </a:r>
            <a:r>
              <a:rPr lang="en-US" altLang="zh-CN" sz="1600" dirty="0"/>
              <a:t> 	char(8) 	NOT NULL,</a:t>
            </a:r>
            <a:endParaRPr lang="zh-CN" altLang="zh-CN" sz="1600" dirty="0"/>
          </a:p>
          <a:p>
            <a:r>
              <a:rPr lang="en-US" altLang="zh-CN" sz="1600" dirty="0"/>
              <a:t>  	</a:t>
            </a:r>
            <a:r>
              <a:rPr lang="zh-CN" altLang="zh-CN" sz="1600" dirty="0"/>
              <a:t>性别</a:t>
            </a:r>
            <a:r>
              <a:rPr lang="en-US" altLang="zh-CN" sz="1600" dirty="0"/>
              <a:t> 	bit 	</a:t>
            </a:r>
            <a:r>
              <a:rPr lang="en-US" altLang="zh-CN" sz="1600" dirty="0" smtClean="0"/>
              <a:t>NULL </a:t>
            </a:r>
            <a:r>
              <a:rPr lang="en-US" altLang="zh-CN" sz="1600" dirty="0"/>
              <a:t>DEFAULT 1,</a:t>
            </a:r>
            <a:endParaRPr lang="zh-CN" altLang="zh-CN" sz="1600" dirty="0"/>
          </a:p>
          <a:p>
            <a:r>
              <a:rPr lang="en-US" altLang="zh-CN" sz="1600" dirty="0"/>
              <a:t>  	</a:t>
            </a:r>
            <a:r>
              <a:rPr lang="zh-CN" altLang="zh-CN" sz="1600" dirty="0"/>
              <a:t>出生时间</a:t>
            </a:r>
            <a:r>
              <a:rPr lang="en-US" altLang="zh-CN" sz="1600" dirty="0"/>
              <a:t> 	date 	</a:t>
            </a:r>
            <a:r>
              <a:rPr lang="en-US" altLang="zh-CN" sz="1600" dirty="0" smtClean="0"/>
              <a:t>NULL</a:t>
            </a:r>
            <a:r>
              <a:rPr lang="en-US" altLang="zh-CN" sz="1600" dirty="0"/>
              <a:t>,</a:t>
            </a:r>
            <a:endParaRPr lang="zh-CN" altLang="zh-CN" sz="1600" dirty="0"/>
          </a:p>
          <a:p>
            <a:r>
              <a:rPr lang="en-US" altLang="zh-CN" sz="1600" dirty="0"/>
              <a:t>  	</a:t>
            </a:r>
            <a:r>
              <a:rPr lang="zh-CN" altLang="zh-CN" sz="1600" dirty="0"/>
              <a:t>专业</a:t>
            </a:r>
            <a:r>
              <a:rPr lang="en-US" altLang="zh-CN" sz="1600" dirty="0"/>
              <a:t> 	char(12) 	NULL DEFAULT  '</a:t>
            </a:r>
            <a:r>
              <a:rPr lang="zh-CN" altLang="zh-CN" sz="1600" dirty="0"/>
              <a:t>计算机</a:t>
            </a:r>
            <a:r>
              <a:rPr lang="en-US" altLang="zh-CN" sz="1600" dirty="0"/>
              <a:t>',</a:t>
            </a:r>
            <a:endParaRPr lang="zh-CN" altLang="zh-CN" sz="1600" dirty="0"/>
          </a:p>
          <a:p>
            <a:r>
              <a:rPr lang="en-US" altLang="zh-CN" sz="1600" dirty="0"/>
              <a:t>  	</a:t>
            </a:r>
            <a:r>
              <a:rPr lang="zh-CN" altLang="zh-CN" sz="1600" dirty="0"/>
              <a:t>总学分</a:t>
            </a:r>
            <a:r>
              <a:rPr lang="en-US" altLang="zh-CN" sz="1600" dirty="0"/>
              <a:t> 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	</a:t>
            </a:r>
            <a:r>
              <a:rPr lang="en-US" altLang="zh-CN" sz="1600" dirty="0" smtClean="0"/>
              <a:t>NULL </a:t>
            </a:r>
            <a:r>
              <a:rPr lang="en-US" altLang="zh-CN" sz="1600" dirty="0"/>
              <a:t>DEFAULT 0,	</a:t>
            </a:r>
            <a:endParaRPr lang="zh-CN" altLang="zh-CN" sz="1600" dirty="0"/>
          </a:p>
          <a:p>
            <a:r>
              <a:rPr lang="en-US" altLang="zh-CN" sz="1600" dirty="0"/>
              <a:t>  	</a:t>
            </a:r>
            <a:r>
              <a:rPr lang="zh-CN" altLang="zh-CN" sz="1600" dirty="0"/>
              <a:t>备注</a:t>
            </a:r>
            <a:r>
              <a:rPr lang="en-US" altLang="zh-CN" sz="1600" dirty="0"/>
              <a:t>	</a:t>
            </a:r>
            <a:r>
              <a:rPr lang="en-US" altLang="zh-CN" sz="1600" dirty="0" err="1" smtClean="0"/>
              <a:t>varchar</a:t>
            </a:r>
            <a:r>
              <a:rPr lang="en-US" altLang="zh-CN" sz="1600" dirty="0" smtClean="0"/>
              <a:t>(500</a:t>
            </a:r>
            <a:r>
              <a:rPr lang="en-US" altLang="zh-CN" sz="1600" dirty="0"/>
              <a:t>)  NULL, 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        </a:t>
            </a:r>
            <a:r>
              <a:rPr lang="zh-CN" altLang="zh-CN" sz="1600" dirty="0" smtClean="0"/>
              <a:t>年龄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	AS  </a:t>
            </a:r>
            <a:r>
              <a:rPr lang="en-US" altLang="zh-CN" sz="1600" dirty="0" smtClean="0"/>
              <a:t>2021-year</a:t>
            </a:r>
            <a:r>
              <a:rPr lang="en-US" altLang="zh-CN" sz="1600" dirty="0"/>
              <a:t>(</a:t>
            </a:r>
            <a:r>
              <a:rPr lang="zh-CN" altLang="zh-CN" sz="1600" dirty="0"/>
              <a:t>出生时间</a:t>
            </a:r>
            <a:r>
              <a:rPr lang="en-US" altLang="zh-CN" sz="1600" dirty="0"/>
              <a:t>)  PERSISTED</a:t>
            </a:r>
            <a:endParaRPr lang="zh-CN" altLang="zh-CN" sz="1600" dirty="0"/>
          </a:p>
          <a:p>
            <a:r>
              <a:rPr lang="en-US" altLang="zh-CN" sz="1600" dirty="0"/>
              <a:t>)</a:t>
            </a:r>
            <a:endParaRPr lang="zh-CN" altLang="zh-CN" sz="1600" dirty="0"/>
          </a:p>
          <a:p>
            <a:r>
              <a:rPr lang="en-US" altLang="zh-CN" sz="1600" dirty="0" smtClean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722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586032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．创建表命令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386" y="1188368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>
                <a:solidFill>
                  <a:srgbClr val="C00000"/>
                </a:solidFill>
              </a:rPr>
              <a:t>说明：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）首先使用</a:t>
            </a:r>
            <a:r>
              <a:rPr lang="en-US" altLang="zh-CN" dirty="0"/>
              <a:t>USE </a:t>
            </a:r>
            <a:r>
              <a:rPr lang="en-US" altLang="zh-CN" dirty="0" err="1"/>
              <a:t>xscj</a:t>
            </a:r>
            <a:r>
              <a:rPr lang="zh-CN" altLang="zh-CN" dirty="0"/>
              <a:t>语句将数据库</a:t>
            </a:r>
            <a:r>
              <a:rPr lang="en-US" altLang="zh-CN" dirty="0" err="1"/>
              <a:t>xscj</a:t>
            </a:r>
            <a:r>
              <a:rPr lang="zh-CN" altLang="zh-CN" dirty="0"/>
              <a:t>指定为当前数据库，然后使用</a:t>
            </a:r>
            <a:r>
              <a:rPr lang="en-US" altLang="zh-CN" dirty="0"/>
              <a:t>CREATE TABLE</a:t>
            </a:r>
            <a:r>
              <a:rPr lang="zh-CN" altLang="zh-CN" dirty="0"/>
              <a:t>语句在该数据库中创建表</a:t>
            </a:r>
            <a:r>
              <a:rPr lang="en-US" altLang="zh-CN" dirty="0" err="1"/>
              <a:t>xsb</a:t>
            </a:r>
            <a:r>
              <a:rPr lang="zh-CN" altLang="zh-CN" dirty="0"/>
              <a:t>。如果在“</a:t>
            </a:r>
            <a:r>
              <a:rPr lang="en-US" altLang="zh-CN" dirty="0"/>
              <a:t>SSMS</a:t>
            </a:r>
            <a:r>
              <a:rPr lang="zh-CN" altLang="zh-CN" dirty="0"/>
              <a:t>”中当前的数据库为“</a:t>
            </a:r>
            <a:r>
              <a:rPr lang="en-US" altLang="zh-CN" dirty="0" err="1"/>
              <a:t>xscj</a:t>
            </a:r>
            <a:r>
              <a:rPr lang="zh-CN" altLang="zh-CN" dirty="0"/>
              <a:t>”（如图</a:t>
            </a:r>
            <a:r>
              <a:rPr lang="en-US" altLang="zh-CN" dirty="0"/>
              <a:t>3.1</a:t>
            </a:r>
            <a:r>
              <a:rPr lang="zh-CN" altLang="zh-CN" dirty="0"/>
              <a:t>），则不需要使用</a:t>
            </a:r>
            <a:r>
              <a:rPr lang="en-US" altLang="zh-CN" dirty="0"/>
              <a:t>USE </a:t>
            </a:r>
            <a:r>
              <a:rPr lang="en-US" altLang="zh-CN" dirty="0" err="1"/>
              <a:t>xscj</a:t>
            </a:r>
            <a:r>
              <a:rPr lang="zh-CN" altLang="zh-CN" dirty="0"/>
              <a:t>语句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34" y="2357543"/>
            <a:ext cx="6624736" cy="330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9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586032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．创建表命令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386" y="1188368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）年龄字段是由出生时间字段计算得到的，是计算类型字段。注意，不能用</a:t>
            </a:r>
            <a:r>
              <a:rPr lang="en-US" altLang="zh-CN" dirty="0" err="1"/>
              <a:t>getdate</a:t>
            </a:r>
            <a:r>
              <a:rPr lang="en-US" altLang="zh-CN" dirty="0"/>
              <a:t>()</a:t>
            </a:r>
            <a:r>
              <a:rPr lang="zh-CN" altLang="zh-CN" dirty="0"/>
              <a:t>函数代替</a:t>
            </a:r>
            <a:r>
              <a:rPr lang="en-US" altLang="zh-CN" dirty="0"/>
              <a:t>2015</a:t>
            </a:r>
            <a:r>
              <a:rPr lang="zh-CN" altLang="zh-CN" dirty="0"/>
              <a:t>，因为</a:t>
            </a:r>
            <a:r>
              <a:rPr lang="en-US" altLang="zh-CN" dirty="0" err="1"/>
              <a:t>getdate</a:t>
            </a:r>
            <a:r>
              <a:rPr lang="en-US" altLang="zh-CN" dirty="0"/>
              <a:t>()</a:t>
            </a:r>
            <a:r>
              <a:rPr lang="zh-CN" altLang="zh-CN" dirty="0"/>
              <a:t>函数在一次操作中会有不同的值。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）执行命令后，在</a:t>
            </a:r>
            <a:r>
              <a:rPr lang="en-US" altLang="zh-CN" dirty="0" err="1"/>
              <a:t>xscj</a:t>
            </a:r>
            <a:r>
              <a:rPr lang="zh-CN" altLang="zh-CN" dirty="0"/>
              <a:t>数据库中就创建了</a:t>
            </a:r>
            <a:r>
              <a:rPr lang="en-US" altLang="zh-CN" dirty="0" err="1"/>
              <a:t>xsb</a:t>
            </a:r>
            <a:r>
              <a:rPr lang="zh-CN" altLang="zh-CN" dirty="0"/>
              <a:t>表，如图</a:t>
            </a:r>
            <a:r>
              <a:rPr lang="en-US" altLang="zh-CN" dirty="0"/>
              <a:t>3.2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50" y="2117721"/>
            <a:ext cx="6408712" cy="381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1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5059465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2</a:t>
            </a:r>
            <a:r>
              <a:rPr lang="zh-CN" altLang="zh-CN" sz="2800" b="1" dirty="0">
                <a:solidFill>
                  <a:srgbClr val="751021"/>
                </a:solidFill>
              </a:rPr>
              <a:t>．创建临时</a:t>
            </a:r>
            <a:r>
              <a:rPr lang="zh-CN" altLang="zh-CN" sz="2800" b="1" dirty="0" smtClean="0">
                <a:solidFill>
                  <a:srgbClr val="751021"/>
                </a:solidFill>
              </a:rPr>
              <a:t>表</a:t>
            </a:r>
            <a:r>
              <a:rPr lang="en-US" altLang="zh-CN" sz="2800" b="1" dirty="0">
                <a:solidFill>
                  <a:srgbClr val="751021"/>
                </a:solidFill>
              </a:rPr>
              <a:t> </a:t>
            </a:r>
            <a:r>
              <a:rPr lang="zh-CN" altLang="en-US" sz="2800" b="1" dirty="0" smtClean="0">
                <a:solidFill>
                  <a:srgbClr val="751021"/>
                </a:solidFill>
              </a:rPr>
              <a:t>到此</a:t>
            </a:r>
            <a:r>
              <a:rPr lang="en-US" altLang="zh-CN" sz="2800" b="1" smtClean="0">
                <a:solidFill>
                  <a:srgbClr val="751021"/>
                </a:solidFill>
              </a:rPr>
              <a:t>2021-9-14</a:t>
            </a:r>
            <a:endParaRPr lang="zh-CN" altLang="zh-CN" sz="2800" b="1" dirty="0">
              <a:solidFill>
                <a:srgbClr val="75102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8450" y="1692424"/>
            <a:ext cx="7992888" cy="3720465"/>
          </a:xfrm>
          <a:prstGeom prst="plaque">
            <a:avLst/>
          </a:prstGeom>
          <a:solidFill>
            <a:schemeClr val="lt1">
              <a:alpha val="49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</a:t>
            </a:r>
            <a:r>
              <a:rPr lang="en-US" altLang="zh-CN" dirty="0"/>
              <a:t>SQL Server</a:t>
            </a:r>
            <a:r>
              <a:rPr lang="zh-CN" altLang="zh-CN" dirty="0"/>
              <a:t>中创建的表通常称为持久表。在数据库中，持久表一旦创建，则将一直存在，多个用户或者多个应用程序可以同时使用持久表。有时需要临时存放数据，例如，临时存储复杂的</a:t>
            </a:r>
            <a:r>
              <a:rPr lang="en-US" altLang="zh-CN" dirty="0"/>
              <a:t>SELECT</a:t>
            </a:r>
            <a:r>
              <a:rPr lang="zh-CN" altLang="zh-CN" dirty="0"/>
              <a:t>语句的结果。此后，可能要重复地使用这个结果，但这个结果又不需要永久保存。这时，可以使用临时表。用户可以像操作持久表一样操作临时表。只不过临时表的生命周期较短，当断开与该数据库的连接时，服务器会自动删除它们。</a:t>
            </a:r>
          </a:p>
          <a:p>
            <a:pPr indent="446088"/>
            <a:r>
              <a:rPr lang="zh-CN" altLang="zh-CN" dirty="0"/>
              <a:t>在表名称前添加“</a:t>
            </a:r>
            <a:r>
              <a:rPr lang="en-US" altLang="zh-CN" dirty="0"/>
              <a:t>#</a:t>
            </a:r>
            <a:r>
              <a:rPr lang="zh-CN" altLang="zh-CN" dirty="0"/>
              <a:t>”或“</a:t>
            </a:r>
            <a:r>
              <a:rPr lang="en-US" altLang="zh-CN" dirty="0"/>
              <a:t>##</a:t>
            </a:r>
            <a:r>
              <a:rPr lang="zh-CN" altLang="zh-CN" dirty="0"/>
              <a:t>”符号，创建的表就是临时表，添加“</a:t>
            </a:r>
            <a:r>
              <a:rPr lang="en-US" altLang="zh-CN" dirty="0"/>
              <a:t>#</a:t>
            </a:r>
            <a:r>
              <a:rPr lang="zh-CN" altLang="zh-CN" dirty="0"/>
              <a:t>”符号表示创建的是本地临时表，只能由创建者使用。添加“</a:t>
            </a:r>
            <a:r>
              <a:rPr lang="en-US" altLang="zh-CN" dirty="0"/>
              <a:t>##</a:t>
            </a:r>
            <a:r>
              <a:rPr lang="zh-CN" altLang="zh-CN" dirty="0"/>
              <a:t>”符号表示创建的是全局临时表，可以供所有的用户使用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894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02658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表和表结构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936402" y="1332384"/>
            <a:ext cx="907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/>
            <a:r>
              <a:rPr lang="zh-CN" altLang="zh-CN" dirty="0"/>
              <a:t>表由行和列组成，因此也称为二维表。表是在日常工作和生活中经常使用的一种表示数据及其关系的形式，表</a:t>
            </a:r>
            <a:r>
              <a:rPr lang="en-US" altLang="zh-CN" dirty="0"/>
              <a:t>3.1</a:t>
            </a:r>
            <a:r>
              <a:rPr lang="zh-CN" altLang="zh-CN" dirty="0"/>
              <a:t>就是用来表示学生情况的一个“学生”表。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99549"/>
              </p:ext>
            </p:extLst>
          </p:nvPr>
        </p:nvGraphicFramePr>
        <p:xfrm>
          <a:off x="1174978" y="2124472"/>
          <a:ext cx="8595856" cy="303519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0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2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学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姓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性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出 生 时 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专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总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学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备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191301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王林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1990-2-10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计算机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50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191302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程明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1991-2-1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计算机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50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191303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王燕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1989-10-6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计算机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50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191304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韦严平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1990-8-26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计算机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50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191306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李方方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1990-11-20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计算机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50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191307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李明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1990-5-1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计算机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54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提前修完《数据结构》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191308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林一帆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1989-8-5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计算机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52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班长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2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……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502950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3. </a:t>
            </a:r>
            <a:r>
              <a:rPr lang="zh-CN" altLang="zh-CN" sz="2800" b="1" dirty="0">
                <a:solidFill>
                  <a:srgbClr val="751021"/>
                </a:solidFill>
              </a:rPr>
              <a:t>利用已有表创建表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36402" y="1404392"/>
            <a:ext cx="8640960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SELECT  *  INTO </a:t>
            </a:r>
            <a:r>
              <a:rPr lang="zh-CN" altLang="zh-CN" dirty="0"/>
              <a:t>新表名</a:t>
            </a:r>
          </a:p>
          <a:p>
            <a:r>
              <a:rPr lang="en-US" altLang="zh-CN" dirty="0"/>
              <a:t>    FROM  </a:t>
            </a:r>
            <a:r>
              <a:rPr lang="zh-CN" altLang="zh-CN" dirty="0"/>
              <a:t>已有表名</a:t>
            </a:r>
            <a:r>
              <a:rPr lang="en-US" altLang="zh-CN" dirty="0"/>
              <a:t>  WHERE  </a:t>
            </a:r>
            <a:r>
              <a:rPr lang="zh-CN" altLang="zh-CN" dirty="0"/>
              <a:t>条件</a:t>
            </a:r>
          </a:p>
        </p:txBody>
      </p:sp>
      <p:sp>
        <p:nvSpPr>
          <p:cNvPr id="4" name="矩形 3"/>
          <p:cNvSpPr/>
          <p:nvPr/>
        </p:nvSpPr>
        <p:spPr>
          <a:xfrm>
            <a:off x="936402" y="2119481"/>
            <a:ext cx="54705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如果仅仅拷贝老表的结构，则命令“条件”为假。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3.2</a:t>
            </a:r>
            <a:r>
              <a:rPr lang="zh-CN" altLang="zh-CN" dirty="0"/>
              <a:t>】 利用</a:t>
            </a:r>
            <a:r>
              <a:rPr lang="en-US" altLang="zh-CN" dirty="0" err="1"/>
              <a:t>xscj</a:t>
            </a:r>
            <a:r>
              <a:rPr lang="zh-CN" altLang="zh-CN" dirty="0"/>
              <a:t>数据库中的</a:t>
            </a:r>
            <a:r>
              <a:rPr lang="en-US" altLang="zh-CN" dirty="0" err="1"/>
              <a:t>xsb</a:t>
            </a:r>
            <a:r>
              <a:rPr lang="zh-CN" altLang="zh-CN" dirty="0"/>
              <a:t>表创建表</a:t>
            </a:r>
            <a:r>
              <a:rPr lang="en-US" altLang="zh-CN" dirty="0"/>
              <a:t>xsb1</a:t>
            </a:r>
            <a:r>
              <a:rPr lang="zh-CN" altLang="zh-CN" dirty="0"/>
              <a:t>表。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36402" y="2739599"/>
            <a:ext cx="864096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SELECT  *  INTO  xsb1  FROM  </a:t>
            </a:r>
            <a:r>
              <a:rPr lang="en-US" altLang="zh-CN" dirty="0" err="1"/>
              <a:t>xsb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82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0882" y="1165849"/>
            <a:ext cx="1455914" cy="5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目    录</a:t>
            </a:r>
            <a:endParaRPr lang="en-US" altLang="zh-CN" sz="2000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207641" y="2398585"/>
            <a:ext cx="402395" cy="436340"/>
          </a:xfrm>
          <a:prstGeom prst="star6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11" name="Picture 5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8" y="1932078"/>
            <a:ext cx="7122380" cy="2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664594" y="2319354"/>
            <a:ext cx="1793788" cy="1533310"/>
          </a:xfrm>
          <a:prstGeom prst="hear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sz="60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n-US" altLang="zh-CN" sz="60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202569" y="3976323"/>
            <a:ext cx="402395" cy="436340"/>
          </a:xfrm>
          <a:prstGeom prst="star6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" name="矩形 1"/>
          <p:cNvSpPr/>
          <p:nvPr/>
        </p:nvSpPr>
        <p:spPr>
          <a:xfrm>
            <a:off x="2664594" y="389505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修改表结构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5698214" y="24320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51021"/>
                </a:solidFill>
              </a:rPr>
              <a:t>修改表结构命令</a:t>
            </a:r>
          </a:p>
        </p:txBody>
      </p:sp>
      <p:sp>
        <p:nvSpPr>
          <p:cNvPr id="5" name="矩形 4"/>
          <p:cNvSpPr/>
          <p:nvPr/>
        </p:nvSpPr>
        <p:spPr>
          <a:xfrm>
            <a:off x="5697140" y="400982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51021"/>
                </a:solidFill>
              </a:rPr>
              <a:t>修改表结构命令举例</a:t>
            </a:r>
          </a:p>
        </p:txBody>
      </p:sp>
    </p:spTree>
    <p:extLst>
      <p:ext uri="{BB962C8B-B14F-4D97-AF65-F5344CB8AC3E}">
        <p14:creationId xmlns:p14="http://schemas.microsoft.com/office/powerpoint/2010/main" val="357194320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61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7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304177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．修改表结构命令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1074445" y="111636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修改表结构语法格式如下：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445" y="1476400"/>
            <a:ext cx="9006973" cy="3895487"/>
          </a:xfrm>
          <a:prstGeom prst="roundRect">
            <a:avLst>
              <a:gd name="adj" fmla="val 52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ALTER TABLE  </a:t>
            </a:r>
            <a:r>
              <a:rPr lang="zh-CN" altLang="zh-CN" sz="1600" dirty="0"/>
              <a:t>表名</a:t>
            </a:r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ALTER COLUMN </a:t>
            </a:r>
            <a:r>
              <a:rPr lang="zh-CN" altLang="zh-CN" sz="1600" dirty="0"/>
              <a:t>列名</a:t>
            </a:r>
            <a:r>
              <a:rPr lang="en-US" altLang="zh-CN" sz="1600" dirty="0"/>
              <a:t>{, …}			</a:t>
            </a:r>
            <a:r>
              <a:rPr lang="en-US" altLang="zh-CN" sz="1600" dirty="0" smtClean="0"/>
              <a:t>/*</a:t>
            </a:r>
            <a:r>
              <a:rPr lang="zh-CN" altLang="zh-CN" sz="1600" dirty="0"/>
              <a:t>修改列属性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r>
              <a:rPr lang="en-US" altLang="zh-CN" sz="1600" dirty="0"/>
              <a:t>    | ADD 					</a:t>
            </a:r>
            <a:r>
              <a:rPr lang="en-US" altLang="zh-CN" sz="1600" dirty="0" smtClean="0"/>
              <a:t>/*</a:t>
            </a:r>
            <a:r>
              <a:rPr lang="zh-CN" altLang="zh-CN" sz="1600" dirty="0"/>
              <a:t>添加列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&lt;</a:t>
            </a:r>
            <a:r>
              <a:rPr lang="zh-CN" altLang="zh-CN" sz="1600" dirty="0"/>
              <a:t>列的定义</a:t>
            </a:r>
            <a:r>
              <a:rPr lang="en-US" altLang="zh-CN" sz="1600" dirty="0"/>
              <a:t>&gt;									</a:t>
            </a:r>
            <a:endParaRPr lang="zh-CN" altLang="zh-CN" sz="1600" dirty="0"/>
          </a:p>
          <a:p>
            <a:r>
              <a:rPr lang="en-US" altLang="zh-CN" sz="1600" dirty="0"/>
              <a:t>    }   [ , ... ]  &lt;</a:t>
            </a:r>
            <a:r>
              <a:rPr lang="zh-CN" altLang="zh-CN" sz="1600" dirty="0"/>
              <a:t>表约束</a:t>
            </a:r>
            <a:r>
              <a:rPr lang="en-US" altLang="zh-CN" sz="1600" dirty="0"/>
              <a:t>&gt; </a:t>
            </a:r>
            <a:endParaRPr lang="zh-CN" altLang="zh-CN" sz="1600" dirty="0"/>
          </a:p>
          <a:p>
            <a:r>
              <a:rPr lang="en-US" altLang="zh-CN" sz="1600" dirty="0"/>
              <a:t>    | DROP				</a:t>
            </a:r>
            <a:r>
              <a:rPr lang="en-US" altLang="zh-CN" sz="1600" dirty="0" smtClean="0"/>
              <a:t>/*</a:t>
            </a:r>
            <a:r>
              <a:rPr lang="zh-CN" altLang="zh-CN" sz="1600" dirty="0"/>
              <a:t>删除列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[ CONSTRAINT ] </a:t>
            </a:r>
            <a:r>
              <a:rPr lang="zh-CN" altLang="zh-CN" sz="1600" dirty="0"/>
              <a:t>约束名</a:t>
            </a:r>
            <a:r>
              <a:rPr lang="en-US" altLang="zh-CN" sz="1600" dirty="0"/>
              <a:t>			</a:t>
            </a:r>
            <a:r>
              <a:rPr lang="en-US" altLang="zh-CN" sz="1600" dirty="0" smtClean="0"/>
              <a:t>/*</a:t>
            </a:r>
            <a:r>
              <a:rPr lang="zh-CN" altLang="zh-CN" sz="1600" dirty="0"/>
              <a:t>删除约束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r>
              <a:rPr lang="en-US" altLang="zh-CN" sz="1600" dirty="0"/>
              <a:t>        | COLUMN </a:t>
            </a:r>
            <a:r>
              <a:rPr lang="zh-CN" altLang="zh-CN" sz="1600" dirty="0"/>
              <a:t>列名</a:t>
            </a:r>
            <a:r>
              <a:rPr lang="en-US" altLang="zh-CN" sz="1600" dirty="0"/>
              <a:t>								</a:t>
            </a:r>
            <a:endParaRPr lang="zh-CN" altLang="zh-CN" sz="1600" dirty="0"/>
          </a:p>
          <a:p>
            <a:r>
              <a:rPr lang="en-US" altLang="zh-CN" sz="1600" dirty="0"/>
              <a:t>    }  [ , ... ]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304177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．修改表结构命令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386" y="1188368"/>
            <a:ext cx="96490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zh-CN" b="1" dirty="0"/>
              <a:t>）命令主体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ALTER TABLE</a:t>
            </a:r>
            <a:r>
              <a:rPr lang="zh-CN" altLang="zh-CN" dirty="0"/>
              <a:t>命令主体结构说明如下：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）表名：要修改的表名。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ALTER COLUMN</a:t>
            </a:r>
            <a:r>
              <a:rPr lang="zh-CN" altLang="zh-CN" dirty="0"/>
              <a:t>子句：修改表中指定列的属性，“列名”给出要修改的列。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若表中该列所存数据的数据类型与将要修改的列类型冲突，则发生错误。例如，原来</a:t>
            </a:r>
            <a:r>
              <a:rPr lang="en-US" altLang="zh-CN" dirty="0"/>
              <a:t>char</a:t>
            </a:r>
            <a:r>
              <a:rPr lang="zh-CN" altLang="zh-CN" dirty="0"/>
              <a:t>类型的列要修改成</a:t>
            </a:r>
            <a:r>
              <a:rPr lang="en-US" altLang="zh-CN" dirty="0" err="1"/>
              <a:t>int</a:t>
            </a:r>
            <a:r>
              <a:rPr lang="zh-CN" altLang="zh-CN" dirty="0"/>
              <a:t>类型，而原列值包含非数字字符，则无法修改。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ADD</a:t>
            </a:r>
            <a:r>
              <a:rPr lang="zh-CN" altLang="zh-CN" dirty="0"/>
              <a:t>子句：向表中增加新列，新列的定义方法与</a:t>
            </a:r>
            <a:r>
              <a:rPr lang="en-US" altLang="zh-CN" dirty="0"/>
              <a:t>CREATE TABLE</a:t>
            </a:r>
            <a:r>
              <a:rPr lang="zh-CN" altLang="zh-CN" dirty="0"/>
              <a:t>命令中定义列的方法相同。一次还可以添加多个列，中间用逗号隔开。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DROP</a:t>
            </a:r>
            <a:r>
              <a:rPr lang="zh-CN" altLang="zh-CN" dirty="0"/>
              <a:t>子句：从表中删除列或约束。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WITH</a:t>
            </a:r>
            <a:r>
              <a:rPr lang="zh-CN" altLang="zh-CN" dirty="0"/>
              <a:t>子句：</a:t>
            </a:r>
            <a:r>
              <a:rPr lang="en-US" altLang="zh-CN" dirty="0"/>
              <a:t>[ WITH { CHECK | NOCHECK } ]</a:t>
            </a:r>
            <a:r>
              <a:rPr lang="zh-CN" altLang="zh-CN" dirty="0"/>
              <a:t>指定表中的数据是否用新添加的或重新启用的</a:t>
            </a:r>
            <a:r>
              <a:rPr lang="en-US" altLang="zh-CN" dirty="0"/>
              <a:t>FOREIGN KEY</a:t>
            </a:r>
            <a:r>
              <a:rPr lang="zh-CN" altLang="zh-CN" dirty="0"/>
              <a:t>或</a:t>
            </a:r>
            <a:r>
              <a:rPr lang="en-US" altLang="zh-CN" dirty="0"/>
              <a:t>CHECK</a:t>
            </a:r>
            <a:r>
              <a:rPr lang="zh-CN" altLang="zh-CN" dirty="0"/>
              <a:t>约束进行验证。</a:t>
            </a:r>
            <a:r>
              <a:rPr lang="en-US" altLang="zh-CN" dirty="0"/>
              <a:t>ALL</a:t>
            </a:r>
            <a:r>
              <a:rPr lang="zh-CN" altLang="zh-CN" dirty="0"/>
              <a:t>关键字指定启用或禁用所有约束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352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304177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．修改表结构命令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2426" y="1404392"/>
            <a:ext cx="391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ALTER COLUMN</a:t>
            </a:r>
            <a:r>
              <a:rPr lang="zh-CN" altLang="zh-CN" b="1" dirty="0"/>
              <a:t>子句</a:t>
            </a:r>
          </a:p>
          <a:p>
            <a:r>
              <a:rPr lang="zh-CN" altLang="zh-CN" dirty="0"/>
              <a:t>该子句的内容格式为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296442" y="2050723"/>
            <a:ext cx="8496944" cy="2247424"/>
          </a:xfrm>
          <a:prstGeom prst="roundRect">
            <a:avLst>
              <a:gd name="adj" fmla="val 81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ALTER COLUMN </a:t>
            </a:r>
            <a:r>
              <a:rPr lang="zh-CN" altLang="zh-CN" dirty="0"/>
              <a:t>列名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类型名</a:t>
            </a:r>
            <a:r>
              <a:rPr lang="en-US" altLang="zh-CN" dirty="0"/>
              <a:t> [ ( </a:t>
            </a:r>
            <a:r>
              <a:rPr lang="zh-CN" altLang="zh-CN" dirty="0"/>
              <a:t>精度</a:t>
            </a:r>
            <a:r>
              <a:rPr lang="en-US" altLang="zh-CN" dirty="0"/>
              <a:t>[ , </a:t>
            </a:r>
            <a:r>
              <a:rPr lang="zh-CN" altLang="zh-CN" dirty="0"/>
              <a:t>小位数</a:t>
            </a:r>
            <a:r>
              <a:rPr lang="en-US" altLang="zh-CN" dirty="0"/>
              <a:t>] ) ]</a:t>
            </a:r>
            <a:endParaRPr lang="zh-CN" altLang="zh-CN" dirty="0"/>
          </a:p>
          <a:p>
            <a:r>
              <a:rPr lang="en-US" altLang="zh-CN" dirty="0"/>
              <a:t>		[ COLLATE</a:t>
            </a:r>
            <a:r>
              <a:rPr lang="zh-CN" altLang="zh-CN" dirty="0"/>
              <a:t>排序名</a:t>
            </a:r>
            <a:r>
              <a:rPr lang="en-US" altLang="zh-CN" dirty="0"/>
              <a:t> ]</a:t>
            </a:r>
            <a:endParaRPr lang="zh-CN" altLang="zh-CN" dirty="0"/>
          </a:p>
          <a:p>
            <a:r>
              <a:rPr lang="en-US" altLang="zh-CN" dirty="0"/>
              <a:t>		[ NULL | NOT NULL ] </a:t>
            </a:r>
            <a:endParaRPr lang="zh-CN" altLang="zh-CN" dirty="0"/>
          </a:p>
          <a:p>
            <a:r>
              <a:rPr lang="en-US" altLang="zh-CN" dirty="0"/>
              <a:t>     ……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48370" y="4428728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）类型名：为被修改列的新的数据类型。当要修改成数值类型时，可以使用“</a:t>
            </a:r>
            <a:r>
              <a:rPr lang="en-US" altLang="zh-CN" dirty="0"/>
              <a:t>( </a:t>
            </a:r>
            <a:r>
              <a:rPr lang="zh-CN" altLang="zh-CN" dirty="0"/>
              <a:t>精度</a:t>
            </a:r>
            <a:r>
              <a:rPr lang="en-US" altLang="zh-CN" dirty="0"/>
              <a:t>[ , </a:t>
            </a:r>
            <a:r>
              <a:rPr lang="zh-CN" altLang="zh-CN" dirty="0"/>
              <a:t>位数</a:t>
            </a:r>
            <a:r>
              <a:rPr lang="en-US" altLang="zh-CN" dirty="0"/>
              <a:t>] )</a:t>
            </a:r>
            <a:r>
              <a:rPr lang="zh-CN" altLang="zh-CN" dirty="0"/>
              <a:t>”分别指定数值的精度和小数位数。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[NULL | NOT NULL]</a:t>
            </a:r>
            <a:r>
              <a:rPr lang="zh-CN" altLang="zh-CN" dirty="0"/>
              <a:t>：表示将列设置为是否可为空，设置成</a:t>
            </a:r>
            <a:r>
              <a:rPr lang="en-US" altLang="zh-CN" dirty="0"/>
              <a:t>NOT NULL</a:t>
            </a:r>
            <a:r>
              <a:rPr lang="zh-CN" altLang="zh-CN" dirty="0"/>
              <a:t>时要注意表中该列是否有空数据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01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40223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2</a:t>
            </a:r>
            <a:r>
              <a:rPr lang="zh-CN" altLang="zh-CN" sz="2800" b="1" dirty="0">
                <a:solidFill>
                  <a:srgbClr val="751021"/>
                </a:solidFill>
              </a:rPr>
              <a:t>．修改表结构命令举例</a:t>
            </a:r>
          </a:p>
        </p:txBody>
      </p:sp>
      <p:sp>
        <p:nvSpPr>
          <p:cNvPr id="3" name="矩形 2"/>
          <p:cNvSpPr/>
          <p:nvPr/>
        </p:nvSpPr>
        <p:spPr>
          <a:xfrm>
            <a:off x="1043191" y="1044352"/>
            <a:ext cx="54705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3.3</a:t>
            </a:r>
            <a:r>
              <a:rPr lang="zh-CN" altLang="zh-CN" dirty="0"/>
              <a:t>】</a:t>
            </a:r>
            <a:r>
              <a:rPr lang="en-US" altLang="zh-CN" dirty="0"/>
              <a:t>  </a:t>
            </a:r>
            <a:r>
              <a:rPr lang="zh-CN" altLang="zh-CN" dirty="0"/>
              <a:t>修改</a:t>
            </a:r>
            <a:r>
              <a:rPr lang="en-US" altLang="zh-CN" dirty="0" err="1"/>
              <a:t>xscj</a:t>
            </a:r>
            <a:r>
              <a:rPr lang="zh-CN" altLang="zh-CN" dirty="0"/>
              <a:t>数据库</a:t>
            </a:r>
            <a:r>
              <a:rPr lang="en-US" altLang="zh-CN" dirty="0"/>
              <a:t>xsb1</a:t>
            </a:r>
            <a:r>
              <a:rPr lang="zh-CN" altLang="zh-CN" dirty="0"/>
              <a:t>表结构。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）增加列：在</a:t>
            </a:r>
            <a:r>
              <a:rPr lang="en-US" altLang="zh-CN" dirty="0"/>
              <a:t>xsb1</a:t>
            </a:r>
            <a:r>
              <a:rPr lang="zh-CN" altLang="zh-CN" dirty="0"/>
              <a:t>表中增加“入学时间”列。</a:t>
            </a:r>
          </a:p>
          <a:p>
            <a:r>
              <a:rPr lang="zh-CN" altLang="zh-CN" dirty="0"/>
              <a:t>在查询编辑器中输入下列</a:t>
            </a:r>
            <a:r>
              <a:rPr lang="en-US" altLang="zh-CN" dirty="0"/>
              <a:t>T-SQL</a:t>
            </a:r>
            <a:r>
              <a:rPr lang="zh-CN" altLang="zh-CN" dirty="0"/>
              <a:t>命令：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96442" y="1967682"/>
            <a:ext cx="8352928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ALTER TABLE </a:t>
            </a:r>
            <a:r>
              <a:rPr lang="en-US" altLang="zh-CN" dirty="0" smtClean="0"/>
              <a:t>xsb1   ADD </a:t>
            </a:r>
            <a:r>
              <a:rPr lang="zh-CN" altLang="zh-CN" dirty="0"/>
              <a:t>入学时间</a:t>
            </a:r>
            <a:r>
              <a:rPr lang="en-US" altLang="zh-CN" dirty="0"/>
              <a:t> </a:t>
            </a:r>
            <a:r>
              <a:rPr lang="en-US" altLang="zh-CN" dirty="0" smtClean="0"/>
              <a:t>date</a:t>
            </a:r>
          </a:p>
          <a:p>
            <a:r>
              <a:rPr lang="en-US" altLang="zh-CN" dirty="0"/>
              <a:t>ALTER TABLE tb1 drop column </a:t>
            </a:r>
            <a:r>
              <a:rPr lang="zh-CN" altLang="en-US" dirty="0"/>
              <a:t>姓名</a:t>
            </a:r>
            <a:r>
              <a:rPr lang="en-US" altLang="zh-CN" dirty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--</a:t>
            </a:r>
            <a:r>
              <a:rPr lang="zh-CN" altLang="en-US" dirty="0" smtClean="0"/>
              <a:t>删除姓名列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76362" y="2772544"/>
            <a:ext cx="972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）修改列：修改表</a:t>
            </a:r>
            <a:r>
              <a:rPr lang="en-US" altLang="zh-CN" dirty="0"/>
              <a:t>xsb1</a:t>
            </a:r>
            <a:r>
              <a:rPr lang="zh-CN" altLang="zh-CN" dirty="0"/>
              <a:t>中已有列的属性：将名为“姓名”的列长度由原来的</a:t>
            </a:r>
            <a:r>
              <a:rPr lang="en-US" altLang="zh-CN" dirty="0"/>
              <a:t>8</a:t>
            </a:r>
            <a:r>
              <a:rPr lang="zh-CN" altLang="zh-CN" dirty="0"/>
              <a:t>改为</a:t>
            </a:r>
            <a:r>
              <a:rPr lang="en-US" altLang="zh-CN" dirty="0"/>
              <a:t>10</a:t>
            </a:r>
            <a:r>
              <a:rPr lang="zh-CN" altLang="zh-CN" dirty="0"/>
              <a:t>；将名为“入学时间”的列的数据类型由原来的</a:t>
            </a:r>
            <a:r>
              <a:rPr lang="en-US" altLang="zh-CN" dirty="0"/>
              <a:t>date</a:t>
            </a:r>
            <a:r>
              <a:rPr lang="zh-CN" altLang="zh-CN" dirty="0"/>
              <a:t>改为</a:t>
            </a:r>
            <a:r>
              <a:rPr lang="en-US" altLang="zh-CN" dirty="0"/>
              <a:t>small </a:t>
            </a:r>
            <a:r>
              <a:rPr lang="en-US" altLang="zh-CN" dirty="0" err="1"/>
              <a:t>datetime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在查询编辑器中输入下列</a:t>
            </a:r>
            <a:r>
              <a:rPr lang="en-US" altLang="zh-CN" dirty="0"/>
              <a:t>T-SQL</a:t>
            </a:r>
            <a:r>
              <a:rPr lang="zh-CN" altLang="zh-CN" dirty="0"/>
              <a:t>命令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296442" y="3691755"/>
            <a:ext cx="8352928" cy="11918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ALTER TABLE xsb1</a:t>
            </a:r>
            <a:endParaRPr lang="zh-CN" altLang="zh-CN" sz="1600" dirty="0"/>
          </a:p>
          <a:p>
            <a:r>
              <a:rPr lang="en-US" altLang="zh-CN" sz="1600" dirty="0"/>
              <a:t>	ALTER COLUMN </a:t>
            </a:r>
            <a:r>
              <a:rPr lang="zh-CN" altLang="zh-CN" sz="1600" dirty="0"/>
              <a:t>姓名</a:t>
            </a:r>
            <a:r>
              <a:rPr lang="en-US" altLang="zh-CN" sz="1600" dirty="0"/>
              <a:t> char(10)</a:t>
            </a:r>
            <a:endParaRPr lang="zh-CN" altLang="zh-CN" sz="1600" dirty="0"/>
          </a:p>
          <a:p>
            <a:r>
              <a:rPr lang="en-US" altLang="zh-CN" sz="1600" dirty="0"/>
              <a:t>ALTER TABLE xsb1</a:t>
            </a:r>
            <a:endParaRPr lang="zh-CN" altLang="zh-CN" sz="1600" dirty="0"/>
          </a:p>
          <a:p>
            <a:r>
              <a:rPr lang="en-US" altLang="zh-CN" sz="1600" dirty="0"/>
              <a:t>	ALTER COLUMN </a:t>
            </a:r>
            <a:r>
              <a:rPr lang="zh-CN" altLang="zh-CN" sz="1600" dirty="0"/>
              <a:t>入学时间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smalldatetime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043191" y="4868267"/>
            <a:ext cx="54705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）删除列：删除入学时间和年龄列。</a:t>
            </a:r>
          </a:p>
          <a:p>
            <a:r>
              <a:rPr lang="zh-CN" altLang="zh-CN" dirty="0"/>
              <a:t>在查询编辑器中输入下列</a:t>
            </a:r>
            <a:r>
              <a:rPr lang="en-US" altLang="zh-CN" dirty="0"/>
              <a:t>T-SQL</a:t>
            </a:r>
            <a:r>
              <a:rPr lang="zh-CN" altLang="zh-CN" dirty="0"/>
              <a:t>命令：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283387" y="5513839"/>
            <a:ext cx="8365983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ALTER TABLE xsb1</a:t>
            </a:r>
            <a:endParaRPr lang="zh-CN" altLang="zh-CN" dirty="0"/>
          </a:p>
          <a:p>
            <a:r>
              <a:rPr lang="en-US" altLang="zh-CN" dirty="0"/>
              <a:t>	DROP COLUMN </a:t>
            </a:r>
            <a:r>
              <a:rPr lang="zh-CN" altLang="zh-CN" dirty="0"/>
              <a:t>入学时间</a:t>
            </a:r>
            <a:r>
              <a:rPr lang="en-US" altLang="zh-CN" dirty="0"/>
              <a:t>, </a:t>
            </a:r>
            <a:r>
              <a:rPr lang="zh-CN" altLang="zh-CN" dirty="0"/>
              <a:t>年龄</a:t>
            </a:r>
          </a:p>
        </p:txBody>
      </p:sp>
    </p:spTree>
    <p:extLst>
      <p:ext uri="{BB962C8B-B14F-4D97-AF65-F5344CB8AC3E}">
        <p14:creationId xmlns:p14="http://schemas.microsoft.com/office/powerpoint/2010/main" val="34359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0882" y="1165849"/>
            <a:ext cx="1455914" cy="5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目    录</a:t>
            </a:r>
            <a:endParaRPr lang="en-US" altLang="zh-CN" sz="2000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5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8" y="1932078"/>
            <a:ext cx="7122380" cy="2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43214" y="2319354"/>
            <a:ext cx="1793788" cy="1533310"/>
          </a:xfrm>
          <a:prstGeom prst="hear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sz="60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n-US" altLang="zh-CN" sz="60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6756" y="3895055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删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除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表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8696072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512466" y="2052464"/>
            <a:ext cx="8064896" cy="360040"/>
          </a:xfrm>
          <a:prstGeom prst="roundRect">
            <a:avLst/>
          </a:prstGeom>
          <a:solidFill>
            <a:schemeClr val="lt1">
              <a:alpha val="49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313248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/>
              <a:t>删除表</a:t>
            </a:r>
          </a:p>
        </p:txBody>
      </p:sp>
      <p:sp>
        <p:nvSpPr>
          <p:cNvPr id="3" name="矩形 2"/>
          <p:cNvSpPr/>
          <p:nvPr/>
        </p:nvSpPr>
        <p:spPr>
          <a:xfrm>
            <a:off x="1368450" y="1332384"/>
            <a:ext cx="54705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语法格式：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DROP </a:t>
            </a:r>
            <a:r>
              <a:rPr lang="en-US" altLang="zh-CN" dirty="0"/>
              <a:t>TABLE  </a:t>
            </a:r>
            <a:r>
              <a:rPr lang="zh-CN" altLang="zh-CN" dirty="0"/>
              <a:t>表名</a:t>
            </a:r>
            <a:r>
              <a:rPr lang="en-US" altLang="zh-CN" dirty="0"/>
              <a:t> [ , ... ]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其中，“表名”是要被删除的表的名称。</a:t>
            </a:r>
          </a:p>
        </p:txBody>
      </p:sp>
    </p:spTree>
    <p:extLst>
      <p:ext uri="{BB962C8B-B14F-4D97-AF65-F5344CB8AC3E}">
        <p14:creationId xmlns:p14="http://schemas.microsoft.com/office/powerpoint/2010/main" val="27652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92586" y="1044352"/>
            <a:ext cx="6516595" cy="85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zh-CN" sz="48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的创建和操作</a:t>
            </a:r>
            <a:endParaRPr lang="en-US" altLang="zh-CN" sz="48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770" y="277836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以命令方式操作表数据</a:t>
            </a:r>
          </a:p>
        </p:txBody>
      </p:sp>
    </p:spTree>
    <p:extLst>
      <p:ext uri="{BB962C8B-B14F-4D97-AF65-F5344CB8AC3E}">
        <p14:creationId xmlns:p14="http://schemas.microsoft.com/office/powerpoint/2010/main" val="26293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0882" y="1165849"/>
            <a:ext cx="1455914" cy="5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目    录</a:t>
            </a:r>
            <a:endParaRPr lang="en-US" altLang="zh-CN" sz="2000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207641" y="2398585"/>
            <a:ext cx="402395" cy="436340"/>
          </a:xfrm>
          <a:prstGeom prst="star6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11" name="Picture 5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8" y="1932078"/>
            <a:ext cx="7122380" cy="2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664594" y="2319354"/>
            <a:ext cx="1793788" cy="1533310"/>
          </a:xfrm>
          <a:prstGeom prst="hear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sz="60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 sz="60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202569" y="3976323"/>
            <a:ext cx="402395" cy="436340"/>
          </a:xfrm>
          <a:prstGeom prst="star6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" name="矩形 1"/>
          <p:cNvSpPr/>
          <p:nvPr/>
        </p:nvSpPr>
        <p:spPr>
          <a:xfrm>
            <a:off x="2898594" y="389505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插入记录</a:t>
            </a:r>
          </a:p>
        </p:txBody>
      </p:sp>
      <p:sp>
        <p:nvSpPr>
          <p:cNvPr id="3" name="矩形 2"/>
          <p:cNvSpPr/>
          <p:nvPr/>
        </p:nvSpPr>
        <p:spPr>
          <a:xfrm>
            <a:off x="5698214" y="243208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51021"/>
                </a:solidFill>
              </a:rPr>
              <a:t>插入记录命令</a:t>
            </a:r>
          </a:p>
        </p:txBody>
      </p:sp>
      <p:sp>
        <p:nvSpPr>
          <p:cNvPr id="5" name="矩形 4"/>
          <p:cNvSpPr/>
          <p:nvPr/>
        </p:nvSpPr>
        <p:spPr>
          <a:xfrm>
            <a:off x="5697140" y="400982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51021"/>
                </a:solidFill>
              </a:rPr>
              <a:t>插入记录命令举例</a:t>
            </a:r>
          </a:p>
        </p:txBody>
      </p:sp>
    </p:spTree>
    <p:extLst>
      <p:ext uri="{BB962C8B-B14F-4D97-AF65-F5344CB8AC3E}">
        <p14:creationId xmlns:p14="http://schemas.microsoft.com/office/powerpoint/2010/main" val="375521474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61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7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oon 5 - Suga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224" y="1329254"/>
            <a:ext cx="729721" cy="77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02658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表和表结构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386" y="1078607"/>
            <a:ext cx="9361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下面简单介绍与表有关的几个概念。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）表结构。组成表的各列的名称及数据类型，统称为表结构。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）记录。每个表包含若干行数据，它们是表的“值”，表中的一行称为一个记录。因此，表是记录的有限集合。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）字段。每个记录由若干个数据项构成，将构成记录的每个数据项称为字段。例如，表</a:t>
            </a:r>
            <a:r>
              <a:rPr lang="en-US" altLang="zh-CN" dirty="0"/>
              <a:t>3.1</a:t>
            </a:r>
            <a:r>
              <a:rPr lang="zh-CN" altLang="zh-CN" dirty="0"/>
              <a:t>中的表结构为（学号，姓名，性别，出生时间，专业，总学分，备注），包含</a:t>
            </a:r>
            <a:r>
              <a:rPr lang="en-US" altLang="zh-CN" dirty="0"/>
              <a:t>7</a:t>
            </a:r>
            <a:r>
              <a:rPr lang="zh-CN" altLang="zh-CN" dirty="0"/>
              <a:t>个字段，由</a:t>
            </a:r>
            <a:r>
              <a:rPr lang="en-US" altLang="zh-CN" dirty="0"/>
              <a:t>5</a:t>
            </a:r>
            <a:r>
              <a:rPr lang="zh-CN" altLang="zh-CN" dirty="0"/>
              <a:t>个记录组成。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）空值。空值（</a:t>
            </a:r>
            <a:r>
              <a:rPr lang="en-US" altLang="zh-CN" dirty="0"/>
              <a:t>NULL</a:t>
            </a:r>
            <a:r>
              <a:rPr lang="zh-CN" altLang="zh-CN" dirty="0"/>
              <a:t>）通常表示未知、不可用或将在以后添加的数据。若一个列允许为空值，则向表中输入记录值时可不为该列给出具体值；而一个列若不允许为空值，则在输入时必须给出具体值。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）关键字。若表中记录的某一字段或字段组合能唯一标识记录，则称该字段或字段组合为候选关键字（</a:t>
            </a:r>
            <a:r>
              <a:rPr lang="en-US" altLang="zh-CN" dirty="0"/>
              <a:t>Candidate key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945105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．插入记录命令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1008410" y="1188368"/>
            <a:ext cx="472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插入记录使用</a:t>
            </a:r>
            <a:r>
              <a:rPr lang="en-US" altLang="zh-CN" dirty="0"/>
              <a:t>INSERT</a:t>
            </a:r>
            <a:r>
              <a:rPr lang="zh-CN" altLang="zh-CN" dirty="0"/>
              <a:t>语句，语法格式如下：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418" y="1620416"/>
            <a:ext cx="8856984" cy="1805226"/>
          </a:xfrm>
          <a:prstGeom prst="roundRect">
            <a:avLst>
              <a:gd name="adj" fmla="val 625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INSERT   [ TOP ( </a:t>
            </a:r>
            <a:r>
              <a:rPr lang="zh-CN" altLang="zh-CN" dirty="0"/>
              <a:t>表达式</a:t>
            </a:r>
            <a:r>
              <a:rPr lang="en-US" altLang="zh-CN" dirty="0"/>
              <a:t> ) [ PERCENT ] ]</a:t>
            </a:r>
            <a:endParaRPr lang="zh-CN" altLang="zh-CN" dirty="0"/>
          </a:p>
          <a:p>
            <a:r>
              <a:rPr lang="en-US" altLang="zh-CN" dirty="0"/>
              <a:t>[ INTO ]  </a:t>
            </a:r>
            <a:r>
              <a:rPr lang="zh-CN" altLang="zh-CN" dirty="0"/>
              <a:t>表名</a:t>
            </a:r>
            <a:r>
              <a:rPr lang="en-US" altLang="zh-CN" dirty="0"/>
              <a:t> | </a:t>
            </a:r>
            <a:r>
              <a:rPr lang="zh-CN" altLang="zh-CN" dirty="0"/>
              <a:t>视图名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[ ( </a:t>
            </a:r>
            <a:r>
              <a:rPr lang="zh-CN" altLang="zh-CN" dirty="0"/>
              <a:t>列表</a:t>
            </a:r>
            <a:r>
              <a:rPr lang="en-US" altLang="zh-CN" dirty="0"/>
              <a:t> ) ]</a:t>
            </a:r>
            <a:endParaRPr lang="zh-CN" altLang="zh-CN" dirty="0"/>
          </a:p>
          <a:p>
            <a:r>
              <a:rPr lang="en-US" altLang="zh-CN" dirty="0"/>
              <a:t>VALUES (  DEFAULT |  NULL | </a:t>
            </a:r>
            <a:r>
              <a:rPr lang="zh-CN" altLang="zh-CN" dirty="0"/>
              <a:t>表达式</a:t>
            </a:r>
            <a:r>
              <a:rPr lang="en-US" altLang="zh-CN" dirty="0"/>
              <a:t>…)	</a:t>
            </a:r>
            <a:r>
              <a:rPr lang="en-US" altLang="zh-CN" dirty="0" smtClean="0"/>
              <a:t>/*</a:t>
            </a:r>
            <a:r>
              <a:rPr lang="zh-CN" altLang="zh-CN" dirty="0"/>
              <a:t>指定列值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|  DEFAULT VALUES			</a:t>
            </a:r>
            <a:r>
              <a:rPr lang="en-US" altLang="zh-CN" dirty="0" smtClean="0"/>
              <a:t>/*</a:t>
            </a:r>
            <a:r>
              <a:rPr lang="zh-CN" altLang="zh-CN" dirty="0"/>
              <a:t>强制新行包含为每个列定义的默认值</a:t>
            </a:r>
            <a:r>
              <a:rPr lang="en-US" altLang="zh-CN" dirty="0" smtClean="0"/>
              <a:t>*/</a:t>
            </a:r>
            <a:endParaRPr lang="zh-CN" altLang="zh-CN" dirty="0"/>
          </a:p>
          <a:p>
            <a:r>
              <a:rPr lang="en-US" altLang="zh-CN" dirty="0"/>
              <a:t>|  SELECT</a:t>
            </a:r>
            <a:r>
              <a:rPr lang="zh-CN" altLang="zh-CN" dirty="0" smtClean="0"/>
              <a:t>命令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6362" y="3420616"/>
            <a:ext cx="9865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>
                <a:solidFill>
                  <a:srgbClr val="C00000"/>
                </a:solidFill>
              </a:rPr>
              <a:t>说明：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）表名和视图名：被操作的表的名称和视图名称。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）列表：只给表的部分列插入数据时，需要用“列表”指出这些列。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VALUES</a:t>
            </a:r>
            <a:r>
              <a:rPr lang="zh-CN" altLang="zh-CN" dirty="0"/>
              <a:t>子句：包含各列需要插入的数据，数据的顺序要与列的顺序相对应。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DEFAULT VALUES</a:t>
            </a:r>
            <a:r>
              <a:rPr lang="zh-CN" altLang="zh-CN" dirty="0"/>
              <a:t>：该关键字说明向当前表中所有列均插入其默认值。此时，要求所有列均定义了默认值。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SELECT</a:t>
            </a:r>
            <a:r>
              <a:rPr lang="zh-CN" altLang="zh-CN" dirty="0"/>
              <a:t>命令：数据由</a:t>
            </a:r>
            <a:r>
              <a:rPr lang="en-US" altLang="zh-CN" dirty="0"/>
              <a:t>SELECT</a:t>
            </a:r>
            <a:r>
              <a:rPr lang="zh-CN" altLang="zh-CN" dirty="0"/>
              <a:t>查询结果产生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140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663250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2</a:t>
            </a:r>
            <a:r>
              <a:rPr lang="zh-CN" altLang="zh-CN" sz="2800" b="1" dirty="0">
                <a:solidFill>
                  <a:srgbClr val="751021"/>
                </a:solidFill>
              </a:rPr>
              <a:t>．插入记录命令举例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418" y="1404392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3.4</a:t>
            </a:r>
            <a:r>
              <a:rPr lang="zh-CN" altLang="zh-CN" dirty="0"/>
              <a:t>】</a:t>
            </a:r>
            <a:r>
              <a:rPr lang="en-US" altLang="zh-CN" dirty="0"/>
              <a:t>  </a:t>
            </a:r>
            <a:r>
              <a:rPr lang="zh-CN" altLang="zh-CN" dirty="0"/>
              <a:t>向表</a:t>
            </a:r>
            <a:r>
              <a:rPr lang="en-US" altLang="zh-CN" dirty="0"/>
              <a:t>xsb1</a:t>
            </a:r>
            <a:r>
              <a:rPr lang="zh-CN" altLang="zh-CN" dirty="0"/>
              <a:t>中插入记录。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）插入一行。</a:t>
            </a:r>
          </a:p>
          <a:p>
            <a:r>
              <a:rPr lang="en-US" altLang="zh-CN" dirty="0"/>
              <a:t>231301, </a:t>
            </a:r>
            <a:r>
              <a:rPr lang="zh-CN" altLang="zh-CN" dirty="0"/>
              <a:t>王一平</a:t>
            </a:r>
            <a:r>
              <a:rPr lang="en-US" altLang="zh-CN" dirty="0"/>
              <a:t>, 1, 1990-02-10, </a:t>
            </a:r>
            <a:r>
              <a:rPr lang="zh-CN" altLang="zh-CN" dirty="0"/>
              <a:t>计算机</a:t>
            </a:r>
            <a:r>
              <a:rPr lang="en-US" altLang="zh-CN" dirty="0"/>
              <a:t>, 50 , NULL</a:t>
            </a:r>
            <a:endParaRPr lang="zh-CN" altLang="zh-CN" dirty="0"/>
          </a:p>
          <a:p>
            <a:r>
              <a:rPr lang="en-US" altLang="zh-CN" dirty="0"/>
              <a:t>T-SQL</a:t>
            </a:r>
            <a:r>
              <a:rPr lang="zh-CN" altLang="zh-CN" dirty="0"/>
              <a:t>命令如下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296442" y="2579060"/>
            <a:ext cx="8712968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INSERT INTO  xsb1 </a:t>
            </a:r>
            <a:endParaRPr lang="zh-CN" altLang="zh-CN" dirty="0"/>
          </a:p>
          <a:p>
            <a:r>
              <a:rPr lang="en-US" altLang="zh-CN" dirty="0"/>
              <a:t>  	VALUES('231301', '</a:t>
            </a:r>
            <a:r>
              <a:rPr lang="zh-CN" altLang="zh-CN" dirty="0"/>
              <a:t>王一平</a:t>
            </a:r>
            <a:r>
              <a:rPr lang="en-US" altLang="zh-CN" dirty="0"/>
              <a:t>' , 1, '1990-02-10', '</a:t>
            </a:r>
            <a:r>
              <a:rPr lang="zh-CN" altLang="zh-CN" dirty="0"/>
              <a:t>管理工程</a:t>
            </a:r>
            <a:r>
              <a:rPr lang="en-US" altLang="zh-CN" dirty="0"/>
              <a:t>',50, NULL)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80418" y="329414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插入上例数据也可以使用以下命令：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60438" y="3675714"/>
            <a:ext cx="8712968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INSERT INTO xsb1 (</a:t>
            </a:r>
            <a:r>
              <a:rPr lang="zh-CN" altLang="zh-CN" dirty="0"/>
              <a:t>学号</a:t>
            </a:r>
            <a:r>
              <a:rPr lang="en-US" altLang="zh-CN" dirty="0"/>
              <a:t>, </a:t>
            </a:r>
            <a:r>
              <a:rPr lang="zh-CN" altLang="zh-CN" dirty="0"/>
              <a:t>姓名</a:t>
            </a:r>
            <a:r>
              <a:rPr lang="en-US" altLang="zh-CN" dirty="0"/>
              <a:t>, </a:t>
            </a:r>
            <a:r>
              <a:rPr lang="zh-CN" altLang="zh-CN" dirty="0"/>
              <a:t>出生时间</a:t>
            </a:r>
            <a:r>
              <a:rPr lang="en-US" altLang="zh-CN" dirty="0"/>
              <a:t>,</a:t>
            </a:r>
            <a:r>
              <a:rPr lang="zh-CN" altLang="zh-CN" dirty="0"/>
              <a:t>专业</a:t>
            </a:r>
            <a:r>
              <a:rPr lang="en-US" altLang="zh-CN" dirty="0"/>
              <a:t>,</a:t>
            </a:r>
            <a:r>
              <a:rPr lang="zh-CN" altLang="zh-CN" dirty="0"/>
              <a:t>总学分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	VALUES('191301', '</a:t>
            </a:r>
            <a:r>
              <a:rPr lang="zh-CN" altLang="zh-CN" dirty="0"/>
              <a:t>王林</a:t>
            </a:r>
            <a:r>
              <a:rPr lang="en-US" altLang="zh-CN" dirty="0"/>
              <a:t>', '1990-02-10',’ </a:t>
            </a:r>
            <a:r>
              <a:rPr lang="zh-CN" altLang="zh-CN" dirty="0"/>
              <a:t>管理工程</a:t>
            </a:r>
            <a:r>
              <a:rPr lang="en-US" altLang="zh-CN" dirty="0"/>
              <a:t>’ 50)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80418" y="439080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或者：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260438" y="4742339"/>
            <a:ext cx="8712968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INSERT INTO xsb1 </a:t>
            </a:r>
            <a:endParaRPr lang="zh-CN" altLang="zh-CN" dirty="0"/>
          </a:p>
          <a:p>
            <a:r>
              <a:rPr lang="en-US" altLang="zh-CN" dirty="0"/>
              <a:t>  	VALUES('191301', '</a:t>
            </a:r>
            <a:r>
              <a:rPr lang="zh-CN" altLang="zh-CN" dirty="0"/>
              <a:t>王林</a:t>
            </a:r>
            <a:r>
              <a:rPr lang="en-US" altLang="zh-CN" dirty="0"/>
              <a:t>', DEFAULT, '1990-02-10',’</a:t>
            </a:r>
            <a:r>
              <a:rPr lang="zh-CN" altLang="zh-CN" dirty="0"/>
              <a:t>管理工程</a:t>
            </a:r>
            <a:r>
              <a:rPr lang="en-US" altLang="zh-CN" dirty="0"/>
              <a:t>’,50, NULL);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425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663250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2</a:t>
            </a:r>
            <a:r>
              <a:rPr lang="zh-CN" altLang="zh-CN" sz="2800" b="1" dirty="0">
                <a:solidFill>
                  <a:srgbClr val="751021"/>
                </a:solidFill>
              </a:rPr>
              <a:t>．插入记录命令举例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6402" y="1332384"/>
            <a:ext cx="9289032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）一次向表中插入</a:t>
            </a:r>
            <a:r>
              <a:rPr lang="en-US" altLang="zh-CN" dirty="0"/>
              <a:t>2</a:t>
            </a:r>
            <a:r>
              <a:rPr lang="zh-CN" altLang="zh-CN" dirty="0"/>
              <a:t>条记录。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'201301', '</a:t>
            </a:r>
            <a:r>
              <a:rPr lang="zh-CN" altLang="zh-CN" dirty="0"/>
              <a:t>王海</a:t>
            </a:r>
            <a:r>
              <a:rPr lang="en-US" altLang="zh-CN" dirty="0"/>
              <a:t>', 1, '1996-05-10', '</a:t>
            </a:r>
            <a:r>
              <a:rPr lang="zh-CN" altLang="zh-CN" dirty="0"/>
              <a:t>软件工程</a:t>
            </a:r>
            <a:r>
              <a:rPr lang="en-US" altLang="zh-CN" dirty="0"/>
              <a:t>', 50, NULL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'201302', '</a:t>
            </a:r>
            <a:r>
              <a:rPr lang="zh-CN" altLang="zh-CN" dirty="0"/>
              <a:t>李娜</a:t>
            </a:r>
            <a:r>
              <a:rPr lang="en-US" altLang="zh-CN" dirty="0"/>
              <a:t>', 0, '1996-04-12', '</a:t>
            </a:r>
            <a:r>
              <a:rPr lang="zh-CN" altLang="zh-CN" dirty="0"/>
              <a:t>软件工程</a:t>
            </a:r>
            <a:r>
              <a:rPr lang="en-US" altLang="zh-CN" dirty="0"/>
              <a:t>', 52, NULL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T-SQL</a:t>
            </a:r>
            <a:r>
              <a:rPr lang="zh-CN" altLang="zh-CN" dirty="0"/>
              <a:t>命令如下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038055" y="3032914"/>
            <a:ext cx="8784976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INSERT INTO xsb1 VALUES('201301', '</a:t>
            </a:r>
            <a:r>
              <a:rPr lang="zh-CN" altLang="zh-CN" dirty="0"/>
              <a:t>王海</a:t>
            </a:r>
            <a:r>
              <a:rPr lang="en-US" altLang="zh-CN" dirty="0"/>
              <a:t>', 1, '1991-05-10', '</a:t>
            </a:r>
            <a:r>
              <a:rPr lang="zh-CN" altLang="zh-CN" dirty="0"/>
              <a:t>软件工程</a:t>
            </a:r>
            <a:r>
              <a:rPr lang="en-US" altLang="zh-CN" dirty="0"/>
              <a:t>', 50, NULL), </a:t>
            </a:r>
            <a:endParaRPr lang="zh-CN" altLang="zh-CN" dirty="0"/>
          </a:p>
          <a:p>
            <a:r>
              <a:rPr lang="en-US" altLang="zh-CN" dirty="0"/>
              <a:t>('201302', '</a:t>
            </a:r>
            <a:r>
              <a:rPr lang="zh-CN" altLang="zh-CN" dirty="0"/>
              <a:t>李娜</a:t>
            </a:r>
            <a:r>
              <a:rPr lang="en-US" altLang="zh-CN" dirty="0"/>
              <a:t>', 0, '1991-04-12', '</a:t>
            </a:r>
            <a:r>
              <a:rPr lang="zh-CN" altLang="zh-CN" dirty="0"/>
              <a:t>软件工程</a:t>
            </a:r>
            <a:r>
              <a:rPr lang="en-US" altLang="zh-CN" dirty="0"/>
              <a:t>', 52, NULL)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90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663250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2</a:t>
            </a:r>
            <a:r>
              <a:rPr lang="zh-CN" altLang="zh-CN" sz="2800" b="1" dirty="0">
                <a:solidFill>
                  <a:srgbClr val="751021"/>
                </a:solidFill>
              </a:rPr>
              <a:t>．插入记录命令举例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338" y="1188368"/>
            <a:ext cx="1022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）从其他表的记录插入其中：从</a:t>
            </a:r>
            <a:r>
              <a:rPr lang="en-US" altLang="zh-CN" dirty="0" err="1"/>
              <a:t>xscj</a:t>
            </a:r>
            <a:r>
              <a:rPr lang="zh-CN" altLang="zh-CN" dirty="0"/>
              <a:t>数据库表</a:t>
            </a:r>
            <a:r>
              <a:rPr lang="en-US" altLang="zh-CN" dirty="0"/>
              <a:t>xsb1</a:t>
            </a:r>
            <a:r>
              <a:rPr lang="zh-CN" altLang="zh-CN" dirty="0"/>
              <a:t>中生成软件工程专业的学生表（</a:t>
            </a:r>
            <a:r>
              <a:rPr lang="en-US" altLang="zh-CN" dirty="0"/>
              <a:t>xsb2</a:t>
            </a:r>
            <a:r>
              <a:rPr lang="zh-CN" altLang="zh-CN" dirty="0"/>
              <a:t>）。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用界面方式或者</a:t>
            </a:r>
            <a:r>
              <a:rPr lang="en-US" altLang="zh-CN" dirty="0"/>
              <a:t>CREATE TABLE</a:t>
            </a:r>
            <a:r>
              <a:rPr lang="zh-CN" altLang="zh-CN" dirty="0"/>
              <a:t>语句建立表</a:t>
            </a:r>
            <a:r>
              <a:rPr lang="en-US" altLang="zh-CN" dirty="0"/>
              <a:t>xsb2</a:t>
            </a:r>
            <a:r>
              <a:rPr lang="zh-CN" altLang="zh-CN" dirty="0"/>
              <a:t>，表结构与</a:t>
            </a:r>
            <a:r>
              <a:rPr lang="en-US" altLang="zh-CN" dirty="0"/>
              <a:t>xsb1</a:t>
            </a:r>
            <a:r>
              <a:rPr lang="zh-CN" altLang="zh-CN" dirty="0"/>
              <a:t>相同：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用</a:t>
            </a:r>
            <a:r>
              <a:rPr lang="en-US" altLang="zh-CN" dirty="0"/>
              <a:t>INSERT</a:t>
            </a:r>
            <a:r>
              <a:rPr lang="zh-CN" altLang="zh-CN" dirty="0"/>
              <a:t>语句向</a:t>
            </a:r>
            <a:r>
              <a:rPr lang="en-US" altLang="zh-CN" dirty="0"/>
              <a:t>xsb2</a:t>
            </a:r>
            <a:r>
              <a:rPr lang="zh-CN" altLang="zh-CN" dirty="0"/>
              <a:t>表中插入数据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224434" y="2111698"/>
            <a:ext cx="8784976" cy="1328023"/>
          </a:xfrm>
          <a:prstGeom prst="roundRect">
            <a:avLst>
              <a:gd name="adj" fmla="val 102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INSERT INTO xsb2</a:t>
            </a:r>
            <a:endParaRPr lang="zh-CN" altLang="zh-CN" dirty="0"/>
          </a:p>
          <a:p>
            <a:r>
              <a:rPr lang="en-US" altLang="zh-CN" dirty="0"/>
              <a:t>	SELECT  *</a:t>
            </a:r>
            <a:endParaRPr lang="zh-CN" altLang="zh-CN" dirty="0"/>
          </a:p>
          <a:p>
            <a:r>
              <a:rPr lang="en-US" altLang="zh-CN" dirty="0"/>
              <a:t>		FROM xsb1</a:t>
            </a:r>
            <a:endParaRPr lang="zh-CN" altLang="zh-CN" dirty="0"/>
          </a:p>
          <a:p>
            <a:r>
              <a:rPr lang="en-US" altLang="zh-CN" dirty="0"/>
              <a:t>    		WHERE </a:t>
            </a:r>
            <a:r>
              <a:rPr lang="zh-CN" altLang="zh-CN" dirty="0"/>
              <a:t>专业</a:t>
            </a:r>
            <a:r>
              <a:rPr lang="en-US" altLang="zh-CN" dirty="0"/>
              <a:t>= '</a:t>
            </a:r>
            <a:r>
              <a:rPr lang="zh-CN" altLang="zh-CN" dirty="0"/>
              <a:t>软件工程</a:t>
            </a:r>
            <a:r>
              <a:rPr lang="en-US" altLang="zh-CN" dirty="0"/>
              <a:t>'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792386" y="3461266"/>
            <a:ext cx="471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SELECT</a:t>
            </a:r>
            <a:r>
              <a:rPr lang="zh-CN" altLang="zh-CN" dirty="0"/>
              <a:t>语句查询</a:t>
            </a:r>
            <a:r>
              <a:rPr lang="en-US" altLang="zh-CN" dirty="0"/>
              <a:t>xb1</a:t>
            </a:r>
            <a:r>
              <a:rPr lang="zh-CN" altLang="zh-CN" dirty="0"/>
              <a:t>和</a:t>
            </a:r>
            <a:r>
              <a:rPr lang="en-US" altLang="zh-CN" dirty="0"/>
              <a:t>xsb2</a:t>
            </a:r>
            <a:r>
              <a:rPr lang="zh-CN" altLang="zh-CN" dirty="0"/>
              <a:t>表记录。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24434" y="3830598"/>
            <a:ext cx="8784976" cy="1856125"/>
          </a:xfrm>
          <a:prstGeom prst="roundRect">
            <a:avLst>
              <a:gd name="adj" fmla="val 102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SELECT  *</a:t>
            </a:r>
            <a:endParaRPr lang="zh-CN" altLang="zh-CN" dirty="0"/>
          </a:p>
          <a:p>
            <a:r>
              <a:rPr lang="en-US" altLang="zh-CN" dirty="0"/>
              <a:t>	FROM  xsb1				</a:t>
            </a:r>
            <a:r>
              <a:rPr lang="en-US" altLang="zh-CN" dirty="0" smtClean="0"/>
              <a:t>/*</a:t>
            </a:r>
            <a:r>
              <a:rPr lang="zh-CN" altLang="zh-CN" dirty="0"/>
              <a:t>显示</a:t>
            </a:r>
            <a:r>
              <a:rPr lang="en-US" altLang="zh-CN" dirty="0"/>
              <a:t>xsb1</a:t>
            </a:r>
            <a:r>
              <a:rPr lang="zh-CN" altLang="zh-CN" dirty="0"/>
              <a:t>表记录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GO</a:t>
            </a:r>
            <a:endParaRPr lang="zh-CN" altLang="zh-CN" dirty="0"/>
          </a:p>
          <a:p>
            <a:r>
              <a:rPr lang="en-US" altLang="zh-CN" dirty="0"/>
              <a:t>SELECT  *</a:t>
            </a:r>
            <a:endParaRPr lang="zh-CN" altLang="zh-CN" dirty="0"/>
          </a:p>
          <a:p>
            <a:r>
              <a:rPr lang="en-US" altLang="zh-CN" dirty="0"/>
              <a:t>	FROM  xsb2				</a:t>
            </a:r>
            <a:r>
              <a:rPr lang="en-US" altLang="zh-CN" dirty="0" smtClean="0"/>
              <a:t>/*</a:t>
            </a:r>
            <a:r>
              <a:rPr lang="zh-CN" altLang="zh-CN" dirty="0"/>
              <a:t>显示</a:t>
            </a:r>
            <a:r>
              <a:rPr lang="en-US" altLang="zh-CN" dirty="0"/>
              <a:t>xsb2</a:t>
            </a:r>
            <a:r>
              <a:rPr lang="zh-CN" altLang="zh-CN" dirty="0"/>
              <a:t>表记录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GO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157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663250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2</a:t>
            </a:r>
            <a:r>
              <a:rPr lang="zh-CN" altLang="zh-CN" sz="2800" b="1" dirty="0">
                <a:solidFill>
                  <a:srgbClr val="751021"/>
                </a:solidFill>
              </a:rPr>
              <a:t>．插入记录命令举例</a:t>
            </a:r>
          </a:p>
        </p:txBody>
      </p:sp>
      <p:sp>
        <p:nvSpPr>
          <p:cNvPr id="3" name="矩形 2"/>
          <p:cNvSpPr/>
          <p:nvPr/>
        </p:nvSpPr>
        <p:spPr>
          <a:xfrm>
            <a:off x="1016160" y="1260376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执行结果如图</a:t>
            </a:r>
            <a:r>
              <a:rPr lang="en-US" altLang="zh-CN" dirty="0"/>
              <a:t>3.3</a:t>
            </a:r>
            <a:r>
              <a:rPr lang="zh-CN" altLang="zh-CN" dirty="0"/>
              <a:t>所示。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92" y="1623631"/>
            <a:ext cx="5405409" cy="395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2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0882" y="1165849"/>
            <a:ext cx="1455914" cy="5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目    录</a:t>
            </a:r>
            <a:endParaRPr lang="en-US" altLang="zh-CN" sz="2000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5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8" y="1932078"/>
            <a:ext cx="7122380" cy="2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43214" y="2319354"/>
            <a:ext cx="1793788" cy="1533310"/>
          </a:xfrm>
          <a:prstGeom prst="hear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sz="60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n-US" altLang="zh-CN" sz="60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7214" y="389505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修改记录</a:t>
            </a:r>
          </a:p>
        </p:txBody>
      </p:sp>
    </p:spTree>
    <p:extLst>
      <p:ext uri="{BB962C8B-B14F-4D97-AF65-F5344CB8AC3E}">
        <p14:creationId xmlns:p14="http://schemas.microsoft.com/office/powerpoint/2010/main" val="180366994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修改记录</a:t>
            </a:r>
          </a:p>
        </p:txBody>
      </p:sp>
      <p:sp>
        <p:nvSpPr>
          <p:cNvPr id="3" name="矩形 2"/>
          <p:cNvSpPr/>
          <p:nvPr/>
        </p:nvSpPr>
        <p:spPr>
          <a:xfrm>
            <a:off x="1008410" y="1260376"/>
            <a:ext cx="662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T-SQL</a:t>
            </a:r>
            <a:r>
              <a:rPr lang="zh-CN" altLang="zh-CN" dirty="0"/>
              <a:t>中，</a:t>
            </a:r>
            <a:r>
              <a:rPr lang="en-US" altLang="zh-CN" dirty="0"/>
              <a:t>UPDATE</a:t>
            </a:r>
            <a:r>
              <a:rPr lang="zh-CN" altLang="zh-CN" dirty="0"/>
              <a:t>语句可以用来修改表中的数据行。</a:t>
            </a:r>
          </a:p>
          <a:p>
            <a:r>
              <a:rPr lang="zh-CN" altLang="zh-CN" dirty="0"/>
              <a:t>语法格式：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418" y="1908448"/>
            <a:ext cx="8640960" cy="1822192"/>
          </a:xfrm>
          <a:prstGeom prst="roundRect">
            <a:avLst>
              <a:gd name="adj" fmla="val 680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UPDATE [ TOP ( </a:t>
            </a:r>
            <a:r>
              <a:rPr lang="zh-CN" altLang="zh-CN" dirty="0"/>
              <a:t>表达式</a:t>
            </a:r>
            <a:r>
              <a:rPr lang="en-US" altLang="zh-CN" dirty="0"/>
              <a:t> ) [ PERCENT ] ]</a:t>
            </a:r>
            <a:endParaRPr lang="zh-CN" altLang="zh-CN" dirty="0"/>
          </a:p>
          <a:p>
            <a:r>
              <a:rPr lang="en-US" altLang="zh-CN" dirty="0"/>
              <a:t>{  </a:t>
            </a:r>
            <a:r>
              <a:rPr lang="zh-CN" altLang="zh-CN" dirty="0"/>
              <a:t>表名</a:t>
            </a:r>
            <a:r>
              <a:rPr lang="en-US" altLang="zh-CN" dirty="0"/>
              <a:t> | </a:t>
            </a:r>
            <a:r>
              <a:rPr lang="zh-CN" altLang="zh-CN" dirty="0"/>
              <a:t>视图名</a:t>
            </a:r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SET { </a:t>
            </a:r>
            <a:r>
              <a:rPr lang="zh-CN" altLang="zh-CN" dirty="0"/>
              <a:t>列名</a:t>
            </a:r>
            <a:r>
              <a:rPr lang="en-US" altLang="zh-CN" dirty="0"/>
              <a:t>=</a:t>
            </a:r>
            <a:r>
              <a:rPr lang="zh-CN" altLang="zh-CN" dirty="0"/>
              <a:t>表达式</a:t>
            </a:r>
            <a:r>
              <a:rPr lang="en-US" altLang="zh-CN" dirty="0"/>
              <a:t>, …  }  					</a:t>
            </a:r>
            <a:r>
              <a:rPr lang="en-US" altLang="zh-CN" dirty="0" smtClean="0"/>
              <a:t>/*</a:t>
            </a:r>
            <a:r>
              <a:rPr lang="zh-CN" altLang="zh-CN" dirty="0"/>
              <a:t>赋予新值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[ FROM  &lt;</a:t>
            </a:r>
            <a:r>
              <a:rPr lang="zh-CN" altLang="zh-CN" dirty="0"/>
              <a:t>表源</a:t>
            </a:r>
            <a:r>
              <a:rPr lang="en-US" altLang="zh-CN" dirty="0"/>
              <a:t>&gt; … ]</a:t>
            </a:r>
            <a:endParaRPr lang="zh-CN" altLang="zh-CN" dirty="0"/>
          </a:p>
          <a:p>
            <a:r>
              <a:rPr lang="en-US" altLang="zh-CN" dirty="0"/>
              <a:t>[ WHERE &lt;</a:t>
            </a:r>
            <a:r>
              <a:rPr lang="zh-CN" altLang="zh-CN" dirty="0"/>
              <a:t>查找条件</a:t>
            </a:r>
            <a:r>
              <a:rPr lang="en-US" altLang="zh-CN" dirty="0"/>
              <a:t>&gt;	 | …  ] 				</a:t>
            </a:r>
            <a:r>
              <a:rPr lang="en-US" altLang="zh-CN" dirty="0" smtClean="0"/>
              <a:t>/*</a:t>
            </a:r>
            <a:r>
              <a:rPr lang="zh-CN" altLang="zh-CN" dirty="0"/>
              <a:t>指定条件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 smtClean="0"/>
              <a:t>……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362" y="3730640"/>
            <a:ext cx="9433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其中，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SET</a:t>
            </a:r>
            <a:r>
              <a:rPr lang="zh-CN" altLang="zh-CN" dirty="0"/>
              <a:t>子句：用于指定要修改的列或变量名及其新值。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FROM</a:t>
            </a:r>
            <a:r>
              <a:rPr lang="zh-CN" altLang="zh-CN" dirty="0"/>
              <a:t>子句：指定用表来为更新操作提供数据。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WHERE</a:t>
            </a:r>
            <a:r>
              <a:rPr lang="zh-CN" altLang="zh-CN" dirty="0"/>
              <a:t>子句：</a:t>
            </a:r>
            <a:r>
              <a:rPr lang="en-US" altLang="zh-CN" dirty="0"/>
              <a:t>WHERE</a:t>
            </a:r>
            <a:r>
              <a:rPr lang="zh-CN" altLang="zh-CN" dirty="0"/>
              <a:t>子句中的</a:t>
            </a:r>
            <a:r>
              <a:rPr lang="en-US" altLang="zh-CN" dirty="0"/>
              <a:t>&lt;</a:t>
            </a:r>
            <a:r>
              <a:rPr lang="zh-CN" altLang="zh-CN" dirty="0"/>
              <a:t>查找条件</a:t>
            </a:r>
            <a:r>
              <a:rPr lang="en-US" altLang="zh-CN" dirty="0"/>
              <a:t>&gt;</a:t>
            </a:r>
            <a:r>
              <a:rPr lang="zh-CN" altLang="zh-CN" dirty="0"/>
              <a:t>指明只对满足该条件的行进行修改，若省略该子句，则对表中的所有行进行修改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2682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修改记录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378" y="1404392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【例</a:t>
            </a:r>
            <a:r>
              <a:rPr lang="en-US" altLang="zh-CN" dirty="0"/>
              <a:t>3.5</a:t>
            </a:r>
            <a:r>
              <a:rPr lang="zh-CN" altLang="zh-CN" dirty="0"/>
              <a:t>】  将</a:t>
            </a:r>
            <a:r>
              <a:rPr lang="en-US" altLang="zh-CN" dirty="0"/>
              <a:t>xsb1</a:t>
            </a:r>
            <a:r>
              <a:rPr lang="zh-CN" altLang="zh-CN" dirty="0"/>
              <a:t>表中学号为“</a:t>
            </a:r>
            <a:r>
              <a:rPr lang="en-US" altLang="zh-CN" dirty="0"/>
              <a:t>231301</a:t>
            </a:r>
            <a:r>
              <a:rPr lang="zh-CN" altLang="zh-CN" dirty="0"/>
              <a:t>”的学生的备注值改为“外校互认学分课程”，同时将总学分</a:t>
            </a:r>
            <a:r>
              <a:rPr lang="en-US" altLang="zh-CN" dirty="0"/>
              <a:t>+3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68450" y="2050723"/>
            <a:ext cx="8352928" cy="1269980"/>
          </a:xfrm>
          <a:prstGeom prst="roundRect">
            <a:avLst>
              <a:gd name="adj" fmla="val 94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UPDATE xsb1 </a:t>
            </a:r>
            <a:endParaRPr lang="zh-CN" altLang="zh-CN" dirty="0"/>
          </a:p>
          <a:p>
            <a:r>
              <a:rPr lang="en-US" altLang="zh-CN" dirty="0"/>
              <a:t>	SET 	</a:t>
            </a:r>
            <a:r>
              <a:rPr lang="zh-CN" altLang="zh-CN" dirty="0"/>
              <a:t>备注</a:t>
            </a:r>
            <a:r>
              <a:rPr lang="en-US" altLang="zh-CN" dirty="0"/>
              <a:t> = '</a:t>
            </a:r>
            <a:r>
              <a:rPr lang="zh-CN" altLang="zh-CN" dirty="0"/>
              <a:t>外校互认学分课程</a:t>
            </a:r>
            <a:r>
              <a:rPr lang="en-US" altLang="zh-CN" dirty="0"/>
              <a:t>',</a:t>
            </a:r>
            <a:endParaRPr lang="zh-CN" altLang="zh-CN" dirty="0"/>
          </a:p>
          <a:p>
            <a:r>
              <a:rPr lang="en-US" altLang="zh-CN" dirty="0"/>
              <a:t>      	</a:t>
            </a:r>
            <a:r>
              <a:rPr lang="zh-CN" altLang="zh-CN" dirty="0"/>
              <a:t>总学分</a:t>
            </a:r>
            <a:r>
              <a:rPr lang="en-US" altLang="zh-CN" dirty="0"/>
              <a:t> = </a:t>
            </a:r>
            <a:r>
              <a:rPr lang="zh-CN" altLang="zh-CN" dirty="0"/>
              <a:t>总学分</a:t>
            </a:r>
            <a:r>
              <a:rPr lang="en-US" altLang="zh-CN" dirty="0"/>
              <a:t>+3</a:t>
            </a:r>
            <a:endParaRPr lang="zh-CN" altLang="zh-CN" dirty="0"/>
          </a:p>
          <a:p>
            <a:r>
              <a:rPr lang="en-US" altLang="zh-CN" dirty="0"/>
              <a:t>	WHERE </a:t>
            </a:r>
            <a:r>
              <a:rPr lang="zh-CN" altLang="zh-CN" dirty="0"/>
              <a:t>学号</a:t>
            </a:r>
            <a:r>
              <a:rPr lang="en-US" altLang="zh-CN" dirty="0"/>
              <a:t>='231301</a:t>
            </a:r>
            <a:r>
              <a:rPr lang="en-US" altLang="zh-CN" dirty="0" smtClean="0"/>
              <a:t>'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80418" y="3440255"/>
            <a:ext cx="9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执行完上述语句后，</a:t>
            </a:r>
            <a:r>
              <a:rPr lang="en-US" altLang="zh-CN" dirty="0"/>
              <a:t>xsb1</a:t>
            </a:r>
            <a:r>
              <a:rPr lang="zh-CN" altLang="zh-CN" dirty="0"/>
              <a:t>表学号为“</a:t>
            </a:r>
            <a:r>
              <a:rPr lang="en-US" altLang="zh-CN" dirty="0"/>
              <a:t>231301</a:t>
            </a:r>
            <a:r>
              <a:rPr lang="zh-CN" altLang="zh-CN" dirty="0"/>
              <a:t>”的学生的记录如图</a:t>
            </a:r>
            <a:r>
              <a:rPr lang="en-US" altLang="zh-CN" dirty="0"/>
              <a:t>3.4</a:t>
            </a:r>
            <a:r>
              <a:rPr lang="zh-CN" altLang="zh-CN" dirty="0"/>
              <a:t>所示。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256" y="3924671"/>
            <a:ext cx="6337002" cy="13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265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0882" y="1165849"/>
            <a:ext cx="1455914" cy="5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目    录</a:t>
            </a:r>
            <a:endParaRPr lang="en-US" altLang="zh-CN" sz="2000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207641" y="2398585"/>
            <a:ext cx="402395" cy="436340"/>
          </a:xfrm>
          <a:prstGeom prst="star6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11" name="Picture 5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8" y="1932078"/>
            <a:ext cx="7122380" cy="2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664594" y="2319354"/>
            <a:ext cx="1793788" cy="1533310"/>
          </a:xfrm>
          <a:prstGeom prst="hear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sz="60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n-US" altLang="zh-CN" sz="60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202569" y="3976323"/>
            <a:ext cx="402395" cy="436340"/>
          </a:xfrm>
          <a:prstGeom prst="star6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" name="矩形 1"/>
          <p:cNvSpPr/>
          <p:nvPr/>
        </p:nvSpPr>
        <p:spPr>
          <a:xfrm>
            <a:off x="2898594" y="389505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删除记录</a:t>
            </a:r>
          </a:p>
        </p:txBody>
      </p:sp>
      <p:sp>
        <p:nvSpPr>
          <p:cNvPr id="3" name="矩形 2"/>
          <p:cNvSpPr/>
          <p:nvPr/>
        </p:nvSpPr>
        <p:spPr>
          <a:xfrm>
            <a:off x="5698214" y="243208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51021"/>
                </a:solidFill>
              </a:rPr>
              <a:t>删除符合条件记录</a:t>
            </a:r>
          </a:p>
        </p:txBody>
      </p:sp>
      <p:sp>
        <p:nvSpPr>
          <p:cNvPr id="5" name="矩形 4"/>
          <p:cNvSpPr/>
          <p:nvPr/>
        </p:nvSpPr>
        <p:spPr>
          <a:xfrm>
            <a:off x="5697140" y="400982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51021"/>
                </a:solidFill>
              </a:rPr>
              <a:t>删除表所有记录</a:t>
            </a:r>
          </a:p>
        </p:txBody>
      </p:sp>
    </p:spTree>
    <p:extLst>
      <p:ext uri="{BB962C8B-B14F-4D97-AF65-F5344CB8AC3E}">
        <p14:creationId xmlns:p14="http://schemas.microsoft.com/office/powerpoint/2010/main" val="84222092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61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7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663250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．删除符合条件记录</a:t>
            </a:r>
          </a:p>
        </p:txBody>
      </p:sp>
      <p:sp>
        <p:nvSpPr>
          <p:cNvPr id="3" name="矩形 2"/>
          <p:cNvSpPr/>
          <p:nvPr/>
        </p:nvSpPr>
        <p:spPr>
          <a:xfrm>
            <a:off x="1080418" y="13323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语法格式：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51687" y="1701716"/>
            <a:ext cx="9001739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DELETE [ TOP ( </a:t>
            </a:r>
            <a:r>
              <a:rPr lang="zh-CN" altLang="zh-CN" dirty="0"/>
              <a:t>表达式</a:t>
            </a:r>
            <a:r>
              <a:rPr lang="en-US" altLang="zh-CN" dirty="0"/>
              <a:t> ) [ PERCENT ] ]</a:t>
            </a:r>
            <a:endParaRPr lang="zh-CN" altLang="zh-CN" dirty="0"/>
          </a:p>
          <a:p>
            <a:r>
              <a:rPr lang="en-US" altLang="zh-CN" dirty="0"/>
              <a:t>[ FROM  </a:t>
            </a:r>
            <a:r>
              <a:rPr lang="zh-CN" altLang="zh-CN" dirty="0"/>
              <a:t>表名</a:t>
            </a:r>
            <a:r>
              <a:rPr lang="en-US" altLang="zh-CN" dirty="0"/>
              <a:t> | </a:t>
            </a:r>
            <a:r>
              <a:rPr lang="zh-CN" altLang="zh-CN" dirty="0"/>
              <a:t>视图名</a:t>
            </a:r>
            <a:r>
              <a:rPr lang="en-US" altLang="zh-CN" dirty="0"/>
              <a:t> |  &lt;</a:t>
            </a:r>
            <a:r>
              <a:rPr lang="zh-CN" altLang="zh-CN" dirty="0"/>
              <a:t>表源</a:t>
            </a:r>
            <a:r>
              <a:rPr lang="en-US" altLang="zh-CN" dirty="0"/>
              <a:t>&gt; ]</a:t>
            </a:r>
            <a:endParaRPr lang="zh-CN" altLang="zh-CN" dirty="0"/>
          </a:p>
          <a:p>
            <a:r>
              <a:rPr lang="en-US" altLang="zh-CN" dirty="0"/>
              <a:t>[ WHERE  &lt;</a:t>
            </a:r>
            <a:r>
              <a:rPr lang="zh-CN" altLang="zh-CN" dirty="0"/>
              <a:t>查找条件</a:t>
            </a:r>
            <a:r>
              <a:rPr lang="en-US" altLang="zh-CN" dirty="0"/>
              <a:t>&gt;  |	…  ] 			/*</a:t>
            </a:r>
            <a:r>
              <a:rPr lang="zh-CN" altLang="zh-CN" dirty="0"/>
              <a:t>指定条件</a:t>
            </a:r>
            <a:r>
              <a:rPr lang="en-US" altLang="zh-CN" dirty="0"/>
              <a:t>*/	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92386" y="2844552"/>
            <a:ext cx="9289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>
                <a:solidFill>
                  <a:srgbClr val="C00000"/>
                </a:solidFill>
              </a:rPr>
              <a:t>说明：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[ TOP ( </a:t>
            </a:r>
            <a:r>
              <a:rPr lang="zh-CN" altLang="zh-CN" dirty="0"/>
              <a:t>表达式</a:t>
            </a:r>
            <a:r>
              <a:rPr lang="en-US" altLang="zh-CN" dirty="0"/>
              <a:t> ) [ PERCENT ] ]</a:t>
            </a:r>
            <a:r>
              <a:rPr lang="zh-CN" altLang="zh-CN" dirty="0"/>
              <a:t>：指定将要删除的任意行数或任意行的百分比。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FROM</a:t>
            </a:r>
            <a:r>
              <a:rPr lang="zh-CN" altLang="zh-CN" dirty="0"/>
              <a:t>子句：说明从何处删除数据。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WHERE</a:t>
            </a:r>
            <a:r>
              <a:rPr lang="zh-CN" altLang="zh-CN" dirty="0"/>
              <a:t>子句：删除操作指定条件。若省略</a:t>
            </a:r>
            <a:r>
              <a:rPr lang="en-US" altLang="zh-CN" dirty="0"/>
              <a:t>WHERE</a:t>
            </a:r>
            <a:r>
              <a:rPr lang="zh-CN" altLang="zh-CN" dirty="0"/>
              <a:t>子句，则</a:t>
            </a:r>
            <a:r>
              <a:rPr lang="en-US" altLang="zh-CN" dirty="0"/>
              <a:t>DELETE</a:t>
            </a:r>
            <a:r>
              <a:rPr lang="zh-CN" altLang="zh-CN" dirty="0"/>
              <a:t>语句将删除所有数据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2799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0882" y="1165849"/>
            <a:ext cx="1455914" cy="5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目    录</a:t>
            </a:r>
            <a:endParaRPr lang="en-US" altLang="zh-CN" sz="2000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5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8" y="1932078"/>
            <a:ext cx="7122380" cy="24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43214" y="2319354"/>
            <a:ext cx="1793788" cy="1533310"/>
          </a:xfrm>
          <a:prstGeom prst="hear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 anchor="ctr"/>
          <a:lstStyle/>
          <a:p>
            <a:pPr algn="ctr" eaLnBrk="1" hangingPunct="1"/>
            <a:r>
              <a:rPr lang="en-US" altLang="zh-CN" sz="60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 sz="60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87932" y="3895055"/>
            <a:ext cx="1677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数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据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类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型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9492674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663250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1</a:t>
            </a:r>
            <a:r>
              <a:rPr lang="zh-CN" altLang="zh-CN" sz="2800" b="1" dirty="0">
                <a:solidFill>
                  <a:srgbClr val="751021"/>
                </a:solidFill>
              </a:rPr>
              <a:t>．删除符合条件记录</a:t>
            </a:r>
          </a:p>
        </p:txBody>
      </p:sp>
      <p:sp>
        <p:nvSpPr>
          <p:cNvPr id="3" name="矩形 2"/>
          <p:cNvSpPr/>
          <p:nvPr/>
        </p:nvSpPr>
        <p:spPr>
          <a:xfrm>
            <a:off x="1152426" y="1260376"/>
            <a:ext cx="54705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3.6</a:t>
            </a:r>
            <a:r>
              <a:rPr lang="zh-CN" altLang="zh-CN" dirty="0"/>
              <a:t>】</a:t>
            </a:r>
            <a:r>
              <a:rPr lang="en-US" altLang="zh-CN" dirty="0"/>
              <a:t>  </a:t>
            </a:r>
            <a:r>
              <a:rPr lang="zh-CN" altLang="zh-CN" dirty="0"/>
              <a:t>在</a:t>
            </a:r>
            <a:r>
              <a:rPr lang="en-US" altLang="zh-CN" dirty="0"/>
              <a:t>xsb1</a:t>
            </a:r>
            <a:r>
              <a:rPr lang="zh-CN" altLang="zh-CN" dirty="0"/>
              <a:t>表中删除软件工程专业学生。</a:t>
            </a:r>
          </a:p>
          <a:p>
            <a:r>
              <a:rPr lang="en-US" altLang="zh-CN" dirty="0"/>
              <a:t>DELETE  FROM  xsb1  WHERE </a:t>
            </a:r>
            <a:r>
              <a:rPr lang="zh-CN" altLang="zh-CN" dirty="0"/>
              <a:t>专业</a:t>
            </a:r>
            <a:r>
              <a:rPr lang="en-US" altLang="zh-CN" dirty="0"/>
              <a:t> = ‘</a:t>
            </a:r>
            <a:r>
              <a:rPr lang="zh-CN" altLang="zh-CN" dirty="0"/>
              <a:t>软件工程</a:t>
            </a:r>
            <a:r>
              <a:rPr lang="en-US" altLang="zh-CN" dirty="0"/>
              <a:t>’</a:t>
            </a:r>
            <a:endParaRPr lang="zh-CN" altLang="zh-CN" dirty="0"/>
          </a:p>
          <a:p>
            <a:r>
              <a:rPr lang="zh-CN" altLang="zh-CN" dirty="0"/>
              <a:t>执行完上述语句后，</a:t>
            </a:r>
            <a:r>
              <a:rPr lang="en-US" altLang="zh-CN" dirty="0"/>
              <a:t>xsb1</a:t>
            </a:r>
            <a:r>
              <a:rPr lang="zh-CN" altLang="zh-CN" dirty="0"/>
              <a:t>表记录如图</a:t>
            </a:r>
            <a:r>
              <a:rPr lang="en-US" altLang="zh-CN" dirty="0"/>
              <a:t>3.5</a:t>
            </a:r>
            <a:r>
              <a:rPr lang="zh-CN" altLang="zh-CN" dirty="0"/>
              <a:t>所示。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94" y="2268488"/>
            <a:ext cx="5668934" cy="198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360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304177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2</a:t>
            </a:r>
            <a:r>
              <a:rPr lang="zh-CN" altLang="zh-CN" sz="2800" b="1" dirty="0">
                <a:solidFill>
                  <a:srgbClr val="751021"/>
                </a:solidFill>
              </a:rPr>
              <a:t>．删除表所有记录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6402" y="1404392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TRUNCATE TABLE</a:t>
            </a:r>
            <a:r>
              <a:rPr lang="zh-CN" altLang="zh-CN" dirty="0"/>
              <a:t>语句将删除指定表中的所有数据，因此也称为清除表数据语句。</a:t>
            </a:r>
          </a:p>
          <a:p>
            <a:r>
              <a:rPr lang="zh-CN" altLang="zh-CN" dirty="0"/>
              <a:t>语法格式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080418" y="2050723"/>
            <a:ext cx="8568952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TRUNCATE TABLE  </a:t>
            </a:r>
            <a:r>
              <a:rPr lang="zh-CN" altLang="zh-CN" dirty="0"/>
              <a:t>表名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370" y="2412504"/>
            <a:ext cx="9289032" cy="253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>
                <a:solidFill>
                  <a:srgbClr val="C00000"/>
                </a:solidFill>
              </a:rPr>
              <a:t>说明：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zh-CN" altLang="zh-CN" dirty="0">
              <a:solidFill>
                <a:srgbClr val="C00000"/>
              </a:solidFill>
            </a:endParaRP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</a:t>
            </a:r>
            <a:r>
              <a:rPr lang="en-US" altLang="zh-CN" dirty="0"/>
              <a:t>TRUNCATE TABLE</a:t>
            </a:r>
            <a:r>
              <a:rPr lang="zh-CN" altLang="zh-CN" dirty="0"/>
              <a:t>语句删除了指定表中的所有行，但表结构及其列、约束、索引等保持不变，而新行标识所用的计数值重置为该列的初始值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）“</a:t>
            </a:r>
            <a:r>
              <a:rPr lang="en-US" altLang="zh-CN" dirty="0"/>
              <a:t>TRUNCATE TABLE</a:t>
            </a:r>
            <a:r>
              <a:rPr lang="zh-CN" altLang="zh-CN" dirty="0"/>
              <a:t>表名”与“</a:t>
            </a:r>
            <a:r>
              <a:rPr lang="en-US" altLang="zh-CN" dirty="0"/>
              <a:t>DELETE </a:t>
            </a:r>
            <a:r>
              <a:rPr lang="zh-CN" altLang="zh-CN" dirty="0"/>
              <a:t>表名”二者均删除表中的全部行。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）表记录删除后不能恢复。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）如果在删除表记录的同时删除表结构，则使用“</a:t>
            </a:r>
            <a:r>
              <a:rPr lang="en-US" altLang="zh-CN" dirty="0"/>
              <a:t>DROP TABLE </a:t>
            </a:r>
            <a:r>
              <a:rPr lang="zh-CN" altLang="zh-CN" dirty="0"/>
              <a:t>表名”命令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47828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304177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2</a:t>
            </a:r>
            <a:r>
              <a:rPr lang="zh-CN" altLang="zh-CN" sz="2800" b="1" dirty="0">
                <a:solidFill>
                  <a:srgbClr val="751021"/>
                </a:solidFill>
              </a:rPr>
              <a:t>．删除表所有记录</a:t>
            </a:r>
          </a:p>
        </p:txBody>
      </p:sp>
      <p:sp>
        <p:nvSpPr>
          <p:cNvPr id="3" name="矩形 2"/>
          <p:cNvSpPr/>
          <p:nvPr/>
        </p:nvSpPr>
        <p:spPr>
          <a:xfrm>
            <a:off x="1080418" y="1260376"/>
            <a:ext cx="6768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3.7</a:t>
            </a:r>
            <a:r>
              <a:rPr lang="zh-CN" altLang="zh-CN" dirty="0"/>
              <a:t>】</a:t>
            </a:r>
            <a:r>
              <a:rPr lang="en-US" altLang="zh-CN" dirty="0"/>
              <a:t>  </a:t>
            </a:r>
            <a:r>
              <a:rPr lang="zh-CN" altLang="zh-CN" dirty="0"/>
              <a:t>删除</a:t>
            </a:r>
            <a:r>
              <a:rPr lang="en-US" altLang="zh-CN" dirty="0" err="1"/>
              <a:t>xscj</a:t>
            </a:r>
            <a:r>
              <a:rPr lang="zh-CN" altLang="zh-CN" dirty="0"/>
              <a:t>数据库的</a:t>
            </a:r>
            <a:r>
              <a:rPr lang="en-US" altLang="zh-CN" dirty="0"/>
              <a:t>xsb1</a:t>
            </a:r>
            <a:r>
              <a:rPr lang="zh-CN" altLang="zh-CN" dirty="0"/>
              <a:t>和</a:t>
            </a:r>
            <a:r>
              <a:rPr lang="en-US" altLang="zh-CN" dirty="0"/>
              <a:t>xsb2</a:t>
            </a:r>
            <a:r>
              <a:rPr lang="zh-CN" altLang="zh-CN" dirty="0"/>
              <a:t>表中的所有行。</a:t>
            </a:r>
          </a:p>
          <a:p>
            <a:r>
              <a:rPr lang="en-US" altLang="zh-CN" dirty="0"/>
              <a:t>T-SQL</a:t>
            </a:r>
            <a:r>
              <a:rPr lang="zh-CN" altLang="zh-CN" dirty="0"/>
              <a:t>命令如下：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6442" y="1906707"/>
            <a:ext cx="8568952" cy="2945368"/>
          </a:xfrm>
          <a:prstGeom prst="roundRect">
            <a:avLst>
              <a:gd name="adj" fmla="val 59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xscj</a:t>
            </a:r>
            <a:endParaRPr lang="zh-CN" altLang="zh-CN" dirty="0"/>
          </a:p>
          <a:p>
            <a:r>
              <a:rPr lang="en-US" altLang="zh-CN" dirty="0"/>
              <a:t>DELETE  xsb1</a:t>
            </a:r>
            <a:endParaRPr lang="zh-CN" altLang="zh-CN" dirty="0"/>
          </a:p>
          <a:p>
            <a:r>
              <a:rPr lang="en-US" altLang="zh-CN" dirty="0"/>
              <a:t>TRUNCATE TABLE  xsb2</a:t>
            </a:r>
            <a:endParaRPr lang="zh-CN" altLang="zh-CN" dirty="0"/>
          </a:p>
          <a:p>
            <a:r>
              <a:rPr lang="en-US" altLang="zh-CN" dirty="0"/>
              <a:t>GO</a:t>
            </a:r>
            <a:endParaRPr lang="zh-CN" altLang="zh-CN" dirty="0"/>
          </a:p>
          <a:p>
            <a:r>
              <a:rPr lang="en-US" altLang="zh-CN" dirty="0"/>
              <a:t>SELECT  * FROM  xsb1 		</a:t>
            </a:r>
            <a:r>
              <a:rPr lang="en-US" altLang="zh-CN" dirty="0" smtClean="0"/>
              <a:t>/*</a:t>
            </a:r>
            <a:r>
              <a:rPr lang="zh-CN" altLang="zh-CN" dirty="0"/>
              <a:t>显示没有记录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SELECT  * FROM  xsb2		</a:t>
            </a:r>
            <a:r>
              <a:rPr lang="en-US" altLang="zh-CN" dirty="0" smtClean="0"/>
              <a:t>/*</a:t>
            </a:r>
            <a:r>
              <a:rPr lang="zh-CN" altLang="zh-CN" dirty="0"/>
              <a:t>显示没有记录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GO</a:t>
            </a:r>
            <a:endParaRPr lang="zh-CN" altLang="zh-CN" dirty="0"/>
          </a:p>
          <a:p>
            <a:r>
              <a:rPr lang="en-US" altLang="zh-CN" dirty="0"/>
              <a:t>DROP TABLE xsb2</a:t>
            </a:r>
            <a:endParaRPr lang="zh-CN" altLang="zh-CN" dirty="0"/>
          </a:p>
          <a:p>
            <a:r>
              <a:rPr lang="en-US" altLang="zh-CN" dirty="0"/>
              <a:t>SELECT  * FROM  xsb2		</a:t>
            </a:r>
            <a:r>
              <a:rPr lang="en-US" altLang="zh-CN" dirty="0" smtClean="0"/>
              <a:t>/*</a:t>
            </a:r>
            <a:r>
              <a:rPr lang="zh-CN" altLang="zh-CN" dirty="0"/>
              <a:t>显示错误信息，因为</a:t>
            </a:r>
            <a:r>
              <a:rPr lang="en-US" altLang="zh-CN" dirty="0"/>
              <a:t>xsb2</a:t>
            </a:r>
            <a:r>
              <a:rPr lang="zh-CN" altLang="zh-CN" dirty="0"/>
              <a:t>已经没有了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 smtClean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982789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3304177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>
                <a:solidFill>
                  <a:srgbClr val="751021"/>
                </a:solidFill>
              </a:rPr>
              <a:t>2</a:t>
            </a:r>
            <a:r>
              <a:rPr lang="zh-CN" altLang="zh-CN" sz="2800" b="1" dirty="0">
                <a:solidFill>
                  <a:srgbClr val="751021"/>
                </a:solidFill>
              </a:rPr>
              <a:t>．删除表所有记录</a:t>
            </a:r>
          </a:p>
        </p:txBody>
      </p:sp>
      <p:sp>
        <p:nvSpPr>
          <p:cNvPr id="3" name="矩形 2"/>
          <p:cNvSpPr/>
          <p:nvPr/>
        </p:nvSpPr>
        <p:spPr>
          <a:xfrm>
            <a:off x="1512466" y="1404392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执行</a:t>
            </a:r>
            <a:r>
              <a:rPr lang="zh-CN" altLang="zh-CN" dirty="0"/>
              <a:t>结果如图</a:t>
            </a:r>
            <a:r>
              <a:rPr lang="en-US" altLang="zh-CN" dirty="0"/>
              <a:t>3.6</a:t>
            </a:r>
            <a:r>
              <a:rPr lang="zh-CN" altLang="zh-CN" dirty="0"/>
              <a:t>所示。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81" y="1794780"/>
            <a:ext cx="3389141" cy="345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87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92586" y="1044352"/>
            <a:ext cx="6516595" cy="85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4800" b="1" dirty="0" smtClean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zh-CN" sz="4800" b="1" dirty="0">
                <a:solidFill>
                  <a:srgbClr val="751021"/>
                </a:solidFill>
                <a:latin typeface="微软雅黑" pitchFamily="34" charset="-122"/>
                <a:ea typeface="微软雅黑" pitchFamily="34" charset="-122"/>
              </a:rPr>
              <a:t>的创建和操作</a:t>
            </a:r>
            <a:endParaRPr lang="en-US" altLang="zh-CN" sz="4800" b="1" dirty="0">
              <a:solidFill>
                <a:srgbClr val="751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6842" y="277836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为查询准备数据</a:t>
            </a:r>
          </a:p>
        </p:txBody>
      </p:sp>
    </p:spTree>
    <p:extLst>
      <p:ext uri="{BB962C8B-B14F-4D97-AF65-F5344CB8AC3E}">
        <p14:creationId xmlns:p14="http://schemas.microsoft.com/office/powerpoint/2010/main" val="9161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2755950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为查询准备数据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6562" y="1548408"/>
            <a:ext cx="6696744" cy="2883307"/>
          </a:xfrm>
          <a:prstGeom prst="horizontalScroll">
            <a:avLst/>
          </a:prstGeom>
          <a:solidFill>
            <a:schemeClr val="lt1">
              <a:alpha val="49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为了数据库查询方便，需要通过命令或者界面方式，除了学生成绩数据库（</a:t>
            </a:r>
            <a:r>
              <a:rPr lang="en-US" altLang="zh-CN" dirty="0" err="1"/>
              <a:t>xscj</a:t>
            </a:r>
            <a:r>
              <a:rPr lang="zh-CN" altLang="zh-CN" dirty="0"/>
              <a:t>）中学生表（</a:t>
            </a:r>
            <a:r>
              <a:rPr lang="en-US" altLang="zh-CN" dirty="0" err="1"/>
              <a:t>xsb</a:t>
            </a:r>
            <a:r>
              <a:rPr lang="zh-CN" altLang="zh-CN" dirty="0"/>
              <a:t>）表结构已经创建，还需要根据附录</a:t>
            </a:r>
            <a:r>
              <a:rPr lang="en-US" altLang="zh-CN" dirty="0"/>
              <a:t>A</a:t>
            </a:r>
            <a:r>
              <a:rPr lang="zh-CN" altLang="zh-CN" dirty="0"/>
              <a:t>，创建课程表（</a:t>
            </a:r>
            <a:r>
              <a:rPr lang="en-US" altLang="zh-CN" dirty="0" err="1"/>
              <a:t>kcb</a:t>
            </a:r>
            <a:r>
              <a:rPr lang="zh-CN" altLang="zh-CN" dirty="0"/>
              <a:t>）和成绩表（</a:t>
            </a:r>
            <a:r>
              <a:rPr lang="en-US" altLang="zh-CN" dirty="0" err="1"/>
              <a:t>cjb</a:t>
            </a:r>
            <a:r>
              <a:rPr lang="zh-CN" altLang="zh-CN" dirty="0"/>
              <a:t>）表结构，然后向学生表（</a:t>
            </a:r>
            <a:r>
              <a:rPr lang="en-US" altLang="zh-CN" dirty="0" err="1"/>
              <a:t>xsb</a:t>
            </a:r>
            <a:r>
              <a:rPr lang="zh-CN" altLang="zh-CN" dirty="0"/>
              <a:t>）、课程表（</a:t>
            </a:r>
            <a:r>
              <a:rPr lang="en-US" altLang="zh-CN" dirty="0" err="1"/>
              <a:t>kcb</a:t>
            </a:r>
            <a:r>
              <a:rPr lang="zh-CN" altLang="zh-CN" dirty="0"/>
              <a:t>）和成绩表（</a:t>
            </a:r>
            <a:r>
              <a:rPr lang="en-US" altLang="zh-CN" dirty="0" err="1"/>
              <a:t>cjb</a:t>
            </a:r>
            <a:r>
              <a:rPr lang="zh-CN" altLang="zh-CN" dirty="0"/>
              <a:t>）录入所有样本记录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388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数据类型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378" y="1476400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列的数据类型可以是</a:t>
            </a:r>
            <a:r>
              <a:rPr lang="en-US" altLang="zh-CN" dirty="0"/>
              <a:t>SQL Server</a:t>
            </a:r>
            <a:r>
              <a:rPr lang="zh-CN" altLang="zh-CN" dirty="0"/>
              <a:t>提供的系统数据类型，也可以是用户定义的数据类型。</a:t>
            </a:r>
            <a:r>
              <a:rPr lang="en-US" altLang="zh-CN" dirty="0"/>
              <a:t>SQL Server</a:t>
            </a:r>
            <a:r>
              <a:rPr lang="zh-CN" altLang="zh-CN" dirty="0"/>
              <a:t>提供的数据类型如表</a:t>
            </a:r>
            <a:r>
              <a:rPr lang="en-US" altLang="zh-CN" dirty="0"/>
              <a:t>3.2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7749"/>
              </p:ext>
            </p:extLst>
          </p:nvPr>
        </p:nvGraphicFramePr>
        <p:xfrm>
          <a:off x="1656482" y="2190178"/>
          <a:ext cx="7846225" cy="375071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18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数 据 类 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 dirty="0">
                          <a:effectLst/>
                          <a:latin typeface="Times New Roman"/>
                          <a:ea typeface="宋体"/>
                        </a:rPr>
                        <a:t>符 号 标 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整数型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int, smallint, tiny, bigint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精确数值型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decimal, numeric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浮点型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 dirty="0" err="1">
                          <a:effectLst/>
                          <a:latin typeface="Times New Roman"/>
                          <a:ea typeface="宋体"/>
                        </a:rPr>
                        <a:t>real,float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endParaRPr lang="zh-CN" sz="1400" kern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货币型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money, smallmoney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位型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Bit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14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字符型</a:t>
                      </a:r>
                    </a:p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Unicode</a:t>
                      </a: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字符型</a:t>
                      </a:r>
                    </a:p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文本型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char, varchar, varchar(MAX)</a:t>
                      </a:r>
                      <a:endParaRPr lang="zh-CN" sz="1400" kern="105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 dirty="0" err="1">
                          <a:effectLst/>
                          <a:latin typeface="Times New Roman"/>
                          <a:ea typeface="宋体"/>
                        </a:rPr>
                        <a:t>nchar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en-US" sz="1400" kern="1050" dirty="0" err="1">
                          <a:effectLst/>
                          <a:latin typeface="Times New Roman"/>
                          <a:ea typeface="宋体"/>
                        </a:rPr>
                        <a:t>nvarchar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en-US" sz="1400" kern="1050" dirty="0" err="1">
                          <a:effectLst/>
                          <a:latin typeface="Times New Roman"/>
                          <a:ea typeface="宋体"/>
                        </a:rPr>
                        <a:t>nvarchar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(MAX)</a:t>
                      </a:r>
                      <a:endParaRPr lang="zh-CN" sz="1400" kern="105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text, </a:t>
                      </a:r>
                      <a:r>
                        <a:rPr lang="en-US" sz="1400" kern="1050" dirty="0" err="1">
                          <a:effectLst/>
                          <a:latin typeface="Times New Roman"/>
                          <a:ea typeface="宋体"/>
                        </a:rPr>
                        <a:t>ntext</a:t>
                      </a:r>
                      <a:endParaRPr lang="zh-CN" sz="1400" kern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95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二进制型</a:t>
                      </a:r>
                    </a:p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图像型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binary[(</a:t>
                      </a:r>
                      <a:r>
                        <a:rPr lang="en-US" sz="1400" i="1" kern="105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)], varbinary[(</a:t>
                      </a:r>
                      <a:r>
                        <a:rPr lang="en-US" sz="1400" i="1" kern="105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)], varbinary(MAX)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Image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日期时间型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date, datetime, smalldatetime, datetime2, datetimeoffset, time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时间戳型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timestamp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平面和地理空间数据类型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>
                          <a:effectLst/>
                          <a:latin typeface="Times New Roman"/>
                          <a:ea typeface="宋体"/>
                        </a:rPr>
                        <a:t>geometry, geography</a:t>
                      </a:r>
                      <a:endParaRPr lang="zh-CN" sz="1400" kern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04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zh-CN" sz="1400" kern="1050">
                          <a:effectLst/>
                          <a:latin typeface="Times New Roman"/>
                          <a:ea typeface="宋体"/>
                        </a:rPr>
                        <a:t>其他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5"/>
                        </a:lnSpc>
                        <a:spcAft>
                          <a:spcPts val="0"/>
                        </a:spcAft>
                        <a:tabLst>
                          <a:tab pos="5328920" algn="r"/>
                        </a:tabLst>
                      </a:pPr>
                      <a:r>
                        <a:rPr lang="en-US" sz="1400" kern="1050" dirty="0" err="1">
                          <a:effectLst/>
                          <a:latin typeface="Times New Roman"/>
                          <a:ea typeface="宋体"/>
                        </a:rPr>
                        <a:t>sql_variant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en-US" sz="1400" kern="1050" dirty="0" err="1">
                          <a:effectLst/>
                          <a:latin typeface="Times New Roman"/>
                          <a:ea typeface="宋体"/>
                        </a:rPr>
                        <a:t>uniqueidentifier</a:t>
                      </a:r>
                      <a:r>
                        <a:rPr lang="en-US" sz="1400" kern="1050" dirty="0">
                          <a:effectLst/>
                          <a:latin typeface="Times New Roman"/>
                          <a:ea typeface="宋体"/>
                        </a:rPr>
                        <a:t>, xml, </a:t>
                      </a:r>
                      <a:r>
                        <a:rPr lang="en-US" sz="1400" kern="1050" dirty="0" err="1">
                          <a:effectLst/>
                          <a:latin typeface="Times New Roman"/>
                          <a:ea typeface="宋体"/>
                        </a:rPr>
                        <a:t>hierarchyid</a:t>
                      </a:r>
                      <a:endParaRPr lang="zh-CN" sz="1400" kern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数据类型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6442" y="1188368"/>
            <a:ext cx="88569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zh-CN" b="1" dirty="0"/>
              <a:t>．整数型：</a:t>
            </a:r>
            <a:r>
              <a:rPr lang="en-US" altLang="zh-CN" b="1" dirty="0" err="1"/>
              <a:t>int</a:t>
            </a:r>
            <a:r>
              <a:rPr lang="zh-CN" altLang="zh-CN" b="1" dirty="0"/>
              <a:t>，</a:t>
            </a:r>
            <a:r>
              <a:rPr lang="en-US" altLang="zh-CN" b="1" dirty="0" err="1"/>
              <a:t>smallint</a:t>
            </a:r>
            <a:r>
              <a:rPr lang="zh-CN" altLang="zh-CN" b="1" dirty="0"/>
              <a:t>，</a:t>
            </a:r>
            <a:r>
              <a:rPr lang="en-US" altLang="zh-CN" b="1" dirty="0"/>
              <a:t>tiny</a:t>
            </a:r>
            <a:r>
              <a:rPr lang="zh-CN" altLang="zh-CN" b="1" dirty="0"/>
              <a:t>，</a:t>
            </a:r>
            <a:r>
              <a:rPr lang="en-US" altLang="zh-CN" b="1" dirty="0" err="1"/>
              <a:t>bigint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整数型包括</a:t>
            </a:r>
            <a:r>
              <a:rPr lang="en-US" altLang="zh-CN" dirty="0"/>
              <a:t>4</a:t>
            </a:r>
            <a:r>
              <a:rPr lang="zh-CN" altLang="zh-CN" dirty="0"/>
              <a:t>种类型，从标识符的含义就可以看出，它们的表示数范围逐渐缩小。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类型</a:t>
            </a:r>
            <a:r>
              <a:rPr lang="en-US" altLang="zh-CN" dirty="0"/>
              <a:t>	</a:t>
            </a:r>
            <a:r>
              <a:rPr lang="zh-CN" altLang="zh-CN" dirty="0" smtClean="0"/>
              <a:t>名称</a:t>
            </a:r>
            <a:r>
              <a:rPr lang="en-US" altLang="zh-CN" dirty="0"/>
              <a:t>		</a:t>
            </a:r>
            <a:r>
              <a:rPr lang="zh-CN" altLang="zh-CN" dirty="0" smtClean="0"/>
              <a:t>数</a:t>
            </a:r>
            <a:r>
              <a:rPr lang="zh-CN" altLang="zh-CN" dirty="0"/>
              <a:t>范围</a:t>
            </a:r>
            <a:r>
              <a:rPr lang="en-US" altLang="zh-CN" dirty="0"/>
              <a:t>		</a:t>
            </a:r>
            <a:r>
              <a:rPr lang="zh-CN" altLang="zh-CN" dirty="0" smtClean="0"/>
              <a:t>精度</a:t>
            </a:r>
            <a:r>
              <a:rPr lang="en-US" altLang="zh-CN" dirty="0"/>
              <a:t>		</a:t>
            </a:r>
            <a:r>
              <a:rPr lang="zh-CN" altLang="zh-CN" dirty="0" smtClean="0"/>
              <a:t>存储</a:t>
            </a:r>
            <a:r>
              <a:rPr lang="zh-CN" altLang="zh-CN" dirty="0"/>
              <a:t>字节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	</a:t>
            </a:r>
            <a:r>
              <a:rPr lang="zh-CN" altLang="zh-CN" dirty="0" smtClean="0"/>
              <a:t>整数</a:t>
            </a:r>
            <a:r>
              <a:rPr lang="en-US" altLang="zh-CN" dirty="0"/>
              <a:t>		</a:t>
            </a:r>
            <a:r>
              <a:rPr lang="en-US" altLang="zh-CN" dirty="0" smtClean="0">
                <a:sym typeface="Symbol"/>
              </a:rPr>
              <a:t></a:t>
            </a:r>
            <a:r>
              <a:rPr lang="en-US" altLang="zh-CN" dirty="0"/>
              <a:t>2</a:t>
            </a:r>
            <a:r>
              <a:rPr lang="en-US" altLang="zh-CN" baseline="30000" dirty="0"/>
              <a:t>31</a:t>
            </a:r>
            <a:r>
              <a:rPr lang="zh-CN" altLang="zh-CN" dirty="0"/>
              <a:t>～</a:t>
            </a:r>
            <a:r>
              <a:rPr lang="en-US" altLang="zh-CN" dirty="0"/>
              <a:t>2</a:t>
            </a:r>
            <a:r>
              <a:rPr lang="en-US" altLang="zh-CN" baseline="30000" dirty="0"/>
              <a:t>31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	</a:t>
            </a:r>
            <a:r>
              <a:rPr lang="en-US" altLang="zh-CN" dirty="0" smtClean="0"/>
              <a:t>10</a:t>
            </a:r>
            <a:r>
              <a:rPr lang="en-US" altLang="zh-CN" dirty="0"/>
              <a:t>		</a:t>
            </a:r>
            <a:r>
              <a:rPr lang="en-US" altLang="zh-CN" dirty="0" smtClean="0"/>
              <a:t>4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smallint</a:t>
            </a:r>
            <a:r>
              <a:rPr lang="en-US" altLang="zh-CN" dirty="0"/>
              <a:t>	</a:t>
            </a:r>
            <a:r>
              <a:rPr lang="zh-CN" altLang="zh-CN" dirty="0"/>
              <a:t>短整数</a:t>
            </a:r>
            <a:r>
              <a:rPr lang="en-US" altLang="zh-CN" dirty="0"/>
              <a:t>		</a:t>
            </a:r>
            <a:r>
              <a:rPr lang="en-US" altLang="zh-CN" dirty="0" smtClean="0">
                <a:sym typeface="Symbol"/>
              </a:rPr>
              <a:t></a:t>
            </a:r>
            <a:r>
              <a:rPr lang="en-US" altLang="zh-CN" dirty="0"/>
              <a:t>2</a:t>
            </a:r>
            <a:r>
              <a:rPr lang="en-US" altLang="zh-CN" baseline="30000" dirty="0"/>
              <a:t>15</a:t>
            </a:r>
            <a:r>
              <a:rPr lang="zh-CN" altLang="zh-CN" dirty="0"/>
              <a:t>～</a:t>
            </a:r>
            <a:r>
              <a:rPr lang="en-US" altLang="zh-CN" dirty="0"/>
              <a:t>2</a:t>
            </a:r>
            <a:r>
              <a:rPr lang="en-US" altLang="zh-CN" baseline="30000" dirty="0"/>
              <a:t>15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	</a:t>
            </a:r>
            <a:r>
              <a:rPr lang="en-US" altLang="zh-CN" dirty="0" smtClean="0"/>
              <a:t>5</a:t>
            </a:r>
            <a:r>
              <a:rPr lang="en-US" altLang="zh-CN" dirty="0"/>
              <a:t>		</a:t>
            </a:r>
            <a:r>
              <a:rPr lang="en-US" altLang="zh-CN" dirty="0" smtClean="0"/>
              <a:t>2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tinyint</a:t>
            </a:r>
            <a:r>
              <a:rPr lang="en-US" altLang="zh-CN" dirty="0"/>
              <a:t>	</a:t>
            </a:r>
            <a:r>
              <a:rPr lang="zh-CN" altLang="zh-CN" dirty="0"/>
              <a:t>微短</a:t>
            </a:r>
            <a:r>
              <a:rPr lang="zh-CN" altLang="zh-CN" dirty="0" smtClean="0"/>
              <a:t>整数</a:t>
            </a:r>
            <a:r>
              <a:rPr lang="en-US" altLang="zh-CN" dirty="0"/>
              <a:t>	</a:t>
            </a:r>
            <a:r>
              <a:rPr lang="en-US" altLang="zh-CN" dirty="0" smtClean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255		</a:t>
            </a:r>
            <a:r>
              <a:rPr lang="en-US" altLang="zh-CN" dirty="0" smtClean="0"/>
              <a:t>3</a:t>
            </a:r>
            <a:r>
              <a:rPr lang="en-US" altLang="zh-CN" dirty="0"/>
              <a:t>		</a:t>
            </a:r>
            <a:r>
              <a:rPr lang="en-US" altLang="zh-CN" dirty="0" smtClean="0"/>
              <a:t>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bigint</a:t>
            </a:r>
            <a:r>
              <a:rPr lang="en-US" altLang="zh-CN" dirty="0"/>
              <a:t>	</a:t>
            </a:r>
            <a:r>
              <a:rPr lang="zh-CN" altLang="zh-CN" dirty="0" smtClean="0"/>
              <a:t>大</a:t>
            </a:r>
            <a:r>
              <a:rPr lang="zh-CN" altLang="zh-CN" dirty="0"/>
              <a:t>整数</a:t>
            </a:r>
            <a:r>
              <a:rPr lang="en-US" altLang="zh-CN" dirty="0"/>
              <a:t>  		</a:t>
            </a:r>
            <a:r>
              <a:rPr lang="en-US" altLang="zh-CN" dirty="0" smtClean="0">
                <a:sym typeface="Symbol"/>
              </a:rPr>
              <a:t></a:t>
            </a:r>
            <a:r>
              <a:rPr lang="en-US" altLang="zh-CN" dirty="0"/>
              <a:t>2</a:t>
            </a:r>
            <a:r>
              <a:rPr lang="en-US" altLang="zh-CN" baseline="30000" dirty="0"/>
              <a:t>63</a:t>
            </a:r>
            <a:r>
              <a:rPr lang="zh-CN" altLang="zh-CN" dirty="0"/>
              <a:t>～</a:t>
            </a:r>
            <a:r>
              <a:rPr lang="en-US" altLang="zh-CN" dirty="0"/>
              <a:t>2</a:t>
            </a:r>
            <a:r>
              <a:rPr lang="en-US" altLang="zh-CN" baseline="30000" dirty="0"/>
              <a:t>63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	</a:t>
            </a:r>
            <a:r>
              <a:rPr lang="en-US" altLang="zh-CN" dirty="0" smtClean="0"/>
              <a:t>19</a:t>
            </a:r>
            <a:r>
              <a:rPr lang="en-US" altLang="zh-CN" dirty="0"/>
              <a:t>		</a:t>
            </a:r>
            <a:r>
              <a:rPr lang="en-US" altLang="zh-CN" dirty="0" smtClean="0"/>
              <a:t>8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08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数据类型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362" y="1332384"/>
            <a:ext cx="94330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zh-CN" b="1" dirty="0"/>
              <a:t>．精确数值型：</a:t>
            </a:r>
            <a:r>
              <a:rPr lang="en-US" altLang="zh-CN" b="1" dirty="0"/>
              <a:t>decimal</a:t>
            </a:r>
            <a:r>
              <a:rPr lang="zh-CN" altLang="zh-CN" b="1" dirty="0"/>
              <a:t>，</a:t>
            </a:r>
            <a:r>
              <a:rPr lang="en-US" altLang="zh-CN" b="1" dirty="0"/>
              <a:t>numeric</a:t>
            </a:r>
            <a:endParaRPr lang="zh-CN" altLang="zh-CN" b="1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精确数值型数据由整数部分和小数部分构成，其所有的数字都是有效位，能够以完整的精度存储十进制数。</a:t>
            </a:r>
            <a:r>
              <a:rPr lang="en-US" altLang="zh-CN" dirty="0"/>
              <a:t>decimal </a:t>
            </a:r>
            <a:r>
              <a:rPr lang="zh-CN" altLang="zh-CN" dirty="0"/>
              <a:t>和</a:t>
            </a:r>
            <a:r>
              <a:rPr lang="en-US" altLang="zh-CN" dirty="0"/>
              <a:t> numeric</a:t>
            </a:r>
            <a:r>
              <a:rPr lang="zh-CN" altLang="zh-CN" dirty="0"/>
              <a:t>在功能上完全等价。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格式：</a:t>
            </a:r>
            <a:r>
              <a:rPr lang="en-US" altLang="zh-CN" dirty="0"/>
              <a:t>numeric | decimal(</a:t>
            </a:r>
            <a:r>
              <a:rPr lang="en-US" altLang="zh-CN" i="1" dirty="0"/>
              <a:t>p</a:t>
            </a:r>
            <a:r>
              <a:rPr lang="en-US" altLang="zh-CN" dirty="0"/>
              <a:t>[,</a:t>
            </a:r>
            <a:r>
              <a:rPr lang="en-US" altLang="zh-CN" i="1" dirty="0"/>
              <a:t>s</a:t>
            </a:r>
            <a:r>
              <a:rPr lang="en-US" altLang="zh-CN" dirty="0"/>
              <a:t>])</a:t>
            </a:r>
            <a:r>
              <a:rPr lang="zh-CN" altLang="zh-CN" dirty="0"/>
              <a:t>，其中</a:t>
            </a:r>
            <a:r>
              <a:rPr lang="en-US" altLang="zh-CN" i="1" dirty="0"/>
              <a:t>p</a:t>
            </a:r>
            <a:r>
              <a:rPr lang="zh-CN" altLang="zh-CN" dirty="0"/>
              <a:t>为精度，</a:t>
            </a:r>
            <a:r>
              <a:rPr lang="en-US" altLang="zh-CN" i="1" dirty="0"/>
              <a:t>s</a:t>
            </a:r>
            <a:r>
              <a:rPr lang="zh-CN" altLang="zh-CN" dirty="0"/>
              <a:t>为小数位数，</a:t>
            </a:r>
            <a:r>
              <a:rPr lang="en-US" altLang="zh-CN" i="1" dirty="0"/>
              <a:t>s&lt;p, </a:t>
            </a:r>
            <a:r>
              <a:rPr lang="zh-CN" altLang="zh-CN" dirty="0"/>
              <a:t>默认值为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存储</a:t>
            </a:r>
            <a:r>
              <a:rPr lang="en-US" altLang="zh-CN" dirty="0"/>
              <a:t>–10</a:t>
            </a:r>
            <a:r>
              <a:rPr lang="en-US" altLang="zh-CN" baseline="30000" dirty="0"/>
              <a:t>38</a:t>
            </a:r>
            <a:r>
              <a:rPr lang="en-US" altLang="zh-CN" dirty="0"/>
              <a:t>+1</a:t>
            </a:r>
            <a:r>
              <a:rPr lang="zh-CN" altLang="zh-CN" dirty="0"/>
              <a:t>～</a:t>
            </a:r>
            <a:r>
              <a:rPr lang="en-US" altLang="zh-CN" dirty="0"/>
              <a:t>10</a:t>
            </a:r>
            <a:r>
              <a:rPr lang="en-US" altLang="zh-CN" baseline="30000" dirty="0"/>
              <a:t>38</a:t>
            </a:r>
            <a:r>
              <a:rPr lang="en-US" altLang="zh-CN" dirty="0"/>
              <a:t>–1</a:t>
            </a:r>
            <a:r>
              <a:rPr lang="zh-CN" altLang="zh-CN" dirty="0"/>
              <a:t>的固定精度和小数位的数字数据。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zh-CN" b="1" dirty="0"/>
              <a:t>．浮点型：</a:t>
            </a:r>
            <a:r>
              <a:rPr lang="en-US" altLang="zh-CN" b="1" dirty="0"/>
              <a:t>real</a:t>
            </a:r>
            <a:r>
              <a:rPr lang="zh-CN" altLang="zh-CN" b="1" dirty="0"/>
              <a:t>，</a:t>
            </a:r>
            <a:r>
              <a:rPr lang="en-US" altLang="zh-CN" b="1" dirty="0"/>
              <a:t>float</a:t>
            </a:r>
            <a:endParaRPr lang="zh-CN" altLang="zh-CN" b="1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浮点型不能精确表示数据的精度，用于处理取值范围非常大且对精确度要求不太高的数值量。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类型</a:t>
            </a:r>
            <a:r>
              <a:rPr lang="en-US" altLang="zh-CN" dirty="0"/>
              <a:t>	</a:t>
            </a:r>
            <a:r>
              <a:rPr lang="zh-CN" altLang="zh-CN" dirty="0" smtClean="0"/>
              <a:t>数</a:t>
            </a:r>
            <a:r>
              <a:rPr lang="zh-CN" altLang="zh-CN" dirty="0"/>
              <a:t>范围</a:t>
            </a:r>
            <a:r>
              <a:rPr lang="en-US" altLang="zh-CN" dirty="0"/>
              <a:t>		</a:t>
            </a:r>
            <a:r>
              <a:rPr lang="zh-CN" altLang="zh-CN" dirty="0" smtClean="0"/>
              <a:t>定义</a:t>
            </a:r>
            <a:r>
              <a:rPr lang="zh-CN" altLang="zh-CN" dirty="0"/>
              <a:t>长度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		</a:t>
            </a:r>
            <a:r>
              <a:rPr lang="zh-CN" altLang="zh-CN" dirty="0"/>
              <a:t>精度</a:t>
            </a:r>
            <a:r>
              <a:rPr lang="en-US" altLang="zh-CN" dirty="0"/>
              <a:t>		</a:t>
            </a:r>
            <a:r>
              <a:rPr lang="zh-CN" altLang="zh-CN" dirty="0"/>
              <a:t>字节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real	</a:t>
            </a:r>
            <a:r>
              <a:rPr lang="en-US" altLang="zh-CN" dirty="0" smtClean="0"/>
              <a:t>–</a:t>
            </a:r>
            <a:r>
              <a:rPr lang="en-US" altLang="zh-CN" dirty="0"/>
              <a:t>3.40E+38</a:t>
            </a:r>
            <a:r>
              <a:rPr lang="zh-CN" altLang="zh-CN" dirty="0"/>
              <a:t>～</a:t>
            </a:r>
            <a:r>
              <a:rPr lang="en-US" altLang="zh-CN" dirty="0"/>
              <a:t>3.40E+38	</a:t>
            </a:r>
            <a:r>
              <a:rPr lang="en-US" altLang="zh-CN" dirty="0" smtClean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24		</a:t>
            </a:r>
            <a:r>
              <a:rPr lang="en-US" altLang="zh-CN" dirty="0" smtClean="0"/>
              <a:t>7</a:t>
            </a:r>
            <a:r>
              <a:rPr lang="en-US" altLang="zh-CN" dirty="0"/>
              <a:t>		4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float	</a:t>
            </a:r>
            <a:r>
              <a:rPr lang="en-US" altLang="zh-CN" dirty="0" smtClean="0"/>
              <a:t>–</a:t>
            </a:r>
            <a:r>
              <a:rPr lang="en-US" altLang="zh-CN" dirty="0"/>
              <a:t>1.79E+308</a:t>
            </a:r>
            <a:r>
              <a:rPr lang="zh-CN" altLang="zh-CN" dirty="0"/>
              <a:t>～</a:t>
            </a:r>
            <a:r>
              <a:rPr lang="en-US" altLang="zh-CN" dirty="0"/>
              <a:t>1.79E+308	</a:t>
            </a:r>
            <a:r>
              <a:rPr lang="en-US" altLang="zh-CN" dirty="0" smtClean="0"/>
              <a:t>25</a:t>
            </a:r>
            <a:r>
              <a:rPr lang="zh-CN" altLang="zh-CN" dirty="0"/>
              <a:t>～</a:t>
            </a:r>
            <a:r>
              <a:rPr lang="en-US" altLang="zh-CN" dirty="0"/>
              <a:t>53		</a:t>
            </a:r>
            <a:r>
              <a:rPr lang="en-US" altLang="zh-CN" dirty="0" smtClean="0"/>
              <a:t>15</a:t>
            </a:r>
            <a:r>
              <a:rPr lang="en-US" altLang="zh-CN" dirty="0"/>
              <a:t>		</a:t>
            </a:r>
            <a:r>
              <a:rPr lang="en-US" altLang="zh-CN" dirty="0" smtClean="0"/>
              <a:t>8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03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7293" y="244811"/>
            <a:ext cx="1673923" cy="54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492" tIns="57246" rIns="114492" bIns="5724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 b="1" dirty="0">
                <a:solidFill>
                  <a:srgbClr val="751021"/>
                </a:solidFill>
              </a:rPr>
              <a:t>数据类型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386" y="1260376"/>
            <a:ext cx="9289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/>
              <a:t>4</a:t>
            </a:r>
            <a:r>
              <a:rPr lang="zh-CN" altLang="zh-CN" b="1" dirty="0"/>
              <a:t>．货币型：</a:t>
            </a:r>
            <a:r>
              <a:rPr lang="en-US" altLang="zh-CN" b="1" dirty="0"/>
              <a:t>money</a:t>
            </a:r>
            <a:r>
              <a:rPr lang="zh-CN" altLang="zh-CN" b="1" dirty="0"/>
              <a:t>，</a:t>
            </a:r>
            <a:r>
              <a:rPr lang="en-US" altLang="zh-CN" b="1" dirty="0" err="1"/>
              <a:t>smallmoney</a:t>
            </a:r>
            <a:endParaRPr lang="zh-CN" altLang="zh-CN" b="1" dirty="0"/>
          </a:p>
          <a:p>
            <a:pPr indent="446088"/>
            <a:r>
              <a:rPr lang="zh-CN" altLang="zh-CN" dirty="0"/>
              <a:t>用十进制数表示货币值。</a:t>
            </a:r>
          </a:p>
          <a:p>
            <a:pPr indent="446088"/>
            <a:r>
              <a:rPr lang="zh-CN" altLang="zh-CN" dirty="0"/>
              <a:t>类型</a:t>
            </a:r>
            <a:r>
              <a:rPr lang="en-US" altLang="zh-CN" dirty="0"/>
              <a:t>		</a:t>
            </a:r>
            <a:r>
              <a:rPr lang="zh-CN" altLang="zh-CN" dirty="0" smtClean="0"/>
              <a:t>数</a:t>
            </a:r>
            <a:r>
              <a:rPr lang="zh-CN" altLang="zh-CN" dirty="0"/>
              <a:t>范围</a:t>
            </a:r>
            <a:r>
              <a:rPr lang="en-US" altLang="zh-CN" dirty="0"/>
              <a:t>		</a:t>
            </a:r>
            <a:r>
              <a:rPr lang="zh-CN" altLang="zh-CN" dirty="0" smtClean="0"/>
              <a:t>小数</a:t>
            </a:r>
            <a:r>
              <a:rPr lang="zh-CN" altLang="zh-CN" dirty="0"/>
              <a:t>位数</a:t>
            </a:r>
            <a:r>
              <a:rPr lang="en-US" altLang="zh-CN" dirty="0"/>
              <a:t>	</a:t>
            </a:r>
            <a:r>
              <a:rPr lang="zh-CN" altLang="zh-CN" dirty="0" smtClean="0"/>
              <a:t>精度</a:t>
            </a:r>
            <a:r>
              <a:rPr lang="en-US" altLang="zh-CN" dirty="0"/>
              <a:t>		</a:t>
            </a:r>
            <a:r>
              <a:rPr lang="zh-CN" altLang="zh-CN" dirty="0"/>
              <a:t>字节</a:t>
            </a:r>
          </a:p>
          <a:p>
            <a:pPr indent="446088"/>
            <a:r>
              <a:rPr lang="en-US" altLang="zh-CN" dirty="0" smtClean="0"/>
              <a:t>Money           </a:t>
            </a:r>
            <a:r>
              <a:rPr lang="en-US" altLang="zh-CN" dirty="0" smtClean="0">
                <a:sym typeface="Symbol"/>
              </a:rPr>
              <a:t></a:t>
            </a:r>
            <a:r>
              <a:rPr lang="en-US" altLang="zh-CN" dirty="0"/>
              <a:t>2</a:t>
            </a:r>
            <a:r>
              <a:rPr lang="en-US" altLang="zh-CN" baseline="30000" dirty="0"/>
              <a:t>63</a:t>
            </a:r>
            <a:r>
              <a:rPr lang="zh-CN" altLang="zh-CN" dirty="0"/>
              <a:t>～</a:t>
            </a:r>
            <a:r>
              <a:rPr lang="en-US" altLang="zh-CN" dirty="0"/>
              <a:t>2</a:t>
            </a:r>
            <a:r>
              <a:rPr lang="en-US" altLang="zh-CN" baseline="30000" dirty="0"/>
              <a:t>63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      	4		</a:t>
            </a:r>
            <a:r>
              <a:rPr lang="en-US" altLang="zh-CN" dirty="0" smtClean="0"/>
              <a:t>19</a:t>
            </a:r>
            <a:r>
              <a:rPr lang="en-US" altLang="zh-CN" dirty="0"/>
              <a:t>		8</a:t>
            </a:r>
            <a:endParaRPr lang="zh-CN" altLang="zh-CN" dirty="0"/>
          </a:p>
          <a:p>
            <a:pPr indent="446088"/>
            <a:r>
              <a:rPr lang="en-US" altLang="zh-CN" dirty="0" err="1"/>
              <a:t>smallmoney</a:t>
            </a:r>
            <a:r>
              <a:rPr lang="en-US" altLang="zh-CN" dirty="0"/>
              <a:t>	–2</a:t>
            </a:r>
            <a:r>
              <a:rPr lang="en-US" altLang="zh-CN" baseline="30000" dirty="0"/>
              <a:t>31</a:t>
            </a:r>
            <a:r>
              <a:rPr lang="zh-CN" altLang="zh-CN" dirty="0"/>
              <a:t>～</a:t>
            </a:r>
            <a:r>
              <a:rPr lang="en-US" altLang="zh-CN" dirty="0"/>
              <a:t>2</a:t>
            </a:r>
            <a:r>
              <a:rPr lang="en-US" altLang="zh-CN" baseline="30000" dirty="0"/>
              <a:t>31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	</a:t>
            </a:r>
            <a:r>
              <a:rPr lang="en-US" altLang="zh-CN" dirty="0" smtClean="0"/>
              <a:t>4</a:t>
            </a:r>
            <a:r>
              <a:rPr lang="en-US" altLang="zh-CN" dirty="0"/>
              <a:t>		</a:t>
            </a:r>
            <a:r>
              <a:rPr lang="en-US" altLang="zh-CN" dirty="0" smtClean="0"/>
              <a:t>10</a:t>
            </a:r>
            <a:r>
              <a:rPr lang="en-US" altLang="zh-CN" dirty="0"/>
              <a:t>		4</a:t>
            </a:r>
            <a:endParaRPr lang="zh-CN" altLang="zh-CN" dirty="0"/>
          </a:p>
          <a:p>
            <a:pPr indent="446088"/>
            <a:r>
              <a:rPr lang="zh-CN" altLang="zh-CN" dirty="0">
                <a:solidFill>
                  <a:srgbClr val="FF0000"/>
                </a:solidFill>
              </a:rPr>
              <a:t>说明：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）当向表中插入</a:t>
            </a:r>
            <a:r>
              <a:rPr lang="en-US" altLang="zh-CN" dirty="0"/>
              <a:t>money</a:t>
            </a:r>
            <a:r>
              <a:rPr lang="zh-CN" altLang="zh-CN" dirty="0"/>
              <a:t>或</a:t>
            </a:r>
            <a:r>
              <a:rPr lang="en-US" altLang="zh-CN" dirty="0" err="1"/>
              <a:t>smallmoney</a:t>
            </a:r>
            <a:r>
              <a:rPr lang="zh-CN" altLang="zh-CN" dirty="0"/>
              <a:t>类型的值时，必须在数据前面加上货币表示符号（</a:t>
            </a:r>
            <a:r>
              <a:rPr lang="en-US" altLang="zh-CN" dirty="0"/>
              <a:t>$</a:t>
            </a:r>
            <a:r>
              <a:rPr lang="zh-CN" altLang="zh-CN" dirty="0"/>
              <a:t>），并且数据中间不能有逗号（</a:t>
            </a:r>
            <a:r>
              <a:rPr lang="en-US" altLang="zh-CN" dirty="0"/>
              <a:t>,</a:t>
            </a:r>
            <a:r>
              <a:rPr lang="zh-CN" altLang="zh-CN" dirty="0"/>
              <a:t>）；若货币值为负数，则需要在符号</a:t>
            </a:r>
            <a:r>
              <a:rPr lang="en-US" altLang="zh-CN" dirty="0"/>
              <a:t>$</a:t>
            </a:r>
            <a:r>
              <a:rPr lang="zh-CN" altLang="zh-CN" dirty="0"/>
              <a:t>的后面加上负号（</a:t>
            </a:r>
            <a:r>
              <a:rPr lang="en-US" altLang="zh-CN" dirty="0"/>
              <a:t>-</a:t>
            </a:r>
            <a:r>
              <a:rPr lang="zh-CN" altLang="zh-CN" dirty="0"/>
              <a:t>）。例如，</a:t>
            </a:r>
            <a:r>
              <a:rPr lang="en-US" altLang="zh-CN" dirty="0"/>
              <a:t>$15 000.32</a:t>
            </a:r>
            <a:r>
              <a:rPr lang="zh-CN" altLang="zh-CN" dirty="0"/>
              <a:t>，</a:t>
            </a:r>
            <a:r>
              <a:rPr lang="en-US" altLang="zh-CN" dirty="0"/>
              <a:t>$680</a:t>
            </a:r>
            <a:r>
              <a:rPr lang="zh-CN" altLang="zh-CN" dirty="0"/>
              <a:t>，</a:t>
            </a:r>
            <a:r>
              <a:rPr lang="en-US" altLang="zh-CN" dirty="0"/>
              <a:t>$-20 000.9088</a:t>
            </a:r>
            <a:r>
              <a:rPr lang="zh-CN" altLang="zh-CN" dirty="0"/>
              <a:t>都是正确的货币数据表示形式。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money</a:t>
            </a:r>
            <a:r>
              <a:rPr lang="zh-CN" altLang="zh-CN" dirty="0"/>
              <a:t>的数范围与</a:t>
            </a:r>
            <a:r>
              <a:rPr lang="en-US" altLang="zh-CN" dirty="0" err="1"/>
              <a:t>bigint</a:t>
            </a:r>
            <a:r>
              <a:rPr lang="zh-CN" altLang="zh-CN" dirty="0"/>
              <a:t>相同，不同的只是</a:t>
            </a:r>
            <a:r>
              <a:rPr lang="en-US" altLang="zh-CN" dirty="0"/>
              <a:t>money</a:t>
            </a:r>
            <a:r>
              <a:rPr lang="zh-CN" altLang="zh-CN" dirty="0"/>
              <a:t>型有</a:t>
            </a:r>
            <a:r>
              <a:rPr lang="en-US" altLang="zh-CN" dirty="0"/>
              <a:t>4</a:t>
            </a:r>
            <a:r>
              <a:rPr lang="zh-CN" altLang="zh-CN" dirty="0"/>
              <a:t>位小数。</a:t>
            </a:r>
            <a:r>
              <a:rPr lang="en-US" altLang="zh-CN" dirty="0" err="1"/>
              <a:t>smallmoney</a:t>
            </a:r>
            <a:r>
              <a:rPr lang="zh-CN" altLang="zh-CN" dirty="0"/>
              <a:t>与</a:t>
            </a:r>
            <a:r>
              <a:rPr lang="en-US" altLang="zh-CN" dirty="0" err="1"/>
              <a:t>int</a:t>
            </a:r>
            <a:r>
              <a:rPr lang="zh-CN" altLang="zh-CN" dirty="0"/>
              <a:t>的关系就如同</a:t>
            </a:r>
            <a:r>
              <a:rPr lang="en-US" altLang="zh-CN" dirty="0"/>
              <a:t>money</a:t>
            </a:r>
            <a:r>
              <a:rPr lang="zh-CN" altLang="zh-CN" dirty="0"/>
              <a:t>与</a:t>
            </a:r>
            <a:r>
              <a:rPr lang="en-US" altLang="zh-CN" dirty="0" err="1"/>
              <a:t>bigint</a:t>
            </a:r>
            <a:r>
              <a:rPr lang="zh-CN" altLang="zh-CN" dirty="0"/>
              <a:t>的关系。</a:t>
            </a:r>
          </a:p>
          <a:p>
            <a:pPr indent="446088"/>
            <a:r>
              <a:rPr lang="en-US" altLang="zh-CN" b="1" dirty="0"/>
              <a:t>5</a:t>
            </a:r>
            <a:r>
              <a:rPr lang="zh-CN" altLang="zh-CN" b="1" dirty="0"/>
              <a:t>．位型：</a:t>
            </a:r>
            <a:r>
              <a:rPr lang="en-US" altLang="zh-CN" b="1" dirty="0"/>
              <a:t>bit</a:t>
            </a:r>
            <a:endParaRPr lang="zh-CN" altLang="zh-CN" b="1" dirty="0"/>
          </a:p>
          <a:p>
            <a:pPr indent="446088"/>
            <a:r>
              <a:rPr lang="zh-CN" altLang="zh-CN" dirty="0"/>
              <a:t>它只存储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。当为</a:t>
            </a:r>
            <a:r>
              <a:rPr lang="en-US" altLang="zh-CN" dirty="0"/>
              <a:t>bit</a:t>
            </a:r>
            <a:r>
              <a:rPr lang="zh-CN" altLang="zh-CN" dirty="0"/>
              <a:t>类型数据赋</a:t>
            </a:r>
            <a:r>
              <a:rPr lang="en-US" altLang="zh-CN" dirty="0"/>
              <a:t>0</a:t>
            </a:r>
            <a:r>
              <a:rPr lang="zh-CN" altLang="zh-CN" dirty="0"/>
              <a:t>时，其值为</a:t>
            </a:r>
            <a:r>
              <a:rPr lang="en-US" altLang="zh-CN" dirty="0"/>
              <a:t>0</a:t>
            </a:r>
            <a:r>
              <a:rPr lang="zh-CN" altLang="zh-CN" dirty="0"/>
              <a:t>，而赋非</a:t>
            </a:r>
            <a:r>
              <a:rPr lang="en-US" altLang="zh-CN" dirty="0"/>
              <a:t>0</a:t>
            </a:r>
            <a:r>
              <a:rPr lang="zh-CN" altLang="zh-CN" dirty="0"/>
              <a:t>时，其值为</a:t>
            </a:r>
            <a:r>
              <a:rPr lang="en-US" altLang="zh-CN" dirty="0"/>
              <a:t>1</a:t>
            </a:r>
            <a:r>
              <a:rPr lang="zh-CN" altLang="zh-CN" dirty="0"/>
              <a:t>。字符串值</a:t>
            </a:r>
            <a:r>
              <a:rPr lang="en-US" altLang="zh-CN" dirty="0"/>
              <a:t>TRUE</a:t>
            </a:r>
            <a:r>
              <a:rPr lang="zh-CN" altLang="zh-CN" dirty="0"/>
              <a:t>转换为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FALSE</a:t>
            </a:r>
            <a:r>
              <a:rPr lang="zh-CN" altLang="zh-CN" dirty="0"/>
              <a:t>转换为</a:t>
            </a:r>
            <a:r>
              <a:rPr lang="en-US" altLang="zh-CN" dirty="0"/>
              <a:t>0</a:t>
            </a:r>
            <a:r>
              <a:rPr lang="zh-CN" altLang="zh-CN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1364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Pages>0</Pages>
  <Words>5842</Words>
  <Characters>0</Characters>
  <Application>Microsoft Office PowerPoint</Application>
  <DocSecurity>0</DocSecurity>
  <PresentationFormat>自定义</PresentationFormat>
  <Lines>0</Lines>
  <Paragraphs>629</Paragraphs>
  <Slides>55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等线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9颁奖</dc:title>
  <dc:creator>X-DOG</dc:creator>
  <cp:lastModifiedBy>windows 10</cp:lastModifiedBy>
  <cp:revision>52</cp:revision>
  <dcterms:created xsi:type="dcterms:W3CDTF">2014-11-11T11:04:56Z</dcterms:created>
  <dcterms:modified xsi:type="dcterms:W3CDTF">2021-09-17T07:40:35Z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2052-9.1.0.4867</vt:lpwstr>
  </property>
  <property fmtid="{D5CDD505-2E9C-101B-9397-08002B2CF9AE}" pid="3" name="name">
    <vt:lpwstr>xASTZcwXzN30789.ppt</vt:lpwstr>
  </property>
  <property fmtid="{D5CDD505-2E9C-101B-9397-08002B2CF9AE}" pid="4" name="fileid">
    <vt:lpwstr>519671</vt:lpwstr>
  </property>
</Properties>
</file>