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7.xml" ContentType="application/vnd.openxmlformats-officedocument.presentationml.notesSlide+xml"/>
  <Override PartName="/ppt/tags/tag37.xml" ContentType="application/vnd.openxmlformats-officedocument.presentationml.tags+xml"/>
  <Override PartName="/ppt/notesSlides/notesSlide2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9.xml" ContentType="application/vnd.openxmlformats-officedocument.presentationml.notesSlide+xml"/>
  <Override PartName="/ppt/tags/tag40.xml" ContentType="application/vnd.openxmlformats-officedocument.presentationml.tags+xml"/>
  <Override PartName="/ppt/notesSlides/notesSlide30.xml" ContentType="application/vnd.openxmlformats-officedocument.presentationml.notesSlide+xml"/>
  <Override PartName="/ppt/tags/tag41.xml" ContentType="application/vnd.openxmlformats-officedocument.presentationml.tags+xml"/>
  <Override PartName="/ppt/notesSlides/notesSlide31.xml" ContentType="application/vnd.openxmlformats-officedocument.presentationml.notesSlide+xml"/>
  <Override PartName="/ppt/tags/tag42.xml" ContentType="application/vnd.openxmlformats-officedocument.presentationml.tags+xml"/>
  <Override PartName="/ppt/notesSlides/notesSlide32.xml" ContentType="application/vnd.openxmlformats-officedocument.presentationml.notesSlide+xml"/>
  <Override PartName="/ppt/tags/tag4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44.xml" ContentType="application/vnd.openxmlformats-officedocument.presentationml.tags+xml"/>
  <Override PartName="/ppt/notesSlides/notesSlide35.xml" ContentType="application/vnd.openxmlformats-officedocument.presentationml.notesSlide+xml"/>
  <Override PartName="/ppt/tags/tag45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46.xml" ContentType="application/vnd.openxmlformats-officedocument.presentationml.tags+xml"/>
  <Override PartName="/ppt/notesSlides/notesSlide38.xml" ContentType="application/vnd.openxmlformats-officedocument.presentationml.notesSlide+xml"/>
  <Override PartName="/ppt/tags/tag47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48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49.xml" ContentType="application/vnd.openxmlformats-officedocument.presentationml.tags+xml"/>
  <Override PartName="/ppt/notesSlides/notesSlide45.xml" ContentType="application/vnd.openxmlformats-officedocument.presentationml.notesSlide+xml"/>
  <Override PartName="/ppt/tags/tag50.xml" ContentType="application/vnd.openxmlformats-officedocument.presentationml.tags+xml"/>
  <Override PartName="/ppt/notesSlides/notesSlide46.xml" ContentType="application/vnd.openxmlformats-officedocument.presentationml.notesSlide+xml"/>
  <Override PartName="/ppt/tags/tag51.xml" ContentType="application/vnd.openxmlformats-officedocument.presentationml.tags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459" r:id="rId2"/>
    <p:sldId id="460" r:id="rId3"/>
    <p:sldId id="462" r:id="rId4"/>
    <p:sldId id="463" r:id="rId5"/>
    <p:sldId id="464" r:id="rId6"/>
    <p:sldId id="774" r:id="rId7"/>
    <p:sldId id="858" r:id="rId8"/>
    <p:sldId id="859" r:id="rId9"/>
    <p:sldId id="776" r:id="rId10"/>
    <p:sldId id="829" r:id="rId11"/>
    <p:sldId id="832" r:id="rId12"/>
    <p:sldId id="838" r:id="rId13"/>
    <p:sldId id="779" r:id="rId14"/>
    <p:sldId id="713" r:id="rId15"/>
    <p:sldId id="839" r:id="rId16"/>
    <p:sldId id="840" r:id="rId17"/>
    <p:sldId id="841" r:id="rId18"/>
    <p:sldId id="843" r:id="rId19"/>
    <p:sldId id="844" r:id="rId20"/>
    <p:sldId id="788" r:id="rId21"/>
    <p:sldId id="845" r:id="rId22"/>
    <p:sldId id="846" r:id="rId23"/>
    <p:sldId id="797" r:id="rId24"/>
    <p:sldId id="847" r:id="rId25"/>
    <p:sldId id="848" r:id="rId26"/>
    <p:sldId id="849" r:id="rId27"/>
    <p:sldId id="850" r:id="rId28"/>
    <p:sldId id="947" r:id="rId29"/>
    <p:sldId id="851" r:id="rId30"/>
    <p:sldId id="950" r:id="rId31"/>
    <p:sldId id="951" r:id="rId32"/>
    <p:sldId id="962" r:id="rId33"/>
    <p:sldId id="953" r:id="rId34"/>
    <p:sldId id="958" r:id="rId35"/>
    <p:sldId id="959" r:id="rId36"/>
    <p:sldId id="954" r:id="rId37"/>
    <p:sldId id="960" r:id="rId38"/>
    <p:sldId id="955" r:id="rId39"/>
    <p:sldId id="956" r:id="rId40"/>
    <p:sldId id="961" r:id="rId41"/>
    <p:sldId id="853" r:id="rId42"/>
    <p:sldId id="855" r:id="rId43"/>
    <p:sldId id="800" r:id="rId44"/>
    <p:sldId id="963" r:id="rId45"/>
    <p:sldId id="856" r:id="rId46"/>
    <p:sldId id="857" r:id="rId47"/>
    <p:sldId id="957" r:id="rId48"/>
    <p:sldId id="531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cast" initials="i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2F2F2"/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4" d="100"/>
          <a:sy n="114" d="100"/>
        </p:scale>
        <p:origin x="-228" y="-108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50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901021" y="2904330"/>
            <a:ext cx="5394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8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 AOP</a:t>
            </a:r>
            <a:endParaRPr lang="zh-CN" altLang="en-US" sz="4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/>
          <p:cNvSpPr txBox="1"/>
          <p:nvPr/>
        </p:nvSpPr>
        <p:spPr>
          <a:xfrm>
            <a:off x="752609" y="890563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切面（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333850" y="1290673"/>
            <a:ext cx="10091956" cy="11001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切面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是指关注点形成的类（关注点是指类中重复的代码），通常是指封装的、用于横向插入系统的功能类（如事务管理、日志记录等）。在实际开发中，该类被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容器识别为切面，需要在配置文件中通过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指定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755335" y="4054835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连接点（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Joinpoint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8"/>
          <p:cNvSpPr txBox="1"/>
          <p:nvPr>
            <p:custDataLst>
              <p:tags r:id="rId2"/>
            </p:custDataLst>
          </p:nvPr>
        </p:nvSpPr>
        <p:spPr>
          <a:xfrm>
            <a:off x="1355047" y="4454945"/>
            <a:ext cx="9806729" cy="7853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连接点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是程序执行过程中某个特定的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节点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，例如，某方法调用时或处理异常时。在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中，一个连接点通常是一个方法的执行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773806" y="5240245"/>
            <a:ext cx="290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切入点（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Pointcut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8"/>
          <p:cNvSpPr txBox="1"/>
          <p:nvPr>
            <p:custDataLst>
              <p:tags r:id="rId3"/>
            </p:custDataLst>
          </p:nvPr>
        </p:nvSpPr>
        <p:spPr>
          <a:xfrm>
            <a:off x="1355046" y="5640355"/>
            <a:ext cx="9806729" cy="9233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当某个连接点满足预先指定的条件时，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就能够定位到这个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连接点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，在连接点处插入切面，该连接点也就变成了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切入点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 </a:t>
            </a:r>
          </a:p>
        </p:txBody>
      </p:sp>
      <p:sp>
        <p:nvSpPr>
          <p:cNvPr id="19" name="文本框 1"/>
          <p:cNvSpPr txBox="1"/>
          <p:nvPr/>
        </p:nvSpPr>
        <p:spPr>
          <a:xfrm>
            <a:off x="773806" y="2645376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增强处理（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4"/>
            </p:custDataLst>
          </p:nvPr>
        </p:nvSpPr>
        <p:spPr>
          <a:xfrm>
            <a:off x="1333850" y="3045486"/>
            <a:ext cx="9806728" cy="9233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通知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增强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处理就是插入的切面程序代码。可以将通知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增强处理理解为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切面中的方法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，它是切面的具体实现。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759872" y="888687"/>
            <a:ext cx="290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目标对象（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226275" y="1280408"/>
            <a:ext cx="9390960" cy="8278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目标对象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是指被插入切面的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即包含主业务逻辑的类对象。或者说是被一个或者多个切面所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通知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被增强的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759872" y="2148912"/>
            <a:ext cx="269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织入（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Weaving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8"/>
          <p:cNvSpPr txBox="1"/>
          <p:nvPr>
            <p:custDataLst>
              <p:tags r:id="rId2"/>
            </p:custDataLst>
          </p:nvPr>
        </p:nvSpPr>
        <p:spPr>
          <a:xfrm>
            <a:off x="1257972" y="2480679"/>
            <a:ext cx="9390960" cy="84136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将切面代码插入到目标对象上，从而生成代理对象的过程。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织入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可以在编译时，类加载时和运行时完成。在编译时进行织入就是静态代理，而在运行时进行织入则是动态代理。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759872" y="3338223"/>
            <a:ext cx="2309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3"/>
            </p:custDataLst>
          </p:nvPr>
        </p:nvSpPr>
        <p:spPr>
          <a:xfrm>
            <a:off x="1156129" y="3760342"/>
            <a:ext cx="9492803" cy="11556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将通知应用到目标对象之后，程序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动态创建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的通知对象，就称为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代理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。它是通过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中对目标对象进行增强，加入代理逻辑的而产生的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对象。代理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类既可能是和原类具有相同接口的类，也可能是原类的子类，可以采用调用原类相同的方式调用代理类。</a:t>
            </a:r>
          </a:p>
        </p:txBody>
      </p:sp>
      <p:sp>
        <p:nvSpPr>
          <p:cNvPr id="21" name="文本框 1"/>
          <p:cNvSpPr txBox="1"/>
          <p:nvPr/>
        </p:nvSpPr>
        <p:spPr>
          <a:xfrm>
            <a:off x="759872" y="5009558"/>
            <a:ext cx="3157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引介（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8"/>
          <p:cNvSpPr txBox="1"/>
          <p:nvPr>
            <p:custDataLst>
              <p:tags r:id="rId4"/>
            </p:custDataLst>
          </p:nvPr>
        </p:nvSpPr>
        <p:spPr>
          <a:xfrm>
            <a:off x="1226275" y="5317389"/>
            <a:ext cx="9390960" cy="115379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引介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是一种特殊的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通知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，它可为目标对象添加一些属性和方法。这样，即使一个业务类原本没有实现某一个接口，通过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的引介功能，也可以动态地为该业务类添加接口的实现逻辑，让业务类成为这个接口的实现类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的实现机制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/>
          <p:cNvSpPr txBox="1"/>
          <p:nvPr/>
        </p:nvSpPr>
        <p:spPr>
          <a:xfrm>
            <a:off x="1172537" y="1041565"/>
            <a:ext cx="930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Spring AOP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实现时需要创建一个代理对象，根据代理对象的创建方式，可以将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机制分为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动态代理和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GGLib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动态代理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925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情况下，</a:t>
            </a:r>
            <a:r>
              <a:rPr lang="en-US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zh-CN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动态代理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动态代理是通过</a:t>
            </a:r>
            <a:r>
              <a:rPr lang="en-US" altLang="zh-CN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java.lang.reflect.Proxy</a:t>
            </a:r>
            <a:r>
              <a:rPr lang="en-US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类实现的，可以调用</a:t>
            </a:r>
            <a:r>
              <a:rPr lang="en-US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en-US" altLang="zh-CN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newProxyInstance</a:t>
            </a:r>
            <a:r>
              <a:rPr lang="en-US" altLang="zh-CN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方法创建代理对象。</a:t>
            </a:r>
            <a:r>
              <a:rPr lang="en-US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动态代理可以实现无侵入式的代码扩展，并且可以在不修改源代码的情况下，</a:t>
            </a:r>
            <a:r>
              <a:rPr lang="zh-CN" altLang="zh-CN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增强</a:t>
            </a:r>
            <a:r>
              <a:rPr lang="zh-CN" altLang="zh-CN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某些方法。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012593" y="165531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101717" y="179102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4" name="矩形 3"/>
          <p:cNvSpPr/>
          <p:nvPr/>
        </p:nvSpPr>
        <p:spPr>
          <a:xfrm>
            <a:off x="3115058" y="1798657"/>
            <a:ext cx="451053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在项目中新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一个名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Spring03_00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985532"/>
            <a:ext cx="9078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接下来，通过一个案例演示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动态代理的实现过程，案例具体实现步骤如下。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61515" y="2841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10"/>
          <p:cNvSpPr txBox="1"/>
          <p:nvPr/>
        </p:nvSpPr>
        <p:spPr>
          <a:xfrm flipH="1">
            <a:off x="1050639" y="2977229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42312" y="2841932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创建包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com.demo01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，包中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接口中编写添加和删除的方法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63984" y="3530968"/>
            <a:ext cx="730960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interface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addUser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deleteUser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89141" y="101973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78265" y="115544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32779"/>
            <a:ext cx="8485746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创建UserDao接口的实现类UserDaoImpl，分别实现接口中的方法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12983" y="1941489"/>
            <a:ext cx="6697211" cy="43088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目标类，其中的方法会被增强处理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UserDaoImpl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addUser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添加用户！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deleteUser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删除用户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4" y="101973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5544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创建切面类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MyAspect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，在该类中定义一个模拟权限检查的方法和一个模拟日志记录的方法，这两个方法就是切面中的通知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60578" y="1989674"/>
            <a:ext cx="9046128" cy="4111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切面类：存在多个通知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advice(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增强的方法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MyAspect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check_Permissions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模拟权限检查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!"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模拟记录日志！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4" y="100593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41638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创建代理类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MyProxy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，类中通过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newProxyInstance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代理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类需要实现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InvocationHandler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代理类的调用处理程序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9390" y="1912927"/>
            <a:ext cx="6585359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java.lang.reflect.InvocationHandler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java.lang.reflect.Method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java.lang.reflect.Proxy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//JDK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代理类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MyProxy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InvocationHandler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声明目标类接口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创建代理方法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Object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createProxy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(UserDao userDao)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userDao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1.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当前类的类加载器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ClassLoader classLoader = MyProxy.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.getClassLoader()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2.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被代理对象实现的所有接口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Class[] classes = userDao.getClass().getInterfaces()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3.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调用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Proxy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类的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newProxyInstance()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方法创建代理对象并返回，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表示代理类本身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Proxy.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newProxyInstance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(classLoader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70583" y="1912926"/>
            <a:ext cx="5196552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/* *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所有动态代理类的方法调用，都会交由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invoke()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方法去处理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* proxy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被代理的对象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method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将要被执行的方法信息（反射）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args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执行方法时需要的参数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*/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Object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invoke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(Object proxy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Method 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Object[] args)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throws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Throwable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创建切面对象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MyAspect myAspect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MyAspect()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前增强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myAspect.check_Permissions()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在目标类上调用方法，并传入参数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Object obj = method.invoke(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args)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后增强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myAspect.log()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obj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77727" y="92280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66851" y="1058513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760764" y="922805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测试方法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创建代理对象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和目标对象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，然后从代理对象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中获得对目标对象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增强后的对象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调用类中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添加和删除方法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。该代理对象执行了原始对象中的逻辑，并在此基础上加入增强逻辑。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9494" y="2079660"/>
            <a:ext cx="685476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com.demo01.MyProxy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com.demo01.UserDao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com.demo01.UserDaoImpl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org.junit.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AOPTest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@Test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jdkTest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lang="zh-CN" altLang="zh-CN" sz="1600" dirty="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创建目标对象</a:t>
            </a:r>
            <a:b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UserDao userDao = 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UserDaoImpl()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创建代理对象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MyProxy jdkProxy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MyProxy()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从代理对象中获取增强后的目标对象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 userDao1 = (UserDao) jdkProxy.createProxy(userDao)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执行方法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userDao1.addUser()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userDao1.deleteUser()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10" y="3103271"/>
            <a:ext cx="28765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79310" y="2391078"/>
            <a:ext cx="296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运行结果如下：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852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1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动态代理的比较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7" y="266933"/>
            <a:ext cx="34269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动态代理存在缺陷，它只能为接口创建代理对象，当需要为类创建代理对象时，就需要使用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Code Generation Library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）动态代理，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动态代理不要求目标类实现接口，它采用底层的字节码技术，通过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继承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的方式动态创建代理对象。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的核心包已经集成了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所需要的包，所以开发中不需要另外导入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183176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概念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术语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270184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JDK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动态代理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356980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CGLib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动态代理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67148" y="4514008"/>
            <a:ext cx="7294833" cy="687916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XML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 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7148" y="5384089"/>
            <a:ext cx="7249419" cy="685800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 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7851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1422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978929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com.demo2,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UserDao2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在该类中编写添加用户和删除用户的方法。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114425"/>
            <a:ext cx="72243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接下来通过一个案例演示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动态代理的实现过程，具体步骤如下。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0944" y="2751557"/>
            <a:ext cx="7483409" cy="34624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UserDao2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addUser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添加用户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deleteUser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删除用户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93067" y="88315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782191" y="101886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2"/>
            </p:custDataLst>
          </p:nvPr>
        </p:nvSpPr>
        <p:spPr>
          <a:xfrm>
            <a:off x="2645459" y="881153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创建代理类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，该代理类需要实现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MethodInterceptor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设置代理类的调用处理程序，并实现接口中的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intercept()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45" y="1853269"/>
            <a:ext cx="5452845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java.lang.reflect.Method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com.demo01.MyAspect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org.springframework.cglib.proxy.Enhancer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org.springframework.cglib.proxy.MethodInterceptor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org.springframework.cglib.proxy.MethodProxy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代理类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CglibProxy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MethodInterceptor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代理方法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Object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createProxy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(Object target)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创建一个动态类对象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Enhancer enhancer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Enhancer()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确定需要增强的类，设置其父类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enhancer.setSuperclass(target.getClass())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添加回调函数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enhancer.setCallback(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返回创建的代理类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enhancer.create()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90533" y="1857248"/>
            <a:ext cx="6501467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/**</a:t>
            </a:r>
            <a:b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* proxy CGlib</a:t>
            </a: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根据指定父类生成的代理对象</a:t>
            </a:r>
            <a:b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* method </a:t>
            </a: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拦截的方法</a:t>
            </a:r>
            <a:b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* args </a:t>
            </a: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拦截方法的参数数组</a:t>
            </a:r>
            <a:b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* methodProxy </a:t>
            </a: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方法的代理对象，用于执行父类的方法</a:t>
            </a:r>
            <a:b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i="1" dirty="0">
                <a:solidFill>
                  <a:srgbClr val="629755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*/</a:t>
            </a:r>
            <a:b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i="1" dirty="0">
                <a:solidFill>
                  <a:srgbClr val="629755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Object </a:t>
            </a:r>
            <a:r>
              <a:rPr lang="zh-CN" altLang="zh-CN" sz="1600" dirty="0">
                <a:solidFill>
                  <a:srgbClr val="FFC66D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intercept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(Object proxy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Method method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Object[] args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,</a:t>
            </a:r>
            <a:b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              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MethodProxy methodProxy) 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throws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Throwable {</a:t>
            </a:r>
            <a:b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创建切面类对象</a:t>
            </a:r>
            <a:b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MyAspect myAspect = 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MyAspect()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前增强</a:t>
            </a:r>
            <a:b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myAspect.check_Permissions()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目标方法执行</a:t>
            </a:r>
            <a:b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Object obj = methodProxy.invokeSuper(proxy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args)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后增强</a:t>
            </a:r>
            <a:b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myAspect.log()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return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obj</a:t>
            </a: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lang="zh-CN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6377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类方法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，方法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首先创建代理对象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和目标对象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，然后从代理对象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中获得增强后的目标对象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userDao2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最后调用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userDao2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的添加和删除方法。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0726" y="2043493"/>
            <a:ext cx="690413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@Test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cglibTest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CglibProxy cglibProxy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CglibProxy()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创建目标对象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UserDao2 userDao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UserDao2()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获取增强后的目标对象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UserDao2 userDao2 = (UserDao2)cglibProxy.createProxy(userDao)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执行方法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userDao2.addUser()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userDao2.deleteUser()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87" y="3300762"/>
            <a:ext cx="38290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06187" y="22650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运行结果如下：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8365" y="1177435"/>
            <a:ext cx="1040193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是一个基于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语言的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AOP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框架，它提供了强大的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AOP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以后，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 AOP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引入了对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的支持，并允许直接使用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进行编程，而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自身的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AOP API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也尽量与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保持一致。新版本的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框架，也建议使用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来开发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AOP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AOP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有两种方式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种是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的声明式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种是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基于注解的声明式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AspectJ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48365" y="4457263"/>
            <a:ext cx="10401937" cy="13906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基于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的声明式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是指通过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文件来定义切面、切入点及通知，所有的切面、切入点和通知都必须定义在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&lt;aop:config&gt;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元素内。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7872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0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4107891"/>
              </p:ext>
            </p:extLst>
          </p:nvPr>
        </p:nvGraphicFramePr>
        <p:xfrm>
          <a:off x="390208" y="2081756"/>
          <a:ext cx="11351895" cy="389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7058"/>
                <a:gridCol w="8134837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sz="1600" b="0" spc="12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aop:config</a:t>
                      </a: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Spring AOP配置的根元素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sz="1600" b="0" spc="12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aop:aspect</a:t>
                      </a: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配置切面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sz="1600" b="0" spc="12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aop:advisor</a:t>
                      </a: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配置通知器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sz="1600" b="0" spc="12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aop:pointcut</a:t>
                      </a: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配置切点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&lt;aop:before&gt;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配置前置通知,在目标方法执行前实施增强,可以应用于权限管理等功能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sz="1600" b="0" spc="12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aop:after</a:t>
                      </a: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配置后置通知,在目标方法执行后实施增强,可以应用于关闭流、上传文件、删除临时文件等功能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&lt;aop:around&gt;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配置环绕方式,在目标方法执行前后实施增强,可以应用于日志、事务管理等功能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sz="1600" b="0" spc="12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aop:after-returning</a:t>
                      </a:r>
                      <a:r>
                        <a:rPr lang="en-US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配置返回通知,在目标方法成功执行之后调用通知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sz="1600" b="0" spc="12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aop:after-throwing</a:t>
                      </a:r>
                      <a:r>
                        <a:rPr lang="en-US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配置异常通知,在方法抛出异常后实施增强,可以应用于处理异常记录日志等功能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736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配置切面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92519" y="1881965"/>
            <a:ext cx="10575231" cy="15826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的配置文件中，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配置切面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使用的是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元素，该元素会将一个已定义好的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转换成切面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，因此，在使用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元素之前，要在配置文件中先定义一个普通的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定义完成后，通过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ref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属性即可引用该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元素时，通常会指定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ref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两个属性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1928730"/>
              </p:ext>
            </p:extLst>
          </p:nvPr>
        </p:nvGraphicFramePr>
        <p:xfrm>
          <a:off x="2748565" y="3643191"/>
          <a:ext cx="5929630" cy="217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  <a:gridCol w="4177030"/>
              </a:tblGrid>
              <a:tr h="7236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用于定义该切面的唯一标识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用于引用普通的Spring Bean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75052" y="951883"/>
            <a:ext cx="1736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86490" y="107842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配置切入点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75051" y="1747741"/>
            <a:ext cx="10668199" cy="161624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的配置文件中，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切入点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是通过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来定义的。当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元素的子元素定义时，表示该切入点是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全局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，它可被多个切面共享；当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元素的子元素时，表示该切入点只对当前切面有效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元素时，通常会指定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expression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2213848"/>
              </p:ext>
            </p:extLst>
          </p:nvPr>
        </p:nvGraphicFramePr>
        <p:xfrm>
          <a:off x="2790464" y="3492085"/>
          <a:ext cx="7055485" cy="217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4542"/>
                <a:gridCol w="4820943"/>
              </a:tblGrid>
              <a:tr h="7236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用于指定切入点的唯一标识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expression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用于指定切入点关联的切入点表达式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951883"/>
            <a:ext cx="48396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078421"/>
            <a:ext cx="48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切入点表达式的基本格式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711325" y="3922713"/>
            <a:ext cx="8177213" cy="254476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endParaRPr lang="zh-CN" alt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711325" y="2359025"/>
            <a:ext cx="8177213" cy="9842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execution(* com.itheima.jdk.*.*(..))</a:t>
            </a:r>
            <a:r>
              <a:rPr lang="zh-CN" altLang="en-US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是定义的切入点表达式，该切入点表达式的意思是匹配</a:t>
            </a:r>
            <a:r>
              <a:rPr lang="en-US" altLang="zh-CN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com.itheima.jdk</a:t>
            </a:r>
            <a:r>
              <a:rPr lang="zh-CN" altLang="en-US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包中任意类的任意方法的执行。</a:t>
            </a:r>
            <a:endParaRPr lang="zh-CN" alt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7" name="矩形 16"/>
          <p:cNvSpPr>
            <a:spLocks noChangeArrowheads="1"/>
          </p:cNvSpPr>
          <p:nvPr/>
        </p:nvSpPr>
        <p:spPr bwMode="auto">
          <a:xfrm>
            <a:off x="1749425" y="4324350"/>
            <a:ext cx="8129588" cy="10541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execution(modifiers-pattern? ret-type-pattern declaring-type-pattern?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                  name-pattern(param-pattern) throws-pattern?)</a:t>
            </a:r>
          </a:p>
        </p:txBody>
      </p:sp>
      <p:cxnSp>
        <p:nvCxnSpPr>
          <p:cNvPr id="58" name="直接箭头连接符 9"/>
          <p:cNvCxnSpPr>
            <a:cxnSpLocks noChangeShapeType="1"/>
          </p:cNvCxnSpPr>
          <p:nvPr/>
        </p:nvCxnSpPr>
        <p:spPr bwMode="auto">
          <a:xfrm flipV="1">
            <a:off x="3687763" y="2303463"/>
            <a:ext cx="0" cy="2000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/>
          <p:cNvSpPr/>
          <p:nvPr/>
        </p:nvSpPr>
        <p:spPr bwMode="auto">
          <a:xfrm>
            <a:off x="2244725" y="2503488"/>
            <a:ext cx="3343275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2824163" y="1865313"/>
            <a:ext cx="1724025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表达式的主体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9"/>
          <p:cNvCxnSpPr>
            <a:cxnSpLocks noChangeShapeType="1"/>
          </p:cNvCxnSpPr>
          <p:nvPr/>
        </p:nvCxnSpPr>
        <p:spPr bwMode="auto">
          <a:xfrm flipV="1">
            <a:off x="4059238" y="4210050"/>
            <a:ext cx="0" cy="2397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矩形 61"/>
          <p:cNvSpPr/>
          <p:nvPr/>
        </p:nvSpPr>
        <p:spPr bwMode="auto">
          <a:xfrm>
            <a:off x="3181350" y="2455863"/>
            <a:ext cx="168275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63" name="直接箭头连接符 9"/>
          <p:cNvCxnSpPr>
            <a:cxnSpLocks noChangeShapeType="1"/>
          </p:cNvCxnSpPr>
          <p:nvPr/>
        </p:nvCxnSpPr>
        <p:spPr bwMode="auto">
          <a:xfrm flipV="1">
            <a:off x="3279775" y="2224088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圆角矩形 63"/>
          <p:cNvSpPr/>
          <p:nvPr/>
        </p:nvSpPr>
        <p:spPr bwMode="auto">
          <a:xfrm>
            <a:off x="2143125" y="1816100"/>
            <a:ext cx="3521075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返回类型，使用*代表所有类型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387725" y="2503488"/>
            <a:ext cx="1485900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66" name="直接箭头连接符 9"/>
          <p:cNvCxnSpPr>
            <a:cxnSpLocks noChangeShapeType="1"/>
          </p:cNvCxnSpPr>
          <p:nvPr/>
        </p:nvCxnSpPr>
        <p:spPr bwMode="auto">
          <a:xfrm flipV="1">
            <a:off x="4059238" y="2224088"/>
            <a:ext cx="0" cy="27463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圆角矩形 66"/>
          <p:cNvSpPr/>
          <p:nvPr/>
        </p:nvSpPr>
        <p:spPr bwMode="auto">
          <a:xfrm>
            <a:off x="3108325" y="1825625"/>
            <a:ext cx="1900238" cy="409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需要拦截的包名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914900" y="2465388"/>
            <a:ext cx="112713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69" name="直接箭头连接符 9"/>
          <p:cNvCxnSpPr>
            <a:cxnSpLocks noChangeShapeType="1"/>
          </p:cNvCxnSpPr>
          <p:nvPr/>
        </p:nvCxnSpPr>
        <p:spPr bwMode="auto">
          <a:xfrm flipV="1">
            <a:off x="4956175" y="2233613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圆角矩形 69"/>
          <p:cNvSpPr/>
          <p:nvPr/>
        </p:nvSpPr>
        <p:spPr bwMode="auto">
          <a:xfrm>
            <a:off x="3819525" y="1825625"/>
            <a:ext cx="269240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类名，使用*代表所有类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057775" y="2474913"/>
            <a:ext cx="168275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72" name="直接箭头连接符 9"/>
          <p:cNvCxnSpPr>
            <a:cxnSpLocks noChangeShapeType="1"/>
          </p:cNvCxnSpPr>
          <p:nvPr/>
        </p:nvCxnSpPr>
        <p:spPr bwMode="auto">
          <a:xfrm flipV="1">
            <a:off x="5127625" y="2243138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圆角矩形 72"/>
          <p:cNvSpPr/>
          <p:nvPr/>
        </p:nvSpPr>
        <p:spPr bwMode="auto">
          <a:xfrm>
            <a:off x="3524250" y="1835150"/>
            <a:ext cx="322580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方法名，使用*代表所有方法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207000" y="2484438"/>
            <a:ext cx="257175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75" name="直接箭头连接符 9"/>
          <p:cNvCxnSpPr>
            <a:cxnSpLocks noChangeShapeType="1"/>
          </p:cNvCxnSpPr>
          <p:nvPr/>
        </p:nvCxnSpPr>
        <p:spPr bwMode="auto">
          <a:xfrm flipV="1">
            <a:off x="5299075" y="2252663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圆角矩形 75"/>
          <p:cNvSpPr/>
          <p:nvPr/>
        </p:nvSpPr>
        <p:spPr bwMode="auto">
          <a:xfrm>
            <a:off x="3165475" y="1835150"/>
            <a:ext cx="427355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方法的参数，其中的“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..”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表示任意参数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9"/>
          <p:cNvCxnSpPr>
            <a:cxnSpLocks noChangeShapeType="1"/>
          </p:cNvCxnSpPr>
          <p:nvPr/>
        </p:nvCxnSpPr>
        <p:spPr bwMode="auto">
          <a:xfrm flipV="1">
            <a:off x="3365500" y="2252663"/>
            <a:ext cx="0" cy="385762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圆角矩形 77"/>
          <p:cNvSpPr/>
          <p:nvPr/>
        </p:nvSpPr>
        <p:spPr bwMode="auto">
          <a:xfrm>
            <a:off x="2425700" y="1835150"/>
            <a:ext cx="2740025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这里有一个空格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1711325" y="3438525"/>
            <a:ext cx="817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切入点表达式的基本格式：</a:t>
            </a:r>
          </a:p>
        </p:txBody>
      </p:sp>
      <p:sp>
        <p:nvSpPr>
          <p:cNvPr id="80" name="矩形 79"/>
          <p:cNvSpPr/>
          <p:nvPr/>
        </p:nvSpPr>
        <p:spPr bwMode="auto">
          <a:xfrm>
            <a:off x="3243263" y="4448175"/>
            <a:ext cx="1563687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81" name="直接箭头连接符 9"/>
          <p:cNvCxnSpPr>
            <a:cxnSpLocks noChangeShapeType="1"/>
          </p:cNvCxnSpPr>
          <p:nvPr/>
        </p:nvCxnSpPr>
        <p:spPr bwMode="auto">
          <a:xfrm flipV="1">
            <a:off x="5792788" y="4210050"/>
            <a:ext cx="0" cy="2397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矩形 81"/>
          <p:cNvSpPr/>
          <p:nvPr/>
        </p:nvSpPr>
        <p:spPr bwMode="auto">
          <a:xfrm>
            <a:off x="4967288" y="4448175"/>
            <a:ext cx="1535112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162300" y="3802063"/>
            <a:ext cx="5597525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定义的目标方法的返回值类型，如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9"/>
          <p:cNvCxnSpPr>
            <a:cxnSpLocks noChangeShapeType="1"/>
          </p:cNvCxnSpPr>
          <p:nvPr/>
        </p:nvCxnSpPr>
        <p:spPr bwMode="auto">
          <a:xfrm flipV="1">
            <a:off x="7345363" y="4210050"/>
            <a:ext cx="0" cy="2397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矩形 84"/>
          <p:cNvSpPr/>
          <p:nvPr/>
        </p:nvSpPr>
        <p:spPr bwMode="auto">
          <a:xfrm>
            <a:off x="6491288" y="4448175"/>
            <a:ext cx="2020887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5646738" y="3486150"/>
            <a:ext cx="3379787" cy="71596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定义的目标方法的类路径，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com.itheima.jdk.UserDaoImpl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9"/>
          <p:cNvCxnSpPr>
            <a:cxnSpLocks noChangeShapeType="1"/>
          </p:cNvCxnSpPr>
          <p:nvPr/>
        </p:nvCxnSpPr>
        <p:spPr bwMode="auto">
          <a:xfrm>
            <a:off x="3895725" y="5233988"/>
            <a:ext cx="0" cy="2809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矩形 87"/>
          <p:cNvSpPr/>
          <p:nvPr/>
        </p:nvSpPr>
        <p:spPr bwMode="auto">
          <a:xfrm>
            <a:off x="3295650" y="4899025"/>
            <a:ext cx="1233488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87525" y="5514975"/>
            <a:ext cx="4475163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具体需要被代理的目标方法，如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add()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9"/>
          <p:cNvCxnSpPr>
            <a:cxnSpLocks noChangeShapeType="1"/>
          </p:cNvCxnSpPr>
          <p:nvPr/>
        </p:nvCxnSpPr>
        <p:spPr bwMode="auto">
          <a:xfrm>
            <a:off x="5191125" y="5233988"/>
            <a:ext cx="0" cy="2809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矩形 90"/>
          <p:cNvSpPr/>
          <p:nvPr/>
        </p:nvSpPr>
        <p:spPr bwMode="auto">
          <a:xfrm>
            <a:off x="4572000" y="4899025"/>
            <a:ext cx="1309688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3686175" y="5514975"/>
            <a:ext cx="375285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需要被代理的目标方法包含的参数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"/>
          <p:cNvCxnSpPr>
            <a:cxnSpLocks noChangeShapeType="1"/>
          </p:cNvCxnSpPr>
          <p:nvPr/>
        </p:nvCxnSpPr>
        <p:spPr bwMode="auto">
          <a:xfrm>
            <a:off x="6600825" y="5233988"/>
            <a:ext cx="0" cy="2809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矩形 93"/>
          <p:cNvSpPr/>
          <p:nvPr/>
        </p:nvSpPr>
        <p:spPr bwMode="auto">
          <a:xfrm>
            <a:off x="6019800" y="4899025"/>
            <a:ext cx="1350963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5095875" y="5514975"/>
            <a:ext cx="417830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需要被代理的目标方法抛出的异常类型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1589088" y="5427663"/>
            <a:ext cx="7862887" cy="901700"/>
            <a:chOff x="437357" y="4675188"/>
            <a:chExt cx="7862887" cy="903287"/>
          </a:xfrm>
        </p:grpSpPr>
        <p:sp>
          <p:nvSpPr>
            <p:cNvPr id="97" name="矩形 96"/>
            <p:cNvSpPr/>
            <p:nvPr/>
          </p:nvSpPr>
          <p:spPr>
            <a:xfrm>
              <a:off x="916782" y="4951899"/>
              <a:ext cx="7383462" cy="626576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90000"/>
                </a:lnSpc>
                <a:defRPr/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小提示</a:t>
              </a:r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带有问号（？）的部分表示可配置项，而其他部分属于必须配置项。</a:t>
              </a:r>
              <a:endPara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98" name="Picture 2" descr="E:\白沙\设计文档\素材\灯泡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7" y="46751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79" grpId="0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930574"/>
            <a:ext cx="1736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06826" y="1057112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配置通知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92518" y="1611817"/>
            <a:ext cx="9882002" cy="96999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的配置文件中，使用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配置了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种常用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通知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，分别为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前置通知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后置通知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环绕通知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返回通知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异常通知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92" y="2581812"/>
            <a:ext cx="6224588" cy="3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44" y="2581812"/>
            <a:ext cx="1891019" cy="38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145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框架体系中十分重要的内容，该模块一般适用于具有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横切逻辑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的场景，如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事务管理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性能监控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165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522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55919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创建模块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Spring03_01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AspectJ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框架的相关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94105"/>
            <a:ext cx="9277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接下来通过一个案例演示如何在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，具体实现步骤如下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52327" y="2153152"/>
            <a:ext cx="666827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&lt;groupId&gt;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&lt;/groupId&gt;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&lt;artifactId&gt;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spring-aop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&lt;/artifactId&gt;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&lt;version&gt;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5.2.8.RELEASE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&lt;/version&gt;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&lt;groupId&gt;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org.aspectj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&lt;/groupId&gt;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&lt;artifactId&gt;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aspectjrt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&lt;/artifactId&gt;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&lt;version&gt;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1.9.1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&lt;/version&gt;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&lt;groupId&gt;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org.aspectj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&lt;/groupId&gt;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&lt;artifactId&gt;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aspectjweaver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&lt;/artifactId&gt;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&lt;version&gt;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1.9.6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&lt;/version&gt;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&lt;/dependency&gt;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4379"/>
            <a:ext cx="263215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创建接口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及其实现类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该接口中编写添加、删除、修改和查询的方法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107" y="2559070"/>
            <a:ext cx="3871157" cy="3270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package com.demo03.dao;</a:t>
            </a:r>
            <a:r>
              <a:rPr lang="zh-CN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interface UserDao 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insert();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delete();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update();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select();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691672" y="1134379"/>
            <a:ext cx="5725886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com.demo03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.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dao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UserDaoImpl implements UserDao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insert()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添加用户信息！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delete()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删除用户信息！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update()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更新用户信息！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select()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查询用户信息！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4379"/>
            <a:ext cx="33506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创建接口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及其实现类。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0166" y="2465764"/>
            <a:ext cx="4726812" cy="3270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package com.demo03.service</a:t>
            </a:r>
            <a:r>
              <a:rPr lang="en-US" altLang="zh-CN" sz="2000" dirty="0" smtClean="0"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lang="en-US" altLang="zh-CN" sz="2000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public interface </a:t>
            </a:r>
            <a:r>
              <a:rPr lang="en-US" altLang="zh-CN" sz="20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 {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insert();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delete();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update();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select();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8325" y="1596044"/>
            <a:ext cx="5725886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package com.demo03.service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lang="en-US" altLang="zh-CN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import com.demo03.dao.UserDao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lang="en-US" altLang="zh-CN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UserServiceImpl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implements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lang="en-US" altLang="zh-CN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setUserDao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this.userDao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=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lang="en-US" altLang="zh-CN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insert() 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{       </a:t>
            </a:r>
            <a:r>
              <a:rPr lang="en-US" altLang="zh-CN" dirty="0" err="1" smtClean="0">
                <a:latin typeface="Arial Unicode MS" pitchFamily="34" charset="-122"/>
                <a:ea typeface="JetBrains Mono"/>
                <a:cs typeface="宋体" pitchFamily="2" charset="-122"/>
              </a:rPr>
              <a:t>userDao.insert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();    }</a:t>
            </a:r>
            <a:endParaRPr lang="en-US" altLang="zh-CN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delete() 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{      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userDao.delete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();    }</a:t>
            </a:r>
            <a:endParaRPr lang="en-US" altLang="zh-CN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update() 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{      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userDao.update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();    }</a:t>
            </a:r>
            <a:endParaRPr lang="en-US" altLang="zh-CN" dirty="0"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@Override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    public void select() 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{       </a:t>
            </a:r>
            <a:r>
              <a:rPr lang="en-US" altLang="zh-CN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userDao.select</a:t>
            </a:r>
            <a:r>
              <a:rPr lang="en-US" altLang="zh-CN" dirty="0" smtClean="0">
                <a:latin typeface="Arial Unicode MS" pitchFamily="34" charset="-122"/>
                <a:ea typeface="JetBrains Mono"/>
                <a:cs typeface="宋体" pitchFamily="2" charset="-122"/>
              </a:rPr>
              <a:t>();    </a:t>
            </a: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3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81846" y="105129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570970" y="1186998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32340" y="2248778"/>
            <a:ext cx="19976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XmlAdvice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类，用于定义通知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77651" y="919098"/>
            <a:ext cx="8880341" cy="5589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com.demo03;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org.aspectj.lang.JoinPoint;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org.aspectj.lang.ProceedingJoinPoint;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XmlAdvice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前置通知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before(JoinPoint joinPoint){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这是前置通知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.print("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目标类是：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"+joinPoint.getTarget());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被植入增强处理的目标方法为：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"+joinPoint.getSignature().getName());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返回通知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afterReturning(JoinPoint joinPoint){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.print("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这是返回通知（方法不出现异常时调用）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!");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被织入增强处理的目标方法为：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"+joinPoint.getSignature().getName());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81846" y="105129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570970" y="1186998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77651" y="1106105"/>
            <a:ext cx="7471418" cy="52151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 dirty="0"/>
              <a:t>/**</a:t>
            </a:r>
            <a:br>
              <a:rPr lang="en-US" altLang="zh-CN" sz="1600" i="1" dirty="0"/>
            </a:br>
            <a:r>
              <a:rPr lang="en-US" altLang="zh-CN" sz="1600" i="1" dirty="0"/>
              <a:t> * </a:t>
            </a:r>
            <a:r>
              <a:rPr lang="zh-CN" altLang="en-US" sz="1600" i="1" dirty="0"/>
              <a:t>环绕通知</a:t>
            </a:r>
            <a:br>
              <a:rPr lang="zh-CN" altLang="en-US" sz="1600" i="1" dirty="0"/>
            </a:br>
            <a:r>
              <a:rPr lang="zh-CN" altLang="en-US" sz="1600" i="1" dirty="0"/>
              <a:t> * </a:t>
            </a:r>
            <a:r>
              <a:rPr lang="en-US" altLang="zh-CN" sz="1600" i="1" dirty="0" err="1"/>
              <a:t>ProceedingJoinPoint</a:t>
            </a:r>
            <a:r>
              <a:rPr lang="en-US" altLang="zh-CN" sz="1600" i="1" dirty="0"/>
              <a:t> </a:t>
            </a:r>
            <a:r>
              <a:rPr lang="zh-CN" altLang="en-US" sz="1600" i="1" dirty="0"/>
              <a:t>是</a:t>
            </a:r>
            <a:r>
              <a:rPr lang="en-US" altLang="zh-CN" sz="1600" i="1" dirty="0" err="1"/>
              <a:t>JoinPoint</a:t>
            </a:r>
            <a:r>
              <a:rPr lang="zh-CN" altLang="en-US" sz="1600" i="1" dirty="0"/>
              <a:t>子接口，表示可以执行目标方法</a:t>
            </a:r>
            <a:br>
              <a:rPr lang="zh-CN" altLang="en-US" sz="1600" i="1" dirty="0"/>
            </a:br>
            <a:r>
              <a:rPr lang="zh-CN" altLang="en-US" sz="1600" i="1" dirty="0"/>
              <a:t> * </a:t>
            </a:r>
            <a:r>
              <a:rPr lang="en-US" altLang="zh-CN" sz="1600" i="1" dirty="0"/>
              <a:t>1.</a:t>
            </a:r>
            <a:r>
              <a:rPr lang="zh-CN" altLang="en-US" sz="1600" i="1" dirty="0"/>
              <a:t>必须是</a:t>
            </a:r>
            <a:r>
              <a:rPr lang="en-US" altLang="zh-CN" sz="1600" i="1" dirty="0"/>
              <a:t>Object</a:t>
            </a:r>
            <a:r>
              <a:rPr lang="zh-CN" altLang="en-US" sz="1600" i="1" dirty="0"/>
              <a:t>类型的返回值</a:t>
            </a:r>
            <a:br>
              <a:rPr lang="zh-CN" altLang="en-US" sz="1600" i="1" dirty="0"/>
            </a:br>
            <a:r>
              <a:rPr lang="zh-CN" altLang="en-US" sz="1600" i="1" dirty="0"/>
              <a:t> * </a:t>
            </a:r>
            <a:r>
              <a:rPr lang="en-US" altLang="zh-CN" sz="1600" i="1" dirty="0"/>
              <a:t>2.</a:t>
            </a:r>
            <a:r>
              <a:rPr lang="zh-CN" altLang="en-US" sz="1600" i="1" dirty="0"/>
              <a:t>必须接收一个参数，类型为</a:t>
            </a:r>
            <a:r>
              <a:rPr lang="en-US" altLang="zh-CN" sz="1600" i="1" dirty="0" err="1"/>
              <a:t>ProceedingJoinPoint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* 3.</a:t>
            </a:r>
            <a:r>
              <a:rPr lang="zh-CN" altLang="en-US" sz="1600" i="1" dirty="0"/>
              <a:t>必须</a:t>
            </a:r>
            <a:r>
              <a:rPr lang="en-US" altLang="zh-CN" sz="1600" i="1" dirty="0"/>
              <a:t>throws </a:t>
            </a:r>
            <a:r>
              <a:rPr lang="en-US" altLang="zh-CN" sz="1600" i="1" dirty="0" err="1"/>
              <a:t>Throwable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*/</a:t>
            </a:r>
            <a:br>
              <a:rPr lang="en-US" altLang="zh-CN" sz="1600" i="1" dirty="0"/>
            </a:br>
            <a:r>
              <a:rPr lang="en-US" altLang="zh-CN" sz="1600" dirty="0"/>
              <a:t>public Object around(</a:t>
            </a:r>
            <a:r>
              <a:rPr lang="en-US" altLang="zh-CN" sz="1600" dirty="0" err="1"/>
              <a:t>ProceedingJoinPoint</a:t>
            </a:r>
            <a:r>
              <a:rPr lang="en-US" altLang="zh-CN" sz="1600" dirty="0"/>
              <a:t> point)throws </a:t>
            </a:r>
            <a:r>
              <a:rPr lang="en-US" altLang="zh-CN" sz="1600" dirty="0" err="1"/>
              <a:t>Throwable</a:t>
            </a: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这是环绕通知之前的部分！</a:t>
            </a:r>
            <a:r>
              <a:rPr lang="en-US" altLang="zh-CN" sz="1600" dirty="0"/>
              <a:t>");</a:t>
            </a:r>
            <a:br>
              <a:rPr lang="en-US" altLang="zh-CN" sz="1600" dirty="0"/>
            </a:br>
            <a:r>
              <a:rPr lang="en-US" altLang="zh-CN" sz="1600" dirty="0"/>
              <a:t>    //</a:t>
            </a:r>
            <a:r>
              <a:rPr lang="zh-CN" altLang="en-US" sz="1600" dirty="0"/>
              <a:t>调用目标方法</a:t>
            </a:r>
            <a:br>
              <a:rPr lang="zh-CN" altLang="en-US" sz="1600" dirty="0"/>
            </a:br>
            <a:r>
              <a:rPr lang="zh-CN" altLang="en-US" sz="1600" dirty="0"/>
              <a:t>    </a:t>
            </a:r>
            <a:r>
              <a:rPr lang="en-US" altLang="zh-CN" sz="1600" dirty="0"/>
              <a:t>Object object=</a:t>
            </a:r>
            <a:r>
              <a:rPr lang="en-US" altLang="zh-CN" sz="1600" dirty="0" err="1"/>
              <a:t>point.proceed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这是环绕通知之后的部分！</a:t>
            </a:r>
            <a:r>
              <a:rPr lang="en-US" altLang="zh-CN" sz="1600" dirty="0"/>
              <a:t>");</a:t>
            </a:r>
            <a:br>
              <a:rPr lang="en-US" altLang="zh-CN" sz="1600" dirty="0"/>
            </a:br>
            <a:r>
              <a:rPr lang="en-US" altLang="zh-CN" sz="1600" dirty="0"/>
              <a:t>    return object;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5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81846" y="105129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570970" y="1186998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32340" y="2248778"/>
            <a:ext cx="19976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XmlAdvice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类，用于定义通知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77651" y="2005517"/>
            <a:ext cx="6752961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/>
              <a:t> </a:t>
            </a:r>
            <a:r>
              <a:rPr lang="en-US" altLang="zh-CN" sz="1600" dirty="0"/>
              <a:t>//</a:t>
            </a:r>
            <a:r>
              <a:rPr lang="zh-CN" altLang="en-US" sz="1600" dirty="0"/>
              <a:t>异常通知</a:t>
            </a:r>
            <a:br>
              <a:rPr lang="zh-CN" altLang="en-US" sz="1600" dirty="0"/>
            </a:br>
            <a:r>
              <a:rPr lang="zh-CN" altLang="en-US" sz="1600" dirty="0"/>
              <a:t>    </a:t>
            </a:r>
            <a:r>
              <a:rPr lang="en-US" altLang="zh-CN" sz="1600" dirty="0"/>
              <a:t>public void </a:t>
            </a:r>
            <a:r>
              <a:rPr lang="en-US" altLang="zh-CN" sz="1600" dirty="0" err="1"/>
              <a:t>afterException</a:t>
            </a:r>
            <a:r>
              <a:rPr lang="en-US" altLang="zh-CN" sz="1600" dirty="0"/>
              <a:t>(){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异常通知！</a:t>
            </a:r>
            <a:r>
              <a:rPr lang="en-US" altLang="zh-CN" sz="1600" dirty="0"/>
              <a:t>");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//</a:t>
            </a:r>
            <a:r>
              <a:rPr lang="zh-CN" altLang="en-US" sz="1600" dirty="0"/>
              <a:t>后置通知</a:t>
            </a:r>
            <a:br>
              <a:rPr lang="zh-CN" altLang="en-US" sz="1600" dirty="0"/>
            </a:br>
            <a:r>
              <a:rPr lang="zh-CN" altLang="en-US" sz="1600" dirty="0"/>
              <a:t>    </a:t>
            </a:r>
            <a:r>
              <a:rPr lang="en-US" altLang="zh-CN" sz="1600" dirty="0"/>
              <a:t>public void after(){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这是后置通知！</a:t>
            </a:r>
            <a:r>
              <a:rPr lang="en-US" altLang="zh-CN" sz="1600" dirty="0"/>
              <a:t>");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5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命名空间，使用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94610" y="980074"/>
            <a:ext cx="9623670" cy="55376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&lt;?xml version="1.0" encoding="UTF-8"?&gt;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xmlns="http://www.springframework.org/schema/beans"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xmlns:xsi="http://www.w3.org/2001/XMLSchema-instance"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xmlns:aop="http://www.springframework.org/schema/aop"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xsi:schemaLocation="http://www.springframework.org/schema/beans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http://www.springframework.org/schema/beans/spring-beans.xsd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http://www.springframework.org/schema/aop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http://www.springframework.org/schema/aop/spring-aop.xsd"&gt;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&lt;!--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en-US" altLang="zh-CN" sz="1700" dirty="0" smtClean="0"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bean id="</a:t>
            </a:r>
            <a:r>
              <a:rPr lang="en-US" altLang="zh-CN" sz="1700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"     class="com.demo03.dao.UserDaoImpl"&gt;&lt;/bean&gt;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    &lt;bean id="</a:t>
            </a:r>
            <a:r>
              <a:rPr lang="en-US" altLang="zh-CN" sz="17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" class="com.demo03.service.UserServiceImpl"&gt;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        &lt;property name="</a:t>
            </a:r>
            <a:r>
              <a:rPr lang="en-US" altLang="zh-CN" sz="1700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" ref="</a:t>
            </a:r>
            <a:r>
              <a:rPr lang="en-US" altLang="zh-CN" sz="1700" dirty="0" err="1">
                <a:latin typeface="Arial Unicode MS" pitchFamily="34" charset="-122"/>
                <a:ea typeface="JetBrains Mono"/>
                <a:cs typeface="宋体" pitchFamily="2" charset="-122"/>
              </a:rPr>
              <a:t>userDao</a:t>
            </a: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"/&gt;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    &lt;/bean</a:t>
            </a:r>
            <a:r>
              <a:rPr lang="en-US" altLang="zh-CN" sz="1700" dirty="0" smtClean="0"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  &lt;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宋体" pitchFamily="2" charset="-122"/>
              </a:rPr>
              <a:t>bean name="</a:t>
            </a:r>
            <a:r>
              <a:rPr lang="en-US" altLang="zh-CN" sz="17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xmladvice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宋体" pitchFamily="2" charset="-122"/>
              </a:rPr>
              <a:t>" class="com.demo03.XmlAdvice"/&gt;</a:t>
            </a:r>
            <a:endParaRPr kumimoji="0" lang="zh-CN" altLang="zh-CN" sz="17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3102" y="896646"/>
            <a:ext cx="10711543" cy="5586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&lt;!--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AOP  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&lt;aop:config&gt;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&lt;!--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指定切点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&lt;aop:pointcut id="pointcut" expression="execution</a:t>
            </a:r>
            <a:r>
              <a:rPr lang="en-US" altLang="zh-CN" sz="1700" dirty="0">
                <a:latin typeface="Arial Unicode MS" pitchFamily="34" charset="-122"/>
                <a:ea typeface="JetBrains Mono"/>
                <a:cs typeface="宋体" pitchFamily="2" charset="-122"/>
              </a:rPr>
              <a:t>(* com.demo03.service.UserServiceImpl.*(..))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"/&gt;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&lt;!--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指定切面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&lt;aop:aspect ref="xmladvice"&gt;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&lt;!--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指定前置通知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&lt;aop:before method="before" pointcut-ref="pointcut"/&gt;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&lt;!--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指定返回通知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&lt;aop:after-returning method="afterReturning"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                 pointcut-ref="pointcut"/&gt;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&lt;!--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指定环绕方式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&lt;aop:around method="around" pointcut-ref="pointcut"/&gt;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&lt;!--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指定异常通知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&lt;aop:after-throwing method="afterException"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                pointcut-ref="pointcut"/&gt;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&lt;!--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指定后置通知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&lt;aop:after method="after" pointcut-ref="pointcut"/&gt;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&lt;/aop:aspect&gt;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&lt;/aop:config&gt;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7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32214" y="909155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TestXml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，测试基于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23117" y="1597597"/>
            <a:ext cx="8394843" cy="48197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import com.demo03.service.UserService;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org.junit.Test;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org.springframework.context.ApplicationContext;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org.springframework.context.support.ClassPathXmlApplicationContext;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XmlTest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@Test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aopxmlTest(){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ApplicationContext context=new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ClassPathXmlApplicationContext("applicationContext.xml");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=(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)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context.getBean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("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");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userService.delete</a:t>
            </a:r>
            <a:r>
              <a:rPr lang="en-US" altLang="zh-CN" sz="1600" dirty="0" smtClean="0">
                <a:latin typeface="Arial Unicode MS" pitchFamily="34" charset="-122"/>
                <a:ea typeface="JetBrains Mono"/>
                <a:cs typeface="宋体" pitchFamily="2" charset="-122"/>
              </a:rPr>
              <a:t>();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System.out.println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();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userService.insert</a:t>
            </a:r>
            <a:r>
              <a:rPr lang="en-US" altLang="zh-CN" sz="1600" dirty="0" smtClean="0">
                <a:latin typeface="Arial Unicode MS" pitchFamily="34" charset="-122"/>
                <a:ea typeface="JetBrains Mono"/>
                <a:cs typeface="宋体" pitchFamily="2" charset="-122"/>
              </a:rPr>
              <a:t>();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System.out.println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();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userService.select</a:t>
            </a:r>
            <a:r>
              <a:rPr lang="en-US" altLang="zh-CN" sz="1600" dirty="0" smtClean="0">
                <a:latin typeface="Arial Unicode MS" pitchFamily="34" charset="-122"/>
                <a:ea typeface="JetBrains Mono"/>
                <a:cs typeface="宋体" pitchFamily="2" charset="-122"/>
              </a:rPr>
              <a:t>();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System.out.println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();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 Unicode MS" pitchFamily="34" charset="-122"/>
                <a:ea typeface="JetBrains Mono"/>
                <a:cs typeface="宋体" pitchFamily="2" charset="-122"/>
              </a:rPr>
              <a:t>userService.update</a:t>
            </a: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();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1600" dirty="0" smtClean="0"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14" y="1677460"/>
            <a:ext cx="8462841" cy="485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49414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41432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34468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47196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39750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的实现机制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32304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XML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00621" y="5251468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06292" y="5229820"/>
            <a:ext cx="5143000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基于注解的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26" y="979871"/>
            <a:ext cx="9283569" cy="551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4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73122" y="909681"/>
            <a:ext cx="10486237" cy="893951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框架为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的实现提供了一套注解，用以取代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配置文件中为实现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功能所配置的臃肿代码。</a:t>
            </a:r>
            <a:r>
              <a:rPr lang="en-US" altLang="zh-CN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的注解及其描述如下所示：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57" y="1941337"/>
            <a:ext cx="7474592" cy="458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9243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2814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02942" y="159284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Spring03_02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，创建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层的接口和实现类，同模块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Spring03_021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定义切面类并注解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69975"/>
            <a:ext cx="752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下面通过一个案例演示基于注解的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的实现，案例具体实现步骤如下。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54635" y="2947584"/>
            <a:ext cx="8582951" cy="3000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com.aspect;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org.aspectj.lang.JoinPoint;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org.aspectj.lang.annotation.AfterReturning;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org.aspectj.lang.annotation.Aspect;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org.aspectj.lang.annotation.Before;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org.aspectj.lang.annotation.Pointcut;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72814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838" y="1085489"/>
            <a:ext cx="9635412" cy="5252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@Aspect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AnnoAdvice {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//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切点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700" b="0" i="0" u="none" strike="noStrike" cap="none" normalizeH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@Pointcut(value = "execution( * com.service.UserServiceImpl.insert())")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//@Pointcut(value = "execution( * com.service.UserServiceImpl.*(..))")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poincut(){}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@Before("poincut()")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before(JoinPoint joinPoint){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这是前置通知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");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.print("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目标类是：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"+joinPoint.getTarget());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被植入增强处理的目标方法为：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"+joinPoint.getSignature().getName());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@AfterReturning("poincut()")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afterReturning(JoinPoint joinPoint){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.print("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这是返回通知（方法不出现异常时调用）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!");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被织入增强处理的目标方法为：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"+joinPoint.getSignature().getName());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7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7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applicationContext-Anno.xml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命名空间，使用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的配置信息。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63572" y="1886660"/>
            <a:ext cx="8607044" cy="46966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&lt;?xml version="1.0" encoding="UTF-8"?&gt;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xmlns="http://www.springframework.org/schema/beans"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xmlns:xsi="http://www.w3.org/2001/XMLSchema-instance"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xmlns:aop="http://www.springframework.org/schema/aop"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xsi:schemaLocation="http://www.springframework.org/schema/beans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http://www.springframework.org/schema/beans/spring-beans.xsd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http://www.springframework.org/schema/aop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http://www.springframework.org/schema/aop/spring-aop.xsd"&gt;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&lt;!--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 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&lt;bean name="userDao" class="com.dao.UserDaoImpl"/&gt;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&lt;bean name="userservice" class="com.service.UserServiceImpl"&gt;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&lt;property name="userDao" ref="userDao"/&gt;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&lt;/bean&gt;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&lt;bean name="annoAdvice" class="com.aspect.AnnoAdvice"/&gt;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开启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@aspectj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的自动代理支持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&lt;aop:aspectj-autoproxy/&gt;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9024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及测试方法，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用于测试基于注解的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1514" y="2015051"/>
            <a:ext cx="10319195" cy="4358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com.service.UserService;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org.junit.Test;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org.springframework.context.ApplicationContext;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org.springframework.context.support.ClassPathXmlApplicationContext;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MyTest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@Test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public void AnnoTest(){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ApplicationContext context=new ClassPathXmlApplicationContext("applicationContext.xml");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UserService userService=(UserService) context.getBean("userservice");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userService.insert();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System.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.println("\n");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userService.select();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3284376" y="1060612"/>
            <a:ext cx="22580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控制台输出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49" y="2194444"/>
            <a:ext cx="965676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21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。首先介绍了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的术语；然后讲解了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AOP的实现机制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动态代理；接着讲解了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基于XML的AOP实现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，并使用案例的方式实现了基于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基于注解的AOP实现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有基础的了解，为框架开发奠定基础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17135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087451" cy="255295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的全称是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Aspect Oriented Programming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，即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面向切面编程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不同，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主张将程序中相同的业务逻辑进行横向隔离，并将重复的业务逻辑抽取到一个独立的模块中，以达到提高程序可重用性和开发效率的目的。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在传统的业务处理代码中，通常都会进行事务处理、日志记录等操作。虽然使用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可以通过组合或者继承的方式来达到代码的重用，但如果要实现某个功能（如日志记录），同样的代码仍然会分散到各个方法中。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393574"/>
            <a:ext cx="9658732" cy="28756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9388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2281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8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的面向切面编程案例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087451" cy="98704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例如，订单系统中有添加订单信息、更新订单信息和删除订单信息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个方法，这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个方法中都包含事务管理业务代码，订单系统的逻辑如图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所示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393575"/>
            <a:ext cx="9658732" cy="129831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33729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70" y="4154805"/>
            <a:ext cx="3604260" cy="16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4394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035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面向切面编程的优势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369987"/>
            <a:ext cx="9087451" cy="29606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订单系统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可知，添加订单信息、修改订单信息、删除订单信息的方法体中都包含事务管理的业务逻辑，这就带来了一定数量的重复代码并使程序的维护成本增加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的面向切面编程，可以为此类问题提供解决方案，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可以将事务管理的业务逻辑从这三个方法体中抽取到一个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可重用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的模块，进而降低横向业务逻辑之间的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耦合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，减少重复代码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的使用，使开发人员在编写业务逻辑时可以专心于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核心业务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，而不用过多地关注其他业务逻辑的实现，不但提高了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开发效率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，而且增强了代码的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可维护性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195876"/>
            <a:ext cx="9658732" cy="32270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16935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093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17706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23260"/>
            <a:ext cx="9390960" cy="9144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并不是一个新的概念，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中涉及很多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术语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，如切面、连接点、切入点、通知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增强处理、目标对象、织入、代理和引介等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下面针对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的常用术语进行简单介绍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6203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6249c4-84b9-4fb0-8a4b-155306a5ac06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59ce8ef-4f40-4303-9247-222e74c2913f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43c83c1-a832-45bc-be60-4084327c488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3107</Words>
  <Application>Microsoft Office PowerPoint</Application>
  <PresentationFormat>自定义</PresentationFormat>
  <Paragraphs>328</Paragraphs>
  <Slides>48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1578</cp:revision>
  <dcterms:created xsi:type="dcterms:W3CDTF">2020-11-25T06:00:00Z</dcterms:created>
  <dcterms:modified xsi:type="dcterms:W3CDTF">2022-04-11T15:18:34Z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0F5F35CF90B54CE4BE1689786AEF3FBD</vt:lpwstr>
  </property>
</Properties>
</file>