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0.xml" ContentType="application/vnd.openxmlformats-officedocument.presentationml.tags+xml"/>
  <Override PartName="/ppt/notesSlides/notesSlide17.xml" ContentType="application/vnd.openxmlformats-officedocument.presentationml.notesSlide+xml"/>
  <Override PartName="/ppt/tags/tag11.xml" ContentType="application/vnd.openxmlformats-officedocument.presentationml.tags+xml"/>
  <Override PartName="/ppt/notesSlides/notesSlide18.xml" ContentType="application/vnd.openxmlformats-officedocument.presentationml.notesSlide+xml"/>
  <Override PartName="/ppt/tags/tag12.xml" ContentType="application/vnd.openxmlformats-officedocument.presentationml.tags+xml"/>
  <Override PartName="/ppt/notesSlides/notesSlide19.xml" ContentType="application/vnd.openxmlformats-officedocument.presentationml.notesSlide+xml"/>
  <Override PartName="/ppt/tags/tag13.xml" ContentType="application/vnd.openxmlformats-officedocument.presentationml.tags+xml"/>
  <Override PartName="/ppt/notesSlides/notesSlide20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15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tags/tag20.xml" ContentType="application/vnd.openxmlformats-officedocument.presentationml.tags+xml"/>
  <Override PartName="/ppt/notesSlides/notesSlide2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459" r:id="rId2"/>
    <p:sldId id="460" r:id="rId3"/>
    <p:sldId id="462" r:id="rId4"/>
    <p:sldId id="463" r:id="rId5"/>
    <p:sldId id="464" r:id="rId6"/>
    <p:sldId id="860" r:id="rId7"/>
    <p:sldId id="957" r:id="rId8"/>
    <p:sldId id="917" r:id="rId9"/>
    <p:sldId id="776" r:id="rId10"/>
    <p:sldId id="920" r:id="rId11"/>
    <p:sldId id="713" r:id="rId12"/>
    <p:sldId id="953" r:id="rId13"/>
    <p:sldId id="928" r:id="rId14"/>
    <p:sldId id="954" r:id="rId15"/>
    <p:sldId id="955" r:id="rId16"/>
    <p:sldId id="956" r:id="rId17"/>
    <p:sldId id="932" r:id="rId18"/>
    <p:sldId id="865" r:id="rId19"/>
    <p:sldId id="933" r:id="rId20"/>
    <p:sldId id="934" r:id="rId21"/>
    <p:sldId id="935" r:id="rId22"/>
    <p:sldId id="952" r:id="rId23"/>
    <p:sldId id="936" r:id="rId24"/>
    <p:sldId id="938" r:id="rId25"/>
    <p:sldId id="941" r:id="rId26"/>
    <p:sldId id="943" r:id="rId27"/>
    <p:sldId id="531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孙东" initials="sundong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95" autoAdjust="0"/>
    <p:restoredTop sz="94857"/>
  </p:normalViewPr>
  <p:slideViewPr>
    <p:cSldViewPr snapToGrid="0" snapToObjects="1">
      <p:cViewPr>
        <p:scale>
          <a:sx n="91" d="100"/>
          <a:sy n="91" d="100"/>
        </p:scale>
        <p:origin x="-1104" y="-606"/>
      </p:cViewPr>
      <p:guideLst>
        <p:guide orient="horz" pos="21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150F-0196-F444-8870-EA447953DA30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EF1E-9A17-3443-B981-F6B06733D9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368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6230" y="4297499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6108" y="1699760"/>
            <a:ext cx="577111" cy="577112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916" y="1699760"/>
            <a:ext cx="577111" cy="577112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AA9A-B51B-0C44-B12C-1AC238BD9F7C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5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0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689225" y="2904490"/>
            <a:ext cx="7137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10</a:t>
            </a:r>
            <a:r>
              <a:rPr lang="zh-CN" altLang="en-US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初识</a:t>
            </a:r>
            <a:r>
              <a:rPr lang="en-US" altLang="zh-CN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Spring</a:t>
            </a:r>
            <a:r>
              <a:rPr lang="zh-CN" altLang="en-US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 </a:t>
            </a:r>
            <a:r>
              <a:rPr lang="en-US" altLang="zh-CN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MVC</a:t>
            </a:r>
            <a:r>
              <a:rPr lang="zh-CN" altLang="en-US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框架</a:t>
            </a: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2339975" y="3860800"/>
            <a:ext cx="7768590" cy="429895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《Java EE企业级应用开发</a:t>
            </a:r>
            <a:r>
              <a:rPr 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教程（</a:t>
            </a: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Spring+Spring MVC+MyBatis</a:t>
            </a:r>
            <a:r>
              <a:rPr 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（第2版）》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2752" y="2808590"/>
            <a:ext cx="1996228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94422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07993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1144270" y="837565"/>
            <a:ext cx="10205085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接下来本节将通过一个简单的入门程序演示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的使用。该程序要求在浏览器发起请求，由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接收请求并响应，具体实现步骤如下。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5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57176" y="1845875"/>
            <a:ext cx="8586470" cy="8713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创建项目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中，创建一个名称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为</a:t>
            </a:r>
            <a:r>
              <a:rPr lang="en-US" altLang="zh-CN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SpringMVC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Maven 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项目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,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创建模块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SpringMVC00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，在模块上添加框架支持（右键单击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451945" y="3095639"/>
            <a:ext cx="4855779" cy="3494347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5"/>
          <a:stretch>
            <a:fillRect/>
          </a:stretch>
        </p:blipFill>
        <p:spPr>
          <a:xfrm>
            <a:off x="5749159" y="2864411"/>
            <a:ext cx="5442541" cy="2222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730287" y="977276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791783" y="1102245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5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67990" y="977276"/>
            <a:ext cx="8586470" cy="4558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看文件夹结构，就变成</a:t>
            </a: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WEB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项目了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 dirty="0"/>
          </a:p>
        </p:txBody>
      </p:sp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688666" y="1625344"/>
            <a:ext cx="6494160" cy="46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1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639214" y="2304378"/>
            <a:ext cx="2538745" cy="2536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引入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Maven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依赖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创建完成后，为保障项目的正常运行，需要导入项目所需的依赖到项目的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pom.xml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文件中。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98730" y="1050188"/>
            <a:ext cx="6096000" cy="5509200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altLang="zh-CN" sz="1600" dirty="0"/>
              <a:t>&lt;dependencies&gt;</a:t>
            </a:r>
            <a:br>
              <a:rPr lang="en-US" altLang="zh-CN" sz="1600" dirty="0"/>
            </a:br>
            <a:r>
              <a:rPr lang="en-US" altLang="zh-CN" sz="1600" dirty="0" smtClean="0"/>
              <a:t>&lt;</a:t>
            </a:r>
            <a:r>
              <a:rPr lang="en-US" altLang="zh-CN" sz="1600" dirty="0"/>
              <a:t>dependency&gt;</a:t>
            </a:r>
            <a:br>
              <a:rPr lang="en-US" altLang="zh-CN" sz="1600" dirty="0"/>
            </a:br>
            <a:r>
              <a:rPr lang="en-US" altLang="zh-CN" sz="1600" dirty="0"/>
              <a:t>        &lt;</a:t>
            </a:r>
            <a:r>
              <a:rPr lang="en-US" altLang="zh-CN" sz="1600" dirty="0" err="1"/>
              <a:t>groupId</a:t>
            </a:r>
            <a:r>
              <a:rPr lang="en-US" altLang="zh-CN" sz="1600" dirty="0"/>
              <a:t>&gt;</a:t>
            </a:r>
            <a:r>
              <a:rPr lang="en-US" altLang="zh-CN" sz="1600" dirty="0" err="1"/>
              <a:t>org.springframework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groupId</a:t>
            </a:r>
            <a:r>
              <a:rPr lang="en-US" altLang="zh-CN" sz="1600" dirty="0"/>
              <a:t>&gt;</a:t>
            </a:r>
            <a:br>
              <a:rPr lang="en-US" altLang="zh-CN" sz="1600" dirty="0"/>
            </a:br>
            <a:r>
              <a:rPr lang="en-US" altLang="zh-CN" sz="1600" dirty="0"/>
              <a:t>        &lt;</a:t>
            </a:r>
            <a:r>
              <a:rPr lang="en-US" altLang="zh-CN" sz="1600" dirty="0" err="1"/>
              <a:t>artifactId</a:t>
            </a:r>
            <a:r>
              <a:rPr lang="en-US" altLang="zh-CN" sz="1600" dirty="0"/>
              <a:t>&gt;spring-</a:t>
            </a:r>
            <a:r>
              <a:rPr lang="en-US" altLang="zh-CN" sz="1600" dirty="0" err="1"/>
              <a:t>webmvc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artifactId</a:t>
            </a:r>
            <a:r>
              <a:rPr lang="en-US" altLang="zh-CN" sz="1600" dirty="0"/>
              <a:t>&gt;</a:t>
            </a:r>
            <a:br>
              <a:rPr lang="en-US" altLang="zh-CN" sz="1600" dirty="0"/>
            </a:br>
            <a:r>
              <a:rPr lang="en-US" altLang="zh-CN" sz="1600" dirty="0"/>
              <a:t>        &lt;version&gt;5.2.8.RELEASE&lt;/version&gt;</a:t>
            </a:r>
            <a:br>
              <a:rPr lang="en-US" altLang="zh-CN" sz="1600" dirty="0"/>
            </a:br>
            <a:r>
              <a:rPr lang="en-US" altLang="zh-CN" sz="1600" dirty="0"/>
              <a:t>    &lt;/dependency&gt;</a:t>
            </a:r>
            <a:br>
              <a:rPr lang="en-US" altLang="zh-CN" sz="1600" dirty="0"/>
            </a:br>
            <a:r>
              <a:rPr lang="en-US" altLang="zh-CN" sz="1600" dirty="0"/>
              <a:t>    &lt;dependency&gt;</a:t>
            </a:r>
            <a:br>
              <a:rPr lang="en-US" altLang="zh-CN" sz="1600" dirty="0"/>
            </a:br>
            <a:r>
              <a:rPr lang="en-US" altLang="zh-CN" sz="1600" dirty="0"/>
              <a:t>        &lt;</a:t>
            </a:r>
            <a:r>
              <a:rPr lang="en-US" altLang="zh-CN" sz="1600" dirty="0" err="1"/>
              <a:t>groupId</a:t>
            </a:r>
            <a:r>
              <a:rPr lang="en-US" altLang="zh-CN" sz="1600" dirty="0"/>
              <a:t>&gt;</a:t>
            </a:r>
            <a:r>
              <a:rPr lang="en-US" altLang="zh-CN" sz="1600" dirty="0" err="1"/>
              <a:t>javax.servlet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groupId</a:t>
            </a:r>
            <a:r>
              <a:rPr lang="en-US" altLang="zh-CN" sz="1600" dirty="0"/>
              <a:t>&gt;</a:t>
            </a:r>
            <a:br>
              <a:rPr lang="en-US" altLang="zh-CN" sz="1600" dirty="0"/>
            </a:br>
            <a:r>
              <a:rPr lang="en-US" altLang="zh-CN" sz="1600" dirty="0"/>
              <a:t>        &lt;</a:t>
            </a:r>
            <a:r>
              <a:rPr lang="en-US" altLang="zh-CN" sz="1600" dirty="0" err="1"/>
              <a:t>artifactId</a:t>
            </a:r>
            <a:r>
              <a:rPr lang="en-US" altLang="zh-CN" sz="1600" dirty="0"/>
              <a:t>&gt;servlet-</a:t>
            </a:r>
            <a:r>
              <a:rPr lang="en-US" altLang="zh-CN" sz="1600" dirty="0" err="1"/>
              <a:t>api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artifactId</a:t>
            </a:r>
            <a:r>
              <a:rPr lang="en-US" altLang="zh-CN" sz="1600" dirty="0"/>
              <a:t>&gt;</a:t>
            </a:r>
            <a:br>
              <a:rPr lang="en-US" altLang="zh-CN" sz="1600" dirty="0"/>
            </a:br>
            <a:r>
              <a:rPr lang="en-US" altLang="zh-CN" sz="1600" dirty="0"/>
              <a:t>        &lt;version&gt;2.5&lt;/version&gt;</a:t>
            </a:r>
            <a:br>
              <a:rPr lang="en-US" altLang="zh-CN" sz="1600" dirty="0"/>
            </a:br>
            <a:r>
              <a:rPr lang="en-US" altLang="zh-CN" sz="1600" dirty="0"/>
              <a:t>    &lt;/dependency&gt;</a:t>
            </a:r>
            <a:br>
              <a:rPr lang="en-US" altLang="zh-CN" sz="1600" dirty="0"/>
            </a:br>
            <a:r>
              <a:rPr lang="en-US" altLang="zh-CN" sz="1600" dirty="0"/>
              <a:t>    &lt;dependency&gt;</a:t>
            </a:r>
            <a:br>
              <a:rPr lang="en-US" altLang="zh-CN" sz="1600" dirty="0"/>
            </a:br>
            <a:r>
              <a:rPr lang="en-US" altLang="zh-CN" sz="1600" dirty="0"/>
              <a:t>        &lt;</a:t>
            </a:r>
            <a:r>
              <a:rPr lang="en-US" altLang="zh-CN" sz="1600" dirty="0" err="1"/>
              <a:t>groupId</a:t>
            </a:r>
            <a:r>
              <a:rPr lang="en-US" altLang="zh-CN" sz="1600" dirty="0"/>
              <a:t>&gt;</a:t>
            </a:r>
            <a:r>
              <a:rPr lang="en-US" altLang="zh-CN" sz="1600" dirty="0" err="1"/>
              <a:t>javax.servlet.jsp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groupId</a:t>
            </a:r>
            <a:r>
              <a:rPr lang="en-US" altLang="zh-CN" sz="1600" dirty="0"/>
              <a:t>&gt;</a:t>
            </a:r>
            <a:br>
              <a:rPr lang="en-US" altLang="zh-CN" sz="1600" dirty="0"/>
            </a:br>
            <a:r>
              <a:rPr lang="en-US" altLang="zh-CN" sz="1600" dirty="0"/>
              <a:t>        &lt;</a:t>
            </a:r>
            <a:r>
              <a:rPr lang="en-US" altLang="zh-CN" sz="1600" dirty="0" err="1"/>
              <a:t>artifactId</a:t>
            </a:r>
            <a:r>
              <a:rPr lang="en-US" altLang="zh-CN" sz="1600" dirty="0"/>
              <a:t>&gt;</a:t>
            </a:r>
            <a:r>
              <a:rPr lang="en-US" altLang="zh-CN" sz="1600" dirty="0" err="1"/>
              <a:t>jsp-api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artifactId</a:t>
            </a:r>
            <a:r>
              <a:rPr lang="en-US" altLang="zh-CN" sz="1600" dirty="0"/>
              <a:t>&gt;</a:t>
            </a:r>
            <a:br>
              <a:rPr lang="en-US" altLang="zh-CN" sz="1600" dirty="0"/>
            </a:br>
            <a:r>
              <a:rPr lang="en-US" altLang="zh-CN" sz="1600" dirty="0"/>
              <a:t>        &lt;version&gt;2.2&lt;/version&gt;</a:t>
            </a:r>
            <a:br>
              <a:rPr lang="en-US" altLang="zh-CN" sz="1600" dirty="0"/>
            </a:br>
            <a:r>
              <a:rPr lang="en-US" altLang="zh-CN" sz="1600" dirty="0"/>
              <a:t>    &lt;/dependency&gt;</a:t>
            </a:r>
            <a:br>
              <a:rPr lang="en-US" altLang="zh-CN" sz="1600" dirty="0"/>
            </a:br>
            <a:r>
              <a:rPr lang="en-US" altLang="zh-CN" sz="1600" dirty="0"/>
              <a:t>    &lt;dependency&gt;</a:t>
            </a:r>
            <a:br>
              <a:rPr lang="en-US" altLang="zh-CN" sz="1600" dirty="0"/>
            </a:br>
            <a:r>
              <a:rPr lang="en-US" altLang="zh-CN" sz="1600" dirty="0"/>
              <a:t>        &lt;</a:t>
            </a:r>
            <a:r>
              <a:rPr lang="en-US" altLang="zh-CN" sz="1600" dirty="0" err="1"/>
              <a:t>groupId</a:t>
            </a:r>
            <a:r>
              <a:rPr lang="en-US" altLang="zh-CN" sz="1600" dirty="0"/>
              <a:t>&gt;</a:t>
            </a:r>
            <a:r>
              <a:rPr lang="en-US" altLang="zh-CN" sz="1600" dirty="0" err="1"/>
              <a:t>javax.servlet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groupId</a:t>
            </a:r>
            <a:r>
              <a:rPr lang="en-US" altLang="zh-CN" sz="1600" dirty="0"/>
              <a:t>&gt;</a:t>
            </a:r>
            <a:br>
              <a:rPr lang="en-US" altLang="zh-CN" sz="1600" dirty="0"/>
            </a:br>
            <a:r>
              <a:rPr lang="en-US" altLang="zh-CN" sz="1600" dirty="0"/>
              <a:t>        &lt;</a:t>
            </a:r>
            <a:r>
              <a:rPr lang="en-US" altLang="zh-CN" sz="1600" dirty="0" err="1"/>
              <a:t>artifactId</a:t>
            </a:r>
            <a:r>
              <a:rPr lang="en-US" altLang="zh-CN" sz="1600" dirty="0"/>
              <a:t>&gt;</a:t>
            </a:r>
            <a:r>
              <a:rPr lang="en-US" altLang="zh-CN" sz="1600" dirty="0" err="1"/>
              <a:t>jstl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artifactId</a:t>
            </a:r>
            <a:r>
              <a:rPr lang="en-US" altLang="zh-CN" sz="1600" dirty="0"/>
              <a:t>&gt;</a:t>
            </a:r>
            <a:br>
              <a:rPr lang="en-US" altLang="zh-CN" sz="1600" dirty="0"/>
            </a:br>
            <a:r>
              <a:rPr lang="en-US" altLang="zh-CN" sz="1600" dirty="0"/>
              <a:t>        &lt;version&gt;1.2&lt;/version&gt;</a:t>
            </a:r>
            <a:br>
              <a:rPr lang="en-US" altLang="zh-CN" sz="1600" dirty="0"/>
            </a:br>
            <a:r>
              <a:rPr lang="en-US" altLang="zh-CN" sz="1600" dirty="0"/>
              <a:t>    &lt;/dependency&gt;</a:t>
            </a:r>
            <a:br>
              <a:rPr lang="en-US" altLang="zh-CN" sz="1600" dirty="0"/>
            </a:br>
            <a:r>
              <a:rPr lang="en-US" altLang="zh-CN" sz="1600" dirty="0"/>
              <a:t>&lt;/dependencies&gt;</a:t>
            </a:r>
            <a:endParaRPr lang="zh-CN" altLang="zh-CN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794992" y="1134379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</a:t>
            </a: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430924" y="2542945"/>
            <a:ext cx="5118538" cy="3520571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5"/>
          <a:stretch>
            <a:fillRect/>
          </a:stretch>
        </p:blipFill>
        <p:spPr>
          <a:xfrm>
            <a:off x="6685169" y="734352"/>
            <a:ext cx="3583437" cy="1070648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6"/>
          <a:stretch>
            <a:fillRect/>
          </a:stretch>
        </p:blipFill>
        <p:spPr>
          <a:xfrm>
            <a:off x="5765548" y="1996966"/>
            <a:ext cx="6111142" cy="429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1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41738" y="963439"/>
            <a:ext cx="6369269" cy="470163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523890" y="1408386"/>
            <a:ext cx="609600" cy="33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17" y="1105831"/>
            <a:ext cx="5357945" cy="455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44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869" y="1051034"/>
            <a:ext cx="204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启动服务器：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817713" y="1051034"/>
            <a:ext cx="6116079" cy="183500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12043" y="324433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项目</a:t>
            </a:r>
            <a:r>
              <a:rPr lang="zh-CN" altLang="zh-CN" dirty="0" smtClean="0"/>
              <a:t>首页</a:t>
            </a:r>
            <a:r>
              <a:rPr lang="zh-CN" altLang="en-US" dirty="0" smtClean="0"/>
              <a:t>：</a:t>
            </a:r>
            <a:endParaRPr lang="zh-CN" altLang="zh-CN" dirty="0"/>
          </a:p>
        </p:txBody>
      </p:sp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2817713" y="3528016"/>
            <a:ext cx="5611584" cy="220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1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572632" y="100122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661756" y="113693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460853" y="2117160"/>
            <a:ext cx="2219285" cy="21698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配置前端控制器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在项目的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文件中进行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前端控制器的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配置。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54014" y="897342"/>
            <a:ext cx="9501352" cy="57554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&lt;?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xml version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=“1.0”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encoding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=“UTF-8”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?&gt;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&lt;web-app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xmlns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=“http://xmlns.jcp.org/xml/ns/javaee”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xmlns: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xsi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=“http://www.w3.org/2001/XMLSchema-instance”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xsi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:schemaLocation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=“http://xmlns.jcp.org/xml/ns/javaee http://xmlns.jcp.org/xml/ns/javaee/web-app_4_0.xsd”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version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=“4.0”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&lt;!--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配置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Spring MVC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的前端控制器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--&gt;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&lt;servlet&gt;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&lt;servlet-name&gt;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DispatcherServlet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&lt;/servlet-name&gt;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&lt;servlet-class&gt;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org.springframework.web.servlet.DispatcherServlet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&lt;/servlet-class&gt;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&lt;!--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配置初始化参数，用于读取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Spring MVC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的配置文件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--&gt;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&lt;init-param&gt;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&lt;param-name&gt;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contextConfigLocation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&lt;/param-name&gt;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&lt;param-value&gt;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classpath:spring-mvc.xml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&lt;/param-value&gt;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&lt;/init-param&gt;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&lt;!--  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1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表示项目启动时立即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加载</a:t>
            </a:r>
            <a:r>
              <a:rPr lang="zh-CN" altLang="zh-CN" sz="1600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DispatcherServlet</a:t>
            </a:r>
            <a:r>
              <a:rPr lang="zh-CN" altLang="zh-CN" sz="1600" dirty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--&gt;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&lt;load-on-startup&gt;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&lt;/load-on-startup&gt;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&lt;/servlet&gt;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&lt;servlet-mapping&gt;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&lt;servlet-name&gt;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DispatcherServlet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&lt;/servlet-name&gt;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&lt;url-pattern&gt;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&lt;/url-pattern&gt;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</a:t>
            </a:r>
            <a:r>
              <a:rPr lang="zh-CN" altLang="zh-CN" sz="1600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&lt;!-- </a:t>
            </a:r>
            <a:r>
              <a:rPr lang="zh-CN" altLang="zh-CN" sz="1600" dirty="0" smtClean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</a:t>
            </a:r>
            <a:r>
              <a:rPr lang="en-US" altLang="zh-CN" sz="1600" dirty="0" smtClean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/ </a:t>
            </a:r>
            <a:r>
              <a:rPr lang="zh-CN" altLang="en-US" sz="1600" dirty="0" smtClean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表示前端控制器会拦截所有的请求</a:t>
            </a:r>
            <a:r>
              <a:rPr lang="en-US" altLang="zh-CN" sz="1600" dirty="0" smtClean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URL, </a:t>
            </a:r>
            <a:r>
              <a:rPr lang="zh-CN" altLang="en-US" sz="1600" dirty="0" smtClean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交给</a:t>
            </a:r>
            <a:r>
              <a:rPr lang="zh-CN" altLang="zh-CN" sz="1600" dirty="0" smtClean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</a:t>
            </a:r>
            <a:r>
              <a:rPr lang="zh-CN" altLang="zh-CN" sz="1600" dirty="0" smtClean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--&gt;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&lt;/servlet-mapping&gt;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       </a:t>
            </a:r>
            <a:r>
              <a:rPr lang="en-US" altLang="zh-CN" sz="1600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&lt;!– </a:t>
            </a:r>
            <a:r>
              <a:rPr lang="zh-CN" altLang="zh-CN" sz="1600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D</a:t>
            </a:r>
            <a:r>
              <a:rPr lang="zh-CN" altLang="zh-CN" sz="1600" dirty="0" smtClean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ispatcherServlet</a:t>
            </a:r>
            <a:r>
              <a:rPr lang="zh-CN" altLang="en-US" sz="1600" dirty="0" smtClean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处理  </a:t>
            </a:r>
            <a:r>
              <a:rPr lang="en-US" altLang="zh-CN" sz="1600" dirty="0" smtClean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  <a:sym typeface="Wingdings" panose="05000000000000000000" pitchFamily="2" charset="2"/>
              </a:rPr>
              <a:t>-- 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&lt;/web-app&gt;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269752" y="883156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358876" y="1018864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232951" y="893027"/>
            <a:ext cx="9254856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配置处理器映射信息和视图解析器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的配置文件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mvc.xml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，用于配置处理器映射信息和视图解析器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10253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8083" y="1815047"/>
            <a:ext cx="10096638" cy="477053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&lt;?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xml version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=“1.0”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encoding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=“UTF-8”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?&gt;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&lt;!--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引入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Context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约束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--&gt;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&lt;beans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xmlns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=“http://www.springframework.org/schema/beans”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xmlns: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xsi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=“http://www.w3.org/2001/XMLSchema-instance”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xmlns: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context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=“http://www.springframework.org/schema/context”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xsi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:schemaLocation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=“http://www.springframework.org/schema/beans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http://www.springframework.org/schema/beans/spring-beans.xsd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http://www.springframework.org/schema/context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http://www.springframework.org/schema/context/spring-context.xsd”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&lt;!--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启动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bean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的自动扫描功能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扫描时会将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controller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包下的所有处理器加载到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Spring MVC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中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--&gt;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context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:component-scan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base-package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=“com.hubei.controller”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&lt;!--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配置视图解析器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解析结果视图，并将结果视图呈现给用户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--&gt;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&lt;bean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class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="org.springframework.web.servlet.view.InternalResourceViewResolver"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&lt;!--  prefix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和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suffix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的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value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值分别代表查找视图页面的前缀和后缀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--&gt;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&lt;!--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最终视图地址如下：前缀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+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逻辑视图名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+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后缀，其中逻辑视图名需要在访问点处理器中指定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--&gt;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&lt;property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name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="prefix"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value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="/</a:t>
            </a:r>
            <a:r>
              <a:rPr lang="en-US" altLang="zh-CN" sz="1600" dirty="0" smtClean="0">
                <a:solidFill>
                  <a:srgbClr val="6A8759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WEB-INF/</a:t>
            </a:r>
            <a:r>
              <a:rPr lang="zh-CN" altLang="zh-CN" sz="1600" dirty="0">
                <a:solidFill>
                  <a:srgbClr val="6A8759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jsp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&lt;property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name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="suffix"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value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=".jsp"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&lt;/bean&gt;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&lt;/beans&gt;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564524" y="3169710"/>
            <a:ext cx="8818179" cy="1338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定义视图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解析器，并设置了视图的前缀和后缀属性。这样设置后，方法中所定义的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路径将可以简化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。案例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中的逻辑视图名只需设置为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，而不再需要设置为“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WEB-INF/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.jsp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”，在访问时视图解析器会自动的增加前缀和后缀。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创建处理器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创建处理器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类，用于处理客户端的请求并指定响应时转跳的页面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10253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51642" y="2259146"/>
            <a:ext cx="10930758" cy="40318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package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com.hubei.controller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org.springframework.stereotype.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Controller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org.springframework.web.bind.annotation.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RequestMapping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设置当前类为处理器类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@Controller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FirstController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设定当前方法的访问映射地址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@RequestMapping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"/firstController"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设置当前方法返回值类型为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String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，用于指定请求完成后跳转的页面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String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sayHello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System.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.println(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访问到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FirstController!"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结合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Spring MVC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配置文件，将逻辑视图名（即返回值）与视图解析器指定的前缀和</a:t>
            </a:r>
            <a:r>
              <a:rPr lang="zh-CN" altLang="zh-CN" sz="16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后缀进行拼接以</a:t>
            </a:r>
            <a:r>
              <a:rPr lang="zh-CN" altLang="zh-CN" sz="1600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确定</a:t>
            </a:r>
            <a:endParaRPr lang="en-US" altLang="zh-CN" sz="1600" dirty="0" smtClean="0">
              <a:solidFill>
                <a:srgbClr val="808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600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 </a:t>
            </a:r>
            <a:r>
              <a:rPr lang="zh-CN" altLang="zh-CN" sz="1600" dirty="0">
                <a:solidFill>
                  <a:srgbClr val="808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//</a:t>
            </a:r>
            <a:r>
              <a:rPr lang="zh-CN" altLang="zh-CN" sz="1600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结果</a:t>
            </a:r>
            <a:r>
              <a:rPr lang="zh-CN" altLang="zh-CN" sz="1600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视图的最终路径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return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"success"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570909"/>
            <a:ext cx="7294833" cy="687918"/>
            <a:chOff x="978872" y="1800499"/>
            <a:chExt cx="5471124" cy="515938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499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了解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Spring MVC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及其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特点</a:t>
              </a: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7148" y="3440987"/>
            <a:ext cx="7249419" cy="685801"/>
            <a:chOff x="978872" y="2570437"/>
            <a:chExt cx="5437064" cy="514351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8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Spring MVC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入门程序的编写</a:t>
              </a:r>
              <a:endPara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8" y="4308948"/>
            <a:ext cx="7249419" cy="687920"/>
            <a:chOff x="978872" y="3338787"/>
            <a:chExt cx="5437064" cy="515940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9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熟悉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Spring MVC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工作原理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及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执行流程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07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创建视图（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）页面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：在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WEB-INF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文件夹下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名称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jsp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文件夹，并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jsp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文件夹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下创建名称为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success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文件，用于对客户端请求进行处理后的视图展示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10253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06869" y="2232062"/>
            <a:ext cx="8597462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&lt;%@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page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contentType="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text/html;charset=UTF-8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  %&gt;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&lt;html&gt;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&lt;body&gt;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&lt;h2&gt;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Spring MVC FirstController!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&lt;/h2&gt;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欢迎学习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Spring MVC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！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&lt;/body&gt;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&lt;/html&gt;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08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753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启动项目，测试应用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项目启动成功后，在浏览器中对处理器进行请求访问，访问地址为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localhost:8080/firstController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，访问后，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控制台打印信息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访问到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FirstController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!”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，并且浏览器跳转到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success.jsp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页面中，页面内容如下所示。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10253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132" y="2811189"/>
            <a:ext cx="6471043" cy="273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15" y="3201550"/>
            <a:ext cx="30956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09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1295445" y="2232680"/>
            <a:ext cx="3160942" cy="506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项目最终目录和文件组成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10253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入门程序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313" y="972599"/>
            <a:ext cx="3971925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工作原理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2752" y="2808590"/>
            <a:ext cx="1996228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93678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451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三大组件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处理器映射器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工作原理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816425" y="1964382"/>
            <a:ext cx="10482197" cy="989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处理器映射器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可以理解为一个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Map&lt;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URL,Hanlder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HandlerMapping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负责根据用户请求的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找到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Handler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（处理器），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提供了不同的映射器来实现不同的映射方式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13" name="文本框 18"/>
          <p:cNvSpPr txBox="1"/>
          <p:nvPr>
            <p:custDataLst>
              <p:tags r:id="rId3"/>
            </p:custDataLst>
          </p:nvPr>
        </p:nvSpPr>
        <p:spPr>
          <a:xfrm>
            <a:off x="816424" y="2962865"/>
            <a:ext cx="10482198" cy="1031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处理器适配器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作用是根据处理器映射器找到的处理器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Handler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信息，去执行相关的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Handler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。不同的处理器映射器映射出来的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Handler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对象是不一样的，不同的映射由不同的适配器来负责解析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14" name="文本框 18"/>
          <p:cNvSpPr txBox="1"/>
          <p:nvPr>
            <p:custDataLst>
              <p:tags r:id="rId4"/>
            </p:custDataLst>
          </p:nvPr>
        </p:nvSpPr>
        <p:spPr>
          <a:xfrm>
            <a:off x="816425" y="3993931"/>
            <a:ext cx="10482197" cy="982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视图解析器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进行视图解析，首先将逻辑视图名解析成物理视图名，即具体的页面地址，再生成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View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视图对象返回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6425" y="5187119"/>
            <a:ext cx="10492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       在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实际开发中，我们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工作主要集中在</a:t>
            </a: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控制器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视图页面上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，但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Spring MVC</a:t>
            </a: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内部完成了很多工作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，这些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程序在项目中具体是怎么执行的呢？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接下来，将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通过一张图来展示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Spring MVC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程序的执行情况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17656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736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执行流程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工作原理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798" y="1757157"/>
            <a:ext cx="8337007" cy="46988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4645572" y="694514"/>
            <a:ext cx="6884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）用户通过浏览器向服务器发送请求，请求会被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的前端控制器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拦截。</a:t>
            </a:r>
          </a:p>
        </p:txBody>
      </p:sp>
      <p:sp>
        <p:nvSpPr>
          <p:cNvPr id="3" name="矩形 2"/>
          <p:cNvSpPr/>
          <p:nvPr/>
        </p:nvSpPr>
        <p:spPr>
          <a:xfrm>
            <a:off x="4645571" y="694514"/>
            <a:ext cx="6884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拦截到请求后，会调用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HandlerMapping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（处理器映射器）。</a:t>
            </a:r>
          </a:p>
        </p:txBody>
      </p:sp>
      <p:sp>
        <p:nvSpPr>
          <p:cNvPr id="4" name="矩形 3"/>
          <p:cNvSpPr/>
          <p:nvPr/>
        </p:nvSpPr>
        <p:spPr>
          <a:xfrm>
            <a:off x="4162405" y="956124"/>
            <a:ext cx="7850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）处理器映射器根据请求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找到具体的处理器，生成处理器对象及处理器拦截器（如果有则生成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一并返回给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4781805" y="7729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会通过返回信息选择合适的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HandlerAdapter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（处理器适配器）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93074" y="833827"/>
            <a:ext cx="7073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HandlerAdapter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会调用并执行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Handler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（处理器），这里的处理器指的就是程序中编写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类，也被称之为后端控制器。</a:t>
            </a:r>
          </a:p>
        </p:txBody>
      </p:sp>
      <p:sp>
        <p:nvSpPr>
          <p:cNvPr id="7" name="矩形 6"/>
          <p:cNvSpPr/>
          <p:nvPr/>
        </p:nvSpPr>
        <p:spPr>
          <a:xfrm>
            <a:off x="4447324" y="839702"/>
            <a:ext cx="67649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6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执行完成后，会返回一个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ModelAndView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对象，该对象中会包含视图名或包含模型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视图名。</a:t>
            </a:r>
          </a:p>
        </p:txBody>
      </p:sp>
      <p:sp>
        <p:nvSpPr>
          <p:cNvPr id="8" name="矩形 7"/>
          <p:cNvSpPr/>
          <p:nvPr/>
        </p:nvSpPr>
        <p:spPr>
          <a:xfrm>
            <a:off x="4781805" y="917500"/>
            <a:ext cx="61170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7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HandlerAdapter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将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ModelAndView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对象返回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给</a:t>
            </a:r>
            <a:r>
              <a:rPr lang="en-US" altLang="zh-CN" dirty="0" err="1" smtClean="0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5571" y="82515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前端控制器请求视图解析器根据逻辑视图名解析真正的视图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81804" y="8397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9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ViewResolver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解析后，会向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中返回具体的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View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（视图）。</a:t>
            </a:r>
          </a:p>
        </p:txBody>
      </p:sp>
      <p:sp>
        <p:nvSpPr>
          <p:cNvPr id="15" name="矩形 14"/>
          <p:cNvSpPr/>
          <p:nvPr/>
        </p:nvSpPr>
        <p:spPr>
          <a:xfrm>
            <a:off x="4645572" y="8480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View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进行渲染（即将模型数据填充至视图中）。</a:t>
            </a:r>
          </a:p>
        </p:txBody>
      </p:sp>
      <p:sp>
        <p:nvSpPr>
          <p:cNvPr id="16" name="矩形 15"/>
          <p:cNvSpPr/>
          <p:nvPr/>
        </p:nvSpPr>
        <p:spPr>
          <a:xfrm>
            <a:off x="4645571" y="970930"/>
            <a:ext cx="437812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）前端控制器向用户响应结果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12" grpId="0"/>
      <p:bldP spid="12" grpId="1"/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工作原理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1"/>
            </p:custDataLst>
          </p:nvPr>
        </p:nvSpPr>
        <p:spPr>
          <a:xfrm>
            <a:off x="1143837" y="1129730"/>
            <a:ext cx="10123253" cy="172908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在上述执行过程中，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HandlerMapping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HandlerAdapter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ViewResolver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对象的工作是在框架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内部执行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的，开发人员只需要配置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，完成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中的业务处理并在视图中（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View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）中展示相应信息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007204" y="3020291"/>
            <a:ext cx="10186313" cy="219480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MVC4.0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以前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，配置文件内必须要配置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处理器映射器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处理器适配器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视图解析器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，但在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sym typeface="+mn-ea"/>
              </a:rPr>
              <a:t>MVC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以后，如果不配置处理器映射器、处理器适配器和视图解析器，框架会加载内部默认的配置完成相应的工作。如果想显式并快捷地配置处理器映射器和处理器适配器，也可以在配置文件中使用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mvc:annotation-driven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/&gt;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元素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来实现，该元素会自动注册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处理器映射器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处理器适配器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145632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303056" y="1891410"/>
            <a:ext cx="9794240" cy="365286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2441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</a:p>
        </p:txBody>
      </p:sp>
      <p:sp>
        <p:nvSpPr>
          <p:cNvPr id="9" name="椭圆 8"/>
          <p:cNvSpPr/>
          <p:nvPr/>
        </p:nvSpPr>
        <p:spPr>
          <a:xfrm>
            <a:off x="524323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</a:p>
        </p:txBody>
      </p:sp>
      <p:sp>
        <p:nvSpPr>
          <p:cNvPr id="10" name="椭圆 9"/>
          <p:cNvSpPr/>
          <p:nvPr/>
        </p:nvSpPr>
        <p:spPr>
          <a:xfrm>
            <a:off x="596205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</a:p>
        </p:txBody>
      </p:sp>
      <p:sp>
        <p:nvSpPr>
          <p:cNvPr id="11" name="椭圆 10"/>
          <p:cNvSpPr/>
          <p:nvPr/>
        </p:nvSpPr>
        <p:spPr>
          <a:xfrm>
            <a:off x="668087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1521042" y="2440640"/>
            <a:ext cx="9504297" cy="215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的基础知识进行了整体介绍。首先对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框架进行了简单的介绍；然后讲解了一个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入门程序的编写；最后通过入门程序对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工作原理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进行了详细讲解。通过本章的学习，读者能够了解什么是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的优点，掌握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入门程序的编写，并能够熟悉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框架的工作流程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380" y="572625"/>
            <a:ext cx="3912255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10066" y="2123394"/>
            <a:ext cx="10152454" cy="330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Web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中，讲解了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 Model2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架构模型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 Model2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架构模型采用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JavaBean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技术实现了页面显示、流程控制和业务逻辑的分离。但是，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 Model2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架构模型将流程控制等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通用逻辑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硬编码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的方式实现，每次进行新的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应用程序开发时，都需要重新编写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分析代码，以及流程控制等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层通用逻辑代码。为了解决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 Model2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架构模型在实践中存在的问题，一些基于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 Model2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架构基础发展起来的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MVC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应用框架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应运而生。其中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框架就是目前最主流的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MVC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应用框架之一，本章将开启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框架的学习之路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267702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359720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671" y="4527568"/>
            <a:ext cx="1192345" cy="614383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2654847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18311" y="1036090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Spring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MVC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介绍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358038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584021" y="1730243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Spring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MVC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入门程序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5342" y="4505920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594740" y="2424395"/>
              <a:ext cx="3499396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Spring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MVC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工作原理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介绍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2752" y="2808590"/>
            <a:ext cx="2133388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1053319" y="1030825"/>
            <a:ext cx="4959350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35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Spring MVC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443639" y="2188014"/>
            <a:ext cx="948711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 Spring MVC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Spring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提供的一个实现了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Web MVC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设计模式的</a:t>
            </a:r>
            <a:r>
              <a:rPr lang="zh-CN" altLang="zh-CN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轻量级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zh-CN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框架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。它与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Struts2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框架一样，都属于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MVC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框架，但</a:t>
            </a:r>
            <a:r>
              <a:rPr lang="zh-CN" altLang="zh-CN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其使用和性能等方面比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Struts2</a:t>
            </a:r>
            <a:r>
              <a:rPr lang="zh-CN" altLang="zh-CN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更加优异</a:t>
            </a:r>
            <a:r>
              <a:rPr lang="zh-CN" altLang="zh-CN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704344" y="1017784"/>
            <a:ext cx="436164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753362" y="2100360"/>
            <a:ext cx="10804484" cy="178308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 EE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开发中，系统经典的三层架构包括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表现层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业务层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持久层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 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三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层架构中，每一层各司其职，表现层（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层）负责接收客户端请求，并向客户端响应结果；业务层（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Service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层）负责业务逻辑处理，和项目需求息息相关；持久层（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Dao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层）负责和数据库交互，对数据库表进行增删改查。</a:t>
            </a:r>
          </a:p>
        </p:txBody>
      </p:sp>
      <p:sp>
        <p:nvSpPr>
          <p:cNvPr id="13" name="文本框 18"/>
          <p:cNvSpPr txBox="1"/>
          <p:nvPr>
            <p:custDataLst>
              <p:tags r:id="rId3"/>
            </p:custDataLst>
          </p:nvPr>
        </p:nvSpPr>
        <p:spPr>
          <a:xfrm>
            <a:off x="793636" y="4230416"/>
            <a:ext cx="10723935" cy="683172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作用于三层架构中的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表现层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，用于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接收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客户端的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请求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并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进行响应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文本框 1"/>
          <p:cNvSpPr txBox="1"/>
          <p:nvPr/>
        </p:nvSpPr>
        <p:spPr>
          <a:xfrm>
            <a:off x="1056924" y="1142856"/>
            <a:ext cx="3924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在三层架构中位置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34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030" y="1990878"/>
            <a:ext cx="8981417" cy="43363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1077013" y="950181"/>
            <a:ext cx="103477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中包含了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控制器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视图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，控制器接收到客户端的请求后对请求数据进行解析和封装，接着将请求交给业务层处理。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43838" y="1042514"/>
            <a:ext cx="6186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业务层会对请求进行处理，最后将处理结果返回给表现层。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7013" y="1042514"/>
            <a:ext cx="10221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表现层接收到业务层的处理结果后，再由视图对处理结果进行渲染，渲染完成后响应给客户端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292510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493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86250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MVC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特点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735724" y="1984737"/>
            <a:ext cx="11067393" cy="3833983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txBody>
          <a:bodyPr wrap="square" lIns="0" tIns="46792" rIns="0" bIns="46792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框架的后续产品，可以方便地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框架所提供的其他功能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使用简单，很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容易设计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出干净简洁的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层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提供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了一个前端控制器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，使开发人员无需额外开发控制器对象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支持各种请求资源的映射策略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具有非常灵活的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数据验证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格式化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数据绑定机制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，能使用任何对象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进行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          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数据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绑定，不必实现特定框架的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API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支持国际化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，可以根据用户区域显示多国语言。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支持多种视图技术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。它支持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Velocity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FreeMarker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等视图技术。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7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灵活性强，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易扩展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94153ef6312bc9afc5f4be1f2e717ea832bbe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tx1"/>
          </a:solidFill>
        </a:ln>
      </a:spPr>
      <a:bodyPr wrap="square" lIns="89985" tIns="46792" rIns="89985" bIns="46792">
        <a:noAutofit/>
      </a:bodyPr>
      <a:lstStyle>
        <a:defPPr>
          <a:lnSpc>
            <a:spcPct val="150000"/>
          </a:lnSpc>
          <a:defRPr dirty="0">
            <a:solidFill>
              <a:srgbClr val="595959"/>
            </a:solidFill>
            <a:latin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1820</Words>
  <Application>Microsoft Office PowerPoint</Application>
  <PresentationFormat>自定义</PresentationFormat>
  <Paragraphs>141</Paragraphs>
  <Slides>27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Lv0593</dc:creator>
  <cp:lastModifiedBy>xb21cn</cp:lastModifiedBy>
  <cp:revision>1831</cp:revision>
  <dcterms:created xsi:type="dcterms:W3CDTF">2020-11-25T06:00:00Z</dcterms:created>
  <dcterms:modified xsi:type="dcterms:W3CDTF">2022-05-08T04:12:08Z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  <property fmtid="{D5CDD505-2E9C-101B-9397-08002B2CF9AE}" pid="3" name="ICV">
    <vt:lpwstr>0CBFB1BC997447DFBB18991BFC285D18</vt:lpwstr>
  </property>
</Properties>
</file>