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1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14.xml" ContentType="application/vnd.openxmlformats-officedocument.presentationml.notesSlide+xml"/>
  <Override PartName="/ppt/tags/tag10.xml" ContentType="application/vnd.openxmlformats-officedocument.presentationml.tags+xml"/>
  <Override PartName="/ppt/notesSlides/notesSlide15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16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17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18.xml" ContentType="application/vnd.openxmlformats-officedocument.presentationml.notesSlide+xml"/>
  <Override PartName="/ppt/tags/tag17.xml" ContentType="application/vnd.openxmlformats-officedocument.presentationml.tags+xml"/>
  <Override PartName="/ppt/notesSlides/notesSlide19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20.xml" ContentType="application/vnd.openxmlformats-officedocument.presentationml.notesSlide+xml"/>
  <Override PartName="/ppt/tags/tag20.xml" ContentType="application/vnd.openxmlformats-officedocument.presentationml.tags+xml"/>
  <Override PartName="/ppt/notesSlides/notesSlide21.xml" ContentType="application/vnd.openxmlformats-officedocument.presentationml.notesSlide+xml"/>
  <Override PartName="/ppt/tags/tag21.xml" ContentType="application/vnd.openxmlformats-officedocument.presentationml.tags+xml"/>
  <Override PartName="/ppt/notesSlides/notesSlide22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23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24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25.xml" ContentType="application/vnd.openxmlformats-officedocument.presentationml.notesSlide+xml"/>
  <Override PartName="/ppt/tags/tag29.xml" ContentType="application/vnd.openxmlformats-officedocument.presentationml.tags+xml"/>
  <Override PartName="/ppt/notesSlides/notesSlide26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27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28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29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3"/>
  </p:notesMasterIdLst>
  <p:sldIdLst>
    <p:sldId id="459" r:id="rId2"/>
    <p:sldId id="460" r:id="rId3"/>
    <p:sldId id="462" r:id="rId4"/>
    <p:sldId id="463" r:id="rId5"/>
    <p:sldId id="464" r:id="rId6"/>
    <p:sldId id="860" r:id="rId7"/>
    <p:sldId id="990" r:id="rId8"/>
    <p:sldId id="988" r:id="rId9"/>
    <p:sldId id="989" r:id="rId10"/>
    <p:sldId id="951" r:id="rId11"/>
    <p:sldId id="958" r:id="rId12"/>
    <p:sldId id="960" r:id="rId13"/>
    <p:sldId id="961" r:id="rId14"/>
    <p:sldId id="776" r:id="rId15"/>
    <p:sldId id="953" r:id="rId16"/>
    <p:sldId id="956" r:id="rId17"/>
    <p:sldId id="861" r:id="rId18"/>
    <p:sldId id="965" r:id="rId19"/>
    <p:sldId id="967" r:id="rId20"/>
    <p:sldId id="968" r:id="rId21"/>
    <p:sldId id="973" r:id="rId22"/>
    <p:sldId id="974" r:id="rId23"/>
    <p:sldId id="975" r:id="rId24"/>
    <p:sldId id="976" r:id="rId25"/>
    <p:sldId id="979" r:id="rId26"/>
    <p:sldId id="980" r:id="rId27"/>
    <p:sldId id="981" r:id="rId28"/>
    <p:sldId id="982" r:id="rId29"/>
    <p:sldId id="984" r:id="rId30"/>
    <p:sldId id="985" r:id="rId31"/>
    <p:sldId id="531" r:id="rId32"/>
  </p:sldIdLst>
  <p:sldSz cx="12192000" cy="6858000"/>
  <p:notesSz cx="6858000" cy="9144000"/>
  <p:custDataLst>
    <p:tags r:id="rId3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D" initials="L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69B2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95" autoAdjust="0"/>
    <p:restoredTop sz="94857"/>
  </p:normalViewPr>
  <p:slideViewPr>
    <p:cSldViewPr snapToGrid="0" snapToObjects="1">
      <p:cViewPr varScale="1">
        <p:scale>
          <a:sx n="114" d="100"/>
          <a:sy n="114" d="100"/>
        </p:scale>
        <p:origin x="-228" y="-108"/>
      </p:cViewPr>
      <p:guideLst>
        <p:guide orient="horz" pos="2160"/>
        <p:guide pos="38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0E150F-0196-F444-8870-EA447953DA30}" type="datetimeFigureOut">
              <a:rPr kumimoji="1" lang="zh-CN" altLang="en-US" smtClean="0"/>
              <a:t>2022/5/8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C2EF1E-9A17-3443-B981-F6B06733D9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0200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2022/5/8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2022/5/8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2022/5/8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等腰三角形 7"/>
          <p:cNvSpPr/>
          <p:nvPr userDrawn="1"/>
        </p:nvSpPr>
        <p:spPr>
          <a:xfrm flipH="1" flipV="1">
            <a:off x="-767129" y="-29119"/>
            <a:ext cx="3826346" cy="1804024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 flipH="1" flipV="1">
            <a:off x="1413723" y="0"/>
            <a:ext cx="3826346" cy="1804024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 userDrawn="1"/>
        </p:nvSpPr>
        <p:spPr>
          <a:xfrm>
            <a:off x="6086230" y="4297499"/>
            <a:ext cx="5427472" cy="2558914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 userDrawn="1"/>
        </p:nvSpPr>
        <p:spPr>
          <a:xfrm>
            <a:off x="7742551" y="3608890"/>
            <a:ext cx="6888016" cy="3247523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 userDrawn="1"/>
        </p:nvGrpSpPr>
        <p:grpSpPr>
          <a:xfrm>
            <a:off x="2309074" y="3692815"/>
            <a:ext cx="7552021" cy="105473"/>
            <a:chOff x="2101845" y="3387257"/>
            <a:chExt cx="7551038" cy="105497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2369489" y="3440005"/>
              <a:ext cx="7283394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椭圆 44"/>
            <p:cNvSpPr/>
            <p:nvPr/>
          </p:nvSpPr>
          <p:spPr>
            <a:xfrm>
              <a:off x="2101845" y="3387257"/>
              <a:ext cx="105497" cy="10549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椭圆 1"/>
          <p:cNvSpPr/>
          <p:nvPr userDrawn="1"/>
        </p:nvSpPr>
        <p:spPr>
          <a:xfrm>
            <a:off x="9999925" y="3692815"/>
            <a:ext cx="105511" cy="10547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/>
        </p:nvCxnSpPr>
        <p:spPr>
          <a:xfrm>
            <a:off x="984763" y="1412776"/>
            <a:ext cx="10199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 userDrawn="1"/>
        </p:nvGrpSpPr>
        <p:grpSpPr>
          <a:xfrm>
            <a:off x="10608501" y="654444"/>
            <a:ext cx="576064" cy="577112"/>
            <a:chOff x="6084168" y="1274820"/>
            <a:chExt cx="432048" cy="432834"/>
          </a:xfrm>
        </p:grpSpPr>
        <p:sp>
          <p:nvSpPr>
            <p:cNvPr id="10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8880309" y="654969"/>
            <a:ext cx="576064" cy="576064"/>
            <a:chOff x="4788024" y="1275213"/>
            <a:chExt cx="432048" cy="432048"/>
          </a:xfrm>
        </p:grpSpPr>
        <p:sp>
          <p:nvSpPr>
            <p:cNvPr id="13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 userDrawn="1"/>
        </p:nvGrpSpPr>
        <p:grpSpPr>
          <a:xfrm>
            <a:off x="9744405" y="654444"/>
            <a:ext cx="577111" cy="577112"/>
            <a:chOff x="5436096" y="1274820"/>
            <a:chExt cx="432833" cy="432834"/>
          </a:xfrm>
        </p:grpSpPr>
        <p:sp>
          <p:nvSpPr>
            <p:cNvPr id="16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7152118" y="654444"/>
            <a:ext cx="577111" cy="577112"/>
            <a:chOff x="3491880" y="1274820"/>
            <a:chExt cx="432833" cy="432834"/>
          </a:xfrm>
        </p:grpSpPr>
        <p:sp>
          <p:nvSpPr>
            <p:cNvPr id="19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 userDrawn="1"/>
        </p:nvGrpSpPr>
        <p:grpSpPr>
          <a:xfrm>
            <a:off x="8016214" y="654444"/>
            <a:ext cx="577111" cy="577112"/>
            <a:chOff x="4139952" y="1274820"/>
            <a:chExt cx="432833" cy="432834"/>
          </a:xfrm>
        </p:grpSpPr>
        <p:sp>
          <p:nvSpPr>
            <p:cNvPr id="22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/>
        </p:nvCxnSpPr>
        <p:spPr>
          <a:xfrm>
            <a:off x="984763" y="1412776"/>
            <a:ext cx="10199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 userDrawn="1"/>
        </p:nvGrpSpPr>
        <p:grpSpPr>
          <a:xfrm>
            <a:off x="10608501" y="654444"/>
            <a:ext cx="576064" cy="577112"/>
            <a:chOff x="6084168" y="1274820"/>
            <a:chExt cx="432048" cy="432834"/>
          </a:xfrm>
        </p:grpSpPr>
        <p:sp>
          <p:nvSpPr>
            <p:cNvPr id="10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8880309" y="654969"/>
            <a:ext cx="576064" cy="576064"/>
            <a:chOff x="4788024" y="1275213"/>
            <a:chExt cx="432048" cy="432048"/>
          </a:xfrm>
        </p:grpSpPr>
        <p:sp>
          <p:nvSpPr>
            <p:cNvPr id="13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 userDrawn="1"/>
        </p:nvGrpSpPr>
        <p:grpSpPr>
          <a:xfrm>
            <a:off x="9744405" y="654444"/>
            <a:ext cx="577111" cy="577112"/>
            <a:chOff x="5436096" y="1274820"/>
            <a:chExt cx="432833" cy="432834"/>
          </a:xfrm>
        </p:grpSpPr>
        <p:sp>
          <p:nvSpPr>
            <p:cNvPr id="16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7152118" y="654444"/>
            <a:ext cx="577111" cy="577112"/>
            <a:chOff x="3491880" y="1274820"/>
            <a:chExt cx="432833" cy="432834"/>
          </a:xfrm>
        </p:grpSpPr>
        <p:sp>
          <p:nvSpPr>
            <p:cNvPr id="19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 userDrawn="1"/>
        </p:nvGrpSpPr>
        <p:grpSpPr>
          <a:xfrm>
            <a:off x="8016214" y="654444"/>
            <a:ext cx="577111" cy="577112"/>
            <a:chOff x="4139952" y="1274820"/>
            <a:chExt cx="432833" cy="432834"/>
          </a:xfrm>
        </p:grpSpPr>
        <p:sp>
          <p:nvSpPr>
            <p:cNvPr id="22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/>
        </p:nvCxnSpPr>
        <p:spPr>
          <a:xfrm>
            <a:off x="984763" y="1412776"/>
            <a:ext cx="10199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 userDrawn="1"/>
        </p:nvGrpSpPr>
        <p:grpSpPr>
          <a:xfrm>
            <a:off x="10608501" y="654444"/>
            <a:ext cx="576064" cy="577112"/>
            <a:chOff x="6084168" y="1274820"/>
            <a:chExt cx="432048" cy="432834"/>
          </a:xfrm>
        </p:grpSpPr>
        <p:sp>
          <p:nvSpPr>
            <p:cNvPr id="10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8880309" y="654969"/>
            <a:ext cx="576064" cy="576064"/>
            <a:chOff x="4788024" y="1275213"/>
            <a:chExt cx="432048" cy="432048"/>
          </a:xfrm>
        </p:grpSpPr>
        <p:sp>
          <p:nvSpPr>
            <p:cNvPr id="13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 userDrawn="1"/>
        </p:nvGrpSpPr>
        <p:grpSpPr>
          <a:xfrm>
            <a:off x="9744405" y="654444"/>
            <a:ext cx="577111" cy="577112"/>
            <a:chOff x="5436096" y="1274820"/>
            <a:chExt cx="432833" cy="432834"/>
          </a:xfrm>
        </p:grpSpPr>
        <p:sp>
          <p:nvSpPr>
            <p:cNvPr id="16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7152118" y="654444"/>
            <a:ext cx="577111" cy="577112"/>
            <a:chOff x="3491880" y="1274820"/>
            <a:chExt cx="432833" cy="432834"/>
          </a:xfrm>
        </p:grpSpPr>
        <p:sp>
          <p:nvSpPr>
            <p:cNvPr id="19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 userDrawn="1"/>
        </p:nvGrpSpPr>
        <p:grpSpPr>
          <a:xfrm>
            <a:off x="8016214" y="654444"/>
            <a:ext cx="577111" cy="577112"/>
            <a:chOff x="4139952" y="1274820"/>
            <a:chExt cx="432833" cy="432834"/>
          </a:xfrm>
        </p:grpSpPr>
        <p:sp>
          <p:nvSpPr>
            <p:cNvPr id="22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 userDrawn="1"/>
        </p:nvGrpSpPr>
        <p:grpSpPr>
          <a:xfrm>
            <a:off x="1" y="2202441"/>
            <a:ext cx="12192000" cy="2419703"/>
            <a:chOff x="170694" y="177982"/>
            <a:chExt cx="3936004" cy="781165"/>
          </a:xfrm>
        </p:grpSpPr>
        <p:sp>
          <p:nvSpPr>
            <p:cNvPr id="44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619911" y="284178"/>
              <a:ext cx="650908" cy="553578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endParaRPr lang="zh-CN" altLang="en-US" sz="107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7" name="组合 6"/>
          <p:cNvGrpSpPr/>
          <p:nvPr userDrawn="1"/>
        </p:nvGrpSpPr>
        <p:grpSpPr>
          <a:xfrm>
            <a:off x="7920203" y="1699760"/>
            <a:ext cx="576064" cy="577112"/>
            <a:chOff x="6084168" y="1274820"/>
            <a:chExt cx="432048" cy="432834"/>
          </a:xfrm>
        </p:grpSpPr>
        <p:sp>
          <p:nvSpPr>
            <p:cNvPr id="14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8" name="组合 7"/>
          <p:cNvGrpSpPr/>
          <p:nvPr userDrawn="1"/>
        </p:nvGrpSpPr>
        <p:grpSpPr>
          <a:xfrm>
            <a:off x="6192011" y="1700285"/>
            <a:ext cx="576064" cy="576064"/>
            <a:chOff x="4788024" y="1275213"/>
            <a:chExt cx="432048" cy="432048"/>
          </a:xfrm>
        </p:grpSpPr>
        <p:sp>
          <p:nvSpPr>
            <p:cNvPr id="17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9" name="组合 8"/>
          <p:cNvGrpSpPr/>
          <p:nvPr userDrawn="1"/>
        </p:nvGrpSpPr>
        <p:grpSpPr>
          <a:xfrm>
            <a:off x="7056108" y="1699760"/>
            <a:ext cx="577111" cy="577112"/>
            <a:chOff x="5436096" y="1274820"/>
            <a:chExt cx="432833" cy="432834"/>
          </a:xfrm>
        </p:grpSpPr>
        <p:sp>
          <p:nvSpPr>
            <p:cNvPr id="25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1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0" name="组合 9"/>
          <p:cNvGrpSpPr/>
          <p:nvPr userDrawn="1"/>
        </p:nvGrpSpPr>
        <p:grpSpPr>
          <a:xfrm>
            <a:off x="4463819" y="1699760"/>
            <a:ext cx="577111" cy="577112"/>
            <a:chOff x="3491880" y="1274820"/>
            <a:chExt cx="432833" cy="432834"/>
          </a:xfrm>
        </p:grpSpPr>
        <p:sp>
          <p:nvSpPr>
            <p:cNvPr id="11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2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5327916" y="1699760"/>
            <a:ext cx="577111" cy="577112"/>
            <a:chOff x="4139952" y="1274820"/>
            <a:chExt cx="432833" cy="432834"/>
          </a:xfrm>
        </p:grpSpPr>
        <p:sp>
          <p:nvSpPr>
            <p:cNvPr id="24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1007435" y="833864"/>
            <a:ext cx="1046516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/>
          <p:nvPr userDrawn="1"/>
        </p:nvGrpSpPr>
        <p:grpSpPr bwMode="auto">
          <a:xfrm>
            <a:off x="431371" y="390528"/>
            <a:ext cx="520496" cy="274638"/>
            <a:chOff x="0" y="0"/>
            <a:chExt cx="1041399" cy="549275"/>
          </a:xfrm>
        </p:grpSpPr>
        <p:sp>
          <p:nvSpPr>
            <p:cNvPr id="13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" name="矩形 5"/>
          <p:cNvSpPr/>
          <p:nvPr userDrawn="1"/>
        </p:nvSpPr>
        <p:spPr>
          <a:xfrm>
            <a:off x="0" y="6792875"/>
            <a:ext cx="10633094" cy="84619"/>
          </a:xfrm>
          <a:prstGeom prst="rect">
            <a:avLst/>
          </a:prstGeom>
          <a:solidFill>
            <a:srgbClr val="13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 userDrawn="1"/>
        </p:nvSpPr>
        <p:spPr>
          <a:xfrm>
            <a:off x="10705111" y="6792874"/>
            <a:ext cx="1486889" cy="846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2022/5/8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2022/5/8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2022/5/8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2022/5/8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2022/5/8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2022/5/8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2022/5/8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2022/5/8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9AA9A-B51B-0C44-B12C-1AC238BD9F7C}" type="datetimeFigureOut">
              <a:rPr kumimoji="1" lang="zh-CN" altLang="en-US" smtClean="0"/>
              <a:t>2022/5/8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4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4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4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7.xml"/><Relationship Id="rId5" Type="http://schemas.openxmlformats.org/officeDocument/2006/relationships/image" Target="../media/image1.png"/><Relationship Id="rId4" Type="http://schemas.openxmlformats.org/officeDocument/2006/relationships/hyperlink" Target="http://localhost:8080/SpringMVC01/deleteUser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7" Type="http://schemas.openxmlformats.org/officeDocument/2006/relationships/image" Target="../media/image3.png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image" Target="../media/image2.png"/><Relationship Id="rId5" Type="http://schemas.openxmlformats.org/officeDocument/2006/relationships/hyperlink" Target="http://localhost:8080/SpringMVC01/deleteUser" TargetMode="External"/><Relationship Id="rId4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4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4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4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5" Type="http://schemas.openxmlformats.org/officeDocument/2006/relationships/notesSlide" Target="../notesSlides/notesSlide28.xml"/><Relationship Id="rId4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4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4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18"/>
          <p:cNvSpPr txBox="1"/>
          <p:nvPr/>
        </p:nvSpPr>
        <p:spPr>
          <a:xfrm>
            <a:off x="1931670" y="3044190"/>
            <a:ext cx="86290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 Medium" panose="020B0600000000000000" pitchFamily="34" charset="-122"/>
              </a:rPr>
              <a:t>第</a:t>
            </a:r>
            <a:r>
              <a:rPr lang="en-US" altLang="zh-CN" sz="4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 Medium" panose="020B0600000000000000" pitchFamily="34" charset="-122"/>
              </a:rPr>
              <a:t>11</a:t>
            </a:r>
            <a:r>
              <a:rPr lang="zh-CN" altLang="en-US" sz="4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 Medium" panose="020B0600000000000000" pitchFamily="34" charset="-122"/>
              </a:rPr>
              <a:t>章  </a:t>
            </a:r>
            <a:r>
              <a:rPr lang="en-US" altLang="zh-CN" sz="4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 Medium" panose="020B0600000000000000" pitchFamily="34" charset="-122"/>
              </a:rPr>
              <a:t>Spring</a:t>
            </a:r>
            <a:r>
              <a:rPr lang="zh-CN" altLang="en-US" sz="4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 Medium" panose="020B0600000000000000" pitchFamily="34" charset="-122"/>
              </a:rPr>
              <a:t> </a:t>
            </a:r>
            <a:r>
              <a:rPr lang="en-US" altLang="zh-CN" sz="4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 Medium" panose="020B0600000000000000" pitchFamily="34" charset="-122"/>
              </a:rPr>
              <a:t>MVC</a:t>
            </a:r>
            <a:r>
              <a:rPr lang="zh-CN" altLang="en-US" sz="4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 Medium" panose="020B0600000000000000" pitchFamily="34" charset="-122"/>
              </a:rPr>
              <a:t>的核心类和注解</a:t>
            </a:r>
          </a:p>
        </p:txBody>
      </p:sp>
      <p:sp>
        <p:nvSpPr>
          <p:cNvPr id="68" name="Rectangle 4"/>
          <p:cNvSpPr txBox="1">
            <a:spLocks noChangeArrowheads="1"/>
          </p:cNvSpPr>
          <p:nvPr/>
        </p:nvSpPr>
        <p:spPr>
          <a:xfrm>
            <a:off x="2339975" y="3860800"/>
            <a:ext cx="7768590" cy="429895"/>
          </a:xfrm>
          <a:prstGeom prst="rect">
            <a:avLst/>
          </a:prstGeom>
        </p:spPr>
        <p:txBody>
          <a:bodyPr vert="horz" lIns="121917" tIns="60958" rIns="121917" bIns="60958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sz="17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《Java EE企业级应用开发</a:t>
            </a:r>
            <a:r>
              <a:rPr lang="zh-CN" sz="17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教程（</a:t>
            </a:r>
            <a:r>
              <a:rPr sz="17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Spring+Spring MVC+MyBatis</a:t>
            </a:r>
            <a:r>
              <a:rPr lang="zh-CN" sz="17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）</a:t>
            </a:r>
            <a:r>
              <a:rPr sz="17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（第2版）》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634" y="3013559"/>
            <a:ext cx="6990735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zh-CN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@Controller</a:t>
            </a:r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注解</a:t>
            </a:r>
            <a:endParaRPr lang="en-GB" altLang="zh-CN" sz="4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272752" y="2808590"/>
            <a:ext cx="2133388" cy="1107996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zh-CN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</a:t>
            </a:r>
            <a:r>
              <a:rPr lang="en-US" altLang="en-GB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</a:t>
            </a:r>
            <a:r>
              <a:rPr lang="en-US" altLang="zh-CN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endParaRPr lang="en-US" altLang="en-GB" sz="6600" b="1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evron 3"/>
          <p:cNvSpPr/>
          <p:nvPr>
            <p:custDataLst>
              <p:tags r:id="rId1"/>
            </p:custDataLst>
          </p:nvPr>
        </p:nvSpPr>
        <p:spPr>
          <a:xfrm>
            <a:off x="892520" y="913336"/>
            <a:ext cx="3142270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 dirty="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085136" y="1046261"/>
            <a:ext cx="27570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@Controller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注解作用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38" y="266933"/>
            <a:ext cx="386250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11.2  @Controller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注解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文本框 18"/>
          <p:cNvSpPr txBox="1"/>
          <p:nvPr>
            <p:custDataLst>
              <p:tags r:id="rId2"/>
            </p:custDataLst>
          </p:nvPr>
        </p:nvSpPr>
        <p:spPr>
          <a:xfrm>
            <a:off x="975526" y="1688756"/>
            <a:ext cx="10450280" cy="2245681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 lvl="0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 MVC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框架中，传统的处理器类需要直接或间接地实现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Controller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接口，这种方式需要在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 MVC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配置文件中定义请求和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Controller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的映射关系。当后台需要处理的请求较多时，使用传统的处理器类会比较繁琐，且灵活性低，对此，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 MVC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框架提供了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@Controller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注解</a:t>
            </a:r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endParaRPr lang="en-US" altLang="zh-CN" dirty="0" smtClean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       </a:t>
            </a:r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使用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@Controller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注解，只需要将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@Controller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注解标注在普通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Java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类上，然后通过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的扫描机制找到标注了该注解的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Java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类，该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Java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类就成为了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 MVC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的处理器类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</a:t>
            </a:r>
          </a:p>
        </p:txBody>
      </p:sp>
      <p:sp>
        <p:nvSpPr>
          <p:cNvPr id="13" name="文本框 1"/>
          <p:cNvSpPr txBox="1"/>
          <p:nvPr/>
        </p:nvSpPr>
        <p:spPr>
          <a:xfrm>
            <a:off x="3444882" y="3929830"/>
            <a:ext cx="6249799" cy="25853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import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org.springframework.stereotype.Controller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...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@Controller	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//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标注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@Controller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注解</a:t>
            </a: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public class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FirstController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{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...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4" name="文本框 1"/>
          <p:cNvSpPr txBox="1"/>
          <p:nvPr/>
        </p:nvSpPr>
        <p:spPr>
          <a:xfrm>
            <a:off x="430636" y="4078379"/>
            <a:ext cx="27283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@Controller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注解的处理器类示例</a:t>
            </a:r>
            <a:r>
              <a:rPr lang="zh-CN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evron 3"/>
          <p:cNvSpPr/>
          <p:nvPr>
            <p:custDataLst>
              <p:tags r:id="rId1"/>
            </p:custDataLst>
          </p:nvPr>
        </p:nvSpPr>
        <p:spPr>
          <a:xfrm>
            <a:off x="681521" y="1011589"/>
            <a:ext cx="5496850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037178" y="1144514"/>
            <a:ext cx="50110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 MVC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配置文件的类包扫描配置信息 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38" y="266933"/>
            <a:ext cx="403395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11.2  @Controller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注解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81521" y="1996338"/>
            <a:ext cx="7589520" cy="41549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&lt;beans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xmlns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="http://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www.springframework.org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/schema/beans"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</a:t>
            </a:r>
            <a:r>
              <a:rPr lang="en-US" altLang="zh-CN" sz="16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xmlns:context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="http://</a:t>
            </a:r>
            <a:r>
              <a:rPr lang="en-US" altLang="zh-CN" sz="16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www.springframework.org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/schema/context"</a:t>
            </a:r>
            <a:endParaRPr lang="zh-CN" altLang="zh-CN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xmlns:xsi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="http://www.w3.org/2001/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XMLSchema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-instance"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xsi:schemaLocation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="http://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www.springframework.org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/schema/beans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http://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www.springframework.org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/schema/beans/spring-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beans.xsd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http://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www.springframework.org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/schema/context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http://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www.springframework.org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/schema/context/spring-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context.xsd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&lt;!--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配置要扫描的类包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--&gt;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</a:t>
            </a:r>
            <a:r>
              <a:rPr lang="en-US" altLang="zh-CN" sz="16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context:component-scan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base-package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="</a:t>
            </a:r>
            <a:r>
              <a:rPr lang="en-US" altLang="zh-CN" sz="1600" dirty="0" err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com.hubei.controller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"/&gt;</a:t>
            </a:r>
            <a:endParaRPr lang="zh-CN" altLang="zh-CN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......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&lt;/beans&gt;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3" name="右箭头 2"/>
          <p:cNvSpPr/>
          <p:nvPr/>
        </p:nvSpPr>
        <p:spPr>
          <a:xfrm rot="1671624">
            <a:off x="110802" y="4789029"/>
            <a:ext cx="964432" cy="24559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8" name="文本框 18"/>
          <p:cNvSpPr txBox="1"/>
          <p:nvPr>
            <p:custDataLst>
              <p:tags r:id="rId2"/>
            </p:custDataLst>
          </p:nvPr>
        </p:nvSpPr>
        <p:spPr>
          <a:xfrm>
            <a:off x="8363824" y="1652987"/>
            <a:ext cx="3453957" cy="4371269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500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</a:t>
            </a:r>
            <a:r>
              <a:rPr lang="en-US" altLang="zh-CN" sz="1500" dirty="0">
                <a:solidFill>
                  <a:srgbClr val="595959"/>
                </a:solidFill>
                <a:latin typeface="微软雅黑" panose="020B0503020204020204" pitchFamily="34" charset="-122"/>
              </a:rPr>
              <a:t>Spring</a:t>
            </a:r>
            <a:r>
              <a:rPr lang="zh-CN" altLang="en-US" sz="1500" dirty="0">
                <a:solidFill>
                  <a:srgbClr val="595959"/>
                </a:solidFill>
                <a:latin typeface="微软雅黑" panose="020B0503020204020204" pitchFamily="34" charset="-122"/>
              </a:rPr>
              <a:t> </a:t>
            </a:r>
            <a:r>
              <a:rPr lang="en-US" altLang="zh-CN" sz="1500" dirty="0">
                <a:solidFill>
                  <a:srgbClr val="595959"/>
                </a:solidFill>
                <a:latin typeface="微软雅黑" panose="020B0503020204020204" pitchFamily="34" charset="-122"/>
              </a:rPr>
              <a:t>MVC</a:t>
            </a:r>
            <a:r>
              <a:rPr lang="zh-CN" altLang="en-US" sz="1500" dirty="0">
                <a:solidFill>
                  <a:srgbClr val="595959"/>
                </a:solidFill>
                <a:latin typeface="微软雅黑" panose="020B0503020204020204" pitchFamily="34" charset="-122"/>
              </a:rPr>
              <a:t>的配置文件</a:t>
            </a:r>
            <a:r>
              <a:rPr lang="zh-CN" altLang="zh-CN" sz="1500" dirty="0">
                <a:solidFill>
                  <a:srgbClr val="595959"/>
                </a:solidFill>
                <a:latin typeface="微软雅黑" panose="020B0503020204020204" pitchFamily="34" charset="-122"/>
              </a:rPr>
              <a:t>被加载时，</a:t>
            </a:r>
            <a:r>
              <a:rPr lang="en-US" altLang="zh-CN" sz="1500" dirty="0">
                <a:solidFill>
                  <a:srgbClr val="595959"/>
                </a:solidFill>
                <a:latin typeface="微软雅黑" panose="020B0503020204020204" pitchFamily="34" charset="-122"/>
              </a:rPr>
              <a:t>Spring</a:t>
            </a:r>
            <a:r>
              <a:rPr lang="zh-CN" altLang="zh-CN" sz="1500" dirty="0">
                <a:solidFill>
                  <a:srgbClr val="595959"/>
                </a:solidFill>
                <a:latin typeface="微软雅黑" panose="020B0503020204020204" pitchFamily="34" charset="-122"/>
              </a:rPr>
              <a:t>会自动扫描</a:t>
            </a:r>
            <a:r>
              <a:rPr lang="en-US" altLang="zh-CN" sz="1500" dirty="0" err="1" smtClean="0">
                <a:solidFill>
                  <a:srgbClr val="595959"/>
                </a:solidFill>
                <a:latin typeface="微软雅黑" panose="020B0503020204020204" pitchFamily="34" charset="-122"/>
              </a:rPr>
              <a:t>com.hubei.controller</a:t>
            </a:r>
            <a:r>
              <a:rPr lang="zh-CN" altLang="zh-CN" sz="1500" dirty="0">
                <a:solidFill>
                  <a:srgbClr val="595959"/>
                </a:solidFill>
                <a:latin typeface="微软雅黑" panose="020B0503020204020204" pitchFamily="34" charset="-122"/>
              </a:rPr>
              <a:t>类包及其子包下的</a:t>
            </a:r>
            <a:r>
              <a:rPr lang="en-US" altLang="zh-CN" sz="1500" dirty="0">
                <a:solidFill>
                  <a:srgbClr val="595959"/>
                </a:solidFill>
                <a:latin typeface="微软雅黑" panose="020B0503020204020204" pitchFamily="34" charset="-122"/>
              </a:rPr>
              <a:t>Java</a:t>
            </a:r>
            <a:r>
              <a:rPr lang="zh-CN" altLang="zh-CN" sz="1500" dirty="0">
                <a:solidFill>
                  <a:srgbClr val="595959"/>
                </a:solidFill>
                <a:latin typeface="微软雅黑" panose="020B0503020204020204" pitchFamily="34" charset="-122"/>
              </a:rPr>
              <a:t>类。如果被扫描的</a:t>
            </a:r>
            <a:r>
              <a:rPr lang="en-US" altLang="zh-CN" sz="1500" dirty="0">
                <a:solidFill>
                  <a:srgbClr val="595959"/>
                </a:solidFill>
                <a:latin typeface="微软雅黑" panose="020B0503020204020204" pitchFamily="34" charset="-122"/>
              </a:rPr>
              <a:t>Java</a:t>
            </a:r>
            <a:r>
              <a:rPr lang="zh-CN" altLang="zh-CN" sz="1500" dirty="0">
                <a:solidFill>
                  <a:srgbClr val="595959"/>
                </a:solidFill>
                <a:latin typeface="微软雅黑" panose="020B0503020204020204" pitchFamily="34" charset="-122"/>
              </a:rPr>
              <a:t>类中带有</a:t>
            </a:r>
            <a:r>
              <a:rPr lang="en-US" altLang="zh-CN" sz="1500" dirty="0">
                <a:solidFill>
                  <a:srgbClr val="595959"/>
                </a:solidFill>
                <a:latin typeface="微软雅黑" panose="020B0503020204020204" pitchFamily="34" charset="-122"/>
              </a:rPr>
              <a:t>@Controller</a:t>
            </a:r>
            <a:r>
              <a:rPr lang="zh-CN" altLang="zh-CN" sz="1500" dirty="0">
                <a:solidFill>
                  <a:srgbClr val="595959"/>
                </a:solidFill>
                <a:latin typeface="微软雅黑" panose="020B0503020204020204" pitchFamily="34" charset="-122"/>
              </a:rPr>
              <a:t>、</a:t>
            </a:r>
            <a:r>
              <a:rPr lang="en-US" altLang="zh-CN" sz="1500" dirty="0">
                <a:solidFill>
                  <a:srgbClr val="595959"/>
                </a:solidFill>
                <a:latin typeface="微软雅黑" panose="020B0503020204020204" pitchFamily="34" charset="-122"/>
              </a:rPr>
              <a:t>@Service</a:t>
            </a:r>
            <a:r>
              <a:rPr lang="zh-CN" altLang="zh-CN" sz="1500" dirty="0">
                <a:solidFill>
                  <a:srgbClr val="595959"/>
                </a:solidFill>
                <a:latin typeface="微软雅黑" panose="020B0503020204020204" pitchFamily="34" charset="-122"/>
              </a:rPr>
              <a:t>等注解，则把这些类注册为</a:t>
            </a:r>
            <a:r>
              <a:rPr lang="en-US" altLang="zh-CN" sz="1500" dirty="0">
                <a:solidFill>
                  <a:srgbClr val="595959"/>
                </a:solidFill>
                <a:latin typeface="微软雅黑" panose="020B0503020204020204" pitchFamily="34" charset="-122"/>
              </a:rPr>
              <a:t>Bean</a:t>
            </a:r>
            <a:r>
              <a:rPr lang="zh-CN" altLang="zh-CN" sz="1500" dirty="0">
                <a:solidFill>
                  <a:srgbClr val="595959"/>
                </a:solidFill>
                <a:latin typeface="微软雅黑" panose="020B0503020204020204" pitchFamily="34" charset="-122"/>
              </a:rPr>
              <a:t>并存放在</a:t>
            </a:r>
            <a:r>
              <a:rPr lang="en-US" altLang="zh-CN" sz="1500" dirty="0">
                <a:solidFill>
                  <a:srgbClr val="595959"/>
                </a:solidFill>
                <a:latin typeface="微软雅黑" panose="020B0503020204020204" pitchFamily="34" charset="-122"/>
              </a:rPr>
              <a:t>Spring</a:t>
            </a:r>
            <a:r>
              <a:rPr lang="zh-CN" altLang="zh-CN" sz="1500" dirty="0">
                <a:solidFill>
                  <a:srgbClr val="595959"/>
                </a:solidFill>
                <a:latin typeface="微软雅黑" panose="020B0503020204020204" pitchFamily="34" charset="-122"/>
              </a:rPr>
              <a:t>中。</a:t>
            </a:r>
          </a:p>
          <a:p>
            <a:pPr>
              <a:lnSpc>
                <a:spcPct val="150000"/>
              </a:lnSpc>
            </a:pPr>
            <a:r>
              <a:rPr lang="zh-CN" altLang="en-US" sz="1500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</a:t>
            </a:r>
            <a:r>
              <a:rPr lang="zh-CN" altLang="zh-CN" sz="1500" dirty="0">
                <a:solidFill>
                  <a:srgbClr val="595959"/>
                </a:solidFill>
                <a:latin typeface="微软雅黑" panose="020B0503020204020204" pitchFamily="34" charset="-122"/>
              </a:rPr>
              <a:t>与传统的处理器类实现方式相比，使用</a:t>
            </a:r>
            <a:r>
              <a:rPr lang="en-US" altLang="zh-CN" sz="1500" dirty="0">
                <a:solidFill>
                  <a:srgbClr val="595959"/>
                </a:solidFill>
                <a:latin typeface="微软雅黑" panose="020B0503020204020204" pitchFamily="34" charset="-122"/>
              </a:rPr>
              <a:t>@Controller</a:t>
            </a:r>
            <a:r>
              <a:rPr lang="zh-CN" altLang="zh-CN" sz="1500" dirty="0">
                <a:solidFill>
                  <a:srgbClr val="595959"/>
                </a:solidFill>
                <a:latin typeface="微软雅黑" panose="020B0503020204020204" pitchFamily="34" charset="-122"/>
              </a:rPr>
              <a:t>注解的方式显然更加简单和灵活。因此，在实际开发中通常使用</a:t>
            </a:r>
            <a:r>
              <a:rPr lang="en-US" altLang="zh-CN" sz="1500" dirty="0">
                <a:solidFill>
                  <a:srgbClr val="595959"/>
                </a:solidFill>
                <a:latin typeface="微软雅黑" panose="020B0503020204020204" pitchFamily="34" charset="-122"/>
              </a:rPr>
              <a:t>@Controller</a:t>
            </a:r>
            <a:r>
              <a:rPr lang="zh-CN" altLang="zh-CN" sz="1500" dirty="0">
                <a:solidFill>
                  <a:srgbClr val="595959"/>
                </a:solidFill>
                <a:latin typeface="微软雅黑" panose="020B0503020204020204" pitchFamily="34" charset="-122"/>
              </a:rPr>
              <a:t>注解来定义处理器类</a:t>
            </a:r>
            <a:r>
              <a:rPr lang="zh-CN" altLang="en-US" sz="1500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r>
              <a:rPr lang="zh-CN" altLang="zh-CN" sz="1500" dirty="0">
                <a:solidFill>
                  <a:srgbClr val="595959"/>
                </a:solidFill>
                <a:latin typeface="微软雅黑" panose="020B0503020204020204" pitchFamily="34" charset="-122"/>
              </a:rPr>
              <a:t> </a:t>
            </a:r>
          </a:p>
        </p:txBody>
      </p:sp>
      <p:sp>
        <p:nvSpPr>
          <p:cNvPr id="12" name="右箭头 11"/>
          <p:cNvSpPr/>
          <p:nvPr/>
        </p:nvSpPr>
        <p:spPr>
          <a:xfrm rot="6936333">
            <a:off x="6962362" y="1873539"/>
            <a:ext cx="964432" cy="24559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634" y="3013559"/>
            <a:ext cx="7436506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zh-CN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@</a:t>
            </a:r>
            <a:r>
              <a:rPr lang="en-US" altLang="zh-CN" sz="48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RequestMapping</a:t>
            </a:r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注解</a:t>
            </a:r>
            <a:endParaRPr lang="en-GB" altLang="zh-CN" sz="4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272752" y="2808590"/>
            <a:ext cx="2133388" cy="1107996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zh-CN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</a:t>
            </a:r>
            <a:r>
              <a:rPr lang="en-US" altLang="en-GB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</a:t>
            </a:r>
            <a:r>
              <a:rPr lang="en-US" altLang="zh-CN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</a:t>
            </a:r>
            <a:endParaRPr lang="en-US" altLang="en-GB" sz="6600" b="1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evron 3"/>
          <p:cNvSpPr/>
          <p:nvPr>
            <p:custDataLst>
              <p:tags r:id="rId1"/>
            </p:custDataLst>
          </p:nvPr>
        </p:nvSpPr>
        <p:spPr>
          <a:xfrm>
            <a:off x="808996" y="1018431"/>
            <a:ext cx="4010950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 dirty="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089013" y="1144969"/>
            <a:ext cx="36474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</a:t>
            </a:r>
            <a:r>
              <a:rPr lang="en-US" altLang="zh-CN" sz="20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RequestMapping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注解作用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38" y="266933"/>
            <a:ext cx="586275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11.3.1  @</a:t>
            </a:r>
            <a:r>
              <a:rPr lang="en-US" altLang="zh-CN" sz="2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RequestMapping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注解的使用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文本框 18"/>
          <p:cNvSpPr txBox="1"/>
          <p:nvPr>
            <p:custDataLst>
              <p:tags r:id="rId2"/>
            </p:custDataLst>
          </p:nvPr>
        </p:nvSpPr>
        <p:spPr>
          <a:xfrm>
            <a:off x="808994" y="1898078"/>
            <a:ext cx="10683921" cy="4368497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 lvl="0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      使用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@Controller </a:t>
            </a:r>
            <a:r>
              <a:rPr lang="en-US" altLang="zh-CN" dirty="0" err="1" smtClean="0">
                <a:solidFill>
                  <a:srgbClr val="595959"/>
                </a:solidFill>
                <a:latin typeface="微软雅黑" panose="020B0503020204020204" pitchFamily="34" charset="-122"/>
              </a:rPr>
              <a:t>注解可以将普通的类声明成spring</a:t>
            </a:r>
            <a:r>
              <a:rPr lang="en-US" altLang="zh-CN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 </a:t>
            </a:r>
            <a:r>
              <a:rPr lang="en-US" altLang="zh-CN" dirty="0" err="1" smtClean="0">
                <a:solidFill>
                  <a:srgbClr val="595959"/>
                </a:solidFill>
                <a:latin typeface="微软雅黑" panose="020B0503020204020204" pitchFamily="34" charset="-122"/>
              </a:rPr>
              <a:t>mvc的处理器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类，但是只使用</a:t>
            </a:r>
            <a:r>
              <a:rPr lang="en-US" altLang="zh-CN" dirty="0" err="1" smtClean="0">
                <a:solidFill>
                  <a:srgbClr val="595959"/>
                </a:solidFill>
                <a:latin typeface="微软雅黑" panose="020B0503020204020204" pitchFamily="34" charset="-122"/>
              </a:rPr>
              <a:t>controller注解的话，spring</a:t>
            </a:r>
            <a:r>
              <a:rPr lang="en-US" altLang="zh-CN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 </a:t>
            </a:r>
            <a:r>
              <a:rPr lang="en-US" altLang="zh-CN" dirty="0" err="1" smtClean="0">
                <a:solidFill>
                  <a:srgbClr val="595959"/>
                </a:solidFill>
                <a:latin typeface="微软雅黑" panose="020B0503020204020204" pitchFamily="34" charset="-122"/>
              </a:rPr>
              <a:t>mvc框架并不能确定当前web请求是由哪个handler进行处理</a:t>
            </a:r>
            <a:r>
              <a:rPr lang="en-US" altLang="zh-CN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为此</a:t>
            </a:r>
            <a:r>
              <a:rPr lang="en-US" altLang="zh-CN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spring </a:t>
            </a:r>
            <a:r>
              <a:rPr lang="en-US" altLang="zh-CN" dirty="0" err="1" smtClean="0">
                <a:solidFill>
                  <a:srgbClr val="595959"/>
                </a:solidFill>
                <a:latin typeface="微软雅黑" panose="020B0503020204020204" pitchFamily="34" charset="-122"/>
              </a:rPr>
              <a:t>mvc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框架还提供了</a:t>
            </a:r>
            <a:r>
              <a:rPr lang="en-US" altLang="zh-CN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@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RequestMapping</a:t>
            </a:r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注解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endParaRPr lang="en-US" altLang="zh-CN" dirty="0" smtClean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endParaRPr lang="en-US" altLang="zh-CN" dirty="0" smtClean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       @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RequestMapping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注解用于建立请求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URL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Handler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（处理器）之间的映射关系，该注解可以标注在方法上和类上</a:t>
            </a:r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endParaRPr lang="en-US" altLang="zh-CN" dirty="0" smtClean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      </a:t>
            </a:r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下面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分别对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@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RequestMapping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注解的这两种使用方式进行介绍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endParaRPr lang="en-US" altLang="zh-CN" dirty="0" smtClean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dirty="0">
              <a:solidFill>
                <a:srgbClr val="1369B2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dirty="0">
              <a:solidFill>
                <a:srgbClr val="1369B2"/>
              </a:solidFill>
              <a:latin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 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10"/>
          <p:cNvSpPr txBox="1"/>
          <p:nvPr/>
        </p:nvSpPr>
        <p:spPr>
          <a:xfrm flipH="1">
            <a:off x="1050639" y="1643056"/>
            <a:ext cx="1625177" cy="52322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</a:t>
            </a:r>
            <a:r>
              <a:rPr lang="en-US" altLang="zh-CN" dirty="0"/>
              <a:t> </a:t>
            </a:r>
            <a:r>
              <a:rPr lang="zh-CN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</a:rPr>
              <a:t> 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660047" y="2878591"/>
            <a:ext cx="5627528" cy="26765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@Controller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public class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FirstController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</a:t>
            </a:r>
            <a:r>
              <a:rPr lang="en-US" altLang="zh-CN" sz="1600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@</a:t>
            </a:r>
            <a:r>
              <a:rPr lang="en-US" altLang="zh-CN" sz="1600" b="1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RequestMapping</a:t>
            </a:r>
            <a:r>
              <a:rPr lang="en-US" altLang="zh-CN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(value="/</a:t>
            </a:r>
            <a:r>
              <a:rPr lang="en-US" altLang="zh-CN" sz="16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firstController</a:t>
            </a:r>
            <a:r>
              <a:rPr lang="en-US" altLang="zh-CN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")</a:t>
            </a:r>
            <a:endParaRPr lang="zh-CN" altLang="zh-CN" sz="16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public void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sayHello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	</a:t>
            </a: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 err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System.out.println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("hello Spring MVC");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572559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11.3.1  @</a:t>
            </a:r>
            <a:r>
              <a:rPr lang="en-US" altLang="zh-CN" sz="2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RequestMapping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注解的使用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29036" y="918874"/>
            <a:ext cx="10520282" cy="45890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例</a:t>
            </a:r>
            <a:r>
              <a:rPr lang="en-US" altLang="zh-CN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1</a:t>
            </a:r>
            <a:r>
              <a:rPr lang="zh-CN" altLang="en-US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、</a:t>
            </a:r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@</a:t>
            </a:r>
            <a:r>
              <a:rPr lang="en-US" altLang="zh-CN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RequestMapping</a:t>
            </a:r>
            <a:r>
              <a:rPr lang="zh-CN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注解标注</a:t>
            </a:r>
            <a:r>
              <a:rPr lang="zh-CN" altLang="zh-CN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zh-CN" altLang="en-US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方法上。</a:t>
            </a:r>
            <a:endParaRPr lang="en-US" altLang="zh-CN" b="1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4" name="1"/>
          <p:cNvSpPr txBox="1"/>
          <p:nvPr>
            <p:custDataLst>
              <p:tags r:id="rId1"/>
            </p:custDataLst>
          </p:nvPr>
        </p:nvSpPr>
        <p:spPr>
          <a:xfrm>
            <a:off x="829036" y="5897995"/>
            <a:ext cx="970753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启动项目，在浏览器中访问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http://</a:t>
            </a:r>
            <a:r>
              <a:rPr lang="en-US" altLang="zh-CN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localhost:8080/SpringMVC01/firstController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，控制台打印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输出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信息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</a:p>
        </p:txBody>
      </p:sp>
      <p:cxnSp>
        <p:nvCxnSpPr>
          <p:cNvPr id="5" name="直接箭头连接符 4"/>
          <p:cNvCxnSpPr/>
          <p:nvPr/>
        </p:nvCxnSpPr>
        <p:spPr>
          <a:xfrm>
            <a:off x="2264502" y="3555751"/>
            <a:ext cx="1238636" cy="31282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1050640" y="1415412"/>
            <a:ext cx="99473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当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@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RequestMapping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注解标注在方法上时，该方法就成了一个可以处理客户端请求的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Handler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（处理器），它会在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Spring MVC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接收到对应的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URL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请求时被执行。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      Handler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在浏览器中对应的访问地址，由</a:t>
            </a:r>
            <a:r>
              <a:rPr lang="zh-CN" altLang="zh-CN" sz="1600" dirty="0">
                <a:solidFill>
                  <a:srgbClr val="FF0000"/>
                </a:solidFill>
                <a:latin typeface="微软雅黑" panose="020B0503020204020204" pitchFamily="34" charset="-122"/>
              </a:rPr>
              <a:t>项目访问路径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</a:rPr>
              <a:t>+</a:t>
            </a:r>
            <a:r>
              <a:rPr lang="zh-CN" altLang="zh-CN" sz="1600" dirty="0">
                <a:solidFill>
                  <a:srgbClr val="FF0000"/>
                </a:solidFill>
                <a:latin typeface="微软雅黑" panose="020B0503020204020204" pitchFamily="34" charset="-122"/>
              </a:rPr>
              <a:t>处理方法的映射路径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共同组成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endParaRPr lang="zh-CN" altLang="en-US" sz="1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887411" y="968009"/>
            <a:ext cx="8485746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例</a:t>
            </a:r>
            <a:r>
              <a:rPr lang="en-US" altLang="zh-CN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</a:t>
            </a:r>
            <a:r>
              <a:rPr lang="zh-CN" altLang="en-US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en-US" altLang="zh-CN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@</a:t>
            </a:r>
            <a:r>
              <a:rPr lang="en-US" altLang="zh-CN" b="1" dirty="0" err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RequestMapping</a:t>
            </a:r>
            <a:r>
              <a:rPr lang="zh-CN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注解标注在类</a:t>
            </a:r>
            <a:r>
              <a:rPr lang="zh-CN" altLang="zh-CN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上</a:t>
            </a:r>
            <a:endParaRPr lang="zh-CN" altLang="zh-CN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771321" y="3001048"/>
            <a:ext cx="5677862" cy="30460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@Controller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@</a:t>
            </a:r>
            <a:r>
              <a:rPr lang="en-US" altLang="zh-CN" sz="16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RequestMapping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(value="/</a:t>
            </a:r>
            <a:r>
              <a:rPr lang="en-US" altLang="zh-CN" sz="16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springMVC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")</a:t>
            </a:r>
            <a:endParaRPr lang="zh-CN" altLang="zh-CN" sz="16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public class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FirstController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@</a:t>
            </a:r>
            <a:r>
              <a:rPr lang="en-US" altLang="zh-CN" sz="16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RequestMapping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(value="/</a:t>
            </a:r>
            <a:r>
              <a:rPr lang="en-US" altLang="zh-CN" sz="16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firstController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")</a:t>
            </a:r>
            <a:endParaRPr lang="zh-CN" altLang="zh-CN" sz="16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public void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sayHello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	</a:t>
            </a: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</a:t>
            </a:r>
            <a:r>
              <a:rPr lang="en-US" altLang="zh-CN" sz="1600" dirty="0" err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System.out.println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("hello Spring MVC");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	 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562272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11.3.1  @</a:t>
            </a:r>
            <a:r>
              <a:rPr lang="en-US" altLang="zh-CN" sz="2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RequestMapping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注解的使用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1"/>
          <p:cNvSpPr txBox="1"/>
          <p:nvPr>
            <p:custDataLst>
              <p:tags r:id="rId2"/>
            </p:custDataLst>
          </p:nvPr>
        </p:nvSpPr>
        <p:spPr>
          <a:xfrm>
            <a:off x="645953" y="6197757"/>
            <a:ext cx="1068757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defRPr>
            </a:lvl1pPr>
          </a:lstStyle>
          <a:p>
            <a:r>
              <a:rPr lang="zh-CN" altLang="zh-CN" dirty="0" smtClean="0"/>
              <a:t>浏览器</a:t>
            </a:r>
            <a:r>
              <a:rPr lang="zh-CN" altLang="zh-CN" dirty="0"/>
              <a:t>中访问</a:t>
            </a:r>
            <a:r>
              <a:rPr lang="en-US" altLang="zh-CN" dirty="0">
                <a:solidFill>
                  <a:srgbClr val="FF0000"/>
                </a:solidFill>
              </a:rPr>
              <a:t>http://</a:t>
            </a:r>
            <a:r>
              <a:rPr lang="en-US" altLang="zh-CN" dirty="0" smtClean="0">
                <a:solidFill>
                  <a:srgbClr val="FF0000"/>
                </a:solidFill>
              </a:rPr>
              <a:t>localhost:8080/SpringMVC01/springMVC/firstController</a:t>
            </a:r>
            <a:r>
              <a:rPr lang="zh-CN" altLang="zh-CN" dirty="0"/>
              <a:t>，控制台打印</a:t>
            </a:r>
            <a:r>
              <a:rPr lang="zh-CN" altLang="en-US" dirty="0"/>
              <a:t>输出</a:t>
            </a:r>
            <a:r>
              <a:rPr lang="zh-CN" altLang="zh-CN" dirty="0"/>
              <a:t>信息</a:t>
            </a:r>
            <a:r>
              <a:rPr lang="zh-CN" altLang="en-US" dirty="0"/>
              <a:t>。</a:t>
            </a:r>
            <a:r>
              <a:rPr lang="zh-CN" altLang="zh-CN" dirty="0"/>
              <a:t> </a:t>
            </a:r>
          </a:p>
        </p:txBody>
      </p:sp>
      <p:cxnSp>
        <p:nvCxnSpPr>
          <p:cNvPr id="6" name="直接箭头连接符 5"/>
          <p:cNvCxnSpPr/>
          <p:nvPr/>
        </p:nvCxnSpPr>
        <p:spPr>
          <a:xfrm>
            <a:off x="1595827" y="3249518"/>
            <a:ext cx="1238636" cy="31282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2463862" y="4177441"/>
            <a:ext cx="1238636" cy="15641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778355" y="1342180"/>
            <a:ext cx="1055517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 </a:t>
            </a: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      </a:t>
            </a:r>
            <a:r>
              <a:rPr lang="zh-CN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当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@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RequestMapping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注解标注在类上时，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@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RequestMapping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value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属性值相当于本处理器类的命名空间，即访问该处理器类下的任意处理器都需要带上这个命名空间。其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value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属性值作为请求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URL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的第一级访问目录。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     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当处理器类和处理器都使用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@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RequestMapping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注解指定了对应的映射路径，处理器在浏览器中的访问地址，由</a:t>
            </a:r>
            <a:r>
              <a:rPr lang="zh-CN" altLang="zh-CN" sz="1600" dirty="0">
                <a:solidFill>
                  <a:srgbClr val="FF0000"/>
                </a:solidFill>
                <a:latin typeface="微软雅黑" panose="020B0503020204020204" pitchFamily="34" charset="-122"/>
              </a:rPr>
              <a:t>项目访问路径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</a:rPr>
              <a:t>+</a:t>
            </a:r>
            <a:r>
              <a:rPr lang="zh-CN" altLang="zh-CN" sz="1600" dirty="0">
                <a:solidFill>
                  <a:srgbClr val="FF0000"/>
                </a:solidFill>
                <a:latin typeface="微软雅黑" panose="020B0503020204020204" pitchFamily="34" charset="-122"/>
              </a:rPr>
              <a:t>处理器类的映射路径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</a:rPr>
              <a:t>+</a:t>
            </a:r>
            <a:r>
              <a:rPr lang="zh-CN" altLang="zh-CN" sz="1600" dirty="0">
                <a:solidFill>
                  <a:srgbClr val="FF0000"/>
                </a:solidFill>
                <a:latin typeface="微软雅黑" panose="020B0503020204020204" pitchFamily="34" charset="-122"/>
              </a:rPr>
              <a:t>处理器的映射路径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共同组成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 </a:t>
            </a:r>
            <a:endParaRPr lang="zh-CN" altLang="en-US" sz="1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evron 3"/>
          <p:cNvSpPr/>
          <p:nvPr>
            <p:custDataLst>
              <p:tags r:id="rId1"/>
            </p:custDataLst>
          </p:nvPr>
        </p:nvSpPr>
        <p:spPr>
          <a:xfrm>
            <a:off x="892518" y="1091196"/>
            <a:ext cx="4183907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 dirty="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172537" y="1217734"/>
            <a:ext cx="39038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</a:t>
            </a:r>
            <a:r>
              <a:rPr lang="en-US" altLang="zh-CN" sz="20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RequestMapping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注解的属性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38" y="266933"/>
            <a:ext cx="596562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11.3.2  @</a:t>
            </a:r>
            <a:r>
              <a:rPr lang="en-US" altLang="zh-CN" sz="2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RequestMapping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注解的属性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65986013"/>
              </p:ext>
            </p:extLst>
          </p:nvPr>
        </p:nvGraphicFramePr>
        <p:xfrm>
          <a:off x="716915" y="2037624"/>
          <a:ext cx="10585450" cy="44991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39056"/>
                <a:gridCol w="2181137"/>
                <a:gridCol w="6965257"/>
              </a:tblGrid>
              <a:tr h="368300">
                <a:tc>
                  <a:txBody>
                    <a:bodyPr/>
                    <a:lstStyle/>
                    <a:p>
                      <a:pPr marR="292100" indent="0" algn="ctr" defTabSz="1219200" rtl="0" fontAlgn="auto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spc="130" dirty="0"/>
                        <a:t>属性名</a:t>
                      </a:r>
                      <a:endParaRPr lang="zh-CN" altLang="en-US" sz="1600" b="1" spc="13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292100" indent="0" algn="ctr" defTabSz="1219200" rtl="0" fontAlgn="auto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spc="130"/>
                        <a:t>类型</a:t>
                      </a:r>
                      <a:endParaRPr lang="zh-CN" altLang="en-US" sz="1600" b="1" spc="13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292100" indent="0" algn="ctr" defTabSz="1219200" rtl="0" fontAlgn="auto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spc="130"/>
                        <a:t>描述</a:t>
                      </a:r>
                      <a:endParaRPr lang="zh-CN" altLang="en-US" sz="1600" b="1" spc="13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68300">
                <a:tc>
                  <a:txBody>
                    <a:bodyPr/>
                    <a:lstStyle/>
                    <a:p>
                      <a:pPr indent="0" algn="l" fontAlgn="auto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spc="120" dirty="0"/>
                        <a:t>name</a:t>
                      </a:r>
                      <a:endParaRPr lang="en-US" altLang="zh-CN" sz="1600" b="0" spc="12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292100" indent="0" algn="l" defTabSz="1219200" rtl="0" fontAlgn="auto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spc="120" dirty="0"/>
                        <a:t>String</a:t>
                      </a:r>
                      <a:endParaRPr lang="en-US" altLang="zh-CN" sz="1600" b="0" spc="12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292100" indent="0" algn="l" defTabSz="1219200" rtl="0" fontAlgn="auto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zh-CN" sz="1600" spc="120" dirty="0"/>
                        <a:t>可选属性，用于为映射地址指定别名。</a:t>
                      </a:r>
                      <a:endParaRPr lang="zh-CN" altLang="zh-CN" sz="1600" b="0" spc="12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68300">
                <a:tc>
                  <a:txBody>
                    <a:bodyPr/>
                    <a:lstStyle/>
                    <a:p>
                      <a:pPr marR="292100" indent="0" algn="l" defTabSz="1219200" rtl="0" fontAlgn="auto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spc="120" dirty="0"/>
                        <a:t>value</a:t>
                      </a:r>
                      <a:endParaRPr lang="en-US" altLang="zh-CN" sz="1600" b="0" spc="12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292100" indent="0" algn="l" defTabSz="1219200" rtl="0" fontAlgn="auto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spc="120" dirty="0"/>
                        <a:t>String[]</a:t>
                      </a:r>
                      <a:endParaRPr lang="en-US" altLang="zh-CN" sz="1600" b="0" spc="12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292100" indent="0" algn="l" defTabSz="1219200" rtl="0" fontAlgn="auto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zh-CN" sz="1600" spc="120"/>
                        <a:t>可选属性，也是默认属性，用于指定请求的URL。</a:t>
                      </a:r>
                      <a:endParaRPr lang="zh-CN" altLang="zh-CN" sz="1600" b="0" spc="1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658495">
                <a:tc>
                  <a:txBody>
                    <a:bodyPr/>
                    <a:lstStyle/>
                    <a:p>
                      <a:pPr marR="292100" indent="0" algn="l" defTabSz="1219200" rtl="0" fontAlgn="auto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spc="120" dirty="0"/>
                        <a:t>method</a:t>
                      </a:r>
                      <a:endParaRPr lang="en-US" altLang="zh-CN" sz="1600" b="0" spc="12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292100" indent="0" algn="l" defTabSz="1219200" rtl="0" fontAlgn="auto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spc="120" dirty="0" err="1"/>
                        <a:t>RequestMethod</a:t>
                      </a:r>
                      <a:r>
                        <a:rPr lang="en-US" altLang="zh-CN" sz="1600" spc="120" dirty="0"/>
                        <a:t>[]</a:t>
                      </a:r>
                      <a:endParaRPr lang="en-US" altLang="zh-CN" sz="1600" b="0" spc="12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292100" indent="0" algn="l" defTabSz="1219200" rtl="0" fontAlgn="auto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zh-CN" sz="1600" spc="120"/>
                        <a:t>可选属性，用于指定该方法可以处理哪种类型的请求方式。</a:t>
                      </a:r>
                      <a:endParaRPr lang="zh-CN" altLang="zh-CN" sz="1600" b="0" spc="1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658495">
                <a:tc>
                  <a:txBody>
                    <a:bodyPr/>
                    <a:lstStyle/>
                    <a:p>
                      <a:pPr marR="292100" indent="0" algn="l" defTabSz="1219200" rtl="0" fontAlgn="auto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spc="120" dirty="0" err="1"/>
                        <a:t>params</a:t>
                      </a:r>
                      <a:endParaRPr lang="en-US" altLang="zh-CN" sz="1600" b="0" spc="12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lvl="0" indent="0" algn="l" defTabSz="914400" rtl="0" fontAlgn="auto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spc="120" dirty="0"/>
                        <a:t>String[]</a:t>
                      </a:r>
                      <a:endParaRPr lang="en-US" altLang="zh-CN" sz="1600" b="0" spc="12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l" fontAlgn="auto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zh-CN" sz="1600" spc="120"/>
                        <a:t>可选属性，用于指定客户端请求中参数的值，必须包含哪些参数的值，才可以通过其标注的方法处理。</a:t>
                      </a:r>
                      <a:endParaRPr lang="zh-CN" altLang="zh-CN" sz="1600" b="0" spc="1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658495">
                <a:tc>
                  <a:txBody>
                    <a:bodyPr/>
                    <a:lstStyle/>
                    <a:p>
                      <a:pPr marR="292100" indent="0" algn="l" defTabSz="1219200" rtl="0" fontAlgn="auto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spc="120" dirty="0"/>
                        <a:t>headers</a:t>
                      </a:r>
                      <a:endParaRPr lang="en-US" altLang="zh-CN" sz="1600" b="0" spc="12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lvl="0" indent="0" algn="l" defTabSz="914400" rtl="0" fontAlgn="auto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spc="120" dirty="0"/>
                        <a:t>String[]</a:t>
                      </a:r>
                      <a:endParaRPr lang="en-US" altLang="zh-CN" sz="1600" b="0" spc="12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l" fontAlgn="auto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zh-CN" sz="1600" spc="120"/>
                        <a:t>可选属性，用于指定客户端请求中，必须包含哪些header的值，才可以通过其标注的方法处理。</a:t>
                      </a:r>
                      <a:endParaRPr lang="zh-CN" altLang="zh-CN" sz="1600" b="0" spc="1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658495">
                <a:tc>
                  <a:txBody>
                    <a:bodyPr/>
                    <a:lstStyle/>
                    <a:p>
                      <a:pPr marR="292100" indent="0" algn="l" defTabSz="1219200" rtl="0" fontAlgn="auto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spc="120" dirty="0" smtClean="0"/>
                        <a:t>consumes</a:t>
                      </a:r>
                      <a:endParaRPr lang="en-US" altLang="zh-CN" sz="1600" b="0" spc="12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lvl="0" indent="0" algn="l" defTabSz="914400" rtl="0" fontAlgn="auto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spc="120" dirty="0"/>
                        <a:t>String[]</a:t>
                      </a:r>
                      <a:endParaRPr lang="en-US" altLang="zh-CN" sz="1600" b="0" spc="12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l" fontAlgn="auto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zh-CN" sz="1600" spc="120"/>
                        <a:t>可选属性，用于指定处理请求的提交内容类型（Content-type）。</a:t>
                      </a:r>
                      <a:endParaRPr lang="zh-CN" altLang="zh-CN" sz="1600" b="0" spc="1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658495">
                <a:tc>
                  <a:txBody>
                    <a:bodyPr/>
                    <a:lstStyle/>
                    <a:p>
                      <a:pPr marR="292100" indent="0" algn="l" defTabSz="1219200" rtl="0" fontAlgn="auto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spc="120"/>
                        <a:t>produces</a:t>
                      </a:r>
                      <a:endParaRPr lang="en-US" altLang="zh-CN" sz="1600" b="0" spc="1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lvl="0" indent="0" algn="l" defTabSz="914400" rtl="0" fontAlgn="auto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spc="120" dirty="0"/>
                        <a:t>String[]</a:t>
                      </a:r>
                      <a:endParaRPr lang="en-US" altLang="zh-CN" sz="1600" b="0" spc="12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l" fontAlgn="auto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zh-CN" sz="1600" spc="120" dirty="0"/>
                        <a:t>可选属性，用于指定返回的内容类型，仅当request请求头中的（Accept）类型中包含该指定类型才返回。</a:t>
                      </a:r>
                      <a:endParaRPr lang="zh-CN" altLang="zh-CN" sz="1600" b="0" spc="12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/>
          <p:nvPr/>
        </p:nvSpPr>
        <p:spPr>
          <a:xfrm>
            <a:off x="1143838" y="266933"/>
            <a:ext cx="590847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11.3.2  @</a:t>
            </a:r>
            <a:r>
              <a:rPr lang="en-US" altLang="zh-CN" sz="2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RequestMapping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注解的属性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文本框 18"/>
          <p:cNvSpPr txBox="1"/>
          <p:nvPr>
            <p:custDataLst>
              <p:tags r:id="rId1"/>
            </p:custDataLst>
          </p:nvPr>
        </p:nvSpPr>
        <p:spPr>
          <a:xfrm>
            <a:off x="925229" y="863076"/>
            <a:ext cx="10483799" cy="957336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value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属性是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@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RequestMapping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注解的默认属性。当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value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属性是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@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RequestMapping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注解显式使用的唯一属性时，可以省略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value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的属性名。例如，下面两种映射路径标注的含义相同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176014" y="1795787"/>
            <a:ext cx="5612026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@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RequestMapping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(value="/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firstController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")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@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RequestMapping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("/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firstController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")</a:t>
            </a:r>
          </a:p>
        </p:txBody>
      </p:sp>
      <p:sp>
        <p:nvSpPr>
          <p:cNvPr id="14" name="1"/>
          <p:cNvSpPr txBox="1"/>
          <p:nvPr>
            <p:custDataLst>
              <p:tags r:id="rId2"/>
            </p:custDataLst>
          </p:nvPr>
        </p:nvSpPr>
        <p:spPr>
          <a:xfrm>
            <a:off x="755009" y="2800485"/>
            <a:ext cx="10654019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value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属性时，可以指定映射单个的请求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URL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，也可以将多个请求映射到一个方法上</a:t>
            </a:r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value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属性中添加一个带有请求路径的列表，就可以将这个请求列表中的路径都映射到对应的方法上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</a:p>
        </p:txBody>
      </p:sp>
      <p:sp>
        <p:nvSpPr>
          <p:cNvPr id="17" name="矩形 16"/>
          <p:cNvSpPr/>
          <p:nvPr/>
        </p:nvSpPr>
        <p:spPr>
          <a:xfrm>
            <a:off x="2176014" y="3739696"/>
            <a:ext cx="6876488" cy="30469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@Controller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public class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AuthController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//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设定当前方法的访问映射地址列表</a:t>
            </a: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@</a:t>
            </a:r>
            <a:r>
              <a:rPr lang="en-US" altLang="zh-CN" sz="16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RequestMapping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(value = {"/</a:t>
            </a:r>
            <a:r>
              <a:rPr lang="en-US" altLang="zh-CN" sz="16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addUser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","/</a:t>
            </a:r>
            <a:r>
              <a:rPr lang="en-US" altLang="zh-CN" sz="16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deleteUser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"})</a:t>
            </a:r>
            <a:endParaRPr lang="zh-CN" altLang="zh-CN" sz="16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public void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checkAuth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System.out.println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("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增删操作校验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1143838" y="1139465"/>
            <a:ext cx="9222500" cy="13388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启动项目，在浏览器中访问地址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http://</a:t>
            </a:r>
            <a:r>
              <a:rPr lang="en-US" altLang="zh-CN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localhost:8080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/SpringMVC01</a:t>
            </a:r>
            <a:r>
              <a:rPr lang="en-US" altLang="zh-CN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/addUser</a:t>
            </a:r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或者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hlinkClick r:id="rId4"/>
              </a:rPr>
              <a:t>http://</a:t>
            </a:r>
            <a:r>
              <a:rPr lang="en-US" altLang="zh-CN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hlinkClick r:id="rId4"/>
              </a:rPr>
              <a:t>localhost:8080/SpringMVC01/deleteUser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，控制器都是调用</a:t>
            </a:r>
            <a:r>
              <a:rPr lang="en-US" altLang="zh-CN" dirty="0" err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checkAuth</a:t>
            </a:r>
            <a:r>
              <a:rPr lang="en-US" altLang="zh-CN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方法来响应请求，</a:t>
            </a:r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控制台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打印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输出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信息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562272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11.3.2  @</a:t>
            </a:r>
            <a:r>
              <a:rPr lang="en-US" altLang="zh-CN" sz="2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RequestMapping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注解的属性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017" y="2903072"/>
            <a:ext cx="7085013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815414" y="572625"/>
            <a:ext cx="4776464" cy="662379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学习目标</a:t>
            </a: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Target</a:t>
            </a:r>
            <a:endParaRPr lang="en-GB" altLang="zh-CN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80" name="组合 79"/>
          <p:cNvGrpSpPr/>
          <p:nvPr/>
        </p:nvGrpSpPr>
        <p:grpSpPr>
          <a:xfrm>
            <a:off x="2567148" y="2388029"/>
            <a:ext cx="7294833" cy="687918"/>
            <a:chOff x="978872" y="1800499"/>
            <a:chExt cx="5471124" cy="515938"/>
          </a:xfrm>
        </p:grpSpPr>
        <p:sp>
          <p:nvSpPr>
            <p:cNvPr id="81" name="Pentagon 3"/>
            <p:cNvSpPr/>
            <p:nvPr/>
          </p:nvSpPr>
          <p:spPr bwMode="auto">
            <a:xfrm>
              <a:off x="978872" y="1800499"/>
              <a:ext cx="5471124" cy="515937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了解</a:t>
              </a:r>
              <a:r>
                <a:rPr lang="en-US" altLang="zh-CN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Spring MVC</a:t>
              </a:r>
              <a:r>
                <a:rPr lang="zh-CN" altLang="zh-CN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核心类的作用</a:t>
              </a:r>
            </a:p>
          </p:txBody>
        </p:sp>
        <p:sp>
          <p:nvSpPr>
            <p:cNvPr id="82" name="MH_Others_1"/>
            <p:cNvSpPr/>
            <p:nvPr/>
          </p:nvSpPr>
          <p:spPr bwMode="auto">
            <a:xfrm>
              <a:off x="985222" y="1800500"/>
              <a:ext cx="82550" cy="515937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2567148" y="3258107"/>
            <a:ext cx="7249419" cy="685801"/>
            <a:chOff x="978872" y="2570437"/>
            <a:chExt cx="5437064" cy="514351"/>
          </a:xfrm>
        </p:grpSpPr>
        <p:sp>
          <p:nvSpPr>
            <p:cNvPr id="84" name="Pentagon 5"/>
            <p:cNvSpPr/>
            <p:nvPr/>
          </p:nvSpPr>
          <p:spPr bwMode="auto">
            <a:xfrm>
              <a:off x="978872" y="2570438"/>
              <a:ext cx="5437064" cy="514350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掌握</a:t>
              </a:r>
              <a:r>
                <a:rPr lang="en-US" altLang="zh-CN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@Controller</a:t>
              </a:r>
              <a:r>
                <a:rPr lang="zh-CN" altLang="zh-CN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注解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的使用</a:t>
              </a:r>
              <a:endParaRPr lang="en-GB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85" name="MH_Others_1"/>
            <p:cNvSpPr/>
            <p:nvPr/>
          </p:nvSpPr>
          <p:spPr bwMode="auto">
            <a:xfrm>
              <a:off x="985222" y="2570437"/>
              <a:ext cx="82550" cy="514350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2567148" y="4126068"/>
            <a:ext cx="7249419" cy="687920"/>
            <a:chOff x="978872" y="3338787"/>
            <a:chExt cx="5437064" cy="515940"/>
          </a:xfrm>
        </p:grpSpPr>
        <p:sp>
          <p:nvSpPr>
            <p:cNvPr id="87" name="Pentagon 6"/>
            <p:cNvSpPr/>
            <p:nvPr/>
          </p:nvSpPr>
          <p:spPr bwMode="auto">
            <a:xfrm>
              <a:off x="978872" y="3338789"/>
              <a:ext cx="5437064" cy="515938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掌握</a:t>
              </a:r>
              <a:r>
                <a:rPr lang="en-US" altLang="zh-CN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@</a:t>
              </a:r>
              <a:r>
                <a:rPr lang="en-US" altLang="zh-CN" sz="2000" dirty="0" err="1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RequestMapping</a:t>
              </a:r>
              <a:r>
                <a:rPr lang="zh-CN" altLang="zh-CN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注解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的使用</a:t>
              </a:r>
              <a:endParaRPr lang="en-GB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88" name="MH_Others_1"/>
            <p:cNvSpPr/>
            <p:nvPr/>
          </p:nvSpPr>
          <p:spPr bwMode="auto">
            <a:xfrm>
              <a:off x="985222" y="3338787"/>
              <a:ext cx="82550" cy="515938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2570958" y="5009988"/>
            <a:ext cx="7249419" cy="687920"/>
            <a:chOff x="978872" y="3338787"/>
            <a:chExt cx="5437064" cy="515940"/>
          </a:xfrm>
        </p:grpSpPr>
        <p:sp>
          <p:nvSpPr>
            <p:cNvPr id="13" name="Pentagon 6"/>
            <p:cNvSpPr/>
            <p:nvPr/>
          </p:nvSpPr>
          <p:spPr bwMode="auto">
            <a:xfrm>
              <a:off x="978872" y="3338789"/>
              <a:ext cx="5437064" cy="515938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掌握</a:t>
              </a:r>
              <a:r>
                <a:rPr lang="zh-CN" altLang="zh-CN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请求的映射方式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 </a:t>
              </a:r>
              <a:endParaRPr lang="en-GB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14" name="MH_Others_1"/>
            <p:cNvSpPr/>
            <p:nvPr/>
          </p:nvSpPr>
          <p:spPr bwMode="auto">
            <a:xfrm>
              <a:off x="985222" y="3338787"/>
              <a:ext cx="82550" cy="515938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/>
          <p:nvPr/>
        </p:nvSpPr>
        <p:spPr>
          <a:xfrm>
            <a:off x="1143838" y="266933"/>
            <a:ext cx="590847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11.3.2  @</a:t>
            </a:r>
            <a:r>
              <a:rPr lang="en-US" altLang="zh-CN" sz="2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RequestMapping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注解的属性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文本框 18"/>
          <p:cNvSpPr txBox="1"/>
          <p:nvPr>
            <p:custDataLst>
              <p:tags r:id="rId1"/>
            </p:custDataLst>
          </p:nvPr>
        </p:nvSpPr>
        <p:spPr>
          <a:xfrm>
            <a:off x="1009080" y="843571"/>
            <a:ext cx="10467059" cy="982508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 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method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属性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可以对处理器映射的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URL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请求方式进行限定。当请求的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URL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和处理器映射成功，但请求方式和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method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属性指定的属性值不匹配，处理器也不能正常处理请求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</a:t>
            </a: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011615" y="1826079"/>
            <a:ext cx="6172918" cy="48936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@Controller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@</a:t>
            </a:r>
            <a:r>
              <a:rPr lang="en-US" altLang="zh-CN" sz="16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RequestMapping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("/method")</a:t>
            </a:r>
            <a:endParaRPr lang="zh-CN" altLang="zh-CN" sz="16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public class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MethodController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//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只展示了 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处理请求方式为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GET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的请求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get()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方法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@</a:t>
            </a:r>
            <a:r>
              <a:rPr lang="en-US" altLang="zh-CN" sz="16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RequestMapping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(method = </a:t>
            </a:r>
            <a:r>
              <a:rPr lang="en-US" altLang="zh-CN" sz="16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RequestMethod.GET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</a:t>
            </a:r>
            <a:endParaRPr lang="zh-CN" altLang="zh-CN" sz="16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public void get() 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System.out.println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RequestMethod.GET</a:t>
            </a: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");</a:t>
            </a: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//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处理请求方式为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DELETE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的请求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delete()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方法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//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处理请求方式为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POST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的请求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post()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方法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//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处理请求方式为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的请求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put()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方法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...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47018" y="1797151"/>
            <a:ext cx="6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例：</a:t>
            </a:r>
            <a:endParaRPr lang="zh-CN" altLang="en-US" dirty="0"/>
          </a:p>
        </p:txBody>
      </p:sp>
      <p:sp>
        <p:nvSpPr>
          <p:cNvPr id="14" name="1"/>
          <p:cNvSpPr txBox="1"/>
          <p:nvPr>
            <p:custDataLst>
              <p:tags r:id="rId2"/>
            </p:custDataLst>
          </p:nvPr>
        </p:nvSpPr>
        <p:spPr>
          <a:xfrm>
            <a:off x="7357145" y="1826079"/>
            <a:ext cx="4639112" cy="226485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启动项目后，在客户端依次以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GET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方式、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DELETE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方式、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POST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方式和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方式请求访问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http://</a:t>
            </a:r>
            <a:r>
              <a:rPr lang="en-US" altLang="zh-CN" sz="16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localhost:8080/</a:t>
            </a:r>
            <a:r>
              <a:rPr lang="en-US" altLang="zh-CN" sz="16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hlinkClick r:id="rId5"/>
              </a:rPr>
              <a:t>SpringMVC01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</a:t>
            </a:r>
            <a:r>
              <a:rPr lang="en-US" altLang="zh-CN" sz="16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method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时，程序会分别执行文件中的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get()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方法、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delete()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方法、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post()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方法和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put()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方法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控制台打印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输出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信息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8481" y="5372188"/>
            <a:ext cx="2619375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5316" y="4411402"/>
            <a:ext cx="3124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/>
          <p:nvPr/>
        </p:nvSpPr>
        <p:spPr>
          <a:xfrm>
            <a:off x="1143838" y="266933"/>
            <a:ext cx="590847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11.3.2  @</a:t>
            </a:r>
            <a:r>
              <a:rPr lang="en-US" altLang="zh-CN" sz="2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RequestMapping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注解的属性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文本框 18"/>
          <p:cNvSpPr txBox="1"/>
          <p:nvPr>
            <p:custDataLst>
              <p:tags r:id="rId1"/>
            </p:custDataLst>
          </p:nvPr>
        </p:nvSpPr>
        <p:spPr>
          <a:xfrm>
            <a:off x="898422" y="1229955"/>
            <a:ext cx="10359604" cy="1018296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如果需要同时支持多个请求方式，则需要将请求方式列表存放在英文大括号中，以数组的形式给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method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属性赋值，并且多个请求方式之间用英文逗号分隔，示例代码如下所示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49399" y="2529933"/>
            <a:ext cx="9942876" cy="15696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@</a:t>
            </a:r>
            <a:r>
              <a:rPr lang="en-US" altLang="zh-CN" sz="16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RequestMapping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(value = "/</a:t>
            </a:r>
            <a:r>
              <a:rPr lang="en-US" altLang="zh-CN" sz="16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method</a:t>
            </a:r>
            <a:r>
              <a:rPr lang="en-US" altLang="zh-CN" sz="1600" dirty="0" err="1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",method</a:t>
            </a:r>
            <a:r>
              <a:rPr lang="en-US" altLang="zh-CN" sz="16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 {</a:t>
            </a:r>
            <a:r>
              <a:rPr lang="en-US" altLang="zh-CN" sz="16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RequestMethod.GET,RequestMethod.POST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})</a:t>
            </a:r>
            <a:endParaRPr lang="zh-CN" altLang="zh-CN" sz="16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public void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getAndPost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 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System.out.println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RequestMethod.GET+RequestMethod.POST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/>
          <p:nvPr/>
        </p:nvSpPr>
        <p:spPr>
          <a:xfrm>
            <a:off x="1143838" y="266933"/>
            <a:ext cx="590847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11.3.2  @</a:t>
            </a:r>
            <a:r>
              <a:rPr lang="en-US" altLang="zh-CN" sz="2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RequestMapping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注解的属性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文本框 18"/>
          <p:cNvSpPr txBox="1"/>
          <p:nvPr>
            <p:custDataLst>
              <p:tags r:id="rId1"/>
            </p:custDataLst>
          </p:nvPr>
        </p:nvSpPr>
        <p:spPr>
          <a:xfrm>
            <a:off x="1009081" y="916812"/>
            <a:ext cx="10106332" cy="987490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 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params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属性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中定义的值可以将请求映射的定位范围缩小。当客户端进行请求时，如果请求参数的值等于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params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属性定义的值，可以正常执行所映射到的方法，否则映射到的方法不执行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</a:t>
            </a: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32912" y="1939427"/>
            <a:ext cx="6043229" cy="26776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@Controller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public class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ParamsController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@</a:t>
            </a:r>
            <a:r>
              <a:rPr lang="en-US" altLang="zh-CN" sz="16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RequestMapping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(value = "/</a:t>
            </a:r>
            <a:r>
              <a:rPr lang="en-US" altLang="zh-CN" sz="16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params",params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= "id=1")</a:t>
            </a:r>
            <a:endParaRPr lang="zh-CN" altLang="zh-CN" sz="16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public void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findById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(String id) 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System.out.println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("id="+id);	</a:t>
            </a:r>
            <a:endParaRPr lang="en-US" altLang="zh-CN" sz="16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}</a:t>
            </a:r>
          </a:p>
          <a:p>
            <a:pPr lvl="0">
              <a:lnSpc>
                <a:spcPct val="150000"/>
              </a:lnSpc>
            </a:pP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315" y="5018376"/>
            <a:ext cx="344805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0695" y="5018376"/>
            <a:ext cx="7818408" cy="1317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6199" y="3173306"/>
            <a:ext cx="200977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500" y="2055304"/>
            <a:ext cx="4924425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evron 3"/>
          <p:cNvSpPr/>
          <p:nvPr>
            <p:custDataLst>
              <p:tags r:id="rId1"/>
            </p:custDataLst>
          </p:nvPr>
        </p:nvSpPr>
        <p:spPr>
          <a:xfrm>
            <a:off x="892520" y="1091196"/>
            <a:ext cx="2970820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172537" y="1217734"/>
            <a:ext cx="2473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请求映射方式的分类</a:t>
            </a:r>
          </a:p>
        </p:txBody>
      </p:sp>
      <p:sp>
        <p:nvSpPr>
          <p:cNvPr id="11" name="Title 1"/>
          <p:cNvSpPr txBox="1"/>
          <p:nvPr/>
        </p:nvSpPr>
        <p:spPr>
          <a:xfrm>
            <a:off x="1143838" y="266933"/>
            <a:ext cx="331386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11.3.3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请求映射方式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文本框 18"/>
          <p:cNvSpPr txBox="1"/>
          <p:nvPr>
            <p:custDataLst>
              <p:tags r:id="rId2"/>
            </p:custDataLst>
          </p:nvPr>
        </p:nvSpPr>
        <p:spPr>
          <a:xfrm>
            <a:off x="892520" y="1924352"/>
            <a:ext cx="10516508" cy="1748791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基于注解风格的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 MVC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，通过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@</a:t>
            </a:r>
            <a:r>
              <a:rPr lang="en-US" altLang="zh-CN" dirty="0" err="1">
                <a:solidFill>
                  <a:srgbClr val="1369B2"/>
                </a:solidFill>
                <a:latin typeface="微软雅黑" panose="020B0503020204020204" pitchFamily="34" charset="-122"/>
              </a:rPr>
              <a:t>RequestMapping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注解指定请求映射的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URL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路径</a:t>
            </a:r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endParaRPr lang="en-US" altLang="zh-CN" dirty="0" smtClean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        URL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路径映射常用的方式有基于请求方式的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URL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路径映射、基于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Ant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风格的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URL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路径映射和基于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REST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风格的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URL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路径映射</a:t>
            </a:r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endParaRPr lang="en-US" altLang="zh-CN" dirty="0" smtClean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        </a:t>
            </a:r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接下来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分别对这三种请求映射方式进行详细讲解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</a:t>
            </a: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evron 3"/>
          <p:cNvSpPr/>
          <p:nvPr>
            <p:custDataLst>
              <p:tags r:id="rId1"/>
            </p:custDataLst>
          </p:nvPr>
        </p:nvSpPr>
        <p:spPr>
          <a:xfrm>
            <a:off x="892809" y="901006"/>
            <a:ext cx="4302125" cy="666115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172844" y="1028006"/>
            <a:ext cx="39077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a. 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基于请求方式的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路径映射</a:t>
            </a:r>
          </a:p>
        </p:txBody>
      </p:sp>
      <p:sp>
        <p:nvSpPr>
          <p:cNvPr id="11" name="Title 1"/>
          <p:cNvSpPr txBox="1"/>
          <p:nvPr/>
        </p:nvSpPr>
        <p:spPr>
          <a:xfrm>
            <a:off x="1143838" y="266933"/>
            <a:ext cx="331386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11.3.3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请求映射方式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文本框 18"/>
          <p:cNvSpPr txBox="1"/>
          <p:nvPr>
            <p:custDataLst>
              <p:tags r:id="rId2"/>
            </p:custDataLst>
          </p:nvPr>
        </p:nvSpPr>
        <p:spPr>
          <a:xfrm>
            <a:off x="892810" y="1656906"/>
            <a:ext cx="10524607" cy="1748791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 上一节中学习到可以使用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@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RequestMapping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注解的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method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属性，来限定当前方法匹配哪种类型的请求方式。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除了可以使用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@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RequestMapping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注解来限定客户端的请求方式之外，从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 4.3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版本开始，还可以使用组合注解完成客户端请求方式的限定。组合注解简化了常用的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HTTP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请求方式的映射，并且更好的表达了被注解方法的语义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endParaRPr lang="en-US" altLang="zh-CN" dirty="0" smtClean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组合</a:t>
            </a:r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注解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如下：</a:t>
            </a:r>
            <a:endParaRPr lang="en-US" altLang="zh-CN" dirty="0" smtClean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 </a:t>
            </a: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13" name="文本框 18"/>
          <p:cNvSpPr txBox="1"/>
          <p:nvPr>
            <p:custDataLst>
              <p:tags r:id="rId3"/>
            </p:custDataLst>
          </p:nvPr>
        </p:nvSpPr>
        <p:spPr>
          <a:xfrm>
            <a:off x="937901" y="4088421"/>
            <a:ext cx="5161860" cy="21346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@</a:t>
            </a:r>
            <a:r>
              <a:rPr lang="en-US" altLang="zh-CN" dirty="0" err="1">
                <a:solidFill>
                  <a:srgbClr val="1369B2"/>
                </a:solidFill>
                <a:latin typeface="微软雅黑" panose="020B0503020204020204" pitchFamily="34" charset="-122"/>
              </a:rPr>
              <a:t>GetMapping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：匹配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GET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方式的请求。</a:t>
            </a: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@</a:t>
            </a:r>
            <a:r>
              <a:rPr lang="en-US" altLang="zh-CN" dirty="0" err="1">
                <a:solidFill>
                  <a:srgbClr val="1369B2"/>
                </a:solidFill>
                <a:latin typeface="微软雅黑" panose="020B0503020204020204" pitchFamily="34" charset="-122"/>
              </a:rPr>
              <a:t>PostMapping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：匹配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POST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方式的请求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@</a:t>
            </a:r>
            <a:r>
              <a:rPr lang="en-US" altLang="zh-CN" dirty="0" err="1">
                <a:solidFill>
                  <a:srgbClr val="1369B2"/>
                </a:solidFill>
                <a:latin typeface="微软雅黑" panose="020B0503020204020204" pitchFamily="34" charset="-122"/>
              </a:rPr>
              <a:t>PutMapping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：匹配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PUT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方式的请求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@</a:t>
            </a:r>
            <a:r>
              <a:rPr lang="en-US" altLang="zh-CN" dirty="0" err="1">
                <a:solidFill>
                  <a:srgbClr val="1369B2"/>
                </a:solidFill>
                <a:latin typeface="微软雅黑" panose="020B0503020204020204" pitchFamily="34" charset="-122"/>
              </a:rPr>
              <a:t>DeleteMapping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：匹配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DELETE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方式的请求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@</a:t>
            </a:r>
            <a:r>
              <a:rPr lang="en-US" altLang="zh-CN" dirty="0" err="1">
                <a:solidFill>
                  <a:srgbClr val="1369B2"/>
                </a:solidFill>
                <a:latin typeface="微软雅黑" panose="020B0503020204020204" pitchFamily="34" charset="-122"/>
              </a:rPr>
              <a:t>PatchMapping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：匹配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PATCH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方式的请求。</a:t>
            </a:r>
          </a:p>
        </p:txBody>
      </p:sp>
      <p:sp>
        <p:nvSpPr>
          <p:cNvPr id="14" name="文本框 1"/>
          <p:cNvSpPr txBox="1"/>
          <p:nvPr/>
        </p:nvSpPr>
        <p:spPr>
          <a:xfrm>
            <a:off x="6803472" y="4172311"/>
            <a:ext cx="4511682" cy="1754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@</a:t>
            </a:r>
            <a:r>
              <a:rPr lang="en-US" altLang="zh-CN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GetMapping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(value="/</a:t>
            </a:r>
            <a:r>
              <a:rPr lang="en-US" altLang="zh-CN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firstController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")</a:t>
            </a:r>
            <a:endParaRPr lang="zh-CN" altLang="zh-CN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public void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sayHello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(){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...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510442" y="3424583"/>
            <a:ext cx="8334813" cy="369332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@</a:t>
            </a:r>
            <a:r>
              <a:rPr lang="en-US" altLang="zh-CN" dirty="0" err="1" smtClean="0">
                <a:solidFill>
                  <a:srgbClr val="595959"/>
                </a:solidFill>
                <a:latin typeface="微软雅黑" panose="020B0503020204020204" pitchFamily="34" charset="-122"/>
              </a:rPr>
              <a:t>GetMapping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等价于</a:t>
            </a:r>
            <a:r>
              <a:rPr lang="en-US" altLang="zh-CN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@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RequestMapping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(method =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RequestMethod.GET</a:t>
            </a:r>
            <a:r>
              <a:rPr lang="en-US" altLang="zh-CN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)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evron 3"/>
          <p:cNvSpPr/>
          <p:nvPr>
            <p:custDataLst>
              <p:tags r:id="rId1"/>
            </p:custDataLst>
          </p:nvPr>
        </p:nvSpPr>
        <p:spPr>
          <a:xfrm>
            <a:off x="892810" y="884872"/>
            <a:ext cx="4265930" cy="666115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172845" y="1011872"/>
            <a:ext cx="37877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b. 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Ant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风格的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路径映射 </a:t>
            </a:r>
          </a:p>
        </p:txBody>
      </p:sp>
      <p:sp>
        <p:nvSpPr>
          <p:cNvPr id="11" name="Title 1"/>
          <p:cNvSpPr txBox="1"/>
          <p:nvPr/>
        </p:nvSpPr>
        <p:spPr>
          <a:xfrm>
            <a:off x="1143838" y="266933"/>
            <a:ext cx="331386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11.3.3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请求映射方式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文本框 18"/>
          <p:cNvSpPr txBox="1"/>
          <p:nvPr>
            <p:custDataLst>
              <p:tags r:id="rId2"/>
            </p:custDataLst>
          </p:nvPr>
        </p:nvSpPr>
        <p:spPr>
          <a:xfrm>
            <a:off x="892810" y="1676691"/>
            <a:ext cx="10633663" cy="3239258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 MVC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支持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Ant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风格的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URL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路径映射， 所谓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Ant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风格其实就是一种通配符风格，可以在处理器映射路径中使用通配符对访问的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URL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路径进行关联</a:t>
            </a:r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endParaRPr lang="en-US" altLang="zh-CN" dirty="0" smtClean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Ant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风格的通配符有以下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3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种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，分别是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：</a:t>
            </a:r>
            <a:endParaRPr lang="en-US" altLang="zh-CN" dirty="0" smtClean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1369B2"/>
                </a:solidFill>
                <a:latin typeface="微软雅黑" panose="020B0503020204020204" pitchFamily="34" charset="-122"/>
              </a:rPr>
              <a:t>     ?      </a:t>
            </a:r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匹配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任何单字符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；</a:t>
            </a:r>
            <a:endParaRPr lang="en-US" altLang="zh-CN" dirty="0" smtClean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1369B2"/>
                </a:solidFill>
                <a:latin typeface="微软雅黑" panose="020B0503020204020204" pitchFamily="34" charset="-122"/>
              </a:rPr>
              <a:t>     *      </a:t>
            </a:r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匹配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0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或者任意数量的字符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；</a:t>
            </a:r>
            <a:endParaRPr lang="en-US" altLang="zh-CN" dirty="0" smtClean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1369B2"/>
                </a:solidFill>
                <a:latin typeface="微软雅黑" panose="020B0503020204020204" pitchFamily="34" charset="-122"/>
              </a:rPr>
              <a:t>     **    </a:t>
            </a:r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匹配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0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或者多级目录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/>
          <p:nvPr/>
        </p:nvSpPr>
        <p:spPr>
          <a:xfrm>
            <a:off x="1143838" y="266933"/>
            <a:ext cx="319956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11.3.3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请求映射方式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87228347"/>
              </p:ext>
            </p:extLst>
          </p:nvPr>
        </p:nvGraphicFramePr>
        <p:xfrm>
          <a:off x="1357403" y="1061465"/>
          <a:ext cx="9570085" cy="50932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94105"/>
                <a:gridCol w="1826878"/>
                <a:gridCol w="6649102"/>
              </a:tblGrid>
              <a:tr h="766445">
                <a:tc>
                  <a:txBody>
                    <a:bodyPr/>
                    <a:lstStyle/>
                    <a:p>
                      <a:pPr marR="292100" indent="0" algn="ctr" defTabSz="1219200" rtl="0" fontAlgn="auto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700" spc="130" dirty="0"/>
                        <a:t>通配符</a:t>
                      </a:r>
                      <a:endParaRPr lang="zh-CN" altLang="en-US" sz="1700" b="1" spc="13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71755" marB="71755" anchor="ctr"/>
                </a:tc>
                <a:tc>
                  <a:txBody>
                    <a:bodyPr/>
                    <a:lstStyle/>
                    <a:p>
                      <a:pPr marR="292100" indent="0" algn="ctr" defTabSz="1219200" rtl="0" fontAlgn="auto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700" spc="130" dirty="0" err="1"/>
                        <a:t>URL路径</a:t>
                      </a:r>
                      <a:endParaRPr lang="en-US" altLang="zh-CN" sz="1700" b="1" spc="13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77800" marR="177800" marT="71755" marB="71755" anchor="ctr"/>
                </a:tc>
                <a:tc>
                  <a:txBody>
                    <a:bodyPr/>
                    <a:lstStyle/>
                    <a:p>
                      <a:pPr marR="292100" indent="0" algn="ctr" defTabSz="1219200" rtl="0" fontAlgn="auto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700" spc="130"/>
                        <a:t>通配符匹配说明</a:t>
                      </a:r>
                      <a:endParaRPr lang="zh-CN" altLang="en-US" sz="1700" b="1" spc="13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71755" marB="71755" anchor="ctr"/>
                </a:tc>
              </a:tr>
              <a:tr h="694055"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500" spc="120"/>
                        <a:t>？</a:t>
                      </a:r>
                      <a:endParaRPr lang="zh-CN" altLang="en-US" sz="1500" b="0" spc="1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71755" marB="71755" anchor="ctr"/>
                </a:tc>
                <a:tc>
                  <a:txBody>
                    <a:bodyPr/>
                    <a:lstStyle/>
                    <a:p>
                      <a:pPr marR="292100" indent="0" algn="l" defTabSz="1219200" rtl="0" fontAlgn="auto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500" spc="120"/>
                        <a:t>/ant1?</a:t>
                      </a:r>
                      <a:endParaRPr lang="en-US" altLang="zh-CN" sz="1500" b="0" spc="1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71755" marB="71755" anchor="ctr"/>
                </a:tc>
                <a:tc>
                  <a:txBody>
                    <a:bodyPr/>
                    <a:lstStyle/>
                    <a:p>
                      <a:pPr marR="292100" indent="0" algn="l" defTabSz="1219200" rtl="0" fontAlgn="auto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zh-CN" sz="1500" spc="120"/>
                        <a:t>匹配项目根路径下/ant1[anyone]路径，其中[anyone]可以是任意单字符，即/ant1后有且只有1个字符。如/ant12、/ant1a。</a:t>
                      </a:r>
                      <a:endParaRPr lang="zh-CN" altLang="zh-CN" sz="1500" b="0" spc="1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77800" marR="177800" marT="71755" marB="71755" anchor="ctr"/>
                </a:tc>
              </a:tr>
              <a:tr h="694055">
                <a:tc>
                  <a:txBody>
                    <a:bodyPr/>
                    <a:lstStyle/>
                    <a:p>
                      <a:pPr marR="292100" indent="0" algn="ctr" defTabSz="1219200" rtl="0" fontAlgn="auto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500" spc="120" dirty="0"/>
                        <a:t>*</a:t>
                      </a:r>
                      <a:endParaRPr lang="zh-CN" altLang="en-US" sz="1500" b="0" spc="12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71755" marB="71755" anchor="ctr"/>
                </a:tc>
                <a:tc>
                  <a:txBody>
                    <a:bodyPr/>
                    <a:lstStyle/>
                    <a:p>
                      <a:pPr marR="292100" lvl="0" indent="0" algn="l" defTabSz="1219200" rtl="0" fontAlgn="auto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500" spc="120"/>
                        <a:t>/ant2/*.do</a:t>
                      </a:r>
                      <a:endParaRPr lang="en-US" altLang="zh-CN" sz="1500" b="0" spc="1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71755" marB="71755" anchor="ctr"/>
                </a:tc>
                <a:tc>
                  <a:txBody>
                    <a:bodyPr/>
                    <a:lstStyle/>
                    <a:p>
                      <a:pPr marR="292100" indent="0" algn="l" defTabSz="1219200" rtl="0" fontAlgn="auto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zh-CN" sz="1500" spc="120"/>
                        <a:t>匹配项目根路径下/ant2/[any].do路径，其中[any]可以是任意数量的字符。如/ant2/findAll.do、/ant2/.do。</a:t>
                      </a:r>
                      <a:endParaRPr lang="zh-CN" altLang="zh-CN" sz="1500" b="0" spc="1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77800" marR="177800" marT="71755" marB="71755" anchor="ctr"/>
                </a:tc>
              </a:tr>
              <a:tr h="969010">
                <a:tc>
                  <a:txBody>
                    <a:bodyPr/>
                    <a:lstStyle/>
                    <a:p>
                      <a:pPr marR="292100" indent="0" algn="ctr" defTabSz="1219200" rtl="0" fontAlgn="auto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500" spc="120"/>
                        <a:t>*</a:t>
                      </a:r>
                      <a:endParaRPr lang="zh-CN" altLang="en-US" sz="1500" b="0" spc="1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71755" marB="71755" anchor="ctr"/>
                </a:tc>
                <a:tc>
                  <a:txBody>
                    <a:bodyPr/>
                    <a:lstStyle/>
                    <a:p>
                      <a:pPr marR="292100" lvl="0" indent="0" algn="l" defTabSz="1219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500" spc="120"/>
                        <a:t>/*/ant3</a:t>
                      </a:r>
                      <a:endParaRPr lang="en-US" altLang="zh-CN" sz="1500" b="0" spc="1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71755" marB="71755" anchor="ctr"/>
                </a:tc>
                <a:tc>
                  <a:txBody>
                    <a:bodyPr/>
                    <a:lstStyle/>
                    <a:p>
                      <a:pPr marR="292100" indent="0" algn="l" defTabSz="1219200" rtl="0" fontAlgn="auto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zh-CN" sz="1500" spc="120" dirty="0"/>
                        <a:t>匹配项目根路径下/[onemore]/ant3路径，其中[onemore]可以是数量多于0个的任意字符。如/a/ant3、/findAll/ant3，但是字符数量不能为0个，并且目录层数必须一致，如//ant3、/findAll/a/ant3。</a:t>
                      </a:r>
                      <a:endParaRPr lang="zh-CN" altLang="zh-CN" sz="1500" b="0" spc="12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77800" marR="177800" marT="71755" marB="71755" anchor="ctr"/>
                </a:tc>
              </a:tr>
              <a:tr h="694055">
                <a:tc>
                  <a:txBody>
                    <a:bodyPr/>
                    <a:lstStyle/>
                    <a:p>
                      <a:pPr marR="292100" indent="0" algn="ctr" defTabSz="1219200" rtl="0" fontAlgn="auto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500" spc="120"/>
                        <a:t>**</a:t>
                      </a:r>
                      <a:endParaRPr lang="zh-CN" altLang="en-US" sz="1500" b="0" spc="1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71755" marB="71755" anchor="ctr"/>
                </a:tc>
                <a:tc>
                  <a:txBody>
                    <a:bodyPr/>
                    <a:lstStyle/>
                    <a:p>
                      <a:pPr marR="0" lvl="0" indent="0" algn="l" defTabSz="914400" rtl="0" fontAlgn="auto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500" spc="120"/>
                        <a:t>/**/ant4</a:t>
                      </a:r>
                      <a:endParaRPr lang="en-US" altLang="zh-CN" sz="1500" b="0" spc="1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71755" marB="71755" anchor="ctr"/>
                </a:tc>
                <a:tc>
                  <a:txBody>
                    <a:bodyPr/>
                    <a:lstStyle/>
                    <a:p>
                      <a:pPr indent="0" algn="l" fontAlgn="auto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500" spc="120"/>
                        <a:t>匹配项目根路径下/[anypath]/ant4路径，其中[anypath]可以是0或者多层的目录。如/ant4、/a/ant4、/a/b/ant4。</a:t>
                      </a:r>
                      <a:endParaRPr lang="zh-CN" altLang="en-US" sz="1500" b="0" spc="1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77800" marR="177800" marT="71755" marB="71755" anchor="ctr"/>
                </a:tc>
              </a:tr>
              <a:tr h="694055">
                <a:tc>
                  <a:txBody>
                    <a:bodyPr/>
                    <a:lstStyle/>
                    <a:p>
                      <a:pPr marR="292100" indent="0" algn="ctr" defTabSz="1219200" rtl="0" fontAlgn="auto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500" spc="120"/>
                        <a:t>**</a:t>
                      </a:r>
                      <a:endParaRPr lang="zh-CN" altLang="en-US" sz="1500" b="0" spc="1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71755" marB="71755" anchor="ctr"/>
                </a:tc>
                <a:tc>
                  <a:txBody>
                    <a:bodyPr/>
                    <a:lstStyle/>
                    <a:p>
                      <a:pPr marR="0" lvl="0" indent="0" algn="l" defTabSz="914400" rtl="0" fontAlgn="auto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500" spc="120" dirty="0"/>
                        <a:t>/ant5/**</a:t>
                      </a:r>
                      <a:endParaRPr lang="en-US" altLang="zh-CN" sz="1500" b="0" spc="12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71755" marB="71755" anchor="ctr"/>
                </a:tc>
                <a:tc>
                  <a:txBody>
                    <a:bodyPr/>
                    <a:lstStyle/>
                    <a:p>
                      <a:pPr indent="0" algn="l" fontAlgn="auto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zh-CN" sz="1500" spc="120" dirty="0"/>
                        <a:t>匹配项目根路径下/ant5/[anypath]路径，其中[anypath]可以是0或者多层的目录。如/ant5、/ant5/a、/ant5/a/b。</a:t>
                      </a:r>
                      <a:endParaRPr lang="zh-CN" altLang="zh-CN" sz="1500" b="0" spc="12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77800" marR="177800" marT="71755" marB="71755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evron 3"/>
          <p:cNvSpPr/>
          <p:nvPr>
            <p:custDataLst>
              <p:tags r:id="rId1"/>
            </p:custDataLst>
          </p:nvPr>
        </p:nvSpPr>
        <p:spPr>
          <a:xfrm>
            <a:off x="892520" y="1091196"/>
            <a:ext cx="4068100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172537" y="1217734"/>
            <a:ext cx="36737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映射路径使用多个通配符情况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11" name="Title 1"/>
          <p:cNvSpPr txBox="1"/>
          <p:nvPr/>
        </p:nvSpPr>
        <p:spPr>
          <a:xfrm>
            <a:off x="1143838" y="266933"/>
            <a:ext cx="331386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11.3.3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请求映射方式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文本框 18"/>
          <p:cNvSpPr txBox="1"/>
          <p:nvPr>
            <p:custDataLst>
              <p:tags r:id="rId2"/>
            </p:custDataLst>
          </p:nvPr>
        </p:nvSpPr>
        <p:spPr>
          <a:xfrm>
            <a:off x="1017470" y="2001158"/>
            <a:ext cx="10349613" cy="2160271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当映射路径中同时使用多个通配符时，会有通配符冲突的情况。当多个通配符冲突时，路径会遵守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最长匹配原则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has more characters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）去匹配通配符，如果一个请求路径同时满足两个或多个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Ant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风格的映射路径匹配规则，那么请求路径最终会匹配满足规则字符最多的路径</a:t>
            </a:r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endParaRPr lang="en-US" altLang="zh-CN" dirty="0" smtClean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        </a:t>
            </a:r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例如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/ant/a/path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同时满足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/**/path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/ant/*/path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匹配规则，但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/ant/path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最终会匹配“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/ant/*/path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”路径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evron 3"/>
          <p:cNvSpPr/>
          <p:nvPr>
            <p:custDataLst>
              <p:tags r:id="rId1"/>
            </p:custDataLst>
          </p:nvPr>
        </p:nvSpPr>
        <p:spPr>
          <a:xfrm>
            <a:off x="812510" y="951883"/>
            <a:ext cx="4491010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092527" y="1078421"/>
            <a:ext cx="41309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c.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RESTful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风格的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路径映射 </a:t>
            </a:r>
          </a:p>
        </p:txBody>
      </p:sp>
      <p:sp>
        <p:nvSpPr>
          <p:cNvPr id="11" name="Title 1"/>
          <p:cNvSpPr txBox="1"/>
          <p:nvPr/>
        </p:nvSpPr>
        <p:spPr>
          <a:xfrm>
            <a:off x="1143838" y="266933"/>
            <a:ext cx="331386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11.3.3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请求映射方式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文本框 18"/>
          <p:cNvSpPr txBox="1"/>
          <p:nvPr>
            <p:custDataLst>
              <p:tags r:id="rId2"/>
            </p:custDataLst>
          </p:nvPr>
        </p:nvSpPr>
        <p:spPr>
          <a:xfrm>
            <a:off x="877850" y="1686723"/>
            <a:ext cx="10643226" cy="2183131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RESTful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是按照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REST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风格访问网络资源，简单说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RESTful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就是把请求参数变成请求路径的一种风格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而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REST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（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Representational State Transfer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）是一种网络资源的访问风格，规范对了网络资源的访问方式。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REST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所访问的网络资源可以是一段文本、一首歌曲、一种服务，总之是一个具体的存在</a:t>
            </a:r>
            <a:r>
              <a:rPr lang="zh-CN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。每个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网络资源都有一个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URI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指向它， 要获取这个资源，访问它的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 URI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就可以，因此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URI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即为每一个资源的独一无二的标识符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 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13" name="文本框 18"/>
          <p:cNvSpPr txBox="1"/>
          <p:nvPr>
            <p:custDataLst>
              <p:tags r:id="rId3"/>
            </p:custDataLst>
          </p:nvPr>
        </p:nvSpPr>
        <p:spPr>
          <a:xfrm>
            <a:off x="1031845" y="3340495"/>
            <a:ext cx="10335237" cy="3280411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传统风格访问的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URL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格式如下所示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             </a:t>
            </a:r>
            <a:r>
              <a:rPr lang="en-US" altLang="zh-CN" dirty="0" smtClean="0">
                <a:solidFill>
                  <a:srgbClr val="1369B2"/>
                </a:solidFill>
                <a:latin typeface="微软雅黑" panose="020B0503020204020204" pitchFamily="34" charset="-122"/>
              </a:rPr>
              <a:t>http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://.../</a:t>
            </a:r>
            <a:r>
              <a:rPr lang="en-US" altLang="zh-CN" dirty="0" err="1" smtClean="0">
                <a:solidFill>
                  <a:srgbClr val="1369B2"/>
                </a:solidFill>
                <a:latin typeface="微软雅黑" panose="020B0503020204020204" pitchFamily="34" charset="-122"/>
              </a:rPr>
              <a:t>findUserById?id</a:t>
            </a:r>
            <a:r>
              <a:rPr lang="en-US" altLang="zh-CN" dirty="0" smtClean="0">
                <a:solidFill>
                  <a:srgbClr val="1369B2"/>
                </a:solidFill>
                <a:latin typeface="微软雅黑" panose="020B0503020204020204" pitchFamily="34" charset="-122"/>
              </a:rPr>
              <a:t>=1</a:t>
            </a:r>
            <a:r>
              <a:rPr lang="zh-CN" altLang="en-US" dirty="0" smtClean="0">
                <a:solidFill>
                  <a:srgbClr val="1369B2"/>
                </a:solidFill>
                <a:latin typeface="微软雅黑" panose="020B0503020204020204" pitchFamily="34" charset="-122"/>
              </a:rPr>
              <a:t>        </a:t>
            </a:r>
            <a:endParaRPr lang="en-US" altLang="zh-CN" dirty="0">
              <a:solidFill>
                <a:srgbClr val="1369B2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而采用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RESTful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风格后，其访问的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URL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格式如下所示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             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http://.../</a:t>
            </a:r>
            <a:r>
              <a:rPr lang="en-US" altLang="zh-CN" dirty="0" smtClean="0">
                <a:solidFill>
                  <a:srgbClr val="1369B2"/>
                </a:solidFill>
                <a:latin typeface="微软雅黑" panose="020B0503020204020204" pitchFamily="34" charset="-122"/>
              </a:rPr>
              <a:t>user/id/1</a:t>
            </a:r>
            <a:endParaRPr lang="en-US" altLang="zh-CN" dirty="0">
              <a:solidFill>
                <a:srgbClr val="1369B2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</a:t>
            </a:r>
            <a:r>
              <a:rPr lang="zh-CN" altLang="zh-CN" dirty="0">
                <a:solidFill>
                  <a:srgbClr val="FF0000"/>
                </a:solidFill>
                <a:latin typeface="微软雅黑" panose="020B0503020204020204" pitchFamily="34" charset="-122"/>
              </a:rPr>
              <a:t>需要注意的是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RESTful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风格中的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URL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不使用动词形式的路径，例如，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findUserById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表示查询用户，是一个动词，而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user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表示用户，为名词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 </a:t>
            </a: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evron 3"/>
          <p:cNvSpPr/>
          <p:nvPr>
            <p:custDataLst>
              <p:tags r:id="rId1"/>
            </p:custDataLst>
          </p:nvPr>
        </p:nvSpPr>
        <p:spPr>
          <a:xfrm>
            <a:off x="892520" y="1091196"/>
            <a:ext cx="3862360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172537" y="1217734"/>
            <a:ext cx="34566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RESTful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风格的基本请求操作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11" name="Title 1"/>
          <p:cNvSpPr txBox="1"/>
          <p:nvPr/>
        </p:nvSpPr>
        <p:spPr>
          <a:xfrm>
            <a:off x="1143838" y="266933"/>
            <a:ext cx="331386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11.3.3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请求映射方式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文本框 18"/>
          <p:cNvSpPr txBox="1"/>
          <p:nvPr>
            <p:custDataLst>
              <p:tags r:id="rId2"/>
            </p:custDataLst>
          </p:nvPr>
        </p:nvSpPr>
        <p:spPr>
          <a:xfrm>
            <a:off x="1604700" y="2650489"/>
            <a:ext cx="9087451" cy="2612125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RESTful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风格在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HTTP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请求中，通过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GET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POST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PUT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DELETE 4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个动词对应四种基本请求操作，具体如下所示。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GET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用于获取资源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POST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用于新建资源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PUT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用于更新资源</a:t>
            </a: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DELETE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用于删除资源 </a:t>
            </a: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360245" y="2339386"/>
            <a:ext cx="9658732" cy="3168604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矩形 93"/>
          <p:cNvSpPr/>
          <p:nvPr/>
        </p:nvSpPr>
        <p:spPr>
          <a:xfrm>
            <a:off x="1310020" y="227434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6" name="矩形 93"/>
          <p:cNvSpPr/>
          <p:nvPr/>
        </p:nvSpPr>
        <p:spPr>
          <a:xfrm rot="10800000">
            <a:off x="10692151" y="517760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671380" y="572625"/>
            <a:ext cx="3912255" cy="662379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章节概述</a:t>
            </a: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sz="2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Summary</a:t>
            </a:r>
            <a:endParaRPr lang="en-GB" sz="24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0" name="TextBox 35"/>
          <p:cNvSpPr txBox="1">
            <a:spLocks noChangeArrowheads="1"/>
          </p:cNvSpPr>
          <p:nvPr/>
        </p:nvSpPr>
        <p:spPr bwMode="auto">
          <a:xfrm>
            <a:off x="1010066" y="2426924"/>
            <a:ext cx="10152454" cy="1915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 anchor="t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JDK 5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推出以来，注解已成为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知识体系不可缺少的一部分。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 MVC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 2.5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之后也新增了基于注解的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Controller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形式。基于注解的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Controller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简化了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文件配置，极大地提高了开发效率。本章将对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 MVC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的核心类和注解进行详细地讲解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evron 3"/>
          <p:cNvSpPr/>
          <p:nvPr>
            <p:custDataLst>
              <p:tags r:id="rId1"/>
            </p:custDataLst>
          </p:nvPr>
        </p:nvSpPr>
        <p:spPr>
          <a:xfrm>
            <a:off x="892518" y="1091196"/>
            <a:ext cx="4376711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 dirty="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172537" y="1217734"/>
            <a:ext cx="3986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RESTful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风格四种请求的约定方式 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38" y="266933"/>
            <a:ext cx="319956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11.3.3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请求映射方式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84628184"/>
              </p:ext>
            </p:extLst>
          </p:nvPr>
        </p:nvGraphicFramePr>
        <p:xfrm>
          <a:off x="469265" y="1969017"/>
          <a:ext cx="11254105" cy="309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75190"/>
                <a:gridCol w="1912690"/>
                <a:gridCol w="4366225"/>
              </a:tblGrid>
              <a:tr h="561340">
                <a:tc>
                  <a:txBody>
                    <a:bodyPr/>
                    <a:lstStyle/>
                    <a:p>
                      <a:pPr marR="292100" indent="0" algn="ctr" defTabSz="1219200" rtl="0" fontAlgn="auto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dirty="0" err="1"/>
                        <a:t>URL路径</a:t>
                      </a:r>
                      <a:endParaRPr lang="en-US" altLang="zh-CN" sz="16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215900" marR="215900" marT="133350" marB="133350" anchor="ctr"/>
                </a:tc>
                <a:tc>
                  <a:txBody>
                    <a:bodyPr/>
                    <a:lstStyle/>
                    <a:p>
                      <a:pPr marR="292100" indent="0" algn="ctr" defTabSz="1219200" rtl="0" fontAlgn="auto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/>
                        <a:t>请求方式</a:t>
                      </a:r>
                      <a:endParaRPr lang="zh-CN" altLang="en-US" sz="16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133350" marB="133350" anchor="ctr"/>
                </a:tc>
                <a:tc>
                  <a:txBody>
                    <a:bodyPr/>
                    <a:lstStyle/>
                    <a:p>
                      <a:pPr marR="292100" indent="0" algn="ctr" defTabSz="1219200" rtl="0" fontAlgn="auto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/>
                        <a:t>说明</a:t>
                      </a:r>
                      <a:endParaRPr lang="zh-CN" altLang="en-US" sz="16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133350" marB="133350" anchor="ctr"/>
                </a:tc>
              </a:tr>
              <a:tr h="560705">
                <a:tc>
                  <a:txBody>
                    <a:bodyPr/>
                    <a:lstStyle/>
                    <a:p>
                      <a:pPr indent="0" algn="l" fontAlgn="auto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pc="130" dirty="0"/>
                        <a:t>http://localhost:8080/chapter11/user/1</a:t>
                      </a:r>
                      <a:endParaRPr lang="en-US" sz="1600" b="0" spc="13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000" marR="72000" marT="133200" marB="133200" anchor="ctr"/>
                </a:tc>
                <a:tc>
                  <a:txBody>
                    <a:bodyPr/>
                    <a:lstStyle/>
                    <a:p>
                      <a:pPr marR="292100" indent="0" algn="l" defTabSz="1219200" rtl="0" fontAlgn="auto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spc="130"/>
                        <a:t>HTTP GET</a:t>
                      </a:r>
                      <a:endParaRPr lang="en-US" altLang="zh-CN" sz="1600" b="0" spc="13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000" marR="72000" marT="133200" marB="133200" anchor="ctr"/>
                </a:tc>
                <a:tc>
                  <a:txBody>
                    <a:bodyPr/>
                    <a:lstStyle/>
                    <a:p>
                      <a:pPr marR="292100" indent="0" algn="l" defTabSz="1219200" rtl="0" fontAlgn="auto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zh-CN" sz="1600" spc="130"/>
                        <a:t>获得参数1进行查询user操作</a:t>
                      </a:r>
                      <a:endParaRPr lang="zh-CN" altLang="zh-CN" sz="1600" b="0" spc="13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72000" marR="72000" marT="133200" marB="133200" anchor="ctr"/>
                </a:tc>
              </a:tr>
              <a:tr h="854710">
                <a:tc>
                  <a:txBody>
                    <a:bodyPr/>
                    <a:lstStyle/>
                    <a:p>
                      <a:pPr marL="0" marR="29210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kern="1200" spc="13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http://localhost:8080/chapter11/user/1</a:t>
                      </a:r>
                    </a:p>
                  </a:txBody>
                  <a:tcPr marL="72000" marR="72000" marT="133200" marB="133200" anchor="ctr"/>
                </a:tc>
                <a:tc>
                  <a:txBody>
                    <a:bodyPr/>
                    <a:lstStyle/>
                    <a:p>
                      <a:pPr marR="292100" lvl="0" indent="0" algn="l" defTabSz="1219200" rtl="0" fontAlgn="auto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spc="130" dirty="0"/>
                        <a:t>HTTP DELETE</a:t>
                      </a:r>
                      <a:endParaRPr lang="en-US" altLang="zh-CN" sz="1600" b="0" spc="13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000" marR="72000" marT="133200" marB="133200" anchor="ctr"/>
                </a:tc>
                <a:tc>
                  <a:txBody>
                    <a:bodyPr/>
                    <a:lstStyle/>
                    <a:p>
                      <a:pPr marR="292100" indent="0" algn="l" defTabSz="1219200" rtl="0" fontAlgn="auto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zh-CN" sz="1600" spc="130"/>
                        <a:t>获得参数1进行删除user操作</a:t>
                      </a:r>
                      <a:endParaRPr lang="zh-CN" altLang="zh-CN" sz="1600" b="0" spc="13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72000" marR="72000" marT="133200" marB="133200" anchor="ctr"/>
                </a:tc>
              </a:tr>
              <a:tr h="560705">
                <a:tc>
                  <a:txBody>
                    <a:bodyPr/>
                    <a:lstStyle/>
                    <a:p>
                      <a:pPr marL="0" marR="29210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kern="1200" spc="13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ttp://localhost:8080/chapter11/user/1</a:t>
                      </a:r>
                    </a:p>
                  </a:txBody>
                  <a:tcPr marL="72000" marR="72000" marT="133200" marB="133200" anchor="ctr"/>
                </a:tc>
                <a:tc>
                  <a:txBody>
                    <a:bodyPr/>
                    <a:lstStyle/>
                    <a:p>
                      <a:pPr marR="292100" lvl="0" indent="0" algn="l" defTabSz="1219200" rtl="0" fontAlgn="auto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spc="130" dirty="0"/>
                        <a:t>HTTP PUT</a:t>
                      </a:r>
                      <a:endParaRPr lang="en-US" altLang="zh-CN" sz="1600" b="0" spc="13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000" marR="72000" marT="133200" marB="133200" anchor="ctr"/>
                </a:tc>
                <a:tc>
                  <a:txBody>
                    <a:bodyPr/>
                    <a:lstStyle/>
                    <a:p>
                      <a:pPr marR="292100" indent="0" algn="l" defTabSz="1219200" rtl="0" fontAlgn="auto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zh-CN" sz="1600" spc="130" dirty="0"/>
                        <a:t>获得参数1进行更新user操作</a:t>
                      </a:r>
                      <a:endParaRPr lang="zh-CN" altLang="zh-CN" sz="1600" b="0" spc="13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72000" marR="72000" marT="133200" marB="133200" anchor="ctr"/>
                </a:tc>
              </a:tr>
              <a:tr h="561340">
                <a:tc>
                  <a:txBody>
                    <a:bodyPr/>
                    <a:lstStyle/>
                    <a:p>
                      <a:pPr marL="0" marR="29210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kern="1200" spc="13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http://localhost:8080/chapter11/user</a:t>
                      </a:r>
                    </a:p>
                  </a:txBody>
                  <a:tcPr marL="72000" marR="72000" marT="133200" marB="133200" anchor="ctr"/>
                </a:tc>
                <a:tc>
                  <a:txBody>
                    <a:bodyPr/>
                    <a:lstStyle/>
                    <a:p>
                      <a:pPr marR="0" lvl="0" indent="0" algn="l" defTabSz="914400" rtl="0" fontAlgn="auto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spc="130"/>
                        <a:t>HTTP POST</a:t>
                      </a:r>
                      <a:endParaRPr lang="en-US" altLang="zh-CN" sz="1600" b="0" spc="13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000" marR="72000" marT="133200" marB="133200" anchor="ctr"/>
                </a:tc>
                <a:tc>
                  <a:txBody>
                    <a:bodyPr/>
                    <a:lstStyle/>
                    <a:p>
                      <a:pPr indent="0" algn="l" fontAlgn="auto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zh-CN" sz="1600" spc="130" dirty="0"/>
                        <a:t>新增user操作</a:t>
                      </a:r>
                      <a:endParaRPr lang="zh-CN" altLang="zh-CN" sz="1600" b="0" spc="13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72000" marR="72000" marT="133200" marB="133200" anchor="ctr"/>
                </a:tc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660633" y="5376951"/>
            <a:ext cx="1072951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使用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RESTful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风格的优势在于路径的书写比较简便，并且通过地址无法得知做的是何种操作，可以隐藏资源的访问行为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</a:t>
            </a: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1"/>
          <p:cNvSpPr txBox="1"/>
          <p:nvPr/>
        </p:nvSpPr>
        <p:spPr>
          <a:xfrm>
            <a:off x="1145632" y="266933"/>
            <a:ext cx="3894634" cy="505969"/>
          </a:xfrm>
          <a:prstGeom prst="rect">
            <a:avLst/>
          </a:prstGeom>
        </p:spPr>
        <p:txBody>
          <a:bodyPr lIns="0" tIns="60944" rIns="0" bIns="60944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GB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本章小结</a:t>
            </a:r>
          </a:p>
        </p:txBody>
      </p:sp>
      <p:sp>
        <p:nvSpPr>
          <p:cNvPr id="27" name="圆角矩形 26"/>
          <p:cNvSpPr/>
          <p:nvPr/>
        </p:nvSpPr>
        <p:spPr>
          <a:xfrm>
            <a:off x="1303020" y="2389505"/>
            <a:ext cx="9794240" cy="247904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4524410" y="1980310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/>
              <a:t>本</a:t>
            </a:r>
          </a:p>
        </p:txBody>
      </p:sp>
      <p:sp>
        <p:nvSpPr>
          <p:cNvPr id="9" name="椭圆 8"/>
          <p:cNvSpPr/>
          <p:nvPr/>
        </p:nvSpPr>
        <p:spPr>
          <a:xfrm>
            <a:off x="5243230" y="1980310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800" b="1" dirty="0">
                <a:sym typeface="+mn-ea"/>
              </a:rPr>
              <a:t>章</a:t>
            </a:r>
          </a:p>
        </p:txBody>
      </p:sp>
      <p:sp>
        <p:nvSpPr>
          <p:cNvPr id="10" name="椭圆 9"/>
          <p:cNvSpPr/>
          <p:nvPr/>
        </p:nvSpPr>
        <p:spPr>
          <a:xfrm>
            <a:off x="5962050" y="1980310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800" b="1" dirty="0">
                <a:sym typeface="+mn-ea"/>
              </a:rPr>
              <a:t>小</a:t>
            </a:r>
          </a:p>
        </p:txBody>
      </p:sp>
      <p:sp>
        <p:nvSpPr>
          <p:cNvPr id="11" name="椭圆 10"/>
          <p:cNvSpPr/>
          <p:nvPr/>
        </p:nvSpPr>
        <p:spPr>
          <a:xfrm>
            <a:off x="6680870" y="1980310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800" b="1">
                <a:sym typeface="+mn-ea"/>
              </a:rPr>
              <a:t>结</a:t>
            </a:r>
          </a:p>
        </p:txBody>
      </p:sp>
      <p:sp>
        <p:nvSpPr>
          <p:cNvPr id="12" name="TextBox 35"/>
          <p:cNvSpPr txBox="1">
            <a:spLocks noChangeArrowheads="1"/>
          </p:cNvSpPr>
          <p:nvPr/>
        </p:nvSpPr>
        <p:spPr bwMode="auto">
          <a:xfrm>
            <a:off x="1521042" y="2938480"/>
            <a:ext cx="9504297" cy="173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本章主要对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 MVC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的核心类及相关注解的使用进行了讲解。首先介绍了</a:t>
            </a:r>
            <a:r>
              <a:rPr lang="en-US" altLang="zh-CN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DispatcherServlet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核心类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的作用和配置；然后介绍了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@Controller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注解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的使用；最后讲解了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</a:t>
            </a:r>
            <a:r>
              <a:rPr lang="en-US" altLang="zh-CN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RequestMapping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注解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的相关知识。通过本章的学习，读者能够了解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 MVC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核心类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DispatcherServlet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的作用，并掌握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@Controller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注解和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RequestMapping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注解的使用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837972" y="572625"/>
            <a:ext cx="3008380" cy="662379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目录</a:t>
            </a: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sz="2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Contents</a:t>
            </a:r>
            <a:endParaRPr lang="en-GB" sz="24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3119671" y="2677020"/>
            <a:ext cx="1192345" cy="612920"/>
            <a:chOff x="2215144" y="982844"/>
            <a:chExt cx="1244730" cy="842780"/>
          </a:xfrm>
        </p:grpSpPr>
        <p:sp>
          <p:nvSpPr>
            <p:cNvPr id="46" name="平行四边形 45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7" name="文本框 9"/>
            <p:cNvSpPr txBox="1"/>
            <p:nvPr/>
          </p:nvSpPr>
          <p:spPr>
            <a:xfrm>
              <a:off x="2393075" y="1005670"/>
              <a:ext cx="1066799" cy="8038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01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3119671" y="3597205"/>
            <a:ext cx="1192345" cy="618263"/>
            <a:chOff x="2215144" y="2026500"/>
            <a:chExt cx="1244730" cy="850129"/>
          </a:xfrm>
        </p:grpSpPr>
        <p:sp>
          <p:nvSpPr>
            <p:cNvPr id="49" name="平行四边形 48"/>
            <p:cNvSpPr/>
            <p:nvPr/>
          </p:nvSpPr>
          <p:spPr>
            <a:xfrm>
              <a:off x="2215144" y="2033848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0" name="文本框 10"/>
            <p:cNvSpPr txBox="1"/>
            <p:nvPr/>
          </p:nvSpPr>
          <p:spPr>
            <a:xfrm>
              <a:off x="2393075" y="2026500"/>
              <a:ext cx="1066799" cy="8038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02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3119671" y="4527568"/>
            <a:ext cx="1192345" cy="614383"/>
            <a:chOff x="2215144" y="3084852"/>
            <a:chExt cx="1244730" cy="844793"/>
          </a:xfrm>
        </p:grpSpPr>
        <p:sp>
          <p:nvSpPr>
            <p:cNvPr id="52" name="平行四边形 51"/>
            <p:cNvSpPr/>
            <p:nvPr/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3" name="文本框 11"/>
            <p:cNvSpPr txBox="1"/>
            <p:nvPr/>
          </p:nvSpPr>
          <p:spPr>
            <a:xfrm>
              <a:off x="2393075" y="3125750"/>
              <a:ext cx="1066799" cy="803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03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4025342" y="2654846"/>
            <a:ext cx="5143000" cy="612920"/>
            <a:chOff x="4315150" y="953426"/>
            <a:chExt cx="3857250" cy="540057"/>
          </a:xfrm>
        </p:grpSpPr>
        <p:sp>
          <p:nvSpPr>
            <p:cNvPr id="61" name="矩形 60"/>
            <p:cNvSpPr/>
            <p:nvPr/>
          </p:nvSpPr>
          <p:spPr>
            <a:xfrm>
              <a:off x="4618311" y="1036090"/>
              <a:ext cx="2827147" cy="332206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en-US" altLang="zh-CN" sz="20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DispatcherServlet</a:t>
              </a:r>
              <a:endParaRPr lang="zh-CN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endParaRPr>
            </a:p>
          </p:txBody>
        </p:sp>
        <p:sp>
          <p:nvSpPr>
            <p:cNvPr id="62" name="平行四边形 61"/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4025342" y="3580383"/>
            <a:ext cx="5143000" cy="612920"/>
            <a:chOff x="4315150" y="1647579"/>
            <a:chExt cx="3857250" cy="540057"/>
          </a:xfrm>
        </p:grpSpPr>
        <p:sp>
          <p:nvSpPr>
            <p:cNvPr id="64" name="矩形 63"/>
            <p:cNvSpPr/>
            <p:nvPr/>
          </p:nvSpPr>
          <p:spPr>
            <a:xfrm>
              <a:off x="4584021" y="1730243"/>
              <a:ext cx="2827147" cy="332206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@Controller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注解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 </a:t>
              </a:r>
              <a:endParaRPr lang="en-GB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5" name="平行四边形 64"/>
            <p:cNvSpPr/>
            <p:nvPr/>
          </p:nvSpPr>
          <p:spPr>
            <a:xfrm>
              <a:off x="4315150" y="1647579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4025342" y="4505920"/>
            <a:ext cx="5143000" cy="612920"/>
            <a:chOff x="4315150" y="2341731"/>
            <a:chExt cx="3857250" cy="540057"/>
          </a:xfrm>
        </p:grpSpPr>
        <p:sp>
          <p:nvSpPr>
            <p:cNvPr id="67" name="矩形 66"/>
            <p:cNvSpPr/>
            <p:nvPr/>
          </p:nvSpPr>
          <p:spPr>
            <a:xfrm>
              <a:off x="4594740" y="2424395"/>
              <a:ext cx="3499396" cy="332206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@</a:t>
              </a:r>
              <a:r>
                <a:rPr lang="en-US" altLang="zh-CN" sz="20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RequestMapping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注解</a:t>
              </a:r>
              <a:endParaRPr lang="en-GB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8" name="平行四边形 67"/>
            <p:cNvSpPr/>
            <p:nvPr/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634" y="3013559"/>
            <a:ext cx="6990735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zh-CN" sz="48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DispatcherServlet</a:t>
            </a:r>
            <a:endParaRPr lang="en-GB" altLang="zh-CN" sz="4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272752" y="2808590"/>
            <a:ext cx="2133388" cy="1107996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zh-CN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</a:t>
            </a:r>
            <a:r>
              <a:rPr lang="en-US" altLang="en-GB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evron 3"/>
          <p:cNvSpPr/>
          <p:nvPr>
            <p:custDataLst>
              <p:tags r:id="rId1"/>
            </p:custDataLst>
          </p:nvPr>
        </p:nvSpPr>
        <p:spPr>
          <a:xfrm>
            <a:off x="892520" y="1091196"/>
            <a:ext cx="3359440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172537" y="1217734"/>
            <a:ext cx="28736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DispatcherServlet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作用</a:t>
            </a:r>
          </a:p>
        </p:txBody>
      </p:sp>
      <p:sp>
        <p:nvSpPr>
          <p:cNvPr id="11" name="Title 1"/>
          <p:cNvSpPr txBox="1"/>
          <p:nvPr/>
        </p:nvSpPr>
        <p:spPr>
          <a:xfrm>
            <a:off x="1143838" y="266933"/>
            <a:ext cx="403395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11.1  </a:t>
            </a:r>
            <a:r>
              <a:rPr lang="en-US" altLang="zh-CN" sz="2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DispatcherServlet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文本框 18"/>
          <p:cNvSpPr txBox="1"/>
          <p:nvPr>
            <p:custDataLst>
              <p:tags r:id="rId2"/>
            </p:custDataLst>
          </p:nvPr>
        </p:nvSpPr>
        <p:spPr>
          <a:xfrm>
            <a:off x="892520" y="1909438"/>
            <a:ext cx="10533286" cy="2947788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DispatcherServlet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是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 MVC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的核心类，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也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是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 MVC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的流程控制中心，也称为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 MVC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的前端控制器，它可以拦截客户端的请求。拦截客户端请求之后，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DispatcherServlet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会根据具体规则将请求交给其他组件处理。所有请求都要经过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DispatcherServlet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进行转发处理，这样就降低了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 MVC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组件之间的耦合性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endParaRPr lang="en-US" altLang="zh-CN" dirty="0" smtClean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       </a:t>
            </a:r>
            <a:r>
              <a:rPr lang="en-US" altLang="zh-CN" dirty="0" err="1" smtClean="0">
                <a:solidFill>
                  <a:srgbClr val="595959"/>
                </a:solidFill>
                <a:latin typeface="微软雅黑" panose="020B0503020204020204" pitchFamily="34" charset="-122"/>
              </a:rPr>
              <a:t>DispatcherServlet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的本质是一个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，可以在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web.xml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文件中完成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它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的配置和映射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838" y="266933"/>
            <a:ext cx="406824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11.1  </a:t>
            </a:r>
            <a:r>
              <a:rPr lang="en-US" altLang="zh-CN" sz="2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DispatcherServlet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1149667" y="2382185"/>
            <a:ext cx="8124825" cy="3997325"/>
            <a:chOff x="473075" y="2327450"/>
            <a:chExt cx="8124825" cy="3997718"/>
          </a:xfrm>
        </p:grpSpPr>
        <p:grpSp>
          <p:nvGrpSpPr>
            <p:cNvPr id="14" name="组合 21"/>
            <p:cNvGrpSpPr>
              <a:grpSpLocks/>
            </p:cNvGrpSpPr>
            <p:nvPr/>
          </p:nvGrpSpPr>
          <p:grpSpPr bwMode="auto">
            <a:xfrm>
              <a:off x="473075" y="2327450"/>
              <a:ext cx="8124825" cy="3997718"/>
              <a:chOff x="558799" y="1510341"/>
              <a:chExt cx="8060925" cy="5067590"/>
            </a:xfrm>
          </p:grpSpPr>
          <p:sp>
            <p:nvSpPr>
              <p:cNvPr id="16" name="矩形 86"/>
              <p:cNvSpPr>
                <a:spLocks noChangeArrowheads="1"/>
              </p:cNvSpPr>
              <p:nvPr/>
            </p:nvSpPr>
            <p:spPr bwMode="auto">
              <a:xfrm>
                <a:off x="558799" y="1510341"/>
                <a:ext cx="8060925" cy="5067590"/>
              </a:xfrm>
              <a:prstGeom prst="rect">
                <a:avLst/>
              </a:prstGeom>
              <a:solidFill>
                <a:srgbClr val="E7F4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buFont typeface="Arial" pitchFamily="34" charset="0"/>
                  <a:buNone/>
                </a:pPr>
                <a:endParaRPr lang="zh-CN" altLang="en-US"/>
              </a:p>
            </p:txBody>
          </p:sp>
          <p:sp>
            <p:nvSpPr>
              <p:cNvPr id="17" name="矩形 87"/>
              <p:cNvSpPr>
                <a:spLocks noChangeArrowheads="1"/>
              </p:cNvSpPr>
              <p:nvPr/>
            </p:nvSpPr>
            <p:spPr bwMode="auto">
              <a:xfrm>
                <a:off x="903287" y="1552634"/>
                <a:ext cx="7277099" cy="3253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endParaRPr lang="en-US" altLang="zh-CN" sz="120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15" name="矩形 3"/>
            <p:cNvSpPr>
              <a:spLocks noChangeArrowheads="1"/>
            </p:cNvSpPr>
            <p:nvPr/>
          </p:nvSpPr>
          <p:spPr bwMode="auto">
            <a:xfrm>
              <a:off x="523874" y="2354850"/>
              <a:ext cx="8074025" cy="37860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lvl="1"/>
              <a:r>
                <a:rPr lang="en-US" altLang="zh-CN" sz="1600" dirty="0">
                  <a:latin typeface="Times New Roman" pitchFamily="18" charset="0"/>
                  <a:cs typeface="Times New Roman" pitchFamily="18" charset="0"/>
                </a:rPr>
                <a:t>&lt;servlet&gt;</a:t>
              </a:r>
            </a:p>
            <a:p>
              <a:pPr lvl="1"/>
              <a:r>
                <a:rPr lang="en-US" altLang="zh-CN" sz="1600" dirty="0">
                  <a:latin typeface="Times New Roman" pitchFamily="18" charset="0"/>
                  <a:cs typeface="Times New Roman" pitchFamily="18" charset="0"/>
                </a:rPr>
                <a:t>    &lt;servlet-name&gt;</a:t>
              </a:r>
              <a:r>
                <a:rPr lang="en-US" altLang="zh-CN" sz="1600" dirty="0" err="1">
                  <a:latin typeface="Times New Roman" pitchFamily="18" charset="0"/>
                  <a:cs typeface="Times New Roman" pitchFamily="18" charset="0"/>
                </a:rPr>
                <a:t>DispatcherServlet</a:t>
              </a:r>
              <a:r>
                <a:rPr lang="en-US" altLang="zh-CN" sz="1600" dirty="0">
                  <a:latin typeface="Times New Roman" pitchFamily="18" charset="0"/>
                  <a:cs typeface="Times New Roman" pitchFamily="18" charset="0"/>
                </a:rPr>
                <a:t>&lt;/servlet-name&gt;</a:t>
              </a:r>
            </a:p>
            <a:p>
              <a:pPr lvl="1"/>
              <a:r>
                <a:rPr lang="en-US" altLang="zh-CN" sz="1600" dirty="0">
                  <a:latin typeface="Times New Roman" pitchFamily="18" charset="0"/>
                  <a:cs typeface="Times New Roman" pitchFamily="18" charset="0"/>
                </a:rPr>
                <a:t>    &lt;servlet-class&gt;</a:t>
              </a:r>
            </a:p>
            <a:p>
              <a:pPr lvl="1"/>
              <a:r>
                <a:rPr lang="en-US" altLang="zh-CN" sz="1600" dirty="0">
                  <a:latin typeface="Times New Roman" pitchFamily="18" charset="0"/>
                  <a:cs typeface="Times New Roman" pitchFamily="18" charset="0"/>
                </a:rPr>
                <a:t>          </a:t>
              </a:r>
              <a:r>
                <a:rPr lang="en-US" altLang="zh-CN" sz="1600" dirty="0" err="1">
                  <a:latin typeface="Times New Roman" pitchFamily="18" charset="0"/>
                  <a:cs typeface="Times New Roman" pitchFamily="18" charset="0"/>
                </a:rPr>
                <a:t>org.springframework.web.servlet.DispatcherServlet</a:t>
              </a:r>
              <a:endParaRPr lang="en-US" altLang="zh-CN" sz="1600" dirty="0">
                <a:latin typeface="Times New Roman" pitchFamily="18" charset="0"/>
                <a:cs typeface="Times New Roman" pitchFamily="18" charset="0"/>
              </a:endParaRPr>
            </a:p>
            <a:p>
              <a:pPr lvl="1"/>
              <a:r>
                <a:rPr lang="en-US" altLang="zh-CN" sz="1600" dirty="0">
                  <a:latin typeface="Times New Roman" pitchFamily="18" charset="0"/>
                  <a:cs typeface="Times New Roman" pitchFamily="18" charset="0"/>
                </a:rPr>
                <a:t>    &lt;/servlet-class&gt;</a:t>
              </a:r>
            </a:p>
            <a:p>
              <a:pPr lvl="1"/>
              <a:r>
                <a:rPr lang="en-US" altLang="zh-CN" sz="1600" dirty="0">
                  <a:latin typeface="Times New Roman" pitchFamily="18" charset="0"/>
                  <a:cs typeface="Times New Roman" pitchFamily="18" charset="0"/>
                </a:rPr>
                <a:t>    &lt;</a:t>
              </a:r>
              <a:r>
                <a:rPr lang="en-US" altLang="zh-CN" sz="1600" dirty="0" err="1">
                  <a:latin typeface="Times New Roman" pitchFamily="18" charset="0"/>
                  <a:cs typeface="Times New Roman" pitchFamily="18" charset="0"/>
                </a:rPr>
                <a:t>init-param</a:t>
              </a:r>
              <a:r>
                <a:rPr lang="en-US" altLang="zh-CN" sz="1600" dirty="0">
                  <a:latin typeface="Times New Roman" pitchFamily="18" charset="0"/>
                  <a:cs typeface="Times New Roman" pitchFamily="18" charset="0"/>
                </a:rPr>
                <a:t>&gt;</a:t>
              </a:r>
            </a:p>
            <a:p>
              <a:pPr lvl="1"/>
              <a:r>
                <a:rPr lang="en-US" altLang="zh-CN" sz="1600" dirty="0">
                  <a:latin typeface="Times New Roman" pitchFamily="18" charset="0"/>
                  <a:cs typeface="Times New Roman" pitchFamily="18" charset="0"/>
                </a:rPr>
                <a:t>        &lt;</a:t>
              </a:r>
              <a:r>
                <a:rPr lang="en-US" altLang="zh-CN" sz="1600" dirty="0" err="1">
                  <a:latin typeface="Times New Roman" pitchFamily="18" charset="0"/>
                  <a:cs typeface="Times New Roman" pitchFamily="18" charset="0"/>
                </a:rPr>
                <a:t>param</a:t>
              </a:r>
              <a:r>
                <a:rPr lang="en-US" altLang="zh-CN" sz="1600" dirty="0">
                  <a:latin typeface="Times New Roman" pitchFamily="18" charset="0"/>
                  <a:cs typeface="Times New Roman" pitchFamily="18" charset="0"/>
                </a:rPr>
                <a:t>-name&gt;</a:t>
              </a:r>
              <a:r>
                <a:rPr lang="en-US" altLang="zh-CN" sz="1600" dirty="0" err="1">
                  <a:latin typeface="Times New Roman" pitchFamily="18" charset="0"/>
                  <a:cs typeface="Times New Roman" pitchFamily="18" charset="0"/>
                </a:rPr>
                <a:t>contextConfigLocation</a:t>
              </a:r>
              <a:r>
                <a:rPr lang="en-US" altLang="zh-CN" sz="1600" dirty="0">
                  <a:latin typeface="Times New Roman" pitchFamily="18" charset="0"/>
                  <a:cs typeface="Times New Roman" pitchFamily="18" charset="0"/>
                </a:rPr>
                <a:t>&lt;/</a:t>
              </a:r>
              <a:r>
                <a:rPr lang="en-US" altLang="zh-CN" sz="1600" dirty="0" err="1">
                  <a:latin typeface="Times New Roman" pitchFamily="18" charset="0"/>
                  <a:cs typeface="Times New Roman" pitchFamily="18" charset="0"/>
                </a:rPr>
                <a:t>param</a:t>
              </a:r>
              <a:r>
                <a:rPr lang="en-US" altLang="zh-CN" sz="1600" dirty="0">
                  <a:latin typeface="Times New Roman" pitchFamily="18" charset="0"/>
                  <a:cs typeface="Times New Roman" pitchFamily="18" charset="0"/>
                </a:rPr>
                <a:t>-name&gt;</a:t>
              </a:r>
            </a:p>
            <a:p>
              <a:pPr lvl="1"/>
              <a:r>
                <a:rPr lang="en-US" altLang="zh-CN" sz="1600" dirty="0">
                  <a:latin typeface="Times New Roman" pitchFamily="18" charset="0"/>
                  <a:cs typeface="Times New Roman" pitchFamily="18" charset="0"/>
                </a:rPr>
                <a:t>        &lt;</a:t>
              </a:r>
              <a:r>
                <a:rPr lang="en-US" altLang="zh-CN" sz="1600" dirty="0" err="1">
                  <a:latin typeface="Times New Roman" pitchFamily="18" charset="0"/>
                  <a:cs typeface="Times New Roman" pitchFamily="18" charset="0"/>
                </a:rPr>
                <a:t>param</a:t>
              </a:r>
              <a:r>
                <a:rPr lang="en-US" altLang="zh-CN" sz="1600" dirty="0">
                  <a:latin typeface="Times New Roman" pitchFamily="18" charset="0"/>
                  <a:cs typeface="Times New Roman" pitchFamily="18" charset="0"/>
                </a:rPr>
                <a:t>-value&gt;</a:t>
              </a:r>
              <a:r>
                <a:rPr lang="en-US" altLang="zh-CN" sz="1600" dirty="0" err="1">
                  <a:latin typeface="Times New Roman" pitchFamily="18" charset="0"/>
                  <a:cs typeface="Times New Roman" pitchFamily="18" charset="0"/>
                </a:rPr>
                <a:t>classpath:springmvc-config.xml</a:t>
              </a:r>
              <a:r>
                <a:rPr lang="en-US" altLang="zh-CN" sz="1600" dirty="0">
                  <a:latin typeface="Times New Roman" pitchFamily="18" charset="0"/>
                  <a:cs typeface="Times New Roman" pitchFamily="18" charset="0"/>
                </a:rPr>
                <a:t>&lt;/</a:t>
              </a:r>
              <a:r>
                <a:rPr lang="en-US" altLang="zh-CN" sz="1600" dirty="0" err="1">
                  <a:latin typeface="Times New Roman" pitchFamily="18" charset="0"/>
                  <a:cs typeface="Times New Roman" pitchFamily="18" charset="0"/>
                </a:rPr>
                <a:t>param</a:t>
              </a:r>
              <a:r>
                <a:rPr lang="en-US" altLang="zh-CN" sz="1600" dirty="0">
                  <a:latin typeface="Times New Roman" pitchFamily="18" charset="0"/>
                  <a:cs typeface="Times New Roman" pitchFamily="18" charset="0"/>
                </a:rPr>
                <a:t>-value&gt;</a:t>
              </a:r>
            </a:p>
            <a:p>
              <a:pPr lvl="1"/>
              <a:r>
                <a:rPr lang="en-US" altLang="zh-CN" sz="1600" dirty="0">
                  <a:latin typeface="Times New Roman" pitchFamily="18" charset="0"/>
                  <a:cs typeface="Times New Roman" pitchFamily="18" charset="0"/>
                </a:rPr>
                <a:t>    &lt;/</a:t>
              </a:r>
              <a:r>
                <a:rPr lang="en-US" altLang="zh-CN" sz="1600" dirty="0" err="1">
                  <a:latin typeface="Times New Roman" pitchFamily="18" charset="0"/>
                  <a:cs typeface="Times New Roman" pitchFamily="18" charset="0"/>
                </a:rPr>
                <a:t>init-param</a:t>
              </a:r>
              <a:r>
                <a:rPr lang="en-US" altLang="zh-CN" sz="1600" dirty="0" smtClean="0">
                  <a:latin typeface="Times New Roman" pitchFamily="18" charset="0"/>
                  <a:cs typeface="Times New Roman" pitchFamily="18" charset="0"/>
                </a:rPr>
                <a:t>&gt;</a:t>
              </a:r>
            </a:p>
            <a:p>
              <a:pPr lvl="1"/>
              <a:r>
                <a:rPr lang="en-US" altLang="zh-CN" sz="1600" dirty="0" smtClean="0">
                  <a:latin typeface="Times New Roman" pitchFamily="18" charset="0"/>
                  <a:cs typeface="Times New Roman" pitchFamily="18" charset="0"/>
                </a:rPr>
                <a:t>    </a:t>
              </a:r>
              <a:r>
                <a:rPr lang="en-US" altLang="zh-CN" sz="1600" dirty="0">
                  <a:latin typeface="Times New Roman" pitchFamily="18" charset="0"/>
                  <a:cs typeface="Times New Roman" pitchFamily="18" charset="0"/>
                </a:rPr>
                <a:t>&lt;load-on-startup&gt;1&lt;/load-on-startup&gt;</a:t>
              </a:r>
            </a:p>
            <a:p>
              <a:pPr lvl="1"/>
              <a:r>
                <a:rPr lang="en-US" altLang="zh-CN" sz="1600" dirty="0">
                  <a:latin typeface="Times New Roman" pitchFamily="18" charset="0"/>
                  <a:cs typeface="Times New Roman" pitchFamily="18" charset="0"/>
                </a:rPr>
                <a:t>&lt;/servlet&gt;</a:t>
              </a:r>
            </a:p>
            <a:p>
              <a:pPr lvl="1"/>
              <a:r>
                <a:rPr lang="en-US" altLang="zh-CN" sz="1600" dirty="0">
                  <a:latin typeface="Times New Roman" pitchFamily="18" charset="0"/>
                  <a:cs typeface="Times New Roman" pitchFamily="18" charset="0"/>
                </a:rPr>
                <a:t>&lt;servlet-mapping&gt;</a:t>
              </a:r>
            </a:p>
            <a:p>
              <a:pPr lvl="1"/>
              <a:r>
                <a:rPr lang="en-US" altLang="zh-CN" sz="1600" dirty="0">
                  <a:latin typeface="Times New Roman" pitchFamily="18" charset="0"/>
                  <a:cs typeface="Times New Roman" pitchFamily="18" charset="0"/>
                </a:rPr>
                <a:t>    &lt;servlet-name&gt;</a:t>
              </a:r>
              <a:r>
                <a:rPr lang="en-US" altLang="zh-CN" sz="1600" dirty="0" err="1">
                  <a:latin typeface="Times New Roman" pitchFamily="18" charset="0"/>
                  <a:cs typeface="Times New Roman" pitchFamily="18" charset="0"/>
                </a:rPr>
                <a:t>DispatcherServletc</a:t>
              </a:r>
              <a:r>
                <a:rPr lang="en-US" altLang="zh-CN" sz="1600" dirty="0">
                  <a:latin typeface="Times New Roman" pitchFamily="18" charset="0"/>
                  <a:cs typeface="Times New Roman" pitchFamily="18" charset="0"/>
                </a:rPr>
                <a:t>&lt;/servlet-name&gt;</a:t>
              </a:r>
            </a:p>
            <a:p>
              <a:pPr lvl="1"/>
              <a:r>
                <a:rPr lang="en-US" altLang="zh-CN" sz="1600" dirty="0">
                  <a:latin typeface="Times New Roman" pitchFamily="18" charset="0"/>
                  <a:cs typeface="Times New Roman" pitchFamily="18" charset="0"/>
                </a:rPr>
                <a:t>    &lt;</a:t>
              </a:r>
              <a:r>
                <a:rPr lang="en-US" altLang="zh-CN" sz="1600" dirty="0" err="1">
                  <a:latin typeface="Times New Roman" pitchFamily="18" charset="0"/>
                  <a:cs typeface="Times New Roman" pitchFamily="18" charset="0"/>
                </a:rPr>
                <a:t>url</a:t>
              </a:r>
              <a:r>
                <a:rPr lang="en-US" altLang="zh-CN" sz="1600" dirty="0">
                  <a:latin typeface="Times New Roman" pitchFamily="18" charset="0"/>
                  <a:cs typeface="Times New Roman" pitchFamily="18" charset="0"/>
                </a:rPr>
                <a:t>-pattern&gt;/&lt;/</a:t>
              </a:r>
              <a:r>
                <a:rPr lang="en-US" altLang="zh-CN" sz="1600" dirty="0" err="1">
                  <a:latin typeface="Times New Roman" pitchFamily="18" charset="0"/>
                  <a:cs typeface="Times New Roman" pitchFamily="18" charset="0"/>
                </a:rPr>
                <a:t>url</a:t>
              </a:r>
              <a:r>
                <a:rPr lang="en-US" altLang="zh-CN" sz="1600" dirty="0">
                  <a:latin typeface="Times New Roman" pitchFamily="18" charset="0"/>
                  <a:cs typeface="Times New Roman" pitchFamily="18" charset="0"/>
                </a:rPr>
                <a:t>-pattern&gt;</a:t>
              </a:r>
            </a:p>
            <a:p>
              <a:pPr lvl="1"/>
              <a:r>
                <a:rPr lang="en-US" altLang="zh-CN" sz="1600" dirty="0">
                  <a:latin typeface="Times New Roman" pitchFamily="18" charset="0"/>
                  <a:cs typeface="Times New Roman" pitchFamily="18" charset="0"/>
                </a:rPr>
                <a:t>&lt;/servlet-mapping&gt;</a:t>
              </a:r>
            </a:p>
          </p:txBody>
        </p:sp>
      </p:grpSp>
      <p:sp>
        <p:nvSpPr>
          <p:cNvPr id="18" name="矩形 17"/>
          <p:cNvSpPr/>
          <p:nvPr/>
        </p:nvSpPr>
        <p:spPr bwMode="auto">
          <a:xfrm>
            <a:off x="1907041" y="3717364"/>
            <a:ext cx="5402262" cy="896938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n>
                <a:solidFill>
                  <a:srgbClr val="5B9BD5">
                    <a:lumMod val="75000"/>
                  </a:srgbClr>
                </a:solidFill>
              </a:ln>
              <a:noFill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圆角矩形 18"/>
          <p:cNvSpPr/>
          <p:nvPr/>
        </p:nvSpPr>
        <p:spPr bwMode="auto">
          <a:xfrm>
            <a:off x="7782378" y="4573027"/>
            <a:ext cx="1130300" cy="373062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zh-CN" altLang="en-US" sz="1600" dirty="0">
                <a:solidFill>
                  <a:prstClr val="white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可选配置</a:t>
            </a:r>
          </a:p>
        </p:txBody>
      </p:sp>
      <p:cxnSp>
        <p:nvCxnSpPr>
          <p:cNvPr id="20" name="直接箭头连接符 19"/>
          <p:cNvCxnSpPr>
            <a:stCxn id="18" idx="3"/>
            <a:endCxn id="19" idx="1"/>
          </p:cNvCxnSpPr>
          <p:nvPr/>
        </p:nvCxnSpPr>
        <p:spPr>
          <a:xfrm>
            <a:off x="7309303" y="4165039"/>
            <a:ext cx="473075" cy="59531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 bwMode="auto">
          <a:xfrm>
            <a:off x="1907041" y="4642877"/>
            <a:ext cx="3468687" cy="233362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n>
                <a:solidFill>
                  <a:srgbClr val="5B9BD5">
                    <a:lumMod val="75000"/>
                  </a:srgbClr>
                </a:solidFill>
              </a:ln>
              <a:noFill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2" name="直接箭头连接符 21"/>
          <p:cNvCxnSpPr>
            <a:stCxn id="21" idx="3"/>
          </p:cNvCxnSpPr>
          <p:nvPr/>
        </p:nvCxnSpPr>
        <p:spPr>
          <a:xfrm flipV="1">
            <a:off x="5375728" y="4747652"/>
            <a:ext cx="2406650" cy="127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/>
          <p:cNvGrpSpPr>
            <a:grpSpLocks/>
          </p:cNvGrpSpPr>
          <p:nvPr/>
        </p:nvGrpSpPr>
        <p:grpSpPr bwMode="auto">
          <a:xfrm>
            <a:off x="7309303" y="2776486"/>
            <a:ext cx="4210050" cy="904875"/>
            <a:chOff x="3486150" y="2800120"/>
            <a:chExt cx="4837233" cy="905105"/>
          </a:xfrm>
        </p:grpSpPr>
        <p:sp>
          <p:nvSpPr>
            <p:cNvPr id="24" name="圆角矩形标注 23"/>
            <p:cNvSpPr/>
            <p:nvPr/>
          </p:nvSpPr>
          <p:spPr>
            <a:xfrm>
              <a:off x="3486150" y="2800120"/>
              <a:ext cx="4837233" cy="905105"/>
            </a:xfrm>
            <a:prstGeom prst="wedgeRoundRectCallout">
              <a:avLst>
                <a:gd name="adj1" fmla="val -84014"/>
                <a:gd name="adj2" fmla="val 52148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5" name="TextBox 44"/>
            <p:cNvSpPr txBox="1">
              <a:spLocks noChangeArrowheads="1"/>
            </p:cNvSpPr>
            <p:nvPr/>
          </p:nvSpPr>
          <p:spPr bwMode="auto">
            <a:xfrm>
              <a:off x="3493464" y="2855691"/>
              <a:ext cx="4829919" cy="831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zh-CN" altLang="en-US" sz="16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如果</a:t>
              </a:r>
              <a:r>
                <a:rPr lang="en-US" altLang="zh-CN" sz="16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&lt;</a:t>
              </a:r>
              <a:r>
                <a:rPr lang="en-US" altLang="zh-CN" sz="1600" dirty="0" err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init-param</a:t>
              </a:r>
              <a:r>
                <a:rPr lang="en-US" altLang="zh-CN" sz="16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&gt;</a:t>
              </a:r>
              <a:r>
                <a:rPr lang="zh-CN" altLang="en-US" sz="16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元素存在并且通过其子元素配置了</a:t>
              </a:r>
              <a:r>
                <a:rPr lang="en-US" altLang="zh-CN" sz="16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Spring MVC</a:t>
              </a:r>
              <a:r>
                <a:rPr lang="zh-CN" altLang="en-US" sz="16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配置文件的路径，则应用程序在启动时会加载配置路径下的配置文件</a:t>
              </a:r>
            </a:p>
          </p:txBody>
        </p:sp>
      </p:grpSp>
      <p:grpSp>
        <p:nvGrpSpPr>
          <p:cNvPr id="26" name="组合 25"/>
          <p:cNvGrpSpPr>
            <a:grpSpLocks/>
          </p:cNvGrpSpPr>
          <p:nvPr/>
        </p:nvGrpSpPr>
        <p:grpSpPr bwMode="auto">
          <a:xfrm>
            <a:off x="2826726" y="1509083"/>
            <a:ext cx="5249862" cy="1120942"/>
            <a:chOff x="1274763" y="1648967"/>
            <a:chExt cx="5181600" cy="1345081"/>
          </a:xfrm>
        </p:grpSpPr>
        <p:sp>
          <p:nvSpPr>
            <p:cNvPr id="27" name="圆角矩形标注 26"/>
            <p:cNvSpPr/>
            <p:nvPr/>
          </p:nvSpPr>
          <p:spPr>
            <a:xfrm>
              <a:off x="1274763" y="1648967"/>
              <a:ext cx="5181600" cy="1087714"/>
            </a:xfrm>
            <a:prstGeom prst="wedgeRoundRectCallout">
              <a:avLst>
                <a:gd name="adj1" fmla="val -20649"/>
                <a:gd name="adj2" fmla="val 65127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8" name="TextBox 48"/>
            <p:cNvSpPr txBox="1">
              <a:spLocks noChangeArrowheads="1"/>
            </p:cNvSpPr>
            <p:nvPr/>
          </p:nvSpPr>
          <p:spPr bwMode="auto">
            <a:xfrm>
              <a:off x="1274763" y="1701434"/>
              <a:ext cx="5181600" cy="12926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zh-CN" altLang="en-US" sz="16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如果没有通过</a:t>
              </a:r>
              <a:r>
                <a:rPr lang="en-US" altLang="zh-CN" sz="16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&lt;</a:t>
              </a:r>
              <a:r>
                <a:rPr lang="en-US" altLang="zh-CN" sz="1600" dirty="0" err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init-param</a:t>
              </a:r>
              <a:r>
                <a:rPr lang="en-US" altLang="zh-CN" sz="16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&gt;</a:t>
              </a:r>
              <a:r>
                <a:rPr lang="zh-CN" altLang="en-US" sz="16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元素配置，则应用程序会默认去</a:t>
              </a:r>
              <a:r>
                <a:rPr lang="en-US" altLang="zh-CN" sz="16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WEB-INF</a:t>
              </a:r>
              <a:r>
                <a:rPr lang="zh-CN" altLang="en-US" sz="16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目录下寻找以</a:t>
              </a:r>
              <a:r>
                <a:rPr lang="en-US" altLang="zh-CN" sz="16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servletName-servlet.xml</a:t>
              </a:r>
              <a:r>
                <a:rPr lang="zh-CN" altLang="en-US" sz="16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方式命名的配置文件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，即：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DispatcherServlet-servlet.xml</a:t>
              </a:r>
              <a:endParaRPr lang="en-US" altLang="zh-CN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endParaRPr lang="en-US" altLang="zh-CN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1035050" y="888842"/>
            <a:ext cx="10306866" cy="7875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web.xml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中对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DispatcherServlet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的配置分为两个方面。一是配置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Spring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MVC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的前端控制器，二是配置映射的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URL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路径。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9" name="矩形标注 28"/>
          <p:cNvSpPr/>
          <p:nvPr/>
        </p:nvSpPr>
        <p:spPr>
          <a:xfrm>
            <a:off x="6830723" y="5335146"/>
            <a:ext cx="4402136" cy="612648"/>
          </a:xfrm>
          <a:prstGeom prst="wedgeRectCallout">
            <a:avLst>
              <a:gd name="adj1" fmla="val -123739"/>
              <a:gd name="adj2" fmla="val -1100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表示容器在启动时立即加载该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0" name="矩形标注 29"/>
          <p:cNvSpPr/>
          <p:nvPr/>
        </p:nvSpPr>
        <p:spPr>
          <a:xfrm>
            <a:off x="4608172" y="5935175"/>
            <a:ext cx="6207291" cy="427839"/>
          </a:xfrm>
          <a:prstGeom prst="wedgeRectCallout">
            <a:avLst>
              <a:gd name="adj1" fmla="val -65026"/>
              <a:gd name="adj2" fmla="val -473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  / </a:t>
            </a:r>
            <a:r>
              <a:rPr lang="zh-CN" altLang="en-US" dirty="0">
                <a:solidFill>
                  <a:schemeClr val="bg1"/>
                </a:solidFill>
              </a:rPr>
              <a:t>表示所有的请求都是用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DispatcherServlet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拦截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8894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19" grpId="1" animBg="1"/>
      <p:bldP spid="21" grpId="0" animBg="1"/>
      <p:bldP spid="21" grpId="1" animBg="1"/>
      <p:bldP spid="29" grpId="0" animBg="1"/>
      <p:bldP spid="29" grpId="1" animBg="1"/>
      <p:bldP spid="3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40" y="266933"/>
            <a:ext cx="7823991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11.2  Spring MVC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配置文件：</a:t>
            </a: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spring-mvc.xml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94281" y="1411480"/>
            <a:ext cx="11216081" cy="4444036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/>
          <a:p>
            <a:pPr defTabSz="913765">
              <a:lnSpc>
                <a:spcPct val="150000"/>
              </a:lnSpc>
            </a:pP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</a:t>
            </a:r>
            <a:r>
              <a:rPr lang="zh-CN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url-pattern&gt;/&lt;/url-pattern&gt;拦截所有请求包括静态资源，springMVC会将静态资源当做一个普通的请求处理,从而也找不到相应的处理器导致404</a:t>
            </a:r>
            <a:r>
              <a:rPr lang="zh-CN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错误</a:t>
            </a:r>
            <a:r>
              <a:rPr lang="zh-CN" altLang="en-US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16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defTabSz="913765">
              <a:lnSpc>
                <a:spcPct val="150000"/>
              </a:lnSpc>
            </a:pP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</a:t>
            </a:r>
            <a:r>
              <a:rPr lang="zh-CN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spring3后增加了rest,也是spring3里很重要的功能之一</a:t>
            </a:r>
            <a:r>
              <a:rPr lang="zh-CN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,spring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团队给出了静态资源处理的方法:</a:t>
            </a:r>
          </a:p>
          <a:p>
            <a:pPr defTabSz="913765">
              <a:lnSpc>
                <a:spcPct val="150000"/>
              </a:lnSpc>
            </a:pP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</a:t>
            </a:r>
            <a:r>
              <a:rPr lang="zh-CN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springmvc的配置文件中</a:t>
            </a:r>
            <a:r>
              <a:rPr lang="zh-CN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采用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&lt;mvc:default-servlet-handler </a:t>
            </a:r>
            <a:r>
              <a:rPr lang="zh-CN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/&gt;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标签</a:t>
            </a:r>
            <a:r>
              <a:rPr lang="zh-CN" altLang="en-US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配置。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defTabSz="913765">
              <a:lnSpc>
                <a:spcPct val="150000"/>
              </a:lnSpc>
            </a:pP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</a:t>
            </a:r>
            <a:r>
              <a:rPr lang="zh-CN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配置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后,会在springMVC上下定义一个default servlet,从而对请求进行筛查,如果发现是静态资源就由default servlet来处理</a:t>
            </a:r>
            <a:r>
              <a:rPr lang="zh-CN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,如果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不是静态资源才由DispatcherServlet接着</a:t>
            </a:r>
            <a:r>
              <a:rPr lang="zh-CN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处理</a:t>
            </a:r>
            <a:r>
              <a:rPr lang="zh-CN" altLang="en-US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/>
            </a:r>
            <a:b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</a:b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</a:t>
            </a:r>
            <a:r>
              <a:rPr lang="zh-CN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这里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有有一点要注意,default servlet对于使用beanName方式配置的</a:t>
            </a:r>
            <a:r>
              <a:rPr lang="zh-CN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处理器是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可以访问的.但是对于@RequestMapping注解方式配置的处理器是不起作用</a:t>
            </a:r>
            <a:r>
              <a:rPr lang="zh-CN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zh-CN" altLang="en-US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r>
              <a:rPr lang="zh-CN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因为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没有相应的HandlerMapping和HandlerAdapter支持注解的使用</a:t>
            </a:r>
            <a:r>
              <a:rPr lang="zh-CN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16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defTabSz="913765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</a:t>
            </a:r>
            <a:r>
              <a:rPr lang="zh-CN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这时候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可以使用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&lt;mvc:annotation-driven/&gt;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配置在容器中注册支持@RequestMapping注解的组件即可</a:t>
            </a:r>
            <a:r>
              <a:rPr lang="zh-CN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.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50892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40" y="266933"/>
            <a:ext cx="7823991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11.2  Spring MVC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配置文件：</a:t>
            </a: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spring-mvc.xml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37563" y="1038625"/>
            <a:ext cx="10956021" cy="526297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&lt;?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xml version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="1.0"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encoding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="UTF-8"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?&gt;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&lt;!--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引入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Context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约束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--&gt;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&lt;beans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xmlns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="http://www.springframework.org/schema/beans"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xmlns: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xsi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="http://www.w3.org/2001/XMLSchema-instance"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xmlns: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context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="http://www.springframework.org/schema/context"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xmlns: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mvc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="http://www.springframework.org/schema/mvc"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xsi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:schemaLocation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="http://www.springframework.org/schema/beans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  http://www.springframework.org/schema/beans/spring-beans.xsd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   http://www.springframework.org/schema/context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   http://www.springframework.org/schema/context/spring-context.xsd http://www.springframework.org/schema/mvc 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>
                <a:solidFill>
                  <a:srgbClr val="6A8759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 </a:t>
            </a:r>
            <a:r>
              <a:rPr lang="en-US" altLang="zh-CN" sz="1600" dirty="0" smtClean="0">
                <a:solidFill>
                  <a:srgbClr val="6A8759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https://www.springframework.org/schema/mvc/spring-mvc.xsd"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&gt;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&lt;!--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启动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bean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的自动扫描功能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,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让指定包下的注解生效，由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IOC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容器统一管理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--&gt;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&lt;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context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:component-scan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base-package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="com.hubei.controller"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/&gt;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&lt;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mvc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:default-servlet-handler/&gt;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&lt;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mvc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:annotation-driven/&gt;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&lt;!--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配置视图解析器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--&gt;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&lt;bean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class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="org.springframework.web.servlet.view.InternalResourceViewResolver"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&gt;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    &lt;property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name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="prefix"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value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="/WEB-INF/jsp/"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/&gt;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    &lt;property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name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="suffix"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value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=".jsp"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/&gt;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&lt;/bean&gt;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&lt;/beans&gt;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44536" y="4723002"/>
            <a:ext cx="8359981" cy="3231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500" dirty="0" smtClean="0"/>
              <a:t>把所有的视图都存放在</a:t>
            </a:r>
            <a:r>
              <a:rPr lang="en-US" altLang="zh-CN" sz="1500" dirty="0" smtClean="0"/>
              <a:t>/WEB-INF/</a:t>
            </a:r>
            <a:r>
              <a:rPr lang="zh-CN" altLang="en-US" sz="1500" dirty="0" smtClean="0"/>
              <a:t>下可以保证视图安全，这个目录下的文件，客户端不能直接访问</a:t>
            </a:r>
            <a:endParaRPr lang="zh-CN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325564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a94153ef6312bc9afc5f4be1f2e717ea832bbed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f0d9c51f-bc30-44a1-be23-661ea86b52d9}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98719e07-2d30-4bce-be0f-80658aea0496}"/>
  <p:tag name="TABLE_ENDDRAG_ORIGIN_RECT" val="723*378"/>
  <p:tag name="TABLE_ENDDRAG_RECT" val="88*159*723*37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17d0c99f-2cca-4435-8646-f5d3e59d17bc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</TotalTime>
  <Words>3084</Words>
  <Application>Microsoft Office PowerPoint</Application>
  <PresentationFormat>自定义</PresentationFormat>
  <Paragraphs>312</Paragraphs>
  <Slides>31</Slides>
  <Notes>30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2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Lv0593</dc:creator>
  <cp:lastModifiedBy>xb21cn</cp:lastModifiedBy>
  <cp:revision>2024</cp:revision>
  <dcterms:created xsi:type="dcterms:W3CDTF">2020-11-25T06:00:00Z</dcterms:created>
  <dcterms:modified xsi:type="dcterms:W3CDTF">2022-05-08T14:42:17Z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2052-11.1.0.8976</vt:lpwstr>
  </property>
  <property fmtid="{D5CDD505-2E9C-101B-9397-08002B2CF9AE}" pid="3" name="ICV">
    <vt:lpwstr>2A0D8DF8AD1F4CFA8F4637ED6B785126</vt:lpwstr>
  </property>
</Properties>
</file>