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8.xml" ContentType="application/vnd.openxmlformats-officedocument.presentationml.notesSlide+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52.xml" ContentType="application/vnd.openxmlformats-officedocument.presentationml.notesSlide+xml"/>
  <Override PartName="/ppt/tags/tag57.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58.xml" ContentType="application/vnd.openxmlformats-officedocument.presentationml.tags+xml"/>
  <Override PartName="/ppt/notesSlides/notesSlide5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61.xml" ContentType="application/vnd.openxmlformats-officedocument.presentationml.tags+xml"/>
  <Override PartName="/ppt/notesSlides/notesSlide5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69.xml" ContentType="application/vnd.openxmlformats-officedocument.presentationml.tags+xml"/>
  <Override PartName="/ppt/notesSlides/notesSlide6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69.xml" ContentType="application/vnd.openxmlformats-officedocument.presentationml.notesSlide+xml"/>
  <Override PartName="/ppt/tags/tag74.xml" ContentType="application/vnd.openxmlformats-officedocument.presentationml.tags+xml"/>
  <Override PartName="/ppt/notesSlides/notesSlide7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7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7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73.xml" ContentType="application/vnd.openxmlformats-officedocument.presentationml.notesSlide+xml"/>
  <Override PartName="/ppt/tags/tag81.xml" ContentType="application/vnd.openxmlformats-officedocument.presentationml.tags+xml"/>
  <Override PartName="/ppt/notesSlides/notesSlide74.xml" ContentType="application/vnd.openxmlformats-officedocument.presentationml.notesSlide+xml"/>
  <Override PartName="/ppt/tags/tag82.xml" ContentType="application/vnd.openxmlformats-officedocument.presentationml.tags+xml"/>
  <Override PartName="/ppt/notesSlides/notesSlide75.xml" ContentType="application/vnd.openxmlformats-officedocument.presentationml.notesSlide+xml"/>
  <Override PartName="/ppt/tags/tag83.xml" ContentType="application/vnd.openxmlformats-officedocument.presentationml.tags+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9"/>
  </p:notesMasterIdLst>
  <p:handoutMasterIdLst>
    <p:handoutMasterId r:id="rId80"/>
  </p:handoutMasterIdLst>
  <p:sldIdLst>
    <p:sldId id="459" r:id="rId2"/>
    <p:sldId id="460" r:id="rId3"/>
    <p:sldId id="987" r:id="rId4"/>
    <p:sldId id="462" r:id="rId5"/>
    <p:sldId id="463" r:id="rId6"/>
    <p:sldId id="464" r:id="rId7"/>
    <p:sldId id="860" r:id="rId8"/>
    <p:sldId id="989" r:id="rId9"/>
    <p:sldId id="992" r:id="rId10"/>
    <p:sldId id="993" r:id="rId11"/>
    <p:sldId id="948" r:id="rId12"/>
    <p:sldId id="996" r:id="rId13"/>
    <p:sldId id="1000" r:id="rId14"/>
    <p:sldId id="947" r:id="rId15"/>
    <p:sldId id="1001" r:id="rId16"/>
    <p:sldId id="958" r:id="rId17"/>
    <p:sldId id="1006" r:id="rId18"/>
    <p:sldId id="1008" r:id="rId19"/>
    <p:sldId id="1007" r:id="rId20"/>
    <p:sldId id="1010" r:id="rId21"/>
    <p:sldId id="1012" r:id="rId22"/>
    <p:sldId id="1128" r:id="rId23"/>
    <p:sldId id="1130" r:id="rId24"/>
    <p:sldId id="1017" r:id="rId25"/>
    <p:sldId id="1019" r:id="rId26"/>
    <p:sldId id="1020" r:id="rId27"/>
    <p:sldId id="1022" r:id="rId28"/>
    <p:sldId id="1023" r:id="rId29"/>
    <p:sldId id="1024" r:id="rId30"/>
    <p:sldId id="1026" r:id="rId31"/>
    <p:sldId id="1027" r:id="rId32"/>
    <p:sldId id="1028" r:id="rId33"/>
    <p:sldId id="1030" r:id="rId34"/>
    <p:sldId id="1032" r:id="rId35"/>
    <p:sldId id="1033" r:id="rId36"/>
    <p:sldId id="1034" r:id="rId37"/>
    <p:sldId id="1037" r:id="rId38"/>
    <p:sldId id="1042" r:id="rId39"/>
    <p:sldId id="1044" r:id="rId40"/>
    <p:sldId id="1046" r:id="rId41"/>
    <p:sldId id="1048" r:id="rId42"/>
    <p:sldId id="1050" r:id="rId43"/>
    <p:sldId id="1052" r:id="rId44"/>
    <p:sldId id="1051" r:id="rId45"/>
    <p:sldId id="1054" r:id="rId46"/>
    <p:sldId id="1056" r:id="rId47"/>
    <p:sldId id="1058" r:id="rId48"/>
    <p:sldId id="1057" r:id="rId49"/>
    <p:sldId id="1060" r:id="rId50"/>
    <p:sldId id="1063" r:id="rId51"/>
    <p:sldId id="1065" r:id="rId52"/>
    <p:sldId id="1066" r:id="rId53"/>
    <p:sldId id="1067" r:id="rId54"/>
    <p:sldId id="1243" r:id="rId55"/>
    <p:sldId id="1244" r:id="rId56"/>
    <p:sldId id="1068" r:id="rId57"/>
    <p:sldId id="1071" r:id="rId58"/>
    <p:sldId id="1078" r:id="rId59"/>
    <p:sldId id="1080" r:id="rId60"/>
    <p:sldId id="1081" r:id="rId61"/>
    <p:sldId id="1087" r:id="rId62"/>
    <p:sldId id="1089" r:id="rId63"/>
    <p:sldId id="1093" r:id="rId64"/>
    <p:sldId id="1098" r:id="rId65"/>
    <p:sldId id="1101" r:id="rId66"/>
    <p:sldId id="1103" r:id="rId67"/>
    <p:sldId id="1105" r:id="rId68"/>
    <p:sldId id="1245" r:id="rId69"/>
    <p:sldId id="1242" r:id="rId70"/>
    <p:sldId id="1109" r:id="rId71"/>
    <p:sldId id="1110" r:id="rId72"/>
    <p:sldId id="1111" r:id="rId73"/>
    <p:sldId id="1112" r:id="rId74"/>
    <p:sldId id="1113" r:id="rId75"/>
    <p:sldId id="1114" r:id="rId76"/>
    <p:sldId id="1115" r:id="rId77"/>
    <p:sldId id="531" r:id="rId78"/>
  </p:sldIdLst>
  <p:sldSz cx="12192000" cy="6858000"/>
  <p:notesSz cx="6858000" cy="9144000"/>
  <p:custDataLst>
    <p:tags r:id="rId8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韩冬" initials="w"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20" autoAdjust="0"/>
    <p:restoredTop sz="94857"/>
  </p:normalViewPr>
  <p:slideViewPr>
    <p:cSldViewPr snapToGrid="0" snapToObjects="1">
      <p:cViewPr varScale="1">
        <p:scale>
          <a:sx n="114" d="100"/>
          <a:sy n="114" d="100"/>
        </p:scale>
        <p:origin x="-228" y="-108"/>
      </p:cViewPr>
      <p:guideLst>
        <p:guide orient="horz" pos="2167"/>
        <p:guide pos="39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7586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2022/5/11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67556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2022/5/11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2022/5/11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7.xml"/><Relationship Id="rId5" Type="http://schemas.openxmlformats.org/officeDocument/2006/relationships/image" Target="../media/image2.png"/><Relationship Id="rId4" Type="http://schemas.openxmlformats.org/officeDocument/2006/relationships/hyperlink" Target="http://localhost:8080/getUserId?userid=1" TargetMode="External"/></Relationships>
</file>

<file path=ppt/slides/_rels/slide12.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notesSlide" Target="../notesSlides/notesSlide12.xml"/><Relationship Id="rId4"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16.xml"/><Relationship Id="rId4"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23.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2.png"/><Relationship Id="rId2" Type="http://schemas.openxmlformats.org/officeDocument/2006/relationships/slideLayout" Target="../slideLayouts/slideLayout17.xml"/><Relationship Id="rId1" Type="http://schemas.openxmlformats.org/officeDocument/2006/relationships/tags" Target="../tags/tag24.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25.xml"/><Relationship Id="rId5" Type="http://schemas.openxmlformats.org/officeDocument/2006/relationships/image" Target="../media/image2.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26.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32.xml"/><Relationship Id="rId5" Type="http://schemas.openxmlformats.org/officeDocument/2006/relationships/image" Target="../media/image15.png"/><Relationship Id="rId4" Type="http://schemas.openxmlformats.org/officeDocument/2006/relationships/hyperlink" Target="http://localhost:8080/chapter12/getBirthday?birthday=2020-11-11"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3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tags" Target="../tags/tag3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localhost:8080/products.jsp"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tags" Target="../tags/tag40.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7.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44.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48.xml"/><Relationship Id="rId5" Type="http://schemas.openxmlformats.org/officeDocument/2006/relationships/image" Target="../media/image26.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52.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tags" Target="../tags/tag5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3.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7.xml"/><Relationship Id="rId1" Type="http://schemas.openxmlformats.org/officeDocument/2006/relationships/tags" Target="../tags/tag64.xml"/><Relationship Id="rId5" Type="http://schemas.openxmlformats.org/officeDocument/2006/relationships/image" Target="../media/image35.png"/><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65.xml"/><Relationship Id="rId5" Type="http://schemas.openxmlformats.org/officeDocument/2006/relationships/image" Target="../media/image37.png"/><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6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68.xml"/><Relationship Id="rId5" Type="http://schemas.openxmlformats.org/officeDocument/2006/relationships/image" Target="../media/image42.png"/><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43.png"/><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16.png"/><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tags" Target="../tags/tag74.xml"/><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16.png"/><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7.xml"/><Relationship Id="rId1" Type="http://schemas.openxmlformats.org/officeDocument/2006/relationships/tags" Target="../tags/tag81.xml"/><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tags" Target="../tags/tag82.xml"/><Relationship Id="rId4" Type="http://schemas.openxmlformats.org/officeDocument/2006/relationships/image" Target="../media/image45.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tags" Target="../tags/tag83.xml"/><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942465" y="3027680"/>
            <a:ext cx="8604250" cy="706755"/>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12</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Spring</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MVC</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数据绑定和响应</a:t>
            </a: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884753"/>
            <a:ext cx="39051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6" y="1011291"/>
            <a:ext cx="349446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常见的默认类型</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967136" y="1709627"/>
            <a:ext cx="10467058" cy="29781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当使用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默认支持的数据类型作为处理器的形参类型时，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的参数处理适配器会默认识别这些类型并进行赋值。</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常见的默认类型如下所示。</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HttpServletRequest</a:t>
            </a:r>
            <a:r>
              <a:rPr lang="zh-CN" altLang="zh-CN" dirty="0" smtClean="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request</a:t>
            </a:r>
            <a:r>
              <a:rPr lang="zh-CN" altLang="en-US" dirty="0">
                <a:solidFill>
                  <a:srgbClr val="595959"/>
                </a:solidFill>
                <a:latin typeface="微软雅黑" panose="020B0503020204020204" pitchFamily="34" charset="-122"/>
              </a:rPr>
              <a:t>对象获取请求信息</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HttpServletResponse</a:t>
            </a:r>
            <a:r>
              <a:rPr lang="zh-CN" altLang="zh-CN" dirty="0" smtClean="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response</a:t>
            </a:r>
            <a:r>
              <a:rPr lang="zh-CN" altLang="en-US" dirty="0">
                <a:solidFill>
                  <a:srgbClr val="595959"/>
                </a:solidFill>
                <a:latin typeface="微软雅黑" panose="020B0503020204020204" pitchFamily="34" charset="-122"/>
              </a:rPr>
              <a:t>处理响应</a:t>
            </a:r>
            <a:r>
              <a:rPr lang="zh-CN" altLang="en-US" dirty="0" smtClean="0">
                <a:solidFill>
                  <a:srgbClr val="595959"/>
                </a:solidFill>
                <a:latin typeface="微软雅黑" panose="020B0503020204020204" pitchFamily="34" charset="-122"/>
              </a:rPr>
              <a:t>信息</a:t>
            </a:r>
            <a:r>
              <a:rPr lang="en-US"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HttpSession</a:t>
            </a:r>
            <a:r>
              <a:rPr lang="zh-CN" altLang="zh-CN" dirty="0" smtClean="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session</a:t>
            </a:r>
            <a:r>
              <a:rPr lang="zh-CN" altLang="en-US" dirty="0">
                <a:solidFill>
                  <a:srgbClr val="595959"/>
                </a:solidFill>
                <a:latin typeface="微软雅黑" panose="020B0503020204020204" pitchFamily="34" charset="-122"/>
              </a:rPr>
              <a:t>对象得到</a:t>
            </a:r>
            <a:r>
              <a:rPr lang="en-US" altLang="zh-CN" dirty="0">
                <a:solidFill>
                  <a:srgbClr val="595959"/>
                </a:solidFill>
                <a:latin typeface="微软雅黑" panose="020B0503020204020204" pitchFamily="34" charset="-122"/>
              </a:rPr>
              <a:t>session</a:t>
            </a:r>
            <a:r>
              <a:rPr lang="zh-CN" altLang="en-US" dirty="0">
                <a:solidFill>
                  <a:srgbClr val="595959"/>
                </a:solidFill>
                <a:latin typeface="微软雅黑" panose="020B0503020204020204" pitchFamily="34" charset="-122"/>
              </a:rPr>
              <a:t>中存放的</a:t>
            </a:r>
            <a:r>
              <a:rPr lang="zh-CN" altLang="en-US" dirty="0" smtClean="0">
                <a:solidFill>
                  <a:srgbClr val="595959"/>
                </a:solidFill>
                <a:latin typeface="微软雅黑" panose="020B0503020204020204" pitchFamily="34" charset="-122"/>
              </a:rPr>
              <a:t>对象</a:t>
            </a:r>
            <a:r>
              <a:rPr lang="en-US" altLang="zh-CN"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Model/</a:t>
            </a:r>
            <a:r>
              <a:rPr lang="en-US" altLang="zh-CN" dirty="0" err="1">
                <a:solidFill>
                  <a:srgbClr val="1369B2"/>
                </a:solidFill>
                <a:latin typeface="微软雅黑" panose="020B0503020204020204" pitchFamily="34" charset="-122"/>
              </a:rPr>
              <a:t>ModelMap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是一个接口，</a:t>
            </a:r>
            <a:r>
              <a:rPr lang="en-US" altLang="zh-CN" dirty="0" err="1">
                <a:solidFill>
                  <a:srgbClr val="595959"/>
                </a:solidFill>
                <a:latin typeface="微软雅黑" panose="020B0503020204020204" pitchFamily="34" charset="-122"/>
              </a:rPr>
              <a:t>ModelMap</a:t>
            </a:r>
            <a:r>
              <a:rPr lang="zh-CN" altLang="zh-CN" dirty="0">
                <a:solidFill>
                  <a:srgbClr val="595959"/>
                </a:solidFill>
                <a:latin typeface="微软雅黑" panose="020B0503020204020204" pitchFamily="34" charset="-122"/>
              </a:rPr>
              <a:t>是一个类，</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的实现类对象和</a:t>
            </a:r>
            <a:r>
              <a:rPr lang="en-US" altLang="zh-CN" dirty="0" err="1">
                <a:solidFill>
                  <a:srgbClr val="595959"/>
                </a:solidFill>
                <a:latin typeface="微软雅黑" panose="020B0503020204020204" pitchFamily="34" charset="-122"/>
              </a:rPr>
              <a:t>ModelMap</a:t>
            </a:r>
            <a:r>
              <a:rPr lang="zh-CN" altLang="zh-CN" dirty="0">
                <a:solidFill>
                  <a:srgbClr val="595959"/>
                </a:solidFill>
                <a:latin typeface="微软雅黑" panose="020B0503020204020204" pitchFamily="34" charset="-122"/>
              </a:rPr>
              <a:t>对象都可以设置</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数据，</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数据会填充到</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域</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212311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960755" y="855960"/>
            <a:ext cx="817711" cy="507831"/>
          </a:xfrm>
          <a:prstGeom prst="rect">
            <a:avLst/>
          </a:prstGeom>
          <a:noFill/>
          <a:ln>
            <a:noFill/>
          </a:ln>
        </p:spPr>
        <p:txBody>
          <a:bodyPr wrap="square" rtlCol="0">
            <a:spAutoFit/>
          </a:bodyPr>
          <a:lstStyle/>
          <a:p>
            <a:pPr>
              <a:lnSpc>
                <a:spcPct val="150000"/>
              </a:lnSpc>
            </a:pPr>
            <a:r>
              <a:rPr lang="zh-CN" altLang="zh-CN" dirty="0" smtClean="0">
                <a:solidFill>
                  <a:srgbClr val="595959"/>
                </a:solidFill>
                <a:latin typeface="微软雅黑" panose="020B0503020204020204" pitchFamily="34" charset="-122"/>
                <a:ea typeface="微软雅黑" panose="020B0503020204020204" pitchFamily="34" charset="-122"/>
                <a:cs typeface="+mn-ea"/>
              </a:rPr>
              <a:t>例</a:t>
            </a:r>
            <a:r>
              <a:rPr lang="en-US" altLang="zh-CN"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7080308" y="1453702"/>
            <a:ext cx="4731391" cy="1523494"/>
          </a:xfrm>
          <a:prstGeom prst="rect">
            <a:avLst/>
          </a:prstGeom>
        </p:spPr>
        <p:txBody>
          <a:bodyPr wrap="square">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在浏览器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中</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输入</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携带</a:t>
            </a:r>
            <a:r>
              <a:rPr lang="zh-CN" altLang="zh-CN" sz="1600" dirty="0">
                <a:solidFill>
                  <a:srgbClr val="595959"/>
                </a:solidFill>
                <a:latin typeface="微软雅黑" panose="020B0503020204020204" pitchFamily="34" charset="-122"/>
                <a:ea typeface="微软雅黑" panose="020B0503020204020204" pitchFamily="34" charset="-122"/>
                <a:cs typeface="+mn-ea"/>
              </a:rPr>
              <a:t>参数访问地址</a:t>
            </a:r>
            <a:r>
              <a:rPr lang="en-US" altLang="zh-CN" sz="1600" dirty="0">
                <a:solidFill>
                  <a:srgbClr val="595959"/>
                </a:solidFill>
                <a:latin typeface="微软雅黑" panose="020B0503020204020204" pitchFamily="34" charset="-122"/>
                <a:ea typeface="微软雅黑" panose="020B0503020204020204" pitchFamily="34" charset="-122"/>
                <a:cs typeface="+mn-ea"/>
                <a:hlinkClick r:id="rId4"/>
              </a:rPr>
              <a:t>http://</a:t>
            </a:r>
            <a:r>
              <a:rPr lang="en-US" altLang="zh-CN" sz="1600" dirty="0" smtClean="0">
                <a:solidFill>
                  <a:srgbClr val="595959"/>
                </a:solidFill>
                <a:latin typeface="微软雅黑" panose="020B0503020204020204" pitchFamily="34" charset="-122"/>
                <a:ea typeface="微软雅黑" panose="020B0503020204020204" pitchFamily="34" charset="-122"/>
                <a:cs typeface="+mn-ea"/>
                <a:hlinkClick r:id="rId4"/>
              </a:rPr>
              <a:t>localhost:8080/getUserId?userid=1</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cs typeface="+mn-ea"/>
              </a:rPr>
              <a:t>请求参数会绑定到</a:t>
            </a:r>
            <a:r>
              <a:rPr lang="zh-CN" altLang="en-US" sz="1600" dirty="0" smtClean="0"/>
              <a:t>形参</a:t>
            </a:r>
            <a:r>
              <a:rPr lang="en-US" altLang="zh-CN" sz="1600" dirty="0" smtClean="0">
                <a:solidFill>
                  <a:srgbClr val="595959"/>
                </a:solidFill>
                <a:latin typeface="微软雅黑" panose="020B0503020204020204" pitchFamily="34" charset="-122"/>
              </a:rPr>
              <a:t>request</a:t>
            </a:r>
            <a:r>
              <a:rPr lang="zh-CN" altLang="en-US" sz="1600" dirty="0" smtClean="0">
                <a:solidFill>
                  <a:srgbClr val="595959"/>
                </a:solidFill>
                <a:latin typeface="微软雅黑" panose="020B0503020204020204" pitchFamily="34" charset="-122"/>
              </a:rPr>
              <a:t>对象中，从</a:t>
            </a:r>
            <a:r>
              <a:rPr lang="en-US" altLang="zh-CN" sz="1600" dirty="0" smtClean="0">
                <a:solidFill>
                  <a:srgbClr val="595959"/>
                </a:solidFill>
                <a:latin typeface="微软雅黑" panose="020B0503020204020204" pitchFamily="34" charset="-122"/>
              </a:rPr>
              <a:t>request</a:t>
            </a:r>
            <a:r>
              <a:rPr lang="zh-CN" altLang="en-US" sz="1600" dirty="0" smtClean="0">
                <a:solidFill>
                  <a:srgbClr val="595959"/>
                </a:solidFill>
                <a:latin typeface="微软雅黑" panose="020B0503020204020204" pitchFamily="34" charset="-122"/>
              </a:rPr>
              <a:t>中取出数据存到</a:t>
            </a:r>
            <a:r>
              <a:rPr lang="en-US" altLang="zh-CN" sz="1600" dirty="0" smtClean="0">
                <a:solidFill>
                  <a:srgbClr val="595959"/>
                </a:solidFill>
                <a:latin typeface="微软雅黑" panose="020B0503020204020204" pitchFamily="34" charset="-122"/>
              </a:rPr>
              <a:t>mod</a:t>
            </a:r>
            <a:r>
              <a:rPr lang="zh-CN" altLang="en-US" sz="1600" dirty="0" smtClean="0">
                <a:solidFill>
                  <a:srgbClr val="595959"/>
                </a:solidFill>
                <a:latin typeface="微软雅黑" panose="020B0503020204020204" pitchFamily="34" charset="-122"/>
              </a:rPr>
              <a:t>中，在</a:t>
            </a:r>
            <a:r>
              <a:rPr lang="en-US" altLang="zh-CN" sz="1600" dirty="0" err="1" smtClean="0">
                <a:solidFill>
                  <a:srgbClr val="595959"/>
                </a:solidFill>
                <a:latin typeface="微软雅黑" panose="020B0503020204020204" pitchFamily="34" charset="-122"/>
              </a:rPr>
              <a:t>success.jsp</a:t>
            </a:r>
            <a:r>
              <a:rPr lang="zh-CN" altLang="en-US" sz="1600" dirty="0" smtClean="0">
                <a:solidFill>
                  <a:srgbClr val="595959"/>
                </a:solidFill>
                <a:latin typeface="微软雅黑" panose="020B0503020204020204" pitchFamily="34" charset="-122"/>
              </a:rPr>
              <a:t>页面显示</a:t>
            </a:r>
            <a:endParaRPr lang="zh-CN" altLang="en-US" sz="1600" dirty="0"/>
          </a:p>
        </p:txBody>
      </p:sp>
      <p:sp>
        <p:nvSpPr>
          <p:cNvPr id="2" name="Rectangle 1"/>
          <p:cNvSpPr>
            <a:spLocks noChangeArrowheads="1"/>
          </p:cNvSpPr>
          <p:nvPr/>
        </p:nvSpPr>
        <p:spPr bwMode="auto">
          <a:xfrm>
            <a:off x="387537" y="828764"/>
            <a:ext cx="6608881"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@Controller</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UserController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"/getUserId"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getUserId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(HttpServletRequest request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 model)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String userid = request.getParameter(</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model.addAttribute(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"msg"</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en-US"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return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"success"</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en-US"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rgbClr val="A9B7C6"/>
                </a:solidFill>
                <a:latin typeface="Arial Unicode MS" pitchFamily="34" charset="-122"/>
                <a:ea typeface="宋体" pitchFamily="2" charset="-122"/>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2"/>
          <p:cNvSpPr>
            <a:spLocks noChangeArrowheads="1"/>
          </p:cNvSpPr>
          <p:nvPr/>
        </p:nvSpPr>
        <p:spPr bwMode="auto">
          <a:xfrm>
            <a:off x="387535" y="4492306"/>
            <a:ext cx="660888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&lt;%@ </a:t>
            </a:r>
            <a:r>
              <a:rPr kumimoji="0" lang="zh-CN" altLang="zh-CN" sz="1600" b="1" i="0" u="none" strike="noStrike" cap="none" normalizeH="0" baseline="0" dirty="0" smtClean="0">
                <a:ln>
                  <a:noFill/>
                </a:ln>
                <a:solidFill>
                  <a:srgbClr val="CC7832"/>
                </a:solidFill>
                <a:effectLst/>
                <a:latin typeface="Arial Unicode MS" pitchFamily="34" charset="-122"/>
                <a:ea typeface="JetBrains Mono"/>
                <a:cs typeface="宋体" pitchFamily="2" charset="-122"/>
              </a:rPr>
              <a:t>page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contentType="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text/html;charset=UTF-8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%&gt;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&lt;html&gt;&lt;body&gt;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&lt;h2&gt;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Spring MVC FirstController!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&lt;/h2&gt;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lang="zh-CN" altLang="zh-CN" sz="1600" dirty="0">
                <a:solidFill>
                  <a:srgbClr val="E8BF6A"/>
                </a:solidFill>
                <a:latin typeface="Arial Unicode MS" pitchFamily="34" charset="-122"/>
                <a:ea typeface="JetBrains Mono"/>
                <a:cs typeface="宋体" pitchFamily="2" charset="-122"/>
              </a:rPr>
              <a:t>&lt;h2&gt;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msg</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lang="zh-CN" altLang="zh-CN" sz="1600" dirty="0">
                <a:solidFill>
                  <a:srgbClr val="E8BF6A"/>
                </a:solidFill>
                <a:latin typeface="Arial Unicode MS" pitchFamily="34" charset="-122"/>
                <a:ea typeface="JetBrains Mono"/>
                <a:cs typeface="宋体" pitchFamily="2" charset="-122"/>
              </a:rPr>
              <a:t> &lt;/h2&gt;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&lt;/body&gt;&lt;/html&gt;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899" y="3606742"/>
            <a:ext cx="44958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848897"/>
            <a:ext cx="35013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975435"/>
            <a:ext cx="3138205"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简单数据类型绑定的概念</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1588488"/>
            <a:ext cx="10533286" cy="14343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简单数据类型的绑定，就是指</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中基本类型（如</a:t>
            </a:r>
            <a:r>
              <a:rPr lang="en-US" altLang="zh-CN" dirty="0">
                <a:solidFill>
                  <a:srgbClr val="595959"/>
                </a:solidFill>
                <a:latin typeface="微软雅黑" panose="020B0503020204020204" pitchFamily="34" charset="-122"/>
              </a:rPr>
              <a:t>int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double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String</a:t>
            </a:r>
            <a:r>
              <a:rPr lang="zh-CN" altLang="zh-CN" dirty="0">
                <a:solidFill>
                  <a:srgbClr val="595959"/>
                </a:solidFill>
                <a:latin typeface="微软雅黑" panose="020B0503020204020204" pitchFamily="34" charset="-122"/>
              </a:rPr>
              <a:t>等）的数据绑定。在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中进行简单类型的数据绑定，只需客户端请求参数的名称和处理器的形参名称一致即可，请求参数会自动映射并匹配到处理器的形参完成数据绑定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3" name="1"/>
          <p:cNvSpPr txBox="1"/>
          <p:nvPr>
            <p:custDataLst>
              <p:tags r:id="rId3"/>
            </p:custDataLst>
          </p:nvPr>
        </p:nvSpPr>
        <p:spPr>
          <a:xfrm>
            <a:off x="892520" y="2909645"/>
            <a:ext cx="10397939" cy="507831"/>
          </a:xfrm>
          <a:prstGeom prst="rect">
            <a:avLst/>
          </a:prstGeom>
          <a:noFill/>
          <a:ln>
            <a:noFill/>
          </a:ln>
        </p:spPr>
        <p:txBody>
          <a:bodyPr wrap="square" rtlCol="0">
            <a:spAutoFit/>
          </a:bodyPr>
          <a:lstStyle/>
          <a:p>
            <a:pPr>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rPr>
              <a:t>例：</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UserController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getUserNameAndId</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方法，用来接收客户端请求中的参数</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4" name="矩形 13"/>
          <p:cNvSpPr/>
          <p:nvPr/>
        </p:nvSpPr>
        <p:spPr>
          <a:xfrm>
            <a:off x="1044584" y="3466298"/>
            <a:ext cx="9248707" cy="1754326"/>
          </a:xfrm>
          <a:prstGeom prst="rect">
            <a:avLst/>
          </a:prstGeom>
          <a:solidFill>
            <a:schemeClr val="bg1">
              <a:lumMod val="95000"/>
            </a:schemeClr>
          </a:solidFill>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dirty="0">
                <a:solidFill>
                  <a:srgbClr val="595959"/>
                </a:solidFill>
                <a:latin typeface="微软雅黑" panose="020B0503020204020204" pitchFamily="34" charset="-122"/>
                <a:ea typeface="微软雅黑" panose="020B0503020204020204" pitchFamily="34" charset="-122"/>
                <a:cs typeface="+mn-ea"/>
              </a:rPr>
              <a:t>(String </a:t>
            </a:r>
            <a:r>
              <a:rPr lang="en-US" altLang="zh-CN" dirty="0" err="1">
                <a:solidFill>
                  <a:srgbClr val="595959"/>
                </a:solidFill>
                <a:latin typeface="微软雅黑" panose="020B0503020204020204" pitchFamily="34" charset="-122"/>
                <a:ea typeface="微软雅黑" panose="020B0503020204020204" pitchFamily="34" charset="-122"/>
                <a:cs typeface="+mn-ea"/>
              </a:rPr>
              <a:t>username,Integer</a:t>
            </a:r>
            <a:r>
              <a:rPr lang="en-US" altLang="zh-CN" dirty="0">
                <a:solidFill>
                  <a:srgbClr val="595959"/>
                </a:solidFill>
                <a:latin typeface="微软雅黑" panose="020B0503020204020204" pitchFamily="34" charset="-122"/>
                <a:ea typeface="微软雅黑" panose="020B0503020204020204" pitchFamily="34" charset="-122"/>
                <a:cs typeface="+mn-ea"/>
              </a:rPr>
              <a:t> id)</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en-US" altLang="zh-CN" dirty="0" err="1">
                <a:solidFill>
                  <a:srgbClr val="595959"/>
                </a:solidFill>
                <a:latin typeface="微软雅黑" panose="020B0503020204020204" pitchFamily="34" charset="-122"/>
                <a:ea typeface="微软雅黑" panose="020B0503020204020204" pitchFamily="34" charset="-122"/>
                <a:cs typeface="+mn-ea"/>
              </a:rPr>
              <a:t>username</a:t>
            </a:r>
            <a:r>
              <a:rPr lang="en-US" altLang="zh-CN" dirty="0" err="1" smtClean="0">
                <a:solidFill>
                  <a:srgbClr val="595959"/>
                </a:solidFill>
                <a:latin typeface="微软雅黑" panose="020B0503020204020204" pitchFamily="34" charset="-122"/>
                <a:ea typeface="微软雅黑" panose="020B0503020204020204" pitchFamily="34" charset="-122"/>
                <a:cs typeface="+mn-ea"/>
              </a:rPr>
              <a:t>+",id</a:t>
            </a:r>
            <a:r>
              <a:rPr lang="en-US" altLang="zh-CN" dirty="0">
                <a:solidFill>
                  <a:srgbClr val="595959"/>
                </a:solidFill>
                <a:latin typeface="微软雅黑" panose="020B0503020204020204" pitchFamily="34" charset="-122"/>
                <a:ea typeface="微软雅黑" panose="020B0503020204020204" pitchFamily="34" charset="-122"/>
                <a:cs typeface="+mn-ea"/>
              </a:rPr>
              <a:t>="+id);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2901" y="5649855"/>
            <a:ext cx="37528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584" y="5483167"/>
            <a:ext cx="61626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051"/>
                                        </p:tgtEl>
                                        <p:attrNameLst>
                                          <p:attrName>style.visibility</p:attrName>
                                        </p:attrNameLst>
                                      </p:cBhvr>
                                      <p:to>
                                        <p:strVal val="visible"/>
                                      </p:to>
                                    </p:set>
                                    <p:anim calcmode="lin" valueType="num">
                                      <p:cBhvr>
                                        <p:cTn id="23" dur="1000" fill="hold"/>
                                        <p:tgtEl>
                                          <p:spTgt spid="2051"/>
                                        </p:tgtEl>
                                        <p:attrNameLst>
                                          <p:attrName>ppt_w</p:attrName>
                                        </p:attrNameLst>
                                      </p:cBhvr>
                                      <p:tavLst>
                                        <p:tav tm="0">
                                          <p:val>
                                            <p:fltVal val="0"/>
                                          </p:val>
                                        </p:tav>
                                        <p:tav tm="100000">
                                          <p:val>
                                            <p:strVal val="#ppt_w"/>
                                          </p:val>
                                        </p:tav>
                                      </p:tavLst>
                                    </p:anim>
                                    <p:anim calcmode="lin" valueType="num">
                                      <p:cBhvr>
                                        <p:cTn id="24" dur="1000" fill="hold"/>
                                        <p:tgtEl>
                                          <p:spTgt spid="2051"/>
                                        </p:tgtEl>
                                        <p:attrNameLst>
                                          <p:attrName>ppt_h</p:attrName>
                                        </p:attrNameLst>
                                      </p:cBhvr>
                                      <p:tavLst>
                                        <p:tav tm="0">
                                          <p:val>
                                            <p:fltVal val="0"/>
                                          </p:val>
                                        </p:tav>
                                        <p:tav tm="100000">
                                          <p:val>
                                            <p:strVal val="#ppt_h"/>
                                          </p:val>
                                        </p:tav>
                                      </p:tavLst>
                                    </p:anim>
                                    <p:anim calcmode="lin" valueType="num">
                                      <p:cBhvr>
                                        <p:cTn id="25" dur="1000" fill="hold"/>
                                        <p:tgtEl>
                                          <p:spTgt spid="2051"/>
                                        </p:tgtEl>
                                        <p:attrNameLst>
                                          <p:attrName>style.rotation</p:attrName>
                                        </p:attrNameLst>
                                      </p:cBhvr>
                                      <p:tavLst>
                                        <p:tav tm="0">
                                          <p:val>
                                            <p:fltVal val="90"/>
                                          </p:val>
                                        </p:tav>
                                        <p:tav tm="100000">
                                          <p:val>
                                            <p:fltVal val="0"/>
                                          </p:val>
                                        </p:tav>
                                      </p:tavLst>
                                    </p:anim>
                                    <p:animEffect transition="in" filter="fade">
                                      <p:cBhvr>
                                        <p:cTn id="26" dur="1000"/>
                                        <p:tgtEl>
                                          <p:spTgt spid="205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p:cTn id="31" dur="500" fill="hold"/>
                                        <p:tgtEl>
                                          <p:spTgt spid="2050"/>
                                        </p:tgtEl>
                                        <p:attrNameLst>
                                          <p:attrName>ppt_w</p:attrName>
                                        </p:attrNameLst>
                                      </p:cBhvr>
                                      <p:tavLst>
                                        <p:tav tm="0">
                                          <p:val>
                                            <p:fltVal val="0"/>
                                          </p:val>
                                        </p:tav>
                                        <p:tav tm="100000">
                                          <p:val>
                                            <p:strVal val="#ppt_w"/>
                                          </p:val>
                                        </p:tav>
                                      </p:tavLst>
                                    </p:anim>
                                    <p:anim calcmode="lin" valueType="num">
                                      <p:cBhvr>
                                        <p:cTn id="32" dur="500" fill="hold"/>
                                        <p:tgtEl>
                                          <p:spTgt spid="2050"/>
                                        </p:tgtEl>
                                        <p:attrNameLst>
                                          <p:attrName>ppt_h</p:attrName>
                                        </p:attrNameLst>
                                      </p:cBhvr>
                                      <p:tavLst>
                                        <p:tav tm="0">
                                          <p:val>
                                            <p:fltVal val="0"/>
                                          </p:val>
                                        </p:tav>
                                        <p:tav tm="100000">
                                          <p:val>
                                            <p:strVal val="#ppt_h"/>
                                          </p:val>
                                        </p:tav>
                                      </p:tavLst>
                                    </p:anim>
                                    <p:animEffect transition="in" filter="fade">
                                      <p:cBhvr>
                                        <p:cTn id="3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891141"/>
            <a:ext cx="50636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017679"/>
            <a:ext cx="5588990"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参数别名的</a:t>
            </a:r>
            <a:r>
              <a:rPr lang="zh-CN" altLang="en-US" sz="2000" dirty="0" smtClean="0">
                <a:solidFill>
                  <a:srgbClr val="1369B2"/>
                </a:solidFill>
                <a:latin typeface="微软雅黑" panose="020B0503020204020204" pitchFamily="34" charset="-122"/>
                <a:ea typeface="微软雅黑" panose="020B0503020204020204" pitchFamily="34" charset="-122"/>
              </a:rPr>
              <a:t>设置</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RequestParam</a:t>
            </a:r>
            <a:r>
              <a:rPr lang="zh-CN" altLang="en-US" sz="2000" dirty="0">
                <a:solidFill>
                  <a:srgbClr val="1369B2"/>
                </a:solidFill>
                <a:latin typeface="微软雅黑" panose="020B0503020204020204" pitchFamily="34" charset="-122"/>
                <a:ea typeface="微软雅黑" panose="020B0503020204020204" pitchFamily="34" charset="-122"/>
              </a:rPr>
              <a:t>注解</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1654626"/>
            <a:ext cx="10508119" cy="14157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，有时候客户端请求中参数名称和处理器的形参名称不一致，这就会导致处理器无法正确绑定并接收到客户端请求中的参数。为此，</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提供了</a:t>
            </a:r>
            <a:r>
              <a:rPr lang="en-US" altLang="zh-CN" dirty="0">
                <a:solidFill>
                  <a:srgbClr val="FF0000"/>
                </a:solidFill>
                <a:latin typeface="微软雅黑" panose="020B0503020204020204" pitchFamily="34" charset="-122"/>
              </a:rPr>
              <a:t>@</a:t>
            </a:r>
            <a:r>
              <a:rPr lang="en-US" altLang="zh-CN" dirty="0" err="1">
                <a:solidFill>
                  <a:srgbClr val="FF0000"/>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注解来</a:t>
            </a:r>
            <a:r>
              <a:rPr lang="zh-CN" altLang="zh-CN" dirty="0">
                <a:solidFill>
                  <a:srgbClr val="FF0000"/>
                </a:solidFill>
                <a:latin typeface="微软雅黑" panose="020B0503020204020204" pitchFamily="34" charset="-122"/>
              </a:rPr>
              <a:t>定义参数的别名</a:t>
            </a:r>
            <a:r>
              <a:rPr lang="zh-CN" altLang="zh-CN" dirty="0">
                <a:solidFill>
                  <a:srgbClr val="595959"/>
                </a:solidFill>
                <a:latin typeface="微软雅黑" panose="020B0503020204020204" pitchFamily="34" charset="-122"/>
              </a:rPr>
              <a:t>，完成请求参数名称和处理器的形参名称不一致时的数据绑定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3" name="矩形 12"/>
          <p:cNvSpPr>
            <a:spLocks noChangeArrowheads="1"/>
          </p:cNvSpPr>
          <p:nvPr/>
        </p:nvSpPr>
        <p:spPr bwMode="auto">
          <a:xfrm>
            <a:off x="923925" y="3049588"/>
            <a:ext cx="7451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          </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RequestParam</a:t>
            </a:r>
            <a:r>
              <a:rPr lang="zh-CN" altLang="zh-CN" sz="2000" dirty="0">
                <a:latin typeface="Times New Roman" pitchFamily="18" charset="0"/>
                <a:cs typeface="Times New Roman" pitchFamily="18" charset="0"/>
              </a:rPr>
              <a:t>注解</a:t>
            </a:r>
            <a:r>
              <a:rPr lang="zh-CN" altLang="en-US" sz="2000" dirty="0">
                <a:latin typeface="Times New Roman" pitchFamily="18" charset="0"/>
                <a:cs typeface="Times New Roman" pitchFamily="18" charset="0"/>
              </a:rPr>
              <a:t>的属性声明如下</a:t>
            </a:r>
            <a:r>
              <a:rPr lang="zh-CN" altLang="en-US" sz="2400" dirty="0"/>
              <a:t>：</a:t>
            </a: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539" y="3664649"/>
            <a:ext cx="8869084" cy="2533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03395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0040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RequestParam</a:t>
            </a:r>
            <a:r>
              <a:rPr lang="zh-CN" altLang="en-US" sz="2000" dirty="0">
                <a:solidFill>
                  <a:srgbClr val="1369B2"/>
                </a:solidFill>
                <a:latin typeface="微软雅黑" panose="020B0503020204020204" pitchFamily="34" charset="-122"/>
                <a:ea typeface="微软雅黑" panose="020B0503020204020204" pitchFamily="34" charset="-122"/>
              </a:rPr>
              <a:t>注解的使用</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2011868"/>
            <a:ext cx="10415946" cy="427148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假设浏览器中的请求地址为</a:t>
            </a:r>
            <a:r>
              <a:rPr lang="en-US" altLang="zh-CN" dirty="0">
                <a:solidFill>
                  <a:srgbClr val="595959"/>
                </a:solidFill>
                <a:latin typeface="微软雅黑" panose="020B0503020204020204" pitchFamily="34" charset="-122"/>
              </a:rPr>
              <a:t>http://</a:t>
            </a:r>
            <a:r>
              <a:rPr lang="en-US" altLang="zh-CN" dirty="0" smtClean="0">
                <a:solidFill>
                  <a:srgbClr val="595959"/>
                </a:solidFill>
                <a:latin typeface="微软雅黑" panose="020B0503020204020204" pitchFamily="34" charset="-122"/>
              </a:rPr>
              <a:t>localhost:8080/getUserName?name=Spring</a:t>
            </a:r>
            <a:r>
              <a:rPr lang="zh-CN" altLang="zh-CN" dirty="0">
                <a:solidFill>
                  <a:srgbClr val="595959"/>
                </a:solidFill>
                <a:latin typeface="微软雅黑" panose="020B0503020204020204" pitchFamily="34" charset="-122"/>
              </a:rPr>
              <a:t>，可以在</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注解标注参数</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上述代码中，</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属性，给</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方法中的</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形参定义了别名</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。此时，客户端请求中名称为</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的参数，就会绑定到</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方法中的</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形参上。</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required</a:t>
            </a:r>
            <a:r>
              <a:rPr lang="zh-CN" altLang="zh-CN" dirty="0">
                <a:solidFill>
                  <a:srgbClr val="595959"/>
                </a:solidFill>
                <a:latin typeface="微软雅黑" panose="020B0503020204020204" pitchFamily="34" charset="-122"/>
              </a:rPr>
              <a:t>属性设定了请求的</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参数不是必须的，如果访问时没有携带</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参数，会将</a:t>
            </a:r>
            <a:r>
              <a:rPr lang="en-US" altLang="zh-CN" dirty="0" err="1">
                <a:solidFill>
                  <a:srgbClr val="595959"/>
                </a:solidFill>
                <a:latin typeface="微软雅黑" panose="020B0503020204020204" pitchFamily="34" charset="-122"/>
              </a:rPr>
              <a:t>defaultValue</a:t>
            </a:r>
            <a:r>
              <a:rPr lang="zh-CN" altLang="zh-CN" dirty="0">
                <a:solidFill>
                  <a:srgbClr val="595959"/>
                </a:solidFill>
                <a:latin typeface="微软雅黑" panose="020B0503020204020204" pitchFamily="34" charset="-122"/>
              </a:rPr>
              <a:t>属性设定的值赋给形参</a:t>
            </a:r>
            <a:r>
              <a:rPr lang="en-US" altLang="zh-CN" dirty="0">
                <a:solidFill>
                  <a:srgbClr val="595959"/>
                </a:solidFill>
                <a:latin typeface="微软雅黑" panose="020B0503020204020204" pitchFamily="34" charset="-122"/>
              </a:rPr>
              <a:t>username</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2" name="文本框 1"/>
          <p:cNvSpPr txBox="1"/>
          <p:nvPr/>
        </p:nvSpPr>
        <p:spPr>
          <a:xfrm>
            <a:off x="2094385" y="2969512"/>
            <a:ext cx="6967956" cy="1526123"/>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RequestParam</a:t>
            </a:r>
            <a:r>
              <a:rPr lang="en-US" altLang="zh-CN" sz="1600" dirty="0">
                <a:solidFill>
                  <a:srgbClr val="595959"/>
                </a:solidFill>
                <a:latin typeface="微软雅黑" panose="020B0503020204020204" pitchFamily="34" charset="-122"/>
                <a:ea typeface="微软雅黑" panose="020B0503020204020204" pitchFamily="34" charset="-122"/>
                <a:cs typeface="+mn-ea"/>
              </a:rPr>
              <a:t>(value="name",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required = </a:t>
            </a:r>
            <a:r>
              <a:rPr lang="en-US" altLang="zh-CN" sz="1600" dirty="0" err="1">
                <a:solidFill>
                  <a:srgbClr val="595959"/>
                </a:solidFill>
                <a:latin typeface="微软雅黑" panose="020B0503020204020204" pitchFamily="34" charset="-122"/>
                <a:ea typeface="微软雅黑" panose="020B0503020204020204" pitchFamily="34" charset="-122"/>
                <a:cs typeface="+mn-ea"/>
              </a:rPr>
              <a:t>false,defaultValue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itheima</a:t>
            </a:r>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("username="+username);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45109" y="891141"/>
            <a:ext cx="28963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25127" y="1017679"/>
            <a:ext cx="2616364"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PathVariable</a:t>
            </a:r>
            <a:r>
              <a:rPr lang="zh-CN" altLang="en-US" sz="2000" dirty="0" smtClean="0">
                <a:solidFill>
                  <a:srgbClr val="1369B2"/>
                </a:solidFill>
                <a:latin typeface="微软雅黑" panose="020B0503020204020204" pitchFamily="34" charset="-122"/>
                <a:ea typeface="微软雅黑" panose="020B0503020204020204" pitchFamily="34" charset="-122"/>
              </a:rPr>
              <a:t>注解</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48963" y="1788264"/>
            <a:ext cx="10576843" cy="198101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sz="1600" dirty="0">
                <a:solidFill>
                  <a:srgbClr val="595959"/>
                </a:solidFill>
                <a:latin typeface="微软雅黑" panose="020B0503020204020204" pitchFamily="34" charset="-122"/>
              </a:rPr>
              <a:t>        </a:t>
            </a:r>
            <a:r>
              <a:rPr lang="zh-CN" altLang="zh-CN" sz="1600" dirty="0">
                <a:solidFill>
                  <a:srgbClr val="595959"/>
                </a:solidFill>
                <a:latin typeface="微软雅黑" panose="020B0503020204020204" pitchFamily="34" charset="-122"/>
              </a:rPr>
              <a:t>当请求的映射方式是</a:t>
            </a:r>
            <a:r>
              <a:rPr lang="en-US" altLang="zh-CN" sz="1600" dirty="0">
                <a:solidFill>
                  <a:srgbClr val="595959"/>
                </a:solidFill>
                <a:latin typeface="微软雅黑" panose="020B0503020204020204" pitchFamily="34" charset="-122"/>
              </a:rPr>
              <a:t>REST</a:t>
            </a:r>
            <a:r>
              <a:rPr lang="zh-CN" altLang="zh-CN" sz="1600" dirty="0">
                <a:solidFill>
                  <a:srgbClr val="595959"/>
                </a:solidFill>
                <a:latin typeface="微软雅黑" panose="020B0503020204020204" pitchFamily="34" charset="-122"/>
              </a:rPr>
              <a:t>风格时，上述对简单类型数据绑定的方式就不适用了。为此，</a:t>
            </a:r>
            <a:r>
              <a:rPr lang="en-US" altLang="zh-CN" sz="1600" dirty="0">
                <a:solidFill>
                  <a:srgbClr val="595959"/>
                </a:solidFill>
                <a:latin typeface="微软雅黑" panose="020B0503020204020204" pitchFamily="34" charset="-122"/>
              </a:rPr>
              <a:t>Spring MVC</a:t>
            </a:r>
            <a:r>
              <a:rPr lang="zh-CN" altLang="zh-CN" sz="1600" dirty="0">
                <a:solidFill>
                  <a:srgbClr val="595959"/>
                </a:solidFill>
                <a:latin typeface="微软雅黑" panose="020B0503020204020204" pitchFamily="34" charset="-122"/>
              </a:rPr>
              <a:t>提供了</a:t>
            </a:r>
            <a:r>
              <a:rPr lang="en-US" altLang="zh-CN" sz="1600" dirty="0">
                <a:solidFill>
                  <a:srgbClr val="595959"/>
                </a:solidFill>
                <a:latin typeface="微软雅黑" panose="020B0503020204020204" pitchFamily="34" charset="-122"/>
              </a:rPr>
              <a:t>@</a:t>
            </a:r>
            <a:r>
              <a:rPr lang="en-US" altLang="zh-CN" sz="1600" dirty="0" err="1">
                <a:solidFill>
                  <a:srgbClr val="595959"/>
                </a:solidFill>
                <a:latin typeface="微软雅黑" panose="020B0503020204020204" pitchFamily="34" charset="-122"/>
              </a:rPr>
              <a:t>PathVariable</a:t>
            </a:r>
            <a:r>
              <a:rPr lang="zh-CN" altLang="zh-CN" sz="1600" dirty="0">
                <a:solidFill>
                  <a:srgbClr val="595959"/>
                </a:solidFill>
                <a:latin typeface="微软雅黑" panose="020B0503020204020204" pitchFamily="34" charset="-122"/>
              </a:rPr>
              <a:t>注解，</a:t>
            </a:r>
            <a:r>
              <a:rPr lang="zh-CN" altLang="zh-CN" sz="1600" dirty="0">
                <a:solidFill>
                  <a:srgbClr val="FF0000"/>
                </a:solidFill>
                <a:latin typeface="微软雅黑" panose="020B0503020204020204" pitchFamily="34" charset="-122"/>
              </a:rPr>
              <a:t>通过</a:t>
            </a:r>
            <a:r>
              <a:rPr lang="en-US" altLang="zh-CN" sz="1600" dirty="0">
                <a:solidFill>
                  <a:srgbClr val="FF0000"/>
                </a:solidFill>
                <a:latin typeface="微软雅黑" panose="020B0503020204020204" pitchFamily="34" charset="-122"/>
              </a:rPr>
              <a:t> @</a:t>
            </a:r>
            <a:r>
              <a:rPr lang="en-US" altLang="zh-CN" sz="1600" dirty="0" err="1">
                <a:solidFill>
                  <a:srgbClr val="FF0000"/>
                </a:solidFill>
                <a:latin typeface="微软雅黑" panose="020B0503020204020204" pitchFamily="34" charset="-122"/>
              </a:rPr>
              <a:t>PathVariable</a:t>
            </a:r>
            <a:r>
              <a:rPr lang="zh-CN" altLang="zh-CN" sz="1600" dirty="0">
                <a:solidFill>
                  <a:srgbClr val="FF0000"/>
                </a:solidFill>
                <a:latin typeface="微软雅黑" panose="020B0503020204020204" pitchFamily="34" charset="-122"/>
              </a:rPr>
              <a:t>注解可以将</a:t>
            </a:r>
            <a:r>
              <a:rPr lang="en-US" altLang="zh-CN" sz="1600" dirty="0">
                <a:solidFill>
                  <a:srgbClr val="FF0000"/>
                </a:solidFill>
                <a:latin typeface="微软雅黑" panose="020B0503020204020204" pitchFamily="34" charset="-122"/>
              </a:rPr>
              <a:t>URL</a:t>
            </a:r>
            <a:r>
              <a:rPr lang="zh-CN" altLang="zh-CN" sz="1600" dirty="0">
                <a:solidFill>
                  <a:srgbClr val="FF0000"/>
                </a:solidFill>
                <a:latin typeface="微软雅黑" panose="020B0503020204020204" pitchFamily="34" charset="-122"/>
              </a:rPr>
              <a:t>中占位符参数绑定到处理器的形参中</a:t>
            </a:r>
            <a:r>
              <a:rPr lang="zh-CN" altLang="zh-CN" sz="1600" dirty="0" smtClean="0">
                <a:solidFill>
                  <a:srgbClr val="595959"/>
                </a:solidFill>
                <a:latin typeface="微软雅黑" panose="020B0503020204020204" pitchFamily="34" charset="-122"/>
              </a:rPr>
              <a:t>。</a:t>
            </a:r>
            <a:endParaRPr lang="en-US" altLang="zh-CN" sz="1600" dirty="0" smtClean="0">
              <a:solidFill>
                <a:srgbClr val="595959"/>
              </a:solidFill>
              <a:latin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rPr>
              <a:t> </a:t>
            </a:r>
            <a:r>
              <a:rPr lang="en-US" altLang="zh-CN" sz="1600" dirty="0" smtClean="0">
                <a:solidFill>
                  <a:srgbClr val="595959"/>
                </a:solidFill>
                <a:latin typeface="微软雅黑" panose="020B0503020204020204" pitchFamily="34" charset="-122"/>
              </a:rPr>
              <a:t>   @</a:t>
            </a:r>
            <a:r>
              <a:rPr lang="en-US" altLang="zh-CN" sz="1600" dirty="0" err="1">
                <a:solidFill>
                  <a:srgbClr val="595959"/>
                </a:solidFill>
                <a:latin typeface="微软雅黑" panose="020B0503020204020204" pitchFamily="34" charset="-122"/>
              </a:rPr>
              <a:t>PathVariable</a:t>
            </a:r>
            <a:r>
              <a:rPr lang="zh-CN" altLang="zh-CN" sz="1600" dirty="0">
                <a:solidFill>
                  <a:srgbClr val="595959"/>
                </a:solidFill>
                <a:latin typeface="微软雅黑" panose="020B0503020204020204" pitchFamily="34" charset="-122"/>
              </a:rPr>
              <a:t>注解有以下两个常用属性</a:t>
            </a:r>
            <a:r>
              <a:rPr lang="zh-CN" altLang="en-US" sz="1600" dirty="0">
                <a:solidFill>
                  <a:srgbClr val="595959"/>
                </a:solidFill>
                <a:latin typeface="微软雅黑" panose="020B0503020204020204" pitchFamily="34" charset="-122"/>
              </a:rPr>
              <a:t>。</a:t>
            </a:r>
            <a:r>
              <a:rPr lang="en-US" altLang="zh-CN" sz="1600" dirty="0">
                <a:solidFill>
                  <a:srgbClr val="595959"/>
                </a:solidFill>
                <a:latin typeface="微软雅黑" panose="020B0503020204020204" pitchFamily="34" charset="-122"/>
              </a:rPr>
              <a:t> </a:t>
            </a:r>
          </a:p>
          <a:p>
            <a:pPr marL="285750" lvl="0" indent="-285750">
              <a:lnSpc>
                <a:spcPct val="150000"/>
              </a:lnSpc>
              <a:buFont typeface="Arial" panose="020B0604020202020204" pitchFamily="34" charset="0"/>
              <a:buChar char="•"/>
            </a:pPr>
            <a:r>
              <a:rPr lang="zh-CN" altLang="en-US" sz="1600" dirty="0">
                <a:solidFill>
                  <a:srgbClr val="595959"/>
                </a:solidFill>
                <a:latin typeface="微软雅黑" panose="020B0503020204020204" pitchFamily="34" charset="-122"/>
              </a:rPr>
              <a:t>    </a:t>
            </a:r>
            <a:r>
              <a:rPr lang="en-US" altLang="zh-CN" sz="1600" dirty="0">
                <a:solidFill>
                  <a:srgbClr val="595959"/>
                </a:solidFill>
                <a:latin typeface="微软雅黑" panose="020B0503020204020204" pitchFamily="34" charset="-122"/>
              </a:rPr>
              <a:t>value</a:t>
            </a:r>
            <a:r>
              <a:rPr lang="zh-CN" altLang="zh-CN" sz="1600" dirty="0">
                <a:solidFill>
                  <a:srgbClr val="595959"/>
                </a:solidFill>
                <a:latin typeface="微软雅黑" panose="020B0503020204020204" pitchFamily="34" charset="-122"/>
              </a:rPr>
              <a:t>：用于指定</a:t>
            </a:r>
            <a:r>
              <a:rPr lang="en-US" altLang="zh-CN" sz="1600" dirty="0">
                <a:solidFill>
                  <a:srgbClr val="595959"/>
                </a:solidFill>
                <a:latin typeface="微软雅黑" panose="020B0503020204020204" pitchFamily="34" charset="-122"/>
              </a:rPr>
              <a:t>URL</a:t>
            </a:r>
            <a:r>
              <a:rPr lang="zh-CN" altLang="zh-CN" sz="1600" dirty="0">
                <a:solidFill>
                  <a:srgbClr val="595959"/>
                </a:solidFill>
                <a:latin typeface="微软雅黑" panose="020B0503020204020204" pitchFamily="34" charset="-122"/>
              </a:rPr>
              <a:t>中占位符名称。</a:t>
            </a:r>
          </a:p>
          <a:p>
            <a:pPr marL="285750" indent="-285750">
              <a:lnSpc>
                <a:spcPct val="150000"/>
              </a:lnSpc>
              <a:buFont typeface="Arial" panose="020B0604020202020204" pitchFamily="34" charset="0"/>
              <a:buChar char="•"/>
            </a:pPr>
            <a:r>
              <a:rPr lang="zh-CN" altLang="en-US" sz="1600" dirty="0">
                <a:solidFill>
                  <a:srgbClr val="595959"/>
                </a:solidFill>
                <a:latin typeface="微软雅黑" panose="020B0503020204020204" pitchFamily="34" charset="-122"/>
              </a:rPr>
              <a:t>    </a:t>
            </a:r>
            <a:r>
              <a:rPr lang="en-US" altLang="zh-CN" sz="1600" dirty="0">
                <a:solidFill>
                  <a:srgbClr val="595959"/>
                </a:solidFill>
                <a:latin typeface="微软雅黑" panose="020B0503020204020204" pitchFamily="34" charset="-122"/>
              </a:rPr>
              <a:t>required</a:t>
            </a:r>
            <a:r>
              <a:rPr lang="zh-CN" altLang="zh-CN" sz="1600" dirty="0">
                <a:solidFill>
                  <a:srgbClr val="595959"/>
                </a:solidFill>
                <a:latin typeface="微软雅黑" panose="020B0503020204020204" pitchFamily="34" charset="-122"/>
              </a:rPr>
              <a:t>：是否必须提供占位符，默认值为</a:t>
            </a:r>
            <a:r>
              <a:rPr lang="en-US" altLang="zh-CN" sz="1600" dirty="0">
                <a:solidFill>
                  <a:srgbClr val="595959"/>
                </a:solidFill>
                <a:latin typeface="微软雅黑" panose="020B0503020204020204" pitchFamily="34" charset="-122"/>
              </a:rPr>
              <a:t>true</a:t>
            </a:r>
            <a:r>
              <a:rPr lang="zh-CN" altLang="en-US" sz="1600" dirty="0">
                <a:solidFill>
                  <a:srgbClr val="595959"/>
                </a:solidFill>
                <a:latin typeface="微软雅黑" panose="020B0503020204020204" pitchFamily="34" charset="-122"/>
              </a:rPr>
              <a:t>。</a:t>
            </a:r>
            <a:r>
              <a:rPr lang="zh-CN" altLang="zh-CN" sz="1600" dirty="0">
                <a:solidFill>
                  <a:srgbClr val="595959"/>
                </a:solidFill>
                <a:latin typeface="微软雅黑" panose="020B0503020204020204" pitchFamily="34" charset="-122"/>
              </a:rPr>
              <a:t> </a:t>
            </a:r>
            <a:endParaRPr lang="zh-CN" altLang="en-US" sz="1600" dirty="0">
              <a:solidFill>
                <a:srgbClr val="595959"/>
              </a:solidFill>
              <a:latin typeface="微软雅黑" panose="020B0503020204020204" pitchFamily="34" charset="-122"/>
            </a:endParaRPr>
          </a:p>
        </p:txBody>
      </p:sp>
      <p:sp>
        <p:nvSpPr>
          <p:cNvPr id="13" name="文本框 1"/>
          <p:cNvSpPr txBox="1"/>
          <p:nvPr/>
        </p:nvSpPr>
        <p:spPr>
          <a:xfrm>
            <a:off x="756685" y="3934437"/>
            <a:ext cx="7846228" cy="1569660"/>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getPathVariable</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en-US" altLang="zh-CN" sz="1600" dirty="0" err="1">
                <a:solidFill>
                  <a:srgbClr val="FF0000"/>
                </a:solidFill>
                <a:latin typeface="微软雅黑" panose="020B0503020204020204" pitchFamily="34" charset="-122"/>
                <a:ea typeface="微软雅黑" panose="020B0503020204020204" pitchFamily="34" charset="-122"/>
                <a:cs typeface="+mn-ea"/>
              </a:rPr>
              <a:t>PathVariable</a:t>
            </a:r>
            <a:r>
              <a:rPr lang="en-US" altLang="zh-CN" sz="1600" dirty="0">
                <a:solidFill>
                  <a:srgbClr val="FF0000"/>
                </a:solidFill>
                <a:latin typeface="微软雅黑" panose="020B0503020204020204" pitchFamily="34" charset="-122"/>
                <a:ea typeface="微软雅黑" panose="020B0503020204020204" pitchFamily="34" charset="-122"/>
                <a:cs typeface="+mn-ea"/>
              </a:rPr>
              <a:t>(value = "name</a:t>
            </a:r>
            <a:r>
              <a:rPr lang="en-US" altLang="zh-CN" sz="1600" dirty="0" smtClean="0">
                <a:solidFill>
                  <a:srgbClr val="FF0000"/>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("username="+username);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9394" y="2633535"/>
            <a:ext cx="55245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3106" y="4225234"/>
            <a:ext cx="25527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689573" y="5684598"/>
            <a:ext cx="10669121" cy="874407"/>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rPr>
              <a:t>如果请求路径中占位符的参数名称和方法形参名称一致，那么</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属性可以省略</a:t>
            </a:r>
            <a:r>
              <a:rPr lang="zh-CN" altLang="en-US"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zh-CN" altLang="en-US" dirty="0" smtClean="0">
                <a:solidFill>
                  <a:srgbClr val="595959"/>
                </a:solidFill>
                <a:latin typeface="微软雅黑" panose="020B0503020204020204" pitchFamily="34" charset="-122"/>
              </a:rPr>
              <a:t>建议使用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smtClean="0">
                <a:solidFill>
                  <a:srgbClr val="595959"/>
                </a:solidFill>
                <a:latin typeface="微软雅黑" panose="020B0503020204020204" pitchFamily="34" charset="-122"/>
              </a:rPr>
              <a:t>注解</a:t>
            </a:r>
            <a:r>
              <a:rPr lang="zh-CN" altLang="en-US" dirty="0" smtClean="0">
                <a:solidFill>
                  <a:srgbClr val="595959"/>
                </a:solidFill>
                <a:latin typeface="微软雅黑" panose="020B0503020204020204" pitchFamily="34" charset="-122"/>
              </a:rPr>
              <a:t>将客户端参数绑定到处理器形参中。</a:t>
            </a:r>
            <a:endParaRPr lang="en-US"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80">
                                          <p:stCondLst>
                                            <p:cond delay="0"/>
                                          </p:stCondLst>
                                        </p:cTn>
                                        <p:tgtEl>
                                          <p:spTgt spid="3"/>
                                        </p:tgtEl>
                                      </p:cBhvr>
                                    </p:animEffect>
                                    <p:anim calcmode="lin" valueType="num">
                                      <p:cBhvr>
                                        <p:cTn id="3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gtEl>
                                      </p:cBhvr>
                                      <p:to x="100000" y="60000"/>
                                    </p:animScale>
                                    <p:animScale>
                                      <p:cBhvr>
                                        <p:cTn id="37" dur="166" decel="50000">
                                          <p:stCondLst>
                                            <p:cond delay="676"/>
                                          </p:stCondLst>
                                        </p:cTn>
                                        <p:tgtEl>
                                          <p:spTgt spid="3"/>
                                        </p:tgtEl>
                                      </p:cBhvr>
                                      <p:to x="100000" y="100000"/>
                                    </p:animScale>
                                    <p:animScale>
                                      <p:cBhvr>
                                        <p:cTn id="38" dur="26">
                                          <p:stCondLst>
                                            <p:cond delay="1312"/>
                                          </p:stCondLst>
                                        </p:cTn>
                                        <p:tgtEl>
                                          <p:spTgt spid="3"/>
                                        </p:tgtEl>
                                      </p:cBhvr>
                                      <p:to x="100000" y="80000"/>
                                    </p:animScale>
                                    <p:animScale>
                                      <p:cBhvr>
                                        <p:cTn id="39" dur="166" decel="50000">
                                          <p:stCondLst>
                                            <p:cond delay="1338"/>
                                          </p:stCondLst>
                                        </p:cTn>
                                        <p:tgtEl>
                                          <p:spTgt spid="3"/>
                                        </p:tgtEl>
                                      </p:cBhvr>
                                      <p:to x="100000" y="100000"/>
                                    </p:animScale>
                                    <p:animScale>
                                      <p:cBhvr>
                                        <p:cTn id="40" dur="26">
                                          <p:stCondLst>
                                            <p:cond delay="1642"/>
                                          </p:stCondLst>
                                        </p:cTn>
                                        <p:tgtEl>
                                          <p:spTgt spid="3"/>
                                        </p:tgtEl>
                                      </p:cBhvr>
                                      <p:to x="100000" y="90000"/>
                                    </p:animScale>
                                    <p:animScale>
                                      <p:cBhvr>
                                        <p:cTn id="41" dur="166" decel="50000">
                                          <p:stCondLst>
                                            <p:cond delay="1668"/>
                                          </p:stCondLst>
                                        </p:cTn>
                                        <p:tgtEl>
                                          <p:spTgt spid="3"/>
                                        </p:tgtEl>
                                      </p:cBhvr>
                                      <p:to x="100000" y="100000"/>
                                    </p:animScale>
                                    <p:animScale>
                                      <p:cBhvr>
                                        <p:cTn id="42" dur="26">
                                          <p:stCondLst>
                                            <p:cond delay="1808"/>
                                          </p:stCondLst>
                                        </p:cTn>
                                        <p:tgtEl>
                                          <p:spTgt spid="3"/>
                                        </p:tgtEl>
                                      </p:cBhvr>
                                      <p:to x="100000" y="95000"/>
                                    </p:animScale>
                                    <p:animScale>
                                      <p:cBhvr>
                                        <p:cTn id="43"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951242" y="1114760"/>
            <a:ext cx="10508120" cy="18434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使用简单数据类型绑定时，可以很容易的根据具体需求来定义方法中的形参类型和个数，然而在实际应用中，客户端请求可能会传递多个不同类型的参数数据，如果还使用简单数据类型进行绑定，那么就需要手动编写多个不同类型的参数，这种操作显然比较繁琐。为解决这个问题，可以使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类型进行数据绑定</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文本框 18"/>
          <p:cNvSpPr txBox="1"/>
          <p:nvPr>
            <p:custDataLst>
              <p:tags r:id="rId2"/>
            </p:custDataLst>
          </p:nvPr>
        </p:nvSpPr>
        <p:spPr>
          <a:xfrm>
            <a:off x="951242" y="2977955"/>
            <a:ext cx="10306784" cy="9608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类型的数据绑定就是将所有关联的请求参数封装在一个</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中，然后在方法中直接使用该</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作为形参来完成数据绑定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4" name="文本框 18"/>
          <p:cNvSpPr txBox="1"/>
          <p:nvPr>
            <p:custDataLst>
              <p:tags r:id="rId3"/>
            </p:custDataLst>
          </p:nvPr>
        </p:nvSpPr>
        <p:spPr>
          <a:xfrm>
            <a:off x="951242" y="4106325"/>
            <a:ext cx="10155782" cy="17701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类型数据绑定时，客户端请求的参数</a:t>
            </a:r>
            <a:r>
              <a:rPr lang="zh-CN" altLang="zh-CN" dirty="0" smtClean="0">
                <a:solidFill>
                  <a:srgbClr val="595959"/>
                </a:solidFill>
                <a:latin typeface="微软雅黑" panose="020B0503020204020204" pitchFamily="34" charset="-122"/>
              </a:rPr>
              <a:t>名称必须</a:t>
            </a:r>
            <a:r>
              <a:rPr lang="zh-CN" altLang="zh-CN" dirty="0">
                <a:solidFill>
                  <a:srgbClr val="595959"/>
                </a:solidFill>
                <a:latin typeface="微软雅黑" panose="020B0503020204020204" pitchFamily="34" charset="-122"/>
              </a:rPr>
              <a:t>与要绑定的</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类中的属性名称保持一致。这样客户端发送请求时，请求数据才会自动绑定到处理器形参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对象中，否则处理器参数接收的值为</a:t>
            </a:r>
            <a:r>
              <a:rPr lang="en-US" altLang="zh-CN" dirty="0">
                <a:solidFill>
                  <a:srgbClr val="595959"/>
                </a:solidFill>
                <a:latin typeface="微软雅黑" panose="020B0503020204020204" pitchFamily="34" charset="-122"/>
              </a:rPr>
              <a:t>null</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0051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1408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961390" y="979805"/>
            <a:ext cx="10387965"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下面通过用户注册案例演示</a:t>
            </a:r>
            <a:r>
              <a:rPr lang="en-US" altLang="zh-CN" dirty="0">
                <a:solidFill>
                  <a:srgbClr val="595959"/>
                </a:solidFill>
                <a:latin typeface="微软雅黑" panose="020B0503020204020204" pitchFamily="34" charset="-122"/>
                <a:ea typeface="微软雅黑" panose="020B0503020204020204" pitchFamily="34" charset="-122"/>
                <a:cs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rPr>
              <a:t>的数据绑定，该案例要求表单提交的数据绑定在处理器</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类型的形参中，案例具体实现步骤如下所示。</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795019" y="3223376"/>
            <a:ext cx="6876488" cy="2120902"/>
          </a:xfrm>
          <a:prstGeom prst="rect">
            <a:avLst/>
          </a:prstGeom>
          <a:solidFill>
            <a:schemeClr val="bg1">
              <a:lumMod val="95000"/>
            </a:schemeClr>
          </a:solidFill>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dirty="0">
                <a:solidFill>
                  <a:srgbClr val="595959"/>
                </a:solidFill>
                <a:latin typeface="微软雅黑" panose="020B0503020204020204" pitchFamily="34" charset="-122"/>
                <a:ea typeface="微软雅黑" panose="020B0503020204020204" pitchFamily="34" charset="-122"/>
                <a:cs typeface="+mn-ea"/>
              </a:rPr>
              <a:t>用户名</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dirty="0">
                <a:solidFill>
                  <a:srgbClr val="595959"/>
                </a:solidFill>
                <a:latin typeface="微软雅黑" panose="020B0503020204020204" pitchFamily="34" charset="-122"/>
                <a:ea typeface="微软雅黑" panose="020B0503020204020204" pitchFamily="34" charset="-122"/>
                <a:cs typeface="+mn-ea"/>
              </a:rPr>
              <a:t>用户密码</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884805" y="2055495"/>
            <a:ext cx="8058785" cy="50673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创建一个</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类用于封装用户信息</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68974"/>
            <a:ext cx="8485746" cy="506730"/>
          </a:xfrm>
          <a:prstGeom prst="rect">
            <a:avLst/>
          </a:prstGeom>
          <a:noFill/>
          <a:ln>
            <a:noFill/>
          </a:ln>
        </p:spPr>
        <p:txBody>
          <a:bodyPr wrap="square" rtlCol="0">
            <a:spAutoFit/>
          </a:bodyPr>
          <a:lstStyle/>
          <a:p>
            <a:pPr>
              <a:lnSpc>
                <a:spcPct val="150000"/>
              </a:lnSpc>
            </a:pPr>
            <a:r>
              <a:rPr lang="zh-CN" altLang="zh-CN" dirty="0" smtClean="0">
                <a:solidFill>
                  <a:srgbClr val="595959"/>
                </a:solidFill>
                <a:latin typeface="微软雅黑" panose="020B0503020204020204" pitchFamily="34" charset="-122"/>
                <a:ea typeface="微软雅黑" panose="020B0503020204020204" pitchFamily="34" charset="-122"/>
                <a:cs typeface="+mn-ea"/>
              </a:rPr>
              <a:t>创建</a:t>
            </a:r>
            <a:r>
              <a:rPr lang="en-US" altLang="zh-CN" dirty="0" smtClean="0">
                <a:solidFill>
                  <a:srgbClr val="595959"/>
                </a:solidFill>
                <a:latin typeface="微软雅黑" panose="020B0503020204020204" pitchFamily="34" charset="-122"/>
                <a:ea typeface="微软雅黑" panose="020B0503020204020204" pitchFamily="34" charset="-122"/>
                <a:cs typeface="+mn-ea"/>
              </a:rPr>
              <a:t>web</a:t>
            </a:r>
            <a:r>
              <a:rPr lang="zh-CN" altLang="en-US" dirty="0" smtClean="0">
                <a:solidFill>
                  <a:srgbClr val="595959"/>
                </a:solidFill>
                <a:latin typeface="微软雅黑" panose="020B0503020204020204" pitchFamily="34" charset="-122"/>
                <a:ea typeface="微软雅黑" panose="020B0503020204020204" pitchFamily="34" charset="-122"/>
                <a:cs typeface="+mn-ea"/>
              </a:rPr>
              <a:t>目录下创建</a:t>
            </a:r>
            <a:r>
              <a:rPr lang="en-US" altLang="zh-CN" dirty="0" err="1" smtClean="0">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文件，在</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中编写用户注册表单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1143838" y="2126575"/>
            <a:ext cx="9892462" cy="4154984"/>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&lt;meta 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equiv</a:t>
            </a:r>
            <a:r>
              <a:rPr lang="en-US" altLang="zh-CN" sz="1600" dirty="0">
                <a:solidFill>
                  <a:srgbClr val="595959"/>
                </a:solidFill>
                <a:latin typeface="微软雅黑" panose="020B0503020204020204" pitchFamily="34" charset="-122"/>
                <a:ea typeface="微软雅黑" panose="020B0503020204020204" pitchFamily="34" charset="-122"/>
                <a:cs typeface="+mn-ea"/>
              </a:rPr>
              <a:t>="Content-Type" content="text/html; charset=UTF-8"&gt;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注册</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1369B2"/>
                </a:solidFill>
                <a:latin typeface="微软雅黑" panose="020B0503020204020204" pitchFamily="34" charset="-122"/>
                <a:ea typeface="微软雅黑" panose="020B0503020204020204" pitchFamily="34" charset="-122"/>
                <a:cs typeface="+mn-ea"/>
              </a:rPr>
              <a:t>&lt;</a:t>
            </a:r>
            <a:r>
              <a:rPr lang="en-US" altLang="zh-CN" sz="1600" dirty="0">
                <a:solidFill>
                  <a:srgbClr val="1369B2"/>
                </a:solidFill>
                <a:latin typeface="微软雅黑" panose="020B0503020204020204" pitchFamily="34" charset="-122"/>
                <a:ea typeface="微软雅黑" panose="020B0503020204020204" pitchFamily="34" charset="-122"/>
                <a:cs typeface="+mn-ea"/>
              </a:rPr>
              <a:t>form </a:t>
            </a:r>
            <a:r>
              <a:rPr lang="en-US" altLang="zh-CN" sz="1600" dirty="0">
                <a:solidFill>
                  <a:srgbClr val="595959"/>
                </a:solidFill>
                <a:latin typeface="微软雅黑" panose="020B0503020204020204" pitchFamily="34" charset="-122"/>
                <a:ea typeface="微软雅黑" panose="020B0503020204020204" pitchFamily="34" charset="-122"/>
                <a:cs typeface="+mn-ea"/>
              </a:rPr>
              <a:t>action</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en-US" altLang="zh-CN" sz="1600" dirty="0" err="1">
                <a:solidFill>
                  <a:srgbClr val="FF0000"/>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en-US" altLang="zh-CN" sz="1600" dirty="0" err="1">
                <a:solidFill>
                  <a:srgbClr val="FF0000"/>
                </a:solidFill>
                <a:latin typeface="微软雅黑" panose="020B0503020204020204" pitchFamily="34" charset="-122"/>
                <a:ea typeface="微软雅黑" panose="020B0503020204020204" pitchFamily="34" charset="-122"/>
                <a:cs typeface="+mn-ea"/>
              </a:rPr>
              <a:t>registerUser</a:t>
            </a:r>
            <a:r>
              <a:rPr lang="en-US" altLang="zh-CN" sz="1600" dirty="0">
                <a:solidFill>
                  <a:srgbClr val="FF0000"/>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method</a:t>
            </a:r>
            <a:r>
              <a:rPr lang="en-US" altLang="zh-CN" sz="1600" dirty="0">
                <a:solidFill>
                  <a:srgbClr val="595959"/>
                </a:solidFill>
                <a:latin typeface="微软雅黑" panose="020B0503020204020204" pitchFamily="34" charset="-122"/>
                <a:ea typeface="微软雅黑" panose="020B0503020204020204" pitchFamily="34" charset="-122"/>
                <a:cs typeface="+mn-ea"/>
              </a:rPr>
              <a:t>="post"</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name="username"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密</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type="password" name="password"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a:solidFill>
                  <a:srgbClr val="595959"/>
                </a:solidFill>
                <a:latin typeface="微软雅黑" panose="020B0503020204020204" pitchFamily="34" charset="-122"/>
                <a:ea typeface="微软雅黑" panose="020B0503020204020204" pitchFamily="34" charset="-122"/>
                <a:cs typeface="+mn-ea"/>
              </a:rPr>
              <a: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注册</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&lt;/form</a:t>
            </a:r>
            <a:r>
              <a:rPr lang="en-US" altLang="zh-CN" sz="1600" dirty="0" smtClean="0">
                <a:solidFill>
                  <a:srgbClr val="1369B2"/>
                </a:solidFill>
                <a:latin typeface="微软雅黑" panose="020B0503020204020204" pitchFamily="34" charset="-122"/>
                <a:ea typeface="微软雅黑" panose="020B0503020204020204" pitchFamily="34" charset="-122"/>
                <a:cs typeface="+mn-ea"/>
              </a:rPr>
              <a:t>&gt;</a:t>
            </a:r>
          </a:p>
          <a:p>
            <a:pPr>
              <a:lnSpc>
                <a:spcPct val="150000"/>
              </a:lnSpc>
            </a:pPr>
            <a:r>
              <a:rPr lang="en-US" altLang="zh-CN" sz="1600" dirty="0" smtClean="0">
                <a:solidFill>
                  <a:srgbClr val="1369B2"/>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body&gt;	</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3514987" y="5583248"/>
            <a:ext cx="7449423" cy="369332"/>
          </a:xfrm>
          <a:prstGeom prst="rect">
            <a:avLst/>
          </a:prstGeom>
          <a:solidFill>
            <a:srgbClr val="FFC000"/>
          </a:solidFill>
        </p:spPr>
        <p:txBody>
          <a:bodyPr wrap="square">
            <a:spAutoFit/>
          </a:bodyPr>
          <a:lstStyle/>
          <a:p>
            <a:r>
              <a:rPr lang="zh-CN" altLang="zh-CN" dirty="0">
                <a:solidFill>
                  <a:srgbClr val="595959"/>
                </a:solidFill>
                <a:latin typeface="微软雅黑" panose="020B0503020204020204" pitchFamily="34" charset="-122"/>
              </a:rPr>
              <a:t>客户端请求的</a:t>
            </a:r>
            <a:r>
              <a:rPr lang="zh-CN" altLang="zh-CN" b="1" dirty="0">
                <a:solidFill>
                  <a:srgbClr val="002060"/>
                </a:solidFill>
                <a:latin typeface="微软雅黑" panose="020B0503020204020204" pitchFamily="34" charset="-122"/>
              </a:rPr>
              <a:t>参数名</a:t>
            </a:r>
            <a:r>
              <a:rPr lang="zh-CN" altLang="zh-CN" dirty="0">
                <a:solidFill>
                  <a:srgbClr val="595959"/>
                </a:solidFill>
                <a:latin typeface="微软雅黑" panose="020B0503020204020204" pitchFamily="34" charset="-122"/>
              </a:rPr>
              <a:t>称必须与要绑定的</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类中的</a:t>
            </a:r>
            <a:r>
              <a:rPr lang="zh-CN" altLang="zh-CN" dirty="0">
                <a:solidFill>
                  <a:srgbClr val="002060"/>
                </a:solidFill>
                <a:latin typeface="微软雅黑" panose="020B0503020204020204" pitchFamily="34" charset="-122"/>
              </a:rPr>
              <a:t>属性名</a:t>
            </a:r>
            <a:r>
              <a:rPr lang="zh-CN" altLang="zh-CN" dirty="0">
                <a:solidFill>
                  <a:srgbClr val="595959"/>
                </a:solidFill>
                <a:latin typeface="微软雅黑" panose="020B0503020204020204" pitchFamily="34" charset="-122"/>
              </a:rPr>
              <a:t>称保持一致</a:t>
            </a:r>
            <a:endParaRPr lang="zh-CN" altLang="en-US" dirty="0"/>
          </a:p>
        </p:txBody>
      </p:sp>
      <p:cxnSp>
        <p:nvCxnSpPr>
          <p:cNvPr id="5" name="直接箭头连接符 4"/>
          <p:cNvCxnSpPr/>
          <p:nvPr/>
        </p:nvCxnSpPr>
        <p:spPr>
          <a:xfrm flipH="1" flipV="1">
            <a:off x="5914937" y="4337108"/>
            <a:ext cx="678810" cy="12461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745718" y="4764947"/>
            <a:ext cx="1290935" cy="8183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525920" y="3009280"/>
            <a:ext cx="9161050" cy="646331"/>
          </a:xfrm>
          <a:prstGeom prst="rect">
            <a:avLst/>
          </a:prstGeom>
          <a:solidFill>
            <a:srgbClr val="FFC000"/>
          </a:solidFill>
        </p:spPr>
        <p:txBody>
          <a:bodyPr wrap="square">
            <a:spAutoFit/>
          </a:bodyPr>
          <a:lstStyle/>
          <a:p>
            <a:r>
              <a:rPr lang="en-US" altLang="zh-CN" dirty="0" smtClean="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dirty="0" smtClean="0">
                <a:solidFill>
                  <a:srgbClr val="595959"/>
                </a:solidFill>
                <a:latin typeface="微软雅黑" panose="020B0503020204020204" pitchFamily="34" charset="-122"/>
                <a:ea typeface="微软雅黑" panose="020B0503020204020204" pitchFamily="34" charset="-122"/>
                <a:cs typeface="+mn-ea"/>
              </a:rPr>
              <a:t>}</a:t>
            </a:r>
            <a:r>
              <a:rPr lang="zh-CN" altLang="en-US" dirty="0" smtClean="0">
                <a:solidFill>
                  <a:srgbClr val="595959"/>
                </a:solidFill>
                <a:latin typeface="微软雅黑" panose="020B0503020204020204" pitchFamily="34" charset="-122"/>
                <a:ea typeface="微软雅黑" panose="020B0503020204020204" pitchFamily="34" charset="-122"/>
                <a:cs typeface="+mn-ea"/>
              </a:rPr>
              <a:t>是</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en-US" altLang="zh-CN" dirty="0" smtClean="0"/>
              <a:t>JSP</a:t>
            </a:r>
            <a:r>
              <a:rPr lang="zh-CN" altLang="en-US" dirty="0"/>
              <a:t>取得绝对路径的方法，等价于</a:t>
            </a:r>
            <a:r>
              <a:rPr lang="en-US" altLang="zh-CN" dirty="0"/>
              <a:t>&lt;%=</a:t>
            </a:r>
            <a:r>
              <a:rPr lang="en-US" altLang="zh-CN" dirty="0" err="1"/>
              <a:t>request.getContextPath</a:t>
            </a:r>
            <a:r>
              <a:rPr lang="en-US" altLang="zh-CN" dirty="0"/>
              <a:t>()%&gt; </a:t>
            </a:r>
            <a:r>
              <a:rPr lang="zh-CN" altLang="en-US" dirty="0"/>
              <a:t>。也就是取出部署的应用程序名或者是当前的项目名称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a:t>
            </a:r>
            <a:r>
              <a:rPr lang="en-US" altLang="zh-CN" sz="2800" dirty="0" smtClean="0">
                <a:solidFill>
                  <a:schemeClr val="bg1"/>
                </a:solidFill>
                <a:latin typeface="Impact" panose="020B0806030902050204" charset="0"/>
                <a:ea typeface="微软雅黑" panose="020B0503020204020204" pitchFamily="34" charset="-122"/>
                <a:sym typeface="Arial" panose="020B0604020202020204" pitchFamily="34" charset="0"/>
              </a:rPr>
              <a:t>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21121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方法用于接收用户注册信息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1863227" y="2065270"/>
            <a:ext cx="8883070" cy="2677656"/>
          </a:xfrm>
          <a:prstGeom prst="rect">
            <a:avLst/>
          </a:prstGeom>
          <a:solidFill>
            <a:schemeClr val="bg1">
              <a:lumMod val="95000"/>
            </a:schemeClr>
          </a:solidFill>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接收表单用户信息</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sz="1600" dirty="0">
                <a:solidFill>
                  <a:srgbClr val="595959"/>
                </a:solidFill>
                <a:latin typeface="微软雅黑" panose="020B0503020204020204" pitchFamily="34" charset="-122"/>
                <a:ea typeface="微软雅黑" panose="020B0503020204020204" pitchFamily="34" charset="-122"/>
                <a:cs typeface="+mn-ea"/>
              </a:rPr>
              <a:t>(User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password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user.getPassword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username+",password</a:t>
            </a:r>
            <a:r>
              <a:rPr lang="en-US" altLang="zh-CN" sz="1600" dirty="0">
                <a:solidFill>
                  <a:srgbClr val="595959"/>
                </a:solidFill>
                <a:latin typeface="微软雅黑" panose="020B0503020204020204" pitchFamily="34" charset="-122"/>
                <a:ea typeface="微软雅黑" panose="020B0503020204020204" pitchFamily="34" charset="-122"/>
                <a:cs typeface="+mn-ea"/>
              </a:rPr>
              <a:t>="+password);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8807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中</a:t>
              </a:r>
              <a:r>
                <a:rPr lang="zh-CN" altLang="zh-CN" sz="2000" dirty="0">
                  <a:solidFill>
                    <a:srgbClr val="1369B2"/>
                  </a:solidFill>
                  <a:latin typeface="微软雅黑" panose="020B0503020204020204" pitchFamily="34" charset="-122"/>
                  <a:ea typeface="微软雅黑" panose="020B0503020204020204" pitchFamily="34" charset="-122"/>
                  <a:cs typeface="+mn-ea"/>
                </a:rPr>
                <a:t>数据绑定的概念</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65815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zh-CN" sz="2000" dirty="0">
                  <a:solidFill>
                    <a:srgbClr val="1369B2"/>
                  </a:solidFill>
                  <a:latin typeface="微软雅黑" panose="020B0503020204020204" pitchFamily="34" charset="-122"/>
                  <a:ea typeface="微软雅黑" panose="020B0503020204020204" pitchFamily="34" charset="-122"/>
                  <a:cs typeface="+mn-ea"/>
                </a:rPr>
                <a:t>简单数据类型</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的绑定</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2611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复</a:t>
              </a:r>
              <a:r>
                <a:rPr lang="zh-CN" altLang="zh-CN" sz="2000" dirty="0">
                  <a:solidFill>
                    <a:srgbClr val="1369B2"/>
                  </a:solidFill>
                  <a:latin typeface="微软雅黑" panose="020B0503020204020204" pitchFamily="34" charset="-122"/>
                  <a:ea typeface="微软雅黑" panose="020B0503020204020204" pitchFamily="34" charset="-122"/>
                  <a:cs typeface="+mn-ea"/>
                </a:rPr>
                <a:t>杂数据类型</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的绑定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9233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a:t>
            </a:r>
            <a:r>
              <a:rPr lang="en-US" altLang="zh-CN" dirty="0" smtClean="0">
                <a:solidFill>
                  <a:srgbClr val="595959"/>
                </a:solidFill>
                <a:latin typeface="微软雅黑" panose="020B0503020204020204" pitchFamily="34" charset="-122"/>
                <a:ea typeface="微软雅黑" panose="020B0503020204020204" pitchFamily="34" charset="-122"/>
                <a:cs typeface="+mn-ea"/>
              </a:rPr>
              <a:t>localhost:8080/register.jsp</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a:t>
            </a:r>
            <a:r>
              <a:rPr lang="zh-CN" altLang="en-US" dirty="0">
                <a:solidFill>
                  <a:srgbClr val="595959"/>
                </a:solidFill>
                <a:latin typeface="微软雅黑" panose="020B0503020204020204" pitchFamily="34" charset="-122"/>
                <a:ea typeface="微软雅黑" panose="020B0503020204020204" pitchFamily="34" charset="-122"/>
                <a:cs typeface="+mn-ea"/>
              </a:rPr>
              <a:t>所示。</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966" y="2377667"/>
            <a:ext cx="34290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2306" y="2377667"/>
            <a:ext cx="48863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010444" y="4673915"/>
            <a:ext cx="9928799" cy="1338828"/>
          </a:xfrm>
          <a:prstGeom prst="rect">
            <a:avLst/>
          </a:prstGeom>
        </p:spPr>
        <p:txBody>
          <a:bodyPr wrap="square">
            <a:spAutoFit/>
          </a:bodyPr>
          <a:lstStyle/>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mn-ea"/>
              </a:rPr>
              <a:t>registerUser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方法获取到了客户端请求中的参数</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和参数</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的值，并将</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的值分别赋给了</a:t>
            </a:r>
            <a:r>
              <a:rPr lang="en-US" altLang="zh-CN" dirty="0" err="1">
                <a:solidFill>
                  <a:srgbClr val="595959"/>
                </a:solidFill>
                <a:latin typeface="微软雅黑" panose="020B0503020204020204" pitchFamily="34" charset="-122"/>
                <a:ea typeface="微软雅黑" panose="020B0503020204020204" pitchFamily="34" charset="-122"/>
                <a:cs typeface="+mn-ea"/>
              </a:rPr>
              <a:t>getUserNameAndId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方法中</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形参的</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属性和</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属性，实现了</a:t>
            </a:r>
            <a:r>
              <a:rPr lang="en-US" altLang="zh-CN" dirty="0">
                <a:solidFill>
                  <a:srgbClr val="595959"/>
                </a:solidFill>
                <a:latin typeface="微软雅黑" panose="020B0503020204020204" pitchFamily="34" charset="-122"/>
                <a:ea typeface="微软雅黑" panose="020B0503020204020204" pitchFamily="34" charset="-122"/>
                <a:cs typeface="+mn-ea"/>
              </a:rPr>
              <a:t>POJO</a:t>
            </a:r>
            <a:r>
              <a:rPr lang="zh-CN" altLang="zh-CN" dirty="0">
                <a:solidFill>
                  <a:srgbClr val="595959"/>
                </a:solidFill>
                <a:latin typeface="微软雅黑" panose="020B0503020204020204" pitchFamily="34" charset="-122"/>
                <a:ea typeface="微软雅黑" panose="020B0503020204020204" pitchFamily="34" charset="-122"/>
                <a:cs typeface="+mn-ea"/>
              </a:rPr>
              <a:t>数据绑定</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8"/>
          <p:cNvSpPr txBox="1"/>
          <p:nvPr>
            <p:custDataLst>
              <p:tags r:id="rId1"/>
            </p:custDataLst>
          </p:nvPr>
        </p:nvSpPr>
        <p:spPr>
          <a:xfrm>
            <a:off x="1396355" y="2254031"/>
            <a:ext cx="9390960" cy="14267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在客户端请求中，难免会有中文信息传递，例如，在</a:t>
            </a:r>
            <a:r>
              <a:rPr lang="en-US" altLang="zh-CN" dirty="0" err="1">
                <a:solidFill>
                  <a:srgbClr val="595959"/>
                </a:solidFill>
                <a:latin typeface="微软雅黑" panose="020B0503020204020204" pitchFamily="34" charset="-122"/>
              </a:rPr>
              <a:t>register.jsp</a:t>
            </a:r>
            <a:r>
              <a:rPr lang="zh-CN" altLang="zh-CN" dirty="0">
                <a:solidFill>
                  <a:srgbClr val="595959"/>
                </a:solidFill>
                <a:latin typeface="微软雅黑" panose="020B0503020204020204" pitchFamily="34" charset="-122"/>
              </a:rPr>
              <a:t>中的用户名输入框中输入用户名</a:t>
            </a:r>
            <a:r>
              <a:rPr lang="en-US" altLang="zh-CN" dirty="0" smtClean="0">
                <a:solidFill>
                  <a:srgbClr val="595959"/>
                </a:solidFill>
                <a:latin typeface="微软雅黑" panose="020B0503020204020204" pitchFamily="34" charset="-122"/>
              </a:rPr>
              <a:t>“</a:t>
            </a:r>
            <a:r>
              <a:rPr lang="zh-CN" altLang="en-US" dirty="0" smtClean="0">
                <a:solidFill>
                  <a:srgbClr val="595959"/>
                </a:solidFill>
                <a:latin typeface="微软雅黑" panose="020B0503020204020204" pitchFamily="34" charset="-122"/>
              </a:rPr>
              <a:t>湖北</a:t>
            </a:r>
            <a:r>
              <a:rPr lang="en-US" altLang="zh-CN" dirty="0" smtClean="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请求时，虽然</a:t>
            </a:r>
            <a:r>
              <a:rPr lang="en-US" altLang="zh-CN" dirty="0" err="1">
                <a:solidFill>
                  <a:srgbClr val="595959"/>
                </a:solidFill>
                <a:latin typeface="微软雅黑" panose="020B0503020204020204" pitchFamily="34" charset="-122"/>
              </a:rPr>
              <a:t>registerUser</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方法可以获取到</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的属性值，但是在控制台中打印的信息却出现了乱码，控制台打印乱码信息如图所示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34" name="Title 1"/>
          <p:cNvSpPr txBox="1"/>
          <p:nvPr/>
        </p:nvSpPr>
        <p:spPr>
          <a:xfrm>
            <a:off x="1147351" y="268089"/>
            <a:ext cx="3893406" cy="505809"/>
          </a:xfrm>
          <a:prstGeom prst="rect">
            <a:avLst/>
          </a:prstGeom>
        </p:spPr>
        <p:txBody>
          <a:bodyPr lIns="0" tIns="60924" rIns="0" bIns="6092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p>
        </p:txBody>
      </p:sp>
      <p:pic>
        <p:nvPicPr>
          <p:cNvPr id="23" name="图形 22" descr="讲故事"/>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714734" y="967531"/>
            <a:ext cx="1015681" cy="1015681"/>
          </a:xfrm>
          <a:prstGeom prst="rect">
            <a:avLst/>
          </a:prstGeom>
        </p:spPr>
      </p:pic>
      <p:sp>
        <p:nvSpPr>
          <p:cNvPr id="25" name="矩形 24"/>
          <p:cNvSpPr/>
          <p:nvPr/>
        </p:nvSpPr>
        <p:spPr>
          <a:xfrm>
            <a:off x="2152015" y="1177925"/>
            <a:ext cx="457581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186305" y="1276985"/>
            <a:ext cx="4541520" cy="368300"/>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多学一招：解决请求参数中的中文乱码问题</a:t>
            </a:r>
          </a:p>
        </p:txBody>
      </p:sp>
      <p:sp>
        <p:nvSpPr>
          <p:cNvPr id="27" name="矩形 26"/>
          <p:cNvSpPr/>
          <p:nvPr/>
        </p:nvSpPr>
        <p:spPr>
          <a:xfrm>
            <a:off x="6865781"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7009754"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768" y="4070233"/>
            <a:ext cx="401002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2420" y="3903545"/>
            <a:ext cx="28575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7351" y="268089"/>
            <a:ext cx="3893406" cy="505809"/>
          </a:xfrm>
          <a:prstGeom prst="rect">
            <a:avLst/>
          </a:prstGeom>
        </p:spPr>
        <p:txBody>
          <a:bodyPr lIns="0" tIns="60924" rIns="0" bIns="6092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p>
        </p:txBody>
      </p:sp>
      <p:pic>
        <p:nvPicPr>
          <p:cNvPr id="23" name="图形 22" descr="讲故事"/>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73183" y="794325"/>
            <a:ext cx="1015681" cy="1015681"/>
          </a:xfrm>
          <a:prstGeom prst="rect">
            <a:avLst/>
          </a:prstGeom>
        </p:spPr>
      </p:pic>
      <p:sp>
        <p:nvSpPr>
          <p:cNvPr id="25" name="矩形 24"/>
          <p:cNvSpPr/>
          <p:nvPr/>
        </p:nvSpPr>
        <p:spPr>
          <a:xfrm>
            <a:off x="2110464" y="1004719"/>
            <a:ext cx="457581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186305" y="1276985"/>
            <a:ext cx="4541520" cy="368300"/>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多学一招：解决请求参数中的中文乱码问题</a:t>
            </a:r>
          </a:p>
        </p:txBody>
      </p:sp>
      <p:sp>
        <p:nvSpPr>
          <p:cNvPr id="27" name="矩形 26"/>
          <p:cNvSpPr/>
          <p:nvPr/>
        </p:nvSpPr>
        <p:spPr>
          <a:xfrm>
            <a:off x="6824230" y="1004235"/>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6968203" y="1004235"/>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文本框 18"/>
          <p:cNvSpPr txBox="1"/>
          <p:nvPr>
            <p:custDataLst>
              <p:tags r:id="rId1"/>
            </p:custDataLst>
          </p:nvPr>
        </p:nvSpPr>
        <p:spPr>
          <a:xfrm>
            <a:off x="1396355" y="1795774"/>
            <a:ext cx="9390960" cy="9279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为了防止客户端传入的中文数据出现乱码，可以使用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提供的编码过滤器来统一编码。要使用编码过滤器，只需要在</a:t>
            </a:r>
            <a:r>
              <a:rPr lang="en-US" altLang="zh-CN" dirty="0" err="1">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中添加如下代码</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4" name="文本框 3"/>
          <p:cNvSpPr txBox="1"/>
          <p:nvPr/>
        </p:nvSpPr>
        <p:spPr>
          <a:xfrm>
            <a:off x="1396355" y="2723690"/>
            <a:ext cx="9232496" cy="3637919"/>
          </a:xfrm>
          <a:prstGeom prst="rect">
            <a:avLst/>
          </a:prstGeom>
          <a:solidFill>
            <a:schemeClr val="bg1">
              <a:lumMod val="95000"/>
            </a:schemeClr>
          </a:solidFill>
        </p:spPr>
        <p:txBody>
          <a:bodyPr wrap="square" rtlCol="0">
            <a:spAutoFit/>
          </a:bodyPr>
          <a:lstStyle/>
          <a:p>
            <a:pPr>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&lt;filter&gt;	</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a:solidFill>
                  <a:srgbClr val="595959"/>
                </a:solidFill>
                <a:latin typeface="微软雅黑" panose="020B0503020204020204" pitchFamily="34" charset="-122"/>
                <a:ea typeface="微软雅黑" panose="020B0503020204020204" pitchFamily="34" charset="-122"/>
                <a:cs typeface="+mn-ea"/>
              </a:rPr>
              <a:t>filter-name&gt;</a:t>
            </a:r>
            <a:r>
              <a:rPr lang="en-US" altLang="zh-CN" sz="1600" dirty="0" err="1">
                <a:solidFill>
                  <a:srgbClr val="595959"/>
                </a:solidFill>
                <a:latin typeface="微软雅黑" panose="020B0503020204020204" pitchFamily="34" charset="-122"/>
                <a:ea typeface="微软雅黑" panose="020B0503020204020204" pitchFamily="34" charset="-122"/>
                <a:cs typeface="+mn-ea"/>
              </a:rPr>
              <a:t>CharacterEncodingFilter</a:t>
            </a:r>
            <a:r>
              <a:rPr lang="en-US" altLang="zh-CN" sz="1600" dirty="0">
                <a:solidFill>
                  <a:srgbClr val="595959"/>
                </a:solidFill>
                <a:latin typeface="微软雅黑" panose="020B0503020204020204" pitchFamily="34" charset="-122"/>
                <a:ea typeface="微软雅黑" panose="020B0503020204020204" pitchFamily="34" charset="-122"/>
                <a:cs typeface="+mn-ea"/>
              </a:rPr>
              <a:t>&lt;/filter-name&gt;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2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a:solidFill>
                  <a:srgbClr val="595959"/>
                </a:solidFill>
                <a:latin typeface="微软雅黑" panose="020B0503020204020204" pitchFamily="34" charset="-122"/>
                <a:ea typeface="微软雅黑" panose="020B0503020204020204" pitchFamily="34" charset="-122"/>
                <a:cs typeface="+mn-ea"/>
              </a:rPr>
              <a:t>filter-class&gt; </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org.springframework.web.filter.CharacterEncodingFilter</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filter-class&gt;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2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init-param</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a:solidFill>
                  <a:srgbClr val="595959"/>
                </a:solidFill>
                <a:latin typeface="微软雅黑" panose="020B0503020204020204" pitchFamily="34" charset="-122"/>
                <a:ea typeface="微软雅黑" panose="020B0503020204020204" pitchFamily="34" charset="-122"/>
                <a:cs typeface="+mn-ea"/>
              </a:rPr>
              <a:t>param-name&gt;encoding&lt;/param-name&gt;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a:solidFill>
                  <a:srgbClr val="595959"/>
                </a:solidFill>
                <a:latin typeface="微软雅黑" panose="020B0503020204020204" pitchFamily="34" charset="-122"/>
                <a:ea typeface="微软雅黑" panose="020B0503020204020204" pitchFamily="34" charset="-122"/>
                <a:cs typeface="+mn-ea"/>
              </a:rPr>
              <a:t>param-value&gt;UTF-8&lt;/</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a:t>
            </a:r>
            <a:r>
              <a:rPr lang="en-US" altLang="zh-CN" sz="1600" dirty="0">
                <a:solidFill>
                  <a:srgbClr val="595959"/>
                </a:solidFill>
                <a:latin typeface="微软雅黑" panose="020B0503020204020204" pitchFamily="34" charset="-122"/>
                <a:ea typeface="微软雅黑" panose="020B0503020204020204" pitchFamily="34" charset="-122"/>
                <a:cs typeface="+mn-ea"/>
              </a:rPr>
              <a:t>-value</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init-param</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a:lnSpc>
                <a:spcPct val="12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filter&gt;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&lt;filter-name&gt;</a:t>
            </a:r>
            <a:r>
              <a:rPr lang="en-US" altLang="zh-CN" sz="1600" dirty="0" err="1">
                <a:solidFill>
                  <a:srgbClr val="595959"/>
                </a:solidFill>
                <a:latin typeface="微软雅黑" panose="020B0503020204020204" pitchFamily="34" charset="-122"/>
                <a:ea typeface="微软雅黑" panose="020B0503020204020204" pitchFamily="34" charset="-122"/>
                <a:cs typeface="+mn-ea"/>
              </a:rPr>
              <a:t>CharacterEncodingFilter</a:t>
            </a:r>
            <a:r>
              <a:rPr lang="en-US" altLang="zh-CN" sz="1600" dirty="0">
                <a:solidFill>
                  <a:srgbClr val="595959"/>
                </a:solidFill>
                <a:latin typeface="微软雅黑" panose="020B0503020204020204" pitchFamily="34" charset="-122"/>
                <a:ea typeface="微软雅黑" panose="020B0503020204020204" pitchFamily="34" charset="-122"/>
                <a:cs typeface="+mn-ea"/>
              </a:rPr>
              <a:t>&lt;/filter-name&gt;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2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-pattern&gt;/*&lt;/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-pattern&gt;	</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2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filter-mapping&gt;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7351" y="268089"/>
            <a:ext cx="3893406" cy="505809"/>
          </a:xfrm>
          <a:prstGeom prst="rect">
            <a:avLst/>
          </a:prstGeom>
        </p:spPr>
        <p:txBody>
          <a:bodyPr lIns="0" tIns="60924" rIns="0" bIns="6092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p>
        </p:txBody>
      </p:sp>
      <p:pic>
        <p:nvPicPr>
          <p:cNvPr id="23" name="图形 22" descr="讲故事"/>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714734" y="967531"/>
            <a:ext cx="1015681" cy="1015681"/>
          </a:xfrm>
          <a:prstGeom prst="rect">
            <a:avLst/>
          </a:prstGeom>
        </p:spPr>
      </p:pic>
      <p:sp>
        <p:nvSpPr>
          <p:cNvPr id="25" name="矩形 24"/>
          <p:cNvSpPr/>
          <p:nvPr/>
        </p:nvSpPr>
        <p:spPr>
          <a:xfrm>
            <a:off x="2152015" y="1177925"/>
            <a:ext cx="457581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152015" y="1276985"/>
            <a:ext cx="4575810" cy="368300"/>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多学一招：解决请求参数中的中文乱码问题</a:t>
            </a:r>
          </a:p>
        </p:txBody>
      </p:sp>
      <p:sp>
        <p:nvSpPr>
          <p:cNvPr id="27" name="矩形 26"/>
          <p:cNvSpPr/>
          <p:nvPr/>
        </p:nvSpPr>
        <p:spPr>
          <a:xfrm>
            <a:off x="6865781"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7009754" y="1177441"/>
            <a:ext cx="83101" cy="6703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18"/>
          <p:cNvSpPr txBox="1"/>
          <p:nvPr>
            <p:custDataLst>
              <p:tags r:id="rId1"/>
            </p:custDataLst>
          </p:nvPr>
        </p:nvSpPr>
        <p:spPr>
          <a:xfrm>
            <a:off x="941705" y="2061303"/>
            <a:ext cx="10318750" cy="43370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配置完成后，再次在注册页面中输入中文用户名</a:t>
            </a:r>
            <a:r>
              <a:rPr lang="en-US" altLang="zh-CN" dirty="0" smtClean="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湖北</a:t>
            </a:r>
            <a:r>
              <a:rPr lang="en-US" altLang="zh-CN" dirty="0" smtClean="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以及密码</a:t>
            </a:r>
            <a:r>
              <a:rPr lang="en-US" altLang="zh-CN" dirty="0">
                <a:solidFill>
                  <a:srgbClr val="595959"/>
                </a:solidFill>
                <a:latin typeface="微软雅黑" panose="020B0503020204020204" pitchFamily="34" charset="-122"/>
              </a:rPr>
              <a:t>“123”</a:t>
            </a:r>
            <a:r>
              <a:rPr lang="zh-CN" altLang="zh-CN" dirty="0">
                <a:solidFill>
                  <a:srgbClr val="595959"/>
                </a:solidFill>
                <a:latin typeface="微软雅黑" panose="020B0503020204020204" pitchFamily="34" charset="-122"/>
              </a:rPr>
              <a:t>，此时控制台正确打印中文信息，如图所示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从图</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所示的打印信息可以看出，服务器端正确获取中文数据，这说明编码过滤器配置成功。</a:t>
            </a:r>
          </a:p>
          <a:p>
            <a:pPr>
              <a:lnSpc>
                <a:spcPct val="150000"/>
              </a:lnSpc>
            </a:pPr>
            <a:r>
              <a:rPr lang="zh-CN" altLang="zh-CN" dirty="0">
                <a:solidFill>
                  <a:srgbClr val="595959"/>
                </a:solidFill>
                <a:latin typeface="微软雅黑" panose="020B0503020204020204" pitchFamily="34" charset="-122"/>
              </a:rPr>
              <a:t>以上可以解决</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请求乱码问题，对于</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请求中文参数出现乱码，可以在使用参数之前重新编码，如</a:t>
            </a:r>
            <a:r>
              <a:rPr lang="en-US" altLang="zh-CN" dirty="0">
                <a:solidFill>
                  <a:srgbClr val="595959"/>
                </a:solidFill>
                <a:latin typeface="微软雅黑" panose="020B0503020204020204" pitchFamily="34" charset="-122"/>
              </a:rPr>
              <a:t>String username = new String(</a:t>
            </a:r>
            <a:r>
              <a:rPr lang="en-US" altLang="zh-CN" dirty="0" err="1">
                <a:solidFill>
                  <a:srgbClr val="595959"/>
                </a:solidFill>
                <a:latin typeface="微软雅黑" panose="020B0503020204020204" pitchFamily="34" charset="-122"/>
              </a:rPr>
              <a:t>user.getUsername</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getBytes</a:t>
            </a:r>
            <a:r>
              <a:rPr lang="en-US" altLang="zh-CN" dirty="0">
                <a:solidFill>
                  <a:srgbClr val="595959"/>
                </a:solidFill>
                <a:latin typeface="微软雅黑" panose="020B0503020204020204" pitchFamily="34" charset="-122"/>
              </a:rPr>
              <a:t>(“ISO8859-1”),“UTF-8”);</a:t>
            </a:r>
            <a:r>
              <a:rPr lang="zh-CN" altLang="zh-CN" dirty="0">
                <a:solidFill>
                  <a:srgbClr val="595959"/>
                </a:solidFill>
                <a:latin typeface="微软雅黑" panose="020B0503020204020204" pitchFamily="34" charset="-122"/>
              </a:rPr>
              <a:t>，其中</a:t>
            </a:r>
            <a:r>
              <a:rPr lang="en-US" altLang="zh-CN" dirty="0">
                <a:solidFill>
                  <a:srgbClr val="595959"/>
                </a:solidFill>
                <a:latin typeface="微软雅黑" panose="020B0503020204020204" pitchFamily="34" charset="-122"/>
              </a:rPr>
              <a:t>ISO8859-1</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默认编码，需要将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编码后的内容再按</a:t>
            </a:r>
            <a:r>
              <a:rPr lang="en-US" altLang="zh-CN" dirty="0">
                <a:solidFill>
                  <a:srgbClr val="595959"/>
                </a:solidFill>
                <a:latin typeface="微软雅黑" panose="020B0503020204020204" pitchFamily="34" charset="-122"/>
              </a:rPr>
              <a:t>UTF-8</a:t>
            </a:r>
            <a:r>
              <a:rPr lang="zh-CN" altLang="zh-CN" dirty="0">
                <a:solidFill>
                  <a:srgbClr val="595959"/>
                </a:solidFill>
                <a:latin typeface="微软雅黑" panose="020B0503020204020204" pitchFamily="34" charset="-122"/>
              </a:rPr>
              <a:t>编码</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7741" y="2960718"/>
            <a:ext cx="46386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9423" y="2908607"/>
            <a:ext cx="360997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1"/>
            </p:custDataLst>
          </p:nvPr>
        </p:nvSpPr>
        <p:spPr>
          <a:xfrm>
            <a:off x="1054655" y="971453"/>
            <a:ext cx="10404705" cy="13858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默认提供了一些常用的类型转换器，这些类型转换器，可以将客户端提交的参数自动转换为处理器形参类型的数据。然而默认类型转换器并不能将提交的参数转换为所有的类型。此时，就需要开发者自定义类型转换器，来将参数转换为程序所需要的类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6" name="文本框 18"/>
          <p:cNvSpPr txBox="1"/>
          <p:nvPr>
            <p:custDataLst>
              <p:tags r:id="rId2"/>
            </p:custDataLst>
          </p:nvPr>
        </p:nvSpPr>
        <p:spPr>
          <a:xfrm>
            <a:off x="1396355" y="2347645"/>
            <a:ext cx="9390960" cy="37763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框架提供了</a:t>
            </a:r>
            <a:r>
              <a:rPr lang="en-US" altLang="zh-CN" dirty="0" err="1">
                <a:solidFill>
                  <a:srgbClr val="595959"/>
                </a:solidFill>
                <a:latin typeface="微软雅黑" panose="020B0503020204020204" pitchFamily="34" charset="-122"/>
              </a:rPr>
              <a:t>org.springframework.core.convert.converter.Converter</a:t>
            </a:r>
            <a:r>
              <a:rPr lang="zh-CN" altLang="zh-CN" dirty="0">
                <a:solidFill>
                  <a:srgbClr val="595959"/>
                </a:solidFill>
                <a:latin typeface="微软雅黑" panose="020B0503020204020204" pitchFamily="34" charset="-122"/>
              </a:rPr>
              <a:t>接口作为类型转换器，开发者可以通过实现</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接口来自定义类型转换器。</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接口的代码如下所示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在上述代码中，泛型参数中的</a:t>
            </a:r>
            <a:r>
              <a:rPr lang="en-US" altLang="zh-CN" dirty="0">
                <a:solidFill>
                  <a:srgbClr val="595959"/>
                </a:solidFill>
                <a:latin typeface="微软雅黑" panose="020B0503020204020204" pitchFamily="34" charset="-122"/>
              </a:rPr>
              <a:t>S</a:t>
            </a:r>
            <a:r>
              <a:rPr lang="zh-CN" altLang="zh-CN" dirty="0">
                <a:solidFill>
                  <a:srgbClr val="595959"/>
                </a:solidFill>
                <a:latin typeface="微软雅黑" panose="020B0503020204020204" pitchFamily="34" charset="-122"/>
              </a:rPr>
              <a:t>表示源类型，</a:t>
            </a:r>
            <a:r>
              <a:rPr lang="en-US" altLang="zh-CN" dirty="0">
                <a:solidFill>
                  <a:srgbClr val="595959"/>
                </a:solidFill>
                <a:latin typeface="微软雅黑" panose="020B0503020204020204" pitchFamily="34" charset="-122"/>
              </a:rPr>
              <a:t>T</a:t>
            </a:r>
            <a:r>
              <a:rPr lang="zh-CN" altLang="zh-CN" dirty="0">
                <a:solidFill>
                  <a:srgbClr val="595959"/>
                </a:solidFill>
                <a:latin typeface="微软雅黑" panose="020B0503020204020204" pitchFamily="34" charset="-122"/>
              </a:rPr>
              <a:t>表示目标类型，而</a:t>
            </a:r>
            <a:r>
              <a:rPr lang="en-US" altLang="zh-CN" dirty="0">
                <a:solidFill>
                  <a:srgbClr val="595959"/>
                </a:solidFill>
                <a:latin typeface="微软雅黑" panose="020B0503020204020204" pitchFamily="34" charset="-122"/>
              </a:rPr>
              <a:t>convert( )</a:t>
            </a:r>
            <a:r>
              <a:rPr lang="zh-CN" altLang="zh-CN" dirty="0">
                <a:solidFill>
                  <a:srgbClr val="595959"/>
                </a:solidFill>
                <a:latin typeface="微软雅黑" panose="020B0503020204020204" pitchFamily="34" charset="-122"/>
              </a:rPr>
              <a:t>方法将源类型转换为目标类型返回，方法内的具体转换规则可由开发者自行定义</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7" name="文本框 1"/>
          <p:cNvSpPr txBox="1"/>
          <p:nvPr/>
        </p:nvSpPr>
        <p:spPr>
          <a:xfrm>
            <a:off x="3435442" y="3590882"/>
            <a:ext cx="5312785" cy="1289905"/>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interface Converter&lt;S, T&gt;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T convert(S source);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96962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10533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961390" y="837565"/>
            <a:ext cx="10387965"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下面通过案例演示自定义类型转换器转换特殊数据类型并完成数据绑定，该案例要求实现</a:t>
            </a:r>
            <a:r>
              <a:rPr lang="en-US" altLang="zh-CN" dirty="0">
                <a:solidFill>
                  <a:srgbClr val="595959"/>
                </a:solidFill>
                <a:latin typeface="微软雅黑" panose="020B0503020204020204" pitchFamily="34" charset="-122"/>
                <a:ea typeface="微软雅黑" panose="020B0503020204020204" pitchFamily="34" charset="-122"/>
                <a:cs typeface="+mn-ea"/>
              </a:rPr>
              <a:t>Date</a:t>
            </a:r>
            <a:r>
              <a:rPr lang="zh-CN" altLang="zh-CN" dirty="0">
                <a:solidFill>
                  <a:srgbClr val="595959"/>
                </a:solidFill>
                <a:latin typeface="微软雅黑" panose="020B0503020204020204" pitchFamily="34" charset="-122"/>
                <a:ea typeface="微软雅黑" panose="020B0503020204020204" pitchFamily="34" charset="-122"/>
                <a:cs typeface="+mn-ea"/>
              </a:rPr>
              <a:t>类型的数据绑定，案例具体实现步骤如下所示。</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961515" y="2909664"/>
            <a:ext cx="10387839" cy="3785652"/>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DateConverter</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600" dirty="0">
                <a:solidFill>
                  <a:srgbClr val="1369B2"/>
                </a:solidFill>
                <a:latin typeface="微软雅黑" panose="020B0503020204020204" pitchFamily="34" charset="-122"/>
                <a:ea typeface="微软雅黑" panose="020B0503020204020204" pitchFamily="34" charset="-122"/>
                <a:cs typeface="+mn-ea"/>
              </a:rPr>
              <a:t>Converter</a:t>
            </a:r>
            <a:r>
              <a:rPr lang="en-US" altLang="zh-CN" sz="1600" dirty="0">
                <a:solidFill>
                  <a:srgbClr val="595959"/>
                </a:solidFill>
                <a:latin typeface="微软雅黑" panose="020B0503020204020204" pitchFamily="34" charset="-122"/>
                <a:ea typeface="微软雅黑" panose="020B0503020204020204" pitchFamily="34" charset="-122"/>
                <a:cs typeface="+mn-ea"/>
              </a:rPr>
              <a:t>&lt;String, Date&gt;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yyyy</a:t>
            </a:r>
            <a:r>
              <a:rPr lang="en-US" altLang="zh-CN" sz="1600" dirty="0">
                <a:solidFill>
                  <a:srgbClr val="595959"/>
                </a:solidFill>
                <a:latin typeface="微软雅黑" panose="020B0503020204020204" pitchFamily="34" charset="-122"/>
                <a:ea typeface="微软雅黑" panose="020B0503020204020204" pitchFamily="34" charset="-122"/>
                <a:cs typeface="+mn-ea"/>
              </a:rPr>
              <a:t>-MM-dd";//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定义日期格式</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Date </a:t>
            </a:r>
            <a:r>
              <a:rPr lang="en-US" altLang="zh-CN" sz="1600" dirty="0">
                <a:solidFill>
                  <a:srgbClr val="1369B2"/>
                </a:solidFill>
                <a:latin typeface="微软雅黑" panose="020B0503020204020204" pitchFamily="34" charset="-122"/>
                <a:ea typeface="微软雅黑" panose="020B0503020204020204" pitchFamily="34" charset="-122"/>
                <a:cs typeface="+mn-ea"/>
              </a:rPr>
              <a:t>convert(String source)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SimpleDateFormat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sdf</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SimpleDateFormat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try {		</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sdf.parse</a:t>
            </a:r>
            <a:r>
              <a:rPr lang="en-US" altLang="zh-CN" sz="1600" dirty="0">
                <a:solidFill>
                  <a:srgbClr val="595959"/>
                </a:solidFill>
                <a:latin typeface="微软雅黑" panose="020B0503020204020204" pitchFamily="34" charset="-122"/>
                <a:ea typeface="微软雅黑" panose="020B0503020204020204" pitchFamily="34" charset="-122"/>
                <a:cs typeface="+mn-ea"/>
              </a:rPr>
              <a:t>(source);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catch (Exception 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throw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IllegalArgumentException</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无效</a:t>
            </a:r>
            <a:r>
              <a:rPr lang="zh-CN" altLang="zh-CN" sz="1600" dirty="0">
                <a:solidFill>
                  <a:srgbClr val="595959"/>
                </a:solidFill>
                <a:latin typeface="微软雅黑" panose="020B0503020204020204" pitchFamily="34" charset="-122"/>
                <a:ea typeface="微软雅黑" panose="020B0503020204020204" pitchFamily="34" charset="-122"/>
                <a:cs typeface="+mn-ea"/>
              </a:rPr>
              <a:t>的日期格式，请使用这种格式</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datePattern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795270" y="1880870"/>
            <a:ext cx="875728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DateConverter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类，并在类中定义</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convert()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 实现</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String</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类型转到</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Date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类型的转换</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为了让</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知道并使用</a:t>
            </a:r>
            <a:r>
              <a:rPr lang="en-US" altLang="zh-CN" dirty="0" err="1">
                <a:solidFill>
                  <a:srgbClr val="595959"/>
                </a:solidFill>
                <a:latin typeface="微软雅黑" panose="020B0503020204020204" pitchFamily="34" charset="-122"/>
                <a:ea typeface="微软雅黑" panose="020B0503020204020204" pitchFamily="34" charset="-122"/>
                <a:cs typeface="+mn-ea"/>
              </a:rPr>
              <a:t>DateConverter</a:t>
            </a:r>
            <a:r>
              <a:rPr lang="zh-CN" altLang="zh-CN" dirty="0">
                <a:solidFill>
                  <a:srgbClr val="595959"/>
                </a:solidFill>
                <a:latin typeface="微软雅黑" panose="020B0503020204020204" pitchFamily="34" charset="-122"/>
                <a:ea typeface="微软雅黑" panose="020B0503020204020204" pitchFamily="34" charset="-122"/>
                <a:cs typeface="+mn-ea"/>
              </a:rPr>
              <a:t>转换器类，还需要在配置文件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中配置类型转换器</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654341" y="2029157"/>
            <a:ext cx="10821798" cy="4524315"/>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配置创建</a:t>
            </a:r>
            <a:r>
              <a:rPr lang="en-US" altLang="zh-CN" sz="1600" dirty="0">
                <a:solidFill>
                  <a:srgbClr val="1369B2"/>
                </a:solidFill>
                <a:latin typeface="微软雅黑" panose="020B0503020204020204" pitchFamily="34" charset="-122"/>
                <a:ea typeface="微软雅黑" panose="020B0503020204020204" pitchFamily="34" charset="-122"/>
                <a:cs typeface="+mn-ea"/>
              </a:rPr>
              <a:t> spring </a:t>
            </a:r>
            <a:r>
              <a:rPr lang="zh-CN" altLang="zh-CN" sz="1600" dirty="0">
                <a:solidFill>
                  <a:srgbClr val="1369B2"/>
                </a:solidFill>
                <a:latin typeface="微软雅黑" panose="020B0503020204020204" pitchFamily="34" charset="-122"/>
                <a:ea typeface="微软雅黑" panose="020B0503020204020204" pitchFamily="34" charset="-122"/>
                <a:cs typeface="+mn-ea"/>
              </a:rPr>
              <a:t>容器要扫描的包</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basepackage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com.hubei.controller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配置视图解析器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    &lt;</a:t>
            </a:r>
            <a:r>
              <a:rPr lang="en-US" altLang="zh-CN" sz="1600" dirty="0">
                <a:solidFill>
                  <a:srgbClr val="595959"/>
                </a:solidFill>
                <a:latin typeface="微软雅黑" panose="020B0503020204020204" pitchFamily="34" charset="-122"/>
                <a:ea typeface="微软雅黑" panose="020B0503020204020204" pitchFamily="34" charset="-122"/>
                <a:cs typeface="+mn-ea"/>
              </a:rPr>
              <a:t>bean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a:solidFill>
                  <a:srgbClr val="595959"/>
                </a:solidFill>
                <a:latin typeface="微软雅黑" panose="020B0503020204020204" pitchFamily="34" charset="-122"/>
                <a:ea typeface="微软雅黑" panose="020B0503020204020204" pitchFamily="34" charset="-122"/>
                <a:cs typeface="+mn-ea"/>
              </a:rPr>
              <a:t>bean</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配置类型转换器工厂</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bean id="</a:t>
            </a:r>
            <a:r>
              <a:rPr lang="en-US" altLang="zh-CN" sz="1600" dirty="0" err="1">
                <a:solidFill>
                  <a:srgbClr val="595959"/>
                </a:solidFill>
                <a:latin typeface="微软雅黑" panose="020B0503020204020204" pitchFamily="34" charset="-122"/>
                <a:ea typeface="微软雅黑" panose="020B0503020204020204" pitchFamily="34" charset="-122"/>
                <a:cs typeface="+mn-ea"/>
              </a:rPr>
              <a:t>converterService</a:t>
            </a:r>
            <a:r>
              <a:rPr lang="en-US" altLang="zh-CN" sz="1600" dirty="0">
                <a:solidFill>
                  <a:srgbClr val="595959"/>
                </a:solidFill>
                <a:latin typeface="微软雅黑" panose="020B0503020204020204" pitchFamily="34" charset="-122"/>
                <a:ea typeface="微软雅黑" panose="020B0503020204020204" pitchFamily="34" charset="-122"/>
                <a:cs typeface="+mn-ea"/>
              </a:rPr>
              <a:t>" class</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"org.springframework.context.support.ConversionServiceFactoryBean"&gt;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1369B2"/>
                </a:solidFill>
                <a:latin typeface="微软雅黑" panose="020B0503020204020204" pitchFamily="34" charset="-122"/>
                <a:ea typeface="微软雅黑" panose="020B0503020204020204" pitchFamily="34" charset="-122"/>
                <a:cs typeface="+mn-ea"/>
              </a:rPr>
              <a:t>给工厂注入一个新的类型转换器</a:t>
            </a:r>
            <a:r>
              <a:rPr lang="zh-CN" altLang="en-US" sz="1600" dirty="0">
                <a:solidFill>
                  <a:srgbClr val="1369B2"/>
                </a:solidFill>
                <a:latin typeface="微软雅黑" panose="020B0503020204020204" pitchFamily="34" charset="-122"/>
                <a:ea typeface="微软雅黑" panose="020B0503020204020204" pitchFamily="34" charset="-122"/>
                <a:cs typeface="+mn-ea"/>
              </a:rPr>
              <a:t>，配置自定义类型转换器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name="converters</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a:solidFill>
                  <a:srgbClr val="595959"/>
                </a:solidFill>
                <a:latin typeface="微软雅黑" panose="020B0503020204020204" pitchFamily="34" charset="-122"/>
                <a:ea typeface="微软雅黑" panose="020B0503020204020204" pitchFamily="34" charset="-122"/>
                <a:cs typeface="+mn-ea"/>
              </a:rPr>
              <a:t>array&gt;&lt;bean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com.itheima.convert.DateConverter</a:t>
            </a:r>
            <a:r>
              <a:rPr lang="en-US" altLang="zh-CN" sz="1600" dirty="0">
                <a:solidFill>
                  <a:srgbClr val="595959"/>
                </a:solidFill>
                <a:latin typeface="微软雅黑" panose="020B0503020204020204" pitchFamily="34" charset="-122"/>
                <a:ea typeface="微软雅黑" panose="020B0503020204020204" pitchFamily="34" charset="-122"/>
                <a:cs typeface="+mn-ea"/>
              </a:rPr>
              <a:t>"/&gt;&lt;/array</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&lt;/</a:t>
            </a:r>
            <a:r>
              <a:rPr lang="en-US" altLang="zh-CN" sz="1600" dirty="0">
                <a:solidFill>
                  <a:srgbClr val="595959"/>
                </a:solidFill>
                <a:latin typeface="微软雅黑" panose="020B0503020204020204" pitchFamily="34" charset="-122"/>
                <a:ea typeface="微软雅黑" panose="020B0503020204020204" pitchFamily="34" charset="-122"/>
                <a:cs typeface="+mn-ea"/>
              </a:rPr>
              <a:t>property</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bean</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     </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 </a:t>
            </a:r>
            <a:r>
              <a:rPr lang="zh-CN" altLang="en-US" sz="1600" dirty="0" smtClean="0">
                <a:solidFill>
                  <a:srgbClr val="1369B2"/>
                </a:solidFill>
                <a:latin typeface="微软雅黑" panose="020B0503020204020204" pitchFamily="34" charset="-122"/>
                <a:ea typeface="微软雅黑" panose="020B0503020204020204" pitchFamily="34" charset="-122"/>
                <a:cs typeface="+mn-ea"/>
              </a:rPr>
              <a:t>装载转换器</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600" dirty="0">
                <a:solidFill>
                  <a:srgbClr val="595959"/>
                </a:solidFill>
                <a:latin typeface="微软雅黑" panose="020B0503020204020204" pitchFamily="34" charset="-122"/>
                <a:ea typeface="微软雅黑" panose="020B0503020204020204" pitchFamily="34" charset="-122"/>
                <a:cs typeface="+mn-ea"/>
              </a:rPr>
              <a:t> conversion-service="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converterService</a:t>
            </a:r>
            <a:r>
              <a:rPr lang="en-US" altLang="zh-CN" sz="1600" dirty="0">
                <a:solidFill>
                  <a:srgbClr val="595959"/>
                </a:solidFill>
                <a:latin typeface="微软雅黑" panose="020B0503020204020204" pitchFamily="34" charset="-122"/>
                <a:ea typeface="微软雅黑" panose="020B0503020204020204" pitchFamily="34" charset="-122"/>
                <a:cs typeface="+mn-ea"/>
              </a:rPr>
              <a:t>"/&gt;&lt;/beans&gt;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，用于绑定客户端请求中的日期数据，</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567031" y="2488739"/>
            <a:ext cx="6258187" cy="3000821"/>
          </a:xfrm>
          <a:prstGeom prst="rect">
            <a:avLst/>
          </a:prstGeom>
          <a:solidFill>
            <a:schemeClr val="bg1">
              <a:lumMod val="95000"/>
            </a:schemeClr>
          </a:solidFill>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使用自定义类型数据绑定日期数据</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1369B2"/>
                </a:solidFill>
                <a:latin typeface="微软雅黑" panose="020B0503020204020204" pitchFamily="34" charset="-122"/>
                <a:ea typeface="微软雅黑" panose="020B0503020204020204" pitchFamily="34" charset="-122"/>
                <a:cs typeface="+mn-ea"/>
              </a:rPr>
              <a:t>Date birthday</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("birthday="+birthday);</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zh-CN" altLang="zh-CN" dirty="0">
                <a:solidFill>
                  <a:srgbClr val="595959"/>
                </a:solidFill>
                <a:latin typeface="微软雅黑" panose="020B0503020204020204" pitchFamily="34" charset="-122"/>
                <a:ea typeface="微软雅黑" panose="020B0503020204020204" pitchFamily="34" charset="-122"/>
                <a:cs typeface="+mn-ea"/>
              </a:rPr>
              <a:t>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hlinkClick r:id="rId4"/>
              </a:rPr>
              <a:t>http://localhost:8080/chapter12/getBirthday?birthday=2020-11-11</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smtClean="0">
                <a:solidFill>
                  <a:srgbClr val="595959"/>
                </a:solidFill>
                <a:latin typeface="微软雅黑" panose="020B0503020204020204" pitchFamily="34" charset="-122"/>
                <a:ea typeface="微软雅黑" panose="020B0503020204020204" pitchFamily="34" charset="-122"/>
                <a:cs typeface="+mn-ea"/>
              </a:rPr>
              <a:t>访问</a:t>
            </a:r>
            <a:r>
              <a:rPr lang="zh-CN" altLang="zh-CN" dirty="0">
                <a:solidFill>
                  <a:srgbClr val="595959"/>
                </a:solidFill>
                <a:latin typeface="微软雅黑" panose="020B0503020204020204" pitchFamily="34" charset="-122"/>
                <a:ea typeface="微软雅黑" panose="020B0503020204020204" pitchFamily="34" charset="-122"/>
                <a:cs typeface="+mn-ea"/>
              </a:rPr>
              <a:t>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4259580"/>
            <a:ext cx="10298430" cy="1337945"/>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rPr>
              <a:t>所示的打印信息可以看出，程序正确打印出了请求传入的日期。这表明</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方法获取到了客户端请求中参数</a:t>
            </a:r>
            <a:r>
              <a:rPr lang="en-US" altLang="zh-CN" dirty="0">
                <a:solidFill>
                  <a:srgbClr val="595959"/>
                </a:solidFill>
                <a:latin typeface="微软雅黑" panose="020B0503020204020204" pitchFamily="34" charset="-122"/>
                <a:ea typeface="微软雅黑" panose="020B0503020204020204" pitchFamily="34" charset="-122"/>
                <a:cs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rPr>
              <a:t>的值，并将</a:t>
            </a:r>
            <a:r>
              <a:rPr lang="en-US" altLang="zh-CN" dirty="0">
                <a:solidFill>
                  <a:srgbClr val="595959"/>
                </a:solidFill>
                <a:latin typeface="微软雅黑" panose="020B0503020204020204" pitchFamily="34" charset="-122"/>
                <a:ea typeface="微软雅黑" panose="020B0503020204020204" pitchFamily="34" charset="-122"/>
                <a:cs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rPr>
              <a:t>的值赋给了</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方法的形参</a:t>
            </a:r>
            <a:r>
              <a:rPr lang="en-US" altLang="zh-CN" dirty="0">
                <a:solidFill>
                  <a:srgbClr val="595959"/>
                </a:solidFill>
                <a:latin typeface="微软雅黑" panose="020B0503020204020204" pitchFamily="34" charset="-122"/>
                <a:ea typeface="微软雅黑" panose="020B0503020204020204" pitchFamily="34" charset="-122"/>
                <a:cs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rPr>
              <a:t>，实现了</a:t>
            </a:r>
            <a:r>
              <a:rPr lang="en-US" altLang="zh-CN" dirty="0">
                <a:solidFill>
                  <a:srgbClr val="595959"/>
                </a:solidFill>
                <a:latin typeface="微软雅黑" panose="020B0503020204020204" pitchFamily="34" charset="-122"/>
                <a:ea typeface="微软雅黑" panose="020B0503020204020204" pitchFamily="34" charset="-122"/>
                <a:cs typeface="+mn-ea"/>
              </a:rPr>
              <a:t>Date</a:t>
            </a:r>
            <a:r>
              <a:rPr lang="zh-CN" altLang="zh-CN" dirty="0">
                <a:solidFill>
                  <a:srgbClr val="595959"/>
                </a:solidFill>
                <a:latin typeface="微软雅黑" panose="020B0503020204020204" pitchFamily="34" charset="-122"/>
                <a:ea typeface="微软雅黑" panose="020B0503020204020204" pitchFamily="34" charset="-122"/>
                <a:cs typeface="+mn-ea"/>
              </a:rPr>
              <a:t>类型的数据绑定</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pic>
        <p:nvPicPr>
          <p:cNvPr id="3" name="图片 2"/>
          <p:cNvPicPr>
            <a:picLocks noChangeAspect="1"/>
          </p:cNvPicPr>
          <p:nvPr/>
        </p:nvPicPr>
        <p:blipFill>
          <a:blip r:embed="rId5"/>
          <a:stretch>
            <a:fillRect/>
          </a:stretch>
        </p:blipFill>
        <p:spPr>
          <a:xfrm>
            <a:off x="720725" y="2484120"/>
            <a:ext cx="10751185" cy="14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1"/>
            </p:custDataLst>
          </p:nvPr>
        </p:nvSpPr>
        <p:spPr>
          <a:xfrm>
            <a:off x="912042" y="984088"/>
            <a:ext cx="10463429" cy="218684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在上述案例中，日期类型的格式转换是基于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配置自定义转换器实现的</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除了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方式之外，还可以通过</a:t>
            </a:r>
            <a:r>
              <a:rPr lang="en-US" altLang="zh-CN" dirty="0">
                <a:solidFill>
                  <a:srgbClr val="1369B2"/>
                </a:solidFill>
                <a:latin typeface="微软雅黑" panose="020B0503020204020204" pitchFamily="34" charset="-122"/>
              </a:rPr>
              <a:t>@</a:t>
            </a:r>
            <a:r>
              <a:rPr lang="en-US" altLang="zh-CN" dirty="0" err="1">
                <a:solidFill>
                  <a:srgbClr val="1369B2"/>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注解来简化日期类型的格式转换</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使用</a:t>
            </a:r>
            <a:r>
              <a:rPr lang="en-US" altLang="zh-CN" dirty="0">
                <a:solidFill>
                  <a:srgbClr val="1369B2"/>
                </a:solidFill>
                <a:latin typeface="微软雅黑" panose="020B0503020204020204" pitchFamily="34" charset="-122"/>
              </a:rPr>
              <a:t>@</a:t>
            </a:r>
            <a:r>
              <a:rPr lang="en-US" altLang="zh-CN" dirty="0" err="1">
                <a:solidFill>
                  <a:srgbClr val="1369B2"/>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注解完成日期类型的格式转换无需自定义转换器，也无需在配置文件中定义转换器工厂或格式化工厂，只需将</a:t>
            </a:r>
            <a:r>
              <a:rPr lang="en-US" altLang="zh-CN" dirty="0">
                <a:solidFill>
                  <a:srgbClr val="1369B2"/>
                </a:solidFill>
                <a:latin typeface="微软雅黑" panose="020B0503020204020204" pitchFamily="34" charset="-122"/>
              </a:rPr>
              <a:t>@</a:t>
            </a:r>
            <a:r>
              <a:rPr lang="en-US" altLang="zh-CN" dirty="0" err="1">
                <a:solidFill>
                  <a:srgbClr val="1369B2"/>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定义在方法的形参前面或成员变量上方，就可以为当前参数或变量指定类型转换规则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6" name="矩形 15"/>
          <p:cNvSpPr/>
          <p:nvPr/>
        </p:nvSpPr>
        <p:spPr>
          <a:xfrm>
            <a:off x="1031846" y="3540533"/>
            <a:ext cx="8632271" cy="2677656"/>
          </a:xfrm>
          <a:prstGeom prst="rect">
            <a:avLst/>
          </a:prstGeom>
          <a:solidFill>
            <a:schemeClr val="bg1">
              <a:lumMod val="95000"/>
            </a:schemeClr>
          </a:solidFill>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DateTimeFormat</a:t>
            </a:r>
            <a:r>
              <a:rPr lang="zh-CN" altLang="zh-CN" sz="1600" dirty="0">
                <a:solidFill>
                  <a:srgbClr val="595959"/>
                </a:solidFill>
                <a:latin typeface="微软雅黑" panose="020B0503020204020204" pitchFamily="34" charset="-122"/>
                <a:ea typeface="微软雅黑" panose="020B0503020204020204" pitchFamily="34" charset="-122"/>
                <a:cs typeface="+mn-ea"/>
              </a:rPr>
              <a:t>注解绑定日期数据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smtClean="0">
                <a:solidFill>
                  <a:srgbClr val="1369B2"/>
                </a:solidFill>
                <a:latin typeface="微软雅黑" panose="020B0503020204020204" pitchFamily="34" charset="-122"/>
                <a:ea typeface="微软雅黑" panose="020B0503020204020204" pitchFamily="34" charset="-122"/>
                <a:cs typeface="+mn-ea"/>
              </a:rPr>
              <a:t>DateTimeFormat</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(pattern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yyyy</a:t>
            </a:r>
            <a:r>
              <a:rPr lang="en-US" altLang="zh-CN" sz="1600" dirty="0">
                <a:solidFill>
                  <a:srgbClr val="595959"/>
                </a:solidFill>
                <a:latin typeface="微软雅黑" panose="020B0503020204020204" pitchFamily="34" charset="-122"/>
                <a:ea typeface="微软雅黑" panose="020B0503020204020204" pitchFamily="34" charset="-122"/>
                <a:cs typeface="+mn-ea"/>
              </a:rPr>
              <a:t>-MM-dd")Date birthday)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("birthday="+birthday);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924075" y="3177332"/>
            <a:ext cx="5804409" cy="369332"/>
          </a:xfrm>
          <a:prstGeom prst="rect">
            <a:avLst/>
          </a:prstGeom>
        </p:spPr>
        <p:txBody>
          <a:bodyPr wrap="none">
            <a:spAutoFit/>
          </a:bodyPr>
          <a:lstStyle/>
          <a:p>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修改</a:t>
            </a:r>
            <a:r>
              <a:rPr lang="en-US" altLang="zh-CN" dirty="0">
                <a:solidFill>
                  <a:srgbClr val="595959"/>
                </a:solidFill>
                <a:latin typeface="微软雅黑" panose="020B0503020204020204" pitchFamily="34" charset="-122"/>
                <a:ea typeface="微软雅黑" panose="020B0503020204020204" pitchFamily="34" charset="-122"/>
                <a:cs typeface="+mn-ea"/>
              </a:rPr>
              <a:t>UserController.java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a:t>
            </a:r>
            <a:r>
              <a:rPr lang="en-US" altLang="zh-CN" dirty="0" err="1">
                <a:solidFill>
                  <a:srgbClr val="595959"/>
                </a:solidFill>
                <a:latin typeface="微软雅黑" panose="020B0503020204020204" pitchFamily="34" charset="-122"/>
                <a:ea typeface="微软雅黑" panose="020B0503020204020204" pitchFamily="34" charset="-122"/>
                <a:cs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方法</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8807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rgbClr val="1369B2"/>
                  </a:solidFill>
                  <a:latin typeface="微软雅黑" panose="020B0503020204020204" pitchFamily="34" charset="-122"/>
                  <a:ea typeface="微软雅黑" panose="020B0503020204020204" pitchFamily="34" charset="-122"/>
                  <a:cs typeface="+mn-ea"/>
                </a:rPr>
                <a:t>数据绑定的使用</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65815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zh-CN" sz="2000" dirty="0">
                  <a:solidFill>
                    <a:srgbClr val="1369B2"/>
                  </a:solidFill>
                  <a:latin typeface="微软雅黑" panose="020B0503020204020204" pitchFamily="34" charset="-122"/>
                  <a:ea typeface="微软雅黑" panose="020B0503020204020204" pitchFamily="34" charset="-122"/>
                  <a:cs typeface="+mn-ea"/>
                </a:rPr>
                <a:t>数据响应</a:t>
              </a:r>
              <a:endParaRPr lang="zh-CN" altLang="zh-CN"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2611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不同类型返回值的</a:t>
              </a:r>
              <a:r>
                <a:rPr lang="zh-CN" altLang="zh-CN" sz="2000" dirty="0">
                  <a:solidFill>
                    <a:srgbClr val="1369B2"/>
                  </a:solidFill>
                  <a:latin typeface="微软雅黑" panose="020B0503020204020204" pitchFamily="34" charset="-122"/>
                  <a:ea typeface="微软雅黑" panose="020B0503020204020204" pitchFamily="34" charset="-122"/>
                  <a:cs typeface="+mn-ea"/>
                </a:rPr>
                <a:t>页面跳转</a:t>
              </a:r>
              <a:endParaRPr lang="zh-CN" altLang="zh-CN"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1143839" y="1060084"/>
            <a:ext cx="10205479" cy="507831"/>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删除</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中的转换器工厂</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r>
              <a:rPr lang="zh-CN" altLang="en-US" dirty="0" smtClean="0">
                <a:solidFill>
                  <a:srgbClr val="595959"/>
                </a:solidFill>
                <a:latin typeface="微软雅黑" panose="020B0503020204020204" pitchFamily="34" charset="-122"/>
                <a:ea typeface="微软雅黑" panose="020B0503020204020204" pitchFamily="34" charset="-122"/>
                <a:cs typeface="+mn-ea"/>
              </a:rPr>
              <a:t>恢复最初的配置即可。</a:t>
            </a:r>
            <a:r>
              <a:rPr lang="zh-CN" altLang="zh-CN" dirty="0" smtClean="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1442905" y="1699867"/>
            <a:ext cx="8844793"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启动</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bean</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的自动扫描功能</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让指定包下的注解生效，由</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IOC</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容器统一管理</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context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:component-scan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base-package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="com.hubei.controller"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mvc</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:default-servlet-handler/&gt;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mvc</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:annotation-driven/&gt;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配置视图解析器</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="org.springframework.web.servlet.view.InternalResourceViewResolver"</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="prefix"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="/WEB-INF/jsp/"</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="suffix"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=".jsp"</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&lt;/bean&gt;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961390" y="980074"/>
            <a:ext cx="10387928" cy="923330"/>
          </a:xfrm>
          <a:prstGeom prst="rect">
            <a:avLst/>
          </a:prstGeom>
          <a:noFill/>
          <a:ln>
            <a:noFill/>
          </a:ln>
        </p:spPr>
        <p:txBody>
          <a:bodyPr wrap="square" rtlCol="0">
            <a:spAutoFit/>
          </a:bodyPr>
          <a:lstStyle/>
          <a:p>
            <a:pPr>
              <a:lnSpc>
                <a:spcPct val="150000"/>
              </a:lnSpc>
            </a:pP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zh-CN" altLang="zh-CN" dirty="0">
                <a:solidFill>
                  <a:srgbClr val="595959"/>
                </a:solidFill>
                <a:latin typeface="微软雅黑" panose="020B0503020204020204" pitchFamily="34" charset="-122"/>
                <a:ea typeface="微软雅黑" panose="020B0503020204020204" pitchFamily="34" charset="-122"/>
                <a:cs typeface="+mn-ea"/>
              </a:rPr>
              <a:t>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a:t>
            </a:r>
            <a:r>
              <a:rPr lang="en-US" altLang="zh-CN" dirty="0" smtClean="0">
                <a:solidFill>
                  <a:srgbClr val="595959"/>
                </a:solidFill>
                <a:latin typeface="微软雅黑" panose="020B0503020204020204" pitchFamily="34" charset="-122"/>
                <a:ea typeface="微软雅黑" panose="020B0503020204020204" pitchFamily="34" charset="-122"/>
                <a:cs typeface="+mn-ea"/>
              </a:rPr>
              <a:t>localhost:8080/getBirthday?birthday=2022-05-08</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使用</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DateTimeFormat</a:t>
            </a:r>
            <a:r>
              <a:rPr lang="zh-CN" altLang="zh-CN" dirty="0">
                <a:solidFill>
                  <a:srgbClr val="595959"/>
                </a:solidFill>
                <a:latin typeface="微软雅黑" panose="020B0503020204020204" pitchFamily="34" charset="-122"/>
                <a:ea typeface="微软雅黑" panose="020B0503020204020204" pitchFamily="34" charset="-122"/>
                <a:cs typeface="+mn-ea"/>
              </a:rPr>
              <a:t>注解时控制台打印信息如图所示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933105" y="5290298"/>
            <a:ext cx="7332167" cy="1057320"/>
          </a:xfrm>
          <a:prstGeom prst="rect">
            <a:avLst/>
          </a:prstGeom>
        </p:spPr>
      </p:pic>
      <p:sp>
        <p:nvSpPr>
          <p:cNvPr id="4" name="矩形 3"/>
          <p:cNvSpPr/>
          <p:nvPr/>
        </p:nvSpPr>
        <p:spPr>
          <a:xfrm>
            <a:off x="3388784" y="5337800"/>
            <a:ext cx="6876488" cy="874407"/>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DateTimeFormat</a:t>
            </a:r>
            <a:r>
              <a:rPr lang="en-US" altLang="zh-CN" dirty="0">
                <a:solidFill>
                  <a:srgbClr val="595959"/>
                </a:solidFill>
                <a:latin typeface="微软雅黑" panose="020B0503020204020204" pitchFamily="34" charset="-122"/>
                <a:ea typeface="微软雅黑" panose="020B0503020204020204" pitchFamily="34" charset="-122"/>
                <a:cs typeface="+mn-ea"/>
              </a:rPr>
              <a:t>(pattern = "</a:t>
            </a:r>
            <a:r>
              <a:rPr lang="en-US" altLang="zh-CN" dirty="0" err="1">
                <a:solidFill>
                  <a:srgbClr val="595959"/>
                </a:solidFill>
                <a:latin typeface="微软雅黑" panose="020B0503020204020204" pitchFamily="34" charset="-122"/>
                <a:ea typeface="微软雅黑" panose="020B0503020204020204" pitchFamily="34" charset="-122"/>
                <a:cs typeface="+mn-ea"/>
              </a:rPr>
              <a:t>yyyy</a:t>
            </a:r>
            <a:r>
              <a:rPr lang="en-US" altLang="zh-CN" dirty="0">
                <a:solidFill>
                  <a:srgbClr val="595959"/>
                </a:solidFill>
                <a:latin typeface="微软雅黑" panose="020B0503020204020204" pitchFamily="34" charset="-122"/>
                <a:ea typeface="微软雅黑" panose="020B0503020204020204" pitchFamily="34" charset="-122"/>
                <a:cs typeface="+mn-ea"/>
              </a:rPr>
              <a:t>-MM-dd")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private Date birthday;</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4159250"/>
            <a:ext cx="1063879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如果</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getBirthday</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方法的形参是</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类型，且</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是</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类的属性，也可以将形参上的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DateTimeFormat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注解改写在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birthday</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属性的上方，数据绑定效果是一样的，格式如下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390" y="2478160"/>
            <a:ext cx="44958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1068" y="2642445"/>
            <a:ext cx="50482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复杂数据绑定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263251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1"/>
            </p:custDataLst>
          </p:nvPr>
        </p:nvSpPr>
        <p:spPr>
          <a:xfrm>
            <a:off x="970765" y="1076910"/>
            <a:ext cx="10413095" cy="13899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在实际开发中，可能会遇到客户端请求需要传递多个同名参数到服务器端的情况，这种情况采用前面讲解的简单数据绑定的方式显然是不合适的。此时，可以使用数组来接收客户端的请求参数，完成数据绑定。</a:t>
            </a:r>
          </a:p>
        </p:txBody>
      </p:sp>
      <p:sp>
        <p:nvSpPr>
          <p:cNvPr id="2" name="矩形 1"/>
          <p:cNvSpPr/>
          <p:nvPr/>
        </p:nvSpPr>
        <p:spPr>
          <a:xfrm>
            <a:off x="1029447" y="2589993"/>
            <a:ext cx="2262158" cy="369332"/>
          </a:xfrm>
          <a:prstGeom prst="rect">
            <a:avLst/>
          </a:prstGeom>
        </p:spPr>
        <p:txBody>
          <a:bodyPr wrap="none">
            <a:spAutoFit/>
          </a:bodyPr>
          <a:lstStyle/>
          <a:p>
            <a:r>
              <a:rPr lang="zh-CN" altLang="en-US" b="1" dirty="0" smtClean="0">
                <a:solidFill>
                  <a:srgbClr val="595959"/>
                </a:solidFill>
                <a:latin typeface="微软雅黑" panose="020B0503020204020204" pitchFamily="34" charset="-122"/>
                <a:ea typeface="微软雅黑" panose="020B0503020204020204" pitchFamily="34" charset="-122"/>
                <a:cs typeface="+mn-ea"/>
              </a:rPr>
              <a:t>案例：</a:t>
            </a:r>
            <a:r>
              <a:rPr lang="zh-CN" altLang="zh-CN" b="1" dirty="0" smtClean="0">
                <a:solidFill>
                  <a:srgbClr val="595959"/>
                </a:solidFill>
                <a:latin typeface="微软雅黑" panose="020B0503020204020204" pitchFamily="34" charset="-122"/>
                <a:ea typeface="微软雅黑" panose="020B0503020204020204" pitchFamily="34" charset="-122"/>
                <a:cs typeface="+mn-ea"/>
              </a:rPr>
              <a:t>批量</a:t>
            </a:r>
            <a:r>
              <a:rPr lang="zh-CN" altLang="zh-CN" b="1" dirty="0">
                <a:solidFill>
                  <a:srgbClr val="595959"/>
                </a:solidFill>
                <a:latin typeface="微软雅黑" panose="020B0503020204020204" pitchFamily="34" charset="-122"/>
                <a:ea typeface="微软雅黑" panose="020B0503020204020204" pitchFamily="34" charset="-122"/>
                <a:cs typeface="+mn-ea"/>
              </a:rPr>
              <a:t>提交</a:t>
            </a:r>
            <a:r>
              <a:rPr lang="zh-CN" altLang="zh-CN" b="1" dirty="0" smtClean="0">
                <a:solidFill>
                  <a:srgbClr val="595959"/>
                </a:solidFill>
                <a:latin typeface="微软雅黑" panose="020B0503020204020204" pitchFamily="34" charset="-122"/>
                <a:ea typeface="微软雅黑" panose="020B0503020204020204" pitchFamily="34" charset="-122"/>
                <a:cs typeface="+mn-ea"/>
              </a:rPr>
              <a:t>商品</a:t>
            </a:r>
            <a:endParaRPr lang="zh-CN" altLang="en-US" b="1" dirty="0"/>
          </a:p>
        </p:txBody>
      </p:sp>
      <p:sp>
        <p:nvSpPr>
          <p:cNvPr id="16" name="文本框 1"/>
          <p:cNvSpPr txBox="1"/>
          <p:nvPr/>
        </p:nvSpPr>
        <p:spPr>
          <a:xfrm>
            <a:off x="1029447" y="3154337"/>
            <a:ext cx="10136300" cy="507831"/>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创建一个商品类</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，用于封装商品信息</a:t>
            </a:r>
            <a:r>
              <a:rPr lang="zh-CN" altLang="zh-CN" dirty="0" smtClean="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dirty="0"/>
          </a:p>
        </p:txBody>
      </p:sp>
      <p:sp>
        <p:nvSpPr>
          <p:cNvPr id="17" name="矩形 16"/>
          <p:cNvSpPr/>
          <p:nvPr/>
        </p:nvSpPr>
        <p:spPr>
          <a:xfrm>
            <a:off x="2460095" y="3662168"/>
            <a:ext cx="6876488" cy="2536400"/>
          </a:xfrm>
          <a:prstGeom prst="rect">
            <a:avLst/>
          </a:prstGeom>
          <a:solidFill>
            <a:schemeClr val="bg1">
              <a:lumMod val="95000"/>
            </a:schemeClr>
          </a:solidFill>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package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a:t>
            </a:r>
            <a:r>
              <a:rPr lang="en-US" altLang="zh-CN"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595959"/>
                </a:solidFill>
                <a:latin typeface="微软雅黑" panose="020B0503020204020204" pitchFamily="34" charset="-122"/>
                <a:ea typeface="微软雅黑" panose="020B0503020204020204" pitchFamily="34" charset="-122"/>
                <a:cs typeface="+mn-ea"/>
              </a:rPr>
              <a:t>proId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商品</a:t>
            </a:r>
            <a:r>
              <a:rPr lang="en-US" altLang="zh-CN" dirty="0">
                <a:solidFill>
                  <a:srgbClr val="595959"/>
                </a:solidFill>
                <a:latin typeface="微软雅黑" panose="020B0503020204020204" pitchFamily="34" charset="-122"/>
                <a:ea typeface="微软雅黑" panose="020B0503020204020204" pitchFamily="34" charset="-122"/>
                <a:cs typeface="+mn-ea"/>
              </a:rPr>
              <a:t>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595959"/>
                </a:solidFill>
                <a:latin typeface="微软雅黑" panose="020B0503020204020204" pitchFamily="34" charset="-122"/>
                <a:ea typeface="微软雅黑" panose="020B0503020204020204" pitchFamily="34" charset="-122"/>
                <a:cs typeface="+mn-ea"/>
              </a:rPr>
              <a:t>proName</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商品名称</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27645" y="95636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16769" y="1092069"/>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788071" y="932050"/>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创建一个提交商品页面</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中创建一个展示商品列表的表单，表单提交时向服务器端发送商品列表的所有</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products.jsp</a:t>
            </a:r>
            <a:r>
              <a:rPr lang="zh-CN" altLang="zh-CN" sz="1600"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511726" y="1792775"/>
            <a:ext cx="11048301" cy="477053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&lt;%@ </a:t>
            </a:r>
            <a:r>
              <a:rPr kumimoji="0" lang="zh-CN" altLang="zh-CN" sz="1600" b="1" i="0" u="none" strike="noStrike" cap="none" normalizeH="0" baseline="0" dirty="0" smtClean="0">
                <a:ln>
                  <a:noFill/>
                </a:ln>
                <a:solidFill>
                  <a:srgbClr val="CC7832"/>
                </a:solidFill>
                <a:effectLst/>
                <a:latin typeface="Arial Unicode MS" pitchFamily="34" charset="-122"/>
                <a:ea typeface="JetBrains Mono"/>
                <a:cs typeface="宋体" pitchFamily="2" charset="-122"/>
              </a:rPr>
              <a:t>page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language="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java</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contentType="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text/html; charset=UTF-8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pageEncoding="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%&gt;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&lt;html&gt;&lt;head&gt;    &lt;title&gt;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提交商品</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&lt;/title&gt;&lt;/head&gt;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&lt;body&gt;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action</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pageContext.request.contextPath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/getProducts</a:t>
            </a:r>
            <a:r>
              <a:rPr kumimoji="0" lang="en-US" altLang="zh-CN" sz="1600" b="0" i="0" u="none" strike="noStrike" cap="none" normalizeH="0" baseline="0" dirty="0" err="1" smtClean="0">
                <a:ln>
                  <a:noFill/>
                </a:ln>
                <a:solidFill>
                  <a:srgbClr val="A5C261"/>
                </a:solidFill>
                <a:effectLst/>
                <a:latin typeface="Arial Unicode MS" pitchFamily="34" charset="-122"/>
                <a:ea typeface="JetBrains Mono"/>
                <a:cs typeface="宋体" pitchFamily="2" charset="-122"/>
              </a:rPr>
              <a:t>ByArray</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method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="post"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&lt;table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width</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="220px"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border</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   &lt;td&gt;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选择</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    &lt;td&gt;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商品名称</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="checkbox"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       &lt;td&gt;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Java</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基础教程</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="checkbox"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       &lt;td&gt;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JavaWeb</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案例</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="3"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="checkbox"</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      &lt;td&gt;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SSM</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框架实战</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&lt;/table&gt;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="submit"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提交商品</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&lt;/body&gt;&lt;/html&gt;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创建一个商品处理器类</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方法，用于接收表单提交的商品</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795019" y="2533666"/>
            <a:ext cx="6876488" cy="3416320"/>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获取商品列表</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getProductsByArray</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getProducts</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for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获取到了</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277008" cy="507831"/>
          </a:xfrm>
          <a:prstGeom prst="rect">
            <a:avLst/>
          </a:prstGeom>
          <a:noFill/>
          <a:ln>
            <a:noFill/>
          </a:ln>
        </p:spPr>
        <p:txBody>
          <a:bodyPr wrap="square" rtlCol="0">
            <a:spAutoFit/>
          </a:bodyPr>
          <a:lstStyle/>
          <a:p>
            <a:pPr>
              <a:lnSpc>
                <a:spcPct val="150000"/>
              </a:lnSpc>
            </a:pP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zh-CN" altLang="zh-CN" dirty="0">
                <a:solidFill>
                  <a:srgbClr val="595959"/>
                </a:solidFill>
                <a:latin typeface="微软雅黑" panose="020B0503020204020204" pitchFamily="34" charset="-122"/>
                <a:ea typeface="微软雅黑" panose="020B0503020204020204" pitchFamily="34" charset="-122"/>
                <a:cs typeface="+mn-ea"/>
              </a:rPr>
              <a:t>浏览器</a:t>
            </a:r>
            <a:r>
              <a:rPr lang="zh-CN" altLang="zh-CN" dirty="0" smtClean="0">
                <a:solidFill>
                  <a:srgbClr val="595959"/>
                </a:solidFill>
                <a:latin typeface="微软雅黑" panose="020B0503020204020204" pitchFamily="34" charset="-122"/>
                <a:ea typeface="微软雅黑" panose="020B0503020204020204" pitchFamily="34" charset="-122"/>
                <a:cs typeface="+mn-ea"/>
              </a:rPr>
              <a:t>中</a:t>
            </a:r>
            <a:r>
              <a:rPr lang="zh-CN" altLang="en-US" dirty="0" smtClean="0">
                <a:solidFill>
                  <a:srgbClr val="595959"/>
                </a:solidFill>
                <a:latin typeface="微软雅黑" panose="020B0503020204020204" pitchFamily="34" charset="-122"/>
                <a:ea typeface="微软雅黑" panose="020B0503020204020204" pitchFamily="34" charset="-122"/>
                <a:cs typeface="+mn-ea"/>
              </a:rPr>
              <a:t>输入地址：</a:t>
            </a:r>
            <a:r>
              <a:rPr lang="en-US" altLang="zh-CN" dirty="0">
                <a:solidFill>
                  <a:srgbClr val="595959"/>
                </a:solidFill>
                <a:latin typeface="微软雅黑" panose="020B0503020204020204" pitchFamily="34" charset="-122"/>
                <a:ea typeface="微软雅黑" panose="020B0503020204020204" pitchFamily="34" charset="-122"/>
                <a:cs typeface="+mn-ea"/>
                <a:hlinkClick r:id="rId4"/>
              </a:rPr>
              <a:t>http://</a:t>
            </a:r>
            <a:r>
              <a:rPr lang="en-US" altLang="zh-CN" dirty="0" smtClean="0">
                <a:solidFill>
                  <a:srgbClr val="595959"/>
                </a:solidFill>
                <a:latin typeface="微软雅黑" panose="020B0503020204020204" pitchFamily="34" charset="-122"/>
                <a:ea typeface="微软雅黑" panose="020B0503020204020204" pitchFamily="34" charset="-122"/>
                <a:cs typeface="+mn-ea"/>
                <a:hlinkClick r:id="rId4"/>
              </a:rPr>
              <a:t>localhost:8080/products.jsp</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访问</a:t>
            </a:r>
            <a:r>
              <a:rPr lang="zh-CN" altLang="zh-CN" dirty="0">
                <a:solidFill>
                  <a:srgbClr val="595959"/>
                </a:solidFill>
                <a:latin typeface="微软雅黑" panose="020B0503020204020204" pitchFamily="34" charset="-122"/>
                <a:ea typeface="微软雅黑" panose="020B0503020204020204" pitchFamily="34" charset="-122"/>
                <a:cs typeface="+mn-ea"/>
              </a:rPr>
              <a:t>提交商品</a:t>
            </a:r>
            <a:r>
              <a:rPr lang="zh-CN" altLang="zh-CN" dirty="0" smtClean="0">
                <a:solidFill>
                  <a:srgbClr val="595959"/>
                </a:solidFill>
                <a:latin typeface="微软雅黑" panose="020B0503020204020204" pitchFamily="34" charset="-122"/>
                <a:ea typeface="微软雅黑" panose="020B0503020204020204" pitchFamily="34" charset="-122"/>
                <a:cs typeface="+mn-ea"/>
              </a:rPr>
              <a:t>页面</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885" y="2003702"/>
            <a:ext cx="357187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9072" y="1907007"/>
            <a:ext cx="55721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1"/>
          <p:cNvSpPr txBox="1"/>
          <p:nvPr/>
        </p:nvSpPr>
        <p:spPr>
          <a:xfrm>
            <a:off x="1050639" y="4925875"/>
            <a:ext cx="9521190" cy="1337945"/>
          </a:xfrm>
          <a:prstGeom prst="rect">
            <a:avLst/>
          </a:prstGeom>
          <a:noFill/>
        </p:spPr>
        <p:txBody>
          <a:bodyPr wrap="square" rtlCol="0" anchor="t">
            <a:spAutoFit/>
          </a:bodyPr>
          <a:lstStyle/>
          <a:p>
            <a:pPr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所示的打印信息可以看出，程序打印出了提交的商品，这表明</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方法获取到了客户端请求中的参数</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的值，并将请求参数中多个同名的参数值</a:t>
            </a:r>
            <a:r>
              <a:rPr lang="en-US" altLang="zh-CN" dirty="0" err="1" smtClean="0">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smtClean="0">
                <a:solidFill>
                  <a:srgbClr val="595959"/>
                </a:solidFill>
                <a:latin typeface="微软雅黑" panose="020B0503020204020204" pitchFamily="34" charset="-122"/>
                <a:ea typeface="微软雅黑" panose="020B0503020204020204" pitchFamily="34" charset="-122"/>
                <a:cs typeface="+mn-ea"/>
                <a:sym typeface="+mn-ea"/>
              </a:rPr>
              <a:t>全部</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存储在了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getProducts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a:t>
            </a:r>
            <a:r>
              <a:rPr lang="zh-CN" altLang="zh-CN" dirty="0" smtClean="0">
                <a:solidFill>
                  <a:srgbClr val="595959"/>
                </a:solidFill>
                <a:latin typeface="微软雅黑" panose="020B0503020204020204" pitchFamily="34" charset="-122"/>
                <a:ea typeface="微软雅黑" panose="020B0503020204020204" pitchFamily="34" charset="-122"/>
                <a:cs typeface="+mn-ea"/>
                <a:sym typeface="+mn-ea"/>
              </a:rPr>
              <a:t>的形参</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proIds</a:t>
            </a:r>
            <a:r>
              <a:rPr lang="zh-CN" altLang="zh-CN" dirty="0" smtClean="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，实现了数组的数据绑定</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263251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1"/>
            </p:custDataLst>
          </p:nvPr>
        </p:nvSpPr>
        <p:spPr>
          <a:xfrm>
            <a:off x="1029489" y="951075"/>
            <a:ext cx="10429872" cy="13899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集合中存储简单类型数据时，数据的绑定规则和数组的绑定规则相似，需要请求参数名称与处理器的形参名称保持一致。不同的是，使用集合绑定时，处理器的形参名称需要使用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注解标注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2" name="Rectangle 1"/>
          <p:cNvSpPr>
            <a:spLocks noChangeArrowheads="1"/>
          </p:cNvSpPr>
          <p:nvPr/>
        </p:nvSpPr>
        <p:spPr bwMode="auto">
          <a:xfrm>
            <a:off x="1029489" y="2334674"/>
            <a:ext cx="8405770"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action</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pageContext.request.contextPath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/getProductsByList"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method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="post"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3"/>
          <p:cNvSpPr>
            <a:spLocks noChangeArrowheads="1"/>
          </p:cNvSpPr>
          <p:nvPr/>
        </p:nvSpPr>
        <p:spPr bwMode="auto">
          <a:xfrm>
            <a:off x="1029489" y="2807431"/>
            <a:ext cx="6789050"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 </a:t>
            </a:r>
            <a:r>
              <a:rPr kumimoji="0" lang="zh-CN" altLang="zh-CN" sz="1600" b="0" i="1" u="none" strike="noStrike" cap="none" normalizeH="0" baseline="0" dirty="0" smtClean="0">
                <a:ln>
                  <a:noFill/>
                </a:ln>
                <a:solidFill>
                  <a:srgbClr val="629755"/>
                </a:solidFill>
                <a:effectLst/>
                <a:latin typeface="宋体" pitchFamily="2" charset="-122"/>
                <a:ea typeface="宋体" pitchFamily="2" charset="-122"/>
                <a:cs typeface="宋体" pitchFamily="2" charset="-122"/>
              </a:rPr>
              <a:t>获取商品列表</a:t>
            </a: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a:t>
            </a:r>
            <a:r>
              <a:rPr kumimoji="0" lang="zh-CN" altLang="zh-CN" sz="1600" b="0" i="1" u="none" strike="noStrike" cap="none" normalizeH="0" baseline="0" dirty="0" smtClean="0">
                <a:ln>
                  <a:noFill/>
                </a:ln>
                <a:solidFill>
                  <a:srgbClr val="629755"/>
                </a:solidFill>
                <a:effectLst/>
                <a:latin typeface="宋体" pitchFamily="2" charset="-122"/>
                <a:ea typeface="宋体" pitchFamily="2" charset="-122"/>
                <a:cs typeface="宋体" pitchFamily="2" charset="-122"/>
              </a:rPr>
              <a:t>使用</a:t>
            </a: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List</a:t>
            </a:r>
            <a:r>
              <a:rPr kumimoji="0" lang="zh-CN" altLang="zh-CN" sz="1600" b="0" i="1" u="none" strike="noStrike" cap="none" normalizeH="0" baseline="0" dirty="0" smtClean="0">
                <a:ln>
                  <a:noFill/>
                </a:ln>
                <a:solidFill>
                  <a:srgbClr val="629755"/>
                </a:solidFill>
                <a:effectLst/>
                <a:latin typeface="宋体" pitchFamily="2" charset="-122"/>
                <a:ea typeface="宋体" pitchFamily="2" charset="-122"/>
                <a:cs typeface="宋体" pitchFamily="2" charset="-122"/>
              </a:rPr>
              <a:t>绑定数据</a:t>
            </a: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 */</a:t>
            </a:r>
            <a:b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"/getProductsByList"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getProducts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@RequestParam</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"proIds"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List&lt;String&gt; proIds)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for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proId : proIds)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获取到了</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proId +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的商品</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2004" y="2807431"/>
            <a:ext cx="37814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0838" y="5485087"/>
            <a:ext cx="54578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1"/>
            </p:custDataLst>
          </p:nvPr>
        </p:nvSpPr>
        <p:spPr>
          <a:xfrm>
            <a:off x="970765" y="951187"/>
            <a:ext cx="10488595" cy="1775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使用简单</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已经可以完成多数的数据绑定，但有时客户端请求中传递的参数比较复杂。例如，在用户查询订单时，页面传递的参数可能包括订单编号、用户名称等信息，这就包含了订单和用户两个对象的信息。如果将订单和用户的所有查询条件都封装在一个简单</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中，显然会比较混乱，这时可以考虑使用复杂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6" name="文本框 18"/>
          <p:cNvSpPr txBox="1"/>
          <p:nvPr>
            <p:custDataLst>
              <p:tags r:id="rId2"/>
            </p:custDataLst>
          </p:nvPr>
        </p:nvSpPr>
        <p:spPr>
          <a:xfrm>
            <a:off x="1143838" y="2813483"/>
            <a:ext cx="10315522" cy="17920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所谓的复杂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，就是</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属性的类型不止包含简单数据类型，还包含对象类型、</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类型和</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类型等其他引用类型</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接下来</a:t>
            </a:r>
            <a:r>
              <a:rPr lang="zh-CN" altLang="zh-CN" dirty="0">
                <a:solidFill>
                  <a:srgbClr val="595959"/>
                </a:solidFill>
                <a:latin typeface="微软雅黑" panose="020B0503020204020204" pitchFamily="34" charset="-122"/>
              </a:rPr>
              <a:t>分别对复杂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中属性为</a:t>
            </a:r>
            <a:r>
              <a:rPr lang="zh-CN" altLang="zh-CN" dirty="0">
                <a:solidFill>
                  <a:srgbClr val="1369B2"/>
                </a:solidFill>
                <a:latin typeface="微软雅黑" panose="020B0503020204020204" pitchFamily="34" charset="-122"/>
              </a:rPr>
              <a:t>对象类型</a:t>
            </a:r>
            <a:r>
              <a:rPr lang="zh-CN" altLang="zh-CN" dirty="0">
                <a:solidFill>
                  <a:srgbClr val="595959"/>
                </a:solidFill>
                <a:latin typeface="微软雅黑" panose="020B0503020204020204" pitchFamily="34" charset="-122"/>
              </a:rPr>
              <a:t>的数据绑定、属性为</a:t>
            </a:r>
            <a:r>
              <a:rPr lang="en-US" altLang="zh-CN" dirty="0">
                <a:solidFill>
                  <a:srgbClr val="1369B2"/>
                </a:solidFill>
                <a:latin typeface="微软雅黑" panose="020B0503020204020204" pitchFamily="34" charset="-122"/>
              </a:rPr>
              <a:t>List</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的数据绑定和属性为</a:t>
            </a:r>
            <a:r>
              <a:rPr lang="en-US" altLang="zh-CN" dirty="0">
                <a:solidFill>
                  <a:srgbClr val="1369B2"/>
                </a:solidFill>
                <a:latin typeface="微软雅黑" panose="020B0503020204020204" pitchFamily="34" charset="-122"/>
              </a:rPr>
              <a:t>Map</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的数据绑定进行讲解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26515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1050638" y="2018733"/>
            <a:ext cx="10417111" cy="874407"/>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1</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创建</a:t>
            </a:r>
            <a:r>
              <a:rPr lang="zh-CN" altLang="zh-CN" dirty="0">
                <a:solidFill>
                  <a:srgbClr val="595959"/>
                </a:solidFill>
                <a:latin typeface="微软雅黑" panose="020B0503020204020204" pitchFamily="34" charset="-122"/>
                <a:ea typeface="微软雅黑" panose="020B0503020204020204" pitchFamily="34" charset="-122"/>
                <a:cs typeface="+mn-ea"/>
              </a:rPr>
              <a:t>一个订单类</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，用于封装订单</a:t>
            </a:r>
            <a:r>
              <a:rPr lang="zh-CN" altLang="zh-CN" dirty="0" smtClean="0">
                <a:solidFill>
                  <a:srgbClr val="595959"/>
                </a:solidFill>
                <a:latin typeface="微软雅黑" panose="020B0503020204020204" pitchFamily="34" charset="-122"/>
                <a:ea typeface="微软雅黑" panose="020B0503020204020204" pitchFamily="34" charset="-122"/>
                <a:cs typeface="+mn-ea"/>
              </a:rPr>
              <a:t>信息</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修改</a:t>
            </a:r>
            <a:r>
              <a:rPr lang="en-US" altLang="zh-CN" dirty="0">
                <a:solidFill>
                  <a:srgbClr val="595959"/>
                </a:solidFill>
                <a:latin typeface="微软雅黑" panose="020B0503020204020204" pitchFamily="34" charset="-122"/>
                <a:ea typeface="微软雅黑" panose="020B0503020204020204" pitchFamily="34" charset="-122"/>
                <a:cs typeface="+mn-ea"/>
              </a:rPr>
              <a:t>User.java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类型的属性</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，并定义相应的</a:t>
            </a:r>
            <a:r>
              <a:rPr lang="en-US" altLang="zh-CN" dirty="0">
                <a:solidFill>
                  <a:srgbClr val="595959"/>
                </a:solidFill>
                <a:latin typeface="微软雅黑" panose="020B0503020204020204" pitchFamily="34" charset="-122"/>
                <a:ea typeface="微软雅黑" panose="020B0503020204020204" pitchFamily="34" charset="-122"/>
                <a:cs typeface="+mn-ea"/>
              </a:rPr>
              <a:t>getter</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setter</a:t>
            </a:r>
            <a:r>
              <a:rPr lang="zh-CN" altLang="zh-CN" dirty="0">
                <a:solidFill>
                  <a:srgbClr val="595959"/>
                </a:solidFill>
                <a:latin typeface="微软雅黑" panose="020B0503020204020204" pitchFamily="34" charset="-122"/>
                <a:ea typeface="微软雅黑" panose="020B0503020204020204" pitchFamily="34" charset="-122"/>
                <a:cs typeface="+mn-ea"/>
              </a:rPr>
              <a:t>方法。</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961515" y="3311743"/>
            <a:ext cx="4533274" cy="2585323"/>
          </a:xfrm>
          <a:prstGeom prst="rect">
            <a:avLst/>
          </a:prstGeom>
          <a:solidFill>
            <a:schemeClr val="bg1">
              <a:lumMod val="95000"/>
            </a:schemeClr>
          </a:solidFill>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class Order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595959"/>
                </a:solidFill>
                <a:latin typeface="微软雅黑" panose="020B0503020204020204" pitchFamily="34" charset="-122"/>
                <a:ea typeface="微软雅黑" panose="020B0503020204020204" pitchFamily="34" charset="-122"/>
                <a:cs typeface="+mn-ea"/>
              </a:rPr>
              <a:t>orderId</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订单</a:t>
            </a:r>
            <a:r>
              <a:rPr lang="en-US" altLang="zh-CN" dirty="0">
                <a:solidFill>
                  <a:srgbClr val="595959"/>
                </a:solidFill>
                <a:latin typeface="微软雅黑" panose="020B0503020204020204" pitchFamily="34" charset="-122"/>
                <a:ea typeface="微软雅黑" panose="020B0503020204020204" pitchFamily="34" charset="-122"/>
                <a:cs typeface="+mn-ea"/>
              </a:rPr>
              <a:t>id</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en-US" dirty="0">
                <a:solidFill>
                  <a:srgbClr val="595959"/>
                </a:solidFill>
                <a:latin typeface="微软雅黑" panose="020B0503020204020204" pitchFamily="34" charset="-122"/>
                <a:ea typeface="微软雅黑" panose="020B0503020204020204" pitchFamily="34" charset="-122"/>
                <a:cs typeface="+mn-ea"/>
              </a:rPr>
              <a:t>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4" name="文本框 1"/>
          <p:cNvSpPr txBox="1"/>
          <p:nvPr/>
        </p:nvSpPr>
        <p:spPr>
          <a:xfrm>
            <a:off x="961515" y="890875"/>
            <a:ext cx="326243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属性为对象类型的数据绑定</a:t>
            </a:r>
          </a:p>
        </p:txBody>
      </p:sp>
      <p:sp>
        <p:nvSpPr>
          <p:cNvPr id="2" name="文本框 1"/>
          <p:cNvSpPr txBox="1"/>
          <p:nvPr/>
        </p:nvSpPr>
        <p:spPr>
          <a:xfrm>
            <a:off x="961515" y="1484293"/>
            <a:ext cx="2723823" cy="369332"/>
          </a:xfrm>
          <a:prstGeom prst="rect">
            <a:avLst/>
          </a:prstGeom>
          <a:noFill/>
        </p:spPr>
        <p:txBody>
          <a:bodyPr wrap="none" rtlCol="0" anchor="t">
            <a:spAutoFit/>
          </a:bodyPr>
          <a:lstStyle/>
          <a:p>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案例</a:t>
            </a:r>
            <a:r>
              <a:rPr lang="zh-CN" altLang="en-US" b="1" dirty="0" smtClean="0">
                <a:solidFill>
                  <a:srgbClr val="595959"/>
                </a:solidFill>
                <a:latin typeface="微软雅黑" panose="020B0503020204020204" pitchFamily="34" charset="-122"/>
                <a:ea typeface="微软雅黑" panose="020B0503020204020204" pitchFamily="34" charset="-122"/>
                <a:cs typeface="+mn-ea"/>
                <a:sym typeface="+mn-ea"/>
              </a:rPr>
              <a:t>：</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获取</a:t>
            </a: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用户订单</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信息</a:t>
            </a:r>
            <a:endParaRPr lang="zh-CN" altLang="en-US" b="1" dirty="0"/>
          </a:p>
        </p:txBody>
      </p:sp>
      <p:sp>
        <p:nvSpPr>
          <p:cNvPr id="15" name="矩形 14"/>
          <p:cNvSpPr/>
          <p:nvPr/>
        </p:nvSpPr>
        <p:spPr>
          <a:xfrm>
            <a:off x="5643739" y="3343391"/>
            <a:ext cx="5300357" cy="2585323"/>
          </a:xfrm>
          <a:prstGeom prst="rect">
            <a:avLst/>
          </a:prstGeom>
          <a:solidFill>
            <a:schemeClr val="bg1">
              <a:lumMod val="95000"/>
            </a:schemeClr>
          </a:solidFill>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dirty="0">
                <a:solidFill>
                  <a:srgbClr val="595959"/>
                </a:solidFill>
                <a:latin typeface="微软雅黑" panose="020B0503020204020204" pitchFamily="34" charset="-122"/>
                <a:ea typeface="微软雅黑" panose="020B0503020204020204" pitchFamily="34" charset="-122"/>
                <a:cs typeface="+mn-ea"/>
              </a:rPr>
              <a:t>用户名</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dirty="0">
                <a:solidFill>
                  <a:srgbClr val="595959"/>
                </a:solidFill>
                <a:latin typeface="微软雅黑" panose="020B0503020204020204" pitchFamily="34" charset="-122"/>
                <a:ea typeface="微软雅黑" panose="020B0503020204020204" pitchFamily="34" charset="-122"/>
                <a:cs typeface="+mn-ea"/>
              </a:rPr>
              <a:t>用户密码</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Order order;		//</a:t>
            </a:r>
            <a:r>
              <a:rPr lang="zh-CN" altLang="zh-CN" dirty="0">
                <a:solidFill>
                  <a:srgbClr val="595959"/>
                </a:solidFill>
                <a:latin typeface="微软雅黑" panose="020B0503020204020204" pitchFamily="34" charset="-122"/>
                <a:ea typeface="微软雅黑" panose="020B0503020204020204" pitchFamily="34" charset="-122"/>
                <a:cs typeface="+mn-ea"/>
              </a:rPr>
              <a:t>订单</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9"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426924"/>
            <a:ext cx="10152454" cy="237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通过上一章的学习，读者已经知道客户端请求和服务器端处理器之间的映射方式。客户端和服务器端通过映射可以完成两者的交互，其中客户端发起请求，服务器端将请求参数的值赋给处理器的形参完成数据的绑定，最终将想要返回给客户端的数据发给客户端进行响应。</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支持多种数据类型的数据绑定，响应方式也比较灵活，本章将对</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框架中的数据绑定和响应进行详细讲解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983383" y="3901178"/>
            <a:ext cx="10408722" cy="507831"/>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3</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UserController.java</a:t>
            </a:r>
            <a:r>
              <a:rPr lang="zh-CN" altLang="zh-CN" dirty="0">
                <a:solidFill>
                  <a:srgbClr val="595959"/>
                </a:solidFill>
                <a:latin typeface="微软雅黑" panose="020B0503020204020204" pitchFamily="34" charset="-122"/>
                <a:ea typeface="微软雅黑" panose="020B0503020204020204" pitchFamily="34" charset="-122"/>
                <a:cs typeface="+mn-ea"/>
              </a:rPr>
              <a:t>类中定义方法</a:t>
            </a:r>
            <a:r>
              <a:rPr lang="en-US" altLang="zh-CN"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，用于获取客户端请求中的</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smtClean="0">
                <a:solidFill>
                  <a:srgbClr val="595959"/>
                </a:solidFill>
                <a:latin typeface="微软雅黑" panose="020B0503020204020204" pitchFamily="34" charset="-122"/>
                <a:ea typeface="微软雅黑" panose="020B0503020204020204" pitchFamily="34" charset="-122"/>
                <a:cs typeface="+mn-ea"/>
              </a:rPr>
              <a:t>信息</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041461" y="4409009"/>
            <a:ext cx="9110090" cy="2308324"/>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findOrderWithUser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FF0000"/>
                </a:solidFill>
                <a:latin typeface="微软雅黑" panose="020B0503020204020204" pitchFamily="34" charset="-122"/>
                <a:ea typeface="微软雅黑" panose="020B0503020204020204" pitchFamily="34" charset="-122"/>
                <a:cs typeface="+mn-ea"/>
              </a:rPr>
              <a:t>User 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FF0000"/>
                </a:solidFill>
                <a:latin typeface="微软雅黑" panose="020B0503020204020204" pitchFamily="34" charset="-122"/>
                <a:ea typeface="微软雅黑" panose="020B0503020204020204" pitchFamily="34" charset="-122"/>
                <a:cs typeface="+mn-ea"/>
              </a:rPr>
              <a:t>user.getOrder</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en-US" altLang="zh-CN" sz="1600" dirty="0" err="1">
                <a:solidFill>
                  <a:srgbClr val="FF0000"/>
                </a:solidFill>
                <a:latin typeface="微软雅黑" panose="020B0503020204020204" pitchFamily="34" charset="-122"/>
                <a:ea typeface="微软雅黑" panose="020B0503020204020204" pitchFamily="34" charset="-122"/>
                <a:cs typeface="+mn-ea"/>
              </a:rPr>
              <a:t>getOrderId</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("username="+username</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2002242" y="1269676"/>
            <a:ext cx="9188527" cy="2677656"/>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595959"/>
                </a:solidFill>
                <a:latin typeface="微软雅黑" panose="020B0503020204020204" pitchFamily="34" charset="-122"/>
                <a:ea typeface="微软雅黑" panose="020B0503020204020204" pitchFamily="34" charset="-122"/>
                <a:cs typeface="+mn-ea"/>
              </a:rPr>
              <a:t>html&gt;&lt;head</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&gt;&lt;</a:t>
            </a:r>
            <a:r>
              <a:rPr lang="en-US" altLang="zh-CN" sz="1600" dirty="0">
                <a:solidFill>
                  <a:srgbClr val="595959"/>
                </a:solidFill>
                <a:latin typeface="微软雅黑" panose="020B0503020204020204" pitchFamily="34" charset="-122"/>
                <a:ea typeface="微软雅黑" panose="020B0503020204020204" pitchFamily="34" charset="-122"/>
                <a:cs typeface="+mn-ea"/>
              </a:rPr>
              <a:t>title&gt;</a:t>
            </a:r>
            <a:r>
              <a:rPr lang="zh-CN" altLang="zh-CN" sz="16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&lt;/title&gt;&lt;/head&gt;&lt;body</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smtClean="0">
                <a:solidFill>
                  <a:srgbClr val="1369B2"/>
                </a:solidFill>
                <a:latin typeface="微软雅黑" panose="020B0503020204020204" pitchFamily="34" charset="-122"/>
                <a:ea typeface="微软雅黑" panose="020B0503020204020204" pitchFamily="34" charset="-122"/>
                <a:cs typeface="+mn-ea"/>
              </a:rPr>
              <a:t>&lt;</a:t>
            </a:r>
            <a:r>
              <a:rPr lang="en-US" altLang="zh-CN" sz="1600" dirty="0">
                <a:solidFill>
                  <a:srgbClr val="1369B2"/>
                </a:solidFill>
                <a:latin typeface="微软雅黑" panose="020B0503020204020204" pitchFamily="34" charset="-122"/>
                <a:ea typeface="微软雅黑" panose="020B0503020204020204" pitchFamily="34" charset="-122"/>
                <a:cs typeface="+mn-ea"/>
              </a:rPr>
              <a:t>form </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findOrderWithUser"method</a:t>
            </a:r>
            <a:r>
              <a:rPr lang="en-US" altLang="zh-CN" sz="1600" dirty="0">
                <a:solidFill>
                  <a:srgbClr val="595959"/>
                </a:solidFill>
                <a:latin typeface="微软雅黑" panose="020B0503020204020204" pitchFamily="34" charset="-122"/>
                <a:ea typeface="微软雅黑" panose="020B0503020204020204" pitchFamily="34" charset="-122"/>
                <a:cs typeface="+mn-ea"/>
              </a:rPr>
              <a:t>="post"&gt;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所属用户：</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a:t>
            </a:r>
            <a:r>
              <a:rPr lang="en-US" altLang="zh-CN" sz="1600" dirty="0">
                <a:solidFill>
                  <a:srgbClr val="FF0000"/>
                </a:solidFill>
                <a:latin typeface="微软雅黑" panose="020B0503020204020204" pitchFamily="34" charset="-122"/>
                <a:ea typeface="微软雅黑" panose="020B0503020204020204" pitchFamily="34" charset="-122"/>
                <a:cs typeface="+mn-ea"/>
              </a:rPr>
              <a: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订单编号：</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a:t>
            </a:r>
            <a:r>
              <a:rPr lang="en-US" altLang="zh-CN" sz="1600" dirty="0" err="1">
                <a:solidFill>
                  <a:srgbClr val="FF0000"/>
                </a:solidFill>
                <a:latin typeface="微软雅黑" panose="020B0503020204020204" pitchFamily="34" charset="-122"/>
                <a:ea typeface="微软雅黑" panose="020B0503020204020204" pitchFamily="34" charset="-122"/>
                <a:cs typeface="+mn-ea"/>
              </a:rPr>
              <a:t>order.orderId</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&lt;/form&gt;</a:t>
            </a:r>
            <a:r>
              <a:rPr lang="en-US" altLang="zh-CN" sz="1600" dirty="0">
                <a:solidFill>
                  <a:srgbClr val="595959"/>
                </a:solidFill>
                <a:latin typeface="微软雅黑" panose="020B0503020204020204" pitchFamily="34" charset="-122"/>
                <a:ea typeface="微软雅黑" panose="020B0503020204020204" pitchFamily="34" charset="-122"/>
                <a:cs typeface="+mn-ea"/>
              </a:rPr>
              <a:t>	&lt;/body&gt;&lt;/html&gt;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1050639" y="900344"/>
            <a:ext cx="6850870" cy="369332"/>
          </a:xfrm>
          <a:prstGeom prst="rect">
            <a:avLst/>
          </a:prstGeom>
        </p:spPr>
        <p:txBody>
          <a:bodyPr wrap="square">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创建</a:t>
            </a:r>
            <a:r>
              <a:rPr lang="zh-CN" altLang="en-US" dirty="0" smtClean="0">
                <a:solidFill>
                  <a:srgbClr val="595959"/>
                </a:solidFill>
                <a:latin typeface="微软雅黑" panose="020B0503020204020204" pitchFamily="34" charset="-122"/>
                <a:ea typeface="微软雅黑" panose="020B0503020204020204" pitchFamily="34" charset="-122"/>
                <a:cs typeface="+mn-ea"/>
              </a:rPr>
              <a:t>提交数据页面</a:t>
            </a:r>
            <a:r>
              <a:rPr lang="en-US" altLang="zh-CN" dirty="0" err="1" smtClean="0">
                <a:solidFill>
                  <a:srgbClr val="595959"/>
                </a:solidFill>
                <a:latin typeface="微软雅黑" panose="020B0503020204020204" pitchFamily="34" charset="-122"/>
                <a:ea typeface="微软雅黑" panose="020B0503020204020204" pitchFamily="34" charset="-122"/>
                <a:cs typeface="+mn-ea"/>
              </a:rPr>
              <a:t>order.jsp</a:t>
            </a:r>
            <a:endParaRPr lang="zh-CN" altLang="en-US" dirty="0"/>
          </a:p>
        </p:txBody>
      </p:sp>
      <p:sp>
        <p:nvSpPr>
          <p:cNvPr id="3" name="矩形标注 2"/>
          <p:cNvSpPr/>
          <p:nvPr/>
        </p:nvSpPr>
        <p:spPr>
          <a:xfrm>
            <a:off x="5855371" y="3531565"/>
            <a:ext cx="5335398" cy="481003"/>
          </a:xfrm>
          <a:prstGeom prst="wedgeRectCallout">
            <a:avLst>
              <a:gd name="adj1" fmla="val -24921"/>
              <a:gd name="adj2" fmla="val -134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注意这里的取值：</a:t>
            </a:r>
            <a:r>
              <a:rPr lang="zh-CN" altLang="zh-CN" dirty="0"/>
              <a:t>格式必须为“属性对象名称</a:t>
            </a:r>
            <a:r>
              <a:rPr lang="en-US" altLang="zh-CN" dirty="0"/>
              <a:t>.</a:t>
            </a:r>
            <a:r>
              <a:rPr lang="zh-CN" altLang="zh-CN" dirty="0"/>
              <a:t>属性</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607" y="1623314"/>
            <a:ext cx="39624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1050639" y="900344"/>
            <a:ext cx="6850870" cy="369332"/>
          </a:xfrm>
          <a:prstGeom prst="rect">
            <a:avLst/>
          </a:prstGeom>
        </p:spPr>
        <p:txBody>
          <a:bodyPr wrap="square">
            <a:spAutoFit/>
          </a:bodyPr>
          <a:lstStyle/>
          <a:p>
            <a:r>
              <a:rPr lang="en-US" altLang="zh-CN" dirty="0" smtClean="0">
                <a:solidFill>
                  <a:srgbClr val="595959"/>
                </a:solidFill>
                <a:latin typeface="微软雅黑" panose="020B0503020204020204" pitchFamily="34" charset="-122"/>
                <a:ea typeface="微软雅黑" panose="020B0503020204020204" pitchFamily="34" charset="-122"/>
                <a:cs typeface="+mn-ea"/>
              </a:rPr>
              <a:t>4</a:t>
            </a:r>
            <a:r>
              <a:rPr lang="zh-CN" altLang="en-US" dirty="0" smtClean="0">
                <a:solidFill>
                  <a:srgbClr val="595959"/>
                </a:solidFill>
                <a:latin typeface="微软雅黑" panose="020B0503020204020204" pitchFamily="34" charset="-122"/>
                <a:ea typeface="微软雅黑" panose="020B0503020204020204" pitchFamily="34" charset="-122"/>
                <a:cs typeface="+mn-ea"/>
              </a:rPr>
              <a:t>、打开浏览器请求</a:t>
            </a:r>
            <a:r>
              <a:rPr lang="en-US" altLang="zh-CN" dirty="0" err="1" smtClean="0">
                <a:solidFill>
                  <a:srgbClr val="595959"/>
                </a:solidFill>
                <a:latin typeface="微软雅黑" panose="020B0503020204020204" pitchFamily="34" charset="-122"/>
                <a:ea typeface="微软雅黑" panose="020B0503020204020204" pitchFamily="34" charset="-122"/>
                <a:cs typeface="+mn-ea"/>
              </a:rPr>
              <a:t>order.jsp</a:t>
            </a:r>
            <a:r>
              <a:rPr lang="zh-CN" altLang="en-US" dirty="0" smtClean="0">
                <a:solidFill>
                  <a:srgbClr val="595959"/>
                </a:solidFill>
                <a:latin typeface="微软雅黑" panose="020B0503020204020204" pitchFamily="34" charset="-122"/>
                <a:ea typeface="微软雅黑" panose="020B0503020204020204" pitchFamily="34" charset="-122"/>
                <a:cs typeface="+mn-ea"/>
              </a:rPr>
              <a:t>，结果如下：</a:t>
            </a:r>
            <a:endParaRPr lang="zh-CN" alt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404" y="3665946"/>
            <a:ext cx="6389687"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barn(inVertical)">
                                      <p:cBhvr>
                                        <p:cTn id="13"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2473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1065491" y="2353361"/>
            <a:ext cx="10093792" cy="1286891"/>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1 </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en-US" altLang="zh-CN" dirty="0" smtClean="0">
                <a:solidFill>
                  <a:srgbClr val="595959"/>
                </a:solidFill>
                <a:latin typeface="微软雅黑" panose="020B0503020204020204" pitchFamily="34" charset="-122"/>
                <a:ea typeface="微软雅黑" panose="020B0503020204020204" pitchFamily="34" charset="-122"/>
                <a:cs typeface="+mn-ea"/>
              </a:rPr>
              <a:t> Order</a:t>
            </a:r>
            <a:r>
              <a:rPr lang="zh-CN" altLang="en-US" dirty="0" smtClean="0">
                <a:solidFill>
                  <a:srgbClr val="595959"/>
                </a:solidFill>
                <a:latin typeface="微软雅黑" panose="020B0503020204020204" pitchFamily="34" charset="-122"/>
                <a:ea typeface="微软雅黑" panose="020B0503020204020204" pitchFamily="34" charset="-122"/>
                <a:cs typeface="+mn-ea"/>
              </a:rPr>
              <a:t>类新增</a:t>
            </a:r>
            <a:r>
              <a:rPr lang="en-US" altLang="zh-CN" dirty="0" err="1" smtClean="0">
                <a:solidFill>
                  <a:srgbClr val="595959"/>
                </a:solidFill>
                <a:latin typeface="微软雅黑" panose="020B0503020204020204" pitchFamily="34" charset="-122"/>
                <a:ea typeface="微软雅黑" panose="020B0503020204020204" pitchFamily="34" charset="-122"/>
                <a:cs typeface="+mn-ea"/>
              </a:rPr>
              <a:t>orderName</a:t>
            </a:r>
            <a:r>
              <a:rPr lang="zh-CN" altLang="en-US" dirty="0" smtClean="0">
                <a:solidFill>
                  <a:srgbClr val="595959"/>
                </a:solidFill>
                <a:latin typeface="微软雅黑" panose="020B0503020204020204" pitchFamily="34" charset="-122"/>
                <a:ea typeface="微软雅黑" panose="020B0503020204020204" pitchFamily="34" charset="-122"/>
                <a:cs typeface="+mn-ea"/>
              </a:rPr>
              <a:t>属性。</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User.java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，将</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类中订单属性修改为</a:t>
            </a:r>
            <a:r>
              <a:rPr lang="en-US" altLang="zh-CN" dirty="0">
                <a:solidFill>
                  <a:srgbClr val="595959"/>
                </a:solidFill>
                <a:latin typeface="微软雅黑" panose="020B0503020204020204" pitchFamily="34" charset="-122"/>
                <a:ea typeface="微软雅黑" panose="020B0503020204020204" pitchFamily="34" charset="-122"/>
                <a:cs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rPr>
              <a:t>类型</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由于</a:t>
            </a:r>
            <a:r>
              <a:rPr lang="zh-CN" altLang="zh-CN" dirty="0">
                <a:solidFill>
                  <a:srgbClr val="595959"/>
                </a:solidFill>
                <a:latin typeface="微软雅黑" panose="020B0503020204020204" pitchFamily="34" charset="-122"/>
                <a:ea typeface="微软雅黑" panose="020B0503020204020204" pitchFamily="34" charset="-122"/>
                <a:cs typeface="+mn-ea"/>
              </a:rPr>
              <a:t>用户一般拥有多个收货地址，在</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a:solidFill>
                  <a:srgbClr val="595959"/>
                </a:solidFill>
                <a:latin typeface="微软雅黑" panose="020B0503020204020204" pitchFamily="34" charset="-122"/>
                <a:ea typeface="微软雅黑" panose="020B0503020204020204" pitchFamily="34" charset="-122"/>
                <a:cs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rPr>
              <a:t>类型的地址属性。</a:t>
            </a:r>
            <a:r>
              <a:rPr lang="zh-CN" altLang="zh-CN" dirty="0"/>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5202046" y="3825463"/>
            <a:ext cx="6030813" cy="2677656"/>
          </a:xfrm>
          <a:prstGeom prst="rect">
            <a:avLst/>
          </a:prstGeom>
          <a:solidFill>
            <a:schemeClr val="bg1">
              <a:lumMod val="95000"/>
            </a:schemeClr>
          </a:solidFill>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username;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password;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用户密码</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FF0000"/>
                </a:solidFill>
                <a:latin typeface="微软雅黑" panose="020B0503020204020204" pitchFamily="34" charset="-122"/>
                <a:ea typeface="微软雅黑" panose="020B0503020204020204" pitchFamily="34" charset="-122"/>
                <a:cs typeface="+mn-ea"/>
              </a:rPr>
              <a:t>private List&lt;Order&gt; orders</a:t>
            </a:r>
            <a:r>
              <a:rPr lang="en-US" altLang="zh-CN" sz="1600" dirty="0" smtClean="0">
                <a:solidFill>
                  <a:srgbClr val="FF0000"/>
                </a:solidFill>
                <a:latin typeface="微软雅黑" panose="020B0503020204020204" pitchFamily="34" charset="-122"/>
                <a:ea typeface="微软雅黑" panose="020B0503020204020204" pitchFamily="34" charset="-122"/>
                <a:cs typeface="+mn-ea"/>
              </a:rPr>
              <a:t>;</a:t>
            </a:r>
            <a:r>
              <a:rPr lang="en-US" altLang="zh-CN" sz="1600" dirty="0">
                <a:solidFill>
                  <a:srgbClr val="FF0000"/>
                </a:solidFill>
                <a:latin typeface="微软雅黑" panose="020B0503020204020204" pitchFamily="34" charset="-122"/>
                <a:ea typeface="微软雅黑" panose="020B0503020204020204" pitchFamily="34" charset="-122"/>
                <a:cs typeface="+mn-ea"/>
              </a:rPr>
              <a:t> </a:t>
            </a:r>
            <a:r>
              <a:rPr lang="en-US" altLang="zh-CN" sz="1600" dirty="0" smtClean="0">
                <a:solidFill>
                  <a:srgbClr val="FF0000"/>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用户订单</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FF0000"/>
                </a:solidFill>
                <a:latin typeface="微软雅黑" panose="020B0503020204020204" pitchFamily="34" charset="-122"/>
                <a:ea typeface="微软雅黑" panose="020B0503020204020204" pitchFamily="34" charset="-122"/>
                <a:cs typeface="+mn-ea"/>
              </a:rPr>
              <a:t>private List&lt;String&gt; address</a:t>
            </a:r>
            <a:r>
              <a:rPr lang="en-US" altLang="zh-CN" sz="1600" dirty="0" smtClean="0">
                <a:solidFill>
                  <a:srgbClr val="FF0000"/>
                </a:solidFill>
                <a:latin typeface="微软雅黑" panose="020B0503020204020204" pitchFamily="34" charset="-122"/>
                <a:ea typeface="微软雅黑" panose="020B0503020204020204" pitchFamily="34" charset="-122"/>
                <a:cs typeface="+mn-ea"/>
              </a:rPr>
              <a:t>;        </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订单地址</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4" name="文本框 1"/>
          <p:cNvSpPr txBox="1"/>
          <p:nvPr/>
        </p:nvSpPr>
        <p:spPr>
          <a:xfrm>
            <a:off x="1050639" y="890875"/>
            <a:ext cx="10123497" cy="1015663"/>
          </a:xfrm>
          <a:prstGeom prst="rect">
            <a:avLst/>
          </a:prstGeom>
          <a:noFill/>
        </p:spPr>
        <p:txBody>
          <a:bodyPr wrap="square" rtlCol="0">
            <a:spAutoFit/>
          </a:bodyPr>
          <a:lstStyle/>
          <a:p>
            <a:pPr>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属性为</a:t>
            </a:r>
            <a:r>
              <a:rPr lang="en-US" altLang="zh-CN" sz="2000" dirty="0">
                <a:solidFill>
                  <a:srgbClr val="1369B2"/>
                </a:solidFill>
                <a:latin typeface="微软雅黑" panose="020B0503020204020204" pitchFamily="34" charset="-122"/>
                <a:ea typeface="微软雅黑" panose="020B0503020204020204" pitchFamily="34" charset="-122"/>
              </a:rPr>
              <a:t>List</a:t>
            </a:r>
            <a:r>
              <a:rPr lang="zh-CN" altLang="zh-CN" sz="2000" dirty="0">
                <a:solidFill>
                  <a:srgbClr val="1369B2"/>
                </a:solidFill>
                <a:latin typeface="微软雅黑" panose="020B0503020204020204" pitchFamily="34" charset="-122"/>
                <a:ea typeface="微软雅黑" panose="020B0503020204020204" pitchFamily="34" charset="-122"/>
              </a:rPr>
              <a:t>类型的数据</a:t>
            </a:r>
            <a:r>
              <a:rPr lang="zh-CN" altLang="zh-CN" sz="2000" dirty="0" smtClean="0">
                <a:solidFill>
                  <a:srgbClr val="1369B2"/>
                </a:solidFill>
                <a:latin typeface="微软雅黑" panose="020B0503020204020204" pitchFamily="34" charset="-122"/>
                <a:ea typeface="微软雅黑" panose="020B0503020204020204" pitchFamily="34" charset="-122"/>
              </a:rPr>
              <a:t>绑定</a:t>
            </a:r>
            <a:r>
              <a:rPr lang="zh-CN" altLang="en-US" sz="2000" dirty="0" smtClean="0">
                <a:solidFill>
                  <a:srgbClr val="1369B2"/>
                </a:solidFill>
                <a:latin typeface="微软雅黑" panose="020B0503020204020204" pitchFamily="34" charset="-122"/>
                <a:ea typeface="微软雅黑" panose="020B0503020204020204" pitchFamily="34" charset="-122"/>
              </a:rPr>
              <a:t>：</a:t>
            </a:r>
            <a:endParaRPr lang="en-US" altLang="zh-CN" sz="2000" dirty="0" smtClean="0">
              <a:solidFill>
                <a:srgbClr val="1369B2"/>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smtClean="0">
                <a:solidFill>
                  <a:srgbClr val="1369B2"/>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绑定</a:t>
            </a:r>
            <a:r>
              <a:rPr lang="en-US" altLang="zh-CN" sz="2000" dirty="0">
                <a:latin typeface="微软雅黑" panose="020B0503020204020204" pitchFamily="34" charset="-122"/>
                <a:ea typeface="微软雅黑" panose="020B0503020204020204" pitchFamily="34" charset="-122"/>
              </a:rPr>
              <a:t>List</a:t>
            </a:r>
            <a:r>
              <a:rPr lang="zh-CN" altLang="en-US" sz="2000" dirty="0">
                <a:latin typeface="微软雅黑" panose="020B0503020204020204" pitchFamily="34" charset="-122"/>
                <a:ea typeface="微软雅黑" panose="020B0503020204020204" pitchFamily="34" charset="-122"/>
              </a:rPr>
              <a:t>对象数据时，首先要将对象封装为</a:t>
            </a:r>
            <a:r>
              <a:rPr lang="en-US" altLang="zh-CN" sz="2000" dirty="0">
                <a:latin typeface="微软雅黑" panose="020B0503020204020204" pitchFamily="34" charset="-122"/>
                <a:ea typeface="微软雅黑" panose="020B0503020204020204" pitchFamily="34" charset="-122"/>
              </a:rPr>
              <a:t>List</a:t>
            </a:r>
            <a:r>
              <a:rPr lang="zh-CN" altLang="en-US" sz="2000" dirty="0">
                <a:latin typeface="微软雅黑" panose="020B0503020204020204" pitchFamily="34" charset="-122"/>
                <a:ea typeface="微软雅黑" panose="020B0503020204020204" pitchFamily="34" charset="-122"/>
              </a:rPr>
              <a:t>对象，并设置它的</a:t>
            </a:r>
            <a:r>
              <a:rPr lang="en-US" altLang="zh-CN" sz="2000" dirty="0">
                <a:latin typeface="微软雅黑" panose="020B0503020204020204" pitchFamily="34" charset="-122"/>
                <a:ea typeface="微软雅黑" panose="020B0503020204020204" pitchFamily="34" charset="-122"/>
              </a:rPr>
              <a:t>get/set</a:t>
            </a:r>
            <a:r>
              <a:rPr lang="zh-CN" altLang="en-US" sz="2000" dirty="0">
                <a:latin typeface="微软雅黑" panose="020B0503020204020204" pitchFamily="34" charset="-122"/>
                <a:ea typeface="微软雅黑" panose="020B0503020204020204" pitchFamily="34" charset="-122"/>
              </a:rPr>
              <a:t>方法</a:t>
            </a:r>
            <a:endParaRPr lang="zh-CN"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65491" y="1906538"/>
            <a:ext cx="5769611" cy="369332"/>
          </a:xfrm>
          <a:prstGeom prst="rect">
            <a:avLst/>
          </a:prstGeom>
          <a:noFill/>
        </p:spPr>
        <p:txBody>
          <a:bodyPr wrap="square" rtlCol="0" anchor="t">
            <a:spAutoFit/>
          </a:bodyPr>
          <a:lstStyle/>
          <a:p>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案例</a:t>
            </a:r>
            <a:r>
              <a:rPr lang="en-US" altLang="zh-CN" b="1" dirty="0" smtClean="0">
                <a:solidFill>
                  <a:srgbClr val="595959"/>
                </a:solidFill>
                <a:latin typeface="微软雅黑" panose="020B0503020204020204" pitchFamily="34" charset="-122"/>
                <a:ea typeface="微软雅黑" panose="020B0503020204020204" pitchFamily="34" charset="-122"/>
                <a:cs typeface="+mn-ea"/>
                <a:sym typeface="+mn-ea"/>
              </a:rPr>
              <a:t>:</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获取</a:t>
            </a: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用户订单</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信息</a:t>
            </a:r>
            <a:r>
              <a:rPr lang="en-US" altLang="zh-CN" b="1" dirty="0" smtClean="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属性为</a:t>
            </a:r>
            <a:r>
              <a:rPr lang="en-US" altLang="zh-CN" b="1"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类型</a:t>
            </a:r>
            <a:endParaRPr lang="zh-CN" altLang="en-US" b="1" dirty="0"/>
          </a:p>
        </p:txBody>
      </p:sp>
      <p:sp>
        <p:nvSpPr>
          <p:cNvPr id="3" name="Rectangle 1"/>
          <p:cNvSpPr>
            <a:spLocks noChangeArrowheads="1"/>
          </p:cNvSpPr>
          <p:nvPr/>
        </p:nvSpPr>
        <p:spPr bwMode="auto">
          <a:xfrm>
            <a:off x="559751" y="3825463"/>
            <a:ext cx="4468536" cy="2677656"/>
          </a:xfrm>
          <a:prstGeom prst="rect">
            <a:avLst/>
          </a:prstGeom>
          <a:solidFill>
            <a:schemeClr val="bg1">
              <a:lumMod val="95000"/>
            </a:schemeClr>
          </a:solidFill>
        </p:spPr>
        <p:txBody>
          <a:bodyPr wrap="square">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public class Order {</a:t>
            </a:r>
            <a:br>
              <a:rPr lang="zh-CN" altLang="zh-CN" sz="1600" dirty="0">
                <a:solidFill>
                  <a:srgbClr val="595959"/>
                </a:solidFill>
                <a:latin typeface="微软雅黑" panose="020B0503020204020204" pitchFamily="34" charset="-122"/>
                <a:ea typeface="微软雅黑" panose="020B0503020204020204" pitchFamily="34" charset="-122"/>
                <a:cs typeface="+mn-ea"/>
              </a:rPr>
            </a:br>
            <a:r>
              <a:rPr lang="zh-CN" altLang="zh-CN" sz="1600" dirty="0">
                <a:solidFill>
                  <a:srgbClr val="595959"/>
                </a:solidFill>
                <a:latin typeface="微软雅黑" panose="020B0503020204020204" pitchFamily="34" charset="-122"/>
                <a:ea typeface="微软雅黑" panose="020B0503020204020204" pitchFamily="34" charset="-122"/>
                <a:cs typeface="+mn-ea"/>
              </a:rPr>
              <a:t>    private String orderId;            //订单id</a:t>
            </a:r>
            <a:br>
              <a:rPr lang="zh-CN" altLang="zh-CN" sz="1600" dirty="0">
                <a:solidFill>
                  <a:srgbClr val="595959"/>
                </a:solidFill>
                <a:latin typeface="微软雅黑" panose="020B0503020204020204" pitchFamily="34" charset="-122"/>
                <a:ea typeface="微软雅黑" panose="020B0503020204020204" pitchFamily="34" charset="-122"/>
                <a:cs typeface="+mn-ea"/>
              </a:rPr>
            </a:br>
            <a:r>
              <a:rPr lang="zh-CN" altLang="zh-CN" sz="1600" dirty="0">
                <a:solidFill>
                  <a:srgbClr val="595959"/>
                </a:solidFill>
                <a:latin typeface="微软雅黑" panose="020B0503020204020204" pitchFamily="34" charset="-122"/>
                <a:ea typeface="微软雅黑" panose="020B0503020204020204" pitchFamily="34" charset="-122"/>
                <a:cs typeface="+mn-ea"/>
              </a:rPr>
              <a:t>    private String orderName</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商品名称</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1050639" y="979805"/>
            <a:ext cx="10553351" cy="830997"/>
          </a:xfrm>
          <a:prstGeom prst="rect">
            <a:avLst/>
          </a:prstGeom>
          <a:noFill/>
          <a:ln>
            <a:noFill/>
          </a:ln>
        </p:spPr>
        <p:txBody>
          <a:bodyPr wrap="square" rtlCol="0">
            <a:spAutoFit/>
          </a:bodyPr>
          <a:lstStyle/>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2</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创建</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orders.jsp</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页面</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orders.jsp</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中创建一个表单用于提交用户的订单信息</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表</a:t>
            </a:r>
            <a:r>
              <a:rPr lang="zh-CN" altLang="zh-CN" sz="1600" dirty="0">
                <a:solidFill>
                  <a:srgbClr val="595959"/>
                </a:solidFill>
                <a:latin typeface="微软雅黑" panose="020B0503020204020204" pitchFamily="34" charset="-122"/>
                <a:ea typeface="微软雅黑" panose="020B0503020204020204" pitchFamily="34" charset="-122"/>
                <a:cs typeface="+mn-ea"/>
              </a:rPr>
              <a:t>单提交时，表单数据分别封装到</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的订单属性</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zh-CN" sz="1600" dirty="0">
                <a:solidFill>
                  <a:srgbClr val="595959"/>
                </a:solidFill>
                <a:latin typeface="微软雅黑" panose="020B0503020204020204" pitchFamily="34" charset="-122"/>
                <a:ea typeface="微软雅黑" panose="020B0503020204020204" pitchFamily="34" charset="-122"/>
                <a:cs typeface="+mn-ea"/>
              </a:rPr>
              <a:t>和地址属性</a:t>
            </a:r>
            <a:r>
              <a:rPr lang="en-US" altLang="zh-CN" sz="1600" dirty="0">
                <a:solidFill>
                  <a:srgbClr val="595959"/>
                </a:solidFill>
                <a:latin typeface="微软雅黑" panose="020B0503020204020204" pitchFamily="34" charset="-122"/>
                <a:ea typeface="微软雅黑" panose="020B0503020204020204" pitchFamily="34" charset="-122"/>
                <a:cs typeface="+mn-ea"/>
              </a:rPr>
              <a:t>address</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840634" y="738126"/>
            <a:ext cx="10328773" cy="60016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&lt;%@ </a:t>
            </a:r>
            <a:r>
              <a:rPr kumimoji="0" lang="zh-CN" altLang="zh-CN" sz="1600" b="1" i="0" u="none" strike="noStrike" cap="none" normalizeH="0" baseline="0" dirty="0" smtClean="0">
                <a:ln>
                  <a:noFill/>
                </a:ln>
                <a:solidFill>
                  <a:srgbClr val="CC7832"/>
                </a:solidFill>
                <a:effectLst/>
                <a:latin typeface="Arial Unicode MS" pitchFamily="34" charset="-122"/>
                <a:ea typeface="JetBrains Mono"/>
                <a:cs typeface="宋体" pitchFamily="2" charset="-122"/>
              </a:rPr>
              <a:t>page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language=“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java</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contentType=“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text/html; charset=UTF-8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pageEncoding=“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%&gt;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&lt;html&gt;&lt;head&gt;&lt;title&gt;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订单信息</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&lt;/title&gt;&lt;/head&gt;&lt;body&gt;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action</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pageContext.request.contextPath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/showOrders”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method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=“post”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&lt;table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width</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=“220px”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border</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   &lt;td&gt;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订单号</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 &lt;td&gt;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订单</a:t>
            </a:r>
            <a:r>
              <a:rPr kumimoji="0" lang="zh-CN" altLang="en-US"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商品</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名称</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 &lt;td&gt;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配送地址</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="orders[0].orderId"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="orders[0].orderName"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="Java</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基础教程</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="address"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北京海淀</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="orders[1].orderId"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="orders[1].orderName"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="JavaWeb</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案例</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="address"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北京昌平</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="orders[2].orderId"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="3"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="orders[2].orderName"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="SSM</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框架实战</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="address"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北京朝阳</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&lt;/table&gt;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="submit"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订单信息</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&lt;/form&gt;&lt;/body&gt;&lt;/html&gt;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TextBox 2"/>
          <p:cNvSpPr txBox="1"/>
          <p:nvPr/>
        </p:nvSpPr>
        <p:spPr>
          <a:xfrm>
            <a:off x="6029321" y="266933"/>
            <a:ext cx="1338828" cy="369332"/>
          </a:xfrm>
          <a:prstGeom prst="rect">
            <a:avLst/>
          </a:prstGeom>
          <a:solidFill>
            <a:schemeClr val="accent2"/>
          </a:solidFill>
        </p:spPr>
        <p:txBody>
          <a:bodyPr wrap="none" rtlCol="0">
            <a:spAutoFit/>
          </a:bodyPr>
          <a:lstStyle/>
          <a:p>
            <a:r>
              <a:rPr lang="en-US" altLang="zh-CN" dirty="0" err="1"/>
              <a:t>o</a:t>
            </a:r>
            <a:r>
              <a:rPr lang="en-US" altLang="zh-CN" dirty="0" err="1" smtClean="0"/>
              <a:t>rders.jsp</a:t>
            </a:r>
            <a:endParaRPr lang="zh-CN" altLang="en-US" dirty="0"/>
          </a:p>
        </p:txBody>
      </p:sp>
      <p:sp>
        <p:nvSpPr>
          <p:cNvPr id="5" name="矩形 4"/>
          <p:cNvSpPr/>
          <p:nvPr/>
        </p:nvSpPr>
        <p:spPr>
          <a:xfrm>
            <a:off x="9171962" y="1524582"/>
            <a:ext cx="2782349" cy="2585323"/>
          </a:xfrm>
          <a:prstGeom prst="rect">
            <a:avLst/>
          </a:prstGeom>
          <a:solidFill>
            <a:schemeClr val="accent2"/>
          </a:solidFill>
        </p:spPr>
        <p:txBody>
          <a:bodyPr wrap="square">
            <a:spAutoFit/>
          </a:bodyPr>
          <a:lstStyle/>
          <a:p>
            <a:r>
              <a:rPr lang="zh-CN" altLang="zh-CN" dirty="0">
                <a:solidFill>
                  <a:srgbClr val="595959"/>
                </a:solidFill>
                <a:latin typeface="微软雅黑" panose="020B0503020204020204" pitchFamily="34" charset="-122"/>
              </a:rPr>
              <a:t>如果</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的泛型参数为</a:t>
            </a:r>
            <a:r>
              <a:rPr lang="zh-CN" altLang="zh-CN" dirty="0">
                <a:solidFill>
                  <a:srgbClr val="1369B2"/>
                </a:solidFill>
                <a:latin typeface="微软雅黑" panose="020B0503020204020204" pitchFamily="34" charset="-122"/>
              </a:rPr>
              <a:t>对象</a:t>
            </a:r>
            <a:r>
              <a:rPr lang="zh-CN" altLang="zh-CN" dirty="0" smtClean="0">
                <a:solidFill>
                  <a:srgbClr val="1369B2"/>
                </a:solidFill>
                <a:latin typeface="微软雅黑" panose="020B0503020204020204" pitchFamily="34" charset="-122"/>
              </a:rPr>
              <a:t>类型</a:t>
            </a:r>
            <a:r>
              <a:rPr lang="zh-CN" altLang="en-US" dirty="0" smtClean="0">
                <a:solidFill>
                  <a:srgbClr val="1369B2"/>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客户端参数名称</a:t>
            </a:r>
            <a:r>
              <a:rPr lang="zh-CN" altLang="zh-CN" dirty="0">
                <a:solidFill>
                  <a:srgbClr val="595959"/>
                </a:solidFill>
                <a:latin typeface="微软雅黑" panose="020B0503020204020204" pitchFamily="34" charset="-122"/>
              </a:rPr>
              <a:t>必须与</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类的层次结构名称保持</a:t>
            </a:r>
            <a:r>
              <a:rPr lang="zh-CN" altLang="zh-CN" dirty="0" smtClean="0">
                <a:solidFill>
                  <a:srgbClr val="595959"/>
                </a:solidFill>
                <a:latin typeface="微软雅黑" panose="020B0503020204020204" pitchFamily="34" charset="-122"/>
              </a:rPr>
              <a:t>一致</a:t>
            </a:r>
            <a:r>
              <a:rPr lang="zh-CN" altLang="en-US" dirty="0">
                <a:solidFill>
                  <a:srgbClr val="595959"/>
                </a:solidFill>
                <a:latin typeface="微软雅黑" panose="020B0503020204020204" pitchFamily="34" charset="-122"/>
              </a:rPr>
              <a:t>，</a:t>
            </a:r>
            <a:r>
              <a:rPr lang="zh-CN" altLang="zh-CN" dirty="0" smtClean="0">
                <a:solidFill>
                  <a:srgbClr val="595959"/>
                </a:solidFill>
                <a:latin typeface="微软雅黑" panose="020B0503020204020204" pitchFamily="34" charset="-122"/>
              </a:rPr>
              <a:t>并</a:t>
            </a:r>
            <a:r>
              <a:rPr lang="zh-CN" altLang="zh-CN" dirty="0">
                <a:solidFill>
                  <a:srgbClr val="595959"/>
                </a:solidFill>
                <a:latin typeface="微软雅黑" panose="020B0503020204020204" pitchFamily="34" charset="-122"/>
              </a:rPr>
              <a:t>使用数组格式描述对象在</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中的位置，即客户端参数名称必须和最终绑定在</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中的某个对象的某个属性的名称保持一致</a:t>
            </a:r>
            <a:endParaRPr lang="zh-CN" altLang="en-US" dirty="0"/>
          </a:p>
        </p:txBody>
      </p:sp>
      <p:cxnSp>
        <p:nvCxnSpPr>
          <p:cNvPr id="7" name="直接箭头连接符 6"/>
          <p:cNvCxnSpPr/>
          <p:nvPr/>
        </p:nvCxnSpPr>
        <p:spPr>
          <a:xfrm flipH="1">
            <a:off x="5352176" y="2214694"/>
            <a:ext cx="3724712" cy="4865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5008228" y="2214694"/>
            <a:ext cx="4068660" cy="2097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171962" y="4200516"/>
            <a:ext cx="2816686" cy="1477328"/>
          </a:xfrm>
          <a:prstGeom prst="rect">
            <a:avLst/>
          </a:prstGeom>
          <a:solidFill>
            <a:schemeClr val="accent2"/>
          </a:solidFill>
        </p:spPr>
        <p:txBody>
          <a:bodyPr wrap="square">
            <a:spAutoFit/>
          </a:bodyPr>
          <a:lstStyle/>
          <a:p>
            <a:r>
              <a:rPr lang="zh-CN" altLang="zh-CN" dirty="0">
                <a:solidFill>
                  <a:srgbClr val="595959"/>
                </a:solidFill>
                <a:latin typeface="微软雅黑" panose="020B0503020204020204" pitchFamily="34" charset="-122"/>
              </a:rPr>
              <a:t>如果</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的泛型为简单类型，则客户端参数名称必须和</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类中</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属性所属类中的属性名称保持一致。</a:t>
            </a:r>
          </a:p>
        </p:txBody>
      </p:sp>
      <p:cxnSp>
        <p:nvCxnSpPr>
          <p:cNvPr id="19" name="直接箭头连接符 18"/>
          <p:cNvCxnSpPr/>
          <p:nvPr/>
        </p:nvCxnSpPr>
        <p:spPr>
          <a:xfrm flipH="1" flipV="1">
            <a:off x="4035105" y="3011648"/>
            <a:ext cx="5136858" cy="17616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par>
                                <p:cTn id="16" presetID="22" presetClass="entr" presetSubtype="2"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500"/>
                                        <p:tgtEl>
                                          <p:spTgt spid="19"/>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right)">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889233" y="980074"/>
            <a:ext cx="10637240" cy="507831"/>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3</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创建</a:t>
            </a:r>
            <a:r>
              <a:rPr lang="zh-CN" altLang="zh-CN" dirty="0">
                <a:solidFill>
                  <a:srgbClr val="595959"/>
                </a:solidFill>
                <a:latin typeface="微软雅黑" panose="020B0503020204020204" pitchFamily="34" charset="-122"/>
                <a:ea typeface="微软雅黑" panose="020B0503020204020204" pitchFamily="34" charset="-122"/>
                <a:cs typeface="+mn-ea"/>
              </a:rPr>
              <a:t>一个订单处理器类</a:t>
            </a:r>
            <a:r>
              <a:rPr lang="en-US" altLang="zh-CN"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dirty="0" smtClean="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中定义</a:t>
            </a:r>
            <a:r>
              <a:rPr lang="en-US" altLang="zh-CN" dirty="0" err="1">
                <a:solidFill>
                  <a:srgbClr val="595959"/>
                </a:solidFill>
                <a:latin typeface="微软雅黑" panose="020B0503020204020204" pitchFamily="34" charset="-122"/>
                <a:ea typeface="微软雅黑" panose="020B0503020204020204" pitchFamily="34" charset="-122"/>
                <a:cs typeface="+mn-ea"/>
              </a:rPr>
              <a:t>showOrders</a:t>
            </a:r>
            <a:r>
              <a:rPr lang="en-US" altLang="zh-CN" dirty="0">
                <a:solidFill>
                  <a:srgbClr val="595959"/>
                </a:solidFill>
                <a:latin typeface="微软雅黑" panose="020B0503020204020204" pitchFamily="34" charset="-122"/>
                <a:ea typeface="微软雅黑" panose="020B0503020204020204" pitchFamily="34" charset="-122"/>
                <a:cs typeface="+mn-ea"/>
              </a:rPr>
              <a:t>( ) </a:t>
            </a:r>
            <a:r>
              <a:rPr lang="zh-CN" altLang="zh-CN" dirty="0">
                <a:solidFill>
                  <a:srgbClr val="595959"/>
                </a:solidFill>
                <a:latin typeface="微软雅黑" panose="020B0503020204020204" pitchFamily="34" charset="-122"/>
                <a:ea typeface="微软雅黑" panose="020B0503020204020204" pitchFamily="34" charset="-122"/>
                <a:cs typeface="+mn-ea"/>
              </a:rPr>
              <a:t>方法，用于展示用户的订单信息</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1663956" y="1648671"/>
            <a:ext cx="7102540" cy="43088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@Controller</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OrderController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 </a:t>
            </a:r>
            <a:r>
              <a:rPr kumimoji="0" lang="zh-CN" altLang="zh-CN" sz="1600" b="0" i="1" u="none" strike="noStrike" cap="none" normalizeH="0" baseline="0" dirty="0" smtClean="0">
                <a:ln>
                  <a:noFill/>
                </a:ln>
                <a:solidFill>
                  <a:srgbClr val="629755"/>
                </a:solidFill>
                <a:effectLst/>
                <a:latin typeface="宋体" pitchFamily="2" charset="-122"/>
                <a:ea typeface="宋体" pitchFamily="2" charset="-122"/>
                <a:cs typeface="宋体" pitchFamily="2" charset="-122"/>
              </a:rPr>
              <a:t>获取用户中的订单信息     </a:t>
            </a: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a:t>
            </a:r>
            <a:b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b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"/showOrders"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showOrders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 user)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List&lt;Order&gt; orders = user.getOrders()</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List&lt;String&gt; addressList = user.getAddress()</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订单：</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for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 = </a:t>
            </a:r>
            <a:r>
              <a:rPr kumimoji="0" lang="zh-CN" altLang="zh-CN" sz="1600" b="0" i="0" u="none" strike="noStrike" cap="none" normalizeH="0" baseline="0" dirty="0" smtClean="0">
                <a:ln>
                  <a:noFill/>
                </a:ln>
                <a:solidFill>
                  <a:srgbClr val="6897BB"/>
                </a:solidFill>
                <a:effectLst/>
                <a:latin typeface="Arial Unicode MS" pitchFamily="34" charset="-122"/>
                <a:ea typeface="JetBrains Mono"/>
                <a:cs typeface="宋体" pitchFamily="2" charset="-122"/>
              </a:rPr>
              <a:t>0</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 &lt; orders.size()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Order order = orders.get(i)</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address = addressList.get(i)</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订单</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order.getOrderId())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订单商品名称</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order.getOrderName())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订单配送地址：</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address)</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endParaRPr kumimoji="0" lang="en-US"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rgbClr val="A9B7C6"/>
                </a:solidFill>
                <a:latin typeface="Arial Unicode MS" pitchFamily="34"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805343" y="980074"/>
            <a:ext cx="10543975" cy="369332"/>
          </a:xfrm>
          <a:prstGeom prst="rect">
            <a:avLst/>
          </a:prstGeom>
          <a:noFill/>
          <a:ln>
            <a:noFill/>
          </a:ln>
        </p:spPr>
        <p:txBody>
          <a:bodyPr wrap="square" rtlCol="0">
            <a:spAutoFit/>
          </a:bodyPr>
          <a:lstStyle/>
          <a:p>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en-US" dirty="0">
                <a:solidFill>
                  <a:srgbClr val="595959"/>
                </a:solidFill>
                <a:latin typeface="微软雅黑" panose="020B0503020204020204" pitchFamily="34" charset="-122"/>
                <a:ea typeface="微软雅黑" panose="020B0503020204020204" pitchFamily="34" charset="-122"/>
                <a:cs typeface="+mn-ea"/>
              </a:rPr>
              <a:t>、打开浏览器请求</a:t>
            </a:r>
            <a:r>
              <a:rPr lang="en-US" altLang="zh-CN" dirty="0" err="1" smtClean="0">
                <a:solidFill>
                  <a:srgbClr val="595959"/>
                </a:solidFill>
                <a:latin typeface="微软雅黑" panose="020B0503020204020204" pitchFamily="34" charset="-122"/>
                <a:ea typeface="微软雅黑" panose="020B0503020204020204" pitchFamily="34" charset="-122"/>
                <a:cs typeface="+mn-ea"/>
              </a:rPr>
              <a:t>orders.jsp</a:t>
            </a:r>
            <a:r>
              <a:rPr lang="zh-CN" altLang="en-US" dirty="0">
                <a:solidFill>
                  <a:srgbClr val="595959"/>
                </a:solidFill>
                <a:latin typeface="微软雅黑" panose="020B0503020204020204" pitchFamily="34" charset="-122"/>
                <a:ea typeface="微软雅黑" panose="020B0503020204020204" pitchFamily="34" charset="-122"/>
                <a:cs typeface="+mn-ea"/>
              </a:rPr>
              <a:t>，结果如下：</a:t>
            </a:r>
            <a:endParaRPr lang="zh-CN" altLang="en-US" dirty="0"/>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922" y="1631397"/>
            <a:ext cx="462915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343" y="2131809"/>
            <a:ext cx="56388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023760" y="1897669"/>
            <a:ext cx="10368489" cy="1289905"/>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1</a:t>
            </a:r>
            <a:r>
              <a:rPr lang="zh-CN" altLang="en-US" dirty="0" smtClean="0">
                <a:solidFill>
                  <a:srgbClr val="595959"/>
                </a:solidFill>
                <a:latin typeface="微软雅黑" panose="020B0503020204020204" pitchFamily="34" charset="-122"/>
                <a:ea typeface="微软雅黑" panose="020B0503020204020204" pitchFamily="34" charset="-122"/>
                <a:cs typeface="+mn-ea"/>
              </a:rPr>
              <a:t>、定义商品类</a:t>
            </a:r>
            <a:r>
              <a:rPr lang="en-US" altLang="zh-CN" dirty="0" smtClean="0">
                <a:solidFill>
                  <a:srgbClr val="595959"/>
                </a:solidFill>
                <a:latin typeface="微软雅黑" panose="020B0503020204020204" pitchFamily="34" charset="-122"/>
                <a:ea typeface="微软雅黑" panose="020B0503020204020204" pitchFamily="34" charset="-122"/>
                <a:cs typeface="+mn-ea"/>
              </a:rPr>
              <a:t>Product</a:t>
            </a:r>
            <a:r>
              <a:rPr lang="zh-CN" altLang="en-US" dirty="0" smtClean="0">
                <a:solidFill>
                  <a:srgbClr val="595959"/>
                </a:solidFill>
                <a:latin typeface="微软雅黑" panose="020B0503020204020204" pitchFamily="34" charset="-122"/>
                <a:ea typeface="微软雅黑" panose="020B0503020204020204" pitchFamily="34" charset="-122"/>
                <a:cs typeface="+mn-ea"/>
              </a:rPr>
              <a:t>，类中封装商品</a:t>
            </a:r>
            <a:r>
              <a:rPr lang="en-US" altLang="zh-CN" dirty="0" smtClean="0">
                <a:solidFill>
                  <a:srgbClr val="595959"/>
                </a:solidFill>
                <a:latin typeface="微软雅黑" panose="020B0503020204020204" pitchFamily="34" charset="-122"/>
                <a:ea typeface="微软雅黑" panose="020B0503020204020204" pitchFamily="34" charset="-122"/>
                <a:cs typeface="+mn-ea"/>
              </a:rPr>
              <a:t>id</a:t>
            </a:r>
            <a:r>
              <a:rPr lang="zh-CN" altLang="en-US" dirty="0" smtClean="0">
                <a:solidFill>
                  <a:srgbClr val="595959"/>
                </a:solidFill>
                <a:latin typeface="微软雅黑" panose="020B0503020204020204" pitchFamily="34" charset="-122"/>
                <a:ea typeface="微软雅黑" panose="020B0503020204020204" pitchFamily="34" charset="-122"/>
                <a:cs typeface="+mn-ea"/>
              </a:rPr>
              <a:t>和商品名称；</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smtClean="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Order.java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a:solidFill>
                  <a:srgbClr val="595959"/>
                </a:solidFill>
                <a:latin typeface="微软雅黑" panose="020B0503020204020204" pitchFamily="34" charset="-122"/>
                <a:ea typeface="微软雅黑" panose="020B0503020204020204" pitchFamily="34" charset="-122"/>
                <a:cs typeface="+mn-ea"/>
              </a:rPr>
              <a:t>HashMap</a:t>
            </a:r>
            <a:r>
              <a:rPr lang="zh-CN" altLang="zh-CN" dirty="0">
                <a:solidFill>
                  <a:srgbClr val="595959"/>
                </a:solidFill>
                <a:latin typeface="微软雅黑" panose="020B0503020204020204" pitchFamily="34" charset="-122"/>
                <a:ea typeface="微软雅黑" panose="020B0503020204020204" pitchFamily="34" charset="-122"/>
                <a:cs typeface="+mn-ea"/>
              </a:rPr>
              <a:t>类型的属性</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dirty="0">
                <a:solidFill>
                  <a:srgbClr val="595959"/>
                </a:solidFill>
                <a:latin typeface="微软雅黑" panose="020B0503020204020204" pitchFamily="34" charset="-122"/>
                <a:ea typeface="微软雅黑" panose="020B0503020204020204" pitchFamily="34" charset="-122"/>
                <a:cs typeface="+mn-ea"/>
              </a:rPr>
              <a:t>，用于封装订单中的商品信息，其中</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dirty="0">
                <a:solidFill>
                  <a:srgbClr val="595959"/>
                </a:solidFill>
                <a:latin typeface="微软雅黑" panose="020B0503020204020204" pitchFamily="34" charset="-122"/>
                <a:ea typeface="微软雅黑" panose="020B0503020204020204" pitchFamily="34" charset="-122"/>
                <a:cs typeface="+mn-ea"/>
              </a:rPr>
              <a:t>的键用来存放商品的类别，</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dirty="0">
                <a:solidFill>
                  <a:srgbClr val="595959"/>
                </a:solidFill>
                <a:latin typeface="微软雅黑" panose="020B0503020204020204" pitchFamily="34" charset="-122"/>
                <a:ea typeface="微软雅黑" panose="020B0503020204020204" pitchFamily="34" charset="-122"/>
                <a:cs typeface="+mn-ea"/>
              </a:rPr>
              <a:t>的值用来存放商品类别对应的商品</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5075340" y="3283830"/>
            <a:ext cx="6876488" cy="2585323"/>
          </a:xfrm>
          <a:prstGeom prst="rect">
            <a:avLst/>
          </a:prstGeom>
          <a:solidFill>
            <a:schemeClr val="bg1">
              <a:lumMod val="95000"/>
            </a:schemeClr>
          </a:solidFill>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Order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595959"/>
                </a:solidFill>
                <a:latin typeface="微软雅黑" panose="020B0503020204020204" pitchFamily="34" charset="-122"/>
                <a:ea typeface="微软雅黑" panose="020B0503020204020204" pitchFamily="34" charset="-122"/>
                <a:cs typeface="+mn-ea"/>
              </a:rPr>
              <a:t>orderId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订单</a:t>
            </a:r>
            <a:r>
              <a:rPr lang="en-US" altLang="zh-CN" dirty="0">
                <a:solidFill>
                  <a:srgbClr val="595959"/>
                </a:solidFill>
                <a:latin typeface="微软雅黑" panose="020B0503020204020204" pitchFamily="34" charset="-122"/>
                <a:ea typeface="微软雅黑" panose="020B0503020204020204" pitchFamily="34" charset="-122"/>
                <a:cs typeface="+mn-ea"/>
              </a:rPr>
              <a:t>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HashMap&lt;</a:t>
            </a:r>
            <a:r>
              <a:rPr lang="en-US" altLang="zh-CN" dirty="0" err="1">
                <a:solidFill>
                  <a:srgbClr val="595959"/>
                </a:solidFill>
                <a:latin typeface="微软雅黑" panose="020B0503020204020204" pitchFamily="34" charset="-122"/>
                <a:ea typeface="微软雅黑" panose="020B0503020204020204" pitchFamily="34" charset="-122"/>
                <a:cs typeface="+mn-ea"/>
              </a:rPr>
              <a:t>String,</a:t>
            </a:r>
            <a:r>
              <a:rPr lang="en-US" altLang="zh-CN" dirty="0" err="1">
                <a:solidFill>
                  <a:srgbClr val="FF0000"/>
                </a:solidFill>
                <a:latin typeface="微软雅黑" panose="020B0503020204020204" pitchFamily="34" charset="-122"/>
                <a:ea typeface="微软雅黑" panose="020B0503020204020204" pitchFamily="34" charset="-122"/>
                <a:cs typeface="+mn-ea"/>
              </a:rPr>
              <a:t>Product</a:t>
            </a:r>
            <a:r>
              <a:rPr lang="en-US" altLang="zh-CN" dirty="0">
                <a:solidFill>
                  <a:srgbClr val="595959"/>
                </a:solidFill>
                <a:latin typeface="微软雅黑" panose="020B0503020204020204" pitchFamily="34" charset="-122"/>
                <a:ea typeface="微软雅黑" panose="020B0503020204020204" pitchFamily="34" charset="-122"/>
                <a:cs typeface="+mn-ea"/>
              </a:rPr>
              <a:t>&gt; </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商品信息</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4" name="文本框 1"/>
          <p:cNvSpPr txBox="1"/>
          <p:nvPr/>
        </p:nvSpPr>
        <p:spPr>
          <a:xfrm>
            <a:off x="1023761" y="890875"/>
            <a:ext cx="330411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属性为</a:t>
            </a:r>
            <a:r>
              <a:rPr lang="en-US" altLang="zh-CN" sz="2000" dirty="0">
                <a:solidFill>
                  <a:srgbClr val="1369B2"/>
                </a:solidFill>
                <a:latin typeface="微软雅黑" panose="020B0503020204020204" pitchFamily="34" charset="-122"/>
                <a:ea typeface="微软雅黑" panose="020B0503020204020204" pitchFamily="34" charset="-122"/>
              </a:rPr>
              <a:t>Map</a:t>
            </a:r>
            <a:r>
              <a:rPr lang="zh-CN" altLang="zh-CN" sz="2000" dirty="0">
                <a:solidFill>
                  <a:srgbClr val="1369B2"/>
                </a:solidFill>
                <a:latin typeface="微软雅黑" panose="020B0503020204020204" pitchFamily="34" charset="-122"/>
                <a:ea typeface="微软雅黑" panose="020B0503020204020204" pitchFamily="34" charset="-122"/>
              </a:rPr>
              <a:t>类型的数据绑定</a:t>
            </a:r>
          </a:p>
        </p:txBody>
      </p:sp>
      <p:sp>
        <p:nvSpPr>
          <p:cNvPr id="2" name="文本框 1"/>
          <p:cNvSpPr txBox="1"/>
          <p:nvPr/>
        </p:nvSpPr>
        <p:spPr>
          <a:xfrm>
            <a:off x="1023761" y="1384545"/>
            <a:ext cx="7001463" cy="369332"/>
          </a:xfrm>
          <a:prstGeom prst="rect">
            <a:avLst/>
          </a:prstGeom>
          <a:noFill/>
        </p:spPr>
        <p:txBody>
          <a:bodyPr wrap="square" rtlCol="0" anchor="t">
            <a:spAutoFit/>
          </a:bodyPr>
          <a:lstStyle/>
          <a:p>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案例</a:t>
            </a:r>
            <a:r>
              <a:rPr lang="zh-CN" altLang="en-US" b="1" dirty="0" smtClean="0">
                <a:solidFill>
                  <a:srgbClr val="595959"/>
                </a:solidFill>
                <a:latin typeface="微软雅黑" panose="020B0503020204020204" pitchFamily="34" charset="-122"/>
                <a:ea typeface="微软雅黑" panose="020B0503020204020204" pitchFamily="34" charset="-122"/>
                <a:cs typeface="+mn-ea"/>
                <a:sym typeface="+mn-ea"/>
              </a:rPr>
              <a:t>：</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获取</a:t>
            </a: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订单信息</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b="1" dirty="0" smtClean="0">
                <a:solidFill>
                  <a:srgbClr val="595959"/>
                </a:solidFill>
                <a:latin typeface="微软雅黑" panose="020B0503020204020204" pitchFamily="34" charset="-122"/>
                <a:ea typeface="微软雅黑" panose="020B0503020204020204" pitchFamily="34" charset="-122"/>
                <a:cs typeface="+mn-ea"/>
                <a:sym typeface="+mn-ea"/>
              </a:rPr>
              <a:t>POJO</a:t>
            </a:r>
            <a:r>
              <a:rPr lang="zh-CN" altLang="zh-CN" b="1" dirty="0">
                <a:solidFill>
                  <a:srgbClr val="595959"/>
                </a:solidFill>
                <a:latin typeface="微软雅黑" panose="020B0503020204020204" pitchFamily="34" charset="-122"/>
                <a:ea typeface="微软雅黑" panose="020B0503020204020204" pitchFamily="34" charset="-122"/>
                <a:cs typeface="+mn-ea"/>
                <a:sym typeface="+mn-ea"/>
              </a:rPr>
              <a:t>中属性</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为</a:t>
            </a:r>
            <a:r>
              <a:rPr lang="en-US" altLang="zh-CN" b="1" dirty="0" smtClean="0">
                <a:solidFill>
                  <a:srgbClr val="595959"/>
                </a:solidFill>
                <a:latin typeface="微软雅黑" panose="020B0503020204020204" pitchFamily="34" charset="-122"/>
                <a:ea typeface="微软雅黑" panose="020B0503020204020204" pitchFamily="34" charset="-122"/>
                <a:cs typeface="+mn-ea"/>
                <a:sym typeface="+mn-ea"/>
              </a:rPr>
              <a:t>Map</a:t>
            </a:r>
            <a:r>
              <a:rPr lang="zh-CN" altLang="zh-CN" b="1" dirty="0" smtClean="0">
                <a:solidFill>
                  <a:srgbClr val="595959"/>
                </a:solidFill>
                <a:latin typeface="微软雅黑" panose="020B0503020204020204" pitchFamily="34" charset="-122"/>
                <a:ea typeface="微软雅黑" panose="020B0503020204020204" pitchFamily="34" charset="-122"/>
                <a:cs typeface="+mn-ea"/>
                <a:sym typeface="+mn-ea"/>
              </a:rPr>
              <a:t>类型</a:t>
            </a:r>
            <a:endParaRPr lang="zh-CN" altLang="en-US" b="1" dirty="0"/>
          </a:p>
        </p:txBody>
      </p:sp>
      <p:sp>
        <p:nvSpPr>
          <p:cNvPr id="3" name="Rectangle 1"/>
          <p:cNvSpPr>
            <a:spLocks noChangeArrowheads="1"/>
          </p:cNvSpPr>
          <p:nvPr/>
        </p:nvSpPr>
        <p:spPr bwMode="auto">
          <a:xfrm>
            <a:off x="455942" y="3279853"/>
            <a:ext cx="4518730" cy="2585323"/>
          </a:xfrm>
          <a:prstGeom prst="rect">
            <a:avLst/>
          </a:prstGeom>
          <a:solidFill>
            <a:schemeClr val="bg1">
              <a:lumMod val="95000"/>
            </a:schemeClr>
          </a:solidFill>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public class Product {</a:t>
            </a:r>
            <a:br>
              <a:rPr lang="zh-CN" altLang="zh-CN" dirty="0">
                <a:solidFill>
                  <a:srgbClr val="595959"/>
                </a:solidFill>
                <a:latin typeface="微软雅黑" panose="020B0503020204020204" pitchFamily="34" charset="-122"/>
                <a:ea typeface="微软雅黑" panose="020B0503020204020204" pitchFamily="34" charset="-122"/>
                <a:cs typeface="+mn-ea"/>
              </a:rPr>
            </a:br>
            <a:r>
              <a:rPr lang="zh-CN" altLang="zh-CN" dirty="0">
                <a:solidFill>
                  <a:srgbClr val="595959"/>
                </a:solidFill>
                <a:latin typeface="微软雅黑" panose="020B0503020204020204" pitchFamily="34" charset="-122"/>
                <a:ea typeface="微软雅黑" panose="020B0503020204020204" pitchFamily="34" charset="-122"/>
                <a:cs typeface="+mn-ea"/>
              </a:rPr>
              <a:t>    private String proId;     </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商品id</a:t>
            </a:r>
            <a:br>
              <a:rPr lang="zh-CN" altLang="zh-CN" dirty="0">
                <a:solidFill>
                  <a:srgbClr val="595959"/>
                </a:solidFill>
                <a:latin typeface="微软雅黑" panose="020B0503020204020204" pitchFamily="34" charset="-122"/>
                <a:ea typeface="微软雅黑" panose="020B0503020204020204" pitchFamily="34" charset="-122"/>
                <a:cs typeface="+mn-ea"/>
              </a:rPr>
            </a:br>
            <a:r>
              <a:rPr lang="zh-CN" altLang="zh-CN" dirty="0">
                <a:solidFill>
                  <a:srgbClr val="595959"/>
                </a:solidFill>
                <a:latin typeface="微软雅黑" panose="020B0503020204020204" pitchFamily="34" charset="-122"/>
                <a:ea typeface="微软雅黑" panose="020B0503020204020204" pitchFamily="34" charset="-122"/>
                <a:cs typeface="+mn-ea"/>
              </a:rPr>
              <a:t>    private String proName</a:t>
            </a:r>
            <a:r>
              <a:rPr lang="zh-CN"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//商品</a:t>
            </a:r>
            <a:r>
              <a:rPr lang="zh-CN" altLang="zh-CN" dirty="0" smtClean="0">
                <a:solidFill>
                  <a:srgbClr val="595959"/>
                </a:solidFill>
                <a:latin typeface="微软雅黑" panose="020B0503020204020204" pitchFamily="34" charset="-122"/>
                <a:ea typeface="微软雅黑" panose="020B0503020204020204" pitchFamily="34" charset="-122"/>
                <a:cs typeface="+mn-ea"/>
              </a:rPr>
              <a:t>名称</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     //</a:t>
            </a:r>
            <a:r>
              <a:rPr lang="zh-CN" altLang="en-US" dirty="0" smtClean="0">
                <a:solidFill>
                  <a:srgbClr val="595959"/>
                </a:solidFill>
                <a:latin typeface="微软雅黑" panose="020B0503020204020204" pitchFamily="34" charset="-122"/>
                <a:ea typeface="微软雅黑" panose="020B0503020204020204" pitchFamily="34" charset="-122"/>
                <a:cs typeface="+mn-ea"/>
              </a:rPr>
              <a:t> </a:t>
            </a:r>
            <a:r>
              <a:rPr lang="zh-CN" altLang="en-US" dirty="0">
                <a:solidFill>
                  <a:srgbClr val="595959"/>
                </a:solidFill>
                <a:latin typeface="微软雅黑" panose="020B0503020204020204" pitchFamily="34" charset="-122"/>
                <a:ea typeface="微软雅黑" panose="020B0503020204020204" pitchFamily="34" charset="-122"/>
                <a:cs typeface="+mn-ea"/>
              </a:rPr>
              <a:t>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smtClean="0">
                <a:solidFill>
                  <a:srgbClr val="595959"/>
                </a:solidFill>
                <a:latin typeface="微软雅黑" panose="020B0503020204020204" pitchFamily="34" charset="-122"/>
                <a:ea typeface="微软雅黑" panose="020B0503020204020204" pitchFamily="34" charset="-122"/>
                <a:cs typeface="+mn-ea"/>
              </a:rPr>
              <a:t>方法</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006678" y="954010"/>
            <a:ext cx="10342639" cy="923330"/>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2</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创建</a:t>
            </a:r>
            <a:r>
              <a:rPr lang="zh-CN" altLang="zh-CN" dirty="0">
                <a:solidFill>
                  <a:srgbClr val="595959"/>
                </a:solidFill>
                <a:latin typeface="微软雅黑" panose="020B0503020204020204" pitchFamily="34" charset="-122"/>
                <a:ea typeface="微软雅黑" panose="020B0503020204020204" pitchFamily="34" charset="-122"/>
                <a:cs typeface="+mn-ea"/>
              </a:rPr>
              <a:t>一个订单信息页面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order_info.jsp</a:t>
            </a:r>
            <a:r>
              <a:rPr lang="zh-CN" altLang="zh-CN" dirty="0">
                <a:solidFill>
                  <a:srgbClr val="595959"/>
                </a:solidFill>
                <a:latin typeface="微软雅黑" panose="020B0503020204020204" pitchFamily="34" charset="-122"/>
                <a:ea typeface="微软雅黑" panose="020B0503020204020204" pitchFamily="34" charset="-122"/>
                <a:cs typeface="+mn-ea"/>
              </a:rPr>
              <a:t>中创建一个表单用于提交订单信息。表单提交时，表单数据分别封装到</a:t>
            </a:r>
            <a:r>
              <a:rPr lang="en-US" altLang="zh-CN" dirty="0">
                <a:solidFill>
                  <a:srgbClr val="595959"/>
                </a:solidFill>
                <a:latin typeface="微软雅黑" panose="020B0503020204020204" pitchFamily="34" charset="-122"/>
                <a:ea typeface="微软雅黑" panose="020B0503020204020204" pitchFamily="34" charset="-122"/>
                <a:cs typeface="+mn-ea"/>
              </a:rPr>
              <a:t>Order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err="1">
                <a:solidFill>
                  <a:srgbClr val="595959"/>
                </a:solidFill>
                <a:latin typeface="微软雅黑" panose="020B0503020204020204" pitchFamily="34" charset="-122"/>
                <a:ea typeface="微软雅黑" panose="020B0503020204020204" pitchFamily="34" charset="-122"/>
                <a:cs typeface="+mn-ea"/>
              </a:rPr>
              <a:t>orderId</a:t>
            </a:r>
            <a:r>
              <a:rPr lang="zh-CN" altLang="zh-CN" dirty="0">
                <a:solidFill>
                  <a:srgbClr val="595959"/>
                </a:solidFill>
                <a:latin typeface="微软雅黑" panose="020B0503020204020204" pitchFamily="34" charset="-122"/>
                <a:ea typeface="微软雅黑" panose="020B0503020204020204" pitchFamily="34" charset="-122"/>
                <a:cs typeface="+mn-ea"/>
              </a:rPr>
              <a:t>属性和商品信息属性</a:t>
            </a:r>
            <a:r>
              <a:rPr lang="en-US" altLang="zh-CN" dirty="0" err="1">
                <a:solidFill>
                  <a:srgbClr val="595959"/>
                </a:solidFill>
                <a:latin typeface="微软雅黑" panose="020B0503020204020204" pitchFamily="34" charset="-122"/>
                <a:ea typeface="微软雅黑" panose="020B0503020204020204" pitchFamily="34" charset="-122"/>
                <a:cs typeface="+mn-ea"/>
              </a:rPr>
              <a:t>productInfo</a:t>
            </a:r>
            <a:r>
              <a:rPr lang="zh-CN" altLang="zh-CN" dirty="0">
                <a:solidFill>
                  <a:srgbClr val="595959"/>
                </a:solidFill>
                <a:latin typeface="微软雅黑" panose="020B0503020204020204" pitchFamily="34" charset="-122"/>
                <a:ea typeface="微软雅黑" panose="020B0503020204020204" pitchFamily="34" charset="-122"/>
                <a:cs typeface="+mn-ea"/>
              </a:rPr>
              <a:t>中</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1638155" y="1877340"/>
            <a:ext cx="9079684" cy="48013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&lt;%@ </a:t>
            </a:r>
            <a:r>
              <a:rPr kumimoji="0" lang="zh-CN" altLang="zh-CN" sz="1600" b="1" i="0" u="none" strike="noStrike" cap="none" normalizeH="0" baseline="0" dirty="0" smtClean="0">
                <a:ln>
                  <a:noFill/>
                </a:ln>
                <a:solidFill>
                  <a:srgbClr val="CC7832"/>
                </a:solidFill>
                <a:effectLst/>
                <a:latin typeface="Arial Unicode MS" pitchFamily="34" charset="-122"/>
                <a:ea typeface="JetBrains Mono"/>
                <a:cs typeface="宋体" pitchFamily="2" charset="-122"/>
              </a:rPr>
              <a:t>page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language="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java</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contentType="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text/html; charset=UTF-8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pageEncoding="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%&gt;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&lt;html&gt;&lt;head&gt;    &lt;title&gt;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订单信息</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&lt;/title&gt;&lt;/head&gt;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&lt;body&gt;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action</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pageContext.request.contextPath</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/orderInfo"</a:t>
            </a:r>
            <a:b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method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="post"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&lt;table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border</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   &lt;td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colspan</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="2"</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订单</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="orderId"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   &lt;td&gt;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商品</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   &lt;td&gt;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商品名称</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&lt;/td&gt;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="productInfo['</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生鲜</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="productInfo['</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生鲜</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三文鱼</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="productInfo['</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酒水</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="productInfo['</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酒水</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红牛</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&lt;/table&gt;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="submit"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提交</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&lt;/form&gt;&lt;/body&gt;&lt;/html&gt;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5253317" y="307679"/>
            <a:ext cx="6096000" cy="646331"/>
          </a:xfrm>
          <a:prstGeom prst="rect">
            <a:avLst/>
          </a:prstGeom>
          <a:solidFill>
            <a:schemeClr val="accent4"/>
          </a:solidFill>
        </p:spPr>
        <p:txBody>
          <a:bodyPr>
            <a:spAutoFit/>
          </a:bodyPr>
          <a:lstStyle/>
          <a:p>
            <a:r>
              <a:rPr lang="zh-CN" altLang="zh-CN" dirty="0">
                <a:solidFill>
                  <a:srgbClr val="595959"/>
                </a:solidFill>
                <a:latin typeface="微软雅黑" panose="020B0503020204020204" pitchFamily="34" charset="-122"/>
              </a:rPr>
              <a:t>客户端参数名称必须和要绑定的</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中的具体对象的具体属性的名称保持一致。</a:t>
            </a:r>
            <a:endParaRPr lang="zh-CN" altLang="en-US" dirty="0"/>
          </a:p>
        </p:txBody>
      </p:sp>
      <p:cxnSp>
        <p:nvCxnSpPr>
          <p:cNvPr id="6" name="直接箭头连接符 5"/>
          <p:cNvCxnSpPr/>
          <p:nvPr/>
        </p:nvCxnSpPr>
        <p:spPr>
          <a:xfrm flipH="1">
            <a:off x="6325300" y="954010"/>
            <a:ext cx="1976017" cy="296364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flipH="1">
            <a:off x="6761527" y="954010"/>
            <a:ext cx="1539790" cy="32153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1050639" y="980074"/>
            <a:ext cx="10298679" cy="923330"/>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3</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OrderController.java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OrderController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rPr>
              <a:t>getOrderInfo</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方法，用于获取客户端提交的订单信息，并将获取到的订单信息打印在控制台</a:t>
            </a:r>
            <a:r>
              <a:rPr lang="zh-CN" altLang="zh-CN"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1543574" y="2085598"/>
            <a:ext cx="8836404"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zh-CN"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"/orderInfo"</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b="0" i="0" u="none" strike="noStrike" cap="none" normalizeH="0" baseline="0" dirty="0" smtClean="0">
                <a:ln>
                  <a:noFill/>
                </a:ln>
                <a:solidFill>
                  <a:srgbClr val="FFC66D"/>
                </a:solidFill>
                <a:effectLst/>
                <a:latin typeface="Arial Unicode MS" pitchFamily="34" charset="-122"/>
                <a:ea typeface="JetBrains Mono"/>
                <a:cs typeface="宋体" pitchFamily="2" charset="-122"/>
              </a:rPr>
              <a:t>getOrderInfo</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(Order order) {</a:t>
            </a:r>
            <a:b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    String orderId = order.getOrderId()</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en-US"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获取订单</a:t>
            </a:r>
            <a:r>
              <a:rPr kumimoji="0" lang="zh-CN" altLang="zh-CN" b="0" i="0" u="none" strike="noStrike" cap="none" normalizeH="0" baseline="0" dirty="0" smtClean="0">
                <a:ln>
                  <a:noFill/>
                </a:ln>
                <a:solidFill>
                  <a:srgbClr val="808080"/>
                </a:solidFill>
                <a:effectLst/>
                <a:latin typeface="Arial Unicode MS" pitchFamily="34" charset="-122"/>
                <a:ea typeface="JetBrains Mono"/>
                <a:cs typeface="宋体" pitchFamily="2" charset="-122"/>
              </a:rPr>
              <a:t>id</a:t>
            </a:r>
            <a:br>
              <a:rPr kumimoji="0" lang="zh-CN" altLang="zh-CN"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en-US" altLang="zh-CN"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HashMap&lt;String</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Product&gt; orderInfo = order.getProductInfo()</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en-US"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lang="zh-CN" altLang="zh-CN" dirty="0">
                <a:solidFill>
                  <a:srgbClr val="808080"/>
                </a:solidFill>
                <a:latin typeface="Arial Unicode MS" pitchFamily="34" charset="-122"/>
                <a:ea typeface="JetBrains Mono"/>
                <a:cs typeface="宋体" pitchFamily="2" charset="-122"/>
              </a:rPr>
              <a:t>//</a:t>
            </a:r>
            <a:r>
              <a:rPr lang="zh-CN" altLang="zh-CN" dirty="0">
                <a:solidFill>
                  <a:srgbClr val="808080"/>
                </a:solidFill>
                <a:latin typeface="宋体" pitchFamily="2" charset="-122"/>
                <a:ea typeface="宋体" pitchFamily="2" charset="-122"/>
                <a:cs typeface="宋体" pitchFamily="2" charset="-122"/>
              </a:rPr>
              <a:t>获取商品</a:t>
            </a:r>
            <a:r>
              <a:rPr lang="zh-CN" altLang="zh-CN" dirty="0" smtClean="0">
                <a:solidFill>
                  <a:srgbClr val="808080"/>
                </a:solidFill>
                <a:latin typeface="宋体" pitchFamily="2" charset="-122"/>
                <a:ea typeface="宋体" pitchFamily="2" charset="-122"/>
                <a:cs typeface="宋体" pitchFamily="2" charset="-122"/>
              </a:rPr>
              <a:t>信息</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Set&lt;String&gt; keys = orderInfo.keySet()</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en-US"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lang="en-US" altLang="zh-CN" dirty="0" smtClean="0">
                <a:solidFill>
                  <a:srgbClr val="808080"/>
                </a:solidFill>
                <a:latin typeface="Arial Unicode MS" pitchFamily="34" charset="-122"/>
                <a:ea typeface="JetBrains Mono"/>
                <a:cs typeface="宋体" pitchFamily="2" charset="-122"/>
              </a:rPr>
              <a:t>//</a:t>
            </a:r>
            <a:r>
              <a:rPr lang="en-US" altLang="zh-CN" dirty="0" err="1">
                <a:solidFill>
                  <a:srgbClr val="808080"/>
                </a:solidFill>
                <a:latin typeface="Arial Unicode MS" pitchFamily="34" charset="-122"/>
                <a:ea typeface="JetBrains Mono"/>
                <a:cs typeface="宋体" pitchFamily="2" charset="-122"/>
              </a:rPr>
              <a:t>keySet</a:t>
            </a:r>
            <a:r>
              <a:rPr lang="en-US" altLang="zh-CN" dirty="0">
                <a:solidFill>
                  <a:srgbClr val="808080"/>
                </a:solidFill>
                <a:latin typeface="Arial Unicode MS" pitchFamily="34" charset="-122"/>
                <a:ea typeface="JetBrains Mono"/>
                <a:cs typeface="宋体" pitchFamily="2" charset="-122"/>
              </a:rPr>
              <a:t>()</a:t>
            </a:r>
            <a:r>
              <a:rPr lang="zh-CN" altLang="en-US" dirty="0">
                <a:solidFill>
                  <a:srgbClr val="808080"/>
                </a:solidFill>
                <a:latin typeface="Arial Unicode MS" pitchFamily="34" charset="-122"/>
                <a:ea typeface="JetBrains Mono"/>
                <a:cs typeface="宋体" pitchFamily="2" charset="-122"/>
              </a:rPr>
              <a:t>方法获取所有的</a:t>
            </a:r>
            <a:r>
              <a:rPr lang="en-US" altLang="zh-CN" dirty="0">
                <a:solidFill>
                  <a:srgbClr val="808080"/>
                </a:solidFill>
                <a:latin typeface="Arial Unicode MS" pitchFamily="34" charset="-122"/>
                <a:ea typeface="JetBrains Mono"/>
                <a:cs typeface="宋体" pitchFamily="2" charset="-122"/>
              </a:rPr>
              <a:t>key</a:t>
            </a:r>
            <a:r>
              <a:rPr lang="zh-CN" altLang="en-US" dirty="0">
                <a:solidFill>
                  <a:srgbClr val="808080"/>
                </a:solidFill>
                <a:latin typeface="Arial Unicode MS" pitchFamily="34" charset="-122"/>
                <a:ea typeface="JetBrains Mono"/>
                <a:cs typeface="宋体" pitchFamily="2" charset="-122"/>
              </a:rPr>
              <a:t>值</a:t>
            </a:r>
            <a:r>
              <a:rPr lang="zh-CN" altLang="zh-CN" dirty="0">
                <a:solidFill>
                  <a:srgbClr val="808080"/>
                </a:solidFill>
                <a:latin typeface="Arial Unicode MS" pitchFamily="34" charset="-122"/>
                <a:ea typeface="JetBrains Mono"/>
                <a:cs typeface="宋体" pitchFamily="2" charset="-122"/>
              </a:rPr>
              <a:t/>
            </a:r>
            <a:br>
              <a:rPr lang="zh-CN" altLang="zh-CN" dirty="0">
                <a:solidFill>
                  <a:srgbClr val="808080"/>
                </a:solidFill>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订单</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 orderId)</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订单商品信息</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for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key : keys) {</a:t>
            </a:r>
            <a:b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        Product product = orderInfo.get(key)</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proId = product.getProId()</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proName = product.getProName()</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.println(key + </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类</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商品</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 proId + </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商品名称：</a:t>
            </a:r>
            <a:r>
              <a:rPr kumimoji="0" lang="zh-CN" altLang="zh-CN"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 proName)</a:t>
            </a: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1050639" y="980074"/>
            <a:ext cx="10298679" cy="507831"/>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4</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zh-CN" altLang="zh-CN" dirty="0">
                <a:solidFill>
                  <a:srgbClr val="595959"/>
                </a:solidFill>
                <a:latin typeface="微软雅黑" panose="020B0503020204020204" pitchFamily="34" charset="-122"/>
                <a:ea typeface="微软雅黑" panose="020B0503020204020204" pitchFamily="34" charset="-122"/>
                <a:cs typeface="+mn-ea"/>
              </a:rPr>
              <a:t>浏览器中访问订单信息页面</a:t>
            </a:r>
            <a:r>
              <a:rPr lang="en-US" altLang="zh-CN" dirty="0" err="1" smtClean="0">
                <a:solidFill>
                  <a:srgbClr val="595959"/>
                </a:solidFill>
                <a:latin typeface="微软雅黑" panose="020B0503020204020204" pitchFamily="34" charset="-122"/>
                <a:ea typeface="微软雅黑" panose="020B0503020204020204" pitchFamily="34" charset="-122"/>
                <a:cs typeface="+mn-ea"/>
              </a:rPr>
              <a:t>order_info.jsp</a:t>
            </a:r>
            <a:r>
              <a:rPr lang="zh-CN" altLang="en-US" dirty="0" smtClean="0">
                <a:solidFill>
                  <a:srgbClr val="595959"/>
                </a:solidFill>
                <a:latin typeface="微软雅黑" panose="020B0503020204020204" pitchFamily="34" charset="-122"/>
                <a:ea typeface="微软雅黑" panose="020B0503020204020204" pitchFamily="34" charset="-122"/>
                <a:cs typeface="+mn-ea"/>
              </a:rPr>
              <a:t>，结果如下：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639" y="1792775"/>
            <a:ext cx="37814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0757" y="1791814"/>
            <a:ext cx="458152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18235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27437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36741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180140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数据绑定</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272694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简单数据绑定</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365248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复杂数据绑定</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19671" y="4568197"/>
            <a:ext cx="1192345" cy="612920"/>
            <a:chOff x="2215144" y="982844"/>
            <a:chExt cx="1244730" cy="842780"/>
          </a:xfrm>
        </p:grpSpPr>
        <p:sp>
          <p:nvSpPr>
            <p:cNvPr id="3" name="平行四边形 2"/>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3119671" y="5488382"/>
            <a:ext cx="1192345" cy="618263"/>
            <a:chOff x="2215144" y="2026500"/>
            <a:chExt cx="1244730" cy="850129"/>
          </a:xfrm>
        </p:grpSpPr>
        <p:sp>
          <p:nvSpPr>
            <p:cNvPr id="6" name="平行四边形 5"/>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4025342" y="4546023"/>
            <a:ext cx="5143000" cy="612920"/>
            <a:chOff x="4315150" y="953426"/>
            <a:chExt cx="3857250" cy="540057"/>
          </a:xfrm>
        </p:grpSpPr>
        <p:sp>
          <p:nvSpPr>
            <p:cNvPr id="9" name="矩形 8"/>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页面跳转</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10" name="平行四边形 9"/>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4025342" y="5471560"/>
            <a:ext cx="5143000" cy="612920"/>
            <a:chOff x="4315150" y="1647579"/>
            <a:chExt cx="3857250" cy="540057"/>
          </a:xfrm>
        </p:grpSpPr>
        <p:sp>
          <p:nvSpPr>
            <p:cNvPr id="12" name="矩形 11"/>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数据回写</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3" name="平行四边形 12"/>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
          <p:cNvSpPr txBox="1"/>
          <p:nvPr/>
        </p:nvSpPr>
        <p:spPr>
          <a:xfrm>
            <a:off x="1004757" y="974453"/>
            <a:ext cx="2023311"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JSONS</a:t>
            </a:r>
            <a:r>
              <a:rPr lang="zh-CN" altLang="en-US" sz="2000" dirty="0" smtClean="0">
                <a:solidFill>
                  <a:srgbClr val="1369B2"/>
                </a:solidFill>
                <a:latin typeface="微软雅黑" panose="020B0503020204020204" pitchFamily="34" charset="-122"/>
                <a:ea typeface="微软雅黑" panose="020B0503020204020204" pitchFamily="34" charset="-122"/>
              </a:rPr>
              <a:t>数据绑定</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1085115" y="1679923"/>
            <a:ext cx="10307134" cy="369332"/>
          </a:xfrm>
          <a:prstGeom prst="rect">
            <a:avLst/>
          </a:prstGeom>
        </p:spPr>
        <p:txBody>
          <a:bodyPr wrap="square">
            <a:spAutoFit/>
          </a:bodyPr>
          <a:lstStyle/>
          <a:p>
            <a:r>
              <a:rPr lang="en-US" altLang="zh-CN" dirty="0"/>
              <a:t>JSON </a:t>
            </a:r>
            <a:r>
              <a:rPr lang="zh-CN" altLang="en-US" dirty="0"/>
              <a:t>是轻量级的文本数据交换格式</a:t>
            </a:r>
            <a:r>
              <a:rPr lang="en-US" altLang="zh-CN" dirty="0"/>
              <a:t>,</a:t>
            </a:r>
            <a:r>
              <a:rPr lang="zh-CN" altLang="en-US" dirty="0"/>
              <a:t>常用于存储和交换文本信息。</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872839" y="1968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1143635" y="1468647"/>
            <a:ext cx="8868410" cy="506730"/>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1</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zh-CN" altLang="zh-CN" dirty="0">
                <a:solidFill>
                  <a:srgbClr val="595959"/>
                </a:solidFill>
                <a:latin typeface="微软雅黑" panose="020B0503020204020204" pitchFamily="34" charset="-122"/>
                <a:ea typeface="微软雅黑" panose="020B0503020204020204" pitchFamily="34" charset="-122"/>
                <a:cs typeface="+mn-ea"/>
              </a:rPr>
              <a:t>项目的</a:t>
            </a:r>
            <a:r>
              <a:rPr lang="en-US" altLang="zh-CN" dirty="0" err="1">
                <a:solidFill>
                  <a:srgbClr val="595959"/>
                </a:solidFill>
                <a:latin typeface="微软雅黑" panose="020B0503020204020204" pitchFamily="34" charset="-122"/>
                <a:ea typeface="微软雅黑" panose="020B0503020204020204" pitchFamily="34" charset="-122"/>
                <a:cs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rPr>
              <a:t>文件中导入</a:t>
            </a:r>
            <a:r>
              <a:rPr lang="en-US" altLang="zh-CN" dirty="0">
                <a:solidFill>
                  <a:srgbClr val="595959"/>
                </a:solidFill>
                <a:latin typeface="微软雅黑" panose="020B0503020204020204" pitchFamily="34" charset="-122"/>
                <a:ea typeface="微软雅黑" panose="020B0503020204020204" pitchFamily="34" charset="-122"/>
                <a:cs typeface="+mn-ea"/>
              </a:rPr>
              <a:t>Jackson</a:t>
            </a:r>
            <a:r>
              <a:rPr lang="zh-CN" altLang="zh-CN" dirty="0">
                <a:solidFill>
                  <a:srgbClr val="595959"/>
                </a:solidFill>
                <a:latin typeface="微软雅黑" panose="020B0503020204020204" pitchFamily="34" charset="-122"/>
                <a:ea typeface="微软雅黑" panose="020B0503020204020204" pitchFamily="34" charset="-122"/>
                <a:cs typeface="+mn-ea"/>
              </a:rPr>
              <a:t>的依赖。</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2"/>
            </p:custDataLst>
          </p:nvPr>
        </p:nvSpPr>
        <p:spPr>
          <a:xfrm>
            <a:off x="1143635" y="910590"/>
            <a:ext cx="10292715" cy="458908"/>
          </a:xfrm>
          <a:prstGeom prst="rect">
            <a:avLst/>
          </a:prstGeom>
          <a:noFill/>
          <a:ln>
            <a:noFill/>
          </a:ln>
        </p:spPr>
        <p:txBody>
          <a:bodyPr wrap="square" rtlCol="0">
            <a:spAutoFit/>
          </a:bodyPr>
          <a:lstStyle/>
          <a:p>
            <a:pPr>
              <a:lnSpc>
                <a:spcPct val="150000"/>
              </a:lnSpc>
            </a:pPr>
            <a:r>
              <a:rPr lang="zh-CN" altLang="en-US" b="1" dirty="0" smtClean="0">
                <a:solidFill>
                  <a:srgbClr val="595959"/>
                </a:solidFill>
                <a:latin typeface="微软雅黑" panose="020B0503020204020204" pitchFamily="34" charset="-122"/>
                <a:ea typeface="微软雅黑" panose="020B0503020204020204" pitchFamily="34" charset="-122"/>
                <a:cs typeface="+mn-ea"/>
              </a:rPr>
              <a:t>案例：</a:t>
            </a:r>
            <a:r>
              <a:rPr lang="zh-CN" altLang="zh-CN" b="1" dirty="0" smtClean="0">
                <a:solidFill>
                  <a:srgbClr val="595959"/>
                </a:solidFill>
                <a:latin typeface="微软雅黑" panose="020B0503020204020204" pitchFamily="34" charset="-122"/>
                <a:ea typeface="微软雅黑" panose="020B0503020204020204" pitchFamily="34" charset="-122"/>
                <a:cs typeface="+mn-ea"/>
              </a:rPr>
              <a:t>异步</a:t>
            </a:r>
            <a:r>
              <a:rPr lang="zh-CN" altLang="zh-CN" b="1" dirty="0">
                <a:solidFill>
                  <a:srgbClr val="595959"/>
                </a:solidFill>
                <a:latin typeface="微软雅黑" panose="020B0503020204020204" pitchFamily="34" charset="-122"/>
                <a:ea typeface="微软雅黑" panose="020B0503020204020204" pitchFamily="34" charset="-122"/>
                <a:cs typeface="+mn-ea"/>
              </a:rPr>
              <a:t>提交商品</a:t>
            </a:r>
            <a:r>
              <a:rPr lang="zh-CN" altLang="zh-CN" b="1" dirty="0" smtClean="0">
                <a:solidFill>
                  <a:srgbClr val="595959"/>
                </a:solidFill>
                <a:latin typeface="微软雅黑" panose="020B0503020204020204" pitchFamily="34" charset="-122"/>
                <a:ea typeface="微软雅黑" panose="020B0503020204020204" pitchFamily="34" charset="-122"/>
                <a:cs typeface="+mn-ea"/>
              </a:rPr>
              <a:t>信息</a:t>
            </a:r>
            <a:r>
              <a:rPr lang="zh-CN" altLang="en-US" b="1" dirty="0" smtClean="0">
                <a:solidFill>
                  <a:srgbClr val="595959"/>
                </a:solidFill>
                <a:latin typeface="微软雅黑" panose="020B0503020204020204" pitchFamily="34" charset="-122"/>
                <a:ea typeface="微软雅黑" panose="020B0503020204020204" pitchFamily="34" charset="-122"/>
                <a:cs typeface="+mn-ea"/>
              </a:rPr>
              <a:t>，用</a:t>
            </a:r>
            <a:r>
              <a:rPr lang="en-US" altLang="zh-CN" b="1" dirty="0" smtClean="0">
                <a:solidFill>
                  <a:srgbClr val="595959"/>
                </a:solidFill>
                <a:latin typeface="微软雅黑" panose="020B0503020204020204" pitchFamily="34" charset="-122"/>
                <a:ea typeface="微软雅黑" panose="020B0503020204020204" pitchFamily="34" charset="-122"/>
                <a:cs typeface="+mn-ea"/>
              </a:rPr>
              <a:t>Spring </a:t>
            </a:r>
            <a:r>
              <a:rPr lang="en-US" altLang="zh-CN" b="1" dirty="0">
                <a:solidFill>
                  <a:srgbClr val="595959"/>
                </a:solidFill>
                <a:latin typeface="微软雅黑" panose="020B0503020204020204" pitchFamily="34" charset="-122"/>
                <a:ea typeface="微软雅黑" panose="020B0503020204020204" pitchFamily="34" charset="-122"/>
                <a:cs typeface="+mn-ea"/>
              </a:rPr>
              <a:t>MVC</a:t>
            </a:r>
            <a:r>
              <a:rPr lang="zh-CN" altLang="zh-CN" b="1" dirty="0">
                <a:solidFill>
                  <a:srgbClr val="595959"/>
                </a:solidFill>
                <a:latin typeface="微软雅黑" panose="020B0503020204020204" pitchFamily="34" charset="-122"/>
                <a:ea typeface="微软雅黑" panose="020B0503020204020204" pitchFamily="34" charset="-122"/>
                <a:cs typeface="+mn-ea"/>
              </a:rPr>
              <a:t>中的</a:t>
            </a:r>
            <a:r>
              <a:rPr lang="en-US" altLang="zh-CN" b="1" dirty="0">
                <a:solidFill>
                  <a:srgbClr val="595959"/>
                </a:solidFill>
                <a:latin typeface="微软雅黑" panose="020B0503020204020204" pitchFamily="34" charset="-122"/>
                <a:ea typeface="微软雅黑" panose="020B0503020204020204" pitchFamily="34" charset="-122"/>
                <a:cs typeface="+mn-ea"/>
              </a:rPr>
              <a:t>JSON</a:t>
            </a:r>
            <a:r>
              <a:rPr lang="zh-CN" altLang="zh-CN" b="1" dirty="0">
                <a:solidFill>
                  <a:srgbClr val="595959"/>
                </a:solidFill>
                <a:latin typeface="微软雅黑" panose="020B0503020204020204" pitchFamily="34" charset="-122"/>
                <a:ea typeface="微软雅黑" panose="020B0503020204020204" pitchFamily="34" charset="-122"/>
                <a:cs typeface="+mn-ea"/>
              </a:rPr>
              <a:t>数据</a:t>
            </a:r>
            <a:r>
              <a:rPr lang="zh-CN" altLang="zh-CN" b="1" dirty="0" smtClean="0">
                <a:solidFill>
                  <a:srgbClr val="595959"/>
                </a:solidFill>
                <a:latin typeface="微软雅黑" panose="020B0503020204020204" pitchFamily="34" charset="-122"/>
                <a:ea typeface="微软雅黑" panose="020B0503020204020204" pitchFamily="34" charset="-122"/>
                <a:cs typeface="+mn-ea"/>
              </a:rPr>
              <a:t>绑定。</a:t>
            </a:r>
            <a:endParaRPr lang="en-US"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1971412" y="1975377"/>
            <a:ext cx="5637403"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&lt;!--Jackson</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转换核心包依赖</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com.fasterxml.jackson.core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jackson-core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2.9.2</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&lt;!--Jackson</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转换的数据绑定包依赖</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com.fasterxml.jackson.core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jackson-databind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2.9.2</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&lt;!--Jackson JSON</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转换注解包</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com.fasterxml.jackson.core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jackson-annotations</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2.9.0</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839" y="983953"/>
            <a:ext cx="4476750" cy="506730"/>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2</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zh-CN" altLang="zh-CN" dirty="0">
                <a:solidFill>
                  <a:srgbClr val="595959"/>
                </a:solidFill>
                <a:latin typeface="微软雅黑" panose="020B0503020204020204" pitchFamily="34" charset="-122"/>
                <a:ea typeface="微软雅黑" panose="020B0503020204020204" pitchFamily="34" charset="-122"/>
                <a:cs typeface="+mn-ea"/>
              </a:rPr>
              <a:t>项目中导入</a:t>
            </a:r>
            <a:r>
              <a:rPr lang="en-US" altLang="zh-CN" dirty="0">
                <a:solidFill>
                  <a:srgbClr val="595959"/>
                </a:solidFill>
                <a:latin typeface="微软雅黑" panose="020B0503020204020204" pitchFamily="34" charset="-122"/>
                <a:ea typeface="微软雅黑" panose="020B0503020204020204" pitchFamily="34" charset="-122"/>
                <a:cs typeface="+mn-ea"/>
              </a:rPr>
              <a:t>jQuery</a:t>
            </a:r>
            <a:r>
              <a:rPr lang="zh-CN" altLang="zh-CN" dirty="0">
                <a:solidFill>
                  <a:srgbClr val="595959"/>
                </a:solidFill>
                <a:latin typeface="微软雅黑" panose="020B0503020204020204" pitchFamily="34" charset="-122"/>
                <a:ea typeface="微软雅黑" panose="020B0503020204020204" pitchFamily="34" charset="-122"/>
                <a:cs typeface="+mn-ea"/>
              </a:rPr>
              <a:t>文件。</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557994" y="1567721"/>
            <a:ext cx="9817477" cy="1401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由于本次演示的是异步数据提交，需要使用</a:t>
            </a:r>
            <a:r>
              <a:rPr lang="en-US" altLang="zh-CN" dirty="0">
                <a:solidFill>
                  <a:srgbClr val="595959"/>
                </a:solidFill>
                <a:latin typeface="微软雅黑" panose="020B0503020204020204" pitchFamily="34" charset="-122"/>
                <a:ea typeface="微软雅黑" panose="020B0503020204020204" pitchFamily="34" charset="-122"/>
              </a:rPr>
              <a:t>jQuery</a:t>
            </a:r>
            <a:r>
              <a:rPr lang="zh-CN" altLang="zh-CN" dirty="0">
                <a:solidFill>
                  <a:srgbClr val="595959"/>
                </a:solidFill>
                <a:latin typeface="微软雅黑" panose="020B0503020204020204" pitchFamily="34" charset="-122"/>
                <a:ea typeface="微软雅黑" panose="020B0503020204020204" pitchFamily="34" charset="-122"/>
              </a:rPr>
              <a:t>，所以需要将</a:t>
            </a:r>
            <a:r>
              <a:rPr lang="en-US" altLang="zh-CN" dirty="0">
                <a:solidFill>
                  <a:srgbClr val="595959"/>
                </a:solidFill>
                <a:latin typeface="微软雅黑" panose="020B0503020204020204" pitchFamily="34" charset="-122"/>
                <a:ea typeface="微软雅黑" panose="020B0503020204020204" pitchFamily="34" charset="-122"/>
              </a:rPr>
              <a:t>jQuery</a:t>
            </a:r>
            <a:r>
              <a:rPr lang="zh-CN" altLang="zh-CN" dirty="0">
                <a:solidFill>
                  <a:srgbClr val="595959"/>
                </a:solidFill>
                <a:latin typeface="微软雅黑" panose="020B0503020204020204" pitchFamily="34" charset="-122"/>
                <a:ea typeface="微软雅黑" panose="020B0503020204020204" pitchFamily="34" charset="-122"/>
              </a:rPr>
              <a:t>文件导入到项目中，以便发送</a:t>
            </a:r>
            <a:r>
              <a:rPr lang="en-US" altLang="zh-CN" dirty="0">
                <a:solidFill>
                  <a:srgbClr val="595959"/>
                </a:solidFill>
                <a:latin typeface="微软雅黑" panose="020B0503020204020204" pitchFamily="34" charset="-122"/>
                <a:ea typeface="微软雅黑" panose="020B0503020204020204" pitchFamily="34" charset="-122"/>
              </a:rPr>
              <a:t>ajax</a:t>
            </a:r>
            <a:r>
              <a:rPr lang="zh-CN" altLang="zh-CN" dirty="0">
                <a:solidFill>
                  <a:srgbClr val="595959"/>
                </a:solidFill>
                <a:latin typeface="微软雅黑" panose="020B0503020204020204" pitchFamily="34" charset="-122"/>
                <a:ea typeface="微软雅黑" panose="020B0503020204020204" pitchFamily="34" charset="-122"/>
              </a:rPr>
              <a:t>请求</a:t>
            </a:r>
            <a:r>
              <a:rPr lang="zh-CN" altLang="zh-CN"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在</a:t>
            </a:r>
            <a:r>
              <a:rPr lang="zh-CN" altLang="zh-CN" dirty="0">
                <a:solidFill>
                  <a:srgbClr val="595959"/>
                </a:solidFill>
                <a:latin typeface="微软雅黑" panose="020B0503020204020204" pitchFamily="34" charset="-122"/>
                <a:ea typeface="微软雅黑" panose="020B0503020204020204" pitchFamily="34" charset="-122"/>
              </a:rPr>
              <a:t>项目的</a:t>
            </a:r>
            <a:r>
              <a:rPr lang="en-US" altLang="zh-CN" dirty="0">
                <a:solidFill>
                  <a:srgbClr val="595959"/>
                </a:solidFill>
                <a:latin typeface="微软雅黑" panose="020B0503020204020204" pitchFamily="34" charset="-122"/>
                <a:ea typeface="微软雅黑" panose="020B0503020204020204" pitchFamily="34" charset="-122"/>
              </a:rPr>
              <a:t>/webapp</a:t>
            </a:r>
            <a:r>
              <a:rPr lang="zh-CN" altLang="zh-CN" dirty="0">
                <a:solidFill>
                  <a:srgbClr val="595959"/>
                </a:solidFill>
                <a:latin typeface="微软雅黑" panose="020B0503020204020204" pitchFamily="34" charset="-122"/>
                <a:ea typeface="微软雅黑" panose="020B0503020204020204" pitchFamily="34" charset="-122"/>
              </a:rPr>
              <a:t>文件夹下创建名称为</a:t>
            </a:r>
            <a:r>
              <a:rPr lang="en-US" altLang="zh-CN" dirty="0" err="1">
                <a:solidFill>
                  <a:srgbClr val="595959"/>
                </a:solidFill>
                <a:latin typeface="微软雅黑" panose="020B0503020204020204" pitchFamily="34" charset="-122"/>
                <a:ea typeface="微软雅黑" panose="020B0503020204020204" pitchFamily="34" charset="-122"/>
              </a:rPr>
              <a:t>js</a:t>
            </a:r>
            <a:r>
              <a:rPr lang="zh-CN" altLang="zh-CN" dirty="0">
                <a:solidFill>
                  <a:srgbClr val="595959"/>
                </a:solidFill>
                <a:latin typeface="微软雅黑" panose="020B0503020204020204" pitchFamily="34" charset="-122"/>
                <a:ea typeface="微软雅黑" panose="020B0503020204020204" pitchFamily="34" charset="-122"/>
              </a:rPr>
              <a:t>的文件夹，在</a:t>
            </a:r>
            <a:r>
              <a:rPr lang="en-US" altLang="zh-CN" dirty="0" err="1">
                <a:solidFill>
                  <a:srgbClr val="595959"/>
                </a:solidFill>
                <a:latin typeface="微软雅黑" panose="020B0503020204020204" pitchFamily="34" charset="-122"/>
                <a:ea typeface="微软雅黑" panose="020B0503020204020204" pitchFamily="34" charset="-122"/>
              </a:rPr>
              <a:t>js</a:t>
            </a:r>
            <a:r>
              <a:rPr lang="zh-CN" altLang="zh-CN" dirty="0">
                <a:solidFill>
                  <a:srgbClr val="595959"/>
                </a:solidFill>
                <a:latin typeface="微软雅黑" panose="020B0503020204020204" pitchFamily="34" charset="-122"/>
                <a:ea typeface="微软雅黑" panose="020B0503020204020204" pitchFamily="34" charset="-122"/>
              </a:rPr>
              <a:t>文件夹中导入</a:t>
            </a:r>
            <a:r>
              <a:rPr lang="en-US" altLang="zh-CN" dirty="0">
                <a:solidFill>
                  <a:srgbClr val="595959"/>
                </a:solidFill>
                <a:latin typeface="微软雅黑" panose="020B0503020204020204" pitchFamily="34" charset="-122"/>
                <a:ea typeface="微软雅黑" panose="020B0503020204020204" pitchFamily="34" charset="-122"/>
              </a:rPr>
              <a:t>jQuery</a:t>
            </a:r>
            <a:r>
              <a:rPr lang="zh-CN" altLang="zh-CN" dirty="0">
                <a:solidFill>
                  <a:srgbClr val="595959"/>
                </a:solidFill>
                <a:latin typeface="微软雅黑" panose="020B0503020204020204" pitchFamily="34" charset="-122"/>
                <a:ea typeface="微软雅黑" panose="020B0503020204020204" pitchFamily="34" charset="-122"/>
              </a:rPr>
              <a:t>文件。 </a:t>
            </a:r>
            <a:endParaRPr lang="en-US"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1016810" y="863599"/>
            <a:ext cx="10298679" cy="787523"/>
          </a:xfrm>
          <a:prstGeom prst="rect">
            <a:avLst/>
          </a:prstGeom>
          <a:noFill/>
          <a:ln>
            <a:noFill/>
          </a:ln>
        </p:spPr>
        <p:txBody>
          <a:bodyPr wrap="square" rtlCol="0">
            <a:spAutoFit/>
          </a:bodyPr>
          <a:lstStyle/>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cs typeface="+mn-ea"/>
              </a:rPr>
              <a:t>3</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创建页面</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中创建一个表单用于填写商品信息，表单提交时，表单发送异步请求将表单的商品信息发送到处理器</a:t>
            </a:r>
            <a:r>
              <a:rPr lang="zh-CN" altLang="zh-CN" sz="1600" dirty="0" smtClean="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2"/>
          <p:cNvSpPr>
            <a:spLocks noChangeArrowheads="1"/>
          </p:cNvSpPr>
          <p:nvPr/>
        </p:nvSpPr>
        <p:spPr bwMode="auto">
          <a:xfrm>
            <a:off x="713063" y="1651122"/>
            <a:ext cx="10352015"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&lt;%@ </a:t>
            </a:r>
            <a:r>
              <a:rPr kumimoji="0" lang="zh-CN" altLang="zh-CN" sz="1600" b="1" i="0" u="none" strike="noStrike" cap="none" normalizeH="0" baseline="0" dirty="0" smtClean="0">
                <a:ln>
                  <a:noFill/>
                </a:ln>
                <a:solidFill>
                  <a:srgbClr val="CC7832"/>
                </a:solidFill>
                <a:effectLst/>
                <a:latin typeface="Arial Unicode MS" pitchFamily="34" charset="-122"/>
                <a:ea typeface="JetBrains Mono"/>
                <a:cs typeface="宋体" pitchFamily="2" charset="-122"/>
              </a:rPr>
              <a:t>page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language="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java</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contentType="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text/html; charset=UTF-8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pageEncoding="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UTF-8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%&gt;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&lt;html&gt;&lt;head&gt;&lt;title&gt;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异步提交商品</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&lt;/title&gt;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&lt;script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="text/javascript"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src</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pageContext.request.contextPath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/js/jquery-3.6.0.js"</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&gt;&lt;/script&gt;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&lt;/head&gt;&lt;body&gt;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="products"</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&lt;table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border</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 &lt;th&gt;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商品</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&lt;/th&gt;   &lt;th&gt;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商品名称</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&lt;/th&gt;  &lt;th&gt;</a:t>
            </a:r>
            <a:r>
              <a:rPr kumimoji="0" lang="zh-CN" altLang="zh-CN" sz="1600" b="0" i="0" u="none" strike="noStrike" cap="none" normalizeH="0" baseline="0" dirty="0" smtClean="0">
                <a:ln>
                  <a:noFill/>
                </a:ln>
                <a:solidFill>
                  <a:srgbClr val="A9B7C6"/>
                </a:solidFill>
                <a:effectLst/>
                <a:latin typeface="宋体" pitchFamily="2" charset="-122"/>
                <a:ea typeface="宋体" pitchFamily="2" charset="-122"/>
                <a:cs typeface="宋体" pitchFamily="2" charset="-122"/>
              </a:rPr>
              <a:t>提交</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&lt;/th&gt;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  &lt;input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="1"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三文鱼</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="button"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提交单个商品</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onclick</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sumbmitProduct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="proId2"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红牛</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="proName2"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&lt;td&gt;&lt;input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="button"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宋体" pitchFamily="2" charset="-122"/>
                <a:ea typeface="宋体" pitchFamily="2" charset="-122"/>
                <a:cs typeface="宋体" pitchFamily="2" charset="-122"/>
              </a:rPr>
              <a:t>提交多个商品</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onclick</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submitProducts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&gt;&lt;/td&gt;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&lt;/tr&gt;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&lt;/table&gt;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&lt;/form&gt;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1050639" y="873138"/>
            <a:ext cx="10224165"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&lt;script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5C261"/>
                </a:solidFill>
                <a:effectLst/>
                <a:latin typeface="Arial Unicode MS" pitchFamily="34" charset="-122"/>
                <a:ea typeface="JetBrains Mono"/>
                <a:cs typeface="宋体" pitchFamily="2" charset="-122"/>
              </a:rPr>
              <a:t>="text/javascript"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function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sumbmitProduct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var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proId =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val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var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proName =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"#proName"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val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ajax</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url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pageContext.request.contextPath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/getProduct"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"post"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data</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1" i="1" u="none" strike="noStrike" cap="none" normalizeH="0" baseline="0" dirty="0" smtClean="0">
                <a:ln>
                  <a:noFill/>
                </a:ln>
                <a:solidFill>
                  <a:srgbClr val="9876AA"/>
                </a:solidFill>
                <a:effectLst/>
                <a:latin typeface="Arial Unicode MS" pitchFamily="34" charset="-122"/>
                <a:ea typeface="JetBrains Mono"/>
                <a:cs typeface="宋体" pitchFamily="2" charset="-122"/>
              </a:rPr>
              <a:t>JSON</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stringify</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({proId: proId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proName: proName})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contentType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"application/json;charset=UTF-8"</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dataType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"json"</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success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function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(response)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alert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(response)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21119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941581" y="915067"/>
            <a:ext cx="10190609"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function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submitProducts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var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pro1 =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proId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val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proName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"#proName"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val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var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pro2 =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proId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"#proId2"</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val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proName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"#proName2"</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val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ajax</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url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pageContext.request.contextPath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/getProductList"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"post"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data</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1" i="1" u="none" strike="noStrike" cap="none" normalizeH="0" baseline="0" dirty="0" smtClean="0">
                <a:ln>
                  <a:noFill/>
                </a:ln>
                <a:solidFill>
                  <a:srgbClr val="9876AA"/>
                </a:solidFill>
                <a:effectLst/>
                <a:latin typeface="Arial Unicode MS" pitchFamily="34" charset="-122"/>
                <a:ea typeface="JetBrains Mono"/>
                <a:cs typeface="宋体" pitchFamily="2" charset="-122"/>
              </a:rPr>
              <a:t>JSON</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stringify</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([pro1</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pro2])</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contentType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"application/json;charset=UTF-8"</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dataType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"json"</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success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function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(response)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alert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(response)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&lt;/script&gt;&lt;/body&gt;&lt;/html&gt;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74789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94395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864065" y="895916"/>
            <a:ext cx="10801519" cy="922020"/>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4</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修改</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ProductController.java</a:t>
            </a:r>
            <a:r>
              <a:rPr lang="zh-CN" altLang="en-US" dirty="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方法和</a:t>
            </a:r>
            <a:r>
              <a:rPr lang="en-US" altLang="zh-CN" dirty="0" err="1">
                <a:solidFill>
                  <a:srgbClr val="595959"/>
                </a:solidFill>
                <a:latin typeface="微软雅黑" panose="020B0503020204020204" pitchFamily="34" charset="-122"/>
                <a:ea typeface="微软雅黑" panose="020B0503020204020204" pitchFamily="34" charset="-122"/>
                <a:cs typeface="+mn-ea"/>
              </a:rPr>
              <a:t>getProductList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方法，分别用于获取客户端提交的单个商品信息和多个商品信息。</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1"/>
          <p:cNvSpPr>
            <a:spLocks noChangeArrowheads="1"/>
          </p:cNvSpPr>
          <p:nvPr/>
        </p:nvSpPr>
        <p:spPr bwMode="auto">
          <a:xfrm>
            <a:off x="1143839" y="1909269"/>
            <a:ext cx="858473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 </a:t>
            </a:r>
            <a:r>
              <a:rPr kumimoji="0" lang="zh-CN" altLang="zh-CN" sz="1600" b="0" i="1" u="none" strike="noStrike" cap="none" normalizeH="0" baseline="0" dirty="0" smtClean="0">
                <a:ln>
                  <a:noFill/>
                </a:ln>
                <a:solidFill>
                  <a:srgbClr val="629755"/>
                </a:solidFill>
                <a:effectLst/>
                <a:latin typeface="宋体" pitchFamily="2" charset="-122"/>
                <a:ea typeface="宋体" pitchFamily="2" charset="-122"/>
                <a:cs typeface="宋体" pitchFamily="2" charset="-122"/>
              </a:rPr>
              <a:t>获取单个商品信息  </a:t>
            </a: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a:t>
            </a:r>
            <a:b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"/getProduct"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getProduct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@RequestBody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Product product)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String proId = product.getProId()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proName = product.getProName()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获取到了</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proId +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名称为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proName +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的商品</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 </a:t>
            </a:r>
            <a:r>
              <a:rPr kumimoji="0" lang="zh-CN" altLang="zh-CN" sz="1600" b="0" i="1" u="none" strike="noStrike" cap="none" normalizeH="0" baseline="0" dirty="0" smtClean="0">
                <a:ln>
                  <a:noFill/>
                </a:ln>
                <a:solidFill>
                  <a:srgbClr val="629755"/>
                </a:solidFill>
                <a:effectLst/>
                <a:latin typeface="宋体" pitchFamily="2" charset="-122"/>
                <a:ea typeface="宋体" pitchFamily="2" charset="-122"/>
                <a:cs typeface="宋体" pitchFamily="2" charset="-122"/>
              </a:rPr>
              <a:t>获取多个商品信息  </a:t>
            </a:r>
            <a: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t>*/</a:t>
            </a:r>
            <a:br>
              <a:rPr kumimoji="0" lang="zh-CN" altLang="zh-CN" sz="1600" b="0" i="1" u="none" strike="noStrike" cap="none" normalizeH="0" baseline="0" dirty="0" smtClean="0">
                <a:ln>
                  <a:noFill/>
                </a:ln>
                <a:solidFill>
                  <a:srgbClr val="629755"/>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"/getProductList"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getProductList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@RequestBody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List&lt;Product&gt; products)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for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(Product product : products)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String proId = product.getProId()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proName = product.getProName()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获取到了</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proId +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名称为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proName +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的商品</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964734" y="980074"/>
            <a:ext cx="10384584" cy="923330"/>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cs typeface="+mn-ea"/>
              </a:rPr>
              <a:t>5</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在</a:t>
            </a:r>
            <a:r>
              <a:rPr lang="zh-CN" altLang="zh-CN" dirty="0">
                <a:solidFill>
                  <a:srgbClr val="595959"/>
                </a:solidFill>
                <a:latin typeface="微软雅黑" panose="020B0503020204020204" pitchFamily="34" charset="-122"/>
                <a:ea typeface="微软雅黑" panose="020B0503020204020204" pitchFamily="34" charset="-122"/>
                <a:cs typeface="+mn-ea"/>
              </a:rPr>
              <a:t>浏览器中访问商品信息页面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a:t>
            </a:r>
            <a:r>
              <a:rPr lang="en-US" altLang="zh-CN" dirty="0" smtClean="0">
                <a:solidFill>
                  <a:srgbClr val="595959"/>
                </a:solidFill>
                <a:latin typeface="微软雅黑" panose="020B0503020204020204" pitchFamily="34" charset="-122"/>
                <a:ea typeface="微软雅黑" panose="020B0503020204020204" pitchFamily="34" charset="-122"/>
                <a:cs typeface="+mn-ea"/>
              </a:rPr>
              <a:t>localhost:8080/product.jsp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的显示效果如图所示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29624" y="1903404"/>
            <a:ext cx="4350038" cy="2268000"/>
          </a:xfrm>
          <a:prstGeom prst="rect">
            <a:avLst/>
          </a:prstGeom>
          <a:noFill/>
          <a:ln>
            <a:noFill/>
          </a:ln>
          <a:effectLst/>
        </p:spPr>
      </p:pic>
      <p:sp>
        <p:nvSpPr>
          <p:cNvPr id="7" name="1"/>
          <p:cNvSpPr txBox="1"/>
          <p:nvPr>
            <p:custDataLst>
              <p:tags r:id="rId2"/>
            </p:custDataLst>
          </p:nvPr>
        </p:nvSpPr>
        <p:spPr>
          <a:xfrm>
            <a:off x="1050639" y="4654452"/>
            <a:ext cx="6529023" cy="1754326"/>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的显示效果图所示的页面中，单击右侧“提交单个商品”按钮，</a:t>
            </a:r>
            <a:r>
              <a:rPr lang="en-US" altLang="zh-CN" dirty="0" err="1">
                <a:solidFill>
                  <a:srgbClr val="595959"/>
                </a:solidFill>
                <a:latin typeface="微软雅黑" panose="020B0503020204020204" pitchFamily="34" charset="-122"/>
                <a:ea typeface="微软雅黑" panose="020B0503020204020204" pitchFamily="34" charset="-122"/>
                <a:cs typeface="+mn-ea"/>
              </a:rPr>
              <a:t>product.jsp</a:t>
            </a:r>
            <a:r>
              <a:rPr lang="zh-CN" altLang="zh-CN" dirty="0">
                <a:solidFill>
                  <a:srgbClr val="595959"/>
                </a:solidFill>
                <a:latin typeface="微软雅黑" panose="020B0503020204020204" pitchFamily="34" charset="-122"/>
                <a:ea typeface="微软雅黑" panose="020B0503020204020204" pitchFamily="34" charset="-122"/>
                <a:cs typeface="+mn-ea"/>
              </a:rPr>
              <a:t>表单中的单个商品信息以</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格式异步发送到服务器端</a:t>
            </a:r>
            <a:r>
              <a:rPr lang="en-US" altLang="zh-CN" dirty="0" err="1">
                <a:solidFill>
                  <a:srgbClr val="595959"/>
                </a:solidFill>
                <a:latin typeface="微软雅黑" panose="020B0503020204020204" pitchFamily="34" charset="-122"/>
                <a:ea typeface="微软雅黑" panose="020B0503020204020204" pitchFamily="34" charset="-122"/>
                <a:cs typeface="+mn-ea"/>
              </a:rPr>
              <a:t>getProduct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方法中。提交单个商品时控制台打印信息如图所示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rotWithShape="1">
          <a:blip r:embed="rId6"/>
          <a:srcRect l="58437"/>
          <a:stretch/>
        </p:blipFill>
        <p:spPr>
          <a:xfrm>
            <a:off x="7600481" y="4654452"/>
            <a:ext cx="3816685" cy="14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页面跳转</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
          <p:cNvSpPr txBox="1"/>
          <p:nvPr/>
        </p:nvSpPr>
        <p:spPr>
          <a:xfrm>
            <a:off x="1143836" y="2860745"/>
            <a:ext cx="3942105" cy="400110"/>
          </a:xfrm>
          <a:prstGeom prst="rect">
            <a:avLst/>
          </a:prstGeom>
          <a:noFill/>
        </p:spPr>
        <p:txBody>
          <a:bodyPr wrap="none" rtlCol="0">
            <a:spAutoFit/>
          </a:bodyPr>
          <a:lstStyle/>
          <a:p>
            <a:r>
              <a:rPr lang="en-US" altLang="zh-CN" sz="2000" dirty="0" smtClean="0">
                <a:solidFill>
                  <a:srgbClr val="1369B2"/>
                </a:solidFill>
                <a:latin typeface="微软雅黑" panose="020B0503020204020204" pitchFamily="34" charset="-122"/>
                <a:ea typeface="微软雅黑" panose="020B0503020204020204" pitchFamily="34" charset="-122"/>
              </a:rPr>
              <a:t>1</a:t>
            </a:r>
            <a:r>
              <a:rPr lang="zh-CN" altLang="en-US" sz="2000" dirty="0" smtClean="0">
                <a:solidFill>
                  <a:srgbClr val="1369B2"/>
                </a:solidFill>
                <a:latin typeface="微软雅黑" panose="020B0503020204020204" pitchFamily="34" charset="-122"/>
                <a:ea typeface="微软雅黑" panose="020B0503020204020204" pitchFamily="34" charset="-122"/>
              </a:rPr>
              <a:t>、返回</a:t>
            </a:r>
            <a:r>
              <a:rPr lang="zh-CN" altLang="en-US" sz="2000" dirty="0">
                <a:solidFill>
                  <a:srgbClr val="1369B2"/>
                </a:solidFill>
                <a:latin typeface="微软雅黑" panose="020B0503020204020204" pitchFamily="34" charset="-122"/>
                <a:ea typeface="微软雅黑" panose="020B0503020204020204" pitchFamily="34" charset="-122"/>
              </a:rPr>
              <a:t>值为</a:t>
            </a:r>
            <a:r>
              <a:rPr lang="en-US" altLang="zh-CN" sz="2000" dirty="0">
                <a:solidFill>
                  <a:srgbClr val="1369B2"/>
                </a:solidFill>
                <a:latin typeface="微软雅黑" panose="020B0503020204020204" pitchFamily="34" charset="-122"/>
                <a:ea typeface="微软雅黑" panose="020B0503020204020204" pitchFamily="34" charset="-122"/>
              </a:rPr>
              <a:t>void</a:t>
            </a:r>
            <a:r>
              <a:rPr lang="zh-CN" altLang="en-US" sz="2000" dirty="0">
                <a:solidFill>
                  <a:srgbClr val="1369B2"/>
                </a:solidFill>
                <a:latin typeface="微软雅黑" panose="020B0503020204020204" pitchFamily="34" charset="-122"/>
                <a:ea typeface="微软雅黑" panose="020B0503020204020204" pitchFamily="34" charset="-122"/>
              </a:rPr>
              <a:t>类型的页面跳</a:t>
            </a:r>
            <a:r>
              <a:rPr lang="zh-CN" altLang="en-US" sz="2000" dirty="0" smtClean="0">
                <a:solidFill>
                  <a:srgbClr val="1369B2"/>
                </a:solidFill>
                <a:latin typeface="微软雅黑" panose="020B0503020204020204" pitchFamily="34" charset="-122"/>
                <a:ea typeface="微软雅黑" panose="020B0503020204020204" pitchFamily="34" charset="-122"/>
              </a:rPr>
              <a:t>转</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1975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p:cNvSpPr txBox="1"/>
          <p:nvPr>
            <p:custDataLst>
              <p:tags r:id="rId1"/>
            </p:custDataLst>
          </p:nvPr>
        </p:nvSpPr>
        <p:spPr>
          <a:xfrm>
            <a:off x="1143836" y="3387922"/>
            <a:ext cx="10349079" cy="18300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void</a:t>
            </a:r>
            <a:r>
              <a:rPr lang="zh-CN" altLang="zh-CN" dirty="0">
                <a:solidFill>
                  <a:srgbClr val="595959"/>
                </a:solidFill>
                <a:latin typeface="微软雅黑" panose="020B0503020204020204" pitchFamily="34" charset="-122"/>
              </a:rPr>
              <a:t>类型，方法执行后会跳转到默认的页面</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默认</a:t>
            </a:r>
            <a:r>
              <a:rPr lang="zh-CN" altLang="zh-CN" dirty="0">
                <a:solidFill>
                  <a:srgbClr val="595959"/>
                </a:solidFill>
                <a:latin typeface="微软雅黑" panose="020B0503020204020204" pitchFamily="34" charset="-122"/>
              </a:rPr>
              <a:t>页面的路径由方法映射路径和视图解析器中的前缀、后缀拼接成，拼接格式为“前缀</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方法映射路径</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后缀”</a:t>
            </a:r>
            <a:r>
              <a:rPr lang="zh-CN" altLang="zh-CN" dirty="0" smtClean="0">
                <a:solidFill>
                  <a:srgbClr val="595959"/>
                </a:solidFill>
                <a:latin typeface="微软雅黑" panose="020B0503020204020204" pitchFamily="34" charset="-122"/>
              </a:rPr>
              <a: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如果</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的配置文件中没有配置视图解析器，则会报</a:t>
            </a:r>
            <a:r>
              <a:rPr lang="en-US" altLang="zh-CN" dirty="0">
                <a:solidFill>
                  <a:srgbClr val="595959"/>
                </a:solidFill>
                <a:latin typeface="微软雅黑" panose="020B0503020204020204" pitchFamily="34" charset="-122"/>
              </a:rPr>
              <a:t>HTTP Status 500</a:t>
            </a:r>
            <a:r>
              <a:rPr lang="zh-CN" altLang="zh-CN" dirty="0">
                <a:solidFill>
                  <a:srgbClr val="595959"/>
                </a:solidFill>
                <a:latin typeface="微软雅黑" panose="020B0503020204020204" pitchFamily="34" charset="-122"/>
              </a:rPr>
              <a:t>错误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2" name="TextBox 1"/>
          <p:cNvSpPr txBox="1"/>
          <p:nvPr/>
        </p:nvSpPr>
        <p:spPr>
          <a:xfrm>
            <a:off x="1015069" y="889233"/>
            <a:ext cx="10125512" cy="1754326"/>
          </a:xfrm>
          <a:prstGeom prst="rect">
            <a:avLst/>
          </a:prstGeom>
          <a:noFill/>
        </p:spPr>
        <p:txBody>
          <a:bodyPr wrap="square" rtlCol="0">
            <a:spAutoFit/>
          </a:bodyPr>
          <a:lstStyle/>
          <a:p>
            <a:pPr>
              <a:lnSpc>
                <a:spcPct val="150000"/>
              </a:lnSpc>
            </a:pPr>
            <a:r>
              <a:rPr lang="en-US" altLang="zh-CN" dirty="0"/>
              <a:t>Spring MVC </a:t>
            </a:r>
            <a:r>
              <a:rPr lang="en-US" altLang="zh-CN" dirty="0" err="1" smtClean="0"/>
              <a:t>在接收客户端的请求后，会对请求进行不同方式的响应</a:t>
            </a:r>
            <a:r>
              <a:rPr lang="zh-CN" altLang="en-US" dirty="0"/>
              <a:t>，</a:t>
            </a:r>
            <a:r>
              <a:rPr lang="en-US" altLang="zh-CN" dirty="0" err="1" smtClean="0"/>
              <a:t>响应方式可以分为页面跳转和数据回写两种</a:t>
            </a:r>
            <a:r>
              <a:rPr lang="en-US" altLang="zh-CN" dirty="0" smtClean="0"/>
              <a:t>。</a:t>
            </a:r>
          </a:p>
          <a:p>
            <a:pPr>
              <a:lnSpc>
                <a:spcPct val="150000"/>
              </a:lnSpc>
            </a:pPr>
            <a:r>
              <a:rPr lang="zh-CN" altLang="en-US" dirty="0" smtClean="0"/>
              <a:t>页面跳转时可以通过方法的返回值指定跳转页面，方法的返回值可以设定为</a:t>
            </a:r>
            <a:r>
              <a:rPr lang="en-US" altLang="zh-CN" dirty="0" smtClean="0"/>
              <a:t>void</a:t>
            </a:r>
            <a:r>
              <a:rPr lang="zh-CN" altLang="en-US" dirty="0" smtClean="0"/>
              <a:t>类型、</a:t>
            </a:r>
            <a:r>
              <a:rPr lang="en-US" altLang="zh-CN" dirty="0" err="1" smtClean="0"/>
              <a:t>Sring</a:t>
            </a:r>
            <a:r>
              <a:rPr lang="zh-CN" altLang="en-US" dirty="0" smtClean="0"/>
              <a:t>类型和</a:t>
            </a:r>
            <a:r>
              <a:rPr lang="en-US" altLang="zh-CN" dirty="0" err="1" smtClean="0"/>
              <a:t>ModelAndView</a:t>
            </a:r>
            <a:r>
              <a:rPr lang="zh-CN" altLang="en-US" dirty="0" smtClean="0"/>
              <a:t>类型。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9808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1453311" y="1147920"/>
            <a:ext cx="8763559" cy="507831"/>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创建一个页面跳转类</a:t>
            </a:r>
            <a:r>
              <a:rPr lang="en-US" altLang="zh-CN" dirty="0" err="1">
                <a:solidFill>
                  <a:srgbClr val="595959"/>
                </a:solidFill>
                <a:latin typeface="微软雅黑" panose="020B0503020204020204" pitchFamily="34" charset="-122"/>
                <a:ea typeface="微软雅黑" panose="020B0503020204020204" pitchFamily="34" charset="-122"/>
                <a:cs typeface="+mn-ea"/>
              </a:rPr>
              <a:t>PageController</a:t>
            </a:r>
            <a:r>
              <a:rPr lang="zh-CN" altLang="zh-CN" dirty="0" smtClean="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中定义方法</a:t>
            </a:r>
            <a:r>
              <a:rPr lang="en-US" altLang="zh-CN" dirty="0" err="1">
                <a:solidFill>
                  <a:srgbClr val="595959"/>
                </a:solidFill>
                <a:latin typeface="微软雅黑" panose="020B0503020204020204" pitchFamily="34" charset="-122"/>
                <a:ea typeface="微软雅黑" panose="020B0503020204020204" pitchFamily="34" charset="-122"/>
                <a:cs typeface="+mn-ea"/>
              </a:rPr>
              <a:t>showPageByVoid</a:t>
            </a:r>
            <a:r>
              <a:rPr lang="en-US" altLang="zh-CN" dirty="0" smtClean="0">
                <a:solidFill>
                  <a:srgbClr val="595959"/>
                </a:solidFill>
                <a:latin typeface="微软雅黑" panose="020B0503020204020204" pitchFamily="34" charset="-122"/>
                <a:ea typeface="微软雅黑" panose="020B0503020204020204" pitchFamily="34" charset="-122"/>
                <a:cs typeface="+mn-ea"/>
              </a:rPr>
              <a:t>()</a:t>
            </a:r>
            <a:r>
              <a:rPr lang="zh-CN" altLang="en-US" dirty="0" smtClean="0">
                <a:solidFill>
                  <a:srgbClr val="595959"/>
                </a:solidFill>
                <a:latin typeface="微软雅黑" panose="020B0503020204020204" pitchFamily="34" charset="-122"/>
                <a:ea typeface="微软雅黑" panose="020B0503020204020204" pitchFamily="34" charset="-122"/>
                <a:cs typeface="+mn-ea"/>
              </a:rPr>
              <a:t>来进行</a:t>
            </a:r>
            <a:r>
              <a:rPr lang="zh-CN" altLang="zh-CN" dirty="0" smtClean="0">
                <a:solidFill>
                  <a:srgbClr val="595959"/>
                </a:solidFill>
                <a:latin typeface="微软雅黑" panose="020B0503020204020204" pitchFamily="34" charset="-122"/>
                <a:ea typeface="微软雅黑" panose="020B0503020204020204" pitchFamily="34" charset="-122"/>
                <a:cs typeface="+mn-ea"/>
              </a:rPr>
              <a:t>测试</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53638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2" name="1"/>
          <p:cNvSpPr txBox="1"/>
          <p:nvPr>
            <p:custDataLst>
              <p:tags r:id="rId2"/>
            </p:custDataLst>
          </p:nvPr>
        </p:nvSpPr>
        <p:spPr>
          <a:xfrm>
            <a:off x="958369" y="772902"/>
            <a:ext cx="8485746" cy="458908"/>
          </a:xfrm>
          <a:prstGeom prst="rect">
            <a:avLst/>
          </a:prstGeom>
          <a:noFill/>
          <a:ln>
            <a:noFill/>
          </a:ln>
        </p:spPr>
        <p:txBody>
          <a:bodyPr wrap="square" rtlCol="0">
            <a:spAutoFit/>
          </a:bodyPr>
          <a:lstStyle/>
          <a:p>
            <a:pPr>
              <a:lnSpc>
                <a:spcPct val="150000"/>
              </a:lnSpc>
            </a:pPr>
            <a:r>
              <a:rPr lang="zh-CN" altLang="zh-CN" b="1" dirty="0" smtClean="0">
                <a:solidFill>
                  <a:srgbClr val="595959"/>
                </a:solidFill>
                <a:latin typeface="微软雅黑" panose="020B0503020204020204" pitchFamily="34" charset="-122"/>
                <a:ea typeface="微软雅黑" panose="020B0503020204020204" pitchFamily="34" charset="-122"/>
                <a:cs typeface="+mn-ea"/>
              </a:rPr>
              <a:t>案例</a:t>
            </a:r>
            <a:r>
              <a:rPr lang="zh-CN" altLang="en-US" b="1" dirty="0" smtClean="0">
                <a:solidFill>
                  <a:srgbClr val="595959"/>
                </a:solidFill>
                <a:latin typeface="微软雅黑" panose="020B0503020204020204" pitchFamily="34" charset="-122"/>
                <a:ea typeface="微软雅黑" panose="020B0503020204020204" pitchFamily="34" charset="-122"/>
                <a:cs typeface="+mn-ea"/>
              </a:rPr>
              <a:t>：</a:t>
            </a:r>
            <a:r>
              <a:rPr lang="zh-CN" altLang="zh-CN" b="1" dirty="0" smtClean="0">
                <a:solidFill>
                  <a:srgbClr val="595959"/>
                </a:solidFill>
                <a:latin typeface="微软雅黑" panose="020B0503020204020204" pitchFamily="34" charset="-122"/>
                <a:ea typeface="微软雅黑" panose="020B0503020204020204" pitchFamily="34" charset="-122"/>
                <a:cs typeface="+mn-ea"/>
              </a:rPr>
              <a:t>返回</a:t>
            </a:r>
            <a:r>
              <a:rPr lang="zh-CN" altLang="zh-CN" b="1" dirty="0">
                <a:solidFill>
                  <a:srgbClr val="595959"/>
                </a:solidFill>
                <a:latin typeface="微软雅黑" panose="020B0503020204020204" pitchFamily="34" charset="-122"/>
                <a:ea typeface="微软雅黑" panose="020B0503020204020204" pitchFamily="34" charset="-122"/>
                <a:cs typeface="+mn-ea"/>
              </a:rPr>
              <a:t>值为</a:t>
            </a:r>
            <a:r>
              <a:rPr lang="en-US" altLang="zh-CN" b="1" dirty="0">
                <a:solidFill>
                  <a:srgbClr val="595959"/>
                </a:solidFill>
                <a:latin typeface="微软雅黑" panose="020B0503020204020204" pitchFamily="34" charset="-122"/>
                <a:ea typeface="微软雅黑" panose="020B0503020204020204" pitchFamily="34" charset="-122"/>
                <a:cs typeface="+mn-ea"/>
              </a:rPr>
              <a:t>void</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a:t>
            </a:r>
            <a:r>
              <a:rPr lang="zh-CN" altLang="zh-CN" b="1" dirty="0" smtClean="0">
                <a:solidFill>
                  <a:srgbClr val="595959"/>
                </a:solidFill>
                <a:latin typeface="微软雅黑" panose="020B0503020204020204" pitchFamily="34" charset="-122"/>
                <a:ea typeface="微软雅黑" panose="020B0503020204020204" pitchFamily="34" charset="-122"/>
                <a:cs typeface="+mn-ea"/>
              </a:rPr>
              <a:t>转</a:t>
            </a:r>
            <a:endParaRPr lang="en-US"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369538" y="1642090"/>
            <a:ext cx="5171565"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@Controller</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PageController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"/test"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showPageByVoid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"showPageByVoid running"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en-US"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rgbClr val="A9B7C6"/>
                </a:solidFill>
                <a:latin typeface="Arial Unicode MS" pitchFamily="34"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0828" y="1681154"/>
            <a:ext cx="621030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9538" y="4748169"/>
            <a:ext cx="905589" cy="369332"/>
          </a:xfrm>
          <a:prstGeom prst="rect">
            <a:avLst/>
          </a:prstGeom>
          <a:noFill/>
        </p:spPr>
        <p:txBody>
          <a:bodyPr wrap="square" rtlCol="0">
            <a:spAutoFit/>
          </a:bodyPr>
          <a:lstStyle/>
          <a:p>
            <a:r>
              <a:rPr lang="zh-CN" altLang="en-US" dirty="0" smtClean="0"/>
              <a:t>运行：</a:t>
            </a:r>
            <a:endParaRPr lang="zh-CN" altLang="en-US" dirty="0"/>
          </a:p>
        </p:txBody>
      </p:sp>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5090" y="4457655"/>
            <a:ext cx="44767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3872" y="4564005"/>
            <a:ext cx="392430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1000"/>
                                        <p:tgtEl>
                                          <p:spTgt spid="6148"/>
                                        </p:tgtEl>
                                      </p:cBhvr>
                                    </p:animEffect>
                                    <p:anim calcmode="lin" valueType="num">
                                      <p:cBhvr>
                                        <p:cTn id="13" dur="1000" fill="hold"/>
                                        <p:tgtEl>
                                          <p:spTgt spid="6148"/>
                                        </p:tgtEl>
                                        <p:attrNameLst>
                                          <p:attrName>ppt_x</p:attrName>
                                        </p:attrNameLst>
                                      </p:cBhvr>
                                      <p:tavLst>
                                        <p:tav tm="0">
                                          <p:val>
                                            <p:strVal val="#ppt_x"/>
                                          </p:val>
                                        </p:tav>
                                        <p:tav tm="100000">
                                          <p:val>
                                            <p:strVal val="#ppt_x"/>
                                          </p:val>
                                        </p:tav>
                                      </p:tavLst>
                                    </p:anim>
                                    <p:anim calcmode="lin" valueType="num">
                                      <p:cBhvr>
                                        <p:cTn id="14"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150"/>
                                        </p:tgtEl>
                                        <p:attrNameLst>
                                          <p:attrName>style.visibility</p:attrName>
                                        </p:attrNameLst>
                                      </p:cBhvr>
                                      <p:to>
                                        <p:strVal val="visible"/>
                                      </p:to>
                                    </p:set>
                                    <p:anim calcmode="lin" valueType="num">
                                      <p:cBhvr>
                                        <p:cTn id="24" dur="500" fill="hold"/>
                                        <p:tgtEl>
                                          <p:spTgt spid="6150"/>
                                        </p:tgtEl>
                                        <p:attrNameLst>
                                          <p:attrName>ppt_w</p:attrName>
                                        </p:attrNameLst>
                                      </p:cBhvr>
                                      <p:tavLst>
                                        <p:tav tm="0">
                                          <p:val>
                                            <p:fltVal val="0"/>
                                          </p:val>
                                        </p:tav>
                                        <p:tav tm="100000">
                                          <p:val>
                                            <p:strVal val="#ppt_w"/>
                                          </p:val>
                                        </p:tav>
                                      </p:tavLst>
                                    </p:anim>
                                    <p:anim calcmode="lin" valueType="num">
                                      <p:cBhvr>
                                        <p:cTn id="25" dur="500" fill="hold"/>
                                        <p:tgtEl>
                                          <p:spTgt spid="6150"/>
                                        </p:tgtEl>
                                        <p:attrNameLst>
                                          <p:attrName>ppt_h</p:attrName>
                                        </p:attrNameLst>
                                      </p:cBhvr>
                                      <p:tavLst>
                                        <p:tav tm="0">
                                          <p:val>
                                            <p:fltVal val="0"/>
                                          </p:val>
                                        </p:tav>
                                        <p:tav tm="100000">
                                          <p:val>
                                            <p:strVal val="#ppt_h"/>
                                          </p:val>
                                        </p:tav>
                                      </p:tavLst>
                                    </p:anim>
                                    <p:animEffect transition="in" filter="fade">
                                      <p:cBhvr>
                                        <p:cTn id="26" dur="500"/>
                                        <p:tgtEl>
                                          <p:spTgt spid="6150"/>
                                        </p:tgtEl>
                                      </p:cBhvr>
                                    </p:animEffect>
                                  </p:childTnLst>
                                </p:cTn>
                              </p:par>
                              <p:par>
                                <p:cTn id="27" presetID="14" presetClass="entr" presetSubtype="10" fill="hold" nodeType="withEffect">
                                  <p:stCondLst>
                                    <p:cond delay="0"/>
                                  </p:stCondLst>
                                  <p:childTnLst>
                                    <p:set>
                                      <p:cBhvr>
                                        <p:cTn id="28" dur="1" fill="hold">
                                          <p:stCondLst>
                                            <p:cond delay="0"/>
                                          </p:stCondLst>
                                        </p:cTn>
                                        <p:tgtEl>
                                          <p:spTgt spid="6151"/>
                                        </p:tgtEl>
                                        <p:attrNameLst>
                                          <p:attrName>style.visibility</p:attrName>
                                        </p:attrNameLst>
                                      </p:cBhvr>
                                      <p:to>
                                        <p:strVal val="visible"/>
                                      </p:to>
                                    </p:set>
                                    <p:animEffect transition="in" filter="randombar(horizontal)">
                                      <p:cBhvr>
                                        <p:cTn id="29"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9" y="266933"/>
            <a:ext cx="568447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2" name="1"/>
          <p:cNvSpPr txBox="1"/>
          <p:nvPr>
            <p:custDataLst>
              <p:tags r:id="rId1"/>
            </p:custDataLst>
          </p:nvPr>
        </p:nvSpPr>
        <p:spPr>
          <a:xfrm>
            <a:off x="1050638" y="880614"/>
            <a:ext cx="5777673" cy="507831"/>
          </a:xfrm>
          <a:prstGeom prst="rect">
            <a:avLst/>
          </a:prstGeom>
          <a:noFill/>
          <a:ln>
            <a:noFill/>
          </a:ln>
        </p:spPr>
        <p:txBody>
          <a:bodyPr wrap="square" rtlCol="0">
            <a:spAutoFit/>
          </a:bodyPr>
          <a:lstStyle>
            <a:defPPr>
              <a:defRPr lang="zh-CN"/>
            </a:defPPr>
            <a:lvl1pPr>
              <a:lnSpc>
                <a:spcPct val="150000"/>
              </a:lnSpc>
              <a:defRPr b="1">
                <a:solidFill>
                  <a:srgbClr val="595959"/>
                </a:solidFill>
                <a:latin typeface="微软雅黑" panose="020B0503020204020204" pitchFamily="34" charset="-122"/>
                <a:ea typeface="微软雅黑" panose="020B0503020204020204" pitchFamily="34" charset="-122"/>
                <a:cs typeface="+mn-ea"/>
              </a:defRPr>
            </a:lvl1pPr>
          </a:lstStyle>
          <a:p>
            <a:r>
              <a:rPr lang="zh-CN" altLang="zh-CN" dirty="0"/>
              <a:t>案例</a:t>
            </a:r>
            <a:r>
              <a:rPr lang="zh-CN" altLang="en-US" dirty="0"/>
              <a:t>：</a:t>
            </a:r>
            <a:r>
              <a:rPr lang="zh-CN" altLang="zh-CN" dirty="0"/>
              <a:t>返回</a:t>
            </a:r>
            <a:r>
              <a:rPr lang="zh-CN" altLang="zh-CN" dirty="0"/>
              <a:t>值为</a:t>
            </a:r>
            <a:r>
              <a:rPr lang="en-US" altLang="zh-CN" dirty="0"/>
              <a:t>String</a:t>
            </a:r>
            <a:r>
              <a:rPr lang="zh-CN" altLang="zh-CN" dirty="0"/>
              <a:t>类型时，不携带数据的页面跳</a:t>
            </a:r>
            <a:r>
              <a:rPr lang="zh-CN" altLang="zh-CN" dirty="0"/>
              <a:t>转</a:t>
            </a:r>
            <a:r>
              <a:rPr lang="zh-CN" altLang="en-US" dirty="0"/>
              <a:t>。</a:t>
            </a:r>
            <a:endParaRPr lang="en-US" altLang="zh-CN" dirty="0"/>
          </a:p>
        </p:txBody>
      </p:sp>
      <p:sp>
        <p:nvSpPr>
          <p:cNvPr id="3" name="Rectangle 1"/>
          <p:cNvSpPr>
            <a:spLocks noChangeArrowheads="1"/>
          </p:cNvSpPr>
          <p:nvPr/>
        </p:nvSpPr>
        <p:spPr bwMode="auto">
          <a:xfrm>
            <a:off x="2921384" y="1447168"/>
            <a:ext cx="5165604"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"/showPageByString"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showPageByString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"showPageByString running"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return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"test"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924" y="3732796"/>
            <a:ext cx="40767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1374" y="3732796"/>
            <a:ext cx="48958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left)">
                                      <p:cBhvr>
                                        <p:cTn id="12" dur="500"/>
                                        <p:tgtEl>
                                          <p:spTgt spid="7170"/>
                                        </p:tgtEl>
                                      </p:cBhvr>
                                    </p:animEffect>
                                  </p:childTnLst>
                                </p:cTn>
                              </p:par>
                              <p:par>
                                <p:cTn id="13" presetID="22" presetClass="entr" presetSubtype="8" fill="hold" nodeType="withEffect">
                                  <p:stCondLst>
                                    <p:cond delay="0"/>
                                  </p:stCondLst>
                                  <p:childTnLst>
                                    <p:set>
                                      <p:cBhvr>
                                        <p:cTn id="14" dur="1" fill="hold">
                                          <p:stCondLst>
                                            <p:cond delay="0"/>
                                          </p:stCondLst>
                                        </p:cTn>
                                        <p:tgtEl>
                                          <p:spTgt spid="7171"/>
                                        </p:tgtEl>
                                        <p:attrNameLst>
                                          <p:attrName>style.visibility</p:attrName>
                                        </p:attrNameLst>
                                      </p:cBhvr>
                                      <p:to>
                                        <p:strVal val="visible"/>
                                      </p:to>
                                    </p:set>
                                    <p:animEffect transition="in" filter="wipe(left)">
                                      <p:cBhvr>
                                        <p:cTn id="15"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568447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p:cNvSpPr txBox="1"/>
          <p:nvPr>
            <p:custDataLst>
              <p:tags r:id="rId1"/>
            </p:custDataLst>
          </p:nvPr>
        </p:nvSpPr>
        <p:spPr>
          <a:xfrm>
            <a:off x="1005066" y="916258"/>
            <a:ext cx="10420740" cy="13236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当方法的返回值为普通的字符串时，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在方法执行后会默认以转发的方式响应给客户端。除了这种默认的转发方式，还可以返回指定前缀的字符串，来设定处理器执行后对请求进行转发还是重定向，设定转发和重定向的字符串格式如下所示</a:t>
            </a:r>
            <a:r>
              <a:rPr lang="zh-CN" altLang="en-US" dirty="0" smtClean="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43838" y="2239861"/>
            <a:ext cx="4409674" cy="923330"/>
          </a:xfrm>
          <a:prstGeom prst="rect">
            <a:avLst/>
          </a:prstGeom>
          <a:solidFill>
            <a:schemeClr val="bg1">
              <a:lumMod val="95000"/>
            </a:schemeClr>
          </a:solidFill>
        </p:spPr>
        <p:txBody>
          <a:bodyPr wrap="square" rtlCol="0">
            <a:spAutoFit/>
          </a:bodyPr>
          <a:lstStyle/>
          <a:p>
            <a:pPr>
              <a:lnSpc>
                <a:spcPct val="150000"/>
              </a:lnSpc>
            </a:pPr>
            <a:r>
              <a:rPr lang="en-US" altLang="zh-CN" dirty="0" smtClean="0">
                <a:solidFill>
                  <a:srgbClr val="FF0000"/>
                </a:solidFill>
                <a:latin typeface="微软雅黑" panose="020B0503020204020204" pitchFamily="34" charset="-122"/>
                <a:ea typeface="微软雅黑" panose="020B0503020204020204" pitchFamily="34" charset="-122"/>
                <a:cs typeface="+mn-ea"/>
              </a:rPr>
              <a:t>    forward:   </a:t>
            </a:r>
            <a:r>
              <a:rPr lang="zh-CN" altLang="zh-CN" dirty="0" smtClean="0">
                <a:solidFill>
                  <a:srgbClr val="595959"/>
                </a:solidFill>
                <a:latin typeface="微软雅黑" panose="020B0503020204020204" pitchFamily="34" charset="-122"/>
                <a:ea typeface="微软雅黑" panose="020B0503020204020204" pitchFamily="34" charset="-122"/>
                <a:cs typeface="+mn-ea"/>
              </a:rPr>
              <a:t>需要</a:t>
            </a:r>
            <a:r>
              <a:rPr lang="zh-CN" altLang="zh-CN" dirty="0">
                <a:solidFill>
                  <a:srgbClr val="595959"/>
                </a:solidFill>
                <a:latin typeface="微软雅黑" panose="020B0503020204020204" pitchFamily="34" charset="-122"/>
                <a:ea typeface="微软雅黑" panose="020B0503020204020204" pitchFamily="34" charset="-122"/>
                <a:cs typeface="+mn-ea"/>
              </a:rPr>
              <a:t>转发到的资源路径</a:t>
            </a:r>
          </a:p>
          <a:p>
            <a:pPr>
              <a:lnSpc>
                <a:spcPct val="150000"/>
              </a:lnSpc>
            </a:pPr>
            <a:r>
              <a:rPr lang="en-US" altLang="zh-CN" dirty="0" smtClean="0">
                <a:solidFill>
                  <a:srgbClr val="FF0000"/>
                </a:solidFill>
                <a:latin typeface="微软雅黑" panose="020B0503020204020204" pitchFamily="34" charset="-122"/>
                <a:ea typeface="微软雅黑" panose="020B0503020204020204" pitchFamily="34" charset="-122"/>
                <a:cs typeface="+mn-ea"/>
              </a:rPr>
              <a:t>    redirect:   </a:t>
            </a:r>
            <a:r>
              <a:rPr lang="zh-CN" altLang="zh-CN" dirty="0" smtClean="0">
                <a:solidFill>
                  <a:srgbClr val="595959"/>
                </a:solidFill>
                <a:latin typeface="微软雅黑" panose="020B0503020204020204" pitchFamily="34" charset="-122"/>
                <a:ea typeface="微软雅黑" panose="020B0503020204020204" pitchFamily="34" charset="-122"/>
                <a:cs typeface="+mn-ea"/>
              </a:rPr>
              <a:t>需要</a:t>
            </a:r>
            <a:r>
              <a:rPr lang="zh-CN" altLang="zh-CN" dirty="0">
                <a:solidFill>
                  <a:srgbClr val="595959"/>
                </a:solidFill>
                <a:latin typeface="微软雅黑" panose="020B0503020204020204" pitchFamily="34" charset="-122"/>
                <a:ea typeface="微软雅黑" panose="020B0503020204020204" pitchFamily="34" charset="-122"/>
                <a:cs typeface="+mn-ea"/>
              </a:rPr>
              <a:t>重定向到的资源路径</a:t>
            </a:r>
          </a:p>
        </p:txBody>
      </p:sp>
      <p:sp>
        <p:nvSpPr>
          <p:cNvPr id="3" name="Rectangle 1"/>
          <p:cNvSpPr>
            <a:spLocks noChangeArrowheads="1"/>
          </p:cNvSpPr>
          <p:nvPr/>
        </p:nvSpPr>
        <p:spPr bwMode="auto">
          <a:xfrm>
            <a:off x="1143838" y="3333538"/>
            <a:ext cx="5241816"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"/showPageByForward"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showPageByForward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"showPageByForward running"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return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"forward:/WEB-INF/jsp/test.jsp"</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6812" y="3333538"/>
            <a:ext cx="40195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07185" y="2323750"/>
            <a:ext cx="5493812" cy="369332"/>
          </a:xfrm>
          <a:prstGeom prst="rect">
            <a:avLst/>
          </a:prstGeom>
          <a:solidFill>
            <a:schemeClr val="accent2">
              <a:lumMod val="40000"/>
              <a:lumOff val="60000"/>
            </a:schemeClr>
          </a:solidFill>
        </p:spPr>
        <p:txBody>
          <a:bodyPr wrap="none" rtlCol="0">
            <a:spAutoFit/>
          </a:bodyPr>
          <a:lstStyle/>
          <a:p>
            <a:r>
              <a:rPr lang="zh-CN" altLang="en-US" dirty="0" smtClean="0"/>
              <a:t>路径不会和视图中的前缀后缀拼接，要指定完整路径</a:t>
            </a:r>
            <a:endParaRPr lang="zh-CN" altLang="en-US" dirty="0"/>
          </a:p>
        </p:txBody>
      </p:sp>
      <p:cxnSp>
        <p:nvCxnSpPr>
          <p:cNvPr id="6" name="直接箭头连接符 5"/>
          <p:cNvCxnSpPr/>
          <p:nvPr/>
        </p:nvCxnSpPr>
        <p:spPr>
          <a:xfrm flipH="1">
            <a:off x="4160939" y="2701526"/>
            <a:ext cx="1870745" cy="14174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1094320" y="4846280"/>
            <a:ext cx="5340852"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"/showPageByRedirect"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showPageByRedirect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"showPageByRedirect running"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return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"redirect:http://localhost:8080/index.jsp"</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return "redirect:http://www.baidu.com";</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313" y="4935020"/>
            <a:ext cx="32385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par>
                                <p:cTn id="20" presetID="22" presetClass="entr" presetSubtype="2"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8194"/>
                                        </p:tgtEl>
                                        <p:attrNameLst>
                                          <p:attrName>style.visibility</p:attrName>
                                        </p:attrNameLst>
                                      </p:cBhvr>
                                      <p:to>
                                        <p:strVal val="visible"/>
                                      </p:to>
                                    </p:set>
                                    <p:anim calcmode="lin" valueType="num">
                                      <p:cBhvr>
                                        <p:cTn id="27" dur="500" fill="hold"/>
                                        <p:tgtEl>
                                          <p:spTgt spid="8194"/>
                                        </p:tgtEl>
                                        <p:attrNameLst>
                                          <p:attrName>ppt_w</p:attrName>
                                        </p:attrNameLst>
                                      </p:cBhvr>
                                      <p:tavLst>
                                        <p:tav tm="0">
                                          <p:val>
                                            <p:fltVal val="0"/>
                                          </p:val>
                                        </p:tav>
                                        <p:tav tm="100000">
                                          <p:val>
                                            <p:strVal val="#ppt_w"/>
                                          </p:val>
                                        </p:tav>
                                      </p:tavLst>
                                    </p:anim>
                                    <p:anim calcmode="lin" valueType="num">
                                      <p:cBhvr>
                                        <p:cTn id="28" dur="500" fill="hold"/>
                                        <p:tgtEl>
                                          <p:spTgt spid="8194"/>
                                        </p:tgtEl>
                                        <p:attrNameLst>
                                          <p:attrName>ppt_h</p:attrName>
                                        </p:attrNameLst>
                                      </p:cBhvr>
                                      <p:tavLst>
                                        <p:tav tm="0">
                                          <p:val>
                                            <p:fltVal val="0"/>
                                          </p:val>
                                        </p:tav>
                                        <p:tav tm="100000">
                                          <p:val>
                                            <p:strVal val="#ppt_h"/>
                                          </p:val>
                                        </p:tav>
                                      </p:tavLst>
                                    </p:anim>
                                    <p:animEffect transition="in" filter="fade">
                                      <p:cBhvr>
                                        <p:cTn id="29" dur="500"/>
                                        <p:tgtEl>
                                          <p:spTgt spid="819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8196"/>
                                        </p:tgtEl>
                                        <p:attrNameLst>
                                          <p:attrName>style.visibility</p:attrName>
                                        </p:attrNameLst>
                                      </p:cBhvr>
                                      <p:to>
                                        <p:strVal val="visible"/>
                                      </p:to>
                                    </p:set>
                                    <p:animEffect transition="in" filter="barn(inVertical)">
                                      <p:cBhvr>
                                        <p:cTn id="41"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9" y="266933"/>
            <a:ext cx="568447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6" name="1"/>
          <p:cNvSpPr txBox="1"/>
          <p:nvPr>
            <p:custDataLst>
              <p:tags r:id="rId1"/>
            </p:custDataLst>
          </p:nvPr>
        </p:nvSpPr>
        <p:spPr>
          <a:xfrm>
            <a:off x="1050638" y="880614"/>
            <a:ext cx="10391945" cy="923330"/>
          </a:xfrm>
          <a:prstGeom prst="rect">
            <a:avLst/>
          </a:prstGeom>
          <a:noFill/>
          <a:ln>
            <a:noFill/>
          </a:ln>
        </p:spPr>
        <p:txBody>
          <a:bodyPr wrap="square" rtlCol="0">
            <a:spAutoFit/>
          </a:bodyPr>
          <a:lstStyle>
            <a:defPPr>
              <a:defRPr lang="zh-CN"/>
            </a:defPPr>
            <a:lvl1pPr>
              <a:lnSpc>
                <a:spcPct val="150000"/>
              </a:lnSpc>
              <a:defRPr b="1">
                <a:solidFill>
                  <a:srgbClr val="595959"/>
                </a:solidFill>
                <a:latin typeface="微软雅黑" panose="020B0503020204020204" pitchFamily="34" charset="-122"/>
                <a:ea typeface="微软雅黑" panose="020B0503020204020204" pitchFamily="34" charset="-122"/>
                <a:cs typeface="+mn-ea"/>
              </a:defRPr>
            </a:lvl1pPr>
          </a:lstStyle>
          <a:p>
            <a:r>
              <a:rPr lang="zh-CN" altLang="zh-CN" dirty="0"/>
              <a:t>案例</a:t>
            </a:r>
            <a:r>
              <a:rPr lang="zh-CN" altLang="en-US" dirty="0"/>
              <a:t>：</a:t>
            </a:r>
            <a:r>
              <a:rPr lang="zh-CN" altLang="zh-CN" dirty="0"/>
              <a:t>返回</a:t>
            </a:r>
            <a:r>
              <a:rPr lang="zh-CN" altLang="zh-CN" dirty="0"/>
              <a:t>值为</a:t>
            </a:r>
            <a:r>
              <a:rPr lang="en-US" altLang="zh-CN" dirty="0"/>
              <a:t>String</a:t>
            </a:r>
            <a:r>
              <a:rPr lang="zh-CN" altLang="zh-CN" dirty="0"/>
              <a:t>类型时</a:t>
            </a:r>
            <a:r>
              <a:rPr lang="zh-CN" altLang="zh-CN" dirty="0" smtClean="0"/>
              <a:t>，携带</a:t>
            </a:r>
            <a:r>
              <a:rPr lang="zh-CN" altLang="zh-CN" dirty="0"/>
              <a:t>数据的页面跳</a:t>
            </a:r>
            <a:r>
              <a:rPr lang="zh-CN" altLang="zh-CN" dirty="0"/>
              <a:t>转</a:t>
            </a:r>
            <a:r>
              <a:rPr lang="zh-CN" altLang="en-US" dirty="0" smtClean="0"/>
              <a:t>。</a:t>
            </a:r>
            <a:endParaRPr lang="en-US" altLang="zh-CN" dirty="0" smtClean="0"/>
          </a:p>
          <a:p>
            <a:r>
              <a:rPr lang="en-US" altLang="zh-CN" b="0" dirty="0" smtClean="0"/>
              <a:t>         </a:t>
            </a:r>
            <a:r>
              <a:rPr lang="zh-CN" altLang="zh-CN" b="0" dirty="0" smtClean="0"/>
              <a:t>使用</a:t>
            </a:r>
            <a:r>
              <a:rPr lang="en-US" altLang="zh-CN" b="0" dirty="0" err="1"/>
              <a:t>HttpServletRequest</a:t>
            </a:r>
            <a:r>
              <a:rPr lang="zh-CN" altLang="zh-CN" b="0" dirty="0"/>
              <a:t>类型形参和</a:t>
            </a:r>
            <a:r>
              <a:rPr lang="en-US" altLang="zh-CN" b="0" dirty="0"/>
              <a:t>Model</a:t>
            </a:r>
            <a:r>
              <a:rPr lang="zh-CN" altLang="zh-CN" b="0" dirty="0"/>
              <a:t>类型形参进行数据传递</a:t>
            </a:r>
            <a:endParaRPr lang="en-US" altLang="zh-CN" b="0" dirty="0"/>
          </a:p>
        </p:txBody>
      </p:sp>
      <p:sp>
        <p:nvSpPr>
          <p:cNvPr id="2" name="Rectangle 1"/>
          <p:cNvSpPr>
            <a:spLocks noChangeArrowheads="1"/>
          </p:cNvSpPr>
          <p:nvPr/>
        </p:nvSpPr>
        <p:spPr bwMode="auto">
          <a:xfrm>
            <a:off x="908025" y="1803944"/>
            <a:ext cx="6306507"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"/showPageByRequest"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showPageByRequest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(HttpServletRequest request){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"showPageByRequest running"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request.setAttribute(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周大福</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return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"success"</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062" y="4570978"/>
            <a:ext cx="38576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908025" y="3542830"/>
            <a:ext cx="6235817"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"/showPageByModel"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showPageByModel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 model){</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"showPageByModel running"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model.addAttribute("username","</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小明同学</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 user =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user.setUsername(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小明同学</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user.setPassword(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"3456"</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model.addAttribute(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return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"success"</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7536" y="4729293"/>
            <a:ext cx="54006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9062" y="1803944"/>
            <a:ext cx="42386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animEffect transition="in" filter="barn(inVertical)">
                                      <p:cBhvr>
                                        <p:cTn id="15" dur="500"/>
                                        <p:tgtEl>
                                          <p:spTgt spid="92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921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221"/>
                                        </p:tgtEl>
                                        <p:attrNameLst>
                                          <p:attrName>style.visibility</p:attrName>
                                        </p:attrNameLst>
                                      </p:cBhvr>
                                      <p:to>
                                        <p:strVal val="visible"/>
                                      </p:to>
                                    </p:set>
                                    <p:animEffect transition="in" filter="barn(inVertical)">
                                      <p:cBhvr>
                                        <p:cTn id="29"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7" y="266933"/>
            <a:ext cx="69907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p:cNvSpPr txBox="1"/>
          <p:nvPr>
            <p:custDataLst>
              <p:tags r:id="rId1"/>
            </p:custDataLst>
          </p:nvPr>
        </p:nvSpPr>
        <p:spPr>
          <a:xfrm>
            <a:off x="1021098" y="1189563"/>
            <a:ext cx="10429873" cy="2149255"/>
          </a:xfrm>
          <a:prstGeom prst="rect">
            <a:avLst/>
          </a:prstGeom>
        </p:spPr>
        <p:txBody>
          <a:bodyPr wrap="square">
            <a:spAutoFit/>
          </a:bodyPr>
          <a:lstStyle>
            <a:defPPr>
              <a:defRPr lang="zh-CN"/>
            </a:defPPr>
            <a:lvl1pPr>
              <a:lnSpc>
                <a:spcPct val="150000"/>
              </a:lnSpc>
              <a:defRPr>
                <a:latin typeface="宋体" panose="02010600030101010101" pitchFamily="2" charset="-122"/>
                <a:ea typeface="宋体" panose="02010600030101010101" pitchFamily="2" charset="-122"/>
              </a:defRPr>
            </a:lvl1pPr>
          </a:lstStyle>
          <a:p>
            <a:r>
              <a:rPr lang="zh-CN" altLang="en-US" dirty="0"/>
              <a:t>        </a:t>
            </a:r>
            <a:r>
              <a:rPr lang="zh-CN" altLang="zh-CN" dirty="0"/>
              <a:t>使用方法的返回值可以设定跳转的逻辑视图名称，使用</a:t>
            </a:r>
            <a:r>
              <a:rPr lang="en-US" altLang="zh-CN" dirty="0"/>
              <a:t>Model</a:t>
            </a:r>
            <a:r>
              <a:rPr lang="zh-CN" altLang="zh-CN" dirty="0"/>
              <a:t>等对象实现页面跳转时传输数据。除此之外，</a:t>
            </a:r>
            <a:r>
              <a:rPr lang="en-US" altLang="zh-CN" dirty="0"/>
              <a:t>Spring MVC</a:t>
            </a:r>
            <a:r>
              <a:rPr lang="zh-CN" altLang="zh-CN" dirty="0"/>
              <a:t>还</a:t>
            </a:r>
            <a:r>
              <a:rPr lang="zh-CN" altLang="zh-CN" dirty="0"/>
              <a:t>提供</a:t>
            </a:r>
            <a:r>
              <a:rPr lang="en-US" altLang="zh-CN" dirty="0" err="1"/>
              <a:t>ModelAndView</a:t>
            </a:r>
            <a:r>
              <a:rPr lang="zh-CN" altLang="en-US" dirty="0"/>
              <a:t>用来存储处理完后的结果数据，以及显示该数据的视图</a:t>
            </a:r>
            <a:r>
              <a:rPr lang="zh-CN" altLang="zh-CN" dirty="0"/>
              <a:t>，</a:t>
            </a:r>
            <a:r>
              <a:rPr lang="zh-CN" altLang="en-US" dirty="0"/>
              <a:t>业务处理器调用模型层处理完用户请求后，把结果数据存储在该类的</a:t>
            </a:r>
            <a:r>
              <a:rPr lang="en-US" altLang="zh-CN" dirty="0"/>
              <a:t>model</a:t>
            </a:r>
            <a:r>
              <a:rPr lang="zh-CN" altLang="en-US" dirty="0"/>
              <a:t>属性中，把要返回的视图信息存储在该类的</a:t>
            </a:r>
            <a:r>
              <a:rPr lang="en-US" altLang="zh-CN" dirty="0"/>
              <a:t>view</a:t>
            </a:r>
            <a:r>
              <a:rPr lang="zh-CN" altLang="en-US" dirty="0"/>
              <a:t>属性中，然后让该</a:t>
            </a:r>
            <a:r>
              <a:rPr lang="en-US" altLang="zh-CN" dirty="0" err="1"/>
              <a:t>ModelAndView</a:t>
            </a:r>
            <a:r>
              <a:rPr lang="zh-CN" altLang="en-US" dirty="0"/>
              <a:t>返回</a:t>
            </a:r>
            <a:r>
              <a:rPr lang="en-US" altLang="zh-CN" dirty="0"/>
              <a:t>Spring MVC</a:t>
            </a:r>
            <a:r>
              <a:rPr lang="zh-CN" altLang="en-US" dirty="0"/>
              <a:t>框架。框架通过调用配置文件中定义的视图解析器，对该对象进行解析，最后把结果数据显示在指定的页面上。</a:t>
            </a:r>
            <a:r>
              <a:rPr lang="zh-CN" altLang="zh-CN" dirty="0"/>
              <a:t> </a:t>
            </a:r>
          </a:p>
        </p:txBody>
      </p:sp>
      <p:sp>
        <p:nvSpPr>
          <p:cNvPr id="2" name="矩形 1"/>
          <p:cNvSpPr/>
          <p:nvPr/>
        </p:nvSpPr>
        <p:spPr>
          <a:xfrm>
            <a:off x="1021098" y="3823282"/>
            <a:ext cx="10320818" cy="1338828"/>
          </a:xfrm>
          <a:prstGeom prst="rect">
            <a:avLst/>
          </a:prstGeom>
        </p:spPr>
        <p:txBody>
          <a:bodyPr wrap="square">
            <a:spAutoFit/>
          </a:bodyPr>
          <a:lstStyle/>
          <a:p>
            <a:pPr>
              <a:lnSpc>
                <a:spcPct val="150000"/>
              </a:lnSpc>
            </a:pPr>
            <a:r>
              <a:rPr lang="en-US" altLang="zh-CN" dirty="0" err="1">
                <a:latin typeface="宋体" panose="02010600030101010101" pitchFamily="2" charset="-122"/>
                <a:ea typeface="宋体" panose="02010600030101010101" pitchFamily="2" charset="-122"/>
              </a:rPr>
              <a:t>ModelAndView</a:t>
            </a:r>
            <a:r>
              <a:rPr lang="zh-CN" altLang="en-US" dirty="0">
                <a:latin typeface="宋体" panose="02010600030101010101" pitchFamily="2" charset="-122"/>
                <a:ea typeface="宋体" panose="02010600030101010101" pitchFamily="2" charset="-122"/>
              </a:rPr>
              <a:t>构造方法可以指定返回的页面名称</a:t>
            </a:r>
            <a:r>
              <a:rPr lang="zh-CN" altLang="en-US" dirty="0" smtClean="0">
                <a:latin typeface="宋体" panose="02010600030101010101" pitchFamily="2" charset="-122"/>
                <a:ea typeface="宋体" panose="02010600030101010101" pitchFamily="2" charset="-122"/>
              </a:rPr>
              <a:t>，也</a:t>
            </a:r>
            <a:r>
              <a:rPr lang="zh-CN" altLang="en-US" dirty="0">
                <a:latin typeface="宋体" panose="02010600030101010101" pitchFamily="2" charset="-122"/>
                <a:ea typeface="宋体" panose="02010600030101010101" pitchFamily="2" charset="-122"/>
              </a:rPr>
              <a:t>可以通过</a:t>
            </a:r>
            <a:r>
              <a:rPr lang="en-US" altLang="zh-CN" dirty="0" err="1">
                <a:latin typeface="宋体" panose="02010600030101010101" pitchFamily="2" charset="-122"/>
                <a:ea typeface="宋体" panose="02010600030101010101" pitchFamily="2" charset="-122"/>
              </a:rPr>
              <a:t>setViewName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方法跳转到指定的</a:t>
            </a:r>
            <a:r>
              <a:rPr lang="zh-CN" altLang="en-US" dirty="0" smtClean="0">
                <a:latin typeface="宋体" panose="02010600030101010101" pitchFamily="2" charset="-122"/>
                <a:ea typeface="宋体" panose="02010600030101010101" pitchFamily="2" charset="-122"/>
              </a:rPr>
              <a:t>页面，</a:t>
            </a:r>
            <a:endParaRPr lang="en-US" altLang="zh-CN" dirty="0" smtClean="0">
              <a:latin typeface="宋体" panose="02010600030101010101" pitchFamily="2" charset="-122"/>
              <a:ea typeface="宋体" panose="02010600030101010101" pitchFamily="2" charset="-122"/>
            </a:endParaRPr>
          </a:p>
          <a:p>
            <a:pPr>
              <a:lnSpc>
                <a:spcPct val="150000"/>
              </a:lnSpc>
            </a:pPr>
            <a:r>
              <a:rPr lang="en-US" altLang="zh-CN" dirty="0" err="1" smtClean="0">
                <a:latin typeface="宋体" panose="02010600030101010101" pitchFamily="2" charset="-122"/>
                <a:ea typeface="宋体" panose="02010600030101010101" pitchFamily="2" charset="-122"/>
              </a:rPr>
              <a:t>addObject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设置需要返回的值，</a:t>
            </a:r>
            <a:r>
              <a:rPr lang="en-US" altLang="zh-CN" dirty="0" err="1">
                <a:latin typeface="宋体" panose="02010600030101010101" pitchFamily="2" charset="-122"/>
                <a:ea typeface="宋体" panose="02010600030101010101" pitchFamily="2" charset="-122"/>
              </a:rPr>
              <a:t>addObject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有几个不同参数的方法，可以默认和指定返回对象的名字。</a:t>
            </a:r>
            <a:endParaRPr lang="en-US" altLang="zh-CN"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838" y="266933"/>
            <a:ext cx="71926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2" name="1"/>
          <p:cNvSpPr txBox="1"/>
          <p:nvPr>
            <p:custDataLst>
              <p:tags r:id="rId1"/>
            </p:custDataLst>
          </p:nvPr>
        </p:nvSpPr>
        <p:spPr>
          <a:xfrm>
            <a:off x="986790" y="880745"/>
            <a:ext cx="10427970" cy="458908"/>
          </a:xfrm>
          <a:prstGeom prst="rect">
            <a:avLst/>
          </a:prstGeom>
          <a:noFill/>
          <a:ln>
            <a:noFill/>
          </a:ln>
        </p:spPr>
        <p:txBody>
          <a:bodyPr wrap="square" rtlCol="0">
            <a:spAutoFit/>
          </a:bodyPr>
          <a:lstStyle/>
          <a:p>
            <a:pPr>
              <a:lnSpc>
                <a:spcPct val="150000"/>
              </a:lnSpc>
            </a:pPr>
            <a:r>
              <a:rPr lang="zh-CN" altLang="zh-CN" b="1" dirty="0" smtClean="0">
                <a:solidFill>
                  <a:srgbClr val="595959"/>
                </a:solidFill>
                <a:latin typeface="微软雅黑" panose="020B0503020204020204" pitchFamily="34" charset="-122"/>
                <a:ea typeface="微软雅黑" panose="020B0503020204020204" pitchFamily="34" charset="-122"/>
                <a:cs typeface="+mn-ea"/>
              </a:rPr>
              <a:t>案例</a:t>
            </a:r>
            <a:r>
              <a:rPr lang="zh-CN" altLang="en-US" b="1" dirty="0" smtClean="0">
                <a:solidFill>
                  <a:srgbClr val="595959"/>
                </a:solidFill>
                <a:latin typeface="微软雅黑" panose="020B0503020204020204" pitchFamily="34" charset="-122"/>
                <a:ea typeface="微软雅黑" panose="020B0503020204020204" pitchFamily="34" charset="-122"/>
                <a:cs typeface="+mn-ea"/>
              </a:rPr>
              <a:t>：</a:t>
            </a:r>
            <a:r>
              <a:rPr lang="zh-CN" altLang="zh-CN" b="1" dirty="0" smtClean="0">
                <a:solidFill>
                  <a:srgbClr val="595959"/>
                </a:solidFill>
                <a:latin typeface="微软雅黑" panose="020B0503020204020204" pitchFamily="34" charset="-122"/>
                <a:ea typeface="微软雅黑" panose="020B0503020204020204" pitchFamily="34" charset="-122"/>
                <a:cs typeface="+mn-ea"/>
              </a:rPr>
              <a:t>返回</a:t>
            </a:r>
            <a:r>
              <a:rPr lang="zh-CN" altLang="zh-CN" b="1" dirty="0">
                <a:solidFill>
                  <a:srgbClr val="595959"/>
                </a:solidFill>
                <a:latin typeface="微软雅黑" panose="020B0503020204020204" pitchFamily="34" charset="-122"/>
                <a:ea typeface="微软雅黑" panose="020B0503020204020204" pitchFamily="34" charset="-122"/>
                <a:cs typeface="+mn-ea"/>
              </a:rPr>
              <a:t>值为</a:t>
            </a:r>
            <a:r>
              <a:rPr lang="en-US" altLang="zh-CN"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b="1" dirty="0">
                <a:solidFill>
                  <a:srgbClr val="595959"/>
                </a:solidFill>
                <a:latin typeface="微软雅黑" panose="020B0503020204020204" pitchFamily="34" charset="-122"/>
                <a:ea typeface="微软雅黑" panose="020B0503020204020204" pitchFamily="34" charset="-122"/>
                <a:cs typeface="+mn-ea"/>
              </a:rPr>
              <a:t>类型的页面跳</a:t>
            </a:r>
            <a:r>
              <a:rPr lang="zh-CN" altLang="zh-CN" b="1" dirty="0" smtClean="0">
                <a:solidFill>
                  <a:srgbClr val="595959"/>
                </a:solidFill>
                <a:latin typeface="微软雅黑" panose="020B0503020204020204" pitchFamily="34" charset="-122"/>
                <a:ea typeface="微软雅黑" panose="020B0503020204020204" pitchFamily="34" charset="-122"/>
                <a:cs typeface="+mn-ea"/>
              </a:rPr>
              <a:t>转</a:t>
            </a:r>
            <a:endParaRPr lang="en-US"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901036" y="1339653"/>
            <a:ext cx="5533320"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"/showModelAndView"</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ModelAndView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showModelAndView</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创建</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ModelAndView</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实例</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ModelAndView modelAndView =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ModelAndView()</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 user =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user.setUsername(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迷迷糊糊</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user.setPassword(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"2468"</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向</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ModelAndView</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实例中添加名称为</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user</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的数据</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modelAndView.addObject(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向</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ModelAndView</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实例中设置视图的名称</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modelAndView.setViewName(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"success"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return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modelAndView</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787" y="4469060"/>
            <a:ext cx="56102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5436" y="1339653"/>
            <a:ext cx="49244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数据回写</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968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普通字符串的回写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1"/>
            </p:custDataLst>
          </p:nvPr>
        </p:nvSpPr>
        <p:spPr>
          <a:xfrm>
            <a:off x="869111" y="1352562"/>
            <a:ext cx="10463530" cy="1754326"/>
          </a:xfrm>
          <a:prstGeom prst="rect">
            <a:avLst/>
          </a:prstGeom>
          <a:noFill/>
          <a:ln>
            <a:noFill/>
          </a:ln>
        </p:spPr>
        <p:txBody>
          <a:bodyPr wrap="square" rtlCol="0">
            <a:spAutoFit/>
          </a:bodyPr>
          <a:lstStyle/>
          <a:p>
            <a:pPr>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rPr>
              <a:t>        默认情况下</a:t>
            </a:r>
            <a:r>
              <a:rPr lang="en-US" altLang="zh-CN" dirty="0" smtClean="0">
                <a:solidFill>
                  <a:srgbClr val="595959"/>
                </a:solidFill>
                <a:latin typeface="微软雅黑" panose="020B0503020204020204" pitchFamily="34" charset="-122"/>
                <a:ea typeface="微软雅黑" panose="020B0503020204020204" pitchFamily="34" charset="-122"/>
                <a:cs typeface="+mn-ea"/>
              </a:rPr>
              <a:t>spring mvc的响应会经过视图解析器完成页面跳转，有时客户端希望服务器端在响应时不要进行页面跳转，只需要回写相关的数据即可。这个时候可以选择在响应</a:t>
            </a:r>
            <a:r>
              <a:rPr lang="zh-CN" altLang="en-US" dirty="0" smtClean="0">
                <a:solidFill>
                  <a:srgbClr val="595959"/>
                </a:solidFill>
                <a:latin typeface="微软雅黑" panose="020B0503020204020204" pitchFamily="34" charset="-122"/>
                <a:ea typeface="微软雅黑" panose="020B0503020204020204" pitchFamily="34" charset="-122"/>
                <a:cs typeface="+mn-ea"/>
              </a:rPr>
              <a:t>时直接将数据写入输出</a:t>
            </a:r>
            <a:r>
              <a:rPr lang="en-US" altLang="zh-CN" dirty="0" err="1" smtClean="0">
                <a:solidFill>
                  <a:srgbClr val="595959"/>
                </a:solidFill>
                <a:latin typeface="微软雅黑" panose="020B0503020204020204" pitchFamily="34" charset="-122"/>
                <a:ea typeface="微软雅黑" panose="020B0503020204020204" pitchFamily="34" charset="-122"/>
                <a:cs typeface="+mn-ea"/>
              </a:rPr>
              <a:t>流中</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r>
              <a:rPr lang="en-US" altLang="zh-CN" dirty="0" err="1" smtClean="0">
                <a:solidFill>
                  <a:srgbClr val="595959"/>
                </a:solidFill>
                <a:latin typeface="微软雅黑" panose="020B0503020204020204" pitchFamily="34" charset="-122"/>
                <a:ea typeface="微软雅黑" panose="020B0503020204020204" pitchFamily="34" charset="-122"/>
                <a:cs typeface="+mn-ea"/>
              </a:rPr>
              <a:t>而不经过视图解析器</a:t>
            </a:r>
            <a:r>
              <a:rPr lang="en-US" altLang="zh-CN" dirty="0" smtClean="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rPr>
              <a:t>       根据数据格式，可以将回写到输出流的数据分为普通字符串和</a:t>
            </a:r>
            <a:r>
              <a:rPr lang="en-US" altLang="zh-CN" dirty="0" err="1" smtClean="0">
                <a:solidFill>
                  <a:srgbClr val="595959"/>
                </a:solidFill>
                <a:latin typeface="微软雅黑" panose="020B0503020204020204" pitchFamily="34" charset="-122"/>
                <a:ea typeface="微软雅黑" panose="020B0503020204020204" pitchFamily="34" charset="-122"/>
                <a:cs typeface="+mn-ea"/>
              </a:rPr>
              <a:t>Json数据</a:t>
            </a:r>
            <a:r>
              <a:rPr lang="en-US" altLang="zh-CN"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968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822122" y="1327787"/>
            <a:ext cx="10462994" cy="507831"/>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创建一个数据回写类</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dirty="0" smtClean="0">
                <a:solidFill>
                  <a:srgbClr val="595959"/>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中定义</a:t>
            </a:r>
            <a:r>
              <a:rPr lang="en-US" altLang="zh-CN" dirty="0" err="1">
                <a:solidFill>
                  <a:srgbClr val="595959"/>
                </a:solidFill>
                <a:latin typeface="微软雅黑" panose="020B0503020204020204" pitchFamily="34" charset="-122"/>
                <a:ea typeface="微软雅黑" panose="020B0503020204020204" pitchFamily="34" charset="-122"/>
                <a:cs typeface="+mn-ea"/>
              </a:rPr>
              <a:t>showDataByResponse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方法测试普通</a:t>
            </a:r>
            <a:r>
              <a:rPr lang="zh-CN" altLang="zh-CN" dirty="0">
                <a:solidFill>
                  <a:srgbClr val="595959"/>
                </a:solidFill>
                <a:latin typeface="微软雅黑" panose="020B0503020204020204" pitchFamily="34" charset="-122"/>
                <a:ea typeface="微软雅黑" panose="020B0503020204020204" pitchFamily="34" charset="-122"/>
                <a:cs typeface="+mn-ea"/>
              </a:rPr>
              <a:t>字符串的回写</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普通字符串的回写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1"/>
          <p:cNvSpPr txBox="1"/>
          <p:nvPr>
            <p:custDataLst>
              <p:tags r:id="rId2"/>
            </p:custDataLst>
          </p:nvPr>
        </p:nvSpPr>
        <p:spPr>
          <a:xfrm>
            <a:off x="961390" y="868879"/>
            <a:ext cx="10463530" cy="458908"/>
          </a:xfrm>
          <a:prstGeom prst="rect">
            <a:avLst/>
          </a:prstGeom>
          <a:noFill/>
          <a:ln>
            <a:noFill/>
          </a:ln>
        </p:spPr>
        <p:txBody>
          <a:bodyPr wrap="square" rtlCol="0">
            <a:spAutoFit/>
          </a:bodyPr>
          <a:lstStyle/>
          <a:p>
            <a:pPr>
              <a:lnSpc>
                <a:spcPct val="150000"/>
              </a:lnSpc>
            </a:pPr>
            <a:r>
              <a:rPr lang="zh-CN" altLang="zh-CN" b="1" dirty="0" smtClean="0">
                <a:solidFill>
                  <a:srgbClr val="595959"/>
                </a:solidFill>
                <a:latin typeface="微软雅黑" panose="020B0503020204020204" pitchFamily="34" charset="-122"/>
                <a:ea typeface="微软雅黑" panose="020B0503020204020204" pitchFamily="34" charset="-122"/>
                <a:cs typeface="+mn-ea"/>
              </a:rPr>
              <a:t>案例</a:t>
            </a:r>
            <a:r>
              <a:rPr lang="zh-CN" altLang="en-US" b="1" dirty="0" smtClean="0">
                <a:solidFill>
                  <a:srgbClr val="595959"/>
                </a:solidFill>
                <a:latin typeface="微软雅黑" panose="020B0503020204020204" pitchFamily="34" charset="-122"/>
                <a:ea typeface="微软雅黑" panose="020B0503020204020204" pitchFamily="34" charset="-122"/>
                <a:cs typeface="+mn-ea"/>
              </a:rPr>
              <a:t>：</a:t>
            </a:r>
            <a:r>
              <a:rPr lang="zh-CN" altLang="zh-CN" b="1" dirty="0">
                <a:solidFill>
                  <a:srgbClr val="595959"/>
                </a:solidFill>
                <a:latin typeface="微软雅黑" panose="020B0503020204020204" pitchFamily="34" charset="-122"/>
                <a:ea typeface="微软雅黑" panose="020B0503020204020204" pitchFamily="34" charset="-122"/>
                <a:cs typeface="+mn-ea"/>
              </a:rPr>
              <a:t>字符串的回</a:t>
            </a:r>
            <a:r>
              <a:rPr lang="zh-CN" altLang="zh-CN" b="1" dirty="0" smtClean="0">
                <a:solidFill>
                  <a:srgbClr val="595959"/>
                </a:solidFill>
                <a:latin typeface="微软雅黑" panose="020B0503020204020204" pitchFamily="34" charset="-122"/>
                <a:ea typeface="微软雅黑" panose="020B0503020204020204" pitchFamily="34" charset="-122"/>
                <a:cs typeface="+mn-ea"/>
              </a:rPr>
              <a:t>写</a:t>
            </a:r>
            <a:r>
              <a:rPr lang="zh-CN" altLang="en-US" b="1" dirty="0" smtClean="0">
                <a:solidFill>
                  <a:srgbClr val="595959"/>
                </a:solidFill>
                <a:latin typeface="微软雅黑" panose="020B0503020204020204" pitchFamily="34" charset="-122"/>
                <a:ea typeface="微软雅黑" panose="020B0503020204020204" pitchFamily="34" charset="-122"/>
                <a:cs typeface="+mn-ea"/>
              </a:rPr>
              <a:t>，</a:t>
            </a:r>
            <a:r>
              <a:rPr lang="zh-CN" altLang="zh-CN" b="1" dirty="0" smtClean="0">
                <a:solidFill>
                  <a:srgbClr val="595959"/>
                </a:solidFill>
                <a:latin typeface="微软雅黑" panose="020B0503020204020204" pitchFamily="34" charset="-122"/>
                <a:ea typeface="微软雅黑" panose="020B0503020204020204" pitchFamily="34" charset="-122"/>
                <a:cs typeface="+mn-ea"/>
              </a:rPr>
              <a:t>通过</a:t>
            </a:r>
            <a:r>
              <a:rPr lang="en-US" altLang="zh-CN" b="1" dirty="0" err="1">
                <a:solidFill>
                  <a:srgbClr val="595959"/>
                </a:solidFill>
                <a:latin typeface="微软雅黑" panose="020B0503020204020204" pitchFamily="34" charset="-122"/>
                <a:ea typeface="微软雅黑" panose="020B0503020204020204" pitchFamily="34" charset="-122"/>
                <a:cs typeface="+mn-ea"/>
              </a:rPr>
              <a:t>HttpServletResponse</a:t>
            </a:r>
            <a:r>
              <a:rPr lang="zh-CN" altLang="zh-CN" b="1" dirty="0" smtClean="0">
                <a:solidFill>
                  <a:srgbClr val="595959"/>
                </a:solidFill>
                <a:latin typeface="微软雅黑" panose="020B0503020204020204" pitchFamily="34" charset="-122"/>
                <a:ea typeface="微软雅黑" panose="020B0503020204020204" pitchFamily="34" charset="-122"/>
                <a:cs typeface="+mn-ea"/>
              </a:rPr>
              <a:t>输出数据</a:t>
            </a:r>
            <a:endParaRPr lang="en-US"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3" name="Rectangle 1"/>
          <p:cNvSpPr>
            <a:spLocks noChangeArrowheads="1"/>
          </p:cNvSpPr>
          <p:nvPr/>
        </p:nvSpPr>
        <p:spPr bwMode="auto">
          <a:xfrm>
            <a:off x="733738" y="1968176"/>
            <a:ext cx="6799575"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@Controller</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DataController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@RequestMapping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"showDataByResponse"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showDataByResponse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(HttpServletResponse response)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try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response.setCharacterEncoding(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"gbk"</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response.getWriter().print(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春暖花开</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catch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(IOException 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e.printStackTrace()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endParaRPr kumimoji="0" lang="en-US"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rgbClr val="A9B7C6"/>
                </a:solidFill>
                <a:latin typeface="Arial Unicode MS" pitchFamily="34"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3531" y="2239119"/>
            <a:ext cx="41814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本框 1"/>
          <p:cNvSpPr txBox="1"/>
          <p:nvPr/>
        </p:nvSpPr>
        <p:spPr>
          <a:xfrm>
            <a:off x="7877262" y="3483667"/>
            <a:ext cx="3942826" cy="2585323"/>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所示的内容可以得出，访问地址后，执行了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showDataByResponse</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方法，方法执行后将普通字符串通过</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HttpServletResponse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输出到请求页面中，完成了普通字符串的数据回写</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dirty="0"/>
          </a:p>
        </p:txBody>
      </p:sp>
    </p:spTree>
    <p:extLst>
      <p:ext uri="{BB962C8B-B14F-4D97-AF65-F5344CB8AC3E}">
        <p14:creationId xmlns:p14="http://schemas.microsoft.com/office/powerpoint/2010/main" val="1030026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47215" y="230688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6339" y="244259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709267" y="1834856"/>
            <a:ext cx="8485746" cy="1337945"/>
          </a:xfrm>
          <a:prstGeom prst="rect">
            <a:avLst/>
          </a:prstGeom>
          <a:noFill/>
          <a:ln>
            <a:noFill/>
          </a:ln>
        </p:spPr>
        <p:txBody>
          <a:bodyPr wrap="square" rtlCol="0">
            <a:spAutoFit/>
          </a:bodyPr>
          <a:lstStyle/>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DataController.java</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rPr>
              <a:t>showDataByJSON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方法，用于将对象转换成</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数据并写入输出流中完成回写</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963689" y="3172868"/>
            <a:ext cx="8344095" cy="2747871"/>
          </a:xfrm>
          <a:prstGeom prst="rect">
            <a:avLst/>
          </a:prstGeom>
        </p:spPr>
      </p:pic>
      <p:sp>
        <p:nvSpPr>
          <p:cNvPr id="4" name="矩形 3"/>
          <p:cNvSpPr/>
          <p:nvPr/>
        </p:nvSpPr>
        <p:spPr>
          <a:xfrm>
            <a:off x="2201255" y="3195922"/>
            <a:ext cx="8688421" cy="2634119"/>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showDataByJSON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showDataByJSON</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1369B2"/>
                </a:solidFill>
                <a:latin typeface="微软雅黑" panose="020B0503020204020204" pitchFamily="34" charset="-122"/>
                <a:ea typeface="微软雅黑" panose="020B0503020204020204" pitchFamily="34" charset="-122"/>
                <a:cs typeface="+mn-ea"/>
              </a:rPr>
              <a:t> response)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try {	</a:t>
            </a:r>
            <a:r>
              <a:rPr lang="en-US" altLang="zh-CN" sz="1600" dirty="0" err="1">
                <a:solidFill>
                  <a:srgbClr val="595959"/>
                </a:solidFill>
                <a:latin typeface="微软雅黑" panose="020B0503020204020204" pitchFamily="34" charset="-122"/>
                <a:ea typeface="微软雅黑" panose="020B0503020204020204" pitchFamily="34" charset="-122"/>
                <a:cs typeface="+mn-ea"/>
              </a:rPr>
              <a:t>ObjectMapper</a:t>
            </a:r>
            <a:r>
              <a:rPr lang="en-US" altLang="zh-CN" sz="1600" dirty="0">
                <a:solidFill>
                  <a:srgbClr val="595959"/>
                </a:solidFill>
                <a:latin typeface="微软雅黑" panose="020B0503020204020204" pitchFamily="34" charset="-122"/>
                <a:ea typeface="微软雅黑" panose="020B0503020204020204" pitchFamily="34" charset="-122"/>
                <a:cs typeface="+mn-ea"/>
              </a:rPr>
              <a:t> om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ObjectMapper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 user = new User();</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heima</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user.setPassword</a:t>
            </a:r>
            <a:r>
              <a:rPr lang="en-US" altLang="zh-CN" sz="1600" dirty="0">
                <a:solidFill>
                  <a:srgbClr val="595959"/>
                </a:solidFill>
                <a:latin typeface="微软雅黑" panose="020B0503020204020204" pitchFamily="34" charset="-122"/>
                <a:ea typeface="微软雅黑" panose="020B0503020204020204" pitchFamily="34" charset="-122"/>
                <a:cs typeface="+mn-ea"/>
              </a:rPr>
              <a:t>("666");</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ujson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om.writeValueAsString</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response.getWriter</a:t>
            </a:r>
            <a:r>
              <a:rPr lang="en-US" altLang="zh-CN" sz="1600" dirty="0">
                <a:solidFill>
                  <a:srgbClr val="595959"/>
                </a:solidFill>
                <a:latin typeface="微软雅黑" panose="020B0503020204020204" pitchFamily="34" charset="-122"/>
                <a:ea typeface="微软雅黑" panose="020B0503020204020204" pitchFamily="34" charset="-122"/>
                <a:cs typeface="+mn-ea"/>
              </a:rPr>
              <a:t>().print(</a:t>
            </a:r>
            <a:r>
              <a:rPr lang="en-US" altLang="zh-CN" sz="1600" dirty="0" err="1">
                <a:solidFill>
                  <a:srgbClr val="595959"/>
                </a:solidFill>
                <a:latin typeface="微软雅黑" panose="020B0503020204020204" pitchFamily="34" charset="-122"/>
                <a:ea typeface="微软雅黑" panose="020B0503020204020204" pitchFamily="34" charset="-122"/>
                <a:cs typeface="+mn-ea"/>
              </a:rPr>
              <a:t>ujson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catch (</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e) {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8794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2" name="1"/>
          <p:cNvSpPr txBox="1"/>
          <p:nvPr>
            <p:custDataLst>
              <p:tags r:id="rId2"/>
            </p:custDataLst>
          </p:nvPr>
        </p:nvSpPr>
        <p:spPr>
          <a:xfrm>
            <a:off x="961390" y="955040"/>
            <a:ext cx="10489565"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项目中已经导入了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Jackson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依赖，可以先调用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Jackson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转换的相关方法，将对象或集合转换成</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数据，然后通过</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HttpServletResponse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数据写入到输出流中完成回写，具体步骤如下。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5275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2116928"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数据绑定的概念</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017470" y="2001544"/>
            <a:ext cx="10358002" cy="14343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在程序运行时，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接收到客户端的请求后，会根据客户端请求的参数和请求头等数据信息，将参数以特定的方式转换并绑定到处理器的形参中。</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中将请求消息数据与处理器的形参建立连接的过程就是</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2" name="矩形 1"/>
          <p:cNvSpPr/>
          <p:nvPr/>
        </p:nvSpPr>
        <p:spPr>
          <a:xfrm>
            <a:off x="1143838" y="3592234"/>
            <a:ext cx="10231634" cy="133882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Times New Roman" pitchFamily="18" charset="0"/>
              </a:rPr>
              <a:t> </a:t>
            </a:r>
            <a:r>
              <a:rPr lang="zh-CN" altLang="zh-CN" dirty="0">
                <a:solidFill>
                  <a:srgbClr val="595959"/>
                </a:solidFill>
                <a:latin typeface="微软雅黑" panose="020B0503020204020204" pitchFamily="34" charset="-122"/>
                <a:ea typeface="微软雅黑" panose="020B0503020204020204" pitchFamily="34" charset="-122"/>
                <a:cs typeface="+mn-ea"/>
              </a:rPr>
              <a:t>在数据绑定过程中，</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框架会通过</a:t>
            </a:r>
            <a:r>
              <a:rPr lang="zh-CN" altLang="zh-CN" dirty="0">
                <a:solidFill>
                  <a:srgbClr val="0070C0"/>
                </a:solidFill>
                <a:latin typeface="微软雅黑" panose="020B0503020204020204" pitchFamily="34" charset="-122"/>
                <a:ea typeface="微软雅黑" panose="020B0503020204020204" pitchFamily="34" charset="-122"/>
                <a:cs typeface="Times New Roman" pitchFamily="18" charset="0"/>
              </a:rPr>
              <a:t>数据绑定组件</a:t>
            </a:r>
            <a:r>
              <a:rPr lang="zh-CN" altLang="zh-CN" dirty="0">
                <a:latin typeface="微软雅黑" panose="020B0503020204020204" pitchFamily="34" charset="-122"/>
                <a:ea typeface="微软雅黑" panose="020B0503020204020204" pitchFamily="34" charset="-122"/>
                <a:cs typeface="Times New Roman" pitchFamily="18" charset="0"/>
              </a:rPr>
              <a:t>（</a:t>
            </a:r>
            <a:r>
              <a:rPr lang="en-US" altLang="zh-CN" dirty="0" err="1">
                <a:latin typeface="微软雅黑" panose="020B0503020204020204" pitchFamily="34" charset="-122"/>
                <a:ea typeface="微软雅黑" panose="020B0503020204020204" pitchFamily="34" charset="-122"/>
                <a:cs typeface="Times New Roman" pitchFamily="18" charset="0"/>
              </a:rPr>
              <a:t>DataBinder</a:t>
            </a:r>
            <a:r>
              <a:rPr lang="zh-CN" altLang="zh-CN" dirty="0">
                <a:latin typeface="微软雅黑" panose="020B0503020204020204" pitchFamily="34" charset="-122"/>
                <a:ea typeface="微软雅黑" panose="020B0503020204020204" pitchFamily="34" charset="-122"/>
                <a:cs typeface="Times New Roman" pitchFamily="18" charset="0"/>
              </a:rPr>
              <a:t>）将</a:t>
            </a:r>
            <a:r>
              <a:rPr lang="zh-CN" altLang="zh-CN" dirty="0">
                <a:solidFill>
                  <a:srgbClr val="0070C0"/>
                </a:solidFill>
                <a:latin typeface="微软雅黑" panose="020B0503020204020204" pitchFamily="34" charset="-122"/>
                <a:ea typeface="微软雅黑" panose="020B0503020204020204" pitchFamily="34" charset="-122"/>
                <a:cs typeface="Times New Roman" pitchFamily="18" charset="0"/>
              </a:rPr>
              <a:t>请求参数串的内容进行类型转换</a:t>
            </a:r>
            <a:r>
              <a:rPr lang="zh-CN" altLang="zh-CN" dirty="0">
                <a:latin typeface="微软雅黑" panose="020B0503020204020204" pitchFamily="34" charset="-122"/>
                <a:ea typeface="微软雅黑" panose="020B0503020204020204" pitchFamily="34" charset="-122"/>
                <a:cs typeface="Times New Roman" pitchFamily="18" charset="0"/>
              </a:rPr>
              <a:t>，</a:t>
            </a:r>
            <a:r>
              <a:rPr lang="zh-CN" altLang="zh-CN" dirty="0">
                <a:solidFill>
                  <a:srgbClr val="595959"/>
                </a:solidFill>
                <a:latin typeface="微软雅黑" panose="020B0503020204020204" pitchFamily="34" charset="-122"/>
                <a:ea typeface="微软雅黑" panose="020B0503020204020204" pitchFamily="34" charset="-122"/>
                <a:cs typeface="+mn-ea"/>
              </a:rPr>
              <a:t>然后将转换后的值</a:t>
            </a:r>
            <a:r>
              <a:rPr lang="zh-CN" altLang="zh-CN" dirty="0">
                <a:solidFill>
                  <a:srgbClr val="0070C0"/>
                </a:solidFill>
                <a:latin typeface="微软雅黑" panose="020B0503020204020204" pitchFamily="34" charset="-122"/>
                <a:ea typeface="微软雅黑" panose="020B0503020204020204" pitchFamily="34" charset="-122"/>
                <a:cs typeface="Times New Roman" pitchFamily="18" charset="0"/>
              </a:rPr>
              <a:t>赋给控制器类中方法的形参</a:t>
            </a:r>
            <a:r>
              <a:rPr lang="zh-CN" altLang="zh-CN" dirty="0">
                <a:latin typeface="微软雅黑" panose="020B0503020204020204" pitchFamily="34" charset="-122"/>
                <a:ea typeface="微软雅黑" panose="020B0503020204020204" pitchFamily="34" charset="-122"/>
                <a:cs typeface="Times New Roman" pitchFamily="18" charset="0"/>
              </a:rPr>
              <a:t>，</a:t>
            </a:r>
            <a:r>
              <a:rPr lang="zh-CN" altLang="zh-CN" dirty="0">
                <a:solidFill>
                  <a:srgbClr val="595959"/>
                </a:solidFill>
                <a:latin typeface="微软雅黑" panose="020B0503020204020204" pitchFamily="34" charset="-122"/>
                <a:ea typeface="微软雅黑" panose="020B0503020204020204" pitchFamily="34" charset="-122"/>
                <a:cs typeface="+mn-ea"/>
              </a:rPr>
              <a:t>这样后台方法就可以正确绑定并获取客户端请求携带的参数了</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832127"/>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showDataByJSON</a:t>
            </a:r>
            <a:r>
              <a:rPr lang="zh-CN" altLang="zh-CN" dirty="0">
                <a:solidFill>
                  <a:srgbClr val="595959"/>
                </a:solidFill>
                <a:latin typeface="微软雅黑" panose="020B0503020204020204" pitchFamily="34" charset="-122"/>
                <a:ea typeface="微软雅黑" panose="020B0503020204020204" pitchFamily="34" charset="-122"/>
                <a:cs typeface="+mn-ea"/>
              </a:rPr>
              <a:t>。访问后，页面显示效果如图所示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979670"/>
            <a:ext cx="949896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所示的内容可以得出，访问地址后，执行了</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showDataByJSON</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方法，方法执行后将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对象的数据转换成</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格式的数据输出到请求页面中了</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4"/>
          <a:stretch>
            <a:fillRect/>
          </a:stretch>
        </p:blipFill>
        <p:spPr>
          <a:xfrm>
            <a:off x="2023110" y="2708910"/>
            <a:ext cx="8145985" cy="14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4632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417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ResponseBody</a:t>
            </a:r>
            <a:r>
              <a:rPr lang="zh-CN" altLang="zh-CN" sz="2000" dirty="0">
                <a:solidFill>
                  <a:srgbClr val="1369B2"/>
                </a:solidFill>
                <a:latin typeface="微软雅黑" panose="020B0503020204020204" pitchFamily="34" charset="-122"/>
                <a:ea typeface="微软雅黑" panose="020B0503020204020204" pitchFamily="34" charset="-122"/>
              </a:rPr>
              <a:t>注解</a:t>
            </a:r>
            <a:r>
              <a:rPr lang="zh-CN" altLang="en-US" sz="2000" dirty="0">
                <a:solidFill>
                  <a:srgbClr val="1369B2"/>
                </a:solidFill>
                <a:latin typeface="微软雅黑" panose="020B0503020204020204" pitchFamily="34" charset="-122"/>
                <a:ea typeface="微软雅黑" panose="020B0503020204020204" pitchFamily="34" charset="-122"/>
              </a:rPr>
              <a:t>的使用范围</a:t>
            </a:r>
          </a:p>
        </p:txBody>
      </p:sp>
      <p:sp>
        <p:nvSpPr>
          <p:cNvPr id="11" name="Title 1"/>
          <p:cNvSpPr txBox="1"/>
          <p:nvPr/>
        </p:nvSpPr>
        <p:spPr>
          <a:xfrm>
            <a:off x="1143837" y="266933"/>
            <a:ext cx="37369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61970" y="2600115"/>
            <a:ext cx="8876636" cy="33612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注解可以</a:t>
            </a:r>
            <a:r>
              <a:rPr lang="zh-CN" altLang="zh-CN" dirty="0">
                <a:solidFill>
                  <a:srgbClr val="1369B2"/>
                </a:solidFill>
                <a:latin typeface="微软雅黑" panose="020B0503020204020204" pitchFamily="34" charset="-122"/>
              </a:rPr>
              <a:t>标注在方法和类</a:t>
            </a:r>
            <a:r>
              <a:rPr lang="zh-CN" altLang="zh-CN" dirty="0">
                <a:solidFill>
                  <a:srgbClr val="595959"/>
                </a:solidFill>
                <a:latin typeface="微软雅黑" panose="020B0503020204020204" pitchFamily="34" charset="-122"/>
              </a:rPr>
              <a:t>上，当标注在类上时，表示该类中的所有方法均应用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注解。如果需要当前类中的所有方法均应用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注解，也可以使用</a:t>
            </a:r>
            <a:r>
              <a:rPr lang="en-US" altLang="zh-CN" dirty="0">
                <a:solidFill>
                  <a:srgbClr val="1369B2"/>
                </a:solidFill>
                <a:latin typeface="微软雅黑" panose="020B0503020204020204" pitchFamily="34" charset="-122"/>
              </a:rPr>
              <a:t>@</a:t>
            </a:r>
            <a:r>
              <a:rPr lang="en-US" altLang="zh-CN" dirty="0" err="1">
                <a:solidFill>
                  <a:srgbClr val="1369B2"/>
                </a:solidFill>
                <a:latin typeface="微软雅黑" panose="020B0503020204020204" pitchFamily="34" charset="-122"/>
              </a:rPr>
              <a:t>RestController</a:t>
            </a:r>
            <a:r>
              <a:rPr lang="zh-CN" altLang="zh-CN" dirty="0">
                <a:solidFill>
                  <a:srgbClr val="1369B2"/>
                </a:solidFill>
                <a:latin typeface="微软雅黑" panose="020B0503020204020204" pitchFamily="34" charset="-122"/>
              </a:rPr>
              <a:t>注解</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20" y="2386965"/>
            <a:ext cx="9794240" cy="21145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32098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45015" y="42568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9263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44891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ResponseBody</a:t>
            </a:r>
            <a:r>
              <a:rPr lang="zh-CN" altLang="zh-CN" sz="2000" dirty="0">
                <a:solidFill>
                  <a:srgbClr val="1369B2"/>
                </a:solidFill>
                <a:latin typeface="微软雅黑" panose="020B0503020204020204" pitchFamily="34" charset="-122"/>
                <a:ea typeface="微软雅黑" panose="020B0503020204020204" pitchFamily="34" charset="-122"/>
              </a:rPr>
              <a:t>注解</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2</a:t>
            </a:r>
            <a:r>
              <a:rPr lang="zh-CN" altLang="en-US" sz="2000" dirty="0">
                <a:solidFill>
                  <a:srgbClr val="1369B2"/>
                </a:solidFill>
                <a:latin typeface="微软雅黑" panose="020B0503020204020204" pitchFamily="34" charset="-122"/>
                <a:ea typeface="微软雅黑" panose="020B0503020204020204" pitchFamily="34" charset="-122"/>
              </a:rPr>
              <a:t>个使用要求</a:t>
            </a:r>
          </a:p>
        </p:txBody>
      </p:sp>
      <p:sp>
        <p:nvSpPr>
          <p:cNvPr id="11" name="Title 1"/>
          <p:cNvSpPr txBox="1"/>
          <p:nvPr/>
        </p:nvSpPr>
        <p:spPr>
          <a:xfrm>
            <a:off x="1143837" y="266933"/>
            <a:ext cx="37369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980121"/>
            <a:ext cx="8876636" cy="2648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注解，项目至少需要符合</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个要求，分别如下所示。</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项目中有转换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相关的依赖。</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可以配置转换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数据的消息类型转换器。</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针对上述两个要求，</a:t>
            </a:r>
            <a:r>
              <a:rPr lang="en-US" altLang="zh-CN" dirty="0">
                <a:solidFill>
                  <a:srgbClr val="595959"/>
                </a:solidFill>
                <a:latin typeface="微软雅黑" panose="020B0503020204020204" pitchFamily="34" charset="-122"/>
              </a:rPr>
              <a:t>chapter12</a:t>
            </a:r>
            <a:r>
              <a:rPr lang="zh-CN" altLang="zh-CN" dirty="0">
                <a:solidFill>
                  <a:srgbClr val="595959"/>
                </a:solidFill>
                <a:latin typeface="微软雅黑" panose="020B0503020204020204" pitchFamily="34" charset="-122"/>
              </a:rPr>
              <a:t>项目都已经满足，项目的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文件中引入了</a:t>
            </a:r>
            <a:r>
              <a:rPr lang="en-US" altLang="zh-CN" dirty="0">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相关的依赖，可以用于转换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的配置文件中配置的</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mvc:annotation-driven</a:t>
            </a:r>
            <a:r>
              <a:rPr lang="en-US" altLang="zh-CN" dirty="0">
                <a:solidFill>
                  <a:srgbClr val="595959"/>
                </a:solidFill>
                <a:latin typeface="微软雅黑" panose="020B0503020204020204" pitchFamily="34" charset="-122"/>
              </a:rPr>
              <a:t> /&gt;</a:t>
            </a:r>
            <a:r>
              <a:rPr lang="zh-CN" altLang="zh-CN" dirty="0">
                <a:solidFill>
                  <a:srgbClr val="595959"/>
                </a:solidFill>
                <a:latin typeface="微软雅黑" panose="020B0503020204020204" pitchFamily="34" charset="-122"/>
              </a:rPr>
              <a:t>元素默认注册了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数据转</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数据的消息转换器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p:cNvSpPr/>
          <p:nvPr/>
        </p:nvSpPr>
        <p:spPr>
          <a:xfrm>
            <a:off x="1303055" y="2612570"/>
            <a:ext cx="9794240" cy="32533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5466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55319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211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346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277" y="2007576"/>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DataController.java</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DataController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a:t>
            </a:r>
            <a:r>
              <a:rPr lang="en-US" altLang="zh-CN" dirty="0" err="1">
                <a:solidFill>
                  <a:srgbClr val="595959"/>
                </a:solidFill>
                <a:latin typeface="微软雅黑" panose="020B0503020204020204" pitchFamily="34" charset="-122"/>
                <a:ea typeface="微软雅黑" panose="020B0503020204020204" pitchFamily="34" charset="-122"/>
                <a:cs typeface="+mn-ea"/>
              </a:rPr>
              <a:t>getUser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方法，用于返回</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类型的</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信息；新增</a:t>
            </a:r>
            <a:r>
              <a:rPr lang="en-US" altLang="zh-CN"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方法用于返回</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类型的</a:t>
            </a:r>
            <a:r>
              <a:rPr lang="en-US" altLang="zh-CN" dirty="0">
                <a:solidFill>
                  <a:srgbClr val="595959"/>
                </a:solidFill>
                <a:latin typeface="微软雅黑" panose="020B0503020204020204" pitchFamily="34" charset="-122"/>
                <a:ea typeface="微软雅黑" panose="020B0503020204020204" pitchFamily="34" charset="-122"/>
                <a:cs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rPr>
              <a:t>列表</a:t>
            </a:r>
            <a:r>
              <a:rPr lang="zh-CN" altLang="en-US" dirty="0">
                <a:solidFill>
                  <a:srgbClr val="595959"/>
                </a:solidFill>
                <a:latin typeface="微软雅黑" panose="020B0503020204020204" pitchFamily="34" charset="-122"/>
                <a:ea typeface="微软雅黑" panose="020B0503020204020204" pitchFamily="34" charset="-122"/>
                <a:cs typeface="+mn-ea"/>
              </a:rPr>
              <a:t>信息。</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3364978" y="3528468"/>
            <a:ext cx="5529641" cy="2747871"/>
          </a:xfrm>
          <a:prstGeom prst="rect">
            <a:avLst/>
          </a:prstGeom>
        </p:spPr>
      </p:pic>
      <p:sp>
        <p:nvSpPr>
          <p:cNvPr id="4" name="矩形 3"/>
          <p:cNvSpPr/>
          <p:nvPr/>
        </p:nvSpPr>
        <p:spPr>
          <a:xfrm>
            <a:off x="4101307" y="3551522"/>
            <a:ext cx="5280200" cy="2634119"/>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ResponseBody</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User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 user = new User();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("heima2");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user;	}</a:t>
            </a:r>
          </a:p>
        </p:txBody>
      </p:sp>
      <p:sp>
        <p:nvSpPr>
          <p:cNvPr id="13" name="Title 1"/>
          <p:cNvSpPr txBox="1"/>
          <p:nvPr/>
        </p:nvSpPr>
        <p:spPr>
          <a:xfrm>
            <a:off x="1143839" y="266933"/>
            <a:ext cx="38794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2" name="1"/>
          <p:cNvSpPr txBox="1"/>
          <p:nvPr>
            <p:custDataLst>
              <p:tags r:id="rId2"/>
            </p:custDataLst>
          </p:nvPr>
        </p:nvSpPr>
        <p:spPr>
          <a:xfrm>
            <a:off x="962025" y="913765"/>
            <a:ext cx="10439400"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接下来通过一个案例演示使用</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ResponseBody</a:t>
            </a:r>
            <a:r>
              <a:rPr lang="zh-CN" altLang="zh-CN" dirty="0">
                <a:solidFill>
                  <a:srgbClr val="595959"/>
                </a:solidFill>
                <a:latin typeface="微软雅黑" panose="020B0503020204020204" pitchFamily="34" charset="-122"/>
                <a:ea typeface="微软雅黑" panose="020B0503020204020204" pitchFamily="34" charset="-122"/>
                <a:cs typeface="+mn-ea"/>
              </a:rPr>
              <a:t>注解回写</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格式的对象数据和集合数据，案例具体实现步骤如下。</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832127"/>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创建一个商品添加页面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中创建一个表格，用于显示用户信息和添加商品信息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676060"/>
            <a:ext cx="7332167" cy="3654873"/>
          </a:xfrm>
          <a:prstGeom prst="rect">
            <a:avLst/>
          </a:prstGeom>
        </p:spPr>
      </p:pic>
      <p:sp>
        <p:nvSpPr>
          <p:cNvPr id="4" name="矩形 3"/>
          <p:cNvSpPr/>
          <p:nvPr/>
        </p:nvSpPr>
        <p:spPr>
          <a:xfrm>
            <a:off x="2747518" y="2607200"/>
            <a:ext cx="7690893"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&lt;script type="text/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javascript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添加商品</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function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var </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addProducts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$.get(</a:t>
            </a:r>
            <a:r>
              <a:rPr lang="en-US" altLang="zh-CN" sz="1600" dirty="0" err="1">
                <a:solidFill>
                  <a:srgbClr val="595959"/>
                </a:solidFill>
                <a:latin typeface="微软雅黑" panose="020B0503020204020204" pitchFamily="34" charset="-122"/>
                <a:ea typeface="微软雅黑" panose="020B0503020204020204" pitchFamily="34" charset="-122"/>
                <a:cs typeface="+mn-ea"/>
              </a:rPr>
              <a:t>url,function</a:t>
            </a:r>
            <a:r>
              <a:rPr lang="en-US" altLang="zh-CN" sz="1600" dirty="0">
                <a:solidFill>
                  <a:srgbClr val="595959"/>
                </a:solidFill>
                <a:latin typeface="微软雅黑" panose="020B0503020204020204" pitchFamily="34" charset="-122"/>
                <a:ea typeface="微软雅黑" panose="020B0503020204020204" pitchFamily="34" charset="-122"/>
                <a:cs typeface="+mn-ea"/>
              </a:rPr>
              <a:t> (products)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将处理器返回的商品列表信息添加到表格中</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for (var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=0;i&lt;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products.length;i</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$("#products").append("&lt;tr&gt;&lt;td&gt;"+products[</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proId</a:t>
            </a:r>
            <a:r>
              <a:rPr lang="en-US" altLang="zh-CN" sz="1600" dirty="0">
                <a:solidFill>
                  <a:srgbClr val="595959"/>
                </a:solidFill>
                <a:latin typeface="微软雅黑" panose="020B0503020204020204" pitchFamily="34" charset="-122"/>
                <a:ea typeface="微软雅黑" panose="020B0503020204020204" pitchFamily="34" charset="-122"/>
                <a:cs typeface="+mn-ea"/>
              </a:rPr>
              <a: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&lt;td&gt;“+products[</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proName</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1098827"/>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chapter12</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项目，在浏览器中访问商品添加页面</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http://localhost:8080/chapter12/</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815840"/>
            <a:ext cx="1020572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所示的内容可以得出，页面加载完，页面异步将用户的信息显示在单元格中，成功回写了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对象信息对应的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4"/>
          <a:stretch>
            <a:fillRect/>
          </a:stretch>
        </p:blipFill>
        <p:spPr>
          <a:xfrm>
            <a:off x="2851150" y="2808605"/>
            <a:ext cx="6490000" cy="1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1081047"/>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单击</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页面显示效果图所示的“添加多个商品”按钮，</a:t>
            </a:r>
            <a:r>
              <a:rPr lang="en-US" altLang="zh-CN" dirty="0" err="1">
                <a:solidFill>
                  <a:srgbClr val="595959"/>
                </a:solidFill>
                <a:latin typeface="微软雅黑" panose="020B0503020204020204" pitchFamily="34" charset="-122"/>
                <a:ea typeface="微软雅黑" panose="020B0503020204020204" pitchFamily="34" charset="-122"/>
                <a:cs typeface="+mn-ea"/>
              </a:rPr>
              <a:t>product_add.jsp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5234940"/>
            <a:ext cx="1038860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由图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所示的内容可以得出，单击</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图所示的“添加多个商品”按钮，程序成功回写了</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List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对应的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数据</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4"/>
          <a:stretch>
            <a:fillRect/>
          </a:stretch>
        </p:blipFill>
        <p:spPr>
          <a:xfrm>
            <a:off x="2851150" y="2369185"/>
            <a:ext cx="6490000" cy="23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20290"/>
            <a:ext cx="9794240" cy="4081878"/>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1135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1135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1135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1135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369520"/>
            <a:ext cx="9504297" cy="339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本章主要对</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中的数据绑定和响应进行了详细讲解。首先对</a:t>
            </a:r>
            <a:r>
              <a:rPr lang="en-US" altLang="zh-CN" dirty="0">
                <a:solidFill>
                  <a:srgbClr val="1369B2"/>
                </a:solidFill>
                <a:latin typeface="微软雅黑" panose="020B0503020204020204" pitchFamily="34" charset="-122"/>
                <a:ea typeface="微软雅黑" panose="020B0503020204020204" pitchFamily="34" charset="-122"/>
              </a:rPr>
              <a:t>Spring MVC</a:t>
            </a:r>
            <a:r>
              <a:rPr lang="zh-CN" altLang="zh-CN" dirty="0">
                <a:solidFill>
                  <a:srgbClr val="1369B2"/>
                </a:solidFill>
                <a:latin typeface="微软雅黑" panose="020B0503020204020204" pitchFamily="34" charset="-122"/>
                <a:ea typeface="微软雅黑" panose="020B0503020204020204" pitchFamily="34" charset="-122"/>
              </a:rPr>
              <a:t>的数据绑定</a:t>
            </a:r>
            <a:r>
              <a:rPr lang="zh-CN" altLang="zh-CN" dirty="0">
                <a:solidFill>
                  <a:srgbClr val="595959"/>
                </a:solidFill>
                <a:latin typeface="微软雅黑" panose="020B0503020204020204" pitchFamily="34" charset="-122"/>
                <a:ea typeface="微软雅黑" panose="020B0503020204020204" pitchFamily="34" charset="-122"/>
              </a:rPr>
              <a:t>过程进行了介绍；其次讲解了</a:t>
            </a:r>
            <a:r>
              <a:rPr lang="zh-CN" altLang="zh-CN" dirty="0">
                <a:solidFill>
                  <a:srgbClr val="1369B2"/>
                </a:solidFill>
                <a:latin typeface="微软雅黑" panose="020B0503020204020204" pitchFamily="34" charset="-122"/>
                <a:ea typeface="微软雅黑" panose="020B0503020204020204" pitchFamily="34" charset="-122"/>
              </a:rPr>
              <a:t>简单数据绑定</a:t>
            </a:r>
            <a:r>
              <a:rPr lang="zh-CN" altLang="zh-CN" dirty="0">
                <a:solidFill>
                  <a:srgbClr val="595959"/>
                </a:solidFill>
                <a:latin typeface="微软雅黑" panose="020B0503020204020204" pitchFamily="34" charset="-122"/>
                <a:ea typeface="微软雅黑" panose="020B0503020204020204" pitchFamily="34" charset="-122"/>
              </a:rPr>
              <a:t>，包括默认数据类型绑定、简单数据类型绑定、</a:t>
            </a:r>
            <a:r>
              <a:rPr lang="en-US" altLang="zh-CN" dirty="0">
                <a:solidFill>
                  <a:srgbClr val="595959"/>
                </a:solidFill>
                <a:latin typeface="微软雅黑" panose="020B0503020204020204" pitchFamily="34" charset="-122"/>
                <a:ea typeface="微软雅黑" panose="020B0503020204020204" pitchFamily="34" charset="-122"/>
              </a:rPr>
              <a:t>POJO</a:t>
            </a:r>
            <a:r>
              <a:rPr lang="zh-CN" altLang="zh-CN" dirty="0">
                <a:solidFill>
                  <a:srgbClr val="595959"/>
                </a:solidFill>
                <a:latin typeface="微软雅黑" panose="020B0503020204020204" pitchFamily="34" charset="-122"/>
                <a:ea typeface="微软雅黑" panose="020B0503020204020204" pitchFamily="34" charset="-122"/>
              </a:rPr>
              <a:t>绑定及自定义类型绑定；接着讲解了</a:t>
            </a:r>
            <a:r>
              <a:rPr lang="zh-CN" altLang="zh-CN" dirty="0">
                <a:solidFill>
                  <a:srgbClr val="1369B2"/>
                </a:solidFill>
                <a:latin typeface="微软雅黑" panose="020B0503020204020204" pitchFamily="34" charset="-122"/>
                <a:ea typeface="微软雅黑" panose="020B0503020204020204" pitchFamily="34" charset="-122"/>
              </a:rPr>
              <a:t>复杂数据绑定</a:t>
            </a:r>
            <a:r>
              <a:rPr lang="zh-CN" altLang="zh-CN" dirty="0">
                <a:solidFill>
                  <a:srgbClr val="595959"/>
                </a:solidFill>
                <a:latin typeface="微软雅黑" panose="020B0503020204020204" pitchFamily="34" charset="-122"/>
                <a:ea typeface="微软雅黑" panose="020B0503020204020204" pitchFamily="34" charset="-122"/>
              </a:rPr>
              <a:t>，包括数组绑定、集合绑定、复制</a:t>
            </a:r>
            <a:r>
              <a:rPr lang="en-US" altLang="zh-CN" dirty="0">
                <a:solidFill>
                  <a:srgbClr val="595959"/>
                </a:solidFill>
                <a:latin typeface="微软雅黑" panose="020B0503020204020204" pitchFamily="34" charset="-122"/>
                <a:ea typeface="微软雅黑" panose="020B0503020204020204" pitchFamily="34" charset="-122"/>
              </a:rPr>
              <a:t>POJO</a:t>
            </a:r>
            <a:r>
              <a:rPr lang="zh-CN" altLang="zh-CN" dirty="0">
                <a:solidFill>
                  <a:srgbClr val="595959"/>
                </a:solidFill>
                <a:latin typeface="微软雅黑" panose="020B0503020204020204" pitchFamily="34" charset="-122"/>
                <a:ea typeface="微软雅黑" panose="020B0503020204020204" pitchFamily="34" charset="-122"/>
              </a:rPr>
              <a:t>绑定及</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zh-CN" dirty="0">
                <a:solidFill>
                  <a:srgbClr val="595959"/>
                </a:solidFill>
                <a:latin typeface="微软雅黑" panose="020B0503020204020204" pitchFamily="34" charset="-122"/>
                <a:ea typeface="微软雅黑" panose="020B0503020204020204" pitchFamily="34" charset="-122"/>
              </a:rPr>
              <a:t>数据绑定；然后讲解了</a:t>
            </a:r>
            <a:r>
              <a:rPr lang="zh-CN" altLang="zh-CN" dirty="0">
                <a:solidFill>
                  <a:srgbClr val="1369B2"/>
                </a:solidFill>
                <a:latin typeface="微软雅黑" panose="020B0503020204020204" pitchFamily="34" charset="-122"/>
                <a:ea typeface="微软雅黑" panose="020B0503020204020204" pitchFamily="34" charset="-122"/>
              </a:rPr>
              <a:t>数据响应和页面跳转</a:t>
            </a:r>
            <a:r>
              <a:rPr lang="zh-CN" altLang="zh-CN" dirty="0">
                <a:solidFill>
                  <a:srgbClr val="595959"/>
                </a:solidFill>
                <a:latin typeface="微软雅黑" panose="020B0503020204020204" pitchFamily="34" charset="-122"/>
                <a:ea typeface="微软雅黑" panose="020B0503020204020204" pitchFamily="34" charset="-122"/>
              </a:rPr>
              <a:t>，包括返回值为</a:t>
            </a:r>
            <a:r>
              <a:rPr lang="en-US" altLang="zh-CN" dirty="0">
                <a:solidFill>
                  <a:srgbClr val="595959"/>
                </a:solidFill>
                <a:latin typeface="微软雅黑" panose="020B0503020204020204" pitchFamily="34" charset="-122"/>
                <a:ea typeface="微软雅黑" panose="020B0503020204020204" pitchFamily="34" charset="-122"/>
              </a:rPr>
              <a:t>void</a:t>
            </a:r>
            <a:r>
              <a:rPr lang="zh-CN" altLang="zh-CN" dirty="0">
                <a:solidFill>
                  <a:srgbClr val="595959"/>
                </a:solidFill>
                <a:latin typeface="微软雅黑" panose="020B0503020204020204" pitchFamily="34" charset="-122"/>
                <a:ea typeface="微软雅黑" panose="020B0503020204020204" pitchFamily="34" charset="-122"/>
              </a:rPr>
              <a:t>类型的页面跳转、返回值为</a:t>
            </a:r>
            <a:r>
              <a:rPr lang="en-US" altLang="zh-CN" dirty="0">
                <a:solidFill>
                  <a:srgbClr val="595959"/>
                </a:solidFill>
                <a:latin typeface="微软雅黑" panose="020B0503020204020204" pitchFamily="34" charset="-122"/>
                <a:ea typeface="微软雅黑" panose="020B0503020204020204" pitchFamily="34" charset="-122"/>
              </a:rPr>
              <a:t>String</a:t>
            </a:r>
            <a:r>
              <a:rPr lang="zh-CN" altLang="zh-CN" dirty="0">
                <a:solidFill>
                  <a:srgbClr val="595959"/>
                </a:solidFill>
                <a:latin typeface="微软雅黑" panose="020B0503020204020204" pitchFamily="34" charset="-122"/>
                <a:ea typeface="微软雅黑" panose="020B0503020204020204" pitchFamily="34" charset="-122"/>
              </a:rPr>
              <a:t>类型的页面跳转及返回值为</a:t>
            </a:r>
            <a:r>
              <a:rPr lang="en-US" altLang="zh-CN" dirty="0" err="1">
                <a:solidFill>
                  <a:srgbClr val="595959"/>
                </a:solidFill>
                <a:latin typeface="微软雅黑" panose="020B0503020204020204" pitchFamily="34" charset="-122"/>
                <a:ea typeface="微软雅黑" panose="020B0503020204020204" pitchFamily="34" charset="-122"/>
              </a:rPr>
              <a:t>ModelAndView</a:t>
            </a:r>
            <a:r>
              <a:rPr lang="zh-CN" altLang="zh-CN" dirty="0">
                <a:solidFill>
                  <a:srgbClr val="595959"/>
                </a:solidFill>
                <a:latin typeface="微软雅黑" panose="020B0503020204020204" pitchFamily="34" charset="-122"/>
                <a:ea typeface="微软雅黑" panose="020B0503020204020204" pitchFamily="34" charset="-122"/>
              </a:rPr>
              <a:t>类型的页面跳转；最后讲解了</a:t>
            </a:r>
            <a:r>
              <a:rPr lang="zh-CN" altLang="zh-CN" dirty="0">
                <a:solidFill>
                  <a:srgbClr val="1369B2"/>
                </a:solidFill>
                <a:latin typeface="微软雅黑" panose="020B0503020204020204" pitchFamily="34" charset="-122"/>
                <a:ea typeface="微软雅黑" panose="020B0503020204020204" pitchFamily="34" charset="-122"/>
              </a:rPr>
              <a:t>回写数据</a:t>
            </a:r>
            <a:r>
              <a:rPr lang="zh-CN" altLang="zh-CN" dirty="0">
                <a:solidFill>
                  <a:srgbClr val="595959"/>
                </a:solidFill>
                <a:latin typeface="微软雅黑" panose="020B0503020204020204" pitchFamily="34" charset="-122"/>
                <a:ea typeface="微软雅黑" panose="020B0503020204020204" pitchFamily="34" charset="-122"/>
              </a:rPr>
              <a:t>，包括回写普通字符串和回写</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zh-CN" dirty="0">
                <a:solidFill>
                  <a:srgbClr val="595959"/>
                </a:solidFill>
                <a:latin typeface="微软雅黑" panose="020B0503020204020204" pitchFamily="34" charset="-122"/>
                <a:ea typeface="微软雅黑" panose="020B0503020204020204" pitchFamily="34" charset="-122"/>
              </a:rPr>
              <a:t>数据。通过本章的学习，读者能够熟练的掌握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中几种数据类型的绑定使用，掌握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的数据响应，为后续的学习打下坚实的基础</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884753"/>
            <a:ext cx="34697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011291"/>
            <a:ext cx="3332350"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数据</a:t>
            </a:r>
            <a:r>
              <a:rPr lang="zh-CN" altLang="en-US" sz="2000" dirty="0" smtClean="0">
                <a:solidFill>
                  <a:srgbClr val="1369B2"/>
                </a:solidFill>
                <a:latin typeface="微软雅黑" panose="020B0503020204020204" pitchFamily="34" charset="-122"/>
                <a:ea typeface="微软雅黑" panose="020B0503020204020204" pitchFamily="34" charset="-122"/>
              </a:rPr>
              <a:t>绑定过程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16355" y="2471783"/>
            <a:ext cx="7354148" cy="4041622"/>
          </a:xfrm>
          <a:prstGeom prst="rect">
            <a:avLst/>
          </a:prstGeom>
          <a:noFill/>
          <a:ln>
            <a:noFill/>
          </a:ln>
        </p:spPr>
      </p:pic>
      <p:sp>
        <p:nvSpPr>
          <p:cNvPr id="2" name="矩形 1"/>
          <p:cNvSpPr/>
          <p:nvPr/>
        </p:nvSpPr>
        <p:spPr>
          <a:xfrm>
            <a:off x="1936842" y="1833039"/>
            <a:ext cx="6481896" cy="507831"/>
          </a:xfrm>
          <a:prstGeom prst="rect">
            <a:avLst/>
          </a:prstGeom>
        </p:spPr>
        <p:txBody>
          <a:bodyPr wrap="square">
            <a:spAutoFit/>
          </a:body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将</a:t>
            </a:r>
            <a:r>
              <a:rPr lang="en-US" altLang="zh-CN" dirty="0" err="1">
                <a:solidFill>
                  <a:srgbClr val="1369B2"/>
                </a:solidFill>
                <a:latin typeface="微软雅黑" panose="020B0503020204020204" pitchFamily="34" charset="-122"/>
              </a:rPr>
              <a:t>ServletRequest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传递给</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a:t>
            </a:r>
          </a:p>
        </p:txBody>
      </p:sp>
      <p:sp>
        <p:nvSpPr>
          <p:cNvPr id="3" name="矩形 2"/>
          <p:cNvSpPr/>
          <p:nvPr/>
        </p:nvSpPr>
        <p:spPr>
          <a:xfrm>
            <a:off x="2016355" y="1845474"/>
            <a:ext cx="5246949" cy="507831"/>
          </a:xfrm>
          <a:prstGeom prst="rect">
            <a:avLst/>
          </a:prstGeom>
        </p:spPr>
        <p:txBody>
          <a:bodyPr wrap="none">
            <a:spAutoFit/>
          </a:body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将处理方法的</a:t>
            </a:r>
            <a:r>
              <a:rPr lang="zh-CN" altLang="zh-CN" dirty="0">
                <a:solidFill>
                  <a:srgbClr val="1369B2"/>
                </a:solidFill>
                <a:latin typeface="微软雅黑" panose="020B0503020204020204" pitchFamily="34" charset="-122"/>
              </a:rPr>
              <a:t>入参对象</a:t>
            </a:r>
            <a:r>
              <a:rPr lang="zh-CN" altLang="zh-CN" dirty="0">
                <a:solidFill>
                  <a:srgbClr val="595959"/>
                </a:solidFill>
                <a:latin typeface="微软雅黑" panose="020B0503020204020204" pitchFamily="34" charset="-122"/>
              </a:rPr>
              <a:t>传递给</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a:t>
            </a:r>
          </a:p>
        </p:txBody>
      </p:sp>
      <p:sp>
        <p:nvSpPr>
          <p:cNvPr id="4" name="矩形 3"/>
          <p:cNvSpPr/>
          <p:nvPr/>
        </p:nvSpPr>
        <p:spPr>
          <a:xfrm>
            <a:off x="1806429" y="1611453"/>
            <a:ext cx="9661322" cy="871392"/>
          </a:xfrm>
          <a:prstGeom prst="rect">
            <a:avLst/>
          </a:prstGeom>
        </p:spPr>
        <p:txBody>
          <a:bodyPr wrap="square">
            <a:spAutoFit/>
          </a:body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调用</a:t>
            </a:r>
            <a:r>
              <a:rPr lang="en-US" altLang="zh-CN" dirty="0" err="1">
                <a:solidFill>
                  <a:srgbClr val="1369B2"/>
                </a:solidFill>
                <a:latin typeface="微软雅黑" panose="020B0503020204020204" pitchFamily="34" charset="-122"/>
              </a:rPr>
              <a:t>ConversionService</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进行数据类型转换、数据格式化等工作，并</a:t>
            </a:r>
            <a:r>
              <a:rPr lang="zh-CN" altLang="zh-CN" dirty="0" smtClean="0">
                <a:solidFill>
                  <a:srgbClr val="595959"/>
                </a:solidFill>
                <a:latin typeface="微软雅黑" panose="020B0503020204020204" pitchFamily="34" charset="-122"/>
              </a:rPr>
              <a:t>将</a:t>
            </a:r>
            <a:endParaRPr lang="en-US" altLang="zh-CN" dirty="0" smtClean="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en-US" altLang="zh-CN" dirty="0" err="1" smtClean="0">
                <a:solidFill>
                  <a:srgbClr val="595959"/>
                </a:solidFill>
                <a:latin typeface="微软雅黑" panose="020B0503020204020204" pitchFamily="34" charset="-122"/>
              </a:rPr>
              <a:t>ServletRequest</a:t>
            </a:r>
            <a:r>
              <a:rPr lang="zh-CN" altLang="zh-CN" dirty="0">
                <a:solidFill>
                  <a:srgbClr val="595959"/>
                </a:solidFill>
                <a:latin typeface="微软雅黑" panose="020B0503020204020204" pitchFamily="34" charset="-122"/>
              </a:rPr>
              <a:t>对象中的消息填充到参数对象中。</a:t>
            </a:r>
          </a:p>
        </p:txBody>
      </p:sp>
      <p:sp>
        <p:nvSpPr>
          <p:cNvPr id="5" name="矩形 4"/>
          <p:cNvSpPr/>
          <p:nvPr/>
        </p:nvSpPr>
        <p:spPr>
          <a:xfrm>
            <a:off x="1806429" y="1725764"/>
            <a:ext cx="9149593" cy="507831"/>
          </a:xfrm>
          <a:prstGeom prst="rect">
            <a:avLst/>
          </a:prstGeom>
        </p:spPr>
        <p:txBody>
          <a:bodyPr wrap="square">
            <a:spAutoFit/>
          </a:body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调用</a:t>
            </a:r>
            <a:r>
              <a:rPr lang="en-US" altLang="zh-CN" dirty="0">
                <a:solidFill>
                  <a:srgbClr val="1369B2"/>
                </a:solidFill>
                <a:latin typeface="微软雅黑" panose="020B0503020204020204" pitchFamily="34" charset="-122"/>
              </a:rPr>
              <a:t>Validator</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对已经绑定了请求消息数据的参数对象进行数据合法性校验。</a:t>
            </a:r>
          </a:p>
        </p:txBody>
      </p:sp>
      <p:sp>
        <p:nvSpPr>
          <p:cNvPr id="6" name="矩形 5"/>
          <p:cNvSpPr/>
          <p:nvPr/>
        </p:nvSpPr>
        <p:spPr>
          <a:xfrm>
            <a:off x="1451295" y="1611453"/>
            <a:ext cx="9664117" cy="871392"/>
          </a:xfrm>
          <a:prstGeom prst="rect">
            <a:avLst/>
          </a:prstGeom>
        </p:spPr>
        <p:txBody>
          <a:bodyPr wrap="square">
            <a:spAutoFit/>
          </a:bodyPr>
          <a:lstStyle/>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校验完成后会生成数据绑定结果</a:t>
            </a:r>
            <a:r>
              <a:rPr lang="en-US" altLang="zh-CN" dirty="0" err="1">
                <a:solidFill>
                  <a:srgbClr val="1369B2"/>
                </a:solidFill>
                <a:latin typeface="微软雅黑" panose="020B0503020204020204" pitchFamily="34" charset="-122"/>
              </a:rPr>
              <a:t>BindingResult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会将</a:t>
            </a:r>
            <a:r>
              <a:rPr lang="en-US" altLang="zh-CN" dirty="0" err="1" smtClean="0">
                <a:solidFill>
                  <a:srgbClr val="595959"/>
                </a:solidFill>
                <a:latin typeface="微软雅黑" panose="020B0503020204020204" pitchFamily="34" charset="-122"/>
              </a:rPr>
              <a:t>BindingResult</a:t>
            </a:r>
            <a:endParaRPr lang="en-US" altLang="zh-CN" dirty="0" smtClean="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en-US" altLang="zh-CN" dirty="0" smtClean="0">
                <a:solidFill>
                  <a:srgbClr val="595959"/>
                </a:solidFill>
                <a:latin typeface="微软雅黑" panose="020B0503020204020204" pitchFamily="34" charset="-122"/>
              </a:rPr>
              <a:t>        </a:t>
            </a:r>
            <a:r>
              <a:rPr lang="zh-CN" altLang="zh-CN" dirty="0" smtClean="0">
                <a:solidFill>
                  <a:srgbClr val="595959"/>
                </a:solidFill>
                <a:latin typeface="微软雅黑" panose="020B0503020204020204" pitchFamily="34" charset="-122"/>
              </a:rPr>
              <a:t>对象</a:t>
            </a:r>
            <a:r>
              <a:rPr lang="zh-CN" altLang="zh-CN" dirty="0">
                <a:solidFill>
                  <a:srgbClr val="595959"/>
                </a:solidFill>
                <a:latin typeface="微软雅黑" panose="020B0503020204020204" pitchFamily="34" charset="-122"/>
              </a:rPr>
              <a:t>中的内容赋给处理方法的相应参数</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简单数据绑定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3626</TotalTime>
  <Words>5912</Words>
  <Application>Microsoft Office PowerPoint</Application>
  <PresentationFormat>自定义</PresentationFormat>
  <Paragraphs>596</Paragraphs>
  <Slides>77</Slides>
  <Notes>76</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xb21cn</cp:lastModifiedBy>
  <cp:revision>2473</cp:revision>
  <dcterms:created xsi:type="dcterms:W3CDTF">2020-11-25T06:00:00Z</dcterms:created>
  <dcterms:modified xsi:type="dcterms:W3CDTF">2022-05-11T14:22:54Z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9DDAF818C77B4E0FBD841F27A8EC437B</vt:lpwstr>
  </property>
</Properties>
</file>