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459" r:id="rId2"/>
    <p:sldId id="460" r:id="rId3"/>
    <p:sldId id="462" r:id="rId4"/>
    <p:sldId id="463" r:id="rId5"/>
    <p:sldId id="464" r:id="rId6"/>
    <p:sldId id="860" r:id="rId7"/>
    <p:sldId id="957" r:id="rId8"/>
    <p:sldId id="917" r:id="rId9"/>
    <p:sldId id="776" r:id="rId10"/>
    <p:sldId id="920" r:id="rId11"/>
    <p:sldId id="713" r:id="rId12"/>
    <p:sldId id="953" r:id="rId13"/>
    <p:sldId id="928" r:id="rId14"/>
    <p:sldId id="954" r:id="rId15"/>
    <p:sldId id="955" r:id="rId16"/>
    <p:sldId id="956" r:id="rId17"/>
    <p:sldId id="932" r:id="rId18"/>
    <p:sldId id="865" r:id="rId19"/>
    <p:sldId id="933" r:id="rId20"/>
    <p:sldId id="934" r:id="rId21"/>
    <p:sldId id="935" r:id="rId22"/>
    <p:sldId id="952" r:id="rId23"/>
    <p:sldId id="936" r:id="rId24"/>
    <p:sldId id="938" r:id="rId25"/>
    <p:sldId id="941" r:id="rId26"/>
    <p:sldId id="943" r:id="rId27"/>
    <p:sldId id="53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94857"/>
  </p:normalViewPr>
  <p:slideViewPr>
    <p:cSldViewPr snapToGrid="0" snapToObjects="1">
      <p:cViewPr>
        <p:scale>
          <a:sx n="91" d="100"/>
          <a:sy n="91" d="100"/>
        </p:scale>
        <p:origin x="-1104" y="-60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36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89225" y="2904490"/>
            <a:ext cx="713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442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799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4270" y="837565"/>
            <a:ext cx="1020508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接下来本节将通过一个简单的入门程序演示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的使用。该程序要求在浏览器发起请求，由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接收请求并响应，具体实现步骤如下。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7176" y="1845875"/>
            <a:ext cx="8586470" cy="8713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创建项目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中，创建一个名称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SpringMVC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Maven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，在模块上添加框架支持（右键单击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1945" y="3095639"/>
            <a:ext cx="4855779" cy="3494347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749159" y="2864411"/>
            <a:ext cx="5442541" cy="222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30287" y="9772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791783" y="1102245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7990" y="977276"/>
            <a:ext cx="8586470" cy="4558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看文件夹结构，就变成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项目了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688666" y="1625344"/>
            <a:ext cx="6494160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639214" y="2304378"/>
            <a:ext cx="2538745" cy="2536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创建完成后，为保障项目的正常运行，需要导入项目所需的依赖到项目的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8730" y="1050188"/>
            <a:ext cx="6096000" cy="550920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&lt;dependencies&gt;</a:t>
            </a:r>
            <a:br>
              <a:rPr lang="en-US" altLang="zh-CN" sz="1600" dirty="0"/>
            </a:br>
            <a:r>
              <a:rPr lang="en-US" altLang="zh-CN" sz="1600" dirty="0" smtClean="0"/>
              <a:t>&lt;</a:t>
            </a:r>
            <a:r>
              <a:rPr lang="en-US" altLang="zh-CN" sz="1600" dirty="0"/>
              <a:t>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org.springframework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&gt;spring-</a:t>
            </a:r>
            <a:r>
              <a:rPr lang="en-US" altLang="zh-CN" sz="1600" dirty="0" err="1"/>
              <a:t>webmvc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&lt;version&gt;5.2.8.RELEASE&lt;/version&gt;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&gt;servlet-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&lt;version&gt;2.5&lt;/version&gt;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javax.servlet.jsp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jsp-api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&lt;version&gt;2.2&lt;/version&gt;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jstl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&lt;version&gt;1.2&lt;/version&gt;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&lt;/dependencies&gt;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794992" y="113437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30924" y="2542945"/>
            <a:ext cx="5118538" cy="3520571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685169" y="734352"/>
            <a:ext cx="3583437" cy="1070648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765548" y="1996966"/>
            <a:ext cx="6111142" cy="42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1738" y="963439"/>
            <a:ext cx="6369269" cy="47016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23890" y="1408386"/>
            <a:ext cx="609600" cy="33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17" y="1105831"/>
            <a:ext cx="5357945" cy="455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9" y="1051034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启动服务器：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7713" y="1051034"/>
            <a:ext cx="6116079" cy="1835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2043" y="32443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项目</a:t>
            </a:r>
            <a:r>
              <a:rPr lang="zh-CN" altLang="zh-CN" dirty="0" smtClean="0"/>
              <a:t>首页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817713" y="3528016"/>
            <a:ext cx="5611584" cy="22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72632" y="10012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61756" y="11369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460853" y="2117160"/>
            <a:ext cx="2219285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前端控制器的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4014" y="897342"/>
            <a:ext cx="9501352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=“1.0”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=“UTF-8”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&lt;web-app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=“http://xmlns.jcp.org/xml/ns/javaee”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=“http://www.w3.org/2001/XMLSchema-instance”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=“http://xmlns.jcp.org/xml/ns/javaee http://xmlns.jcp.org/xml/ns/javaee/web-app_4_0.xsd”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=“4.0”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的前端控制器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&lt;servlet&gt;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&lt;servlet-class&gt;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org.springframework.web.servlet.DispatcherServlet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&lt;/servlet-class&gt;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配置初始化参数，用于读取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的配置文件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&lt;init-param&gt;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&lt;param-name&gt;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contextConfigLocation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&lt;/param-name&gt;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&lt;param-value&gt;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classpath:spring-mvc.xml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&lt;/param-value&gt;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&lt;/init-param&gt;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表示项目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启动时立即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加载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&lt;load-on-startup&gt;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&lt;/load-on-startup&gt;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&lt;/servlet&gt;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&lt;servlet-mapping&gt;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&lt;url-pattern&gt;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&lt;/url-pattern&gt;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&lt;!-- 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 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表示前端控制器会拦截所有的请求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URL, 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交给</a:t>
            </a:r>
            <a:r>
              <a:rPr lang="zh-CN" altLang="zh-CN" sz="16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&lt;/servlet-mapping&gt;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</a:t>
            </a:r>
            <a:r>
              <a:rPr lang="en-US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&lt;!–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ispatcherServlet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处理  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  <a:sym typeface="Wingdings" panose="05000000000000000000" pitchFamily="2" charset="2"/>
              </a:rPr>
              <a:t>-- 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&lt;/web-app&gt;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69752" y="88315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358876" y="101886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232951" y="893027"/>
            <a:ext cx="925485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8083" y="1815047"/>
            <a:ext cx="10096638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=“1.0”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=“UTF-8”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约束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=“http://www.springframework.org/schema/beans”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=“http://www.w3.org/2001/XMLSchema-instance”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=“http://www.springframework.org/schema/context”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http://www.springframework.org/schema/context/spring-context.xsd”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启动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的自动扫描功能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扫描时会将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controller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包下的所有处理器加载到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Spring MVC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:component-scan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base-package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=“com.hubei.controller”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配置视图解析器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解析结果视图，并将结果视图呈现给用户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="org.springframework.web.servlet.view.InternalResourceViewResolver"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prefix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suffix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值分别代表查找视图页面的前缀和后缀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&lt;!--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最终视图地址如下：前缀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逻辑视图名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后缀，其中逻辑视图名需要在访问点处理器中指定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="prefix"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="/</a:t>
            </a:r>
            <a:r>
              <a:rPr lang="en-US" altLang="zh-CN" sz="1600" dirty="0" smtClean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WEB-INF/</a:t>
            </a:r>
            <a:r>
              <a:rPr lang="zh-CN" altLang="zh-CN" sz="16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jsp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="suffix"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=".jsp"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类，用于处理客户端的请求并指定响应时转跳的页面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1642" y="2259146"/>
            <a:ext cx="10930758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com.hubei.controller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Controller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org.springframework.web.bind.annotation.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RequestMapping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设置当前类为处理器类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@Controller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FirstController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设定当前方法的访问映射地址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@RequestMapping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"/firstController"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设置当前方法返回值类型为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，用于指定请求完成后跳转的页面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sayHello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访问到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FirstController!"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配置文件，将逻辑视图名（即返回值）与视图解析器指定的前缀和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后缀进行拼接以</a:t>
            </a:r>
            <a:r>
              <a:rPr lang="zh-CN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确定</a:t>
            </a:r>
            <a:endParaRPr lang="en-US" altLang="zh-CN" sz="1600" dirty="0" smtClean="0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结果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视图的最终路径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"success"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特点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入门程序的编写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4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工作原理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执行流程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）页面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文件夹，并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下创建名称为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文件，用于对客户端请求进行处理后的视图展示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6869" y="2232062"/>
            <a:ext cx="859746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&lt;%@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contentType="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text/html;charset=UTF-8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 %&gt;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&lt;html&gt;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&lt;body&gt;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&lt;h2&gt;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 FirstController!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&lt;/h2&gt;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欢迎学习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！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&lt;/body&gt;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&lt;/html&gt;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启动项目，测试应用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项目启动成功后，在浏览器中对处理器进行请求访问，访问地址为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，访问后，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控制台打印信息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，并且浏览器跳转到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页面中，页面内容如下所示。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32" y="2811189"/>
            <a:ext cx="6471043" cy="273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5" y="3201550"/>
            <a:ext cx="3095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09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295445" y="2232680"/>
            <a:ext cx="3160942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项目最终目录和文件组成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13" y="972599"/>
            <a:ext cx="39719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16425" y="1964382"/>
            <a:ext cx="10482197" cy="98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可以理解为一个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URL,Hanlder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负责根据用户请求的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提供了不同的映射器来实现不同的映射方式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816424" y="2962865"/>
            <a:ext cx="10482198" cy="10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作用是根据处理器映射器找到的处理器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信息，去执行相关的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。不同的处理器映射器映射出来的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对象是不一样的，不同的映射由不同的适配器来负责解析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文本框 18"/>
          <p:cNvSpPr txBox="1"/>
          <p:nvPr>
            <p:custDataLst>
              <p:tags r:id="rId4"/>
            </p:custDataLst>
          </p:nvPr>
        </p:nvSpPr>
        <p:spPr>
          <a:xfrm>
            <a:off x="816425" y="3993931"/>
            <a:ext cx="10482197" cy="98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进行视图解析，首先将逻辑视图名解析成物理视图名，即具体的页面地址，再生成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视图对象返回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425" y="5187119"/>
            <a:ext cx="10492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实际开发中，我们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工作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主要集中在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控制器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视图页面上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，但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Spring MVC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内部完成了很多工作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，这些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程序在项目中具体是怎么执行的呢？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接下来，将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通过一张图来展示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 MVC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程序的执行情况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3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798" y="1757157"/>
            <a:ext cx="8337007" cy="46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45572" y="694514"/>
            <a:ext cx="688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）用户通过浏览器向服务器发送请求，请求会被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拦截。</a:t>
            </a:r>
          </a:p>
        </p:txBody>
      </p:sp>
      <p:sp>
        <p:nvSpPr>
          <p:cNvPr id="3" name="矩形 2"/>
          <p:cNvSpPr/>
          <p:nvPr/>
        </p:nvSpPr>
        <p:spPr>
          <a:xfrm>
            <a:off x="4645571" y="694514"/>
            <a:ext cx="688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拦截到请求后，会调用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（处理器映射器）。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4162405" y="956124"/>
            <a:ext cx="7850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）处理器映射器根据请求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找到具体的处理器，生成处理器对象及处理器拦截器（如果有则生成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一并返回给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781805" y="772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会通过返回信息选择合适的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（处理器适配器）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3074" y="833827"/>
            <a:ext cx="7073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会调用并执行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（处理器），这里的处理器指的就是程序中编写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类，也被称之为后端控制器。</a:t>
            </a:r>
          </a:p>
        </p:txBody>
      </p:sp>
      <p:sp>
        <p:nvSpPr>
          <p:cNvPr id="7" name="矩形 6"/>
          <p:cNvSpPr/>
          <p:nvPr/>
        </p:nvSpPr>
        <p:spPr>
          <a:xfrm>
            <a:off x="4447324" y="839702"/>
            <a:ext cx="6764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执行完成后，会返回一个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对象，该对象中会包含视图名或包含模型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4781805" y="917500"/>
            <a:ext cx="6117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对象返回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给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5571" y="8251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前端控制器请求视图解析器根据逻辑视图名解析真正的视图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1804" y="8397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解析后，会向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中返回具体的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（视图）。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645572" y="8480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进行渲染（即将模型数据填充至视图中）。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645571" y="970930"/>
            <a:ext cx="43781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）前端控制器向用户响应结果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143837" y="1129730"/>
            <a:ext cx="10123253" cy="1729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在上述执行过程中，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对象的工作是在框架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内部执行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的，开发人员只需要配置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中的业务处理并在视图中（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）中展示相应信息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007204" y="3020291"/>
            <a:ext cx="10186313" cy="21948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MVC4.0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以前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，配置文件内必须要配置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以后，如果不配置处理器映射器、处理器适配器和视图解析器，框架会加载内部默认的配置完成相应的工作。如果想显式并快捷地配置处理器映射器和处理器适配器，也可以在配置文件中使用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mvc:annotation-driven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/&gt;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来实现，该元素会自动注册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的基础知识进行了整体介绍。首先对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框架进行了简单的介绍；然后讲解了一个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入门程序的编写；最后通过入门程序对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进行了详细讲解。通过本章的学习，读者能够了解什么是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入门程序的编写，并能够熟悉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框架的工作流程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123394"/>
            <a:ext cx="10152454" cy="33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中，讲解了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架构模型采用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JavaBean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技术实现了页面显示、流程控制和业务逻辑的分离。但是，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架构模型将流程控制等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通用逻辑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的方式实现，每次进行新的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应用程序开发时，都需要重新编写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分析代码，以及流程控制等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层通用逻辑代码。为了解决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架构模型在实践中存在的问题，一些基于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架构基础发展起来的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应运而生。其中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框架就是目前最主流的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应用框架之一，本章将开启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框架的学习之路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工作原理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53319" y="1030825"/>
            <a:ext cx="4959350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 MVC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443639" y="2188014"/>
            <a:ext cx="9487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Spring 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提供的一个实现了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Web 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设计模式的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轻量级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框架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。它与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Struts2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框架一样，都属于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框架，但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其使用和性能等方面比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Struts2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更加优异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704344" y="1017784"/>
            <a:ext cx="436164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753362" y="2100360"/>
            <a:ext cx="10804484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开发中，系统经典的三层架构包括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业务层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持久层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层架构中，每一层各司其职，表现层（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层）负责接收客户端请求，并向客户端响应结果；业务层（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层）负责业务逻辑处理，和项目需求息息相关；持久层（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层）负责和数据库交互，对数据库表进行增删改查。</a:t>
            </a: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793636" y="4230416"/>
            <a:ext cx="10723935" cy="6831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作用于三层架构中的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客户端的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056924" y="1142856"/>
            <a:ext cx="392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在三层架构中位置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3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30" y="1990878"/>
            <a:ext cx="8981417" cy="43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077013" y="950181"/>
            <a:ext cx="10347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控制器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，控制器接收到客户端的请求后对请求数据进行解析和封装，接着将请求交给业务层处理。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3838" y="1042514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业务层会对请求进行处理，最后将处理结果返回给表现层。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7013" y="1042514"/>
            <a:ext cx="10221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表现层接收到业务层的处理结果后，再由视图对处理结果进行渲染，渲染完成后响应给客户端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735724" y="1984737"/>
            <a:ext cx="11067393" cy="383398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lIns="0" tIns="46792" rIns="0" bIns="46792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框架的后续产品，可以方便地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框架所提供的其他功能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使用简单，很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容易设计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出干净简洁的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提供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了一个前端控制器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，使开发人员无需额外开发控制器对象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支持各种请求资源的映射策略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具有非常灵活的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数据验证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格式化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数据绑定机制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，能使用任何对象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进行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绑定，不必实现特定框架的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支持国际化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，可以根据用户区域显示多国语言。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支持多种视图技术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Velocity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FreeMarker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等视图技术。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灵活性强，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lIns="89985" tIns="46792" rIns="89985" bIns="46792">
        <a:noAutofit/>
      </a:bodyPr>
      <a:lstStyle>
        <a:defPPr>
          <a:lnSpc>
            <a:spcPct val="150000"/>
          </a:lnSpc>
          <a:defRPr dirty="0">
            <a:solidFill>
              <a:srgbClr val="595959"/>
            </a:solidFill>
            <a:latin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1754</Words>
  <Application>Microsoft Office PowerPoint</Application>
  <PresentationFormat>自定义</PresentationFormat>
  <Paragraphs>140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1829</cp:revision>
  <dcterms:created xsi:type="dcterms:W3CDTF">2020-11-25T06:00:00Z</dcterms:created>
  <dcterms:modified xsi:type="dcterms:W3CDTF">2022-05-03T22:54:33Z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0CBFB1BC997447DFBB18991BFC285D18</vt:lpwstr>
  </property>
</Properties>
</file>