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tags/tag29.xml" ContentType="application/vnd.openxmlformats-officedocument.presentationml.tags+xml"/>
  <Override PartName="/ppt/notesSlides/notesSlide39.xml" ContentType="application/vnd.openxmlformats-officedocument.presentationml.notesSlide+xml"/>
  <Override PartName="/ppt/tags/tag30.xml" ContentType="application/vnd.openxmlformats-officedocument.presentationml.tags+xml"/>
  <Override PartName="/ppt/notesSlides/notesSlide40.xml" ContentType="application/vnd.openxmlformats-officedocument.presentationml.notesSlide+xml"/>
  <Override PartName="/ppt/tags/tag31.xml" ContentType="application/vnd.openxmlformats-officedocument.presentationml.tags+xml"/>
  <Override PartName="/ppt/notesSlides/notesSlide41.xml" ContentType="application/vnd.openxmlformats-officedocument.presentationml.notesSlide+xml"/>
  <Override PartName="/ppt/tags/tag3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3.xml" ContentType="application/vnd.openxmlformats-officedocument.presentationml.tags+xml"/>
  <Override PartName="/ppt/notesSlides/notesSlide45.xml" ContentType="application/vnd.openxmlformats-officedocument.presentationml.notesSlide+xml"/>
  <Override PartName="/ppt/tags/tag34.xml" ContentType="application/vnd.openxmlformats-officedocument.presentationml.tags+xml"/>
  <Override PartName="/ppt/notesSlides/notesSlide4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7.xml" ContentType="application/vnd.openxmlformats-officedocument.presentationml.notesSlide+xml"/>
  <Override PartName="/ppt/tags/tag3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8.xml" ContentType="application/vnd.openxmlformats-officedocument.presentationml.tags+xml"/>
  <Override PartName="/ppt/notesSlides/notesSlide50.xml" ContentType="application/vnd.openxmlformats-officedocument.presentationml.notesSlide+xml"/>
  <Override PartName="/ppt/tags/tag39.xml" ContentType="application/vnd.openxmlformats-officedocument.presentationml.tags+xml"/>
  <Override PartName="/ppt/notesSlides/notesSlide51.xml" ContentType="application/vnd.openxmlformats-officedocument.presentationml.notesSlide+xml"/>
  <Override PartName="/ppt/tags/tag40.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5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5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459" r:id="rId2"/>
    <p:sldId id="460" r:id="rId3"/>
    <p:sldId id="858" r:id="rId4"/>
    <p:sldId id="462" r:id="rId5"/>
    <p:sldId id="463" r:id="rId6"/>
    <p:sldId id="464" r:id="rId7"/>
    <p:sldId id="1067" r:id="rId8"/>
    <p:sldId id="861" r:id="rId9"/>
    <p:sldId id="917" r:id="rId10"/>
    <p:sldId id="1064" r:id="rId11"/>
    <p:sldId id="862" r:id="rId12"/>
    <p:sldId id="1065" r:id="rId13"/>
    <p:sldId id="1066" r:id="rId14"/>
    <p:sldId id="863" r:id="rId15"/>
    <p:sldId id="713" r:id="rId16"/>
    <p:sldId id="1068" r:id="rId17"/>
    <p:sldId id="784" r:id="rId18"/>
    <p:sldId id="1069" r:id="rId19"/>
    <p:sldId id="1070" r:id="rId20"/>
    <p:sldId id="865" r:id="rId21"/>
    <p:sldId id="866" r:id="rId22"/>
    <p:sldId id="868" r:id="rId23"/>
    <p:sldId id="797" r:id="rId24"/>
    <p:sldId id="1071" r:id="rId25"/>
    <p:sldId id="1075" r:id="rId26"/>
    <p:sldId id="1076" r:id="rId27"/>
    <p:sldId id="1077" r:id="rId28"/>
    <p:sldId id="1078" r:id="rId29"/>
    <p:sldId id="1079" r:id="rId30"/>
    <p:sldId id="1080" r:id="rId31"/>
    <p:sldId id="1081" r:id="rId32"/>
    <p:sldId id="1082" r:id="rId33"/>
    <p:sldId id="891" r:id="rId34"/>
    <p:sldId id="892" r:id="rId35"/>
    <p:sldId id="894" r:id="rId36"/>
    <p:sldId id="895" r:id="rId37"/>
    <p:sldId id="896" r:id="rId38"/>
    <p:sldId id="897" r:id="rId39"/>
    <p:sldId id="898" r:id="rId40"/>
    <p:sldId id="1085" r:id="rId41"/>
    <p:sldId id="1086" r:id="rId42"/>
    <p:sldId id="899" r:id="rId43"/>
    <p:sldId id="1083" r:id="rId44"/>
    <p:sldId id="1084" r:id="rId45"/>
    <p:sldId id="900" r:id="rId46"/>
    <p:sldId id="927" r:id="rId47"/>
    <p:sldId id="928" r:id="rId48"/>
    <p:sldId id="902" r:id="rId49"/>
    <p:sldId id="1087" r:id="rId50"/>
    <p:sldId id="903" r:id="rId51"/>
    <p:sldId id="904" r:id="rId52"/>
    <p:sldId id="905" r:id="rId53"/>
    <p:sldId id="906" r:id="rId54"/>
    <p:sldId id="908" r:id="rId55"/>
    <p:sldId id="909" r:id="rId56"/>
    <p:sldId id="910" r:id="rId57"/>
    <p:sldId id="531" r:id="rId58"/>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9" autoAdjust="0"/>
    <p:restoredTop sz="94857"/>
  </p:normalViewPr>
  <p:slideViewPr>
    <p:cSldViewPr snapToGrid="0" snapToObjects="1">
      <p:cViewPr varScale="1">
        <p:scale>
          <a:sx n="114" d="100"/>
          <a:sy n="114" d="100"/>
        </p:scale>
        <p:origin x="-228" y="-108"/>
      </p:cViewPr>
      <p:guideLst>
        <p:guide orient="horz" pos="2125"/>
        <p:guide pos="3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2022/4/26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408348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705780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2022/4/26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2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3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3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3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11.png"/><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37.xml"/></Relationships>
</file>

<file path=ppt/slides/_rels/slide49.xml.rels><?xml version="1.0" encoding="UTF-8" standalone="yes"?>
<Relationships xmlns="http://schemas.openxmlformats.org/package/2006/relationships"><Relationship Id="rId3" Type="http://schemas.openxmlformats.org/officeDocument/2006/relationships/hyperlink" Target="https://www.jianshu.com/p/0ce892b5ae5e" TargetMode="External"/><Relationship Id="rId2" Type="http://schemas.openxmlformats.org/officeDocument/2006/relationships/notesSlide" Target="../notesSlides/notesSlide49.xml"/><Relationship Id="rId1" Type="http://schemas.openxmlformats.org/officeDocument/2006/relationships/slideLayout" Target="../slideLayouts/slideLayout17.xml"/><Relationship Id="rId4" Type="http://schemas.openxmlformats.org/officeDocument/2006/relationships/hyperlink" Target="https://www.jianshu.com/p/f981ad7b772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38.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39.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40.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2.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987891" y="2904330"/>
            <a:ext cx="6648869" cy="707886"/>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9</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的数据库编程</a:t>
            </a: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1094740" y="1202055"/>
            <a:ext cx="9244330" cy="5278755"/>
          </a:xfrm>
          <a:prstGeom prst="rect">
            <a:avLst/>
          </a:prstGeom>
        </p:spPr>
      </p:pic>
      <p:sp>
        <p:nvSpPr>
          <p:cNvPr id="4" name="矩形 3"/>
          <p:cNvSpPr/>
          <p:nvPr/>
        </p:nvSpPr>
        <p:spPr>
          <a:xfrm>
            <a:off x="1177925" y="1096645"/>
            <a:ext cx="9161145" cy="5631180"/>
          </a:xfrm>
          <a:prstGeom prst="rect">
            <a:avLst/>
          </a:prstGeom>
        </p:spPr>
        <p:txBody>
          <a:bodyPr wrap="square">
            <a:spAutoFit/>
          </a:bodyPr>
          <a:lstStyle/>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&lt;!-- 1.配置数据源 --&gt;</a:t>
            </a: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&lt;bean id="</a:t>
            </a:r>
            <a:r>
              <a:rPr lang="en-US" altLang="zh-CN" sz="1500" dirty="0" err="1">
                <a:solidFill>
                  <a:srgbClr val="C00000"/>
                </a:solidFill>
                <a:latin typeface="微软雅黑" panose="020B0503020204020204" pitchFamily="34" charset="-122"/>
                <a:ea typeface="微软雅黑" panose="020B0503020204020204" pitchFamily="34" charset="-122"/>
                <a:cs typeface="+mn-ea"/>
              </a:rPr>
              <a:t>dataSource</a:t>
            </a:r>
            <a:r>
              <a:rPr lang="en-US" altLang="zh-CN" sz="1500" dirty="0">
                <a:solidFill>
                  <a:srgbClr val="595959"/>
                </a:solidFill>
                <a:latin typeface="微软雅黑" panose="020B0503020204020204" pitchFamily="34" charset="-122"/>
                <a:ea typeface="微软雅黑" panose="020B0503020204020204" pitchFamily="34" charset="-122"/>
                <a:cs typeface="+mn-ea"/>
              </a:rPr>
              <a:t>" class="</a:t>
            </a:r>
            <a:r>
              <a:rPr lang="en-US" altLang="zh-CN" sz="1500" dirty="0" err="1">
                <a:solidFill>
                  <a:srgbClr val="595959"/>
                </a:solidFill>
                <a:latin typeface="微软雅黑" panose="020B0503020204020204" pitchFamily="34" charset="-122"/>
                <a:ea typeface="微软雅黑" panose="020B0503020204020204" pitchFamily="34" charset="-122"/>
                <a:cs typeface="+mn-ea"/>
              </a:rPr>
              <a:t>org.springframework.jdbc.datasource.DriverManagerDataSource</a:t>
            </a:r>
            <a:r>
              <a:rPr lang="en-US" altLang="zh-CN" sz="1500" dirty="0">
                <a:solidFill>
                  <a:srgbClr val="595959"/>
                </a:solidFill>
                <a:latin typeface="微软雅黑" panose="020B0503020204020204" pitchFamily="34" charset="-122"/>
                <a:ea typeface="微软雅黑" panose="020B0503020204020204" pitchFamily="34" charset="-122"/>
                <a:cs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 </a:t>
            </a:r>
            <a:r>
              <a:rPr lang="zh-CN" altLang="zh-CN" sz="1500" dirty="0">
                <a:solidFill>
                  <a:srgbClr val="595959"/>
                </a:solidFill>
                <a:latin typeface="微软雅黑" panose="020B0503020204020204" pitchFamily="34" charset="-122"/>
                <a:ea typeface="微软雅黑" panose="020B0503020204020204" pitchFamily="34" charset="-122"/>
                <a:cs typeface="+mn-ea"/>
              </a:rPr>
              <a:t>数据库驱动</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rPr>
              <a:t>driverClassName</a:t>
            </a:r>
            <a:r>
              <a:rPr lang="en-US" altLang="zh-CN" sz="1500" dirty="0">
                <a:solidFill>
                  <a:srgbClr val="595959"/>
                </a:solidFill>
                <a:latin typeface="微软雅黑" panose="020B0503020204020204" pitchFamily="34" charset="-122"/>
                <a:ea typeface="微软雅黑" panose="020B0503020204020204" pitchFamily="34" charset="-122"/>
                <a:cs typeface="+mn-ea"/>
              </a:rPr>
              <a:t>" value="</a:t>
            </a:r>
            <a:r>
              <a:rPr lang="en-US" altLang="zh-CN" sz="1500" dirty="0" err="1">
                <a:solidFill>
                  <a:srgbClr val="595959"/>
                </a:solidFill>
                <a:latin typeface="微软雅黑" panose="020B0503020204020204" pitchFamily="34" charset="-122"/>
                <a:ea typeface="微软雅黑" panose="020B0503020204020204" pitchFamily="34" charset="-122"/>
                <a:cs typeface="+mn-ea"/>
              </a:rPr>
              <a:t>com.mysql.jdbc.Driver</a:t>
            </a:r>
            <a:r>
              <a:rPr lang="en-US" altLang="zh-CN" sz="1500" dirty="0">
                <a:solidFill>
                  <a:srgbClr val="595959"/>
                </a:solidFill>
                <a:latin typeface="微软雅黑" panose="020B0503020204020204" pitchFamily="34" charset="-122"/>
                <a:ea typeface="微软雅黑" panose="020B0503020204020204" pitchFamily="34" charset="-122"/>
                <a:cs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 </a:t>
            </a:r>
            <a:r>
              <a:rPr lang="zh-CN" altLang="zh-CN" sz="1500" dirty="0">
                <a:solidFill>
                  <a:srgbClr val="595959"/>
                </a:solidFill>
                <a:latin typeface="微软雅黑" panose="020B0503020204020204" pitchFamily="34" charset="-122"/>
                <a:ea typeface="微软雅黑" panose="020B0503020204020204" pitchFamily="34" charset="-122"/>
                <a:cs typeface="+mn-ea"/>
              </a:rPr>
              <a:t>连接数据库</a:t>
            </a:r>
            <a:r>
              <a:rPr lang="en-US" altLang="zh-CN" sz="1500" dirty="0" err="1">
                <a:solidFill>
                  <a:srgbClr val="595959"/>
                </a:solidFill>
                <a:latin typeface="微软雅黑" panose="020B0503020204020204" pitchFamily="34" charset="-122"/>
                <a:ea typeface="微软雅黑" panose="020B0503020204020204" pitchFamily="34" charset="-122"/>
                <a:cs typeface="+mn-ea"/>
              </a:rPr>
              <a:t>url</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rPr>
              <a:t>url</a:t>
            </a:r>
            <a:r>
              <a:rPr lang="en-US" altLang="zh-CN" sz="1500" dirty="0">
                <a:solidFill>
                  <a:srgbClr val="595959"/>
                </a:solidFill>
                <a:latin typeface="微软雅黑" panose="020B0503020204020204" pitchFamily="34" charset="-122"/>
                <a:ea typeface="微软雅黑" panose="020B0503020204020204" pitchFamily="34" charset="-122"/>
                <a:cs typeface="+mn-ea"/>
              </a:rPr>
              <a:t>" value="</a:t>
            </a:r>
            <a:r>
              <a:rPr lang="en-US" altLang="zh-CN" sz="1500" dirty="0" err="1">
                <a:solidFill>
                  <a:srgbClr val="595959"/>
                </a:solidFill>
                <a:latin typeface="微软雅黑" panose="020B0503020204020204" pitchFamily="34" charset="-122"/>
                <a:ea typeface="微软雅黑" panose="020B0503020204020204" pitchFamily="34" charset="-122"/>
                <a:cs typeface="+mn-ea"/>
              </a:rPr>
              <a:t>jdbc:mysql</a:t>
            </a:r>
            <a:r>
              <a:rPr lang="en-US" altLang="zh-CN" sz="1500" dirty="0">
                <a:solidFill>
                  <a:srgbClr val="595959"/>
                </a:solidFill>
                <a:latin typeface="微软雅黑" panose="020B0503020204020204" pitchFamily="34" charset="-122"/>
                <a:ea typeface="微软雅黑" panose="020B0503020204020204" pitchFamily="34" charset="-122"/>
                <a:cs typeface="+mn-ea"/>
              </a:rPr>
              <a:t>://localhost:3306/spring"/&gt;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a:t>
            </a:r>
            <a:r>
              <a:rPr lang="zh-CN" altLang="en-US" sz="1500" dirty="0">
                <a:solidFill>
                  <a:srgbClr val="595959"/>
                </a:solidFill>
                <a:latin typeface="微软雅黑" panose="020B0503020204020204" pitchFamily="34" charset="-122"/>
                <a:ea typeface="微软雅黑" panose="020B0503020204020204" pitchFamily="34" charset="-122"/>
                <a:cs typeface="+mn-ea"/>
              </a:rPr>
              <a:t>  </a:t>
            </a:r>
            <a:r>
              <a:rPr lang="en-US" altLang="zh-CN" sz="1500" dirty="0">
                <a:solidFill>
                  <a:srgbClr val="595959"/>
                </a:solidFill>
                <a:latin typeface="微软雅黑" panose="020B0503020204020204" pitchFamily="34" charset="-122"/>
                <a:ea typeface="微软雅黑" panose="020B0503020204020204" pitchFamily="34" charset="-122"/>
                <a:cs typeface="+mn-ea"/>
              </a:rPr>
              <a:t>&lt;property name="username" value="root"/&gt;&lt;!-- </a:t>
            </a:r>
            <a:r>
              <a:rPr lang="zh-CN" altLang="zh-CN" sz="1500" dirty="0">
                <a:solidFill>
                  <a:srgbClr val="595959"/>
                </a:solidFill>
                <a:latin typeface="微软雅黑" panose="020B0503020204020204" pitchFamily="34" charset="-122"/>
                <a:ea typeface="微软雅黑" panose="020B0503020204020204" pitchFamily="34" charset="-122"/>
                <a:cs typeface="+mn-ea"/>
              </a:rPr>
              <a:t>连接数据库用户名</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mn-ea"/>
              </a:rPr>
              <a:t>     </a:t>
            </a:r>
            <a:r>
              <a:rPr lang="en-US" altLang="zh-CN" sz="1500" dirty="0">
                <a:solidFill>
                  <a:srgbClr val="595959"/>
                </a:solidFill>
                <a:latin typeface="微软雅黑" panose="020B0503020204020204" pitchFamily="34" charset="-122"/>
                <a:ea typeface="微软雅黑" panose="020B0503020204020204" pitchFamily="34" charset="-122"/>
                <a:cs typeface="+mn-ea"/>
              </a:rPr>
              <a:t>&lt;property name="password" value="root"/&gt;&lt;!-- </a:t>
            </a:r>
            <a:r>
              <a:rPr lang="zh-CN" altLang="zh-CN" sz="1500" dirty="0">
                <a:solidFill>
                  <a:srgbClr val="595959"/>
                </a:solidFill>
                <a:latin typeface="微软雅黑" panose="020B0503020204020204" pitchFamily="34" charset="-122"/>
                <a:ea typeface="微软雅黑" panose="020B0503020204020204" pitchFamily="34" charset="-122"/>
                <a:cs typeface="+mn-ea"/>
              </a:rPr>
              <a:t>连接数据库密码</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&lt;/bean&gt;</a:t>
            </a: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&lt;!-- 2.配置JDBC模板 --&gt;</a:t>
            </a: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&lt;bean id="</a:t>
            </a:r>
            <a:r>
              <a:rPr lang="en-US" altLang="zh-CN" sz="1500" dirty="0" err="1">
                <a:solidFill>
                  <a:srgbClr val="C00000"/>
                </a:solidFill>
                <a:latin typeface="微软雅黑" panose="020B0503020204020204" pitchFamily="34" charset="-122"/>
                <a:ea typeface="微软雅黑" panose="020B0503020204020204" pitchFamily="34" charset="-122"/>
                <a:cs typeface="+mn-ea"/>
                <a:sym typeface="+mn-ea"/>
              </a:rPr>
              <a:t>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class="</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org.springframework.jdbc.core.JdbcTemplate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dataSource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ref="</a:t>
            </a:r>
            <a:r>
              <a:rPr lang="en-US" altLang="zh-CN" sz="1500" dirty="0" err="1">
                <a:solidFill>
                  <a:srgbClr val="C00000"/>
                </a:solidFill>
                <a:latin typeface="微软雅黑" panose="020B0503020204020204" pitchFamily="34" charset="-122"/>
                <a:ea typeface="微软雅黑" panose="020B0503020204020204" pitchFamily="34" charset="-122"/>
                <a:cs typeface="+mn-ea"/>
                <a:sym typeface="+mn-ea"/>
              </a:rPr>
              <a:t>dataSource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&lt;/bean&gt;</a:t>
            </a: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&lt;!-- 3.配置</a:t>
            </a:r>
            <a:r>
              <a:rPr lang="zh-CN" altLang="en-US" sz="1500" dirty="0">
                <a:solidFill>
                  <a:srgbClr val="595959"/>
                </a:solidFill>
                <a:latin typeface="微软雅黑" panose="020B0503020204020204" pitchFamily="34" charset="-122"/>
                <a:ea typeface="微软雅黑" panose="020B0503020204020204" pitchFamily="34" charset="-122"/>
                <a:cs typeface="+mn-ea"/>
                <a:sym typeface="+mn-ea"/>
              </a:rPr>
              <a:t>注入类</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--&gt;</a:t>
            </a: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&lt;bean id="xxx" class="</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Xxx</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	&lt;property name="</a:t>
            </a:r>
            <a:r>
              <a:rPr lang="en-US" altLang="zh-CN" sz="1500" dirty="0" err="1">
                <a:latin typeface="微软雅黑" panose="020B0503020204020204" pitchFamily="34" charset="-122"/>
                <a:ea typeface="微软雅黑" panose="020B0503020204020204" pitchFamily="34" charset="-122"/>
                <a:cs typeface="+mn-ea"/>
                <a:sym typeface="+mn-ea"/>
              </a:rPr>
              <a:t>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ref="</a:t>
            </a:r>
            <a:r>
              <a:rPr lang="en-US" altLang="zh-CN" sz="1500" dirty="0" err="1">
                <a:solidFill>
                  <a:srgbClr val="C00000"/>
                </a:solidFill>
                <a:latin typeface="微软雅黑" panose="020B0503020204020204" pitchFamily="34" charset="-122"/>
                <a:ea typeface="微软雅黑" panose="020B0503020204020204" pitchFamily="34" charset="-122"/>
                <a:cs typeface="+mn-ea"/>
                <a:sym typeface="+mn-ea"/>
              </a:rPr>
              <a:t>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"/&gt;&lt;/bean&gt;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5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35" y="266700"/>
            <a:ext cx="42017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a:spLocks noChangeArrowheads="1"/>
          </p:cNvSpPr>
          <p:nvPr/>
        </p:nvSpPr>
        <p:spPr bwMode="auto">
          <a:xfrm>
            <a:off x="953338" y="930275"/>
            <a:ext cx="81756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lang="en-US" altLang="zh-CN" dirty="0"/>
              <a:t>       </a:t>
            </a:r>
            <a:r>
              <a:rPr lang="zh-CN" altLang="en-US" dirty="0"/>
              <a:t>关于</a:t>
            </a:r>
            <a:r>
              <a:rPr lang="zh-CN" altLang="zh-CN" dirty="0"/>
              <a:t>上述</a:t>
            </a:r>
            <a:r>
              <a:rPr lang="zh-CN" altLang="en-US" dirty="0"/>
              <a:t>示例</a:t>
            </a:r>
            <a:r>
              <a:rPr lang="en-US" altLang="zh-CN" dirty="0" err="1"/>
              <a:t>dataSource</a:t>
            </a:r>
            <a:r>
              <a:rPr lang="zh-CN" altLang="zh-CN" dirty="0"/>
              <a:t>配置</a:t>
            </a:r>
            <a:r>
              <a:rPr lang="zh-CN" altLang="en-US" dirty="0"/>
              <a:t>中</a:t>
            </a:r>
            <a:r>
              <a:rPr lang="zh-CN" altLang="zh-CN" dirty="0"/>
              <a:t>的</a:t>
            </a:r>
            <a:r>
              <a:rPr lang="en-US" altLang="zh-CN" dirty="0"/>
              <a:t>4</a:t>
            </a:r>
            <a:r>
              <a:rPr lang="zh-CN" altLang="zh-CN" dirty="0"/>
              <a:t>个属性</a:t>
            </a:r>
            <a:r>
              <a:rPr lang="zh-CN" altLang="en-US" dirty="0"/>
              <a:t>说明</a:t>
            </a:r>
            <a:r>
              <a:rPr lang="zh-CN" altLang="zh-CN" dirty="0"/>
              <a:t>，如</a:t>
            </a:r>
            <a:r>
              <a:rPr lang="zh-CN" altLang="en-US" dirty="0"/>
              <a:t>下表</a:t>
            </a:r>
            <a:r>
              <a:rPr lang="zh-CN" altLang="zh-CN" dirty="0"/>
              <a:t>所示</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pic>
        <p:nvPicPr>
          <p:cNvPr id="15"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634" y="1698333"/>
            <a:ext cx="8988162" cy="181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6" name="文本框 18"/>
          <p:cNvSpPr txBox="1"/>
          <p:nvPr>
            <p:custDataLst>
              <p:tags r:id="rId1"/>
            </p:custDataLst>
          </p:nvPr>
        </p:nvSpPr>
        <p:spPr>
          <a:xfrm>
            <a:off x="1015068" y="3741490"/>
            <a:ext cx="9831897" cy="26089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600" dirty="0">
                <a:solidFill>
                  <a:schemeClr val="tx1"/>
                </a:solidFill>
                <a:latin typeface="宋体" panose="02010600030101010101" pitchFamily="2" charset="-122"/>
                <a:ea typeface="宋体" panose="02010600030101010101" pitchFamily="2" charset="-122"/>
                <a:cs typeface="+mn-cs"/>
              </a:rPr>
              <a:t>    </a:t>
            </a:r>
            <a:r>
              <a:rPr lang="zh-CN" altLang="en-US" sz="1600" dirty="0" smtClean="0">
                <a:solidFill>
                  <a:schemeClr val="tx1"/>
                </a:solidFill>
                <a:latin typeface="宋体" panose="02010600030101010101" pitchFamily="2" charset="-122"/>
                <a:ea typeface="宋体" panose="02010600030101010101" pitchFamily="2" charset="-122"/>
                <a:cs typeface="+mn-cs"/>
              </a:rPr>
              <a:t>在</a:t>
            </a:r>
            <a:r>
              <a:rPr lang="en-US" altLang="zh-CN" sz="1600" dirty="0" err="1">
                <a:solidFill>
                  <a:schemeClr val="tx1"/>
                </a:solidFill>
                <a:latin typeface="宋体" panose="02010600030101010101" pitchFamily="2" charset="-122"/>
                <a:ea typeface="宋体" panose="02010600030101010101" pitchFamily="2" charset="-122"/>
                <a:cs typeface="+mn-cs"/>
              </a:rPr>
              <a:t>dataSource</a:t>
            </a:r>
            <a:r>
              <a:rPr lang="zh-CN" altLang="en-US" sz="1600" dirty="0">
                <a:solidFill>
                  <a:schemeClr val="tx1"/>
                </a:solidFill>
                <a:latin typeface="宋体" panose="02010600030101010101" pitchFamily="2" charset="-122"/>
                <a:ea typeface="宋体" panose="02010600030101010101" pitchFamily="2" charset="-122"/>
                <a:cs typeface="+mn-cs"/>
              </a:rPr>
              <a:t>的</a:t>
            </a:r>
            <a:r>
              <a:rPr lang="en-US" altLang="zh-CN" sz="1600" dirty="0">
                <a:solidFill>
                  <a:schemeClr val="tx1"/>
                </a:solidFill>
                <a:latin typeface="宋体" panose="02010600030101010101" pitchFamily="2" charset="-122"/>
                <a:ea typeface="宋体" panose="02010600030101010101" pitchFamily="2" charset="-122"/>
                <a:cs typeface="+mn-cs"/>
              </a:rPr>
              <a:t>4</a:t>
            </a:r>
            <a:r>
              <a:rPr lang="zh-CN" altLang="en-US" sz="1600" dirty="0">
                <a:solidFill>
                  <a:schemeClr val="tx1"/>
                </a:solidFill>
                <a:latin typeface="宋体" panose="02010600030101010101" pitchFamily="2" charset="-122"/>
                <a:ea typeface="宋体" panose="02010600030101010101" pitchFamily="2" charset="-122"/>
                <a:cs typeface="+mn-cs"/>
              </a:rPr>
              <a:t>个属性中，</a:t>
            </a:r>
            <a:r>
              <a:rPr lang="zh-CN" altLang="zh-CN" sz="1600" dirty="0">
                <a:solidFill>
                  <a:schemeClr val="tx1"/>
                </a:solidFill>
                <a:latin typeface="宋体" panose="02010600030101010101" pitchFamily="2" charset="-122"/>
                <a:ea typeface="宋体" panose="02010600030101010101" pitchFamily="2" charset="-122"/>
                <a:cs typeface="+mn-cs"/>
              </a:rPr>
              <a:t>需要根据数据库类型或者系统配置设置相应的属性值</a:t>
            </a:r>
            <a:r>
              <a:rPr lang="zh-CN" altLang="zh-CN" sz="1600" dirty="0" smtClean="0">
                <a:solidFill>
                  <a:schemeClr val="tx1"/>
                </a:solidFill>
                <a:latin typeface="宋体" panose="02010600030101010101" pitchFamily="2" charset="-122"/>
                <a:ea typeface="宋体" panose="02010600030101010101" pitchFamily="2" charset="-122"/>
                <a:cs typeface="+mn-cs"/>
              </a:rPr>
              <a:t>。</a:t>
            </a:r>
            <a:endParaRPr lang="en-US" altLang="zh-CN" sz="1600" dirty="0" smtClean="0">
              <a:solidFill>
                <a:schemeClr val="tx1"/>
              </a:solidFill>
              <a:latin typeface="宋体" panose="02010600030101010101" pitchFamily="2" charset="-122"/>
              <a:ea typeface="宋体" panose="02010600030101010101" pitchFamily="2" charset="-122"/>
              <a:cs typeface="+mn-cs"/>
            </a:endParaRPr>
          </a:p>
          <a:p>
            <a:pPr>
              <a:lnSpc>
                <a:spcPct val="150000"/>
              </a:lnSpc>
            </a:pPr>
            <a:r>
              <a:rPr lang="zh-CN" altLang="zh-CN" sz="1600" dirty="0" smtClean="0">
                <a:solidFill>
                  <a:schemeClr val="tx1"/>
                </a:solidFill>
                <a:latin typeface="宋体" panose="02010600030101010101" pitchFamily="2" charset="-122"/>
                <a:ea typeface="宋体" panose="02010600030101010101" pitchFamily="2" charset="-122"/>
                <a:cs typeface="+mn-cs"/>
              </a:rPr>
              <a:t>例如</a:t>
            </a:r>
            <a:r>
              <a:rPr lang="en-US" altLang="zh-CN" sz="1600" dirty="0" smtClean="0">
                <a:solidFill>
                  <a:schemeClr val="tx1"/>
                </a:solidFill>
                <a:latin typeface="宋体" panose="02010600030101010101" pitchFamily="2" charset="-122"/>
                <a:ea typeface="宋体" panose="02010600030101010101" pitchFamily="2" charset="-122"/>
                <a:cs typeface="+mn-cs"/>
              </a:rPr>
              <a:t>:</a:t>
            </a:r>
          </a:p>
          <a:p>
            <a:pPr>
              <a:lnSpc>
                <a:spcPct val="150000"/>
              </a:lnSpc>
            </a:pPr>
            <a:r>
              <a:rPr lang="zh-CN" altLang="zh-CN" sz="1600" dirty="0" smtClean="0">
                <a:solidFill>
                  <a:schemeClr val="tx1"/>
                </a:solidFill>
                <a:latin typeface="宋体" panose="02010600030101010101" pitchFamily="2" charset="-122"/>
                <a:ea typeface="宋体" panose="02010600030101010101" pitchFamily="2" charset="-122"/>
                <a:cs typeface="+mn-cs"/>
              </a:rPr>
              <a:t>如果</a:t>
            </a:r>
            <a:r>
              <a:rPr lang="zh-CN" altLang="zh-CN" sz="1600" dirty="0">
                <a:solidFill>
                  <a:schemeClr val="tx1"/>
                </a:solidFill>
                <a:latin typeface="宋体" panose="02010600030101010101" pitchFamily="2" charset="-122"/>
                <a:ea typeface="宋体" panose="02010600030101010101" pitchFamily="2" charset="-122"/>
                <a:cs typeface="+mn-cs"/>
              </a:rPr>
              <a:t>数据库类型不同，需要更改驱动名称</a:t>
            </a:r>
            <a:r>
              <a:rPr lang="zh-CN" altLang="zh-CN" sz="1600" dirty="0" smtClean="0">
                <a:solidFill>
                  <a:schemeClr val="tx1"/>
                </a:solidFill>
                <a:latin typeface="宋体" panose="02010600030101010101" pitchFamily="2" charset="-122"/>
                <a:ea typeface="宋体" panose="02010600030101010101" pitchFamily="2" charset="-122"/>
                <a:cs typeface="+mn-cs"/>
              </a:rPr>
              <a:t>；</a:t>
            </a:r>
            <a:endParaRPr lang="en-US" altLang="zh-CN" sz="1600" dirty="0" smtClean="0">
              <a:solidFill>
                <a:schemeClr val="tx1"/>
              </a:solidFill>
              <a:latin typeface="宋体" panose="02010600030101010101" pitchFamily="2" charset="-122"/>
              <a:ea typeface="宋体" panose="02010600030101010101" pitchFamily="2" charset="-122"/>
              <a:cs typeface="+mn-cs"/>
            </a:endParaRPr>
          </a:p>
          <a:p>
            <a:pPr>
              <a:lnSpc>
                <a:spcPct val="150000"/>
              </a:lnSpc>
            </a:pPr>
            <a:r>
              <a:rPr lang="zh-CN" altLang="zh-CN" sz="1600" dirty="0" smtClean="0">
                <a:solidFill>
                  <a:schemeClr val="tx1"/>
                </a:solidFill>
                <a:latin typeface="宋体" panose="02010600030101010101" pitchFamily="2" charset="-122"/>
                <a:ea typeface="宋体" panose="02010600030101010101" pitchFamily="2" charset="-122"/>
                <a:cs typeface="+mn-cs"/>
              </a:rPr>
              <a:t>如果</a:t>
            </a:r>
            <a:r>
              <a:rPr lang="zh-CN" altLang="zh-CN" sz="1600" dirty="0">
                <a:solidFill>
                  <a:schemeClr val="tx1"/>
                </a:solidFill>
                <a:latin typeface="宋体" panose="02010600030101010101" pitchFamily="2" charset="-122"/>
                <a:ea typeface="宋体" panose="02010600030101010101" pitchFamily="2" charset="-122"/>
                <a:cs typeface="+mn-cs"/>
              </a:rPr>
              <a:t>数据库不在本地，则需要将地址中的</a:t>
            </a:r>
            <a:r>
              <a:rPr lang="en-US" altLang="zh-CN" sz="1600" dirty="0">
                <a:solidFill>
                  <a:schemeClr val="tx1"/>
                </a:solidFill>
                <a:latin typeface="宋体" panose="02010600030101010101" pitchFamily="2" charset="-122"/>
                <a:ea typeface="宋体" panose="02010600030101010101" pitchFamily="2" charset="-122"/>
                <a:cs typeface="+mn-cs"/>
              </a:rPr>
              <a:t>localhost</a:t>
            </a:r>
            <a:r>
              <a:rPr lang="zh-CN" altLang="zh-CN" sz="1600" dirty="0">
                <a:solidFill>
                  <a:schemeClr val="tx1"/>
                </a:solidFill>
                <a:latin typeface="宋体" panose="02010600030101010101" pitchFamily="2" charset="-122"/>
                <a:ea typeface="宋体" panose="02010600030101010101" pitchFamily="2" charset="-122"/>
                <a:cs typeface="+mn-cs"/>
              </a:rPr>
              <a:t>替换成相应的主机</a:t>
            </a:r>
            <a:r>
              <a:rPr lang="en-US" altLang="zh-CN" sz="1600" dirty="0">
                <a:solidFill>
                  <a:schemeClr val="tx1"/>
                </a:solidFill>
                <a:latin typeface="宋体" panose="02010600030101010101" pitchFamily="2" charset="-122"/>
                <a:ea typeface="宋体" panose="02010600030101010101" pitchFamily="2" charset="-122"/>
                <a:cs typeface="+mn-cs"/>
              </a:rPr>
              <a:t>IP</a:t>
            </a:r>
            <a:r>
              <a:rPr lang="zh-CN" altLang="zh-CN" sz="1600" dirty="0" smtClean="0">
                <a:solidFill>
                  <a:schemeClr val="tx1"/>
                </a:solidFill>
                <a:latin typeface="宋体" panose="02010600030101010101" pitchFamily="2" charset="-122"/>
                <a:ea typeface="宋体" panose="02010600030101010101" pitchFamily="2" charset="-122"/>
                <a:cs typeface="+mn-cs"/>
              </a:rPr>
              <a:t>；</a:t>
            </a:r>
            <a:endParaRPr lang="en-US" altLang="zh-CN" sz="1600" dirty="0" smtClean="0">
              <a:solidFill>
                <a:schemeClr val="tx1"/>
              </a:solidFill>
              <a:latin typeface="宋体" panose="02010600030101010101" pitchFamily="2" charset="-122"/>
              <a:ea typeface="宋体" panose="02010600030101010101" pitchFamily="2" charset="-122"/>
              <a:cs typeface="+mn-cs"/>
            </a:endParaRPr>
          </a:p>
          <a:p>
            <a:pPr>
              <a:lnSpc>
                <a:spcPct val="150000"/>
              </a:lnSpc>
            </a:pPr>
            <a:r>
              <a:rPr lang="zh-CN" altLang="zh-CN" sz="1600" dirty="0" smtClean="0">
                <a:solidFill>
                  <a:schemeClr val="tx1"/>
                </a:solidFill>
                <a:latin typeface="宋体" panose="02010600030101010101" pitchFamily="2" charset="-122"/>
                <a:ea typeface="宋体" panose="02010600030101010101" pitchFamily="2" charset="-122"/>
                <a:cs typeface="+mn-cs"/>
              </a:rPr>
              <a:t>默认</a:t>
            </a:r>
            <a:r>
              <a:rPr lang="zh-CN" altLang="zh-CN" sz="1600" dirty="0">
                <a:solidFill>
                  <a:schemeClr val="tx1"/>
                </a:solidFill>
                <a:latin typeface="宋体" panose="02010600030101010101" pitchFamily="2" charset="-122"/>
                <a:ea typeface="宋体" panose="02010600030101010101" pitchFamily="2" charset="-122"/>
                <a:cs typeface="+mn-cs"/>
              </a:rPr>
              <a:t>情况下，数据库端口号可以省略，但如果修改过</a:t>
            </a:r>
            <a:r>
              <a:rPr lang="en-US" altLang="zh-CN" sz="1600" dirty="0">
                <a:solidFill>
                  <a:schemeClr val="tx1"/>
                </a:solidFill>
                <a:latin typeface="宋体" panose="02010600030101010101" pitchFamily="2" charset="-122"/>
                <a:ea typeface="宋体" panose="02010600030101010101" pitchFamily="2" charset="-122"/>
                <a:cs typeface="+mn-cs"/>
              </a:rPr>
              <a:t>MySQL</a:t>
            </a:r>
            <a:r>
              <a:rPr lang="zh-CN" altLang="zh-CN" sz="1600" dirty="0">
                <a:solidFill>
                  <a:schemeClr val="tx1"/>
                </a:solidFill>
                <a:latin typeface="宋体" panose="02010600030101010101" pitchFamily="2" charset="-122"/>
                <a:ea typeface="宋体" panose="02010600030101010101" pitchFamily="2" charset="-122"/>
                <a:cs typeface="+mn-cs"/>
              </a:rPr>
              <a:t>数据库的端口号，则需要加上修改后的端口号</a:t>
            </a:r>
            <a:r>
              <a:rPr lang="zh-CN" altLang="zh-CN" sz="1600" dirty="0" smtClean="0">
                <a:solidFill>
                  <a:schemeClr val="tx1"/>
                </a:solidFill>
                <a:latin typeface="宋体" panose="02010600030101010101" pitchFamily="2" charset="-122"/>
                <a:ea typeface="宋体" panose="02010600030101010101" pitchFamily="2" charset="-122"/>
                <a:cs typeface="+mn-cs"/>
              </a:rPr>
              <a:t>。</a:t>
            </a:r>
            <a:endParaRPr lang="en-US" altLang="zh-CN" sz="1600" dirty="0" smtClean="0">
              <a:solidFill>
                <a:schemeClr val="tx1"/>
              </a:solidFill>
              <a:latin typeface="宋体" panose="02010600030101010101" pitchFamily="2" charset="-122"/>
              <a:ea typeface="宋体" panose="02010600030101010101" pitchFamily="2" charset="-122"/>
              <a:cs typeface="+mn-cs"/>
            </a:endParaRPr>
          </a:p>
          <a:p>
            <a:pPr>
              <a:lnSpc>
                <a:spcPct val="150000"/>
              </a:lnSpc>
            </a:pPr>
            <a:r>
              <a:rPr lang="zh-CN" altLang="zh-CN" sz="1600" dirty="0" smtClean="0">
                <a:solidFill>
                  <a:schemeClr val="tx1"/>
                </a:solidFill>
                <a:latin typeface="宋体" panose="02010600030101010101" pitchFamily="2" charset="-122"/>
                <a:ea typeface="宋体" panose="02010600030101010101" pitchFamily="2" charset="-122"/>
                <a:cs typeface="+mn-cs"/>
              </a:rPr>
              <a:t>此外</a:t>
            </a:r>
            <a:r>
              <a:rPr lang="zh-CN" altLang="zh-CN" sz="1600" dirty="0">
                <a:solidFill>
                  <a:schemeClr val="tx1"/>
                </a:solidFill>
                <a:latin typeface="宋体" panose="02010600030101010101" pitchFamily="2" charset="-122"/>
                <a:ea typeface="宋体" panose="02010600030101010101" pitchFamily="2" charset="-122"/>
                <a:cs typeface="+mn-cs"/>
              </a:rPr>
              <a:t>，连接数据库的用户名和密码需要与数据库创建时设置的用户名和密码保持一致。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251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3934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en-US" sz="2000" dirty="0">
                <a:solidFill>
                  <a:srgbClr val="1369B2"/>
                </a:solidFill>
                <a:latin typeface="微软雅黑" panose="020B0503020204020204" pitchFamily="34" charset="-122"/>
                <a:ea typeface="微软雅黑" panose="020B0503020204020204" pitchFamily="34" charset="-122"/>
              </a:rPr>
              <a:t>作用</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4670"/>
            <a:ext cx="9087451" cy="2127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针对数据库操作，</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框架提供了</a:t>
            </a:r>
            <a:r>
              <a:rPr lang="en-US" altLang="zh-CN" dirty="0">
                <a:solidFill>
                  <a:srgbClr val="1369B2"/>
                </a:solidFill>
                <a:latin typeface="微软雅黑" panose="020B0503020204020204" pitchFamily="34" charset="-122"/>
                <a:cs typeface="+mn-cs"/>
              </a:rPr>
              <a:t>JdbcTemplate类</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是一个</a:t>
            </a:r>
            <a:r>
              <a:rPr lang="zh-CN" altLang="zh-CN" dirty="0">
                <a:solidFill>
                  <a:srgbClr val="1369B2"/>
                </a:solidFill>
                <a:latin typeface="微软雅黑" panose="020B0503020204020204" pitchFamily="34" charset="-122"/>
              </a:rPr>
              <a:t>模板类</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JDBC</a:t>
            </a:r>
            <a:r>
              <a:rPr lang="zh-CN" altLang="zh-CN" dirty="0">
                <a:solidFill>
                  <a:srgbClr val="595959"/>
                </a:solidFill>
                <a:latin typeface="微软雅黑" panose="020B0503020204020204" pitchFamily="34" charset="-122"/>
              </a:rPr>
              <a:t>中的更高层次的抽象类均在</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模板类的基础上创建。</a:t>
            </a:r>
          </a:p>
          <a:p>
            <a:pPr>
              <a:lnSpc>
                <a:spcPct val="150000"/>
              </a:lnSpc>
            </a:pP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类提供了</a:t>
            </a:r>
            <a:r>
              <a:rPr lang="zh-CN" altLang="zh-CN" dirty="0">
                <a:solidFill>
                  <a:srgbClr val="1369B2"/>
                </a:solidFill>
                <a:latin typeface="微软雅黑" panose="020B0503020204020204" pitchFamily="34" charset="-122"/>
              </a:rPr>
              <a:t>操作数据库</a:t>
            </a:r>
            <a:r>
              <a:rPr lang="zh-CN" altLang="zh-CN" dirty="0">
                <a:solidFill>
                  <a:srgbClr val="595959"/>
                </a:solidFill>
                <a:latin typeface="微软雅黑" panose="020B0503020204020204" pitchFamily="34" charset="-122"/>
              </a:rPr>
              <a:t>的基本方法，包括</a:t>
            </a:r>
            <a:r>
              <a:rPr lang="zh-CN" altLang="zh-CN" dirty="0">
                <a:solidFill>
                  <a:srgbClr val="1369B2"/>
                </a:solidFill>
                <a:latin typeface="微软雅黑" panose="020B0503020204020204" pitchFamily="34" charset="-122"/>
              </a:rPr>
              <a:t>添加</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删除</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查询</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更新</a:t>
            </a:r>
            <a:r>
              <a:rPr lang="zh-CN" altLang="zh-CN" dirty="0">
                <a:solidFill>
                  <a:srgbClr val="595959"/>
                </a:solidFill>
                <a:latin typeface="微软雅黑" panose="020B0503020204020204" pitchFamily="34" charset="-122"/>
              </a:rPr>
              <a:t>。在操作数据库时，</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a:t>
            </a:r>
            <a:r>
              <a:rPr lang="zh-CN" altLang="zh-CN" dirty="0">
                <a:solidFill>
                  <a:srgbClr val="1369B2"/>
                </a:solidFill>
                <a:latin typeface="微软雅黑" panose="020B0503020204020204" pitchFamily="34" charset="-122"/>
              </a:rPr>
              <a:t>简化</a:t>
            </a:r>
            <a:r>
              <a:rPr lang="zh-CN" altLang="zh-CN" dirty="0">
                <a:solidFill>
                  <a:srgbClr val="595959"/>
                </a:solidFill>
                <a:latin typeface="微软雅黑" panose="020B0503020204020204" pitchFamily="34" charset="-122"/>
              </a:rPr>
              <a:t>了传统</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中的复杂</a:t>
            </a:r>
            <a:r>
              <a:rPr lang="zh-CN" altLang="zh-CN" dirty="0">
                <a:solidFill>
                  <a:srgbClr val="1369B2"/>
                </a:solidFill>
                <a:latin typeface="微软雅黑" panose="020B0503020204020204" pitchFamily="34" charset="-122"/>
              </a:rPr>
              <a:t>步骤</a:t>
            </a:r>
            <a:r>
              <a:rPr lang="zh-CN" altLang="zh-CN" dirty="0">
                <a:solidFill>
                  <a:srgbClr val="595959"/>
                </a:solidFill>
                <a:latin typeface="微软雅黑" panose="020B0503020204020204" pitchFamily="34" charset="-122"/>
              </a:rPr>
              <a:t>，这可以让开发人员将更多精力投入到业务逻辑中。</a:t>
            </a:r>
          </a:p>
        </p:txBody>
      </p:sp>
      <p:sp>
        <p:nvSpPr>
          <p:cNvPr id="12" name="圆角矩形 11"/>
          <p:cNvSpPr/>
          <p:nvPr/>
        </p:nvSpPr>
        <p:spPr>
          <a:xfrm>
            <a:off x="1360245" y="2858540"/>
            <a:ext cx="9658732" cy="25935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013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1331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5930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05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7660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抽象类</a:t>
            </a:r>
            <a:r>
              <a:rPr lang="en-US" altLang="zh-CN" sz="2000" dirty="0" err="1">
                <a:solidFill>
                  <a:srgbClr val="1369B2"/>
                </a:solidFill>
                <a:latin typeface="微软雅黑" panose="020B0503020204020204" pitchFamily="34" charset="-122"/>
                <a:ea typeface="微软雅黑" panose="020B0503020204020204" pitchFamily="34" charset="-122"/>
              </a:rPr>
              <a:t>JdbcAccessor</a:t>
            </a:r>
            <a:r>
              <a:rPr lang="zh-CN" altLang="en-US" sz="2000" dirty="0">
                <a:solidFill>
                  <a:srgbClr val="1369B2"/>
                </a:solidFill>
                <a:latin typeface="微软雅黑" panose="020B0503020204020204" pitchFamily="34" charset="-122"/>
                <a:ea typeface="微软雅黑" panose="020B0503020204020204" pitchFamily="34" charset="-122"/>
              </a:rPr>
              <a:t>的属性</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37509"/>
            <a:ext cx="9087451" cy="25271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类继承自抽象类</a:t>
            </a:r>
            <a:r>
              <a:rPr lang="en-US" altLang="zh-CN" dirty="0" err="1">
                <a:solidFill>
                  <a:srgbClr val="595959"/>
                </a:solidFill>
                <a:latin typeface="微软雅黑" panose="020B0503020204020204" pitchFamily="34" charset="-122"/>
              </a:rPr>
              <a:t>JdbcAccessor</a:t>
            </a:r>
            <a:r>
              <a:rPr lang="zh-CN" altLang="zh-CN" dirty="0">
                <a:solidFill>
                  <a:srgbClr val="595959"/>
                </a:solidFill>
                <a:latin typeface="微软雅黑" panose="020B0503020204020204" pitchFamily="34" charset="-122"/>
              </a:rPr>
              <a:t>，同时实现了</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接口。抽象类</a:t>
            </a:r>
            <a:r>
              <a:rPr lang="en-US" altLang="zh-CN" dirty="0" err="1">
                <a:solidFill>
                  <a:srgbClr val="595959"/>
                </a:solidFill>
                <a:latin typeface="微软雅黑" panose="020B0503020204020204" pitchFamily="34" charset="-122"/>
              </a:rPr>
              <a:t>JdbcAccessor</a:t>
            </a:r>
            <a:r>
              <a:rPr lang="zh-CN" altLang="zh-CN" dirty="0">
                <a:solidFill>
                  <a:srgbClr val="595959"/>
                </a:solidFill>
                <a:latin typeface="微软雅黑" panose="020B0503020204020204" pitchFamily="34" charset="-122"/>
              </a:rPr>
              <a:t>提供了一些访问数据库时使用的公共属性，具体如下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DataSource</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DataSource</a:t>
            </a:r>
            <a:r>
              <a:rPr lang="zh-CN" altLang="zh-CN" dirty="0">
                <a:solidFill>
                  <a:srgbClr val="595959"/>
                </a:solidFill>
                <a:latin typeface="微软雅黑" panose="020B0503020204020204" pitchFamily="34" charset="-122"/>
              </a:rPr>
              <a:t>主要功能是获取数据库连接。在具体的数据操作中，</a:t>
            </a:r>
            <a:r>
              <a:rPr lang="zh-CN" altLang="en-US" dirty="0">
                <a:solidFill>
                  <a:srgbClr val="595959"/>
                </a:solidFill>
                <a:latin typeface="微软雅黑" panose="020B0503020204020204" pitchFamily="34" charset="-122"/>
              </a:rPr>
              <a:t>它还</a:t>
            </a:r>
            <a:r>
              <a:rPr lang="zh-CN" altLang="zh-CN" dirty="0">
                <a:solidFill>
                  <a:srgbClr val="595959"/>
                </a:solidFill>
                <a:latin typeface="微软雅黑" panose="020B0503020204020204" pitchFamily="34" charset="-122"/>
              </a:rPr>
              <a:t>提供对数据库连接的缓冲池和分布式事务的支持。</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SQLExceptionTranslator</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SQLExceptionTranslator</a:t>
            </a:r>
            <a:r>
              <a:rPr lang="zh-CN" altLang="zh-CN" dirty="0">
                <a:solidFill>
                  <a:srgbClr val="595959"/>
                </a:solidFill>
                <a:latin typeface="微软雅黑" panose="020B0503020204020204" pitchFamily="34" charset="-122"/>
              </a:rPr>
              <a:t>是一个接口，</a:t>
            </a:r>
            <a:r>
              <a:rPr lang="zh-CN" altLang="en-US" dirty="0">
                <a:solidFill>
                  <a:srgbClr val="595959"/>
                </a:solidFill>
                <a:latin typeface="微软雅黑" panose="020B0503020204020204" pitchFamily="34" charset="-122"/>
              </a:rPr>
              <a:t>它</a:t>
            </a:r>
            <a:r>
              <a:rPr lang="zh-CN" altLang="zh-CN" dirty="0">
                <a:solidFill>
                  <a:srgbClr val="595959"/>
                </a:solidFill>
                <a:latin typeface="微软雅黑" panose="020B0503020204020204" pitchFamily="34" charset="-122"/>
              </a:rPr>
              <a:t>负责对</a:t>
            </a:r>
            <a:r>
              <a:rPr lang="en-US" altLang="zh-CN" dirty="0" err="1">
                <a:solidFill>
                  <a:srgbClr val="595959"/>
                </a:solidFill>
                <a:latin typeface="微软雅黑" panose="020B0503020204020204" pitchFamily="34" charset="-122"/>
              </a:rPr>
              <a:t>SQLException</a:t>
            </a:r>
            <a:r>
              <a:rPr lang="zh-CN" altLang="zh-CN" dirty="0">
                <a:solidFill>
                  <a:srgbClr val="595959"/>
                </a:solidFill>
                <a:latin typeface="微软雅黑" panose="020B0503020204020204" pitchFamily="34" charset="-122"/>
              </a:rPr>
              <a:t>异常进行转译工作。</a:t>
            </a:r>
          </a:p>
        </p:txBody>
      </p:sp>
      <p:sp>
        <p:nvSpPr>
          <p:cNvPr id="12" name="圆角矩形 11"/>
          <p:cNvSpPr/>
          <p:nvPr/>
        </p:nvSpPr>
        <p:spPr>
          <a:xfrm>
            <a:off x="1360245" y="2640330"/>
            <a:ext cx="9658732" cy="312647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842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430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4885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006850" y="3014345"/>
            <a:ext cx="8020050" cy="829945"/>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的</a:t>
            </a:r>
            <a:r>
              <a:rPr lang="zh-CN" sz="4800" b="1" dirty="0">
                <a:solidFill>
                  <a:srgbClr val="595959"/>
                </a:solidFill>
                <a:latin typeface="微软雅黑" panose="020B0503020204020204" pitchFamily="34" charset="-122"/>
                <a:ea typeface="微软雅黑" panose="020B0503020204020204" pitchFamily="34" charset="-122"/>
                <a:cs typeface="+mn-ea"/>
                <a:sym typeface="+mn-lt"/>
              </a:rPr>
              <a:t>常用方法</a:t>
            </a: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727032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的常用</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bwMode="auto">
          <a:xfrm>
            <a:off x="1719189" y="1162050"/>
            <a:ext cx="8147050" cy="10287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p:txBody>
      </p:sp>
      <p:sp>
        <p:nvSpPr>
          <p:cNvPr id="7" name="矩形 6"/>
          <p:cNvSpPr>
            <a:spLocks noChangeArrowheads="1"/>
          </p:cNvSpPr>
          <p:nvPr/>
        </p:nvSpPr>
        <p:spPr bwMode="auto">
          <a:xfrm>
            <a:off x="1692202" y="1193800"/>
            <a:ext cx="81470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lang="en-US" altLang="zh-CN" sz="2000" dirty="0"/>
              <a:t>        </a:t>
            </a:r>
            <a:r>
              <a:rPr lang="zh-CN" altLang="zh-CN" dirty="0">
                <a:latin typeface="Times New Roman" pitchFamily="18" charset="0"/>
                <a:cs typeface="Times New Roman" pitchFamily="18" charset="0"/>
              </a:rPr>
              <a:t>在</a:t>
            </a:r>
            <a:r>
              <a:rPr lang="en-US" altLang="zh-CN" dirty="0" err="1">
                <a:latin typeface="Times New Roman" pitchFamily="18" charset="0"/>
                <a:cs typeface="Times New Roman" pitchFamily="18" charset="0"/>
              </a:rPr>
              <a:t>JdbcTemplate</a:t>
            </a:r>
            <a:r>
              <a:rPr lang="zh-CN" altLang="en-US" dirty="0">
                <a:latin typeface="Times New Roman" pitchFamily="18" charset="0"/>
                <a:cs typeface="Times New Roman" pitchFamily="18" charset="0"/>
              </a:rPr>
              <a:t>核心</a:t>
            </a:r>
            <a:r>
              <a:rPr lang="zh-CN" altLang="zh-CN" dirty="0">
                <a:latin typeface="Times New Roman" pitchFamily="18" charset="0"/>
                <a:cs typeface="Times New Roman" pitchFamily="18" charset="0"/>
              </a:rPr>
              <a:t>类中，提供了大量的</a:t>
            </a:r>
            <a:r>
              <a:rPr lang="zh-CN" altLang="zh-CN" dirty="0">
                <a:solidFill>
                  <a:srgbClr val="0070C0"/>
                </a:solidFill>
                <a:latin typeface="Times New Roman" pitchFamily="18" charset="0"/>
                <a:cs typeface="Times New Roman" pitchFamily="18" charset="0"/>
              </a:rPr>
              <a:t>更新和查询数据库的方法</a:t>
            </a:r>
            <a:r>
              <a:rPr lang="zh-CN" altLang="zh-CN" dirty="0">
                <a:latin typeface="Times New Roman" pitchFamily="18" charset="0"/>
                <a:cs typeface="Times New Roman" pitchFamily="18" charset="0"/>
              </a:rPr>
              <a:t>，</a:t>
            </a:r>
            <a:r>
              <a:rPr lang="zh-CN" altLang="zh-CN" dirty="0">
                <a:solidFill>
                  <a:srgbClr val="0070C0"/>
                </a:solidFill>
                <a:latin typeface="Times New Roman" pitchFamily="18" charset="0"/>
                <a:cs typeface="Times New Roman" pitchFamily="18" charset="0"/>
              </a:rPr>
              <a:t>我们就是使用的这些方法来操作数据库的</a:t>
            </a:r>
            <a:r>
              <a:rPr lang="zh-CN" altLang="zh-CN"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sp>
        <p:nvSpPr>
          <p:cNvPr id="8" name="AutoShape 2"/>
          <p:cNvSpPr>
            <a:spLocks noChangeArrowheads="1"/>
          </p:cNvSpPr>
          <p:nvPr/>
        </p:nvSpPr>
        <p:spPr bwMode="grayWhite">
          <a:xfrm>
            <a:off x="1685852" y="2478088"/>
            <a:ext cx="8159750" cy="3357562"/>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a:solidFill>
                <a:schemeClr val="bg1"/>
              </a:solidFill>
              <a:latin typeface="Times New Roman" pitchFamily="18" charset="0"/>
              <a:cs typeface="Times New Roman" pitchFamily="18" charset="0"/>
            </a:endParaRPr>
          </a:p>
        </p:txBody>
      </p:sp>
      <p:grpSp>
        <p:nvGrpSpPr>
          <p:cNvPr id="9" name="组合 8"/>
          <p:cNvGrpSpPr>
            <a:grpSpLocks/>
          </p:cNvGrpSpPr>
          <p:nvPr/>
        </p:nvGrpSpPr>
        <p:grpSpPr bwMode="auto">
          <a:xfrm>
            <a:off x="2322439" y="2667000"/>
            <a:ext cx="7038975" cy="923925"/>
            <a:chOff x="1114425" y="2962275"/>
            <a:chExt cx="7038975" cy="923720"/>
          </a:xfrm>
        </p:grpSpPr>
        <p:grpSp>
          <p:nvGrpSpPr>
            <p:cNvPr id="10" name="Group 3"/>
            <p:cNvGrpSpPr>
              <a:grpSpLocks/>
            </p:cNvGrpSpPr>
            <p:nvPr/>
          </p:nvGrpSpPr>
          <p:grpSpPr bwMode="auto">
            <a:xfrm>
              <a:off x="1114425" y="3302000"/>
              <a:ext cx="7014486" cy="252413"/>
              <a:chOff x="1392" y="1536"/>
              <a:chExt cx="3652" cy="144"/>
            </a:xfrm>
          </p:grpSpPr>
          <p:sp>
            <p:nvSpPr>
              <p:cNvPr id="15" name="Line 4"/>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Oval 5"/>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latin typeface="Times New Roman" pitchFamily="18" charset="0"/>
                  <a:cs typeface="Times New Roman" pitchFamily="18" charset="0"/>
                </a:endParaRPr>
              </a:p>
            </p:txBody>
          </p:sp>
        </p:grpSp>
        <p:sp>
          <p:nvSpPr>
            <p:cNvPr id="14" name="矩形 6"/>
            <p:cNvSpPr>
              <a:spLocks noChangeArrowheads="1"/>
            </p:cNvSpPr>
            <p:nvPr/>
          </p:nvSpPr>
          <p:spPr bwMode="auto">
            <a:xfrm>
              <a:off x="1473200" y="2962275"/>
              <a:ext cx="6680200" cy="92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a:latin typeface="Times New Roman" pitchFamily="18" charset="0"/>
                  <a:cs typeface="Times New Roman" pitchFamily="18" charset="0"/>
                </a:rPr>
                <a:t>execute()</a:t>
              </a:r>
            </a:p>
            <a:p>
              <a:pPr>
                <a:lnSpc>
                  <a:spcPct val="150000"/>
                </a:lnSpc>
              </a:pPr>
              <a:r>
                <a:rPr lang="en-US" altLang="zh-CN">
                  <a:latin typeface="Times New Roman" pitchFamily="18" charset="0"/>
                  <a:cs typeface="Times New Roman" pitchFamily="18" charset="0"/>
                </a:rPr>
                <a:t>execute(String sql)</a:t>
              </a:r>
              <a:r>
                <a:rPr lang="zh-CN" altLang="en-US">
                  <a:latin typeface="Times New Roman" pitchFamily="18" charset="0"/>
                  <a:cs typeface="Times New Roman" pitchFamily="18" charset="0"/>
                </a:rPr>
                <a:t>方法可用于执行</a:t>
              </a:r>
              <a:r>
                <a:rPr lang="en-US" altLang="zh-CN">
                  <a:latin typeface="Times New Roman" pitchFamily="18" charset="0"/>
                  <a:cs typeface="Times New Roman" pitchFamily="18" charset="0"/>
                </a:rPr>
                <a:t>sql</a:t>
              </a:r>
              <a:r>
                <a:rPr lang="zh-CN" altLang="en-US">
                  <a:latin typeface="Times New Roman" pitchFamily="18" charset="0"/>
                  <a:cs typeface="Times New Roman" pitchFamily="18" charset="0"/>
                </a:rPr>
                <a:t>语句</a:t>
              </a:r>
            </a:p>
          </p:txBody>
        </p:sp>
      </p:grpSp>
      <p:grpSp>
        <p:nvGrpSpPr>
          <p:cNvPr id="17" name="组合 16"/>
          <p:cNvGrpSpPr>
            <a:grpSpLocks/>
          </p:cNvGrpSpPr>
          <p:nvPr/>
        </p:nvGrpSpPr>
        <p:grpSpPr bwMode="auto">
          <a:xfrm>
            <a:off x="2322439" y="3659188"/>
            <a:ext cx="7029450" cy="923925"/>
            <a:chOff x="1114425" y="4569724"/>
            <a:chExt cx="7029685" cy="923721"/>
          </a:xfrm>
        </p:grpSpPr>
        <p:grpSp>
          <p:nvGrpSpPr>
            <p:cNvPr id="18" name="Group 7"/>
            <p:cNvGrpSpPr>
              <a:grpSpLocks/>
            </p:cNvGrpSpPr>
            <p:nvPr/>
          </p:nvGrpSpPr>
          <p:grpSpPr bwMode="auto">
            <a:xfrm>
              <a:off x="1114425" y="4895916"/>
              <a:ext cx="7014489" cy="252413"/>
              <a:chOff x="1392" y="2002"/>
              <a:chExt cx="3652" cy="144"/>
            </a:xfrm>
          </p:grpSpPr>
          <p:sp>
            <p:nvSpPr>
              <p:cNvPr id="20" name="Line 8"/>
              <p:cNvSpPr>
                <a:spLocks noChangeShapeType="1"/>
              </p:cNvSpPr>
              <p:nvPr/>
            </p:nvSpPr>
            <p:spPr bwMode="auto">
              <a:xfrm flipV="1">
                <a:off x="1536" y="2081"/>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9"/>
              <p:cNvSpPr>
                <a:spLocks noChangeArrowheads="1"/>
              </p:cNvSpPr>
              <p:nvPr/>
            </p:nvSpPr>
            <p:spPr bwMode="gray">
              <a:xfrm>
                <a:off x="1392" y="200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solidFill>
                    <a:schemeClr val="bg1"/>
                  </a:solidFill>
                  <a:latin typeface="Times New Roman" pitchFamily="18" charset="0"/>
                  <a:cs typeface="Times New Roman" pitchFamily="18" charset="0"/>
                </a:endParaRPr>
              </a:p>
            </p:txBody>
          </p:sp>
        </p:grpSp>
        <p:sp>
          <p:nvSpPr>
            <p:cNvPr id="19" name="矩形 11"/>
            <p:cNvSpPr>
              <a:spLocks noChangeArrowheads="1"/>
            </p:cNvSpPr>
            <p:nvPr/>
          </p:nvSpPr>
          <p:spPr bwMode="auto">
            <a:xfrm>
              <a:off x="1473200" y="4569724"/>
              <a:ext cx="6670910" cy="92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a:latin typeface="Times New Roman" pitchFamily="18" charset="0"/>
                  <a:cs typeface="Times New Roman" pitchFamily="18" charset="0"/>
                </a:rPr>
                <a:t>update()</a:t>
              </a:r>
            </a:p>
            <a:p>
              <a:pPr>
                <a:lnSpc>
                  <a:spcPct val="150000"/>
                </a:lnSpc>
              </a:pPr>
              <a:r>
                <a:rPr lang="en-US" altLang="zh-CN">
                  <a:latin typeface="Times New Roman" pitchFamily="18" charset="0"/>
                  <a:cs typeface="Times New Roman" pitchFamily="18" charset="0"/>
                </a:rPr>
                <a:t>update()</a:t>
              </a:r>
              <a:r>
                <a:rPr lang="zh-CN" altLang="en-US">
                  <a:latin typeface="Times New Roman" pitchFamily="18" charset="0"/>
                  <a:cs typeface="Times New Roman" pitchFamily="18" charset="0"/>
                </a:rPr>
                <a:t>用于执行插入、更新和删除操作</a:t>
              </a:r>
            </a:p>
          </p:txBody>
        </p:sp>
      </p:grpSp>
      <p:grpSp>
        <p:nvGrpSpPr>
          <p:cNvPr id="22" name="组合 21"/>
          <p:cNvGrpSpPr>
            <a:grpSpLocks/>
          </p:cNvGrpSpPr>
          <p:nvPr/>
        </p:nvGrpSpPr>
        <p:grpSpPr bwMode="auto">
          <a:xfrm>
            <a:off x="2322439" y="4725988"/>
            <a:ext cx="7029450" cy="923925"/>
            <a:chOff x="1114425" y="4569724"/>
            <a:chExt cx="7029685" cy="923721"/>
          </a:xfrm>
        </p:grpSpPr>
        <p:grpSp>
          <p:nvGrpSpPr>
            <p:cNvPr id="23" name="Group 7"/>
            <p:cNvGrpSpPr>
              <a:grpSpLocks/>
            </p:cNvGrpSpPr>
            <p:nvPr/>
          </p:nvGrpSpPr>
          <p:grpSpPr bwMode="auto">
            <a:xfrm>
              <a:off x="1114425" y="4895916"/>
              <a:ext cx="7014489" cy="252413"/>
              <a:chOff x="1392" y="2002"/>
              <a:chExt cx="3652" cy="144"/>
            </a:xfrm>
          </p:grpSpPr>
          <p:sp>
            <p:nvSpPr>
              <p:cNvPr id="25" name="Line 8"/>
              <p:cNvSpPr>
                <a:spLocks noChangeShapeType="1"/>
              </p:cNvSpPr>
              <p:nvPr/>
            </p:nvSpPr>
            <p:spPr bwMode="auto">
              <a:xfrm flipV="1">
                <a:off x="1536" y="2081"/>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Oval 9"/>
              <p:cNvSpPr>
                <a:spLocks noChangeArrowheads="1"/>
              </p:cNvSpPr>
              <p:nvPr/>
            </p:nvSpPr>
            <p:spPr bwMode="gray">
              <a:xfrm>
                <a:off x="1392" y="2002"/>
                <a:ext cx="144" cy="144"/>
              </a:xfrm>
              <a:prstGeom prst="ellipse">
                <a:avLst/>
              </a:prstGeom>
              <a:solidFill>
                <a:srgbClr val="0070C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solidFill>
                    <a:schemeClr val="bg1"/>
                  </a:solidFill>
                  <a:latin typeface="Times New Roman" pitchFamily="18" charset="0"/>
                  <a:cs typeface="Times New Roman" pitchFamily="18" charset="0"/>
                </a:endParaRPr>
              </a:p>
            </p:txBody>
          </p:sp>
        </p:grpSp>
        <p:sp>
          <p:nvSpPr>
            <p:cNvPr id="24" name="矩形 11"/>
            <p:cNvSpPr>
              <a:spLocks noChangeArrowheads="1"/>
            </p:cNvSpPr>
            <p:nvPr/>
          </p:nvSpPr>
          <p:spPr bwMode="auto">
            <a:xfrm>
              <a:off x="1473200" y="4569724"/>
              <a:ext cx="6670910" cy="92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a:latin typeface="Times New Roman" pitchFamily="18" charset="0"/>
                  <a:cs typeface="Times New Roman" pitchFamily="18" charset="0"/>
                </a:rPr>
                <a:t>query()</a:t>
              </a:r>
            </a:p>
            <a:p>
              <a:pPr>
                <a:lnSpc>
                  <a:spcPct val="150000"/>
                </a:lnSpc>
              </a:pPr>
              <a:r>
                <a:rPr lang="en-US" altLang="zh-CN">
                  <a:latin typeface="Times New Roman" pitchFamily="18" charset="0"/>
                  <a:cs typeface="Times New Roman" pitchFamily="18" charset="0"/>
                </a:rPr>
                <a:t>query()</a:t>
              </a:r>
              <a:r>
                <a:rPr lang="zh-CN" altLang="en-US">
                  <a:latin typeface="Times New Roman" pitchFamily="18" charset="0"/>
                  <a:cs typeface="Times New Roman" pitchFamily="18" charset="0"/>
                </a:rPr>
                <a:t>用于执行数据查询操作</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TextBox 2"/>
          <p:cNvSpPr txBox="1"/>
          <p:nvPr/>
        </p:nvSpPr>
        <p:spPr>
          <a:xfrm>
            <a:off x="3003259" y="1335821"/>
            <a:ext cx="8481269" cy="369332"/>
          </a:xfrm>
          <a:prstGeom prst="rect">
            <a:avLst/>
          </a:prstGeom>
          <a:noFill/>
        </p:spPr>
        <p:txBody>
          <a:bodyPr wrap="square" rtlCol="0">
            <a:spAutoFit/>
          </a:bodyPr>
          <a:lstStyle/>
          <a:p>
            <a:r>
              <a:rPr lang="zh-CN" altLang="en-US" dirty="0" smtClean="0"/>
              <a:t>在</a:t>
            </a:r>
            <a:r>
              <a:rPr lang="en-US" altLang="zh-CN" dirty="0" smtClean="0"/>
              <a:t>MySQL</a:t>
            </a:r>
            <a:r>
              <a:rPr lang="zh-CN" altLang="en-US" dirty="0" smtClean="0"/>
              <a:t>中创建一个名称为</a:t>
            </a:r>
            <a:r>
              <a:rPr lang="en-US" altLang="zh-CN" dirty="0" smtClean="0"/>
              <a:t>spring</a:t>
            </a:r>
            <a:r>
              <a:rPr lang="zh-CN" altLang="en-US" dirty="0" smtClean="0"/>
              <a:t>的数据库，库中创建用户账户表</a:t>
            </a:r>
            <a:r>
              <a:rPr lang="en-US" altLang="zh-CN" dirty="0" smtClean="0"/>
              <a:t>account</a:t>
            </a:r>
            <a:r>
              <a:rPr lang="zh-CN" altLang="en-US" dirty="0" smtClean="0"/>
              <a:t>。</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639" y="2266776"/>
            <a:ext cx="40100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498" y="2938769"/>
            <a:ext cx="51435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785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45792" y="839104"/>
            <a:ext cx="8485746" cy="1337945"/>
          </a:xfrm>
          <a:prstGeom prst="rect">
            <a:avLst/>
          </a:prstGeom>
          <a:noFill/>
          <a:ln>
            <a:noFill/>
          </a:ln>
        </p:spPr>
        <p:txBody>
          <a:bodyPr wrap="square" rtlCol="0">
            <a:spAutoFit/>
          </a:bodyPr>
          <a:lstStyle/>
          <a:p>
            <a:pPr>
              <a:lnSpc>
                <a:spcPct val="150000"/>
              </a:lnSpc>
            </a:pPr>
            <a:r>
              <a:rPr lang="zh-CN" altLang="zh-CN" b="1" dirty="0" smtClean="0">
                <a:solidFill>
                  <a:srgbClr val="595959"/>
                </a:solidFill>
                <a:latin typeface="微软雅黑" panose="020B0503020204020204" pitchFamily="34" charset="-122"/>
                <a:ea typeface="微软雅黑" panose="020B0503020204020204" pitchFamily="34" charset="-122"/>
                <a:cs typeface="+mn-ea"/>
              </a:rPr>
              <a:t>创建</a:t>
            </a:r>
            <a:r>
              <a:rPr lang="zh-CN" altLang="en-US" b="1" dirty="0" smtClean="0">
                <a:solidFill>
                  <a:srgbClr val="595959"/>
                </a:solidFill>
                <a:latin typeface="微软雅黑" panose="020B0503020204020204" pitchFamily="34" charset="-122"/>
                <a:ea typeface="微软雅黑" panose="020B0503020204020204" pitchFamily="34" charset="-122"/>
                <a:cs typeface="+mn-ea"/>
              </a:rPr>
              <a:t>模块</a:t>
            </a:r>
            <a:r>
              <a:rPr lang="zh-CN" altLang="zh-CN" b="1" dirty="0" smtClean="0">
                <a:solidFill>
                  <a:srgbClr val="595959"/>
                </a:solidFill>
                <a:latin typeface="微软雅黑" panose="020B0503020204020204" pitchFamily="34" charset="-122"/>
                <a:ea typeface="微软雅黑" panose="020B0503020204020204" pitchFamily="34" charset="-122"/>
                <a:cs typeface="+mn-ea"/>
              </a:rPr>
              <a:t>并</a:t>
            </a:r>
            <a:r>
              <a:rPr lang="zh-CN" altLang="zh-CN" b="1" dirty="0">
                <a:solidFill>
                  <a:srgbClr val="595959"/>
                </a:solidFill>
                <a:latin typeface="微软雅黑" panose="020B0503020204020204" pitchFamily="34" charset="-122"/>
                <a:ea typeface="微软雅黑" panose="020B0503020204020204" pitchFamily="34" charset="-122"/>
                <a:cs typeface="+mn-ea"/>
              </a:rPr>
              <a:t>引入依赖</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在项目</a:t>
            </a:r>
            <a:r>
              <a:rPr lang="zh-CN" altLang="en-US" dirty="0" smtClean="0">
                <a:solidFill>
                  <a:srgbClr val="595959"/>
                </a:solidFill>
                <a:latin typeface="微软雅黑" panose="020B0503020204020204" pitchFamily="34" charset="-122"/>
                <a:ea typeface="微软雅黑" panose="020B0503020204020204" pitchFamily="34" charset="-122"/>
                <a:cs typeface="+mn-ea"/>
              </a:rPr>
              <a:t>中新建模块</a:t>
            </a:r>
            <a:r>
              <a:rPr lang="en-US" altLang="zh-CN" dirty="0" smtClean="0">
                <a:solidFill>
                  <a:srgbClr val="595959"/>
                </a:solidFill>
                <a:latin typeface="微软雅黑" panose="020B0503020204020204" pitchFamily="34" charset="-122"/>
                <a:ea typeface="微软雅黑" panose="020B0503020204020204" pitchFamily="34" charset="-122"/>
                <a:cs typeface="+mn-ea"/>
              </a:rPr>
              <a:t>Spring04_00</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然后在</a:t>
            </a:r>
            <a:r>
              <a:rPr lang="en-US" altLang="zh-CN" dirty="0" err="1">
                <a:solidFill>
                  <a:srgbClr val="595959"/>
                </a:solidFill>
                <a:latin typeface="微软雅黑" panose="020B0503020204020204" pitchFamily="34" charset="-122"/>
                <a:ea typeface="微软雅黑" panose="020B0503020204020204" pitchFamily="34" charset="-122"/>
                <a:cs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rPr>
              <a:t>文件中加载使用到的</a:t>
            </a:r>
            <a:r>
              <a:rPr lang="zh-CN" altLang="zh-CN" b="1" dirty="0">
                <a:solidFill>
                  <a:srgbClr val="595959"/>
                </a:solidFill>
                <a:latin typeface="微软雅黑" panose="020B0503020204020204" pitchFamily="34" charset="-122"/>
                <a:ea typeface="微软雅黑" panose="020B0503020204020204" pitchFamily="34" charset="-122"/>
                <a:cs typeface="+mn-ea"/>
              </a:rPr>
              <a:t>Spring 基础包</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Spring依赖包</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MySQL数据库的驱动JAR包</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Spring JDBC的JAR包</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zh-CN" altLang="zh-CN" b="1" dirty="0">
                <a:solidFill>
                  <a:srgbClr val="595959"/>
                </a:solidFill>
                <a:latin typeface="微软雅黑" panose="020B0503020204020204" pitchFamily="34" charset="-122"/>
                <a:ea typeface="微软雅黑" panose="020B0503020204020204" pitchFamily="34" charset="-122"/>
                <a:cs typeface="+mn-ea"/>
              </a:rPr>
              <a:t>Spring事务处理的JAR包</a:t>
            </a:r>
            <a:r>
              <a:rPr lang="zh-CN" altLang="zh-CN"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2961315" y="2580602"/>
            <a:ext cx="563740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spring-jdbc</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5.2.10.RELEASE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spring-tx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5.2.10.RELEASE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mysql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mysql-connector-java</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8.0.11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45792" y="839104"/>
            <a:ext cx="8485746" cy="458908"/>
          </a:xfrm>
          <a:prstGeom prst="rect">
            <a:avLst/>
          </a:prstGeom>
          <a:noFill/>
          <a:ln>
            <a:noFill/>
          </a:ln>
        </p:spPr>
        <p:txBody>
          <a:bodyPr wrap="square" rtlCol="0">
            <a:spAutoFit/>
          </a:bodyPr>
          <a:lstStyle/>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dirty="0" err="1" smtClean="0">
                <a:solidFill>
                  <a:srgbClr val="595959"/>
                </a:solidFill>
                <a:latin typeface="微软雅黑" panose="020B0503020204020204" pitchFamily="34" charset="-122"/>
                <a:ea typeface="微软雅黑" panose="020B0503020204020204" pitchFamily="34" charset="-122"/>
                <a:cs typeface="+mn-ea"/>
              </a:rPr>
              <a:t>dao</a:t>
            </a:r>
            <a:r>
              <a:rPr lang="zh-CN" altLang="en-US" dirty="0" smtClean="0">
                <a:solidFill>
                  <a:srgbClr val="595959"/>
                </a:solidFill>
                <a:latin typeface="微软雅黑" panose="020B0503020204020204" pitchFamily="34" charset="-122"/>
                <a:ea typeface="微软雅黑" panose="020B0503020204020204" pitchFamily="34" charset="-122"/>
                <a:cs typeface="+mn-ea"/>
              </a:rPr>
              <a:t>层接口极其实现类</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4974672" y="1298012"/>
            <a:ext cx="7054829"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org.springframework.jdbc.core.JdbcTemplate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AccountDaoImpl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implements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AccountDao{</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private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JdbcTemplate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jdbcTemplate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setJdbcTemplate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(JdbcTemplate jdbcTemplate)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jdbcTemplate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jdbcTemplate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@Override</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addAccount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String sql=</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"insert into account(username,balance) value(?,?)"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Object[] objects=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Object[]{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account.getUsername()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account.getBalance()</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num=</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jdbcTemplate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.update(sql</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objects)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num</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Rectangle 3"/>
          <p:cNvSpPr>
            <a:spLocks noChangeArrowheads="1"/>
          </p:cNvSpPr>
          <p:nvPr/>
        </p:nvSpPr>
        <p:spPr bwMode="auto">
          <a:xfrm>
            <a:off x="343949" y="2299925"/>
            <a:ext cx="4387442"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AccountDao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addAccount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updateAccount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delectAccount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73855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45792" y="839104"/>
            <a:ext cx="8485746" cy="507831"/>
          </a:xfrm>
          <a:prstGeom prst="rect">
            <a:avLst/>
          </a:prstGeom>
          <a:noFill/>
          <a:ln>
            <a:noFill/>
          </a:ln>
        </p:spPr>
        <p:txBody>
          <a:bodyPr wrap="square" rtlCol="0">
            <a:spAutoFit/>
          </a:bodyPr>
          <a:lstStyle/>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dirty="0" smtClean="0">
                <a:solidFill>
                  <a:srgbClr val="595959"/>
                </a:solidFill>
                <a:latin typeface="微软雅黑" panose="020B0503020204020204" pitchFamily="34" charset="-122"/>
                <a:ea typeface="微软雅黑" panose="020B0503020204020204" pitchFamily="34" charset="-122"/>
                <a:cs typeface="+mn-ea"/>
              </a:rPr>
              <a:t>service</a:t>
            </a:r>
            <a:r>
              <a:rPr lang="zh-CN" altLang="en-US" dirty="0" smtClean="0">
                <a:solidFill>
                  <a:srgbClr val="595959"/>
                </a:solidFill>
                <a:latin typeface="微软雅黑" panose="020B0503020204020204" pitchFamily="34" charset="-122"/>
                <a:ea typeface="微软雅黑" panose="020B0503020204020204" pitchFamily="34" charset="-122"/>
                <a:cs typeface="+mn-ea"/>
              </a:rPr>
              <a:t>层接口极其实现类</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6" name="Rectangle 3"/>
          <p:cNvSpPr>
            <a:spLocks noChangeArrowheads="1"/>
          </p:cNvSpPr>
          <p:nvPr/>
        </p:nvSpPr>
        <p:spPr bwMode="auto">
          <a:xfrm>
            <a:off x="400401" y="2629950"/>
            <a:ext cx="4890782"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com.service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addAccount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updateAccount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delectAccount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5670957" y="1792775"/>
            <a:ext cx="624420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com.service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com.dao.AccountDao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AccountServiceImpl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implements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AccountDao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accountDao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setAccountDao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(AccountDao accountDao)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accountDao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accountDao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@Override</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addAccount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accountDao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.addAccount(account)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46377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err="1">
                  <a:solidFill>
                    <a:srgbClr val="1369B2"/>
                  </a:solidFill>
                  <a:latin typeface="微软雅黑" panose="020B0503020204020204" pitchFamily="34" charset="-122"/>
                  <a:ea typeface="微软雅黑" panose="020B0503020204020204" pitchFamily="34" charset="-122"/>
                  <a:cs typeface="+mn-ea"/>
                </a:rPr>
                <a:t>JdbcTemplate</a:t>
              </a:r>
              <a:r>
                <a:rPr lang="zh-CN" altLang="zh-CN" sz="2000" dirty="0">
                  <a:solidFill>
                    <a:srgbClr val="1369B2"/>
                  </a:solidFill>
                  <a:latin typeface="微软雅黑" panose="020B0503020204020204" pitchFamily="34" charset="-122"/>
                  <a:ea typeface="微软雅黑" panose="020B0503020204020204" pitchFamily="34" charset="-122"/>
                  <a:cs typeface="+mn-ea"/>
                </a:rPr>
                <a:t>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的作用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err="1">
                  <a:solidFill>
                    <a:srgbClr val="1369B2"/>
                  </a:solidFill>
                  <a:latin typeface="微软雅黑" panose="020B0503020204020204" pitchFamily="34" charset="-122"/>
                  <a:ea typeface="微软雅黑" panose="020B0503020204020204" pitchFamily="34" charset="-122"/>
                  <a:cs typeface="+mn-ea"/>
                </a:rPr>
                <a:t>Spring JDBC的配置 </a:t>
              </a:r>
              <a:endParaRPr lang="en-US" altLang="zh-CN" sz="2000"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4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rgbClr val="1369B2"/>
                  </a:solidFill>
                  <a:latin typeface="微软雅黑" panose="020B0503020204020204" pitchFamily="34" charset="-122"/>
                  <a:ea typeface="微软雅黑" panose="020B0503020204020204" pitchFamily="34" charset="-122"/>
                  <a:cs typeface="+mn-ea"/>
                </a:rPr>
                <a:t>JdbcTemplate的增删改查</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操作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27645" y="88315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16769" y="101886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1" y="793087"/>
            <a:ext cx="8369287" cy="1076961"/>
          </a:xfrm>
          <a:prstGeom prst="rect">
            <a:avLst/>
          </a:prstGeom>
          <a:noFill/>
          <a:ln>
            <a:noFill/>
          </a:ln>
        </p:spPr>
        <p:txBody>
          <a:bodyPr wrap="square" rtlCol="0">
            <a:spAutoFit/>
          </a:bodyPr>
          <a:lstStyle/>
          <a:p>
            <a:pPr>
              <a:lnSpc>
                <a:spcPct val="150000"/>
              </a:lnSpc>
            </a:pPr>
            <a:r>
              <a:rPr lang="zh-CN" altLang="zh-CN" sz="1500" b="1" dirty="0">
                <a:solidFill>
                  <a:srgbClr val="595959"/>
                </a:solidFill>
                <a:latin typeface="宋体" panose="02010600030101010101" pitchFamily="2" charset="-122"/>
                <a:ea typeface="宋体" panose="02010600030101010101" pitchFamily="2" charset="-122"/>
                <a:cs typeface="+mn-ea"/>
              </a:rPr>
              <a:t>编写配置文件</a:t>
            </a:r>
            <a:r>
              <a:rPr lang="zh-CN" altLang="en-US" sz="1500" dirty="0">
                <a:solidFill>
                  <a:srgbClr val="595959"/>
                </a:solidFill>
                <a:latin typeface="宋体" panose="02010600030101010101" pitchFamily="2" charset="-122"/>
                <a:ea typeface="宋体" panose="02010600030101010101" pitchFamily="2" charset="-122"/>
                <a:cs typeface="+mn-ea"/>
              </a:rPr>
              <a:t>：</a:t>
            </a:r>
            <a:r>
              <a:rPr lang="zh-CN" altLang="zh-CN" sz="1500" dirty="0" smtClean="0">
                <a:solidFill>
                  <a:srgbClr val="595959"/>
                </a:solidFill>
                <a:latin typeface="宋体" panose="02010600030101010101" pitchFamily="2" charset="-122"/>
                <a:ea typeface="宋体" panose="02010600030101010101" pitchFamily="2" charset="-122"/>
                <a:cs typeface="+mn-ea"/>
              </a:rPr>
              <a:t>在</a:t>
            </a:r>
            <a:r>
              <a:rPr lang="zh-CN" altLang="en-US" sz="1500" dirty="0" smtClean="0">
                <a:solidFill>
                  <a:srgbClr val="595959"/>
                </a:solidFill>
                <a:latin typeface="宋体" panose="02010600030101010101" pitchFamily="2" charset="-122"/>
                <a:ea typeface="宋体" panose="02010600030101010101" pitchFamily="2" charset="-122"/>
                <a:cs typeface="+mn-ea"/>
              </a:rPr>
              <a:t>模块</a:t>
            </a:r>
            <a:r>
              <a:rPr lang="zh-CN" altLang="zh-CN" sz="1500" dirty="0" smtClean="0">
                <a:solidFill>
                  <a:srgbClr val="595959"/>
                </a:solidFill>
                <a:latin typeface="宋体" panose="02010600030101010101" pitchFamily="2" charset="-122"/>
                <a:ea typeface="宋体" panose="02010600030101010101" pitchFamily="2" charset="-122"/>
                <a:cs typeface="+mn-ea"/>
              </a:rPr>
              <a:t>的</a:t>
            </a:r>
            <a:r>
              <a:rPr lang="en-US" altLang="zh-CN" sz="1500" dirty="0" err="1">
                <a:solidFill>
                  <a:srgbClr val="595959"/>
                </a:solidFill>
                <a:latin typeface="宋体" panose="02010600030101010101" pitchFamily="2" charset="-122"/>
                <a:ea typeface="宋体" panose="02010600030101010101" pitchFamily="2" charset="-122"/>
                <a:cs typeface="+mn-ea"/>
              </a:rPr>
              <a:t>src</a:t>
            </a:r>
            <a:r>
              <a:rPr lang="en-US" altLang="zh-CN" sz="1500" dirty="0">
                <a:solidFill>
                  <a:srgbClr val="595959"/>
                </a:solidFill>
                <a:latin typeface="宋体" panose="02010600030101010101" pitchFamily="2" charset="-122"/>
                <a:ea typeface="宋体" panose="02010600030101010101" pitchFamily="2" charset="-122"/>
                <a:cs typeface="+mn-ea"/>
              </a:rPr>
              <a:t>/main/resources</a:t>
            </a:r>
            <a:r>
              <a:rPr lang="zh-CN" altLang="zh-CN" sz="1500" dirty="0">
                <a:solidFill>
                  <a:srgbClr val="595959"/>
                </a:solidFill>
                <a:latin typeface="宋体" panose="02010600030101010101" pitchFamily="2" charset="-122"/>
                <a:ea typeface="宋体" panose="02010600030101010101" pitchFamily="2" charset="-122"/>
                <a:cs typeface="+mn-ea"/>
              </a:rPr>
              <a:t>目录下，创建配置文件applicationContext.xml，在该文件中配置数据源</a:t>
            </a:r>
            <a:r>
              <a:rPr lang="en-US" altLang="zh-CN" sz="1500" dirty="0">
                <a:solidFill>
                  <a:srgbClr val="595959"/>
                </a:solidFill>
                <a:latin typeface="宋体" panose="02010600030101010101" pitchFamily="2" charset="-122"/>
                <a:ea typeface="宋体" panose="02010600030101010101" pitchFamily="2" charset="-122"/>
                <a:cs typeface="+mn-ea"/>
              </a:rPr>
              <a:t>Bean</a:t>
            </a:r>
            <a:r>
              <a:rPr lang="zh-CN" altLang="zh-CN" sz="1500" dirty="0">
                <a:solidFill>
                  <a:srgbClr val="595959"/>
                </a:solidFill>
                <a:latin typeface="宋体" panose="02010600030101010101" pitchFamily="2" charset="-122"/>
                <a:ea typeface="宋体" panose="02010600030101010101" pitchFamily="2" charset="-122"/>
                <a:cs typeface="+mn-ea"/>
              </a:rPr>
              <a:t>和</a:t>
            </a:r>
            <a:r>
              <a:rPr lang="en-US" altLang="zh-CN" sz="1500" dirty="0">
                <a:solidFill>
                  <a:srgbClr val="595959"/>
                </a:solidFill>
                <a:latin typeface="宋体" panose="02010600030101010101" pitchFamily="2" charset="-122"/>
                <a:ea typeface="宋体" panose="02010600030101010101" pitchFamily="2" charset="-122"/>
                <a:cs typeface="+mn-ea"/>
              </a:rPr>
              <a:t>JDBC</a:t>
            </a:r>
            <a:r>
              <a:rPr lang="zh-CN" altLang="zh-CN" sz="1500" dirty="0">
                <a:solidFill>
                  <a:srgbClr val="595959"/>
                </a:solidFill>
                <a:latin typeface="宋体" panose="02010600030101010101" pitchFamily="2" charset="-122"/>
                <a:ea typeface="宋体" panose="02010600030101010101" pitchFamily="2" charset="-122"/>
                <a:cs typeface="+mn-ea"/>
              </a:rPr>
              <a:t>模板</a:t>
            </a:r>
            <a:r>
              <a:rPr lang="en-US" altLang="zh-CN" sz="1500" dirty="0">
                <a:solidFill>
                  <a:srgbClr val="595959"/>
                </a:solidFill>
                <a:latin typeface="宋体" panose="02010600030101010101" pitchFamily="2" charset="-122"/>
                <a:ea typeface="宋体" panose="02010600030101010101" pitchFamily="2" charset="-122"/>
                <a:cs typeface="+mn-ea"/>
              </a:rPr>
              <a:t>Bean</a:t>
            </a:r>
            <a:r>
              <a:rPr lang="zh-CN" altLang="zh-CN" sz="1500" dirty="0">
                <a:solidFill>
                  <a:srgbClr val="595959"/>
                </a:solidFill>
                <a:latin typeface="宋体" panose="02010600030101010101" pitchFamily="2" charset="-122"/>
                <a:ea typeface="宋体" panose="02010600030101010101" pitchFamily="2" charset="-122"/>
                <a:cs typeface="+mn-ea"/>
              </a:rPr>
              <a:t>，并将数据源注入到</a:t>
            </a:r>
            <a:r>
              <a:rPr lang="en-US" altLang="zh-CN" sz="1500" dirty="0">
                <a:solidFill>
                  <a:srgbClr val="595959"/>
                </a:solidFill>
                <a:latin typeface="宋体" panose="02010600030101010101" pitchFamily="2" charset="-122"/>
                <a:ea typeface="宋体" panose="02010600030101010101" pitchFamily="2" charset="-122"/>
                <a:cs typeface="+mn-ea"/>
              </a:rPr>
              <a:t>JDBC</a:t>
            </a:r>
            <a:r>
              <a:rPr lang="zh-CN" altLang="zh-CN" sz="1500" dirty="0">
                <a:solidFill>
                  <a:srgbClr val="595959"/>
                </a:solidFill>
                <a:latin typeface="宋体" panose="02010600030101010101" pitchFamily="2" charset="-122"/>
                <a:ea typeface="宋体" panose="02010600030101010101" pitchFamily="2" charset="-122"/>
                <a:cs typeface="+mn-ea"/>
              </a:rPr>
              <a:t>模板</a:t>
            </a:r>
            <a:r>
              <a:rPr lang="zh-CN" altLang="zh-CN" sz="1500" dirty="0" smtClean="0">
                <a:solidFill>
                  <a:srgbClr val="595959"/>
                </a:solidFill>
                <a:latin typeface="宋体" panose="02010600030101010101" pitchFamily="2" charset="-122"/>
                <a:ea typeface="宋体" panose="02010600030101010101" pitchFamily="2" charset="-122"/>
                <a:cs typeface="+mn-ea"/>
              </a:rPr>
              <a:t>中</a:t>
            </a:r>
            <a:r>
              <a:rPr lang="zh-CN" altLang="en-US" sz="1500" dirty="0" smtClean="0">
                <a:solidFill>
                  <a:srgbClr val="595959"/>
                </a:solidFill>
                <a:latin typeface="宋体" panose="02010600030101010101" pitchFamily="2" charset="-122"/>
                <a:ea typeface="宋体" panose="02010600030101010101" pitchFamily="2" charset="-122"/>
                <a:cs typeface="+mn-ea"/>
              </a:rPr>
              <a:t>，再</a:t>
            </a:r>
            <a:r>
              <a:rPr lang="zh-CN" altLang="zh-CN" sz="1500" dirty="0" smtClean="0">
                <a:solidFill>
                  <a:srgbClr val="595959"/>
                </a:solidFill>
                <a:latin typeface="宋体" panose="02010600030101010101" pitchFamily="2" charset="-122"/>
                <a:ea typeface="宋体" panose="02010600030101010101" pitchFamily="2" charset="-122"/>
                <a:cs typeface="+mn-ea"/>
              </a:rPr>
              <a:t>定义</a:t>
            </a:r>
            <a:r>
              <a:rPr lang="en-US" altLang="zh-CN" sz="1500" dirty="0" smtClean="0">
                <a:solidFill>
                  <a:srgbClr val="595959"/>
                </a:solidFill>
                <a:latin typeface="宋体" panose="02010600030101010101" pitchFamily="2" charset="-122"/>
                <a:ea typeface="宋体" panose="02010600030101010101" pitchFamily="2" charset="-122"/>
                <a:cs typeface="+mn-ea"/>
              </a:rPr>
              <a:t>Bean</a:t>
            </a:r>
            <a:r>
              <a:rPr lang="zh-CN" altLang="en-US" sz="1500" dirty="0" smtClean="0">
                <a:solidFill>
                  <a:srgbClr val="595959"/>
                </a:solidFill>
                <a:latin typeface="宋体" panose="02010600030101010101" pitchFamily="2" charset="-122"/>
                <a:ea typeface="宋体" panose="02010600030101010101" pitchFamily="2" charset="-122"/>
                <a:cs typeface="+mn-ea"/>
              </a:rPr>
              <a:t>：</a:t>
            </a:r>
            <a:r>
              <a:rPr lang="en-US" altLang="zh-CN" sz="1500" dirty="0">
                <a:solidFill>
                  <a:srgbClr val="595959"/>
                </a:solidFill>
                <a:latin typeface="宋体" panose="02010600030101010101" pitchFamily="2" charset="-122"/>
                <a:ea typeface="宋体" panose="02010600030101010101" pitchFamily="2" charset="-122"/>
                <a:cs typeface="+mn-ea"/>
              </a:rPr>
              <a:t> </a:t>
            </a:r>
            <a:r>
              <a:rPr lang="en-US" altLang="zh-CN" sz="1500" dirty="0" err="1">
                <a:solidFill>
                  <a:srgbClr val="595959"/>
                </a:solidFill>
                <a:latin typeface="宋体" panose="02010600030101010101" pitchFamily="2" charset="-122"/>
                <a:ea typeface="宋体" panose="02010600030101010101" pitchFamily="2" charset="-122"/>
                <a:cs typeface="+mn-ea"/>
              </a:rPr>
              <a:t>accountDao</a:t>
            </a:r>
            <a:r>
              <a:rPr lang="en-US" altLang="zh-CN" sz="1500" dirty="0">
                <a:solidFill>
                  <a:srgbClr val="595959"/>
                </a:solidFill>
                <a:latin typeface="宋体" panose="02010600030101010101" pitchFamily="2" charset="-122"/>
                <a:ea typeface="宋体" panose="02010600030101010101" pitchFamily="2" charset="-122"/>
                <a:cs typeface="+mn-ea"/>
              </a:rPr>
              <a:t> </a:t>
            </a:r>
            <a:r>
              <a:rPr lang="zh-CN" altLang="en-US" sz="1500" dirty="0" smtClean="0">
                <a:solidFill>
                  <a:srgbClr val="595959"/>
                </a:solidFill>
                <a:latin typeface="宋体" panose="02010600030101010101" pitchFamily="2" charset="-122"/>
                <a:ea typeface="宋体" panose="02010600030101010101" pitchFamily="2" charset="-122"/>
                <a:cs typeface="+mn-ea"/>
              </a:rPr>
              <a:t>和</a:t>
            </a:r>
            <a:r>
              <a:rPr lang="en-US" altLang="zh-CN" sz="1500" dirty="0" err="1" smtClean="0">
                <a:solidFill>
                  <a:srgbClr val="595959"/>
                </a:solidFill>
                <a:latin typeface="宋体" panose="02010600030101010101" pitchFamily="2" charset="-122"/>
                <a:ea typeface="宋体" panose="02010600030101010101" pitchFamily="2" charset="-122"/>
                <a:cs typeface="+mn-ea"/>
              </a:rPr>
              <a:t>accountService</a:t>
            </a:r>
            <a:r>
              <a:rPr lang="zh-CN" altLang="zh-CN" sz="1500" dirty="0" smtClean="0">
                <a:solidFill>
                  <a:srgbClr val="595959"/>
                </a:solidFill>
                <a:latin typeface="宋体" panose="02010600030101010101" pitchFamily="2" charset="-122"/>
                <a:ea typeface="宋体" panose="02010600030101010101" pitchFamily="2" charset="-122"/>
                <a:cs typeface="+mn-ea"/>
              </a:rPr>
              <a:t>，将</a:t>
            </a:r>
            <a:r>
              <a:rPr lang="en-US" altLang="zh-CN" sz="1500" dirty="0" err="1">
                <a:solidFill>
                  <a:srgbClr val="595959"/>
                </a:solidFill>
                <a:latin typeface="宋体" panose="02010600030101010101" pitchFamily="2" charset="-122"/>
                <a:ea typeface="宋体" panose="02010600030101010101" pitchFamily="2" charset="-122"/>
                <a:cs typeface="+mn-ea"/>
              </a:rPr>
              <a:t>jdbcTemplate</a:t>
            </a:r>
            <a:r>
              <a:rPr lang="zh-CN" altLang="zh-CN" sz="1500" dirty="0">
                <a:solidFill>
                  <a:srgbClr val="595959"/>
                </a:solidFill>
                <a:latin typeface="宋体" panose="02010600030101010101" pitchFamily="2" charset="-122"/>
                <a:ea typeface="宋体" panose="02010600030101010101" pitchFamily="2" charset="-122"/>
                <a:cs typeface="+mn-ea"/>
              </a:rPr>
              <a:t>注入到</a:t>
            </a:r>
            <a:r>
              <a:rPr lang="en-US" altLang="zh-CN" sz="1500" dirty="0" err="1" smtClean="0">
                <a:solidFill>
                  <a:srgbClr val="595959"/>
                </a:solidFill>
                <a:latin typeface="宋体" panose="02010600030101010101" pitchFamily="2" charset="-122"/>
                <a:ea typeface="宋体" panose="02010600030101010101" pitchFamily="2" charset="-122"/>
                <a:cs typeface="+mn-ea"/>
              </a:rPr>
              <a:t>accountService</a:t>
            </a:r>
            <a:r>
              <a:rPr lang="zh-CN" altLang="zh-CN" sz="1500" dirty="0" smtClean="0">
                <a:solidFill>
                  <a:srgbClr val="595959"/>
                </a:solidFill>
                <a:latin typeface="宋体" panose="02010600030101010101" pitchFamily="2" charset="-122"/>
                <a:ea typeface="宋体" panose="02010600030101010101" pitchFamily="2" charset="-122"/>
                <a:cs typeface="+mn-ea"/>
              </a:rPr>
              <a:t>实例</a:t>
            </a:r>
            <a:r>
              <a:rPr lang="zh-CN" altLang="zh-CN" sz="1500" dirty="0">
                <a:solidFill>
                  <a:srgbClr val="595959"/>
                </a:solidFill>
                <a:latin typeface="宋体" panose="02010600030101010101" pitchFamily="2" charset="-122"/>
                <a:ea typeface="宋体" panose="02010600030101010101" pitchFamily="2" charset="-122"/>
                <a:cs typeface="+mn-ea"/>
              </a:rPr>
              <a:t>中</a:t>
            </a:r>
            <a:r>
              <a:rPr lang="zh-CN" altLang="en-US" sz="1500" dirty="0">
                <a:solidFill>
                  <a:srgbClr val="595959"/>
                </a:solidFill>
                <a:latin typeface="宋体" panose="02010600030101010101" pitchFamily="2" charset="-122"/>
                <a:ea typeface="宋体" panose="02010600030101010101" pitchFamily="2" charset="-122"/>
                <a:cs typeface="+mn-ea"/>
              </a:rPr>
              <a:t>。</a:t>
            </a:r>
            <a:endParaRPr lang="zh-CN" altLang="zh-CN" sz="1500" dirty="0">
              <a:solidFill>
                <a:srgbClr val="595959"/>
              </a:solidFill>
              <a:latin typeface="宋体" panose="02010600030101010101" pitchFamily="2" charset="-122"/>
              <a:ea typeface="宋体" panose="02010600030101010101" pitchFamily="2"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5" name="Rectangle 3"/>
          <p:cNvSpPr>
            <a:spLocks noChangeArrowheads="1"/>
          </p:cNvSpPr>
          <p:nvPr/>
        </p:nvSpPr>
        <p:spPr bwMode="auto">
          <a:xfrm>
            <a:off x="494950" y="1870048"/>
            <a:ext cx="11492917" cy="47705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zh-CN" sz="1600" dirty="0">
                <a:solidFill>
                  <a:srgbClr val="808080"/>
                </a:solidFill>
                <a:latin typeface="Arial Unicode MS" pitchFamily="34" charset="-122"/>
                <a:ea typeface="JetBrains Mono"/>
                <a:cs typeface="宋体" pitchFamily="2" charset="-122"/>
              </a:rPr>
              <a:t>&lt;!-- </a:t>
            </a:r>
            <a:r>
              <a:rPr lang="en-US" altLang="zh-CN" sz="1600" dirty="0" smtClean="0">
                <a:solidFill>
                  <a:srgbClr val="808080"/>
                </a:solidFill>
                <a:latin typeface="Arial Unicode MS" pitchFamily="34" charset="-122"/>
                <a:ea typeface="JetBrains Mono"/>
                <a:cs typeface="宋体" pitchFamily="2" charset="-122"/>
              </a:rPr>
              <a:t>1</a:t>
            </a:r>
            <a:r>
              <a:rPr lang="zh-CN" altLang="zh-CN" sz="1600" dirty="0" smtClean="0">
                <a:solidFill>
                  <a:srgbClr val="808080"/>
                </a:solidFill>
                <a:latin typeface="Arial Unicode MS" pitchFamily="34" charset="-122"/>
                <a:ea typeface="JetBrains Mono"/>
                <a:cs typeface="宋体" pitchFamily="2" charset="-122"/>
              </a:rPr>
              <a:t>. </a:t>
            </a:r>
            <a:r>
              <a:rPr lang="zh-CN" altLang="zh-CN" sz="1600" dirty="0">
                <a:solidFill>
                  <a:srgbClr val="808080"/>
                </a:solidFill>
                <a:latin typeface="宋体" pitchFamily="2" charset="-122"/>
                <a:ea typeface="宋体" pitchFamily="2" charset="-122"/>
                <a:cs typeface="宋体" pitchFamily="2" charset="-122"/>
              </a:rPr>
              <a:t>配置</a:t>
            </a:r>
            <a:r>
              <a:rPr lang="zh-CN" altLang="zh-CN" sz="1600" dirty="0">
                <a:solidFill>
                  <a:srgbClr val="808080"/>
                </a:solidFill>
                <a:latin typeface="Arial Unicode MS" pitchFamily="34" charset="-122"/>
                <a:ea typeface="JetBrains Mono"/>
                <a:cs typeface="宋体" pitchFamily="2" charset="-122"/>
              </a:rPr>
              <a:t> </a:t>
            </a:r>
            <a:r>
              <a:rPr lang="zh-CN" altLang="en-US" sz="1600" dirty="0" smtClean="0">
                <a:solidFill>
                  <a:srgbClr val="808080"/>
                </a:solidFill>
                <a:latin typeface="Arial Unicode MS" pitchFamily="34" charset="-122"/>
                <a:ea typeface="JetBrains Mono"/>
                <a:cs typeface="宋体" pitchFamily="2" charset="-122"/>
              </a:rPr>
              <a:t>数据源</a:t>
            </a:r>
            <a:r>
              <a:rPr lang="zh-CN" altLang="zh-CN" sz="1600" dirty="0" smtClean="0">
                <a:solidFill>
                  <a:srgbClr val="808080"/>
                </a:solidFill>
                <a:latin typeface="Arial Unicode MS" pitchFamily="34" charset="-122"/>
                <a:ea typeface="JetBrains Mono"/>
                <a:cs typeface="宋体" pitchFamily="2" charset="-122"/>
              </a:rPr>
              <a:t>--&gt; </a:t>
            </a:r>
            <a:endParaRPr lang="en-US" altLang="zh-CN" sz="1600" dirty="0" smtClean="0">
              <a:solidFill>
                <a:srgbClr val="808080"/>
              </a:solidFill>
              <a:latin typeface="Arial Unicode MS" pitchFamily="34" charset="-122"/>
              <a:ea typeface="JetBrains Mono"/>
              <a:cs typeface="宋体" pitchFamily="2" charset="-122"/>
            </a:endParaRPr>
          </a:p>
          <a:p>
            <a:pPr lvl="0" fontAlgn="base">
              <a:spcBef>
                <a:spcPct val="0"/>
              </a:spcBef>
              <a:spcAft>
                <a:spcPct val="0"/>
              </a:spcAf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="org.springframework.jdbc.datasource.DriverManagerDataSource"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="driverClassName"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="com.mysql.cj.jdbc.Driver"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="url"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="jdbc:mysql://localhost:3306/spring?serverTimezone=UTC</a:t>
            </a:r>
            <a:r>
              <a:rPr kumimoji="0" lang="zh-CN" altLang="zh-CN" sz="1600" b="0" i="0" u="none" strike="noStrike" cap="none" normalizeH="0" baseline="0" dirty="0" smtClean="0">
                <a:ln>
                  <a:noFill/>
                </a:ln>
                <a:solidFill>
                  <a:srgbClr val="6D9CBE"/>
                </a:solidFill>
                <a:effectLst/>
                <a:latin typeface="Arial Unicode MS" pitchFamily="34" charset="-122"/>
                <a:ea typeface="JetBrains Mono"/>
                <a:cs typeface="宋体" pitchFamily="2" charset="-122"/>
              </a:rPr>
              <a:t>&amp;amp;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useSSL=false</a:t>
            </a:r>
            <a:r>
              <a:rPr kumimoji="0" lang="zh-CN" altLang="zh-CN" sz="1600" b="0" i="0" u="none" strike="noStrike" cap="none" normalizeH="0" baseline="0" dirty="0" smtClean="0">
                <a:ln>
                  <a:noFill/>
                </a:ln>
                <a:solidFill>
                  <a:srgbClr val="6D9CBE"/>
                </a:solidFill>
                <a:effectLst/>
                <a:latin typeface="Arial Unicode MS" pitchFamily="34" charset="-122"/>
                <a:ea typeface="JetBrains Mono"/>
                <a:cs typeface="宋体" pitchFamily="2" charset="-122"/>
              </a:rPr>
              <a:t>&amp;amp;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characterEncoding=utf8"</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="root"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="root"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&lt;!-- 2.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JDBC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模板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="jdbcTemplate"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="org.springframework.jdbc.core.JdbcTemplate"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endParaRPr kumimoji="0" lang="en-US"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endParaRPr>
          </a:p>
          <a:p>
            <a:pPr lvl="0" fontAlgn="base">
              <a:spcBef>
                <a:spcPct val="0"/>
              </a:spcBef>
              <a:spcAft>
                <a:spcPct val="0"/>
              </a:spcAft>
            </a:pPr>
            <a:r>
              <a:rPr lang="zh-CN" altLang="zh-CN" sz="1600" dirty="0">
                <a:solidFill>
                  <a:srgbClr val="808080"/>
                </a:solidFill>
                <a:latin typeface="Arial Unicode MS" pitchFamily="34" charset="-122"/>
                <a:ea typeface="JetBrains Mono"/>
                <a:cs typeface="宋体" pitchFamily="2" charset="-122"/>
              </a:rPr>
              <a:t>&lt;!-- </a:t>
            </a:r>
            <a:r>
              <a:rPr lang="en-US" altLang="zh-CN" sz="1600" dirty="0" smtClean="0">
                <a:solidFill>
                  <a:srgbClr val="808080"/>
                </a:solidFill>
                <a:latin typeface="Arial Unicode MS" pitchFamily="34" charset="-122"/>
                <a:ea typeface="JetBrains Mono"/>
                <a:cs typeface="宋体" pitchFamily="2" charset="-122"/>
              </a:rPr>
              <a:t>3</a:t>
            </a:r>
            <a:r>
              <a:rPr lang="zh-CN" altLang="zh-CN" sz="1600" dirty="0" smtClean="0">
                <a:solidFill>
                  <a:srgbClr val="808080"/>
                </a:solidFill>
                <a:latin typeface="Arial Unicode MS" pitchFamily="34" charset="-122"/>
                <a:ea typeface="JetBrains Mono"/>
                <a:cs typeface="宋体" pitchFamily="2" charset="-122"/>
              </a:rPr>
              <a:t>. </a:t>
            </a:r>
            <a:r>
              <a:rPr lang="zh-CN" altLang="zh-CN" sz="1600" dirty="0">
                <a:solidFill>
                  <a:srgbClr val="808080"/>
                </a:solidFill>
                <a:latin typeface="宋体" pitchFamily="2" charset="-122"/>
                <a:ea typeface="宋体" pitchFamily="2" charset="-122"/>
                <a:cs typeface="宋体" pitchFamily="2" charset="-122"/>
              </a:rPr>
              <a:t>配置</a:t>
            </a:r>
            <a:r>
              <a:rPr lang="zh-CN" altLang="zh-CN" sz="1600" dirty="0">
                <a:solidFill>
                  <a:srgbClr val="808080"/>
                </a:solidFill>
                <a:latin typeface="Arial Unicode MS" pitchFamily="34" charset="-122"/>
                <a:ea typeface="JetBrains Mono"/>
                <a:cs typeface="宋体" pitchFamily="2" charset="-122"/>
              </a:rPr>
              <a:t> </a:t>
            </a:r>
            <a:r>
              <a:rPr lang="en-US" altLang="zh-CN" sz="1600" dirty="0" smtClean="0">
                <a:solidFill>
                  <a:srgbClr val="808080"/>
                </a:solidFill>
                <a:latin typeface="Arial Unicode MS" pitchFamily="34" charset="-122"/>
                <a:ea typeface="JetBrains Mono"/>
                <a:cs typeface="宋体" pitchFamily="2" charset="-122"/>
              </a:rPr>
              <a:t>bean</a:t>
            </a:r>
            <a:r>
              <a:rPr lang="zh-CN" altLang="zh-CN" sz="1600" dirty="0" smtClean="0">
                <a:solidFill>
                  <a:srgbClr val="808080"/>
                </a:solidFill>
                <a:latin typeface="Arial Unicode MS" pitchFamily="34" charset="-122"/>
                <a:ea typeface="JetBrains Mono"/>
                <a:cs typeface="宋体" pitchFamily="2" charset="-122"/>
              </a:rPr>
              <a:t>--&gt;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="accountDao"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="com.dao.AccountDaoImpl"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="jdbcTemplate"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="jdbcTemplate"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="accountService"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="com.service.AccountServiceImpl"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="accountDao"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="accountDao"</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10514" y="88315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899638" y="101886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83156"/>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a:t>
            </a:r>
            <a:r>
              <a:rPr lang="zh-CN" altLang="zh-CN" b="1" dirty="0" smtClean="0">
                <a:solidFill>
                  <a:srgbClr val="595959"/>
                </a:solidFill>
                <a:latin typeface="微软雅黑" panose="020B0503020204020204" pitchFamily="34" charset="-122"/>
                <a:ea typeface="微软雅黑" panose="020B0503020204020204" pitchFamily="34" charset="-122"/>
                <a:cs typeface="+mn-ea"/>
              </a:rPr>
              <a:t>类</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803633" y="1656195"/>
            <a:ext cx="9483142"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com.service.AccountService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org.junit.</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org.springframework.context.ApplicationContext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org.springframework.context.support.ClassPathXmlApplicationContext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JDBCTest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AccountTest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ApplicationContext 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ClassPathXmlApplicationContext(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 accountService=(AccountService) context.getBean(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"accountService"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account.setUsername(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"tom"</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account.setBalance(</a:t>
            </a:r>
            <a:r>
              <a:rPr kumimoji="0" lang="zh-CN" altLang="zh-CN" sz="1600" b="0" i="0" u="none" strike="noStrike" cap="none" normalizeH="0" baseline="0" dirty="0" smtClean="0">
                <a:ln>
                  <a:noFill/>
                </a:ln>
                <a:solidFill>
                  <a:srgbClr val="6897BB"/>
                </a:solidFill>
                <a:effectLst/>
                <a:latin typeface="Arial Unicode MS" pitchFamily="34" charset="-122"/>
                <a:ea typeface="JetBrains Mono"/>
                <a:cs typeface="宋体" pitchFamily="2" charset="-122"/>
              </a:rPr>
              <a:t>1000.0</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num=accountService.addAccount(account)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if</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(num&gt;</a:t>
            </a:r>
            <a:r>
              <a:rPr kumimoji="0" lang="zh-CN" altLang="zh-CN" sz="1600" b="0" i="0" u="none" strike="noStrike" cap="none" normalizeH="0" baseline="0" dirty="0" smtClean="0">
                <a:ln>
                  <a:noFill/>
                </a:ln>
                <a:solidFill>
                  <a:srgbClr val="6897BB"/>
                </a:solidFill>
                <a:effectLst/>
                <a:latin typeface="Arial Unicode MS" pitchFamily="34" charset="-122"/>
                <a:ea typeface="JetBrains Mono"/>
                <a:cs typeface="宋体" pitchFamily="2" charset="-122"/>
              </a:rPr>
              <a:t>0</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存钱成功！</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else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存钱失败</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3008630" y="1069975"/>
            <a:ext cx="6174740"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01" y="2423457"/>
            <a:ext cx="42767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962" y="2271232"/>
            <a:ext cx="57245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事务管理概述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3" name="文本框 12">
            <a:extLst>
              <a:ext uri="{FF2B5EF4-FFF2-40B4-BE49-F238E27FC236}">
                <a16:creationId xmlns:a16="http://schemas.microsoft.com/office/drawing/2014/main" xmlns="" id="{E6D1F9E6-947E-488A-875A-F36A5E470781}"/>
              </a:ext>
            </a:extLst>
          </p:cNvPr>
          <p:cNvSpPr txBox="1"/>
          <p:nvPr/>
        </p:nvSpPr>
        <p:spPr>
          <a:xfrm>
            <a:off x="789903" y="1359086"/>
            <a:ext cx="10471544" cy="3374129"/>
          </a:xfrm>
          <a:prstGeom prst="rect">
            <a:avLst/>
          </a:prstGeom>
          <a:noFill/>
        </p:spPr>
        <p:txBody>
          <a:bodyPr wrap="square">
            <a:spAutoFit/>
          </a:bodyPr>
          <a:lstStyle/>
          <a:p>
            <a:pPr>
              <a:lnSpc>
                <a:spcPct val="150000"/>
              </a:lnSpc>
            </a:pPr>
            <a:r>
              <a:rPr lang="zh-CN" altLang="en-US" b="0" i="0" dirty="0">
                <a:solidFill>
                  <a:srgbClr val="000000"/>
                </a:solidFill>
                <a:effectLst/>
                <a:latin typeface="Lato" panose="020B0604020202020204" pitchFamily="34" charset="0"/>
              </a:rPr>
              <a:t>        事务</a:t>
            </a:r>
            <a:r>
              <a:rPr lang="en-US" altLang="zh-CN" b="0" i="0" dirty="0">
                <a:solidFill>
                  <a:srgbClr val="000000"/>
                </a:solidFill>
                <a:effectLst/>
                <a:latin typeface="Lato" panose="020B0604020202020204" pitchFamily="34" charset="0"/>
              </a:rPr>
              <a:t>Transaction</a:t>
            </a:r>
            <a:r>
              <a:rPr lang="zh-CN" altLang="en-US" b="0" i="0" dirty="0">
                <a:solidFill>
                  <a:srgbClr val="000000"/>
                </a:solidFill>
                <a:effectLst/>
                <a:latin typeface="Lato" panose="020B0604020202020204" pitchFamily="34" charset="0"/>
              </a:rPr>
              <a:t>是数据库一些列严密操作动作，要么都操作完成，要么都回滚撤销</a:t>
            </a:r>
            <a:r>
              <a:rPr lang="zh-CN" altLang="en-US" dirty="0">
                <a:solidFill>
                  <a:srgbClr val="000000"/>
                </a:solidFill>
                <a:latin typeface="Lato" panose="020B0604020202020204" pitchFamily="34" charset="0"/>
              </a:rPr>
              <a:t>，</a:t>
            </a:r>
            <a:r>
              <a:rPr lang="zh-CN" altLang="en-US" dirty="0"/>
              <a:t>避免出现由于数据不一致而导致的接下来一系列的错误</a:t>
            </a:r>
            <a:r>
              <a:rPr lang="zh-CN" altLang="en-US" b="0" i="0" dirty="0">
                <a:solidFill>
                  <a:srgbClr val="000000"/>
                </a:solidFill>
                <a:effectLst/>
                <a:latin typeface="Lato" panose="020B0604020202020204" pitchFamily="34" charset="0"/>
              </a:rPr>
              <a:t>。</a:t>
            </a:r>
            <a:r>
              <a:rPr lang="zh-CN" altLang="en-US" dirty="0"/>
              <a:t>事务的出现是为了确保数据的完整性和一致性，在目前企业级应用开发中，事务管理是必不可少的。</a:t>
            </a:r>
            <a:endParaRPr lang="en-US" altLang="zh-CN" b="0" i="0" dirty="0">
              <a:solidFill>
                <a:srgbClr val="000000"/>
              </a:solidFill>
              <a:effectLst/>
              <a:latin typeface="Lato" panose="020B0604020202020204" pitchFamily="34" charset="0"/>
            </a:endParaRPr>
          </a:p>
          <a:p>
            <a:pPr>
              <a:lnSpc>
                <a:spcPct val="150000"/>
              </a:lnSpc>
            </a:pPr>
            <a:r>
              <a:rPr lang="en-US" altLang="zh-CN" b="0" i="0" dirty="0">
                <a:solidFill>
                  <a:srgbClr val="000000"/>
                </a:solidFill>
                <a:effectLst/>
                <a:latin typeface="Lato" panose="020B0604020202020204" pitchFamily="34" charset="0"/>
              </a:rPr>
              <a:t>        Spring</a:t>
            </a:r>
            <a:r>
              <a:rPr lang="zh-CN" altLang="en-US" b="0" i="0" dirty="0">
                <a:solidFill>
                  <a:srgbClr val="000000"/>
                </a:solidFill>
                <a:effectLst/>
                <a:latin typeface="Lato" panose="020B0604020202020204" pitchFamily="34" charset="0"/>
              </a:rPr>
              <a:t>事务管理基于底层数据库本身的事务处理机制。数据库事务的基础，是掌握</a:t>
            </a:r>
            <a:r>
              <a:rPr lang="en-US" altLang="zh-CN" b="0" i="0" dirty="0">
                <a:solidFill>
                  <a:srgbClr val="000000"/>
                </a:solidFill>
                <a:effectLst/>
                <a:latin typeface="Lato" panose="020B0604020202020204" pitchFamily="34" charset="0"/>
              </a:rPr>
              <a:t>Spring</a:t>
            </a:r>
            <a:r>
              <a:rPr lang="zh-CN" altLang="en-US" b="0" i="0" dirty="0">
                <a:solidFill>
                  <a:srgbClr val="000000"/>
                </a:solidFill>
                <a:effectLst/>
                <a:latin typeface="Lato" panose="020B0604020202020204" pitchFamily="34" charset="0"/>
              </a:rPr>
              <a:t>事务管理的基础</a:t>
            </a:r>
            <a:r>
              <a:rPr lang="zh-CN" altLang="en-US" dirty="0">
                <a:solidFill>
                  <a:srgbClr val="000000"/>
                </a:solidFill>
                <a:latin typeface="Lato" panose="020B0604020202020204" pitchFamily="34" charset="0"/>
              </a:rPr>
              <a:t>。</a:t>
            </a:r>
            <a:endParaRPr lang="en-US" altLang="zh-CN" dirty="0">
              <a:solidFill>
                <a:srgbClr val="000000"/>
              </a:solidFill>
              <a:latin typeface="Lato" panose="020B0604020202020204" pitchFamily="34" charset="0"/>
            </a:endParaRPr>
          </a:p>
          <a:p>
            <a:pPr>
              <a:lnSpc>
                <a:spcPct val="150000"/>
              </a:lnSpc>
            </a:pPr>
            <a:r>
              <a:rPr lang="zh-CN" altLang="en-US" dirty="0"/>
              <a:t>       有了</a:t>
            </a:r>
            <a:r>
              <a:rPr lang="en-US" altLang="zh-CN" dirty="0"/>
              <a:t>Spring</a:t>
            </a:r>
            <a:r>
              <a:rPr lang="zh-CN" altLang="en-US" dirty="0"/>
              <a:t>，我们再也无需要去处理获得连接、关闭连接、事务提交和回滚等这些操作，使得我们把更多的精力放在处理业务上。事实上</a:t>
            </a:r>
            <a:r>
              <a:rPr lang="en-US" altLang="zh-CN" dirty="0"/>
              <a:t>Spring</a:t>
            </a:r>
            <a:r>
              <a:rPr lang="zh-CN" altLang="en-US" dirty="0"/>
              <a:t>并不直接管理事务，而是提供了多种事务管理器。他们将事务管理的职责委托给</a:t>
            </a:r>
            <a:r>
              <a:rPr lang="en-US" altLang="zh-CN" dirty="0"/>
              <a:t>Hibernate</a:t>
            </a:r>
            <a:r>
              <a:rPr lang="zh-CN" altLang="en-US" dirty="0"/>
              <a:t>或者</a:t>
            </a:r>
            <a:r>
              <a:rPr lang="en-US" altLang="zh-CN" dirty="0" err="1"/>
              <a:t>Mybatis</a:t>
            </a:r>
            <a:r>
              <a:rPr lang="zh-CN" altLang="en-US" dirty="0"/>
              <a:t>等持久化机制所提供的相关平台框架的事务来实现。</a:t>
            </a:r>
          </a:p>
        </p:txBody>
      </p:sp>
    </p:spTree>
    <p:extLst>
      <p:ext uri="{BB962C8B-B14F-4D97-AF65-F5344CB8AC3E}">
        <p14:creationId xmlns:p14="http://schemas.microsoft.com/office/powerpoint/2010/main" val="3395631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
          <p:cNvSpPr txBox="1"/>
          <p:nvPr/>
        </p:nvSpPr>
        <p:spPr>
          <a:xfrm>
            <a:off x="1143838" y="1283140"/>
            <a:ext cx="10235692" cy="1477328"/>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所谓</a:t>
            </a:r>
            <a:r>
              <a:rPr lang="zh-CN" altLang="en-US" sz="2000" dirty="0">
                <a:latin typeface="微软雅黑" panose="020B0503020204020204" pitchFamily="34" charset="-122"/>
                <a:ea typeface="微软雅黑" panose="020B0503020204020204" pitchFamily="34" charset="-122"/>
              </a:rPr>
              <a:t>事务管理，实质上就是按照给定的事务规则来执行提交或者回滚操作。</a:t>
            </a:r>
          </a:p>
          <a:p>
            <a:pPr>
              <a:lnSpc>
                <a:spcPct val="150000"/>
              </a:lnSpc>
            </a:pPr>
            <a:r>
              <a:rPr lang="en-US" altLang="zh-CN" sz="2000" dirty="0" smtClean="0">
                <a:latin typeface="微软雅黑" panose="020B0503020204020204" pitchFamily="34" charset="-122"/>
                <a:ea typeface="微软雅黑" panose="020B0503020204020204" pitchFamily="34" charset="-122"/>
              </a:rPr>
              <a:t>      Spring</a:t>
            </a:r>
            <a:r>
              <a:rPr lang="zh-CN" altLang="en-US" sz="2000" dirty="0">
                <a:latin typeface="微软雅黑" panose="020B0503020204020204" pitchFamily="34" charset="-122"/>
                <a:ea typeface="微软雅黑" panose="020B0503020204020204" pitchFamily="34" charset="-122"/>
              </a:rPr>
              <a:t>包含一个名称为</a:t>
            </a:r>
            <a:r>
              <a:rPr lang="en-US" altLang="zh-CN" sz="2000" dirty="0">
                <a:solidFill>
                  <a:srgbClr val="1369B2"/>
                </a:solidFill>
                <a:latin typeface="微软雅黑" panose="020B0503020204020204" pitchFamily="34" charset="-122"/>
                <a:ea typeface="微软雅黑" panose="020B0503020204020204" pitchFamily="34" charset="-122"/>
              </a:rPr>
              <a:t>spring-tx-5.2.8.RELEAS</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jar</a:t>
            </a:r>
            <a:r>
              <a:rPr lang="zh-CN" altLang="en-US" sz="2000" dirty="0">
                <a:latin typeface="微软雅黑" panose="020B0503020204020204" pitchFamily="34" charset="-122"/>
                <a:ea typeface="微软雅黑" panose="020B0503020204020204" pitchFamily="34" charset="-122"/>
              </a:rPr>
              <a:t>包，该</a:t>
            </a:r>
            <a:r>
              <a:rPr lang="en-US" altLang="zh-CN" sz="2000" dirty="0">
                <a:latin typeface="微软雅黑" panose="020B0503020204020204" pitchFamily="34" charset="-122"/>
                <a:ea typeface="微软雅黑" panose="020B0503020204020204" pitchFamily="34" charset="-122"/>
              </a:rPr>
              <a:t>jar</a:t>
            </a:r>
            <a:r>
              <a:rPr lang="zh-CN" altLang="en-US" sz="2000" dirty="0">
                <a:latin typeface="微软雅黑" panose="020B0503020204020204" pitchFamily="34" charset="-122"/>
                <a:ea typeface="微软雅黑" panose="020B0503020204020204" pitchFamily="34" charset="-122"/>
              </a:rPr>
              <a:t>包是</a:t>
            </a:r>
            <a:r>
              <a:rPr lang="en-US" altLang="zh-CN" sz="2000" dirty="0">
                <a:latin typeface="微软雅黑" panose="020B0503020204020204" pitchFamily="34" charset="-122"/>
                <a:ea typeface="微软雅黑" panose="020B0503020204020204" pitchFamily="34" charset="-122"/>
              </a:rPr>
              <a:t>Spring</a:t>
            </a:r>
            <a:r>
              <a:rPr lang="zh-CN" altLang="en-US" sz="2000" dirty="0">
                <a:latin typeface="微软雅黑" panose="020B0503020204020204" pitchFamily="34" charset="-122"/>
                <a:ea typeface="微软雅黑" panose="020B0503020204020204" pitchFamily="34" charset="-122"/>
              </a:rPr>
              <a:t>提供的用于事务管理的</a:t>
            </a:r>
            <a:r>
              <a:rPr lang="zh-CN" altLang="zh-CN" sz="2000" dirty="0">
                <a:latin typeface="微软雅黑" panose="020B0503020204020204" pitchFamily="34" charset="-122"/>
                <a:ea typeface="微软雅黑" panose="020B0503020204020204" pitchFamily="34" charset="-122"/>
              </a:rPr>
              <a:t>依赖包</a:t>
            </a:r>
            <a:r>
              <a:rPr lang="zh-CN" altLang="en-US" sz="2000" dirty="0">
                <a:latin typeface="微软雅黑" panose="020B0503020204020204" pitchFamily="34" charset="-122"/>
                <a:ea typeface="微软雅黑" panose="020B0503020204020204" pitchFamily="34" charset="-122"/>
              </a:rPr>
              <a:t>，它提供了</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接口实现事务管理。</a:t>
            </a:r>
            <a:r>
              <a:rPr lang="zh-CN"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313361" y="3211302"/>
            <a:ext cx="9414276" cy="1369720"/>
          </a:xfrm>
          <a:prstGeom prst="rect">
            <a:avLst/>
          </a:prstGeom>
          <a:solidFill>
            <a:schemeClr val="bg2"/>
          </a:solid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smtClean="0">
                <a:solidFill>
                  <a:srgbClr val="595959"/>
                </a:solidFill>
                <a:latin typeface="微软雅黑" panose="020B0503020204020204" pitchFamily="34" charset="-122"/>
              </a:rPr>
              <a:t>       </a:t>
            </a:r>
            <a:r>
              <a:rPr lang="en-US" altLang="zh-CN" dirty="0" err="1" smtClean="0">
                <a:solidFill>
                  <a:srgbClr val="1369B2"/>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接口：用于定义事务的属性</a:t>
            </a:r>
            <a:r>
              <a:rPr lang="zh-CN" altLang="en-US" dirty="0">
                <a:solidFill>
                  <a:srgbClr val="595959"/>
                </a:solidFill>
                <a:latin typeface="微软雅黑" panose="020B0503020204020204" pitchFamily="34" charset="-122"/>
              </a:rPr>
              <a:t>，就是给定的事务规则</a:t>
            </a:r>
            <a:r>
              <a:rPr lang="zh-CN" altLang="zh-CN" dirty="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        </a:t>
            </a:r>
            <a:endParaRPr lang="en-US" altLang="zh-CN" dirty="0" smtClean="0">
              <a:solidFill>
                <a:srgbClr val="595959"/>
              </a:solidFill>
              <a:latin typeface="微软雅黑" panose="020B0503020204020204" pitchFamily="34" charset="-122"/>
            </a:endParaRPr>
          </a:p>
          <a:p>
            <a:pPr lvl="0">
              <a:lnSpc>
                <a:spcPct val="150000"/>
              </a:lnSpc>
            </a:pPr>
            <a:r>
              <a:rPr lang="en-US" altLang="zh-CN" dirty="0" smtClean="0">
                <a:solidFill>
                  <a:srgbClr val="1369B2"/>
                </a:solidFill>
                <a:latin typeface="微软雅黑" panose="020B0503020204020204" pitchFamily="34" charset="-122"/>
              </a:rPr>
              <a:t>        </a:t>
            </a:r>
            <a:r>
              <a:rPr lang="en-US" altLang="zh-CN" dirty="0" err="1" smtClean="0">
                <a:solidFill>
                  <a:srgbClr val="1369B2"/>
                </a:solidFill>
                <a:latin typeface="微软雅黑" panose="020B0503020204020204" pitchFamily="34" charset="-122"/>
              </a:rPr>
              <a:t>PlatformTransactionManager</a:t>
            </a:r>
            <a:r>
              <a:rPr lang="zh-CN" altLang="zh-CN" dirty="0">
                <a:solidFill>
                  <a:srgbClr val="595959"/>
                </a:solidFill>
                <a:latin typeface="微软雅黑" panose="020B0503020204020204" pitchFamily="34" charset="-122"/>
              </a:rPr>
              <a:t>接口：可以根据属性管理事务</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TransactionStatus</a:t>
            </a:r>
            <a:r>
              <a:rPr lang="zh-CN" altLang="zh-CN" dirty="0">
                <a:solidFill>
                  <a:srgbClr val="595959"/>
                </a:solidFill>
                <a:latin typeface="微软雅黑" panose="020B0503020204020204" pitchFamily="34" charset="-122"/>
              </a:rPr>
              <a:t>接口：用于界定事务的</a:t>
            </a:r>
            <a:r>
              <a:rPr lang="zh-CN" altLang="zh-CN" dirty="0" smtClean="0">
                <a:solidFill>
                  <a:srgbClr val="595959"/>
                </a:solidFill>
                <a:latin typeface="微软雅黑" panose="020B0503020204020204" pitchFamily="34" charset="-122"/>
              </a:rPr>
              <a:t>状态</a:t>
            </a:r>
            <a:r>
              <a:rPr lang="zh-CN" altLang="en-US"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代表事务本身</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705606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511728" y="885875"/>
            <a:ext cx="10813409" cy="507831"/>
          </a:xfrm>
          <a:prstGeom prst="rect">
            <a:avLst/>
          </a:prstGeom>
          <a:noFill/>
        </p:spPr>
        <p:txBody>
          <a:bodyPr wrap="square" rtlCol="0" anchor="t">
            <a:spAutoFit/>
          </a:bodyPr>
          <a:lstStyle/>
          <a:p>
            <a:pPr fontAlgn="auto">
              <a:lnSpc>
                <a:spcPct val="150000"/>
              </a:lnSpc>
            </a:pPr>
            <a:r>
              <a:rPr lang="en-US" altLang="zh-CN" dirty="0" err="1" smtClean="0">
                <a:solidFill>
                  <a:srgbClr val="595959"/>
                </a:solidFill>
                <a:latin typeface="微软雅黑" panose="020B0503020204020204" pitchFamily="34" charset="-122"/>
                <a:ea typeface="微软雅黑" panose="020B0503020204020204" pitchFamily="34" charset="-122"/>
                <a:cs typeface="+mn-ea"/>
              </a:rPr>
              <a:t>PlatformTransactionManager</a:t>
            </a:r>
            <a:r>
              <a:rPr lang="zh-CN" altLang="en-US" dirty="0" smtClean="0">
                <a:solidFill>
                  <a:srgbClr val="595959"/>
                </a:solidFill>
                <a:latin typeface="微软雅黑" panose="020B0503020204020204" pitchFamily="34" charset="-122"/>
                <a:ea typeface="微软雅黑" panose="020B0503020204020204" pitchFamily="34" charset="-122"/>
                <a:cs typeface="+mn-ea"/>
              </a:rPr>
              <a:t>接口是</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en-US" dirty="0">
                <a:solidFill>
                  <a:srgbClr val="595959"/>
                </a:solidFill>
                <a:latin typeface="微软雅黑" panose="020B0503020204020204" pitchFamily="34" charset="-122"/>
                <a:ea typeface="微软雅黑" panose="020B0503020204020204" pitchFamily="34" charset="-122"/>
                <a:cs typeface="+mn-ea"/>
              </a:rPr>
              <a:t>事务策略的核心</a:t>
            </a:r>
            <a:r>
              <a:rPr lang="zh-CN" altLang="zh-CN" dirty="0" smtClean="0">
                <a:solidFill>
                  <a:srgbClr val="595959"/>
                </a:solidFill>
                <a:latin typeface="微软雅黑" panose="020B0503020204020204" pitchFamily="34" charset="-122"/>
                <a:ea typeface="微软雅黑" panose="020B0503020204020204" pitchFamily="34" charset="-122"/>
                <a:cs typeface="+mn-ea"/>
              </a:rPr>
              <a:t>，接口</a:t>
            </a:r>
            <a:r>
              <a:rPr lang="zh-CN" altLang="zh-CN" dirty="0">
                <a:solidFill>
                  <a:srgbClr val="595959"/>
                </a:solidFill>
                <a:latin typeface="微软雅黑" panose="020B0503020204020204" pitchFamily="34" charset="-122"/>
                <a:ea typeface="微软雅黑" panose="020B0503020204020204" pitchFamily="34" charset="-122"/>
                <a:cs typeface="+mn-ea"/>
              </a:rPr>
              <a:t>中提供了三个管理事物的方法。</a:t>
            </a:r>
          </a:p>
        </p:txBody>
      </p:sp>
      <p:sp>
        <p:nvSpPr>
          <p:cNvPr id="8" name="文本框 7">
            <a:extLst>
              <a:ext uri="{FF2B5EF4-FFF2-40B4-BE49-F238E27FC236}">
                <a16:creationId xmlns:a16="http://schemas.microsoft.com/office/drawing/2014/main" xmlns="" id="{2D34C7E7-E877-466E-86AF-EF6F3B32C400}"/>
              </a:ext>
            </a:extLst>
          </p:cNvPr>
          <p:cNvSpPr txBox="1"/>
          <p:nvPr/>
        </p:nvSpPr>
        <p:spPr>
          <a:xfrm>
            <a:off x="296410" y="1393706"/>
            <a:ext cx="11601974" cy="3416320"/>
          </a:xfrm>
          <a:prstGeom prst="rect">
            <a:avLst/>
          </a:prstGeom>
          <a:solidFill>
            <a:schemeClr val="bg2"/>
          </a:solidFill>
        </p:spPr>
        <p:txBody>
          <a:bodyPr wrap="square">
            <a:spAutoFit/>
          </a:bodyPr>
          <a:lstStyle/>
          <a:p>
            <a:pPr>
              <a:lnSpc>
                <a:spcPct val="150000"/>
              </a:lnSpc>
            </a:pPr>
            <a:r>
              <a:rPr lang="zh-CN" altLang="en-US" dirty="0"/>
              <a:t>public interface PlatformTransactionManager {</a:t>
            </a:r>
            <a:endParaRPr lang="en-US" altLang="zh-CN" dirty="0"/>
          </a:p>
          <a:p>
            <a:pPr lvl="1">
              <a:lnSpc>
                <a:spcPct val="150000"/>
              </a:lnSpc>
            </a:pPr>
            <a:r>
              <a:rPr lang="en-US" altLang="zh-CN" dirty="0"/>
              <a:t>    </a:t>
            </a:r>
            <a:r>
              <a:rPr lang="en-US" altLang="zh-CN" dirty="0" smtClean="0"/>
              <a:t>//</a:t>
            </a:r>
            <a:r>
              <a:rPr lang="zh-CN" altLang="en-US" sz="1200" dirty="0" smtClean="0"/>
              <a:t>获取事务状态信息</a:t>
            </a:r>
            <a:endParaRPr lang="en-US" altLang="zh-CN" sz="1200" dirty="0"/>
          </a:p>
          <a:p>
            <a:pPr lvl="1">
              <a:lnSpc>
                <a:spcPct val="150000"/>
              </a:lnSpc>
            </a:pPr>
            <a:r>
              <a:rPr lang="en-US" altLang="zh-CN" dirty="0" err="1" smtClean="0"/>
              <a:t>TransactionStatus</a:t>
            </a:r>
            <a:r>
              <a:rPr lang="en-US" altLang="zh-CN" dirty="0" smtClean="0"/>
              <a:t> </a:t>
            </a:r>
            <a:r>
              <a:rPr lang="en-US" altLang="zh-CN" dirty="0" err="1">
                <a:solidFill>
                  <a:schemeClr val="accent1"/>
                </a:solidFill>
              </a:rPr>
              <a:t>getTransaction</a:t>
            </a:r>
            <a:r>
              <a:rPr lang="en-US" altLang="zh-CN" dirty="0"/>
              <a:t>(</a:t>
            </a:r>
            <a:r>
              <a:rPr lang="en-US" altLang="zh-CN" dirty="0" err="1"/>
              <a:t>TransactionDefinition</a:t>
            </a:r>
            <a:r>
              <a:rPr lang="en-US" altLang="zh-CN" dirty="0"/>
              <a:t> definition) throws </a:t>
            </a:r>
            <a:r>
              <a:rPr lang="en-US" altLang="zh-CN" dirty="0" err="1"/>
              <a:t>TransactionException</a:t>
            </a:r>
            <a:r>
              <a:rPr lang="en-US" altLang="zh-CN" dirty="0"/>
              <a:t>;</a:t>
            </a:r>
          </a:p>
          <a:p>
            <a:pPr lvl="1">
              <a:lnSpc>
                <a:spcPct val="150000"/>
              </a:lnSpc>
            </a:pPr>
            <a:r>
              <a:rPr lang="en-US" altLang="zh-CN" dirty="0"/>
              <a:t>    </a:t>
            </a:r>
            <a:r>
              <a:rPr lang="en-US" altLang="zh-CN" dirty="0" smtClean="0"/>
              <a:t>//</a:t>
            </a:r>
            <a:r>
              <a:rPr lang="zh-CN" altLang="en-US" sz="1200" dirty="0" smtClean="0"/>
              <a:t>提交事务</a:t>
            </a:r>
            <a:endParaRPr lang="en-US" altLang="zh-CN" sz="1200" dirty="0" smtClean="0"/>
          </a:p>
          <a:p>
            <a:pPr lvl="1">
              <a:lnSpc>
                <a:spcPct val="150000"/>
              </a:lnSpc>
            </a:pPr>
            <a:r>
              <a:rPr lang="en-US" altLang="zh-CN" dirty="0" smtClean="0"/>
              <a:t>void </a:t>
            </a:r>
            <a:r>
              <a:rPr lang="en-US" altLang="zh-CN" dirty="0">
                <a:solidFill>
                  <a:schemeClr val="accent1"/>
                </a:solidFill>
              </a:rPr>
              <a:t>commit</a:t>
            </a:r>
            <a:r>
              <a:rPr lang="en-US" altLang="zh-CN" dirty="0"/>
              <a:t>( </a:t>
            </a:r>
            <a:r>
              <a:rPr lang="en-US" altLang="zh-CN" dirty="0" err="1"/>
              <a:t>Transactionstatus</a:t>
            </a:r>
            <a:r>
              <a:rPr lang="en-US" altLang="zh-CN" dirty="0"/>
              <a:t> status) throws </a:t>
            </a:r>
            <a:r>
              <a:rPr lang="en-US" altLang="zh-CN" dirty="0" err="1"/>
              <a:t>TransactionException</a:t>
            </a:r>
            <a:r>
              <a:rPr lang="en-US" altLang="zh-CN" dirty="0"/>
              <a:t>;</a:t>
            </a:r>
          </a:p>
          <a:p>
            <a:pPr lvl="1">
              <a:lnSpc>
                <a:spcPct val="150000"/>
              </a:lnSpc>
            </a:pPr>
            <a:r>
              <a:rPr lang="en-US" altLang="zh-CN" dirty="0"/>
              <a:t>    </a:t>
            </a:r>
            <a:r>
              <a:rPr lang="en-US" altLang="zh-CN" dirty="0" smtClean="0"/>
              <a:t>//</a:t>
            </a:r>
            <a:r>
              <a:rPr lang="zh-CN" altLang="en-US" sz="1200" dirty="0" smtClean="0"/>
              <a:t>事务</a:t>
            </a:r>
            <a:r>
              <a:rPr lang="zh-CN" altLang="en-US" sz="1200" dirty="0"/>
              <a:t>回</a:t>
            </a:r>
            <a:r>
              <a:rPr lang="zh-CN" altLang="en-US" sz="1200" dirty="0" smtClean="0"/>
              <a:t>滚</a:t>
            </a:r>
            <a:endParaRPr lang="en-US" altLang="zh-CN" sz="1200" dirty="0"/>
          </a:p>
          <a:p>
            <a:pPr lvl="1">
              <a:lnSpc>
                <a:spcPct val="150000"/>
              </a:lnSpc>
            </a:pPr>
            <a:r>
              <a:rPr lang="en-US" altLang="zh-CN" dirty="0"/>
              <a:t>void </a:t>
            </a:r>
            <a:r>
              <a:rPr lang="en-US" altLang="zh-CN" dirty="0">
                <a:solidFill>
                  <a:schemeClr val="accent1"/>
                </a:solidFill>
              </a:rPr>
              <a:t>rollback</a:t>
            </a:r>
            <a:r>
              <a:rPr lang="en-US" altLang="zh-CN" dirty="0"/>
              <a:t>(</a:t>
            </a:r>
            <a:r>
              <a:rPr lang="en-US" altLang="zh-CN" dirty="0" err="1"/>
              <a:t>Transactionstatus</a:t>
            </a:r>
            <a:r>
              <a:rPr lang="en-US" altLang="zh-CN" dirty="0"/>
              <a:t> status) throws </a:t>
            </a:r>
            <a:r>
              <a:rPr lang="en-US" altLang="zh-CN" dirty="0" err="1"/>
              <a:t>TransactionException</a:t>
            </a:r>
            <a:r>
              <a:rPr lang="en-US" altLang="zh-CN" dirty="0"/>
              <a:t>;</a:t>
            </a:r>
          </a:p>
          <a:p>
            <a:pPr>
              <a:lnSpc>
                <a:spcPct val="150000"/>
              </a:lnSpc>
            </a:pPr>
            <a:r>
              <a:rPr lang="en-US" altLang="zh-CN" dirty="0"/>
              <a:t>}</a:t>
            </a:r>
            <a:endParaRPr lang="zh-CN" altLang="en-US" dirty="0"/>
          </a:p>
        </p:txBody>
      </p:sp>
      <p:sp>
        <p:nvSpPr>
          <p:cNvPr id="3" name="矩形 2"/>
          <p:cNvSpPr/>
          <p:nvPr/>
        </p:nvSpPr>
        <p:spPr>
          <a:xfrm>
            <a:off x="3660395" y="1916614"/>
            <a:ext cx="8000301" cy="369332"/>
          </a:xfrm>
          <a:prstGeom prst="rect">
            <a:avLst/>
          </a:prstGeom>
        </p:spPr>
        <p:txBody>
          <a:bodyPr wrap="square">
            <a:spAutoFit/>
          </a:bodyPr>
          <a:lstStyle/>
          <a:p>
            <a:r>
              <a:rPr lang="zh-CN" altLang="en-US" dirty="0">
                <a:solidFill>
                  <a:srgbClr val="0033CC"/>
                </a:solidFill>
              </a:rPr>
              <a:t>根据一个TransactionDefinition参数，返回一个TransactionStatus对象</a:t>
            </a:r>
          </a:p>
        </p:txBody>
      </p:sp>
      <p:sp>
        <p:nvSpPr>
          <p:cNvPr id="12" name="文本框 11">
            <a:extLst>
              <a:ext uri="{FF2B5EF4-FFF2-40B4-BE49-F238E27FC236}">
                <a16:creationId xmlns:a16="http://schemas.microsoft.com/office/drawing/2014/main" xmlns="" id="{5519B28A-A7C9-47E6-ADA7-3260B9B714C1}"/>
              </a:ext>
            </a:extLst>
          </p:cNvPr>
          <p:cNvSpPr txBox="1"/>
          <p:nvPr/>
        </p:nvSpPr>
        <p:spPr>
          <a:xfrm>
            <a:off x="402672" y="4819522"/>
            <a:ext cx="11073467" cy="1338828"/>
          </a:xfrm>
          <a:prstGeom prst="rect">
            <a:avLst/>
          </a:prstGeom>
          <a:noFill/>
        </p:spPr>
        <p:txBody>
          <a:bodyPr wrap="square">
            <a:spAutoFit/>
          </a:bodyPr>
          <a:lstStyle/>
          <a:p>
            <a:pPr>
              <a:lnSpc>
                <a:spcPct val="150000"/>
              </a:lnSpc>
            </a:pPr>
            <a:r>
              <a:rPr lang="zh-CN" altLang="en-US" dirty="0" smtClean="0"/>
              <a:t>    PlatformTransactionManager</a:t>
            </a:r>
            <a:r>
              <a:rPr lang="zh-CN" altLang="en-US" dirty="0"/>
              <a:t>是一个与任何事务策略分离的</a:t>
            </a:r>
            <a:r>
              <a:rPr lang="zh-CN" altLang="en-US" dirty="0" smtClean="0"/>
              <a:t>接口，它有</a:t>
            </a:r>
            <a:r>
              <a:rPr lang="zh-CN" altLang="en-US" dirty="0"/>
              <a:t>许多不同的实现</a:t>
            </a:r>
            <a:r>
              <a:rPr lang="zh-CN" altLang="en-US" dirty="0" smtClean="0"/>
              <a:t>类。</a:t>
            </a:r>
            <a:endParaRPr lang="en-US" altLang="zh-CN" dirty="0" smtClean="0"/>
          </a:p>
          <a:p>
            <a:pPr>
              <a:lnSpc>
                <a:spcPct val="150000"/>
              </a:lnSpc>
            </a:pPr>
            <a:r>
              <a:rPr lang="zh-CN" altLang="en-US" dirty="0"/>
              <a:t>在项目中，</a:t>
            </a:r>
            <a:r>
              <a:rPr lang="en-US" altLang="zh-CN" dirty="0"/>
              <a:t>Spring </a:t>
            </a:r>
            <a:r>
              <a:rPr lang="zh-CN" altLang="en-US" dirty="0"/>
              <a:t>将 </a:t>
            </a:r>
            <a:r>
              <a:rPr lang="en-US" altLang="zh-CN" dirty="0"/>
              <a:t>xml </a:t>
            </a:r>
            <a:r>
              <a:rPr lang="zh-CN" altLang="en-US" dirty="0"/>
              <a:t>中配置的事务详细信息封装到对象 </a:t>
            </a:r>
            <a:r>
              <a:rPr lang="en-US" altLang="zh-CN" dirty="0" err="1"/>
              <a:t>TransactionDefinition</a:t>
            </a:r>
            <a:r>
              <a:rPr lang="en-US" altLang="zh-CN" dirty="0"/>
              <a:t> </a:t>
            </a:r>
            <a:r>
              <a:rPr lang="zh-CN" altLang="en-US" dirty="0"/>
              <a:t>中，然后通过事务管理器的 </a:t>
            </a:r>
            <a:r>
              <a:rPr lang="en-US" altLang="zh-CN" dirty="0" err="1"/>
              <a:t>getTransaction</a:t>
            </a:r>
            <a:r>
              <a:rPr lang="en-US" altLang="zh-CN" dirty="0"/>
              <a:t>() </a:t>
            </a:r>
            <a:r>
              <a:rPr lang="zh-CN" altLang="en-US" dirty="0"/>
              <a:t>方法获得事务的状态（</a:t>
            </a:r>
            <a:r>
              <a:rPr lang="en-US" altLang="zh-CN" dirty="0" err="1"/>
              <a:t>TransactionStatus</a:t>
            </a:r>
            <a:r>
              <a:rPr lang="zh-CN" altLang="en-US" dirty="0"/>
              <a:t>），并对事务进行下一步的操作</a:t>
            </a:r>
            <a:r>
              <a:rPr lang="zh-CN" altLang="en-US" dirty="0" smtClean="0"/>
              <a:t>。</a:t>
            </a:r>
            <a:r>
              <a:rPr lang="zh-CN" altLang="en-US" dirty="0"/>
              <a:t>　</a:t>
            </a:r>
          </a:p>
        </p:txBody>
      </p:sp>
    </p:spTree>
    <p:extLst>
      <p:ext uri="{BB962C8B-B14F-4D97-AF65-F5344CB8AC3E}">
        <p14:creationId xmlns:p14="http://schemas.microsoft.com/office/powerpoint/2010/main" val="286476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3" name="文本框 12">
            <a:extLst>
              <a:ext uri="{FF2B5EF4-FFF2-40B4-BE49-F238E27FC236}">
                <a16:creationId xmlns:a16="http://schemas.microsoft.com/office/drawing/2014/main" xmlns="" id="{81633DAF-BA22-493E-8646-C634D82B381B}"/>
              </a:ext>
            </a:extLst>
          </p:cNvPr>
          <p:cNvSpPr txBox="1"/>
          <p:nvPr/>
        </p:nvSpPr>
        <p:spPr>
          <a:xfrm>
            <a:off x="724010" y="1235647"/>
            <a:ext cx="10718571" cy="2169825"/>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        TransactionDefinition 接口用于定义一个事务的规则，它包含了事务的一些静态属性，比如：</a:t>
            </a:r>
            <a:r>
              <a:rPr lang="zh-CN" altLang="zh-CN" dirty="0">
                <a:solidFill>
                  <a:srgbClr val="595959"/>
                </a:solidFill>
                <a:latin typeface="宋体" panose="02010600030101010101" pitchFamily="2" charset="-122"/>
                <a:ea typeface="宋体" panose="02010600030101010101" pitchFamily="2" charset="-122"/>
              </a:rPr>
              <a:t>事务的隔离级别</a:t>
            </a:r>
            <a:r>
              <a:rPr lang="zh-CN" altLang="en-US" dirty="0">
                <a:solidFill>
                  <a:srgbClr val="595959"/>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事务传播行为、超时时间</a:t>
            </a:r>
            <a:r>
              <a:rPr lang="zh-CN" altLang="zh-CN" dirty="0">
                <a:solidFill>
                  <a:srgbClr val="595959"/>
                </a:solidFill>
                <a:latin typeface="宋体" panose="02010600030101010101" pitchFamily="2" charset="-122"/>
                <a:ea typeface="宋体" panose="02010600030101010101" pitchFamily="2" charset="-122"/>
              </a:rPr>
              <a:t>和是否为只读事务</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同时，Spring 还为我们提供了一个默认的实现类：DefaultTransactionDefinition，该类适用于大多数情况。如果该类不能满足需求，可以通过实现 TransactionDefinition 接口来实现自己的事务定义。</a:t>
            </a:r>
          </a:p>
        </p:txBody>
      </p:sp>
    </p:spTree>
    <p:extLst>
      <p:ext uri="{BB962C8B-B14F-4D97-AF65-F5344CB8AC3E}">
        <p14:creationId xmlns:p14="http://schemas.microsoft.com/office/powerpoint/2010/main" val="1715581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1"/>
            </p:custDataLst>
            <p:extLst>
              <p:ext uri="{D42A27DB-BD31-4B8C-83A1-F6EECF244321}">
                <p14:modId xmlns:p14="http://schemas.microsoft.com/office/powerpoint/2010/main" val="2716027301"/>
              </p:ext>
            </p:extLst>
          </p:nvPr>
        </p:nvGraphicFramePr>
        <p:xfrm>
          <a:off x="239702" y="3473145"/>
          <a:ext cx="11760200" cy="3176948"/>
        </p:xfrm>
        <a:graphic>
          <a:graphicData uri="http://schemas.openxmlformats.org/drawingml/2006/table">
            <a:tbl>
              <a:tblPr>
                <a:tableStyleId>{5C22544A-7EE6-4342-B048-85BDC9FD1C3A}</a:tableStyleId>
              </a:tblPr>
              <a:tblGrid>
                <a:gridCol w="3718537">
                  <a:extLst>
                    <a:ext uri="{9D8B030D-6E8A-4147-A177-3AD203B41FA5}">
                      <a16:colId xmlns:a16="http://schemas.microsoft.com/office/drawing/2014/main" xmlns="" val="20000"/>
                    </a:ext>
                  </a:extLst>
                </a:gridCol>
                <a:gridCol w="8041663">
                  <a:extLst>
                    <a:ext uri="{9D8B030D-6E8A-4147-A177-3AD203B41FA5}">
                      <a16:colId xmlns:a16="http://schemas.microsoft.com/office/drawing/2014/main" xmlns="" val="20001"/>
                    </a:ext>
                  </a:extLst>
                </a:gridCol>
              </a:tblGrid>
              <a:tr h="367200">
                <a:tc>
                  <a:txBody>
                    <a:bodyPr/>
                    <a:lstStyle/>
                    <a:p>
                      <a:pPr marR="292100" indent="0" algn="ctr" defTabSz="1219200" rtl="0" fontAlgn="auto">
                        <a:lnSpc>
                          <a:spcPct val="120000"/>
                        </a:lnSpc>
                        <a:spcBef>
                          <a:spcPts val="0"/>
                        </a:spcBef>
                        <a:spcAft>
                          <a:spcPts val="0"/>
                        </a:spcAft>
                      </a:pPr>
                      <a:r>
                        <a:rPr lang="zh-CN" altLang="en-US" sz="1400" spc="130" dirty="0"/>
                        <a:t>隔离级别</a:t>
                      </a:r>
                      <a:endParaRPr lang="zh-CN" altLang="en-US" sz="1400" b="1"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tc>
                <a:tc>
                  <a:txBody>
                    <a:bodyPr/>
                    <a:lstStyle/>
                    <a:p>
                      <a:pPr marR="292100" indent="0" algn="ctr" defTabSz="1219200" rtl="0" fontAlgn="auto">
                        <a:lnSpc>
                          <a:spcPct val="120000"/>
                        </a:lnSpc>
                        <a:spcBef>
                          <a:spcPts val="0"/>
                        </a:spcBef>
                        <a:spcAft>
                          <a:spcPts val="0"/>
                        </a:spcAft>
                      </a:pPr>
                      <a:r>
                        <a:rPr lang="zh-CN" altLang="en-US" sz="1400" spc="130" dirty="0"/>
                        <a:t>说明</a:t>
                      </a:r>
                      <a:endParaRPr lang="zh-CN" altLang="en-US" sz="1400" b="1"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tc>
                <a:extLst>
                  <a:ext uri="{0D108BD9-81ED-4DB2-BD59-A6C34878D82A}">
                    <a16:rowId xmlns:a16="http://schemas.microsoft.com/office/drawing/2014/main" xmlns="" val="10000"/>
                  </a:ext>
                </a:extLst>
              </a:tr>
              <a:tr h="367200">
                <a:tc>
                  <a:txBody>
                    <a:bodyPr/>
                    <a:lstStyle/>
                    <a:p>
                      <a:pPr marR="292100" indent="0" algn="l" defTabSz="1219200" rtl="0" fontAlgn="auto">
                        <a:lnSpc>
                          <a:spcPct val="120000"/>
                        </a:lnSpc>
                        <a:spcBef>
                          <a:spcPts val="0"/>
                        </a:spcBef>
                        <a:spcAft>
                          <a:spcPts val="0"/>
                        </a:spcAft>
                      </a:pPr>
                      <a:r>
                        <a:rPr lang="en-US" altLang="zh-CN" sz="1400" spc="120" dirty="0"/>
                        <a:t>ISOLATION_DEFAULT</a:t>
                      </a:r>
                      <a:endParaRPr lang="en-US" altLang="zh-CN" sz="1400" b="0" spc="120" dirty="0">
                        <a:solidFill>
                          <a:schemeClr val="tx1">
                            <a:lumMod val="65000"/>
                            <a:lumOff val="35000"/>
                          </a:schemeClr>
                        </a:solidFill>
                        <a:latin typeface="宋体" panose="02010600030101010101" pitchFamily="2" charset="-122"/>
                        <a:ea typeface="宋体" panose="02010600030101010101" pitchFamily="2" charset="-122"/>
                      </a:endParaRPr>
                    </a:p>
                  </a:txBody>
                  <a:tcPr marL="177800" marR="177800" marT="36195" marB="36195" anchor="ctr"/>
                </a:tc>
                <a:tc>
                  <a:txBody>
                    <a:bodyPr/>
                    <a:lstStyle/>
                    <a:p>
                      <a:pPr marR="292100" indent="0" algn="l" defTabSz="1219200" rtl="0" fontAlgn="auto">
                        <a:lnSpc>
                          <a:spcPct val="120000"/>
                        </a:lnSpc>
                        <a:spcBef>
                          <a:spcPts val="0"/>
                        </a:spcBef>
                        <a:spcAft>
                          <a:spcPts val="0"/>
                        </a:spcAft>
                      </a:pPr>
                      <a:r>
                        <a:rPr lang="zh-CN" altLang="zh-CN" sz="1400" spc="120"/>
                        <a:t>采用当前数据库默认的事务隔离级别。</a:t>
                      </a:r>
                      <a:endParaRPr lang="zh-CN" altLang="zh-CN" sz="14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1"/>
                  </a:ext>
                </a:extLst>
              </a:tr>
              <a:tr h="367200">
                <a:tc>
                  <a:txBody>
                    <a:bodyPr/>
                    <a:lstStyle/>
                    <a:p>
                      <a:pPr marR="292100" indent="0" algn="l" defTabSz="1219200" rtl="0" fontAlgn="auto">
                        <a:lnSpc>
                          <a:spcPct val="120000"/>
                        </a:lnSpc>
                        <a:spcBef>
                          <a:spcPts val="0"/>
                        </a:spcBef>
                        <a:spcAft>
                          <a:spcPts val="0"/>
                        </a:spcAft>
                      </a:pPr>
                      <a:r>
                        <a:rPr lang="en-US" altLang="zh-CN" sz="1400" spc="120" dirty="0"/>
                        <a:t>ISOLATION_READ_UNCOMMITTED</a:t>
                      </a:r>
                      <a:endParaRPr lang="en-US" altLang="zh-CN" sz="1400" b="0" spc="120" dirty="0">
                        <a:solidFill>
                          <a:schemeClr val="tx1">
                            <a:lumMod val="65000"/>
                            <a:lumOff val="35000"/>
                          </a:schemeClr>
                        </a:solidFill>
                        <a:latin typeface="宋体" panose="02010600030101010101" pitchFamily="2" charset="-122"/>
                        <a:ea typeface="宋体" panose="02010600030101010101" pitchFamily="2" charset="-122"/>
                      </a:endParaRPr>
                    </a:p>
                  </a:txBody>
                  <a:tcPr marL="177800" marR="177800" marT="36195" marB="36195" anchor="ctr"/>
                </a:tc>
                <a:tc>
                  <a:txBody>
                    <a:bodyPr/>
                    <a:lstStyle/>
                    <a:p>
                      <a:pPr marR="292100" indent="0" algn="l" defTabSz="1219200" rtl="0" fontAlgn="auto">
                        <a:lnSpc>
                          <a:spcPct val="120000"/>
                        </a:lnSpc>
                        <a:spcBef>
                          <a:spcPts val="0"/>
                        </a:spcBef>
                        <a:spcAft>
                          <a:spcPts val="0"/>
                        </a:spcAft>
                      </a:pPr>
                      <a:r>
                        <a:rPr lang="zh-CN" altLang="zh-CN" sz="1400" spc="120" dirty="0"/>
                        <a:t>读未提交</a:t>
                      </a:r>
                      <a:r>
                        <a:rPr lang="zh-CN" altLang="zh-CN" sz="1400" spc="120" dirty="0" smtClean="0"/>
                        <a:t>。</a:t>
                      </a:r>
                      <a:r>
                        <a:rPr lang="zh-CN" altLang="en-US" sz="1400" spc="120" dirty="0" smtClean="0"/>
                        <a:t>允许事务</a:t>
                      </a:r>
                      <a:r>
                        <a:rPr lang="en-US" altLang="zh-CN" sz="1400" spc="120" dirty="0" smtClean="0"/>
                        <a:t>A</a:t>
                      </a:r>
                      <a:r>
                        <a:rPr lang="zh-CN" altLang="en-US" sz="1400" spc="120" dirty="0" smtClean="0"/>
                        <a:t>读取事务</a:t>
                      </a:r>
                      <a:r>
                        <a:rPr lang="en-US" altLang="zh-CN" sz="1400" spc="120" dirty="0" smtClean="0"/>
                        <a:t>B</a:t>
                      </a:r>
                      <a:r>
                        <a:rPr lang="zh-CN" altLang="en-US" sz="1400" spc="120" dirty="0" smtClean="0"/>
                        <a:t>未提交的修改</a:t>
                      </a:r>
                      <a:r>
                        <a:rPr lang="zh-CN" altLang="zh-CN" sz="1400" spc="120" dirty="0" smtClean="0"/>
                        <a:t>，</a:t>
                      </a:r>
                      <a:r>
                        <a:rPr lang="zh-CN" altLang="zh-CN" sz="1400" spc="120" dirty="0"/>
                        <a:t>隔离级别最低，可能会导致脏读、幻读或不可重复读。</a:t>
                      </a:r>
                      <a:endParaRPr lang="zh-CN"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2"/>
                  </a:ext>
                </a:extLst>
              </a:tr>
              <a:tr h="367200">
                <a:tc>
                  <a:txBody>
                    <a:bodyPr/>
                    <a:lstStyle/>
                    <a:p>
                      <a:pPr marR="292100" indent="0" algn="l" defTabSz="1219200" rtl="0" fontAlgn="auto">
                        <a:lnSpc>
                          <a:spcPct val="120000"/>
                        </a:lnSpc>
                        <a:spcBef>
                          <a:spcPts val="0"/>
                        </a:spcBef>
                        <a:spcAft>
                          <a:spcPts val="0"/>
                        </a:spcAft>
                      </a:pPr>
                      <a:r>
                        <a:rPr lang="en-US" altLang="zh-CN" sz="1400" spc="120" dirty="0"/>
                        <a:t>ISOLATION_READ_COMMITTED</a:t>
                      </a:r>
                      <a:endParaRPr lang="en-US" altLang="zh-CN" sz="1400" b="0" spc="120" dirty="0">
                        <a:solidFill>
                          <a:schemeClr val="tx1">
                            <a:lumMod val="65000"/>
                            <a:lumOff val="35000"/>
                          </a:schemeClr>
                        </a:solidFill>
                        <a:latin typeface="宋体" panose="02010600030101010101" pitchFamily="2" charset="-122"/>
                        <a:ea typeface="宋体" panose="02010600030101010101" pitchFamily="2"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dirty="0"/>
                        <a:t>读已提交</a:t>
                      </a:r>
                      <a:r>
                        <a:rPr lang="zh-CN" altLang="zh-CN" sz="1400" spc="120" dirty="0" smtClean="0"/>
                        <a:t>。</a:t>
                      </a:r>
                      <a:r>
                        <a:rPr lang="zh-CN" altLang="en-US" sz="1400" kern="1200" spc="120" dirty="0" smtClean="0">
                          <a:solidFill>
                            <a:schemeClr val="dk1"/>
                          </a:solidFill>
                          <a:latin typeface="+mn-lt"/>
                          <a:ea typeface="+mn-ea"/>
                          <a:cs typeface="+mn-cs"/>
                        </a:rPr>
                        <a:t>要求事务</a:t>
                      </a:r>
                      <a:r>
                        <a:rPr lang="en-US" altLang="zh-CN" sz="1400" kern="1200" spc="120" dirty="0" smtClean="0">
                          <a:solidFill>
                            <a:schemeClr val="dk1"/>
                          </a:solidFill>
                          <a:latin typeface="+mn-lt"/>
                          <a:ea typeface="+mn-ea"/>
                          <a:cs typeface="+mn-cs"/>
                        </a:rPr>
                        <a:t>A</a:t>
                      </a:r>
                      <a:r>
                        <a:rPr lang="zh-CN" altLang="en-US" sz="1400" kern="1200" spc="120" dirty="0" smtClean="0">
                          <a:solidFill>
                            <a:schemeClr val="dk1"/>
                          </a:solidFill>
                          <a:latin typeface="+mn-lt"/>
                          <a:ea typeface="+mn-ea"/>
                          <a:cs typeface="+mn-cs"/>
                        </a:rPr>
                        <a:t>只能读取事务</a:t>
                      </a:r>
                      <a:r>
                        <a:rPr lang="en-US" altLang="zh-CN" sz="1400" kern="1200" spc="120" dirty="0" smtClean="0">
                          <a:solidFill>
                            <a:schemeClr val="dk1"/>
                          </a:solidFill>
                          <a:latin typeface="+mn-lt"/>
                          <a:ea typeface="+mn-ea"/>
                          <a:cs typeface="+mn-cs"/>
                        </a:rPr>
                        <a:t>B</a:t>
                      </a:r>
                      <a:r>
                        <a:rPr lang="zh-CN" altLang="en-US" sz="1400" kern="1200" spc="120" dirty="0" smtClean="0">
                          <a:solidFill>
                            <a:schemeClr val="dk1"/>
                          </a:solidFill>
                          <a:latin typeface="+mn-lt"/>
                          <a:ea typeface="+mn-ea"/>
                          <a:cs typeface="+mn-cs"/>
                        </a:rPr>
                        <a:t>已经提交的修改</a:t>
                      </a:r>
                      <a:r>
                        <a:rPr lang="zh-CN" altLang="zh-CN" sz="1400" kern="1200" spc="120" dirty="0" smtClean="0">
                          <a:solidFill>
                            <a:schemeClr val="dk1"/>
                          </a:solidFill>
                          <a:latin typeface="+mn-lt"/>
                          <a:ea typeface="+mn-ea"/>
                          <a:cs typeface="+mn-cs"/>
                        </a:rPr>
                        <a:t>，</a:t>
                      </a:r>
                      <a:r>
                        <a:rPr lang="zh-CN" altLang="zh-CN" sz="1400" kern="1200" spc="120" dirty="0">
                          <a:solidFill>
                            <a:schemeClr val="dk1"/>
                          </a:solidFill>
                          <a:latin typeface="+mn-lt"/>
                          <a:ea typeface="+mn-ea"/>
                          <a:cs typeface="+mn-cs"/>
                        </a:rPr>
                        <a:t>可以避免脏读，无法避免幻读，而且不可重复读。</a:t>
                      </a:r>
                    </a:p>
                  </a:txBody>
                  <a:tcPr marL="177800" marR="177800" marT="36195" marB="36195" anchor="ctr"/>
                </a:tc>
                <a:extLst>
                  <a:ext uri="{0D108BD9-81ED-4DB2-BD59-A6C34878D82A}">
                    <a16:rowId xmlns:a16="http://schemas.microsoft.com/office/drawing/2014/main" xmlns="" val="10003"/>
                  </a:ext>
                </a:extLst>
              </a:tr>
              <a:tr h="367200">
                <a:tc>
                  <a:txBody>
                    <a:bodyPr/>
                    <a:lstStyle/>
                    <a:p>
                      <a:pPr marR="292100" indent="0" algn="l" defTabSz="1219200" rtl="0" fontAlgn="auto">
                        <a:lnSpc>
                          <a:spcPct val="120000"/>
                        </a:lnSpc>
                        <a:spcBef>
                          <a:spcPts val="0"/>
                        </a:spcBef>
                        <a:spcAft>
                          <a:spcPts val="0"/>
                        </a:spcAft>
                      </a:pPr>
                      <a:r>
                        <a:rPr lang="en-US" altLang="zh-CN" sz="1400" spc="120" dirty="0"/>
                        <a:t>ISOLATION_ REPEATABLE_READ</a:t>
                      </a:r>
                      <a:endParaRPr lang="en-US" altLang="zh-CN" sz="1400" b="0" spc="120" dirty="0">
                        <a:solidFill>
                          <a:schemeClr val="tx1">
                            <a:lumMod val="65000"/>
                            <a:lumOff val="35000"/>
                          </a:schemeClr>
                        </a:solidFill>
                        <a:latin typeface="宋体" panose="02010600030101010101" pitchFamily="2" charset="-122"/>
                        <a:ea typeface="宋体" panose="02010600030101010101" pitchFamily="2"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dirty="0"/>
                        <a:t>允许重复读</a:t>
                      </a:r>
                      <a:r>
                        <a:rPr lang="zh-CN" altLang="zh-CN" sz="1400" spc="120" dirty="0" smtClean="0"/>
                        <a:t>，</a:t>
                      </a:r>
                      <a:r>
                        <a:rPr lang="zh-CN" altLang="en-US" sz="1400" spc="120" dirty="0" smtClean="0"/>
                        <a:t>确保事务</a:t>
                      </a:r>
                      <a:r>
                        <a:rPr lang="en-US" altLang="zh-CN" sz="1400" spc="120" dirty="0" smtClean="0"/>
                        <a:t>A</a:t>
                      </a:r>
                      <a:r>
                        <a:rPr lang="zh-CN" altLang="en-US" sz="1400" spc="120" dirty="0" smtClean="0"/>
                        <a:t>可以多次从一个字段中读取到相同的值，那么就是禁止其他事务在事务</a:t>
                      </a:r>
                      <a:r>
                        <a:rPr lang="en-US" altLang="zh-CN" sz="1400" spc="120" dirty="0" smtClean="0"/>
                        <a:t>A</a:t>
                      </a:r>
                      <a:r>
                        <a:rPr lang="zh-CN" altLang="en-US" sz="1400" spc="120" dirty="0" smtClean="0"/>
                        <a:t>还没有执行结束期间对这个字段的操作</a:t>
                      </a:r>
                      <a:r>
                        <a:rPr lang="zh-CN" altLang="zh-CN" sz="1400" spc="120" dirty="0" smtClean="0"/>
                        <a:t>。</a:t>
                      </a:r>
                      <a:r>
                        <a:rPr lang="zh-CN" altLang="zh-CN" sz="1400" spc="120" dirty="0"/>
                        <a:t>这是MySQL数据库的默认隔离级别。</a:t>
                      </a:r>
                      <a:endParaRPr lang="zh-CN"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4"/>
                  </a:ext>
                </a:extLst>
              </a:tr>
              <a:tr h="367200">
                <a:tc>
                  <a:txBody>
                    <a:bodyPr/>
                    <a:lstStyle/>
                    <a:p>
                      <a:pPr marR="292100" indent="0" algn="l" defTabSz="1219200" rtl="0" fontAlgn="auto">
                        <a:lnSpc>
                          <a:spcPct val="120000"/>
                        </a:lnSpc>
                        <a:spcBef>
                          <a:spcPts val="0"/>
                        </a:spcBef>
                        <a:spcAft>
                          <a:spcPts val="0"/>
                        </a:spcAft>
                      </a:pPr>
                      <a:r>
                        <a:rPr lang="en-US" altLang="zh-CN" sz="1400" spc="120" dirty="0"/>
                        <a:t>REPEATABLE_SERIALIZABLE</a:t>
                      </a:r>
                      <a:endParaRPr lang="en-US" altLang="zh-CN" sz="1400" b="0" spc="120" dirty="0">
                        <a:solidFill>
                          <a:schemeClr val="tx1">
                            <a:lumMod val="65000"/>
                            <a:lumOff val="35000"/>
                          </a:schemeClr>
                        </a:solidFill>
                        <a:latin typeface="宋体" panose="02010600030101010101" pitchFamily="2" charset="-122"/>
                        <a:ea typeface="宋体" panose="02010600030101010101" pitchFamily="2"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dirty="0"/>
                        <a:t>事务串行执行，也就是按照时间顺序一一执行多个事务，不存在并发问题，最可靠，但性能与效率最低。</a:t>
                      </a:r>
                      <a:endParaRPr lang="zh-CN"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5"/>
                  </a:ext>
                </a:extLst>
              </a:tr>
            </a:tbl>
          </a:graphicData>
        </a:graphic>
      </p:graphicFrame>
      <p:sp>
        <p:nvSpPr>
          <p:cNvPr id="2" name="矩形 1"/>
          <p:cNvSpPr/>
          <p:nvPr/>
        </p:nvSpPr>
        <p:spPr>
          <a:xfrm>
            <a:off x="713063" y="1339870"/>
            <a:ext cx="10763075" cy="1938992"/>
          </a:xfrm>
          <a:prstGeom prst="rect">
            <a:avLst/>
          </a:prstGeom>
        </p:spPr>
        <p:txBody>
          <a:bodyPr wrap="square">
            <a:spAutoFit/>
          </a:bodyPr>
          <a:lstStyle/>
          <a:p>
            <a:pPr>
              <a:lnSpc>
                <a:spcPct val="150000"/>
              </a:lnSpc>
            </a:pPr>
            <a:r>
              <a:rPr lang="zh-CN" altLang="en-US" sz="1600" dirty="0" smtClean="0"/>
              <a:t>    数据库系统</a:t>
            </a:r>
            <a:r>
              <a:rPr lang="zh-CN" altLang="en-US" sz="1600" dirty="0"/>
              <a:t>必须具有隔离并发运行各个事务的能力</a:t>
            </a:r>
            <a:r>
              <a:rPr lang="zh-CN" altLang="en-US" sz="1600" dirty="0" smtClean="0"/>
              <a:t>，使它们</a:t>
            </a:r>
            <a:r>
              <a:rPr lang="zh-CN" altLang="en-US" sz="1600" dirty="0"/>
              <a:t>之间相互不影响，避免了各种并发问题</a:t>
            </a:r>
            <a:r>
              <a:rPr lang="zh-CN" altLang="en-US" sz="1600" dirty="0" smtClean="0"/>
              <a:t>。</a:t>
            </a:r>
            <a:endParaRPr lang="en-US" altLang="zh-CN" sz="1600" dirty="0" smtClean="0"/>
          </a:p>
          <a:p>
            <a:pPr>
              <a:lnSpc>
                <a:spcPct val="150000"/>
              </a:lnSpc>
            </a:pPr>
            <a:r>
              <a:rPr lang="en-US" altLang="zh-CN" sz="1600" b="1" dirty="0"/>
              <a:t> </a:t>
            </a:r>
            <a:r>
              <a:rPr lang="en-US" altLang="zh-CN" sz="1600" b="1" dirty="0" smtClean="0"/>
              <a:t>   </a:t>
            </a:r>
            <a:r>
              <a:rPr lang="zh-CN" altLang="en-US" sz="1600" b="1" dirty="0" smtClean="0"/>
              <a:t>一</a:t>
            </a:r>
            <a:r>
              <a:rPr lang="zh-CN" altLang="en-US" sz="1600" b="1" dirty="0"/>
              <a:t>个事务与其他事务隔离的程度为隔离级别</a:t>
            </a:r>
            <a:r>
              <a:rPr lang="zh-CN" altLang="en-US" sz="1600" b="1" dirty="0" smtClean="0"/>
              <a:t>。</a:t>
            </a:r>
            <a:r>
              <a:rPr lang="zh-CN" altLang="en-US" sz="1600" b="1" dirty="0"/>
              <a:t>（也就是相互之间影响的影响的程度导致隔离级别，影响程度越小，那么就说明隔离级别越大）</a:t>
            </a:r>
            <a:r>
              <a:rPr lang="zh-CN" altLang="en-US" sz="1600" b="1" dirty="0" smtClean="0"/>
              <a:t>。</a:t>
            </a:r>
            <a:endParaRPr lang="en-US" altLang="zh-CN" sz="1600" b="1" dirty="0" smtClean="0"/>
          </a:p>
          <a:p>
            <a:pPr>
              <a:lnSpc>
                <a:spcPct val="150000"/>
              </a:lnSpc>
            </a:pPr>
            <a:r>
              <a:rPr lang="en-US" altLang="zh-CN" sz="1600" dirty="0" smtClean="0"/>
              <a:t>    SQL</a:t>
            </a:r>
            <a:r>
              <a:rPr lang="zh-CN" altLang="en-US" sz="1600" dirty="0"/>
              <a:t>标准中规定了多种事务的隔离级别，不同的隔离级别分别对应着不同的干扰程度，隔离级别越高，数据一致性就越好，但是并发性越弱。</a:t>
            </a:r>
          </a:p>
        </p:txBody>
      </p:sp>
      <p:sp>
        <p:nvSpPr>
          <p:cNvPr id="3" name="TextBox 2"/>
          <p:cNvSpPr txBox="1"/>
          <p:nvPr/>
        </p:nvSpPr>
        <p:spPr>
          <a:xfrm>
            <a:off x="713063" y="956345"/>
            <a:ext cx="2100255"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smtClean="0"/>
              <a:t>事务的隔离级别</a:t>
            </a:r>
            <a:endParaRPr lang="zh-CN" altLang="en-US" b="1" dirty="0"/>
          </a:p>
        </p:txBody>
      </p:sp>
    </p:spTree>
    <p:extLst>
      <p:ext uri="{BB962C8B-B14F-4D97-AF65-F5344CB8AC3E}">
        <p14:creationId xmlns:p14="http://schemas.microsoft.com/office/powerpoint/2010/main" val="135768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796955" y="1258565"/>
            <a:ext cx="10754686" cy="182602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600" dirty="0">
                <a:solidFill>
                  <a:srgbClr val="595959"/>
                </a:solidFill>
                <a:latin typeface="宋体" panose="02010600030101010101" pitchFamily="2" charset="-122"/>
                <a:ea typeface="宋体" panose="02010600030101010101" pitchFamily="2" charset="-122"/>
              </a:rPr>
              <a:t>    </a:t>
            </a:r>
            <a:r>
              <a:rPr lang="zh-CN" altLang="zh-CN" sz="1600" dirty="0" smtClean="0">
                <a:solidFill>
                  <a:srgbClr val="595959"/>
                </a:solidFill>
                <a:latin typeface="宋体" panose="02010600030101010101" pitchFamily="2" charset="-122"/>
                <a:ea typeface="宋体" panose="02010600030101010101" pitchFamily="2" charset="-122"/>
              </a:rPr>
              <a:t>事务</a:t>
            </a:r>
            <a:r>
              <a:rPr lang="zh-CN" altLang="zh-CN" sz="1600" dirty="0">
                <a:solidFill>
                  <a:srgbClr val="595959"/>
                </a:solidFill>
                <a:latin typeface="宋体" panose="02010600030101010101" pitchFamily="2" charset="-122"/>
                <a:ea typeface="宋体" panose="02010600030101010101" pitchFamily="2" charset="-122"/>
              </a:rPr>
              <a:t>的传播行为是指处于不同事务中的方法在相互调用时，方法执行期间，事务的维护情况</a:t>
            </a:r>
            <a:r>
              <a:rPr lang="zh-CN" altLang="zh-CN" sz="1600" dirty="0" smtClean="0">
                <a:solidFill>
                  <a:srgbClr val="595959"/>
                </a:solidFill>
                <a:latin typeface="宋体" panose="02010600030101010101" pitchFamily="2" charset="-122"/>
                <a:ea typeface="宋体" panose="02010600030101010101" pitchFamily="2" charset="-122"/>
              </a:rPr>
              <a:t>。</a:t>
            </a:r>
            <a:r>
              <a:rPr lang="zh-CN" altLang="en-US" sz="1600" dirty="0" smtClean="0">
                <a:solidFill>
                  <a:srgbClr val="595959"/>
                </a:solidFill>
                <a:latin typeface="宋体" panose="02010600030101010101" pitchFamily="2" charset="-122"/>
                <a:ea typeface="宋体" panose="02010600030101010101" pitchFamily="2" charset="-122"/>
              </a:rPr>
              <a:t>在</a:t>
            </a:r>
            <a:r>
              <a:rPr lang="zh-CN" altLang="en-US" sz="1600" dirty="0">
                <a:solidFill>
                  <a:srgbClr val="595959"/>
                </a:solidFill>
                <a:latin typeface="宋体" panose="02010600030101010101" pitchFamily="2" charset="-122"/>
                <a:ea typeface="宋体" panose="02010600030101010101" pitchFamily="2" charset="-122"/>
              </a:rPr>
              <a:t>事务管理过程中，传播行为可以控制是否需要创建事务以及如何创建事务</a:t>
            </a:r>
            <a:r>
              <a:rPr lang="zh-CN" altLang="en-US" sz="1600" dirty="0" smtClean="0">
                <a:solidFill>
                  <a:srgbClr val="595959"/>
                </a:solidFill>
                <a:latin typeface="宋体" panose="02010600030101010101" pitchFamily="2" charset="-122"/>
                <a:ea typeface="宋体" panose="02010600030101010101" pitchFamily="2" charset="-122"/>
              </a:rPr>
              <a:t>。</a:t>
            </a:r>
            <a:endParaRPr lang="zh-CN" altLang="en-US" sz="1600" dirty="0">
              <a:solidFill>
                <a:srgbClr val="595959"/>
              </a:solidFill>
              <a:latin typeface="宋体" panose="02010600030101010101" pitchFamily="2" charset="-122"/>
              <a:ea typeface="宋体" panose="02010600030101010101" pitchFamily="2" charset="-122"/>
            </a:endParaRPr>
          </a:p>
          <a:p>
            <a:pPr>
              <a:lnSpc>
                <a:spcPct val="150000"/>
              </a:lnSpc>
            </a:pPr>
            <a:r>
              <a:rPr lang="zh-CN" altLang="en-US" sz="1600" dirty="0" smtClean="0">
                <a:solidFill>
                  <a:srgbClr val="595959"/>
                </a:solidFill>
                <a:latin typeface="宋体" panose="02010600030101010101" pitchFamily="2" charset="-122"/>
                <a:ea typeface="宋体" panose="02010600030101010101" pitchFamily="2" charset="-122"/>
              </a:rPr>
              <a:t>    通常</a:t>
            </a:r>
            <a:r>
              <a:rPr lang="zh-CN" altLang="en-US" sz="1600" dirty="0">
                <a:solidFill>
                  <a:srgbClr val="595959"/>
                </a:solidFill>
                <a:latin typeface="宋体" panose="02010600030101010101" pitchFamily="2" charset="-122"/>
                <a:ea typeface="宋体" panose="02010600030101010101" pitchFamily="2" charset="-122"/>
              </a:rPr>
              <a:t>情况下，数据的查询不会改变原数据，所以不需要进行事务管理，而对于数据的增加、修改和删除等操作，必须进行事务管理</a:t>
            </a:r>
            <a:r>
              <a:rPr lang="zh-CN" altLang="en-US" sz="1600" dirty="0" smtClean="0">
                <a:solidFill>
                  <a:srgbClr val="595959"/>
                </a:solidFill>
                <a:latin typeface="宋体" panose="02010600030101010101" pitchFamily="2" charset="-122"/>
                <a:ea typeface="宋体" panose="02010600030101010101" pitchFamily="2" charset="-122"/>
              </a:rPr>
              <a:t>。</a:t>
            </a:r>
            <a:r>
              <a:rPr lang="en-US" altLang="zh-CN" sz="1600" dirty="0" err="1">
                <a:solidFill>
                  <a:srgbClr val="595959"/>
                </a:solidFill>
                <a:latin typeface="宋体" panose="02010600030101010101" pitchFamily="2" charset="-122"/>
                <a:ea typeface="宋体" panose="02010600030101010101" pitchFamily="2" charset="-122"/>
              </a:rPr>
              <a:t>TransactionDefinition</a:t>
            </a:r>
            <a:r>
              <a:rPr lang="zh-CN" altLang="en-US" sz="1600" dirty="0">
                <a:solidFill>
                  <a:srgbClr val="595959"/>
                </a:solidFill>
                <a:latin typeface="宋体" panose="02010600030101010101" pitchFamily="2" charset="-122"/>
                <a:ea typeface="宋体" panose="02010600030101010101" pitchFamily="2" charset="-122"/>
              </a:rPr>
              <a:t>接口中</a:t>
            </a:r>
            <a:r>
              <a:rPr lang="zh-CN" altLang="en-US" sz="1600" dirty="0" smtClean="0">
                <a:solidFill>
                  <a:srgbClr val="595959"/>
                </a:solidFill>
                <a:latin typeface="宋体" panose="02010600030101010101" pitchFamily="2" charset="-122"/>
                <a:ea typeface="宋体" panose="02010600030101010101" pitchFamily="2" charset="-122"/>
              </a:rPr>
              <a:t>定义了</a:t>
            </a:r>
            <a:r>
              <a:rPr lang="en-US" altLang="zh-CN" sz="1600" dirty="0" smtClean="0">
                <a:solidFill>
                  <a:srgbClr val="595959"/>
                </a:solidFill>
                <a:latin typeface="宋体" panose="02010600030101010101" pitchFamily="2" charset="-122"/>
                <a:ea typeface="宋体" panose="02010600030101010101" pitchFamily="2" charset="-122"/>
              </a:rPr>
              <a:t>7</a:t>
            </a:r>
            <a:r>
              <a:rPr lang="zh-CN" altLang="en-US" sz="1600" dirty="0">
                <a:solidFill>
                  <a:srgbClr val="595959"/>
                </a:solidFill>
                <a:latin typeface="宋体" panose="02010600030101010101" pitchFamily="2" charset="-122"/>
                <a:ea typeface="宋体" panose="02010600030101010101" pitchFamily="2" charset="-122"/>
              </a:rPr>
              <a:t>种事务传播</a:t>
            </a:r>
            <a:r>
              <a:rPr lang="zh-CN" altLang="en-US" sz="1600" dirty="0" smtClean="0">
                <a:solidFill>
                  <a:srgbClr val="595959"/>
                </a:solidFill>
                <a:latin typeface="宋体" panose="02010600030101010101" pitchFamily="2" charset="-122"/>
                <a:ea typeface="宋体" panose="02010600030101010101" pitchFamily="2" charset="-122"/>
              </a:rPr>
              <a:t>行为，如果</a:t>
            </a:r>
            <a:r>
              <a:rPr lang="zh-CN" altLang="en-US" sz="1600" dirty="0">
                <a:solidFill>
                  <a:srgbClr val="595959"/>
                </a:solidFill>
                <a:latin typeface="宋体" panose="02010600030101010101" pitchFamily="2" charset="-122"/>
                <a:ea typeface="宋体" panose="02010600030101010101" pitchFamily="2" charset="-122"/>
              </a:rPr>
              <a:t>没有指定事务的传播行为，则 </a:t>
            </a:r>
            <a:r>
              <a:rPr lang="en-US" altLang="zh-CN" sz="1600" dirty="0">
                <a:solidFill>
                  <a:srgbClr val="595959"/>
                </a:solidFill>
                <a:latin typeface="宋体" panose="02010600030101010101" pitchFamily="2" charset="-122"/>
                <a:ea typeface="宋体" panose="02010600030101010101" pitchFamily="2" charset="-122"/>
              </a:rPr>
              <a:t>Spring3 </a:t>
            </a:r>
            <a:r>
              <a:rPr lang="zh-CN" altLang="en-US" sz="1600" dirty="0">
                <a:solidFill>
                  <a:srgbClr val="595959"/>
                </a:solidFill>
                <a:latin typeface="宋体" panose="02010600030101010101" pitchFamily="2" charset="-122"/>
                <a:ea typeface="宋体" panose="02010600030101010101" pitchFamily="2" charset="-122"/>
              </a:rPr>
              <a:t>默认的传播行为是 </a:t>
            </a:r>
            <a:r>
              <a:rPr lang="en-US" altLang="zh-CN" sz="1600" dirty="0">
                <a:solidFill>
                  <a:srgbClr val="595959"/>
                </a:solidFill>
                <a:latin typeface="宋体" panose="02010600030101010101" pitchFamily="2" charset="-122"/>
                <a:ea typeface="宋体" panose="02010600030101010101" pitchFamily="2" charset="-122"/>
              </a:rPr>
              <a:t>required</a:t>
            </a:r>
            <a:r>
              <a:rPr lang="zh-CN" altLang="en-US" sz="1600" dirty="0">
                <a:solidFill>
                  <a:srgbClr val="595959"/>
                </a:solidFill>
                <a:latin typeface="宋体" panose="02010600030101010101" pitchFamily="2" charset="-122"/>
                <a:ea typeface="宋体" panose="02010600030101010101" pitchFamily="2" charset="-122"/>
              </a:rPr>
              <a:t>。</a:t>
            </a:r>
            <a:endParaRPr lang="zh-CN" altLang="zh-CN" sz="1600" dirty="0">
              <a:solidFill>
                <a:srgbClr val="595959"/>
              </a:solidFill>
              <a:latin typeface="宋体" panose="02010600030101010101" pitchFamily="2" charset="-122"/>
              <a:ea typeface="宋体" panose="02010600030101010101" pitchFamily="2" charset="-122"/>
            </a:endParaRPr>
          </a:p>
        </p:txBody>
      </p:sp>
      <p:graphicFrame>
        <p:nvGraphicFramePr>
          <p:cNvPr id="14" name="表格 13"/>
          <p:cNvGraphicFramePr>
            <a:graphicFrameLocks noGrp="1"/>
          </p:cNvGraphicFramePr>
          <p:nvPr>
            <p:custDataLst>
              <p:tags r:id="rId2"/>
            </p:custDataLst>
            <p:extLst>
              <p:ext uri="{D42A27DB-BD31-4B8C-83A1-F6EECF244321}">
                <p14:modId xmlns:p14="http://schemas.microsoft.com/office/powerpoint/2010/main" val="571298241"/>
              </p:ext>
            </p:extLst>
          </p:nvPr>
        </p:nvGraphicFramePr>
        <p:xfrm>
          <a:off x="496641" y="3227626"/>
          <a:ext cx="11355314" cy="3372108"/>
        </p:xfrm>
        <a:graphic>
          <a:graphicData uri="http://schemas.openxmlformats.org/drawingml/2006/table">
            <a:tbl>
              <a:tblPr>
                <a:tableStyleId>{5C22544A-7EE6-4342-B048-85BDC9FD1C3A}</a:tableStyleId>
              </a:tblPr>
              <a:tblGrid>
                <a:gridCol w="3253238">
                  <a:extLst>
                    <a:ext uri="{9D8B030D-6E8A-4147-A177-3AD203B41FA5}">
                      <a16:colId xmlns:a16="http://schemas.microsoft.com/office/drawing/2014/main" xmlns="" val="20000"/>
                    </a:ext>
                  </a:extLst>
                </a:gridCol>
                <a:gridCol w="8102076">
                  <a:extLst>
                    <a:ext uri="{9D8B030D-6E8A-4147-A177-3AD203B41FA5}">
                      <a16:colId xmlns:a16="http://schemas.microsoft.com/office/drawing/2014/main" xmlns="" val="20001"/>
                    </a:ext>
                  </a:extLst>
                </a:gridCol>
              </a:tblGrid>
              <a:tr h="367200">
                <a:tc>
                  <a:txBody>
                    <a:bodyPr/>
                    <a:lstStyle/>
                    <a:p>
                      <a:pPr marR="292100" indent="0" algn="ctr" defTabSz="1219200" rtl="0" fontAlgn="auto">
                        <a:lnSpc>
                          <a:spcPct val="120000"/>
                        </a:lnSpc>
                        <a:spcBef>
                          <a:spcPts val="0"/>
                        </a:spcBef>
                        <a:spcAft>
                          <a:spcPts val="0"/>
                        </a:spcAft>
                      </a:pPr>
                      <a:r>
                        <a:rPr lang="zh-CN" altLang="en-US" sz="1400" spc="130" dirty="0"/>
                        <a:t>传播行为</a:t>
                      </a:r>
                      <a:endParaRPr lang="zh-CN" altLang="en-US" sz="1400" b="1"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marR="292100" indent="0" algn="ctr" defTabSz="1219200" rtl="0" fontAlgn="auto">
                        <a:lnSpc>
                          <a:spcPct val="120000"/>
                        </a:lnSpc>
                        <a:spcBef>
                          <a:spcPts val="0"/>
                        </a:spcBef>
                        <a:spcAft>
                          <a:spcPts val="0"/>
                        </a:spcAft>
                      </a:pPr>
                      <a:r>
                        <a:rPr lang="zh-CN" altLang="en-US" sz="1400" spc="130"/>
                        <a:t>说明</a:t>
                      </a:r>
                      <a:endParaRPr lang="zh-CN" altLang="en-US" sz="14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0"/>
                  </a:ext>
                </a:extLst>
              </a:tr>
              <a:tr h="367200">
                <a:tc>
                  <a:txBody>
                    <a:bodyPr/>
                    <a:lstStyle/>
                    <a:p>
                      <a:pPr marR="292100" indent="0" algn="l" defTabSz="1219200" rtl="0" fontAlgn="auto">
                        <a:lnSpc>
                          <a:spcPct val="120000"/>
                        </a:lnSpc>
                        <a:spcBef>
                          <a:spcPts val="0"/>
                        </a:spcBef>
                        <a:spcAft>
                          <a:spcPts val="0"/>
                        </a:spcAft>
                      </a:pPr>
                      <a:r>
                        <a:rPr lang="en-US" altLang="zh-CN" sz="1400" spc="120" dirty="0"/>
                        <a:t>PROPAGATION_REQUIRED</a:t>
                      </a:r>
                      <a:endParaRPr lang="en-US"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marR="292100" indent="0" algn="l" defTabSz="1219200" rtl="0" fontAlgn="auto">
                        <a:lnSpc>
                          <a:spcPct val="120000"/>
                        </a:lnSpc>
                        <a:spcBef>
                          <a:spcPts val="0"/>
                        </a:spcBef>
                        <a:spcAft>
                          <a:spcPts val="0"/>
                        </a:spcAft>
                      </a:pPr>
                      <a:r>
                        <a:rPr lang="zh-CN" altLang="zh-CN" sz="1400" spc="120" dirty="0"/>
                        <a:t>默认的事务传播行为。如果当前存在一个事务，则加入该事务；如果当前没有事务，则创建一个新的事务。</a:t>
                      </a:r>
                      <a:endParaRPr lang="zh-CN"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1"/>
                  </a:ext>
                </a:extLst>
              </a:tr>
              <a:tr h="367200">
                <a:tc>
                  <a:txBody>
                    <a:bodyPr/>
                    <a:lstStyle/>
                    <a:p>
                      <a:pPr marR="292100" indent="0" algn="l" defTabSz="1219200" rtl="0" fontAlgn="auto">
                        <a:lnSpc>
                          <a:spcPct val="120000"/>
                        </a:lnSpc>
                        <a:spcBef>
                          <a:spcPts val="0"/>
                        </a:spcBef>
                        <a:spcAft>
                          <a:spcPts val="0"/>
                        </a:spcAft>
                      </a:pPr>
                      <a:r>
                        <a:rPr lang="en-US" altLang="zh-CN" sz="1400" kern="1200" spc="120" dirty="0"/>
                        <a:t>PROPAGATION_SUPPORTS</a:t>
                      </a:r>
                      <a:endParaRPr lang="en-US" altLang="zh-CN" sz="1400" kern="1200" spc="120" dirty="0">
                        <a:solidFill>
                          <a:schemeClr val="dk1"/>
                        </a:solidFill>
                        <a:latin typeface="+mn-lt"/>
                        <a:ea typeface="+mn-ea"/>
                        <a:cs typeface="+mn-cs"/>
                      </a:endParaRPr>
                    </a:p>
                  </a:txBody>
                  <a:tcPr marL="177800" marR="177800" marT="36195" marB="36195" anchor="ctr"/>
                </a:tc>
                <a:tc>
                  <a:txBody>
                    <a:bodyPr/>
                    <a:lstStyle/>
                    <a:p>
                      <a:pPr marR="292100" indent="0" algn="l" defTabSz="1219200" rtl="0" fontAlgn="auto">
                        <a:lnSpc>
                          <a:spcPct val="120000"/>
                        </a:lnSpc>
                        <a:spcBef>
                          <a:spcPts val="0"/>
                        </a:spcBef>
                        <a:spcAft>
                          <a:spcPts val="0"/>
                        </a:spcAft>
                      </a:pPr>
                      <a:r>
                        <a:rPr lang="zh-CN" altLang="zh-CN" sz="1400" spc="120"/>
                        <a:t>读未提交。允许如果当前存在一个事务，则加入该事务；如果当前没有事务，则以非事务方式执行。</a:t>
                      </a:r>
                      <a:endParaRPr lang="zh-CN" altLang="zh-CN" sz="14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2"/>
                  </a:ext>
                </a:extLst>
              </a:tr>
              <a:tr h="367200">
                <a:tc>
                  <a:txBody>
                    <a:bodyPr/>
                    <a:lstStyle/>
                    <a:p>
                      <a:pPr marR="292100" indent="0" algn="l" defTabSz="1219200" rtl="0" fontAlgn="auto">
                        <a:lnSpc>
                          <a:spcPct val="120000"/>
                        </a:lnSpc>
                        <a:spcBef>
                          <a:spcPts val="0"/>
                        </a:spcBef>
                        <a:spcAft>
                          <a:spcPts val="0"/>
                        </a:spcAft>
                      </a:pPr>
                      <a:r>
                        <a:rPr lang="en-US" altLang="zh-CN" sz="1400" spc="120" dirty="0"/>
                        <a:t>PROPAGATION_MANDATORY</a:t>
                      </a:r>
                      <a:endParaRPr lang="en-US"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en-US" sz="1400" spc="120"/>
                        <a:t>当前必须存在一个事务，如果没有，就抛出异常。</a:t>
                      </a:r>
                      <a:endParaRPr lang="zh-CN" altLang="en-US" sz="14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3"/>
                  </a:ext>
                </a:extLst>
              </a:tr>
              <a:tr h="367200">
                <a:tc>
                  <a:txBody>
                    <a:bodyPr/>
                    <a:lstStyle/>
                    <a:p>
                      <a:pPr marR="292100" indent="0" algn="l" defTabSz="1219200" rtl="0" fontAlgn="auto">
                        <a:lnSpc>
                          <a:spcPct val="120000"/>
                        </a:lnSpc>
                        <a:spcBef>
                          <a:spcPts val="0"/>
                        </a:spcBef>
                        <a:spcAft>
                          <a:spcPts val="0"/>
                        </a:spcAft>
                      </a:pPr>
                      <a:r>
                        <a:rPr lang="en-US" altLang="zh-CN" sz="1400" spc="120" dirty="0"/>
                        <a:t>PROPAGATION_REQUIRES_NEW</a:t>
                      </a:r>
                      <a:endParaRPr lang="en-US"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a:t>创建一个新的事务，如果当前已存在一个事务，将已存在的事务挂起。</a:t>
                      </a:r>
                      <a:endParaRPr lang="zh-CN" altLang="zh-CN" sz="14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4"/>
                  </a:ext>
                </a:extLst>
              </a:tr>
              <a:tr h="367200">
                <a:tc>
                  <a:txBody>
                    <a:bodyPr/>
                    <a:lstStyle/>
                    <a:p>
                      <a:pPr marR="292100" indent="0" algn="l" defTabSz="1219200" rtl="0" fontAlgn="auto">
                        <a:lnSpc>
                          <a:spcPct val="120000"/>
                        </a:lnSpc>
                        <a:spcBef>
                          <a:spcPts val="0"/>
                        </a:spcBef>
                        <a:spcAft>
                          <a:spcPts val="0"/>
                        </a:spcAft>
                      </a:pPr>
                      <a:r>
                        <a:rPr lang="en-US" altLang="zh-CN" sz="1400" spc="120" dirty="0"/>
                        <a:t>PROPAGATION_NOT_SUPPORTED</a:t>
                      </a:r>
                      <a:endParaRPr lang="en-US"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dirty="0"/>
                        <a:t>不支持事务，在没有事务的情况下执行，如果当前已存在一个事务，则将已存在的事务挂起。</a:t>
                      </a:r>
                      <a:endParaRPr lang="zh-CN"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5"/>
                  </a:ext>
                </a:extLst>
              </a:tr>
              <a:tr h="367200">
                <a:tc>
                  <a:txBody>
                    <a:bodyPr/>
                    <a:lstStyle/>
                    <a:p>
                      <a:pPr marR="292100" indent="0" algn="l" defTabSz="1219200" rtl="0" fontAlgn="auto">
                        <a:lnSpc>
                          <a:spcPct val="120000"/>
                        </a:lnSpc>
                        <a:spcBef>
                          <a:spcPts val="0"/>
                        </a:spcBef>
                        <a:spcAft>
                          <a:spcPts val="0"/>
                        </a:spcAft>
                      </a:pPr>
                      <a:r>
                        <a:rPr lang="en-US" altLang="zh-CN" sz="1400" spc="120" dirty="0"/>
                        <a:t>ROPAGATION_NEVER</a:t>
                      </a:r>
                      <a:endParaRPr lang="en-US"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a:t>永远不支持当前事务，如果当前已存在一个事务，则抛出异常。</a:t>
                      </a:r>
                      <a:endParaRPr lang="zh-CN" altLang="zh-CN" sz="14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6"/>
                  </a:ext>
                </a:extLst>
              </a:tr>
              <a:tr h="367200">
                <a:tc>
                  <a:txBody>
                    <a:bodyPr/>
                    <a:lstStyle/>
                    <a:p>
                      <a:pPr marR="292100" indent="0" algn="l" defTabSz="1219200" rtl="0" fontAlgn="auto">
                        <a:lnSpc>
                          <a:spcPct val="120000"/>
                        </a:lnSpc>
                        <a:spcBef>
                          <a:spcPts val="0"/>
                        </a:spcBef>
                        <a:spcAft>
                          <a:spcPts val="0"/>
                        </a:spcAft>
                      </a:pPr>
                      <a:r>
                        <a:rPr lang="en-US" altLang="zh-CN" sz="1400" spc="120" dirty="0"/>
                        <a:t>PROPAGATION_NESTED</a:t>
                      </a:r>
                      <a:endParaRPr lang="en-US"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tc>
                  <a:txBody>
                    <a:bodyPr/>
                    <a:lstStyle/>
                    <a:p>
                      <a:pPr indent="0" algn="l" fontAlgn="auto">
                        <a:lnSpc>
                          <a:spcPct val="120000"/>
                        </a:lnSpc>
                        <a:spcBef>
                          <a:spcPts val="0"/>
                        </a:spcBef>
                        <a:spcAft>
                          <a:spcPts val="0"/>
                        </a:spcAft>
                      </a:pPr>
                      <a:r>
                        <a:rPr lang="zh-CN" altLang="zh-CN" sz="1400" spc="120" dirty="0"/>
                        <a:t>如果当前存在事务，则在当前事务的一个子事务中执行。</a:t>
                      </a:r>
                      <a:endParaRPr lang="zh-CN" altLang="zh-CN" sz="14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tc>
                <a:extLst>
                  <a:ext uri="{0D108BD9-81ED-4DB2-BD59-A6C34878D82A}">
                    <a16:rowId xmlns:a16="http://schemas.microsoft.com/office/drawing/2014/main" xmlns="" val="10007"/>
                  </a:ext>
                </a:extLst>
              </a:tr>
            </a:tbl>
          </a:graphicData>
        </a:graphic>
      </p:graphicFrame>
      <p:sp>
        <p:nvSpPr>
          <p:cNvPr id="17" name="TextBox 16"/>
          <p:cNvSpPr txBox="1"/>
          <p:nvPr/>
        </p:nvSpPr>
        <p:spPr>
          <a:xfrm>
            <a:off x="713063" y="889233"/>
            <a:ext cx="2100255"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t>事务</a:t>
            </a:r>
            <a:r>
              <a:rPr lang="zh-CN" altLang="en-US" b="1" dirty="0" smtClean="0"/>
              <a:t>的传播行为</a:t>
            </a:r>
            <a:endParaRPr lang="zh-CN" altLang="en-US" b="1" dirty="0"/>
          </a:p>
        </p:txBody>
      </p:sp>
    </p:spTree>
    <p:extLst>
      <p:ext uri="{BB962C8B-B14F-4D97-AF65-F5344CB8AC3E}">
        <p14:creationId xmlns:p14="http://schemas.microsoft.com/office/powerpoint/2010/main" val="681056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理解</a:t>
              </a:r>
              <a:r>
                <a:rPr lang="en-US" altLang="zh-CN" sz="2000" dirty="0" err="1">
                  <a:solidFill>
                    <a:srgbClr val="1369B2"/>
                  </a:solidFill>
                  <a:latin typeface="微软雅黑" panose="020B0503020204020204" pitchFamily="34" charset="-122"/>
                  <a:ea typeface="微软雅黑" panose="020B0503020204020204" pitchFamily="34" charset="-122"/>
                  <a:cs typeface="+mn-ea"/>
                </a:rPr>
                <a:t>Spring事务管理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a:t>
              </a:r>
              <a:r>
                <a:rPr lang="en-US" altLang="zh-CN" sz="2000" dirty="0" err="1">
                  <a:solidFill>
                    <a:srgbClr val="1369B2"/>
                  </a:solidFill>
                  <a:latin typeface="微软雅黑" panose="020B0503020204020204" pitchFamily="34" charset="-122"/>
                  <a:ea typeface="微软雅黑" panose="020B0503020204020204" pitchFamily="34" charset="-122"/>
                  <a:cs typeface="+mn-ea"/>
                </a:rPr>
                <a:t>于XML方式的声明式事务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4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rgbClr val="1369B2"/>
                  </a:solidFill>
                  <a:latin typeface="微软雅黑" panose="020B0503020204020204" pitchFamily="34" charset="-122"/>
                  <a:ea typeface="微软雅黑" panose="020B0503020204020204" pitchFamily="34" charset="-122"/>
                  <a:cs typeface="+mn-ea"/>
                </a:rPr>
                <a:t>基于注解方式的声明式事务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143838" y="1644715"/>
            <a:ext cx="9414276" cy="8721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事务</a:t>
            </a:r>
            <a:r>
              <a:rPr lang="zh-CN" altLang="zh-CN" dirty="0">
                <a:solidFill>
                  <a:srgbClr val="595959"/>
                </a:solidFill>
                <a:latin typeface="微软雅黑" panose="020B0503020204020204" pitchFamily="34" charset="-122"/>
              </a:rPr>
              <a:t>的超时时间是指事务执行的时间界限，超过这个时间界限，事务将会回滚。</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接口提供了</a:t>
            </a:r>
            <a:r>
              <a:rPr lang="en-US" altLang="zh-CN" dirty="0">
                <a:solidFill>
                  <a:srgbClr val="595959"/>
                </a:solidFill>
                <a:latin typeface="微软雅黑" panose="020B0503020204020204" pitchFamily="34" charset="-122"/>
              </a:rPr>
              <a:t>TIMEOUT_DEFAULT</a:t>
            </a:r>
            <a:r>
              <a:rPr lang="zh-CN" altLang="zh-CN" dirty="0">
                <a:solidFill>
                  <a:srgbClr val="595959"/>
                </a:solidFill>
                <a:latin typeface="微软雅黑" panose="020B0503020204020204" pitchFamily="34" charset="-122"/>
              </a:rPr>
              <a:t>常量定义事务的超时时间。</a:t>
            </a:r>
          </a:p>
          <a:p>
            <a:pPr>
              <a:lnSpc>
                <a:spcPct val="150000"/>
              </a:lnSpc>
            </a:pPr>
            <a:endParaRPr lang="zh-CN" altLang="zh-CN" dirty="0">
              <a:solidFill>
                <a:srgbClr val="595959"/>
              </a:solidFill>
              <a:latin typeface="微软雅黑" panose="020B0503020204020204" pitchFamily="34" charset="-122"/>
            </a:endParaRPr>
          </a:p>
        </p:txBody>
      </p:sp>
      <p:sp>
        <p:nvSpPr>
          <p:cNvPr id="13" name="文本框 18"/>
          <p:cNvSpPr txBox="1"/>
          <p:nvPr>
            <p:custDataLst>
              <p:tags r:id="rId2"/>
            </p:custDataLst>
          </p:nvPr>
        </p:nvSpPr>
        <p:spPr>
          <a:xfrm>
            <a:off x="866469" y="3536127"/>
            <a:ext cx="9414276" cy="880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事务为只读时，该事务不修改任何数据，只读事务有助于提升性能，如果在只读事务中修改数据，会引发异常</a:t>
            </a:r>
            <a:r>
              <a:rPr lang="zh-CN" altLang="zh-CN" dirty="0" smtClean="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p:txBody>
      </p:sp>
      <p:sp>
        <p:nvSpPr>
          <p:cNvPr id="14" name="TextBox 13"/>
          <p:cNvSpPr txBox="1"/>
          <p:nvPr/>
        </p:nvSpPr>
        <p:spPr>
          <a:xfrm>
            <a:off x="713063" y="1065401"/>
            <a:ext cx="1519968" cy="369332"/>
          </a:xfrm>
          <a:prstGeom prst="rect">
            <a:avLst/>
          </a:prstGeom>
          <a:noFill/>
        </p:spPr>
        <p:txBody>
          <a:bodyPr wrap="none" rtlCol="0">
            <a:spAutoFit/>
          </a:bodyPr>
          <a:lstStyle>
            <a:defPPr>
              <a:defRPr lang="zh-CN"/>
            </a:defPPr>
            <a:lvl1pPr marL="285750" indent="-285750">
              <a:buFont typeface="Wingdings" panose="05000000000000000000" pitchFamily="2" charset="2"/>
              <a:buChar char="Ø"/>
              <a:defRPr b="1"/>
            </a:lvl1pPr>
          </a:lstStyle>
          <a:p>
            <a:r>
              <a:rPr lang="zh-CN" altLang="en-US" dirty="0"/>
              <a:t> 事务超时</a:t>
            </a:r>
          </a:p>
        </p:txBody>
      </p:sp>
      <p:sp>
        <p:nvSpPr>
          <p:cNvPr id="17" name="TextBox 16"/>
          <p:cNvSpPr txBox="1"/>
          <p:nvPr/>
        </p:nvSpPr>
        <p:spPr>
          <a:xfrm>
            <a:off x="713063" y="2919368"/>
            <a:ext cx="1984839" cy="369332"/>
          </a:xfrm>
          <a:prstGeom prst="rect">
            <a:avLst/>
          </a:prstGeom>
          <a:noFill/>
        </p:spPr>
        <p:txBody>
          <a:bodyPr wrap="none" rtlCol="0">
            <a:spAutoFit/>
          </a:bodyPr>
          <a:lstStyle>
            <a:defPPr>
              <a:defRPr lang="zh-CN"/>
            </a:defPPr>
            <a:lvl1pPr marL="285750" indent="-285750">
              <a:buFont typeface="Wingdings" panose="05000000000000000000" pitchFamily="2" charset="2"/>
              <a:buChar char="Ø"/>
              <a:defRPr b="1"/>
            </a:lvl1pPr>
          </a:lstStyle>
          <a:p>
            <a:r>
              <a:rPr lang="zh-CN" altLang="en-US" dirty="0"/>
              <a:t> 事务是否只读</a:t>
            </a:r>
            <a:endParaRPr lang="en-US" altLang="zh-CN" dirty="0"/>
          </a:p>
        </p:txBody>
      </p:sp>
    </p:spTree>
    <p:extLst>
      <p:ext uri="{BB962C8B-B14F-4D97-AF65-F5344CB8AC3E}">
        <p14:creationId xmlns:p14="http://schemas.microsoft.com/office/powerpoint/2010/main" val="257142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1009475" y="886865"/>
            <a:ext cx="10256940" cy="923330"/>
          </a:xfrm>
          <a:prstGeom prst="rect">
            <a:avLst/>
          </a:prstGeom>
        </p:spPr>
        <p:txBody>
          <a:bodyPr wrap="square">
            <a:spAutoFit/>
          </a:body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接口中除了提供事务的隔离级别、事务的传播行为、事务的超时时间和是否为只读事务的常量外，还提供了一系列方法来获取事务的属性</a:t>
            </a:r>
            <a:r>
              <a:rPr lang="zh-CN" altLang="en-US" dirty="0">
                <a:solidFill>
                  <a:srgbClr val="595959"/>
                </a:solidFill>
                <a:latin typeface="微软雅黑" panose="020B0503020204020204" pitchFamily="34" charset="-122"/>
              </a:rPr>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03568055"/>
              </p:ext>
            </p:extLst>
          </p:nvPr>
        </p:nvGraphicFramePr>
        <p:xfrm>
          <a:off x="1468073" y="2035773"/>
          <a:ext cx="8380602" cy="4197252"/>
        </p:xfrm>
        <a:graphic>
          <a:graphicData uri="http://schemas.openxmlformats.org/drawingml/2006/table">
            <a:tbl>
              <a:tblPr>
                <a:tableStyleId>{5C22544A-7EE6-4342-B048-85BDC9FD1C3A}</a:tableStyleId>
              </a:tblPr>
              <a:tblGrid>
                <a:gridCol w="3900881"/>
                <a:gridCol w="4479721"/>
              </a:tblGrid>
              <a:tr h="323755">
                <a:tc>
                  <a:txBody>
                    <a:bodyPr/>
                    <a:lstStyle/>
                    <a:p>
                      <a:pPr algn="ctr" rtl="0" fontAlgn="ctr"/>
                      <a:r>
                        <a:rPr lang="zh-CN" altLang="en-US" sz="1600" u="none" strike="noStrike" dirty="0">
                          <a:effectLst/>
                        </a:rPr>
                        <a:t>方法</a:t>
                      </a:r>
                      <a:endParaRPr lang="zh-CN" altLang="en-US" sz="1600" b="0" i="0" u="none" strike="noStrike" dirty="0">
                        <a:solidFill>
                          <a:srgbClr val="000000"/>
                        </a:solidFill>
                        <a:effectLst/>
                        <a:latin typeface="Arial"/>
                      </a:endParaRPr>
                    </a:p>
                  </a:txBody>
                  <a:tcPr marL="9525" marR="9525" marT="9525" marB="0" anchor="ctr"/>
                </a:tc>
                <a:tc>
                  <a:txBody>
                    <a:bodyPr/>
                    <a:lstStyle/>
                    <a:p>
                      <a:pPr algn="ctr" rtl="0" fontAlgn="ctr"/>
                      <a:r>
                        <a:rPr lang="zh-CN" altLang="en-US" sz="1600" u="none" strike="noStrike" dirty="0">
                          <a:effectLst/>
                        </a:rPr>
                        <a:t>说明</a:t>
                      </a:r>
                      <a:endParaRPr lang="zh-CN" altLang="en-US" sz="1600" b="0" i="0" u="none" strike="noStrike" dirty="0">
                        <a:solidFill>
                          <a:srgbClr val="000000"/>
                        </a:solidFill>
                        <a:effectLst/>
                        <a:latin typeface="Arial"/>
                      </a:endParaRPr>
                    </a:p>
                  </a:txBody>
                  <a:tcPr marL="9525" marR="9525" marT="9525" marB="0" anchor="ctr"/>
                </a:tc>
              </a:tr>
              <a:tr h="323755">
                <a:tc>
                  <a:txBody>
                    <a:bodyPr/>
                    <a:lstStyle/>
                    <a:p>
                      <a:pPr algn="l" rtl="0" fontAlgn="ctr"/>
                      <a:r>
                        <a:rPr lang="en-US" sz="1600" u="none" strike="noStrike">
                          <a:effectLst/>
                        </a:rPr>
                        <a:t>int getPropagationBehavior()</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返回事务的传播行为</a:t>
                      </a:r>
                      <a:endParaRPr lang="zh-CN" altLang="en-US" sz="1600" b="0" i="0" u="none" strike="noStrike">
                        <a:solidFill>
                          <a:srgbClr val="000000"/>
                        </a:solidFill>
                        <a:effectLst/>
                        <a:latin typeface="Arial"/>
                      </a:endParaRPr>
                    </a:p>
                  </a:txBody>
                  <a:tcPr marL="9525" marR="9525" marT="9525" marB="0" anchor="ctr"/>
                </a:tc>
              </a:tr>
              <a:tr h="323755">
                <a:tc>
                  <a:txBody>
                    <a:bodyPr/>
                    <a:lstStyle/>
                    <a:p>
                      <a:pPr algn="l" rtl="0" fontAlgn="ctr"/>
                      <a:r>
                        <a:rPr lang="en-US" sz="1600" u="none" strike="noStrike">
                          <a:effectLst/>
                        </a:rPr>
                        <a:t>int getIsolationLevel()</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返回事务的隔离层次</a:t>
                      </a:r>
                      <a:endParaRPr lang="zh-CN" altLang="en-US" sz="1600" b="0" i="0" u="none" strike="noStrike">
                        <a:solidFill>
                          <a:srgbClr val="000000"/>
                        </a:solidFill>
                        <a:effectLst/>
                        <a:latin typeface="Arial"/>
                      </a:endParaRPr>
                    </a:p>
                  </a:txBody>
                  <a:tcPr marL="9525" marR="9525" marT="9525" marB="0" anchor="ctr"/>
                </a:tc>
              </a:tr>
              <a:tr h="323755">
                <a:tc>
                  <a:txBody>
                    <a:bodyPr/>
                    <a:lstStyle/>
                    <a:p>
                      <a:pPr algn="l" rtl="0" fontAlgn="ctr"/>
                      <a:r>
                        <a:rPr lang="en-US" sz="1600" u="none" strike="noStrike">
                          <a:effectLst/>
                        </a:rPr>
                        <a:t>int getTimeout()</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返回事务的超时属性</a:t>
                      </a:r>
                      <a:endParaRPr lang="zh-CN" altLang="en-US" sz="1600" b="0" i="0" u="none" strike="noStrike">
                        <a:solidFill>
                          <a:srgbClr val="000000"/>
                        </a:solidFill>
                        <a:effectLst/>
                        <a:latin typeface="Arial"/>
                      </a:endParaRPr>
                    </a:p>
                  </a:txBody>
                  <a:tcPr marL="9525" marR="9525" marT="9525" marB="0" anchor="ctr"/>
                </a:tc>
              </a:tr>
              <a:tr h="323755">
                <a:tc>
                  <a:txBody>
                    <a:bodyPr/>
                    <a:lstStyle/>
                    <a:p>
                      <a:pPr algn="l" rtl="0" fontAlgn="ctr"/>
                      <a:r>
                        <a:rPr lang="en-US" sz="1600" u="none" strike="noStrike">
                          <a:effectLst/>
                        </a:rPr>
                        <a:t>boolean isReadOnly()</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判断事务是否为只读</a:t>
                      </a:r>
                      <a:endParaRPr lang="zh-CN" altLang="en-US" sz="1600" b="0" i="0" u="none" strike="noStrike">
                        <a:solidFill>
                          <a:srgbClr val="000000"/>
                        </a:solidFill>
                        <a:effectLst/>
                        <a:latin typeface="Arial"/>
                      </a:endParaRPr>
                    </a:p>
                  </a:txBody>
                  <a:tcPr marL="9525" marR="9525" marT="9525" marB="0" anchor="ctr"/>
                </a:tc>
              </a:tr>
              <a:tr h="323755">
                <a:tc>
                  <a:txBody>
                    <a:bodyPr/>
                    <a:lstStyle/>
                    <a:p>
                      <a:pPr algn="l" rtl="0" fontAlgn="ctr"/>
                      <a:r>
                        <a:rPr lang="en-US" sz="1600" u="none" strike="noStrike">
                          <a:effectLst/>
                        </a:rPr>
                        <a:t>String getName()</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返回定义的事务名称</a:t>
                      </a:r>
                      <a:endParaRPr lang="zh-CN" altLang="en-US" sz="1600" b="0" i="0" u="none" strike="noStrike">
                        <a:solidFill>
                          <a:srgbClr val="000000"/>
                        </a:solidFill>
                        <a:effectLst/>
                        <a:latin typeface="Arial"/>
                      </a:endParaRPr>
                    </a:p>
                  </a:txBody>
                  <a:tcPr marL="9525" marR="9525" marT="9525" marB="0" anchor="ctr"/>
                </a:tc>
              </a:tr>
              <a:tr h="323755">
                <a:tc>
                  <a:txBody>
                    <a:bodyPr/>
                    <a:lstStyle/>
                    <a:p>
                      <a:pPr algn="l" rtl="0" fontAlgn="ctr"/>
                      <a:r>
                        <a:rPr lang="en-US" sz="1600" u="none" strike="noStrike">
                          <a:effectLst/>
                        </a:rPr>
                        <a:t>boolean isNewTransaction()</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判断当前事务是否为新事务</a:t>
                      </a:r>
                      <a:endParaRPr lang="zh-CN" altLang="en-US" sz="1600" b="0" i="0" u="none" strike="noStrike">
                        <a:solidFill>
                          <a:srgbClr val="000000"/>
                        </a:solidFill>
                        <a:effectLst/>
                        <a:latin typeface="等线"/>
                      </a:endParaRPr>
                    </a:p>
                  </a:txBody>
                  <a:tcPr marL="9525" marR="9525" marT="9525" marB="0" anchor="ctr"/>
                </a:tc>
              </a:tr>
              <a:tr h="323755">
                <a:tc>
                  <a:txBody>
                    <a:bodyPr/>
                    <a:lstStyle/>
                    <a:p>
                      <a:pPr algn="l" rtl="0" fontAlgn="ctr"/>
                      <a:r>
                        <a:rPr lang="en-US" sz="1600" u="none" strike="noStrike">
                          <a:effectLst/>
                        </a:rPr>
                        <a:t>boolean hasSavepoint()</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判断当前事务是否创建了一个保存点</a:t>
                      </a:r>
                      <a:endParaRPr lang="zh-CN" altLang="en-US" sz="1600" b="0" i="0" u="none" strike="noStrike">
                        <a:solidFill>
                          <a:srgbClr val="000000"/>
                        </a:solidFill>
                        <a:effectLst/>
                        <a:latin typeface="等线"/>
                      </a:endParaRPr>
                    </a:p>
                  </a:txBody>
                  <a:tcPr marL="9525" marR="9525" marT="9525" marB="0" anchor="ctr"/>
                </a:tc>
              </a:tr>
              <a:tr h="323755">
                <a:tc>
                  <a:txBody>
                    <a:bodyPr/>
                    <a:lstStyle/>
                    <a:p>
                      <a:pPr algn="l" rtl="0" fontAlgn="ctr"/>
                      <a:r>
                        <a:rPr lang="en-US" sz="1600" u="none" strike="noStrike">
                          <a:effectLst/>
                        </a:rPr>
                        <a:t>boolean isRollbackOnly()</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判断当前事务是否被标记为</a:t>
                      </a:r>
                      <a:r>
                        <a:rPr lang="en-US" sz="1600" u="none" strike="noStrike">
                          <a:effectLst/>
                        </a:rPr>
                        <a:t>rollback-only</a:t>
                      </a:r>
                      <a:endParaRPr lang="en-US" sz="1600" b="0" i="0" u="none" strike="noStrike">
                        <a:solidFill>
                          <a:srgbClr val="000000"/>
                        </a:solidFill>
                        <a:effectLst/>
                        <a:latin typeface="等线"/>
                      </a:endParaRPr>
                    </a:p>
                  </a:txBody>
                  <a:tcPr marL="9525" marR="9525" marT="9525" marB="0" anchor="ctr"/>
                </a:tc>
              </a:tr>
              <a:tr h="323755">
                <a:tc>
                  <a:txBody>
                    <a:bodyPr/>
                    <a:lstStyle/>
                    <a:p>
                      <a:pPr algn="l" rtl="0" fontAlgn="ctr"/>
                      <a:r>
                        <a:rPr lang="en-US" sz="1600" u="none" strike="noStrike">
                          <a:effectLst/>
                        </a:rPr>
                        <a:t>void setRollbackOnly()</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将当前事务标记为</a:t>
                      </a:r>
                      <a:r>
                        <a:rPr lang="en-US" sz="1600" u="none" strike="noStrike">
                          <a:effectLst/>
                        </a:rPr>
                        <a:t>rollback-only</a:t>
                      </a:r>
                      <a:endParaRPr lang="en-US" sz="1600" b="0" i="0" u="none" strike="noStrike">
                        <a:solidFill>
                          <a:srgbClr val="000000"/>
                        </a:solidFill>
                        <a:effectLst/>
                        <a:latin typeface="等线"/>
                      </a:endParaRPr>
                    </a:p>
                  </a:txBody>
                  <a:tcPr marL="9525" marR="9525" marT="9525" marB="0" anchor="ctr"/>
                </a:tc>
              </a:tr>
              <a:tr h="635947">
                <a:tc>
                  <a:txBody>
                    <a:bodyPr/>
                    <a:lstStyle/>
                    <a:p>
                      <a:pPr algn="l" rtl="0" fontAlgn="ctr"/>
                      <a:r>
                        <a:rPr lang="en-US" sz="1600" u="none" strike="noStrike" dirty="0" err="1">
                          <a:effectLst/>
                        </a:rPr>
                        <a:t>boolean</a:t>
                      </a:r>
                      <a:r>
                        <a:rPr lang="en-US" sz="1600" u="none" strike="noStrike" dirty="0">
                          <a:effectLst/>
                        </a:rPr>
                        <a:t> </a:t>
                      </a:r>
                      <a:r>
                        <a:rPr lang="en-US" sz="1600" u="none" strike="noStrike" dirty="0" err="1">
                          <a:effectLst/>
                        </a:rPr>
                        <a:t>isCompleted</a:t>
                      </a:r>
                      <a:r>
                        <a:rPr lang="en-US" sz="1600" u="none" strike="noStrike" dirty="0">
                          <a:effectLst/>
                        </a:rPr>
                        <a:t>()</a:t>
                      </a:r>
                      <a:endParaRPr lang="en-US" sz="1600" b="0" i="0" u="none" strike="noStrike" dirty="0">
                        <a:solidFill>
                          <a:srgbClr val="000000"/>
                        </a:solidFill>
                        <a:effectLst/>
                        <a:latin typeface="等线"/>
                      </a:endParaRPr>
                    </a:p>
                  </a:txBody>
                  <a:tcPr marL="257175" marR="9525" marT="9525" marB="0" anchor="ctr"/>
                </a:tc>
                <a:tc>
                  <a:txBody>
                    <a:bodyPr/>
                    <a:lstStyle/>
                    <a:p>
                      <a:pPr algn="l" rtl="0" fontAlgn="ctr"/>
                      <a:r>
                        <a:rPr lang="zh-CN" altLang="en-US" sz="1600" u="none" strike="noStrike">
                          <a:effectLst/>
                        </a:rPr>
                        <a:t>判断当前事务是否已经完成（提交或回滚）</a:t>
                      </a:r>
                      <a:endParaRPr lang="zh-CN" altLang="en-US" sz="1600" b="0" i="0" u="none" strike="noStrike">
                        <a:solidFill>
                          <a:srgbClr val="000000"/>
                        </a:solidFill>
                        <a:effectLst/>
                        <a:latin typeface="等线"/>
                      </a:endParaRPr>
                    </a:p>
                  </a:txBody>
                  <a:tcPr marL="9525" marR="9525" marT="9525" marB="0" anchor="ctr"/>
                </a:tc>
              </a:tr>
              <a:tr h="323755">
                <a:tc>
                  <a:txBody>
                    <a:bodyPr/>
                    <a:lstStyle/>
                    <a:p>
                      <a:pPr algn="l" rtl="0" fontAlgn="ctr"/>
                      <a:r>
                        <a:rPr lang="en-US" sz="1600" u="none" strike="noStrike">
                          <a:effectLst/>
                        </a:rPr>
                        <a:t>void flush()</a:t>
                      </a:r>
                      <a:endParaRPr lang="en-US" sz="1600" b="0" i="0" u="none" strike="noStrike">
                        <a:solidFill>
                          <a:srgbClr val="000000"/>
                        </a:solidFill>
                        <a:effectLst/>
                        <a:latin typeface="等线"/>
                      </a:endParaRPr>
                    </a:p>
                  </a:txBody>
                  <a:tcPr marL="257175" marR="9525" marT="9525" marB="0" anchor="ctr"/>
                </a:tc>
                <a:tc>
                  <a:txBody>
                    <a:bodyPr/>
                    <a:lstStyle/>
                    <a:p>
                      <a:pPr algn="l" rtl="0" fontAlgn="ctr"/>
                      <a:r>
                        <a:rPr lang="zh-CN" altLang="en-US" sz="1600" u="none" strike="noStrike" dirty="0">
                          <a:effectLst/>
                        </a:rPr>
                        <a:t>刷新底层的修改到数据库</a:t>
                      </a:r>
                      <a:endParaRPr lang="zh-CN" altLang="en-US" sz="1600" b="0" i="0" u="none" strike="noStrike" dirty="0">
                        <a:solidFill>
                          <a:srgbClr val="000000"/>
                        </a:solidFill>
                        <a:effectLst/>
                        <a:latin typeface="等线"/>
                      </a:endParaRPr>
                    </a:p>
                  </a:txBody>
                  <a:tcPr marL="9525" marR="9525" marT="9525" marB="0" anchor="ctr"/>
                </a:tc>
              </a:tr>
            </a:tbl>
          </a:graphicData>
        </a:graphic>
      </p:graphicFrame>
    </p:spTree>
    <p:extLst>
      <p:ext uri="{BB962C8B-B14F-4D97-AF65-F5344CB8AC3E}">
        <p14:creationId xmlns:p14="http://schemas.microsoft.com/office/powerpoint/2010/main" val="135231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1"/>
            </p:custDataLst>
            <p:extLst>
              <p:ext uri="{D42A27DB-BD31-4B8C-83A1-F6EECF244321}">
                <p14:modId xmlns:p14="http://schemas.microsoft.com/office/powerpoint/2010/main" val="3389041533"/>
              </p:ext>
            </p:extLst>
          </p:nvPr>
        </p:nvGraphicFramePr>
        <p:xfrm>
          <a:off x="1431681" y="2079823"/>
          <a:ext cx="8853222" cy="3915156"/>
        </p:xfrm>
        <a:graphic>
          <a:graphicData uri="http://schemas.openxmlformats.org/drawingml/2006/table">
            <a:tbl>
              <a:tblPr>
                <a:tableStyleId>{5C22544A-7EE6-4342-B048-85BDC9FD1C3A}</a:tableStyleId>
              </a:tblPr>
              <a:tblGrid>
                <a:gridCol w="3786272">
                  <a:extLst>
                    <a:ext uri="{9D8B030D-6E8A-4147-A177-3AD203B41FA5}">
                      <a16:colId xmlns:a16="http://schemas.microsoft.com/office/drawing/2014/main" xmlns="" val="20000"/>
                    </a:ext>
                  </a:extLst>
                </a:gridCol>
                <a:gridCol w="5066950">
                  <a:extLst>
                    <a:ext uri="{9D8B030D-6E8A-4147-A177-3AD203B41FA5}">
                      <a16:colId xmlns:a16="http://schemas.microsoft.com/office/drawing/2014/main" xmlns="" val="20001"/>
                    </a:ext>
                  </a:extLst>
                </a:gridCol>
              </a:tblGrid>
              <a:tr h="504000">
                <a:tc>
                  <a:txBody>
                    <a:bodyPr/>
                    <a:lstStyle/>
                    <a:p>
                      <a:pPr marR="292100" indent="0" algn="ctr" defTabSz="1219200" rtl="0" fontAlgn="auto">
                        <a:lnSpc>
                          <a:spcPct val="120000"/>
                        </a:lnSpc>
                        <a:spcBef>
                          <a:spcPts val="0"/>
                        </a:spcBef>
                        <a:spcAft>
                          <a:spcPts val="0"/>
                        </a:spcAft>
                      </a:pPr>
                      <a:r>
                        <a:rPr lang="zh-CN" altLang="en-US" sz="1600" dirty="0"/>
                        <a:t>方法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marR="292100" indent="0" algn="ctr" defTabSz="1219200" rtl="0" fontAlgn="auto">
                        <a:lnSpc>
                          <a:spcPct val="120000"/>
                        </a:lnSpc>
                        <a:spcBef>
                          <a:spcPts val="0"/>
                        </a:spcBef>
                        <a:spcAft>
                          <a:spcPts val="0"/>
                        </a:spcAft>
                      </a:pPr>
                      <a:r>
                        <a:rPr lang="zh-CN" altLang="en-US" sz="1600"/>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0"/>
                  </a:ext>
                </a:extLst>
              </a:tr>
              <a:tr h="504000">
                <a:tc>
                  <a:txBody>
                    <a:bodyPr/>
                    <a:lstStyle/>
                    <a:p>
                      <a:pPr marR="292100" indent="0" algn="l" defTabSz="1219200" rtl="0" fontAlgn="auto">
                        <a:lnSpc>
                          <a:spcPct val="120000"/>
                        </a:lnSpc>
                        <a:spcBef>
                          <a:spcPts val="0"/>
                        </a:spcBef>
                        <a:spcAft>
                          <a:spcPts val="0"/>
                        </a:spcAft>
                      </a:pPr>
                      <a:r>
                        <a:rPr lang="en-US" altLang="zh-CN" sz="1600" spc="130" dirty="0" err="1"/>
                        <a:t>boolean</a:t>
                      </a:r>
                      <a:r>
                        <a:rPr lang="en-US" altLang="zh-CN" sz="1600" spc="130" dirty="0"/>
                        <a:t> </a:t>
                      </a:r>
                      <a:r>
                        <a:rPr lang="en-US" altLang="zh-CN" sz="1600" spc="130" dirty="0" err="1"/>
                        <a:t>isNewTransaction</a:t>
                      </a:r>
                      <a:r>
                        <a:rPr lang="en-US" altLang="zh-CN" sz="1600" spc="130" dirty="0"/>
                        <a:t>()</a:t>
                      </a:r>
                      <a:endParaRPr lang="en-US"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marR="292100" indent="0" algn="l" defTabSz="1219200" rtl="0" fontAlgn="auto">
                        <a:lnSpc>
                          <a:spcPct val="120000"/>
                        </a:lnSpc>
                        <a:spcBef>
                          <a:spcPts val="0"/>
                        </a:spcBef>
                        <a:spcAft>
                          <a:spcPts val="0"/>
                        </a:spcAft>
                      </a:pPr>
                      <a:r>
                        <a:rPr lang="zh-CN" altLang="zh-CN" sz="1600" spc="130"/>
                        <a:t>判断当前事务是否为新事务</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1"/>
                  </a:ext>
                </a:extLst>
              </a:tr>
              <a:tr h="504000">
                <a:tc>
                  <a:txBody>
                    <a:bodyPr/>
                    <a:lstStyle/>
                    <a:p>
                      <a:pPr marR="292100" indent="0" algn="l" defTabSz="1219200" rtl="0" fontAlgn="auto">
                        <a:lnSpc>
                          <a:spcPct val="120000"/>
                        </a:lnSpc>
                        <a:spcBef>
                          <a:spcPts val="0"/>
                        </a:spcBef>
                        <a:spcAft>
                          <a:spcPts val="0"/>
                        </a:spcAft>
                      </a:pPr>
                      <a:r>
                        <a:rPr lang="en-US" altLang="zh-CN" sz="1600" spc="130" dirty="0" err="1"/>
                        <a:t>boolean</a:t>
                      </a:r>
                      <a:r>
                        <a:rPr lang="en-US" altLang="zh-CN" sz="1600" spc="130" dirty="0"/>
                        <a:t> </a:t>
                      </a:r>
                      <a:r>
                        <a:rPr lang="en-US" altLang="zh-CN" sz="1600" spc="130" dirty="0" err="1"/>
                        <a:t>hasSavepoint</a:t>
                      </a:r>
                      <a:r>
                        <a:rPr lang="en-US" altLang="zh-CN" sz="1600" spc="130" dirty="0"/>
                        <a:t>()</a:t>
                      </a:r>
                      <a:endParaRPr lang="en-US"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marR="292100" indent="0" algn="l" defTabSz="1219200" rtl="0" fontAlgn="auto">
                        <a:lnSpc>
                          <a:spcPct val="120000"/>
                        </a:lnSpc>
                        <a:spcBef>
                          <a:spcPts val="0"/>
                        </a:spcBef>
                        <a:spcAft>
                          <a:spcPts val="0"/>
                        </a:spcAft>
                      </a:pPr>
                      <a:r>
                        <a:rPr lang="zh-CN" altLang="zh-CN" sz="1600" spc="130" dirty="0"/>
                        <a:t>判断当前事务是否创建了一个保存点</a:t>
                      </a:r>
                      <a:endParaRPr lang="zh-CN"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2"/>
                  </a:ext>
                </a:extLst>
              </a:tr>
              <a:tr h="504000">
                <a:tc>
                  <a:txBody>
                    <a:bodyPr/>
                    <a:lstStyle/>
                    <a:p>
                      <a:pPr marR="292100" indent="0" algn="l" defTabSz="1219200" rtl="0" fontAlgn="auto">
                        <a:lnSpc>
                          <a:spcPct val="120000"/>
                        </a:lnSpc>
                        <a:spcBef>
                          <a:spcPts val="0"/>
                        </a:spcBef>
                        <a:spcAft>
                          <a:spcPts val="0"/>
                        </a:spcAft>
                      </a:pPr>
                      <a:r>
                        <a:rPr lang="en-US" altLang="zh-CN" sz="1600" spc="130" dirty="0" err="1"/>
                        <a:t>boolean</a:t>
                      </a:r>
                      <a:r>
                        <a:rPr lang="en-US" altLang="zh-CN" sz="1600" spc="130" dirty="0"/>
                        <a:t> </a:t>
                      </a:r>
                      <a:r>
                        <a:rPr lang="en-US" altLang="zh-CN" sz="1600" spc="130" dirty="0" err="1"/>
                        <a:t>isRollbackOnly</a:t>
                      </a:r>
                      <a:r>
                        <a:rPr lang="en-US" altLang="zh-CN" sz="1600" spc="130" dirty="0"/>
                        <a:t>()</a:t>
                      </a:r>
                      <a:endParaRPr lang="en-US"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indent="0" algn="l" fontAlgn="auto">
                        <a:lnSpc>
                          <a:spcPct val="120000"/>
                        </a:lnSpc>
                        <a:spcBef>
                          <a:spcPts val="0"/>
                        </a:spcBef>
                        <a:spcAft>
                          <a:spcPts val="0"/>
                        </a:spcAft>
                      </a:pPr>
                      <a:r>
                        <a:rPr lang="zh-CN" altLang="zh-CN" sz="1600" spc="130" dirty="0"/>
                        <a:t>判断当前事务是否被标记为rollback-only</a:t>
                      </a:r>
                      <a:endParaRPr lang="zh-CN"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3"/>
                  </a:ext>
                </a:extLst>
              </a:tr>
              <a:tr h="504000">
                <a:tc>
                  <a:txBody>
                    <a:bodyPr/>
                    <a:lstStyle/>
                    <a:p>
                      <a:pPr marR="292100" indent="0" algn="l" defTabSz="1219200" rtl="0" fontAlgn="auto">
                        <a:lnSpc>
                          <a:spcPct val="120000"/>
                        </a:lnSpc>
                        <a:spcBef>
                          <a:spcPts val="0"/>
                        </a:spcBef>
                        <a:spcAft>
                          <a:spcPts val="0"/>
                        </a:spcAft>
                      </a:pPr>
                      <a:r>
                        <a:rPr lang="en-US" altLang="zh-CN" sz="1600" spc="130" dirty="0"/>
                        <a:t>void </a:t>
                      </a:r>
                      <a:r>
                        <a:rPr lang="en-US" altLang="zh-CN" sz="1600" spc="130" dirty="0" err="1"/>
                        <a:t>setRollbackOnly</a:t>
                      </a:r>
                      <a:r>
                        <a:rPr lang="en-US" altLang="zh-CN" sz="1600" spc="130" dirty="0"/>
                        <a:t>()</a:t>
                      </a:r>
                      <a:endParaRPr lang="en-US"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indent="0" algn="l" fontAlgn="auto">
                        <a:lnSpc>
                          <a:spcPct val="120000"/>
                        </a:lnSpc>
                        <a:spcBef>
                          <a:spcPts val="0"/>
                        </a:spcBef>
                        <a:spcAft>
                          <a:spcPts val="0"/>
                        </a:spcAft>
                      </a:pPr>
                      <a:r>
                        <a:rPr lang="zh-CN" altLang="zh-CN" sz="1600" spc="130" dirty="0"/>
                        <a:t>将当前事务标记为rollback-only</a:t>
                      </a:r>
                      <a:endParaRPr lang="zh-CN"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4"/>
                  </a:ext>
                </a:extLst>
              </a:tr>
              <a:tr h="504000">
                <a:tc>
                  <a:txBody>
                    <a:bodyPr/>
                    <a:lstStyle/>
                    <a:p>
                      <a:pPr marR="292100" indent="0" algn="l" defTabSz="1219200" rtl="0" fontAlgn="auto">
                        <a:lnSpc>
                          <a:spcPct val="120000"/>
                        </a:lnSpc>
                        <a:spcBef>
                          <a:spcPts val="0"/>
                        </a:spcBef>
                        <a:spcAft>
                          <a:spcPts val="0"/>
                        </a:spcAft>
                      </a:pPr>
                      <a:r>
                        <a:rPr lang="en-US" altLang="zh-CN" sz="1600" spc="130"/>
                        <a:t>boolean isCompleted()</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indent="0" algn="l" fontAlgn="auto">
                        <a:lnSpc>
                          <a:spcPct val="120000"/>
                        </a:lnSpc>
                        <a:spcBef>
                          <a:spcPts val="0"/>
                        </a:spcBef>
                        <a:spcAft>
                          <a:spcPts val="0"/>
                        </a:spcAft>
                      </a:pPr>
                      <a:r>
                        <a:rPr lang="zh-CN" altLang="zh-CN" sz="1600" spc="130" dirty="0"/>
                        <a:t>判断当前事务是否已经完成（提交或回滚）</a:t>
                      </a:r>
                      <a:endParaRPr lang="zh-CN"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5"/>
                  </a:ext>
                </a:extLst>
              </a:tr>
              <a:tr h="504000">
                <a:tc>
                  <a:txBody>
                    <a:bodyPr/>
                    <a:lstStyle/>
                    <a:p>
                      <a:pPr marR="292100" indent="0" algn="l" defTabSz="1219200" rtl="0" fontAlgn="auto">
                        <a:lnSpc>
                          <a:spcPct val="120000"/>
                        </a:lnSpc>
                        <a:spcBef>
                          <a:spcPts val="0"/>
                        </a:spcBef>
                        <a:spcAft>
                          <a:spcPts val="0"/>
                        </a:spcAft>
                      </a:pPr>
                      <a:r>
                        <a:rPr lang="en-US" altLang="zh-CN" sz="1600" spc="130" dirty="0"/>
                        <a:t>void flush()</a:t>
                      </a:r>
                      <a:endParaRPr lang="en-US"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tc>
                  <a:txBody>
                    <a:bodyPr/>
                    <a:lstStyle/>
                    <a:p>
                      <a:pPr indent="0" algn="l" fontAlgn="auto">
                        <a:lnSpc>
                          <a:spcPct val="120000"/>
                        </a:lnSpc>
                        <a:spcBef>
                          <a:spcPts val="0"/>
                        </a:spcBef>
                        <a:spcAft>
                          <a:spcPts val="0"/>
                        </a:spcAft>
                      </a:pPr>
                      <a:r>
                        <a:rPr lang="zh-CN" altLang="zh-CN" sz="1600" spc="130" dirty="0"/>
                        <a:t>刷新底层的修改到数据库</a:t>
                      </a:r>
                      <a:endParaRPr lang="zh-CN" altLang="zh-CN" sz="16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tc>
                <a:extLst>
                  <a:ext uri="{0D108BD9-81ED-4DB2-BD59-A6C34878D82A}">
                    <a16:rowId xmlns:a16="http://schemas.microsoft.com/office/drawing/2014/main" xmlns="" val="10006"/>
                  </a:ext>
                </a:extLst>
              </a:tr>
            </a:tbl>
          </a:graphicData>
        </a:graphic>
      </p:graphicFrame>
      <p:sp>
        <p:nvSpPr>
          <p:cNvPr id="2" name="矩形 1"/>
          <p:cNvSpPr/>
          <p:nvPr/>
        </p:nvSpPr>
        <p:spPr>
          <a:xfrm>
            <a:off x="959141" y="928810"/>
            <a:ext cx="10421964" cy="923330"/>
          </a:xfrm>
          <a:prstGeom prst="rect">
            <a:avLst/>
          </a:prstGeom>
        </p:spPr>
        <p:txBody>
          <a:bodyPr wrap="square">
            <a:spAutoFit/>
          </a:bodyPr>
          <a:lstStyle/>
          <a:p>
            <a:pPr>
              <a:lnSpc>
                <a:spcPct val="150000"/>
              </a:lnSpc>
            </a:pPr>
            <a:r>
              <a:rPr lang="en-US" altLang="zh-CN" dirty="0" err="1"/>
              <a:t>TransactionStatus</a:t>
            </a:r>
            <a:r>
              <a:rPr lang="en-US" altLang="zh-CN" dirty="0"/>
              <a:t> </a:t>
            </a:r>
            <a:r>
              <a:rPr lang="zh-CN" altLang="en-US" dirty="0"/>
              <a:t>接口是事务的状态，它描述了某一时间点上事务的状态信息。其中包含六个操作，</a:t>
            </a:r>
            <a:r>
              <a:rPr lang="zh-CN" altLang="en-US" dirty="0" smtClean="0"/>
              <a:t>具体下表所</a:t>
            </a:r>
            <a:r>
              <a:rPr lang="zh-CN" altLang="en-US" dirty="0"/>
              <a:t>示。</a:t>
            </a:r>
          </a:p>
        </p:txBody>
      </p:sp>
    </p:spTree>
    <p:extLst>
      <p:ext uri="{BB962C8B-B14F-4D97-AF65-F5344CB8AC3E}">
        <p14:creationId xmlns:p14="http://schemas.microsoft.com/office/powerpoint/2010/main" val="851530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395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5874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zh-CN" sz="2000" dirty="0">
                <a:solidFill>
                  <a:srgbClr val="1369B2"/>
                </a:solidFill>
                <a:latin typeface="微软雅黑" panose="020B0503020204020204" pitchFamily="34" charset="-122"/>
                <a:ea typeface="微软雅黑" panose="020B0503020204020204" pitchFamily="34" charset="-122"/>
              </a:rPr>
              <a:t>中的事务管理</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两种方式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事务管理的方式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38730"/>
            <a:ext cx="9414276" cy="25549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中的事务管理分为两种方式，一种是传统的编程式事务管理，另一种是声明式事务管理。</a:t>
            </a:r>
          </a:p>
          <a:p>
            <a:pPr lvl="0">
              <a:lnSpc>
                <a:spcPct val="150000"/>
              </a:lnSpc>
            </a:pPr>
            <a:r>
              <a:rPr lang="zh-CN" altLang="zh-CN" dirty="0">
                <a:solidFill>
                  <a:srgbClr val="1369B2"/>
                </a:solidFill>
                <a:latin typeface="微软雅黑" panose="020B0503020204020204" pitchFamily="34" charset="-122"/>
              </a:rPr>
              <a:t>       编程式事务管理</a:t>
            </a:r>
            <a:r>
              <a:rPr lang="zh-CN" altLang="zh-CN" dirty="0">
                <a:solidFill>
                  <a:srgbClr val="595959"/>
                </a:solidFill>
                <a:latin typeface="微软雅黑" panose="020B0503020204020204" pitchFamily="34" charset="-122"/>
              </a:rPr>
              <a:t>：通过编写代码实现的事务管理，包括定义事务的开始、正常执行后的事务提交和异常时的事务回滚。</a:t>
            </a:r>
          </a:p>
          <a:p>
            <a:pPr>
              <a:lnSpc>
                <a:spcPct val="150000"/>
              </a:lnSpc>
            </a:pPr>
            <a:r>
              <a:rPr lang="zh-CN" altLang="zh-CN" dirty="0">
                <a:solidFill>
                  <a:srgbClr val="1369B2"/>
                </a:solidFill>
                <a:latin typeface="微软雅黑" panose="020B0503020204020204" pitchFamily="34" charset="-122"/>
              </a:rPr>
              <a:t>       声明式事务管理</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技术实现的事务管理，其主要思想是将事务管理作为一个“切面”代码单独编写，然后通过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技术将事务管理的“切面”代码植入到业务目标类中</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41550"/>
            <a:ext cx="9865885" cy="31379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68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5042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声明式事务管理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395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0905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如何实现</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方式的声明式事务</a:t>
            </a:r>
          </a:p>
        </p:txBody>
      </p:sp>
      <p:sp>
        <p:nvSpPr>
          <p:cNvPr id="11" name="Title 1"/>
          <p:cNvSpPr txBox="1"/>
          <p:nvPr/>
        </p:nvSpPr>
        <p:spPr>
          <a:xfrm>
            <a:off x="1143838" y="266933"/>
            <a:ext cx="5256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19" y="2161034"/>
            <a:ext cx="10524898" cy="3476369"/>
          </a:xfrm>
          <a:prstGeom prst="rect">
            <a:avLst/>
          </a:prstGeom>
          <a:noFill/>
          <a:ln>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基于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方式的声明式事务管理是通过在配置文件中配置事务规则的相关声明来实现的</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文件配置声明式事务管理时，首先要引入</a:t>
            </a:r>
            <a:r>
              <a:rPr lang="en-US" altLang="zh-CN" dirty="0" err="1">
                <a:solidFill>
                  <a:srgbClr val="595959"/>
                </a:solidFill>
                <a:latin typeface="微软雅黑" panose="020B0503020204020204" pitchFamily="34" charset="-122"/>
              </a:rPr>
              <a:t>tx</a:t>
            </a:r>
            <a:r>
              <a:rPr lang="zh-CN" altLang="zh-CN" dirty="0">
                <a:solidFill>
                  <a:srgbClr val="595959"/>
                </a:solidFill>
                <a:latin typeface="微软雅黑" panose="020B0503020204020204" pitchFamily="34" charset="-122"/>
              </a:rPr>
              <a:t>命名空间，在引入</a:t>
            </a:r>
            <a:r>
              <a:rPr lang="en-US" altLang="zh-CN" dirty="0" err="1">
                <a:solidFill>
                  <a:srgbClr val="595959"/>
                </a:solidFill>
                <a:latin typeface="微软雅黑" panose="020B0503020204020204" pitchFamily="34" charset="-122"/>
              </a:rPr>
              <a:t>tx</a:t>
            </a:r>
            <a:r>
              <a:rPr lang="zh-CN" altLang="zh-CN" dirty="0">
                <a:solidFill>
                  <a:srgbClr val="595959"/>
                </a:solidFill>
                <a:latin typeface="微软雅黑" panose="020B0503020204020204" pitchFamily="34" charset="-122"/>
              </a:rPr>
              <a:t>命名空间之后，可以使用</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tx:advice</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元素来配置事务管理的通知，进而通过</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实现事务管理。</a:t>
            </a:r>
          </a:p>
          <a:p>
            <a:pPr>
              <a:lnSpc>
                <a:spcPct val="150000"/>
              </a:lnSpc>
            </a:pPr>
            <a:r>
              <a:rPr lang="zh-CN" altLang="zh-CN" dirty="0">
                <a:solidFill>
                  <a:srgbClr val="595959"/>
                </a:solidFill>
                <a:latin typeface="微软雅黑" panose="020B0503020204020204" pitchFamily="34" charset="-122"/>
              </a:rPr>
              <a:t>       配置&lt;tx:advice&gt;元素时，通常需要指定 id 和 transaction-manager 属性，</a:t>
            </a:r>
            <a:r>
              <a:rPr lang="zh-CN" altLang="zh-CN" dirty="0" smtClean="0">
                <a:solidFill>
                  <a:srgbClr val="595959"/>
                </a:solidFill>
                <a:latin typeface="微软雅黑" panose="020B0503020204020204" pitchFamily="34" charset="-122"/>
              </a:rPr>
              <a:t>其中</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id </a:t>
            </a:r>
            <a:r>
              <a:rPr lang="zh-CN" altLang="zh-CN" dirty="0">
                <a:solidFill>
                  <a:srgbClr val="595959"/>
                </a:solidFill>
                <a:latin typeface="微软雅黑" panose="020B0503020204020204" pitchFamily="34" charset="-122"/>
              </a:rPr>
              <a:t>属性是配置文件中的唯一</a:t>
            </a:r>
            <a:r>
              <a:rPr lang="zh-CN" altLang="zh-CN" dirty="0" smtClean="0">
                <a:solidFill>
                  <a:srgbClr val="595959"/>
                </a:solidFill>
                <a:latin typeface="微软雅黑" panose="020B0503020204020204" pitchFamily="34" charset="-122"/>
              </a:rPr>
              <a:t>标识</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transaction</a:t>
            </a:r>
            <a:r>
              <a:rPr lang="zh-CN" altLang="zh-CN" dirty="0">
                <a:solidFill>
                  <a:srgbClr val="595959"/>
                </a:solidFill>
                <a:latin typeface="微软雅黑" panose="020B0503020204020204" pitchFamily="34" charset="-122"/>
              </a:rPr>
              <a:t>-manager 属性用于指定事务管理器</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除此之外</a:t>
            </a:r>
            <a:r>
              <a:rPr lang="zh-CN" altLang="zh-CN" dirty="0">
                <a:solidFill>
                  <a:srgbClr val="595959"/>
                </a:solidFill>
                <a:latin typeface="微软雅黑" panose="020B0503020204020204" pitchFamily="34" charset="-122"/>
              </a:rPr>
              <a:t>，&lt;tx:advice&gt;元素还包含子元素</a:t>
            </a:r>
            <a:r>
              <a:rPr lang="zh-CN" altLang="zh-CN" dirty="0">
                <a:solidFill>
                  <a:srgbClr val="1369B2"/>
                </a:solidFill>
                <a:latin typeface="微软雅黑" panose="020B0503020204020204" pitchFamily="34" charset="-122"/>
              </a:rPr>
              <a:t>&lt;tx: attributes&gt;</a:t>
            </a:r>
            <a:r>
              <a:rPr lang="zh-CN" altLang="zh-CN" dirty="0">
                <a:solidFill>
                  <a:srgbClr val="595959"/>
                </a:solidFill>
                <a:latin typeface="微软雅黑" panose="020B0503020204020204" pitchFamily="34" charset="-122"/>
              </a:rPr>
              <a:t>，&lt;tx:attributes&gt;元素可配置多个</a:t>
            </a:r>
            <a:r>
              <a:rPr lang="zh-CN" altLang="zh-CN" dirty="0">
                <a:solidFill>
                  <a:srgbClr val="1369B2"/>
                </a:solidFill>
                <a:latin typeface="微软雅黑" panose="020B0503020204020204" pitchFamily="34" charset="-122"/>
              </a:rPr>
              <a:t>&lt;tx:method&gt;</a:t>
            </a:r>
            <a:r>
              <a:rPr lang="zh-CN" altLang="zh-CN" dirty="0">
                <a:solidFill>
                  <a:srgbClr val="595959"/>
                </a:solidFill>
                <a:latin typeface="微软雅黑" panose="020B0503020204020204" pitchFamily="34" charset="-122"/>
              </a:rPr>
              <a:t>子元素，&lt;tx:method&gt;子元素主要用于配置事务的属性。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13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989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tx:method</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a:t>
            </a:r>
            <a:r>
              <a:rPr lang="zh-CN" altLang="en-US" sz="2000" dirty="0">
                <a:solidFill>
                  <a:srgbClr val="1369B2"/>
                </a:solidFill>
                <a:latin typeface="微软雅黑" panose="020B0503020204020204" pitchFamily="34" charset="-122"/>
                <a:ea typeface="微软雅黑" panose="020B0503020204020204" pitchFamily="34" charset="-122"/>
              </a:rPr>
              <a:t>的常用</a:t>
            </a:r>
            <a:r>
              <a:rPr lang="zh-CN" altLang="zh-CN" sz="2000" dirty="0">
                <a:solidFill>
                  <a:srgbClr val="1369B2"/>
                </a:solidFill>
                <a:latin typeface="微软雅黑" panose="020B0503020204020204" pitchFamily="34" charset="-122"/>
                <a:ea typeface="微软雅黑" panose="020B0503020204020204" pitchFamily="34" charset="-122"/>
              </a:rPr>
              <a:t>属性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extLst>
              <p:ext uri="{D42A27DB-BD31-4B8C-83A1-F6EECF244321}">
                <p14:modId xmlns:p14="http://schemas.microsoft.com/office/powerpoint/2010/main" val="3925650824"/>
              </p:ext>
            </p:extLst>
          </p:nvPr>
        </p:nvGraphicFramePr>
        <p:xfrm>
          <a:off x="431800" y="2219325"/>
          <a:ext cx="11624310" cy="3362960"/>
        </p:xfrm>
        <a:graphic>
          <a:graphicData uri="http://schemas.openxmlformats.org/drawingml/2006/table">
            <a:tbl>
              <a:tblPr>
                <a:tableStyleId>{5C22544A-7EE6-4342-B048-85BDC9FD1C3A}</a:tableStyleId>
              </a:tblPr>
              <a:tblGrid>
                <a:gridCol w="2988310"/>
                <a:gridCol w="8636000"/>
              </a:tblGrid>
              <a:tr h="420370">
                <a:tc>
                  <a:txBody>
                    <a:bodyPr/>
                    <a:lstStyle/>
                    <a:p>
                      <a:pPr marR="292100" indent="0" algn="ctr" defTabSz="1219200" rtl="0" fontAlgn="auto">
                        <a:lnSpc>
                          <a:spcPct val="120000"/>
                        </a:lnSpc>
                        <a:spcBef>
                          <a:spcPts val="0"/>
                        </a:spcBef>
                        <a:spcAft>
                          <a:spcPts val="0"/>
                        </a:spcAft>
                      </a:pPr>
                      <a:r>
                        <a:rPr lang="zh-CN" altLang="en-US" sz="1400" spc="130" dirty="0"/>
                        <a:t>属性</a:t>
                      </a:r>
                      <a:endParaRPr lang="zh-CN" altLang="en-US" sz="1400" b="1"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marR="292100" indent="0" algn="ctr" defTabSz="1219200" rtl="0" fontAlgn="auto">
                        <a:lnSpc>
                          <a:spcPct val="120000"/>
                        </a:lnSpc>
                        <a:spcBef>
                          <a:spcPts val="0"/>
                        </a:spcBef>
                        <a:spcAft>
                          <a:spcPts val="0"/>
                        </a:spcAft>
                      </a:pPr>
                      <a:r>
                        <a:rPr lang="zh-CN" altLang="en-US" sz="1400" spc="130"/>
                        <a:t>说明</a:t>
                      </a:r>
                      <a:endParaRPr lang="zh-CN" altLang="en-US" sz="14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a:t>name</a:t>
                      </a:r>
                      <a:endParaRPr lang="en-US"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marR="292100" indent="0" algn="l" defTabSz="1219200" rtl="0" fontAlgn="auto">
                        <a:lnSpc>
                          <a:spcPct val="120000"/>
                        </a:lnSpc>
                        <a:spcBef>
                          <a:spcPts val="0"/>
                        </a:spcBef>
                        <a:spcAft>
                          <a:spcPts val="0"/>
                        </a:spcAft>
                      </a:pPr>
                      <a:r>
                        <a:rPr lang="zh-CN" altLang="zh-CN" sz="1400" spc="130"/>
                        <a:t>用于指定方法名的匹配模式，该属性为必选属性，它指定了与事务属性相关的方法名。</a:t>
                      </a:r>
                      <a:endParaRPr lang="zh-CN"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a:t>propagation</a:t>
                      </a:r>
                      <a:endParaRPr lang="en-US"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marR="292100" indent="0" algn="l" defTabSz="1219200" rtl="0" fontAlgn="auto">
                        <a:lnSpc>
                          <a:spcPct val="120000"/>
                        </a:lnSpc>
                        <a:spcBef>
                          <a:spcPts val="0"/>
                        </a:spcBef>
                        <a:spcAft>
                          <a:spcPts val="0"/>
                        </a:spcAft>
                      </a:pPr>
                      <a:r>
                        <a:rPr lang="zh-CN" altLang="zh-CN" sz="1400" spc="130"/>
                        <a:t>用于指定事务的传播行为。</a:t>
                      </a:r>
                      <a:endParaRPr lang="zh-CN"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dirty="0"/>
                        <a:t>isolation</a:t>
                      </a:r>
                      <a:endParaRPr lang="en-US" altLang="zh-CN" sz="14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indent="0" algn="l" fontAlgn="auto">
                        <a:lnSpc>
                          <a:spcPct val="120000"/>
                        </a:lnSpc>
                        <a:spcBef>
                          <a:spcPts val="0"/>
                        </a:spcBef>
                        <a:spcAft>
                          <a:spcPts val="0"/>
                        </a:spcAft>
                      </a:pPr>
                      <a:r>
                        <a:rPr lang="zh-CN" altLang="zh-CN" sz="1400" spc="130"/>
                        <a:t>用于指定事务的隔离级别。</a:t>
                      </a:r>
                      <a:endParaRPr lang="zh-CN"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a:t>read-only</a:t>
                      </a:r>
                      <a:endParaRPr lang="en-US"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indent="0" algn="l" fontAlgn="auto">
                        <a:lnSpc>
                          <a:spcPct val="120000"/>
                        </a:lnSpc>
                        <a:spcBef>
                          <a:spcPts val="0"/>
                        </a:spcBef>
                        <a:spcAft>
                          <a:spcPts val="0"/>
                        </a:spcAft>
                      </a:pPr>
                      <a:r>
                        <a:rPr lang="zh-CN" altLang="zh-CN" sz="1400" spc="130"/>
                        <a:t>用于指定事务是否只读。</a:t>
                      </a:r>
                      <a:endParaRPr lang="zh-CN"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a:t>timeout</a:t>
                      </a:r>
                      <a:endParaRPr lang="en-US"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indent="0" algn="l" fontAlgn="auto">
                        <a:lnSpc>
                          <a:spcPct val="120000"/>
                        </a:lnSpc>
                        <a:spcBef>
                          <a:spcPts val="0"/>
                        </a:spcBef>
                        <a:spcAft>
                          <a:spcPts val="0"/>
                        </a:spcAft>
                      </a:pPr>
                      <a:r>
                        <a:rPr lang="zh-CN" altLang="zh-CN" sz="1400" spc="130"/>
                        <a:t>用于指定事务超时时间。</a:t>
                      </a:r>
                      <a:endParaRPr lang="zh-CN"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a:t>rollback-for</a:t>
                      </a:r>
                      <a:endParaRPr lang="en-US"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indent="0" algn="l" fontAlgn="auto">
                        <a:lnSpc>
                          <a:spcPct val="120000"/>
                        </a:lnSpc>
                        <a:spcBef>
                          <a:spcPts val="0"/>
                        </a:spcBef>
                        <a:spcAft>
                          <a:spcPts val="0"/>
                        </a:spcAft>
                      </a:pPr>
                      <a:r>
                        <a:rPr lang="zh-CN" altLang="zh-CN" sz="1400" spc="130"/>
                        <a:t>用于指定触发事务回滚的异常类。</a:t>
                      </a:r>
                      <a:endParaRPr lang="zh-CN"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r h="420370">
                <a:tc>
                  <a:txBody>
                    <a:bodyPr/>
                    <a:lstStyle/>
                    <a:p>
                      <a:pPr marR="292100" indent="0" algn="ctr" defTabSz="1219200" rtl="0" fontAlgn="auto">
                        <a:lnSpc>
                          <a:spcPct val="120000"/>
                        </a:lnSpc>
                        <a:spcBef>
                          <a:spcPts val="0"/>
                        </a:spcBef>
                        <a:spcAft>
                          <a:spcPts val="0"/>
                        </a:spcAft>
                      </a:pPr>
                      <a:r>
                        <a:rPr lang="en-US" altLang="zh-CN" sz="1400" spc="130"/>
                        <a:t>no-rollback-for</a:t>
                      </a:r>
                      <a:endParaRPr lang="en-US" altLang="zh-CN" sz="14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c>
                  <a:txBody>
                    <a:bodyPr/>
                    <a:lstStyle/>
                    <a:p>
                      <a:pPr indent="0" algn="l" fontAlgn="auto">
                        <a:lnSpc>
                          <a:spcPct val="120000"/>
                        </a:lnSpc>
                        <a:spcBef>
                          <a:spcPts val="0"/>
                        </a:spcBef>
                        <a:spcAft>
                          <a:spcPts val="0"/>
                        </a:spcAft>
                      </a:pPr>
                      <a:r>
                        <a:rPr lang="zh-CN" altLang="zh-CN" sz="1400" spc="130" dirty="0"/>
                        <a:t>用于指定不触发事务回滚的异常类。</a:t>
                      </a:r>
                      <a:endParaRPr lang="zh-CN" altLang="zh-CN" sz="1400" b="0" spc="13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25320" y="225601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14444" y="239172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015365" y="837565"/>
            <a:ext cx="10513695"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接下来通过一个案例演示如何通过</a:t>
            </a:r>
            <a:r>
              <a:rPr lang="en-US" altLang="zh-CN" dirty="0">
                <a:solidFill>
                  <a:srgbClr val="595959"/>
                </a:solidFill>
                <a:latin typeface="微软雅黑" panose="020B0503020204020204" pitchFamily="34" charset="-122"/>
                <a:ea typeface="微软雅黑" panose="020B0503020204020204" pitchFamily="34" charset="-122"/>
                <a:cs typeface="+mn-ea"/>
              </a:rPr>
              <a:t>XML</a:t>
            </a:r>
            <a:r>
              <a:rPr lang="zh-CN" altLang="zh-CN" dirty="0">
                <a:solidFill>
                  <a:srgbClr val="595959"/>
                </a:solidFill>
                <a:latin typeface="微软雅黑" panose="020B0503020204020204" pitchFamily="34" charset="-122"/>
                <a:ea typeface="微软雅黑" panose="020B0503020204020204" pitchFamily="34" charset="-122"/>
                <a:cs typeface="+mn-ea"/>
              </a:rPr>
              <a:t>方式实现</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的声明式事务管理。本案例以</a:t>
            </a:r>
            <a:r>
              <a:rPr lang="en-US" altLang="zh-CN" dirty="0">
                <a:solidFill>
                  <a:srgbClr val="595959"/>
                </a:solidFill>
                <a:latin typeface="微软雅黑" panose="020B0503020204020204" pitchFamily="34" charset="-122"/>
                <a:ea typeface="微软雅黑" panose="020B0503020204020204" pitchFamily="34" charset="-122"/>
                <a:cs typeface="+mn-ea"/>
              </a:rPr>
              <a:t>9.2</a:t>
            </a:r>
            <a:r>
              <a:rPr lang="zh-CN" altLang="zh-CN" dirty="0">
                <a:solidFill>
                  <a:srgbClr val="595959"/>
                </a:solidFill>
                <a:latin typeface="微软雅黑" panose="020B0503020204020204" pitchFamily="34" charset="-122"/>
                <a:ea typeface="微软雅黑" panose="020B0503020204020204" pitchFamily="34" charset="-122"/>
                <a:cs typeface="+mn-ea"/>
              </a:rPr>
              <a:t>小节的项目代码和数据表为基础，编写一个模拟银行转账的程序，要求在转账时通过</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对事务进行控制。案例具体实现步骤如下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3365918" y="2915262"/>
            <a:ext cx="6115483" cy="3647152"/>
          </a:xfrm>
          <a:prstGeom prst="rect">
            <a:avLst/>
          </a:prstGeom>
          <a:solidFill>
            <a:schemeClr val="bg2"/>
          </a:solidFill>
        </p:spPr>
        <p:txBody>
          <a:bodyPr wrap="square">
            <a:spAutoFit/>
          </a:bodyPr>
          <a:lstStyle/>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a:t>
            </a:r>
            <a:r>
              <a:rPr lang="en-US" altLang="zh-CN" sz="14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r>
              <a:rPr lang="en-US" altLang="zh-CN" sz="1400" dirty="0" err="1">
                <a:solidFill>
                  <a:srgbClr val="595959"/>
                </a:solidFill>
                <a:latin typeface="微软雅黑" panose="020B0503020204020204" pitchFamily="34" charset="-122"/>
                <a:ea typeface="微软雅黑" panose="020B0503020204020204" pitchFamily="34" charset="-122"/>
                <a:cs typeface="+mn-ea"/>
              </a:rPr>
              <a:t>org.aspectj</a:t>
            </a:r>
            <a:r>
              <a:rPr lang="en-US" altLang="zh-CN" sz="1400" dirty="0">
                <a:solidFill>
                  <a:srgbClr val="595959"/>
                </a:solidFill>
                <a:latin typeface="微软雅黑" panose="020B0503020204020204" pitchFamily="34" charset="-122"/>
                <a:ea typeface="微软雅黑" panose="020B0503020204020204" pitchFamily="34" charset="-122"/>
                <a:cs typeface="+mn-ea"/>
              </a:rPr>
              <a:t>&lt;/</a:t>
            </a:r>
            <a:r>
              <a:rPr lang="en-US" altLang="zh-CN" sz="14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a:t>
            </a:r>
            <a:r>
              <a:rPr lang="en-US" altLang="zh-CN" sz="14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r>
              <a:rPr lang="en-US" altLang="zh-CN" sz="1400" dirty="0" err="1">
                <a:solidFill>
                  <a:srgbClr val="1369B2"/>
                </a:solidFill>
                <a:latin typeface="微软雅黑" panose="020B0503020204020204" pitchFamily="34" charset="-122"/>
                <a:ea typeface="微软雅黑" panose="020B0503020204020204" pitchFamily="34" charset="-122"/>
                <a:cs typeface="+mn-ea"/>
              </a:rPr>
              <a:t>aspectjweaver</a:t>
            </a:r>
            <a:r>
              <a:rPr lang="en-US" altLang="zh-CN" sz="1400" dirty="0">
                <a:solidFill>
                  <a:srgbClr val="595959"/>
                </a:solidFill>
                <a:latin typeface="微软雅黑" panose="020B0503020204020204" pitchFamily="34" charset="-122"/>
                <a:ea typeface="微软雅黑" panose="020B0503020204020204" pitchFamily="34" charset="-122"/>
                <a:cs typeface="+mn-ea"/>
              </a:rPr>
              <a:t>&lt;/</a:t>
            </a:r>
            <a:r>
              <a:rPr lang="en-US" altLang="zh-CN" sz="14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&lt;version&gt;1.9.6&lt;/version&gt;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&lt;scope&gt;runtime&lt;/scope&gt;	</a:t>
            </a: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400" dirty="0">
                <a:solidFill>
                  <a:srgbClr val="595959"/>
                </a:solidFill>
                <a:latin typeface="微软雅黑" panose="020B0503020204020204" pitchFamily="34" charset="-122"/>
                <a:ea typeface="微软雅黑" panose="020B0503020204020204" pitchFamily="34" charset="-122"/>
                <a:cs typeface="+mn-ea"/>
              </a:rPr>
              <a:t>dependency&gt;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a:t>
            </a:r>
            <a:r>
              <a:rPr lang="en-US" altLang="zh-CN" sz="14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r>
              <a:rPr lang="en-US" altLang="zh-CN" sz="1400" dirty="0" err="1">
                <a:solidFill>
                  <a:srgbClr val="595959"/>
                </a:solidFill>
                <a:latin typeface="微软雅黑" panose="020B0503020204020204" pitchFamily="34" charset="-122"/>
                <a:ea typeface="微软雅黑" panose="020B0503020204020204" pitchFamily="34" charset="-122"/>
                <a:cs typeface="+mn-ea"/>
              </a:rPr>
              <a:t>aopalliance</a:t>
            </a:r>
            <a:r>
              <a:rPr lang="en-US" altLang="zh-CN" sz="1400" dirty="0">
                <a:solidFill>
                  <a:srgbClr val="595959"/>
                </a:solidFill>
                <a:latin typeface="微软雅黑" panose="020B0503020204020204" pitchFamily="34" charset="-122"/>
                <a:ea typeface="微软雅黑" panose="020B0503020204020204" pitchFamily="34" charset="-122"/>
                <a:cs typeface="+mn-ea"/>
              </a:rPr>
              <a:t>&lt;/</a:t>
            </a:r>
            <a:r>
              <a:rPr lang="en-US" altLang="zh-CN" sz="14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a:t>
            </a:r>
            <a:r>
              <a:rPr lang="en-US" altLang="zh-CN" sz="14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r>
              <a:rPr lang="en-US" altLang="zh-CN" sz="1400" dirty="0" err="1">
                <a:solidFill>
                  <a:srgbClr val="595959"/>
                </a:solidFill>
                <a:latin typeface="微软雅黑" panose="020B0503020204020204" pitchFamily="34" charset="-122"/>
                <a:ea typeface="微软雅黑" panose="020B0503020204020204" pitchFamily="34" charset="-122"/>
                <a:cs typeface="+mn-ea"/>
              </a:rPr>
              <a:t>aopalliance</a:t>
            </a:r>
            <a:r>
              <a:rPr lang="en-US" altLang="zh-CN" sz="1400" dirty="0">
                <a:solidFill>
                  <a:srgbClr val="595959"/>
                </a:solidFill>
                <a:latin typeface="微软雅黑" panose="020B0503020204020204" pitchFamily="34" charset="-122"/>
                <a:ea typeface="微软雅黑" panose="020B0503020204020204" pitchFamily="34" charset="-122"/>
                <a:cs typeface="+mn-ea"/>
              </a:rPr>
              <a:t>&lt;/</a:t>
            </a:r>
            <a:r>
              <a:rPr lang="en-US" altLang="zh-CN" sz="14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400" dirty="0">
                <a:solidFill>
                  <a:srgbClr val="595959"/>
                </a:solidFill>
                <a:latin typeface="微软雅黑" panose="020B0503020204020204" pitchFamily="34" charset="-122"/>
                <a:ea typeface="微软雅黑" panose="020B0503020204020204" pitchFamily="34" charset="-122"/>
                <a:cs typeface="+mn-ea"/>
              </a:rPr>
              <a:t>&gt;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cs typeface="+mn-ea"/>
              </a:rPr>
              <a:t>      &lt;version&gt;1.0&lt;/version&gt;	</a:t>
            </a: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4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400" dirty="0">
                <a:solidFill>
                  <a:srgbClr val="595959"/>
                </a:solidFill>
                <a:latin typeface="微软雅黑" panose="020B0503020204020204" pitchFamily="34" charset="-122"/>
                <a:ea typeface="微软雅黑" panose="020B0503020204020204" pitchFamily="34" charset="-122"/>
                <a:cs typeface="+mn-ea"/>
              </a:rPr>
              <a:t>dependency&gt;</a:t>
            </a:r>
            <a:endParaRPr lang="zh-CN" altLang="zh-CN" sz="14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981296" y="1977473"/>
            <a:ext cx="8141970" cy="923330"/>
          </a:xfrm>
          <a:prstGeom prst="rect">
            <a:avLst/>
          </a:prstGeom>
          <a:noFill/>
        </p:spPr>
        <p:txBody>
          <a:bodyPr wrap="square" rtlCol="0" anchor="t">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导入依赖</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mn-ea"/>
              </a:rPr>
              <a:t>：新建模块</a:t>
            </a:r>
            <a:r>
              <a:rPr lang="en-US" altLang="zh-CN" dirty="0" smtClean="0">
                <a:solidFill>
                  <a:srgbClr val="FF0000"/>
                </a:solidFill>
                <a:latin typeface="微软雅黑" panose="020B0503020204020204" pitchFamily="34" charset="-122"/>
                <a:ea typeface="微软雅黑" panose="020B0503020204020204" pitchFamily="34" charset="-122"/>
                <a:cs typeface="+mn-ea"/>
                <a:sym typeface="+mn-ea"/>
              </a:rPr>
              <a:t>Spring04_01</a:t>
            </a:r>
            <a:r>
              <a:rPr lang="en-US" altLang="zh-CN" dirty="0" smtClean="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sym typeface="+mn-ea"/>
              </a:rPr>
              <a:t>项目</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文件中加入</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aspectjweaver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依赖包和</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aopalliance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依赖包作为实现切面所需的依赖包</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850" y="979805"/>
            <a:ext cx="7131050"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定义</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接口中声明转账方法</a:t>
            </a:r>
            <a:r>
              <a:rPr lang="en-US" altLang="zh-CN" dirty="0">
                <a:solidFill>
                  <a:srgbClr val="595959"/>
                </a:solidFill>
                <a:latin typeface="微软雅黑" panose="020B0503020204020204" pitchFamily="34" charset="-122"/>
                <a:ea typeface="微软雅黑" panose="020B0503020204020204" pitchFamily="34" charset="-122"/>
                <a:cs typeface="+mn-ea"/>
              </a:rPr>
              <a:t>transfer()</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4" name="矩形 3"/>
          <p:cNvSpPr/>
          <p:nvPr/>
        </p:nvSpPr>
        <p:spPr>
          <a:xfrm>
            <a:off x="2292210" y="2490539"/>
            <a:ext cx="7288017" cy="923330"/>
          </a:xfrm>
          <a:prstGeom prst="rect">
            <a:avLst/>
          </a:prstGeom>
          <a:solidFill>
            <a:schemeClr val="bg2"/>
          </a:solidFill>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转账</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transfer(String </a:t>
            </a:r>
            <a:r>
              <a:rPr lang="en-US" altLang="zh-CN" dirty="0" err="1" smtClean="0">
                <a:solidFill>
                  <a:srgbClr val="595959"/>
                </a:solidFill>
                <a:latin typeface="微软雅黑" panose="020B0503020204020204" pitchFamily="34" charset="-122"/>
                <a:ea typeface="微软雅黑" panose="020B0503020204020204" pitchFamily="34" charset="-122"/>
                <a:cs typeface="+mn-ea"/>
              </a:rPr>
              <a:t>outUser,String</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en-US" altLang="zh-CN" dirty="0" err="1" smtClean="0">
                <a:solidFill>
                  <a:srgbClr val="595959"/>
                </a:solidFill>
                <a:latin typeface="微软雅黑" panose="020B0503020204020204" pitchFamily="34" charset="-122"/>
                <a:ea typeface="微软雅黑" panose="020B0503020204020204" pitchFamily="34" charset="-122"/>
                <a:cs typeface="+mn-ea"/>
              </a:rPr>
              <a:t>inUser,Double</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money);</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实现</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AccountDaoImpl</a:t>
            </a:r>
            <a:r>
              <a:rPr lang="zh-CN" altLang="zh-CN" dirty="0">
                <a:solidFill>
                  <a:srgbClr val="595959"/>
                </a:solidFill>
                <a:latin typeface="微软雅黑" panose="020B0503020204020204" pitchFamily="34" charset="-122"/>
                <a:ea typeface="微软雅黑" panose="020B0503020204020204" pitchFamily="34" charset="-122"/>
                <a:cs typeface="+mn-ea"/>
              </a:rPr>
              <a:t>实现类中实现</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接口中的</a:t>
            </a:r>
            <a:r>
              <a:rPr lang="en-US" altLang="zh-CN" dirty="0">
                <a:solidFill>
                  <a:srgbClr val="595959"/>
                </a:solidFill>
                <a:latin typeface="微软雅黑" panose="020B0503020204020204" pitchFamily="34" charset="-122"/>
                <a:ea typeface="微软雅黑" panose="020B0503020204020204" pitchFamily="34" charset="-122"/>
                <a:cs typeface="+mn-ea"/>
              </a:rPr>
              <a:t>transfer()</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486203" y="2320208"/>
            <a:ext cx="7332167" cy="4111447"/>
          </a:xfrm>
          <a:prstGeom prst="rect">
            <a:avLst/>
          </a:prstGeom>
        </p:spPr>
      </p:pic>
      <p:sp>
        <p:nvSpPr>
          <p:cNvPr id="4" name="矩形 3"/>
          <p:cNvSpPr/>
          <p:nvPr/>
        </p:nvSpPr>
        <p:spPr>
          <a:xfrm>
            <a:off x="2657858" y="2274488"/>
            <a:ext cx="7194801" cy="411144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转账</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zh-CN" altLang="zh-CN" sz="1600" dirty="0">
                <a:solidFill>
                  <a:srgbClr val="595959"/>
                </a:solidFill>
                <a:latin typeface="微软雅黑" panose="020B0503020204020204" pitchFamily="34" charset="-122"/>
                <a:ea typeface="微软雅黑" panose="020B0503020204020204" pitchFamily="34" charset="-122"/>
                <a:cs typeface="+mn-ea"/>
              </a:rPr>
              <a:t>：收款人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zh-CN" altLang="zh-CN" sz="1600" dirty="0">
                <a:solidFill>
                  <a:srgbClr val="595959"/>
                </a:solidFill>
                <a:latin typeface="微软雅黑" panose="020B0503020204020204" pitchFamily="34" charset="-122"/>
                <a:ea typeface="微软雅黑" panose="020B0503020204020204" pitchFamily="34" charset="-122"/>
                <a:cs typeface="+mn-ea"/>
              </a:rPr>
              <a:t>：汇款人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 money</a:t>
            </a:r>
            <a:r>
              <a:rPr lang="zh-CN" altLang="zh-CN" sz="1600" dirty="0">
                <a:solidFill>
                  <a:srgbClr val="595959"/>
                </a:solidFill>
                <a:latin typeface="微软雅黑" panose="020B0503020204020204" pitchFamily="34" charset="-122"/>
                <a:ea typeface="微软雅黑" panose="020B0503020204020204" pitchFamily="34" charset="-122"/>
                <a:cs typeface="+mn-ea"/>
              </a:rPr>
              <a:t>：收款金额</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transfer(String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en-US" altLang="zh-CN" sz="1600" dirty="0">
                <a:solidFill>
                  <a:srgbClr val="595959"/>
                </a:solidFill>
                <a:latin typeface="微软雅黑" panose="020B0503020204020204" pitchFamily="34" charset="-122"/>
                <a:ea typeface="微软雅黑" panose="020B0503020204020204" pitchFamily="34" charset="-122"/>
                <a:cs typeface="+mn-ea"/>
              </a:rPr>
              <a:t>, Double money)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收款时，收款用户的余额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1369B2"/>
                </a:solidFill>
                <a:latin typeface="微软雅黑" panose="020B0503020204020204" pitchFamily="34" charset="-122"/>
                <a:ea typeface="微软雅黑" panose="020B0503020204020204" pitchFamily="34" charset="-122"/>
                <a:cs typeface="+mn-ea"/>
              </a:rPr>
              <a:t>("update account set balance = balance +?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1369B2"/>
                </a:solidFill>
                <a:latin typeface="微软雅黑" panose="020B0503020204020204" pitchFamily="34" charset="-122"/>
                <a:ea typeface="微软雅黑" panose="020B0503020204020204" pitchFamily="34" charset="-122"/>
                <a:cs typeface="+mn-ea"/>
              </a:rPr>
              <a:t>inUser</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模拟系统运行时的突发性问题</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 1/0;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汇款时，汇款用户的余额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1369B2"/>
                </a:solidFill>
                <a:latin typeface="微软雅黑" panose="020B0503020204020204" pitchFamily="34" charset="-122"/>
                <a:ea typeface="微软雅黑" panose="020B0503020204020204" pitchFamily="34" charset="-122"/>
                <a:cs typeface="+mn-ea"/>
              </a:rPr>
              <a:t>("update account set balance = balance-?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1369B2"/>
                </a:solidFill>
                <a:latin typeface="微软雅黑" panose="020B0503020204020204" pitchFamily="34" charset="-122"/>
                <a:ea typeface="微软雅黑" panose="020B0503020204020204" pitchFamily="34" charset="-122"/>
                <a:cs typeface="+mn-ea"/>
              </a:rPr>
              <a:t>outUser</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564084"/>
            <a:ext cx="10152454"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数据</a:t>
            </a:r>
            <a:r>
              <a:rPr lang="zh-CN" altLang="zh-CN" sz="2000" dirty="0">
                <a:solidFill>
                  <a:srgbClr val="595959"/>
                </a:solidFill>
                <a:latin typeface="微软雅黑" panose="020B0503020204020204" pitchFamily="34" charset="-122"/>
                <a:ea typeface="微软雅黑" panose="020B0503020204020204" pitchFamily="34" charset="-122"/>
              </a:rPr>
              <a:t>库用于处理持久化业务产生的数据，应用程序在运行过程中经常要操作数据库。一般情况下，数据库的操作由持久层来实现。作为扩展性较强的一站式开发框架，</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也提供了持久层</a:t>
            </a:r>
            <a:r>
              <a:rPr lang="en-US" altLang="zh-CN" sz="2000" dirty="0">
                <a:solidFill>
                  <a:srgbClr val="1369B2"/>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功能，</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可以</a:t>
            </a:r>
            <a:r>
              <a:rPr lang="en-US" altLang="zh-CN" sz="2000" dirty="0">
                <a:solidFill>
                  <a:srgbClr val="1369B2"/>
                </a:solidFill>
                <a:latin typeface="微软雅黑" panose="020B0503020204020204" pitchFamily="34" charset="-122"/>
                <a:ea typeface="微软雅黑" panose="020B0503020204020204" pitchFamily="34" charset="-122"/>
              </a:rPr>
              <a:t>管理数据库连接资源</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简化传统JDBC的操作</a:t>
            </a:r>
            <a:r>
              <a:rPr lang="zh-CN" altLang="zh-CN" sz="2000" dirty="0">
                <a:solidFill>
                  <a:srgbClr val="595959"/>
                </a:solidFill>
                <a:latin typeface="微软雅黑" panose="020B0503020204020204" pitchFamily="34" charset="-122"/>
                <a:ea typeface="微软雅黑" panose="020B0503020204020204" pitchFamily="34" charset="-122"/>
              </a:rPr>
              <a:t>，进而</a:t>
            </a:r>
            <a:r>
              <a:rPr lang="en-US" altLang="zh-CN" sz="2000" dirty="0">
                <a:solidFill>
                  <a:srgbClr val="1369B2"/>
                </a:solidFill>
                <a:latin typeface="微软雅黑" panose="020B0503020204020204" pitchFamily="34" charset="-122"/>
                <a:ea typeface="微软雅黑" panose="020B0503020204020204" pitchFamily="34" charset="-122"/>
              </a:rPr>
              <a:t>提升</a:t>
            </a:r>
            <a:r>
              <a:rPr lang="zh-CN" altLang="zh-CN" sz="2000" dirty="0">
                <a:solidFill>
                  <a:srgbClr val="595959"/>
                </a:solidFill>
                <a:latin typeface="微软雅黑" panose="020B0503020204020204" pitchFamily="34" charset="-122"/>
                <a:ea typeface="微软雅黑" panose="020B0503020204020204" pitchFamily="34" charset="-122"/>
              </a:rPr>
              <a:t>程序数据库操作的</a:t>
            </a:r>
            <a:r>
              <a:rPr lang="en-US" altLang="zh-CN" sz="2000" dirty="0">
                <a:solidFill>
                  <a:srgbClr val="1369B2"/>
                </a:solidFill>
                <a:latin typeface="微软雅黑" panose="020B0503020204020204" pitchFamily="34" charset="-122"/>
                <a:ea typeface="微软雅黑" panose="020B0503020204020204" pitchFamily="34" charset="-122"/>
              </a:rPr>
              <a:t>效率</a:t>
            </a:r>
            <a:r>
              <a:rPr lang="zh-CN" altLang="zh-CN" sz="2000" dirty="0">
                <a:solidFill>
                  <a:srgbClr val="595959"/>
                </a:solidFill>
                <a:latin typeface="微软雅黑" panose="020B0503020204020204" pitchFamily="34" charset="-122"/>
                <a:ea typeface="微软雅黑" panose="020B0503020204020204" pitchFamily="34" charset="-122"/>
              </a:rPr>
              <a:t>。本章将对</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相关知识进行详细讲解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25288" y="976902"/>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614412" y="1112610"/>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511234" y="976902"/>
            <a:ext cx="8485746" cy="458908"/>
          </a:xfrm>
          <a:prstGeom prst="rect">
            <a:avLst/>
          </a:prstGeom>
          <a:noFill/>
          <a:ln>
            <a:noFill/>
          </a:ln>
        </p:spPr>
        <p:txBody>
          <a:bodyPr wrap="square" rtlCol="0">
            <a:spAutoFit/>
          </a:bodyPr>
          <a:lstStyle/>
          <a:p>
            <a:pPr>
              <a:lnSpc>
                <a:spcPct val="150000"/>
              </a:lnSpc>
            </a:pPr>
            <a:r>
              <a:rPr lang="zh-CN" altLang="en-US" b="1"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b="1" dirty="0" smtClean="0">
                <a:solidFill>
                  <a:srgbClr val="595959"/>
                </a:solidFill>
                <a:latin typeface="微软雅黑" panose="020B0503020204020204" pitchFamily="34" charset="-122"/>
                <a:ea typeface="微软雅黑" panose="020B0503020204020204" pitchFamily="34" charset="-122"/>
                <a:cs typeface="+mn-ea"/>
              </a:rPr>
              <a:t>service</a:t>
            </a:r>
            <a:r>
              <a:rPr lang="zh-CN" altLang="en-US" b="1" dirty="0" smtClean="0">
                <a:solidFill>
                  <a:srgbClr val="595959"/>
                </a:solidFill>
                <a:latin typeface="微软雅黑" panose="020B0503020204020204" pitchFamily="34" charset="-122"/>
                <a:ea typeface="微软雅黑" panose="020B0503020204020204" pitchFamily="34" charset="-122"/>
                <a:cs typeface="+mn-ea"/>
              </a:rPr>
              <a:t>层接口极其实现类</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2381389" y="1574249"/>
            <a:ext cx="6848213"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addAccount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updateAccount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 account)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int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delectAccount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List&lt;Account&gt;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findAllAccount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transfer</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outUser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inUser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Double money)</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21206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25288" y="976902"/>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614412" y="1112610"/>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511234" y="976902"/>
            <a:ext cx="8485746" cy="458908"/>
          </a:xfrm>
          <a:prstGeom prst="rect">
            <a:avLst/>
          </a:prstGeom>
          <a:noFill/>
          <a:ln>
            <a:noFill/>
          </a:ln>
        </p:spPr>
        <p:txBody>
          <a:bodyPr wrap="square" rtlCol="0">
            <a:spAutoFit/>
          </a:bodyPr>
          <a:lstStyle/>
          <a:p>
            <a:pPr>
              <a:lnSpc>
                <a:spcPct val="150000"/>
              </a:lnSpc>
            </a:pPr>
            <a:r>
              <a:rPr lang="zh-CN" altLang="en-US" b="1"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b="1" dirty="0" smtClean="0">
                <a:solidFill>
                  <a:srgbClr val="595959"/>
                </a:solidFill>
                <a:latin typeface="微软雅黑" panose="020B0503020204020204" pitchFamily="34" charset="-122"/>
                <a:ea typeface="微软雅黑" panose="020B0503020204020204" pitchFamily="34" charset="-122"/>
                <a:cs typeface="+mn-ea"/>
              </a:rPr>
              <a:t>service</a:t>
            </a:r>
            <a:r>
              <a:rPr lang="zh-CN" altLang="en-US" b="1" dirty="0" smtClean="0">
                <a:solidFill>
                  <a:srgbClr val="595959"/>
                </a:solidFill>
                <a:latin typeface="微软雅黑" panose="020B0503020204020204" pitchFamily="34" charset="-122"/>
                <a:ea typeface="微软雅黑" panose="020B0503020204020204" pitchFamily="34" charset="-122"/>
                <a:cs typeface="+mn-ea"/>
              </a:rPr>
              <a:t>层接口极其实现类</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1796278" y="2236657"/>
            <a:ext cx="96807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AccountServiceImpl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implements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AccountDao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accountDao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setAccountDao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(AccountDao accountDao) {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accountDao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accountDao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transfer</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outUser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inUser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Double money){</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accountDao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.transfer(outUser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inUser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money)</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en-US"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smtClean="0">
                <a:ln>
                  <a:noFill/>
                </a:ln>
                <a:solidFill>
                  <a:srgbClr val="A9B7C6"/>
                </a:solidFill>
                <a:effectLst/>
                <a:latin typeface="Arial Unicode MS" pitchFamily="34" charset="-122"/>
                <a:ea typeface="宋体" pitchFamily="2" charset="-122"/>
                <a:cs typeface="宋体" pitchFamily="2" charset="-122"/>
              </a:rPr>
              <a:t>……</a:t>
            </a:r>
            <a:endParaRPr lang="en-US" altLang="zh-CN" sz="1600" dirty="0">
              <a:solidFill>
                <a:srgbClr val="A9B7C6"/>
              </a:solidFill>
              <a:latin typeface="Arial Unicode MS" pitchFamily="34" charset="-122"/>
              <a:ea typeface="宋体" pitchFamily="2" charset="-122"/>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smtClean="0">
                <a:ln>
                  <a:noFill/>
                </a:ln>
                <a:solidFill>
                  <a:srgbClr val="A9B7C6"/>
                </a:solidFill>
                <a:effectLst/>
                <a:latin typeface="Arial Unicode MS" pitchFamily="34" charset="-122"/>
                <a:ea typeface="宋体" pitchFamily="2" charset="-122"/>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33225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44068" y="956122"/>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3192" y="1091830"/>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修改配置文件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a:solidFill>
                  <a:srgbClr val="595959"/>
                </a:solidFill>
                <a:latin typeface="微软雅黑" panose="020B0503020204020204" pitchFamily="34" charset="-122"/>
                <a:ea typeface="微软雅黑" panose="020B0503020204020204" pitchFamily="34" charset="-122"/>
                <a:cs typeface="+mn-ea"/>
              </a:rPr>
              <a:t>chapter09</a:t>
            </a:r>
            <a:r>
              <a:rPr lang="zh-CN" altLang="zh-CN" dirty="0">
                <a:solidFill>
                  <a:srgbClr val="595959"/>
                </a:solidFill>
                <a:latin typeface="微软雅黑" panose="020B0503020204020204" pitchFamily="34" charset="-122"/>
                <a:ea typeface="微软雅黑" panose="020B0503020204020204" pitchFamily="34" charset="-122"/>
                <a:cs typeface="+mn-ea"/>
              </a:rPr>
              <a:t>项目的配置文件</a:t>
            </a:r>
            <a:r>
              <a:rPr lang="en-US" altLang="zh-CN" dirty="0" err="1">
                <a:solidFill>
                  <a:srgbClr val="595959"/>
                </a:solidFill>
                <a:latin typeface="微软雅黑" panose="020B0503020204020204" pitchFamily="34" charset="-122"/>
                <a:ea typeface="微软雅黑" panose="020B0503020204020204" pitchFamily="34" charset="-122"/>
                <a:cs typeface="+mn-ea"/>
              </a:rPr>
              <a:t>applicationContext.xml</a:t>
            </a:r>
            <a:r>
              <a:rPr lang="zh-CN" altLang="zh-CN" dirty="0">
                <a:solidFill>
                  <a:srgbClr val="595959"/>
                </a:solidFill>
                <a:latin typeface="微软雅黑" panose="020B0503020204020204" pitchFamily="34" charset="-122"/>
                <a:ea typeface="微软雅黑" panose="020B0503020204020204" pitchFamily="34" charset="-122"/>
                <a:cs typeface="+mn-ea"/>
              </a:rPr>
              <a:t>，添加命名空间等相关配置代码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2"/>
          <p:cNvSpPr>
            <a:spLocks noChangeArrowheads="1"/>
          </p:cNvSpPr>
          <p:nvPr/>
        </p:nvSpPr>
        <p:spPr bwMode="auto">
          <a:xfrm>
            <a:off x="589244" y="1900584"/>
            <a:ext cx="11121786" cy="47705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 version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=“1.0”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xmlns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=“http://www.springframework.org/schema/beans”</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xmlns:</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xsi</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=“http://www.w3.org/2001/XMLSchema-instance”</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xmlns:</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aop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=“http://www.springframework.org/schema/aop”</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xmlns:</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tx</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=“http://www.springframework.org/schema/tx”</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xsi</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:schemaLocation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=“http://www.springframework.org/schema/beans</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http://www.springframework.org/schema/beans/spring-beans.xsd</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http://www.springframework.org/schema/aop</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http://www.springframework.org/schema/aop/spring-aop.xsd</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http://www.springframework.org/schema/tx</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http://www.springframework.org/schema/tx/spring-tx.xsd”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a:t>
            </a:r>
            <a:r>
              <a:rPr kumimoji="0" lang="en-US"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en-US"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1.</a:t>
            </a:r>
            <a:r>
              <a:rPr kumimoji="0" lang="en-US" altLang="zh-CN" sz="1600" b="0" i="0" u="none" strike="noStrike" cap="none" normalizeH="0" dirty="0" smtClean="0">
                <a:ln>
                  <a:noFill/>
                </a:ln>
                <a:solidFill>
                  <a:srgbClr val="808080"/>
                </a:solidFill>
                <a:effectLst/>
                <a:latin typeface="Arial Unicode MS" pitchFamily="34" charset="-122"/>
                <a:ea typeface="JetBrains Mono"/>
                <a:cs typeface="宋体" pitchFamily="2" charset="-122"/>
              </a:rPr>
              <a:t> </a:t>
            </a:r>
            <a:r>
              <a:rPr kumimoji="0" lang="zh-CN" altLang="en-US"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配置数据源</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="org.springframework.jdbc.datasource.DriverManagerDataSource"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="driverClassName"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="com.mysql.cj.jdbc.Driver"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="url"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="jdbc:mysql://localhost:3306/spring?serverTimezone=UTC</a:t>
            </a:r>
            <a:r>
              <a:rPr kumimoji="0" lang="zh-CN" altLang="zh-CN" sz="1600" b="0" i="0" u="none" strike="noStrike" cap="none" normalizeH="0" baseline="0" dirty="0" smtClean="0">
                <a:ln>
                  <a:noFill/>
                </a:ln>
                <a:solidFill>
                  <a:srgbClr val="6D9CBE"/>
                </a:solidFill>
                <a:effectLst/>
                <a:latin typeface="Arial Unicode MS" pitchFamily="34" charset="-122"/>
                <a:ea typeface="JetBrains Mono"/>
                <a:cs typeface="宋体" pitchFamily="2" charset="-122"/>
              </a:rPr>
              <a:t>&amp;amp;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useSSL=false</a:t>
            </a:r>
            <a:r>
              <a:rPr kumimoji="0" lang="zh-CN" altLang="zh-CN" sz="1600" b="0" i="0" u="none" strike="noStrike" cap="none" normalizeH="0" baseline="0" dirty="0" smtClean="0">
                <a:ln>
                  <a:noFill/>
                </a:ln>
                <a:solidFill>
                  <a:srgbClr val="6D9CBE"/>
                </a:solidFill>
                <a:effectLst/>
                <a:latin typeface="Arial Unicode MS" pitchFamily="34" charset="-122"/>
                <a:ea typeface="JetBrains Mono"/>
                <a:cs typeface="宋体" pitchFamily="2" charset="-122"/>
              </a:rPr>
              <a:t>&amp;amp;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characterEncoding=utf8"</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="root"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="root"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44068" y="956122"/>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3192" y="1091830"/>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535185" y="1996098"/>
            <a:ext cx="9968917"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&lt;!-- 2.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JDBC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模板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="jdbcTemplate"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="org.springframework.jdbc.core.JdbcTemplate"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&lt;!-- 3.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bean --&gt;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="accountDao"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="com.dao.AccountDaoImpl"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="jdbcTemplate"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="jdbcTemplate"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="accountService"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="com.service.AccountServiceImpl"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="accountDao"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="accountDao"</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&lt;!-- 4.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事务管理器</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依赖于数据源</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="transactionManager"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="org.springframework.jdbc.datasource.DataSourceTransactionManager"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="dataSource"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25012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44068" y="956122"/>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3192" y="1091830"/>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1610686" y="2092827"/>
            <a:ext cx="10044418"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&lt;!-- 5.</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编写通知：对事务进行增强</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通知</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需要编写对切入点和具体执行事务细节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:advice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=“txAdvice”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transaction-manager</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=“transactionManager”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:attributes&gt;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en-US"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lang="zh-CN" altLang="zh-CN" sz="1600" dirty="0" smtClean="0">
                <a:solidFill>
                  <a:srgbClr val="808080"/>
                </a:solidFill>
                <a:latin typeface="Arial Unicode MS" pitchFamily="34" charset="-122"/>
                <a:ea typeface="JetBrains Mono"/>
                <a:cs typeface="宋体" pitchFamily="2" charset="-122"/>
              </a:rPr>
              <a:t>&lt;</a:t>
            </a:r>
            <a:r>
              <a:rPr lang="zh-CN" altLang="zh-CN" sz="1600" dirty="0">
                <a:solidFill>
                  <a:srgbClr val="808080"/>
                </a:solidFill>
                <a:latin typeface="Arial Unicode MS" pitchFamily="34" charset="-122"/>
                <a:ea typeface="JetBrains Mono"/>
                <a:cs typeface="宋体" pitchFamily="2" charset="-122"/>
              </a:rPr>
              <a:t>!-- name</a:t>
            </a:r>
            <a:r>
              <a:rPr lang="zh-CN" altLang="zh-CN" sz="1600" dirty="0" smtClean="0">
                <a:solidFill>
                  <a:srgbClr val="808080"/>
                </a:solidFill>
                <a:latin typeface="宋体" pitchFamily="2" charset="-122"/>
                <a:ea typeface="宋体" pitchFamily="2" charset="-122"/>
                <a:cs typeface="宋体" pitchFamily="2" charset="-122"/>
              </a:rPr>
              <a:t>：</a:t>
            </a:r>
            <a:r>
              <a:rPr lang="zh-CN" altLang="en-US" sz="1600" dirty="0" smtClean="0">
                <a:solidFill>
                  <a:srgbClr val="808080"/>
                </a:solidFill>
                <a:latin typeface="宋体" pitchFamily="2" charset="-122"/>
                <a:ea typeface="宋体" pitchFamily="2" charset="-122"/>
                <a:cs typeface="宋体" pitchFamily="2" charset="-122"/>
              </a:rPr>
              <a:t>指定与事务属性相关的方法名，</a:t>
            </a:r>
            <a:r>
              <a:rPr lang="zh-CN" altLang="zh-CN" sz="1600" dirty="0" smtClean="0">
                <a:solidFill>
                  <a:srgbClr val="808080"/>
                </a:solidFill>
                <a:latin typeface="Arial Unicode MS" pitchFamily="34" charset="-122"/>
                <a:ea typeface="JetBrains Mono"/>
                <a:cs typeface="宋体" pitchFamily="2" charset="-122"/>
              </a:rPr>
              <a:t>*</a:t>
            </a:r>
            <a:r>
              <a:rPr lang="zh-CN" altLang="zh-CN" sz="1600" dirty="0">
                <a:solidFill>
                  <a:srgbClr val="808080"/>
                </a:solidFill>
                <a:latin typeface="宋体" pitchFamily="2" charset="-122"/>
                <a:ea typeface="宋体" pitchFamily="2" charset="-122"/>
                <a:cs typeface="宋体" pitchFamily="2" charset="-122"/>
              </a:rPr>
              <a:t>表示任意方法名称 </a:t>
            </a:r>
            <a:r>
              <a:rPr lang="zh-CN" altLang="zh-CN" sz="1600" dirty="0" smtClean="0">
                <a:solidFill>
                  <a:srgbClr val="808080"/>
                </a:solidFill>
                <a:latin typeface="Arial Unicode MS" pitchFamily="34" charset="-122"/>
                <a:ea typeface="JetBrains Mono"/>
                <a:cs typeface="宋体" pitchFamily="2" charset="-122"/>
              </a:rPr>
              <a:t>--&gt;</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:method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propagation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="REQUIRED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isolation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="DEFAULT"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read-only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="false"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:attributes&gt;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:advice&gt;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&lt;!-- 6.</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编写</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aop</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，让</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自动对目标生成代理，需要使用</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AspectJ</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的表达式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aop</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:config&gt;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切入点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aop</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:pointcut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expression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="execution(* com.service.*.*(..))"</a:t>
            </a:r>
            <a:r>
              <a:rPr kumimoji="0" lang="en-US"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="txPointCut"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切面：将切入点与通知整合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aop</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:advisor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advice-ref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="txAdvice"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pointcut-ref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="txPointCut"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aop</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:config</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&lt;/beans&gt;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 name="TextBox 1"/>
          <p:cNvSpPr txBox="1"/>
          <p:nvPr/>
        </p:nvSpPr>
        <p:spPr>
          <a:xfrm>
            <a:off x="4832402" y="933420"/>
            <a:ext cx="1800493" cy="369332"/>
          </a:xfrm>
          <a:prstGeom prst="rect">
            <a:avLst/>
          </a:prstGeom>
          <a:noFill/>
          <a:ln>
            <a:solidFill>
              <a:srgbClr val="FF0000"/>
            </a:solidFill>
          </a:ln>
        </p:spPr>
        <p:txBody>
          <a:bodyPr wrap="none" rtlCol="0">
            <a:spAutoFit/>
          </a:bodyPr>
          <a:lstStyle/>
          <a:p>
            <a:r>
              <a:rPr lang="zh-CN" altLang="en-US" dirty="0" smtClean="0"/>
              <a:t>指定事务管理器</a:t>
            </a:r>
            <a:endParaRPr lang="zh-CN" altLang="en-US" dirty="0"/>
          </a:p>
        </p:txBody>
      </p:sp>
      <p:cxnSp>
        <p:nvCxnSpPr>
          <p:cNvPr id="5" name="直接箭头连接符 4"/>
          <p:cNvCxnSpPr/>
          <p:nvPr/>
        </p:nvCxnSpPr>
        <p:spPr>
          <a:xfrm flipH="1">
            <a:off x="5343787" y="1309612"/>
            <a:ext cx="237859" cy="11231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46561" y="907164"/>
            <a:ext cx="1569660" cy="369332"/>
          </a:xfrm>
          <a:prstGeom prst="rect">
            <a:avLst/>
          </a:prstGeom>
          <a:noFill/>
          <a:ln>
            <a:solidFill>
              <a:srgbClr val="FF0000"/>
            </a:solidFill>
          </a:ln>
        </p:spPr>
        <p:txBody>
          <a:bodyPr wrap="none" rtlCol="0">
            <a:spAutoFit/>
          </a:bodyPr>
          <a:lstStyle/>
          <a:p>
            <a:r>
              <a:rPr lang="zh-CN" altLang="en-US" dirty="0"/>
              <a:t>配置</a:t>
            </a:r>
            <a:r>
              <a:rPr lang="zh-CN" altLang="en-US" dirty="0" smtClean="0"/>
              <a:t>事务属性</a:t>
            </a:r>
            <a:endParaRPr lang="zh-CN" altLang="en-US" dirty="0"/>
          </a:p>
        </p:txBody>
      </p:sp>
      <p:cxnSp>
        <p:nvCxnSpPr>
          <p:cNvPr id="15" name="直接箭头连接符 14"/>
          <p:cNvCxnSpPr/>
          <p:nvPr/>
        </p:nvCxnSpPr>
        <p:spPr>
          <a:xfrm>
            <a:off x="2852257" y="1342641"/>
            <a:ext cx="117469" cy="17722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87704" y="989397"/>
            <a:ext cx="2839239" cy="369332"/>
          </a:xfrm>
          <a:prstGeom prst="rect">
            <a:avLst/>
          </a:prstGeom>
          <a:noFill/>
          <a:ln>
            <a:solidFill>
              <a:srgbClr val="FF0000"/>
            </a:solidFill>
          </a:ln>
        </p:spPr>
        <p:txBody>
          <a:bodyPr wrap="none" rtlCol="0">
            <a:spAutoFit/>
          </a:bodyPr>
          <a:lstStyle>
            <a:defPPr>
              <a:defRPr lang="zh-CN"/>
            </a:defPPr>
          </a:lstStyle>
          <a:p>
            <a:r>
              <a:rPr lang="en-US" altLang="zh-CN" dirty="0" smtClean="0"/>
              <a:t>P</a:t>
            </a:r>
            <a:r>
              <a:rPr lang="zh-CN" altLang="zh-CN" dirty="0" smtClean="0"/>
              <a:t>ropagation</a:t>
            </a:r>
            <a:r>
              <a:rPr lang="zh-CN" altLang="en-US" dirty="0" smtClean="0"/>
              <a:t>指定传播行为</a:t>
            </a:r>
            <a:endParaRPr lang="zh-CN" altLang="en-US" dirty="0"/>
          </a:p>
        </p:txBody>
      </p:sp>
      <p:cxnSp>
        <p:nvCxnSpPr>
          <p:cNvPr id="22" name="直接箭头连接符 21"/>
          <p:cNvCxnSpPr/>
          <p:nvPr/>
        </p:nvCxnSpPr>
        <p:spPr>
          <a:xfrm flipH="1">
            <a:off x="5343787" y="1358729"/>
            <a:ext cx="1744910" cy="17561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0042" y="1544495"/>
            <a:ext cx="3300904" cy="369332"/>
          </a:xfrm>
          <a:prstGeom prst="rect">
            <a:avLst/>
          </a:prstGeom>
          <a:noFill/>
          <a:ln>
            <a:solidFill>
              <a:srgbClr val="FF0000"/>
            </a:solidFill>
          </a:ln>
        </p:spPr>
        <p:txBody>
          <a:bodyPr wrap="none" rtlCol="0">
            <a:spAutoFit/>
          </a:bodyPr>
          <a:lstStyle>
            <a:defPPr>
              <a:defRPr lang="zh-CN"/>
            </a:defPPr>
          </a:lstStyle>
          <a:p>
            <a:r>
              <a:rPr lang="en-US" altLang="zh-CN" dirty="0" smtClean="0"/>
              <a:t>isolation</a:t>
            </a:r>
            <a:r>
              <a:rPr lang="zh-CN" altLang="en-US" dirty="0" smtClean="0"/>
              <a:t>指定事务的隔离级别</a:t>
            </a:r>
            <a:endParaRPr lang="zh-CN" altLang="en-US" dirty="0"/>
          </a:p>
        </p:txBody>
      </p:sp>
      <p:cxnSp>
        <p:nvCxnSpPr>
          <p:cNvPr id="25" name="直接箭头连接符 24"/>
          <p:cNvCxnSpPr/>
          <p:nvPr/>
        </p:nvCxnSpPr>
        <p:spPr>
          <a:xfrm flipH="1">
            <a:off x="7642370" y="1996580"/>
            <a:ext cx="151002" cy="11725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69726" y="1481061"/>
            <a:ext cx="2492990" cy="369332"/>
          </a:xfrm>
          <a:prstGeom prst="rect">
            <a:avLst/>
          </a:prstGeom>
          <a:noFill/>
          <a:ln>
            <a:solidFill>
              <a:srgbClr val="FF0000"/>
            </a:solidFill>
          </a:ln>
        </p:spPr>
        <p:txBody>
          <a:bodyPr wrap="none" rtlCol="0">
            <a:spAutoFit/>
          </a:bodyPr>
          <a:lstStyle/>
          <a:p>
            <a:r>
              <a:rPr lang="zh-CN" altLang="en-US" dirty="0" smtClean="0"/>
              <a:t>指定方法名的匹配模式</a:t>
            </a:r>
            <a:endParaRPr lang="zh-CN" altLang="en-US" dirty="0"/>
          </a:p>
        </p:txBody>
      </p:sp>
      <p:cxnSp>
        <p:nvCxnSpPr>
          <p:cNvPr id="34" name="直接箭头连接符 33"/>
          <p:cNvCxnSpPr/>
          <p:nvPr/>
        </p:nvCxnSpPr>
        <p:spPr>
          <a:xfrm>
            <a:off x="3783749" y="1913827"/>
            <a:ext cx="1" cy="12553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91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par>
                                <p:cTn id="46" presetID="53" presetClass="entr" presetSubtype="16"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fltVal val="0"/>
                                          </p:val>
                                        </p:tav>
                                        <p:tav tm="100000">
                                          <p:val>
                                            <p:strVal val="#ppt_w"/>
                                          </p:val>
                                        </p:tav>
                                      </p:tavLst>
                                    </p:anim>
                                    <p:anim calcmode="lin" valueType="num">
                                      <p:cBhvr>
                                        <p:cTn id="49" dur="500" fill="hold"/>
                                        <p:tgtEl>
                                          <p:spTgt spid="34"/>
                                        </p:tgtEl>
                                        <p:attrNameLst>
                                          <p:attrName>ppt_h</p:attrName>
                                        </p:attrNameLst>
                                      </p:cBhvr>
                                      <p:tavLst>
                                        <p:tav tm="0">
                                          <p:val>
                                            <p:fltVal val="0"/>
                                          </p:val>
                                        </p:tav>
                                        <p:tav tm="100000">
                                          <p:val>
                                            <p:strVal val="#ppt_h"/>
                                          </p:val>
                                        </p:tav>
                                      </p:tavLst>
                                    </p:anim>
                                    <p:animEffect transition="in" filter="fade">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par>
                                <p:cTn id="58" presetID="53" presetClass="entr" presetSubtype="16"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par>
                                <p:cTn id="70" presetID="53" presetClass="entr" presetSubtype="16"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500" fill="hold"/>
                                        <p:tgtEl>
                                          <p:spTgt spid="25"/>
                                        </p:tgtEl>
                                        <p:attrNameLst>
                                          <p:attrName>ppt_w</p:attrName>
                                        </p:attrNameLst>
                                      </p:cBhvr>
                                      <p:tavLst>
                                        <p:tav tm="0">
                                          <p:val>
                                            <p:fltVal val="0"/>
                                          </p:val>
                                        </p:tav>
                                        <p:tav tm="100000">
                                          <p:val>
                                            <p:strVal val="#ppt_w"/>
                                          </p:val>
                                        </p:tav>
                                      </p:tavLst>
                                    </p:anim>
                                    <p:anim calcmode="lin" valueType="num">
                                      <p:cBhvr>
                                        <p:cTn id="73" dur="500" fill="hold"/>
                                        <p:tgtEl>
                                          <p:spTgt spid="25"/>
                                        </p:tgtEl>
                                        <p:attrNameLst>
                                          <p:attrName>ppt_h</p:attrName>
                                        </p:attrNameLst>
                                      </p:cBhvr>
                                      <p:tavLst>
                                        <p:tav tm="0">
                                          <p:val>
                                            <p:fltVal val="0"/>
                                          </p:val>
                                        </p:tav>
                                        <p:tav tm="100000">
                                          <p:val>
                                            <p:strVal val="#ppt_h"/>
                                          </p:val>
                                        </p:tav>
                                      </p:tavLst>
                                    </p:anim>
                                    <p:animEffect transition="in" filter="fade">
                                      <p:cBhvr>
                                        <p:cTn id="7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4" grpId="0" animBg="1"/>
      <p:bldP spid="14" grpId="1" animBg="1"/>
      <p:bldP spid="21" grpId="0" animBg="1"/>
      <p:bldP spid="24"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77185" y="1045845"/>
            <a:ext cx="7167245"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测试系统</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TransactionTest</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835600" y="2203531"/>
            <a:ext cx="911324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TransactionTest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myTest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ApplicationContext 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ClassPathXmlApplicationContext(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 accountService=(AccountService) context.getBean(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"accountService"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accountService.transfer(</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大伟</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"tom"</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897BB"/>
                </a:solidFill>
                <a:effectLst/>
                <a:latin typeface="Arial Unicode MS" pitchFamily="34" charset="-122"/>
                <a:ea typeface="JetBrains Mono"/>
                <a:cs typeface="宋体" pitchFamily="2" charset="-122"/>
              </a:rPr>
              <a:t>100.0</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转账成功！</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63572" y="980074"/>
            <a:ext cx="8485746"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查看表数据</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7" y="2149695"/>
            <a:ext cx="4056819" cy="147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55" y="1412288"/>
            <a:ext cx="6993589" cy="191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9455" y="3779242"/>
            <a:ext cx="59531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1" name="1"/>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注释事务管理后运行</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879" y="1520487"/>
            <a:ext cx="4956582" cy="2651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8"/>
          <p:cNvSpPr txBox="1"/>
          <p:nvPr>
            <p:custDataLst>
              <p:tags r:id="rId2"/>
            </p:custDataLst>
          </p:nvPr>
        </p:nvSpPr>
        <p:spPr>
          <a:xfrm>
            <a:off x="713064" y="4613711"/>
            <a:ext cx="10536573" cy="14133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ea typeface="微软雅黑" panose="020B0503020204020204" pitchFamily="34" charset="-122"/>
              </a:rPr>
              <a:t>由</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方式实现声明式事务管理</a:t>
            </a:r>
            <a:r>
              <a:rPr lang="zh-CN" altLang="en-US" dirty="0">
                <a:solidFill>
                  <a:srgbClr val="595959"/>
                </a:solidFill>
                <a:latin typeface="微软雅黑" panose="020B0503020204020204" pitchFamily="34" charset="-122"/>
                <a:ea typeface="微软雅黑" panose="020B0503020204020204" pitchFamily="34" charset="-122"/>
              </a:rPr>
              <a:t>的案例可知</a:t>
            </a:r>
            <a:r>
              <a:rPr lang="zh-CN" altLang="en-US" dirty="0" smtClean="0">
                <a:solidFill>
                  <a:srgbClr val="595959"/>
                </a:solidFill>
                <a:latin typeface="微软雅黑" panose="020B0503020204020204" pitchFamily="34" charset="-122"/>
                <a:ea typeface="微软雅黑" panose="020B0503020204020204" pitchFamily="34" charset="-122"/>
              </a:rPr>
              <a:t>，</a:t>
            </a:r>
            <a:r>
              <a:rPr lang="en-US" altLang="zh-CN" dirty="0" smtClean="0">
                <a:solidFill>
                  <a:srgbClr val="595959"/>
                </a:solidFill>
                <a:latin typeface="微软雅黑" panose="020B0503020204020204" pitchFamily="34" charset="-122"/>
                <a:ea typeface="微软雅黑" panose="020B0503020204020204" pitchFamily="34" charset="-122"/>
              </a:rPr>
              <a:t>tom</a:t>
            </a:r>
            <a:r>
              <a:rPr lang="zh-CN" altLang="zh-CN" dirty="0" smtClean="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账户余额增加了</a:t>
            </a:r>
            <a:r>
              <a:rPr lang="en-US" altLang="zh-CN" dirty="0">
                <a:solidFill>
                  <a:srgbClr val="595959"/>
                </a:solidFill>
                <a:latin typeface="微软雅黑" panose="020B0503020204020204" pitchFamily="34" charset="-122"/>
              </a:rPr>
              <a:t>100</a:t>
            </a:r>
            <a:r>
              <a:rPr lang="zh-CN" altLang="zh-CN" dirty="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而</a:t>
            </a:r>
            <a:r>
              <a:rPr lang="zh-CN" altLang="en-US" dirty="0" smtClean="0">
                <a:solidFill>
                  <a:srgbClr val="595959"/>
                </a:solidFill>
                <a:latin typeface="微软雅黑" panose="020B0503020204020204" pitchFamily="34" charset="-122"/>
              </a:rPr>
              <a:t>大伟</a:t>
            </a:r>
            <a:r>
              <a:rPr lang="zh-CN" altLang="zh-CN" dirty="0" smtClean="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账户确没有任何变化，这样的情况显然是不合理的。这就是没有事务管理，系统无法保证数据的安全性与一致性</a:t>
            </a:r>
            <a:r>
              <a:rPr lang="zh-CN"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所以必须</a:t>
            </a:r>
            <a:r>
              <a:rPr lang="zh-CN" altLang="zh-CN" dirty="0" smtClean="0">
                <a:solidFill>
                  <a:srgbClr val="595959"/>
                </a:solidFill>
                <a:latin typeface="微软雅黑" panose="020B0503020204020204" pitchFamily="34" charset="-122"/>
              </a:rPr>
              <a:t>使用</a:t>
            </a:r>
            <a:r>
              <a:rPr lang="zh-CN" altLang="zh-CN" dirty="0">
                <a:solidFill>
                  <a:srgbClr val="595959"/>
                </a:solidFill>
                <a:latin typeface="微软雅黑" panose="020B0503020204020204" pitchFamily="34" charset="-122"/>
              </a:rPr>
              <a:t>事务</a:t>
            </a:r>
            <a:r>
              <a:rPr lang="zh-CN" altLang="zh-CN" dirty="0" smtClean="0">
                <a:solidFill>
                  <a:srgbClr val="595959"/>
                </a:solidFill>
                <a:latin typeface="微软雅黑" panose="020B0503020204020204" pitchFamily="34" charset="-122"/>
              </a:rPr>
              <a:t>管理。</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
          <p:cNvSpPr txBox="1"/>
          <p:nvPr/>
        </p:nvSpPr>
        <p:spPr>
          <a:xfrm>
            <a:off x="895700" y="991231"/>
            <a:ext cx="10538493" cy="923330"/>
          </a:xfrm>
          <a:prstGeom prst="rect">
            <a:avLst/>
          </a:prstGeom>
          <a:noFill/>
        </p:spPr>
        <p:txBody>
          <a:bodyPr wrap="square" rtlCol="0">
            <a:spAutoFit/>
          </a:bodyPr>
          <a:lstStyle/>
          <a:p>
            <a:pPr>
              <a:lnSpc>
                <a:spcPct val="150000"/>
              </a:lnSpc>
            </a:pPr>
            <a:r>
              <a:rPr lang="en-US" altLang="zh-CN" dirty="0" smtClean="0">
                <a:latin typeface="宋体" panose="02010600030101010101" pitchFamily="2" charset="-122"/>
                <a:ea typeface="宋体" panose="02010600030101010101" pitchFamily="2" charset="-122"/>
              </a:rPr>
              <a:t>    Spring</a:t>
            </a:r>
            <a:r>
              <a:rPr lang="zh-CN" altLang="en-US" dirty="0" smtClean="0">
                <a:latin typeface="宋体" panose="02010600030101010101" pitchFamily="2" charset="-122"/>
                <a:ea typeface="宋体" panose="02010600030101010101" pitchFamily="2" charset="-122"/>
              </a:rPr>
              <a:t>提供了</a:t>
            </a:r>
            <a:r>
              <a:rPr lang="en-US" altLang="zh-CN" dirty="0" smtClean="0">
                <a:solidFill>
                  <a:srgbClr val="1369B2"/>
                </a:solidFill>
                <a:latin typeface="宋体" panose="02010600030101010101" pitchFamily="2" charset="-122"/>
                <a:ea typeface="宋体" panose="02010600030101010101" pitchFamily="2" charset="-122"/>
              </a:rPr>
              <a:t>@Transactional</a:t>
            </a:r>
            <a:r>
              <a:rPr lang="zh-CN" altLang="en-US" dirty="0" smtClean="0">
                <a:latin typeface="宋体" panose="02010600030101010101" pitchFamily="2" charset="-122"/>
                <a:ea typeface="宋体" panose="02010600030101010101" pitchFamily="2" charset="-122"/>
              </a:rPr>
              <a:t>注解实现事务管理，</a:t>
            </a:r>
            <a:r>
              <a:rPr lang="en-US" altLang="zh-CN" dirty="0">
                <a:solidFill>
                  <a:srgbClr val="1369B2"/>
                </a:solidFill>
                <a:latin typeface="宋体" panose="02010600030101010101" pitchFamily="2" charset="-122"/>
                <a:ea typeface="宋体" panose="02010600030101010101" pitchFamily="2" charset="-122"/>
              </a:rPr>
              <a:t> @</a:t>
            </a:r>
            <a:r>
              <a:rPr lang="en-US" altLang="zh-CN" dirty="0" smtClean="0">
                <a:solidFill>
                  <a:srgbClr val="1369B2"/>
                </a:solidFill>
                <a:latin typeface="宋体" panose="02010600030101010101" pitchFamily="2" charset="-122"/>
                <a:ea typeface="宋体" panose="02010600030101010101" pitchFamily="2" charset="-122"/>
              </a:rPr>
              <a:t>Transactional</a:t>
            </a:r>
            <a:r>
              <a:rPr lang="zh-CN" altLang="en-US" dirty="0" smtClean="0">
                <a:latin typeface="宋体" panose="02010600030101010101" pitchFamily="2" charset="-122"/>
                <a:ea typeface="宋体" panose="02010600030101010101" pitchFamily="2" charset="-122"/>
              </a:rPr>
              <a:t>注解和</a:t>
            </a:r>
            <a:r>
              <a:rPr lang="en-US" altLang="zh-CN" dirty="0" smtClean="0">
                <a:latin typeface="宋体" panose="02010600030101010101" pitchFamily="2" charset="-122"/>
                <a:ea typeface="宋体" panose="02010600030101010101" pitchFamily="2" charset="-122"/>
              </a:rPr>
              <a:t>XML</a:t>
            </a:r>
            <a:r>
              <a:rPr lang="zh-CN" altLang="en-US" dirty="0" smtClean="0">
                <a:latin typeface="宋体" panose="02010600030101010101" pitchFamily="2" charset="-122"/>
                <a:ea typeface="宋体" panose="02010600030101010101" pitchFamily="2" charset="-122"/>
              </a:rPr>
              <a:t>文件中</a:t>
            </a:r>
            <a:r>
              <a:rPr lang="en-US" altLang="zh-CN" dirty="0" smtClean="0">
                <a:solidFill>
                  <a:srgbClr val="1369B2"/>
                </a:solidFill>
                <a:latin typeface="宋体" panose="02010600030101010101" pitchFamily="2" charset="-122"/>
                <a:ea typeface="宋体" panose="02010600030101010101" pitchFamily="2" charset="-122"/>
              </a:rPr>
              <a:t>&lt;</a:t>
            </a:r>
            <a:r>
              <a:rPr lang="en-US" altLang="zh-CN" dirty="0" err="1" smtClean="0">
                <a:solidFill>
                  <a:srgbClr val="1369B2"/>
                </a:solidFill>
                <a:latin typeface="宋体" panose="02010600030101010101" pitchFamily="2" charset="-122"/>
                <a:ea typeface="宋体" panose="02010600030101010101" pitchFamily="2" charset="-122"/>
              </a:rPr>
              <a:t>tx:advice</a:t>
            </a:r>
            <a:r>
              <a:rPr lang="en-US" altLang="zh-CN" dirty="0" smtClean="0">
                <a:solidFill>
                  <a:srgbClr val="1369B2"/>
                </a:solidFill>
                <a:latin typeface="宋体" panose="02010600030101010101" pitchFamily="2" charset="-122"/>
                <a:ea typeface="宋体" panose="02010600030101010101" pitchFamily="2" charset="-122"/>
              </a:rPr>
              <a:t>&gt;</a:t>
            </a:r>
            <a:r>
              <a:rPr lang="zh-CN" altLang="en-US" dirty="0" smtClean="0">
                <a:latin typeface="宋体" panose="02010600030101010101" pitchFamily="2" charset="-122"/>
                <a:ea typeface="宋体" panose="02010600030101010101" pitchFamily="2" charset="-122"/>
              </a:rPr>
              <a:t>元素具有相同的功能。</a:t>
            </a:r>
            <a:r>
              <a:rPr lang="en-US" altLang="zh-CN" dirty="0">
                <a:solidFill>
                  <a:srgbClr val="1369B2"/>
                </a:solidFill>
                <a:latin typeface="宋体" panose="02010600030101010101" pitchFamily="2" charset="-122"/>
                <a:ea typeface="宋体" panose="02010600030101010101" pitchFamily="2" charset="-122"/>
              </a:rPr>
              <a:t> @Transactional</a:t>
            </a:r>
            <a:r>
              <a:rPr lang="zh-CN" altLang="en-US" dirty="0" smtClean="0">
                <a:latin typeface="宋体" panose="02010600030101010101" pitchFamily="2" charset="-122"/>
                <a:ea typeface="宋体" panose="02010600030101010101" pitchFamily="2" charset="-122"/>
              </a:rPr>
              <a:t>注解提供了一系列属性用于配置事务</a:t>
            </a:r>
            <a:endParaRPr lang="zh-CN" altLang="en-US" dirty="0">
              <a:latin typeface="宋体" panose="02010600030101010101" pitchFamily="2" charset="-122"/>
              <a:ea typeface="宋体" panose="02010600030101010101" pitchFamily="2" charset="-122"/>
            </a:endParaRPr>
          </a:p>
        </p:txBody>
      </p:sp>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6" name="表格 5"/>
          <p:cNvGraphicFramePr>
            <a:graphicFrameLocks noGrp="1"/>
          </p:cNvGraphicFramePr>
          <p:nvPr>
            <p:custDataLst>
              <p:tags r:id="rId1"/>
            </p:custDataLst>
            <p:extLst>
              <p:ext uri="{D42A27DB-BD31-4B8C-83A1-F6EECF244321}">
                <p14:modId xmlns:p14="http://schemas.microsoft.com/office/powerpoint/2010/main" val="2029410726"/>
              </p:ext>
            </p:extLst>
          </p:nvPr>
        </p:nvGraphicFramePr>
        <p:xfrm>
          <a:off x="993775" y="2075180"/>
          <a:ext cx="9409430" cy="4068000"/>
        </p:xfrm>
        <a:graphic>
          <a:graphicData uri="http://schemas.openxmlformats.org/drawingml/2006/table">
            <a:tbl>
              <a:tblPr>
                <a:tableStyleId>{5C22544A-7EE6-4342-B048-85BDC9FD1C3A}</a:tableStyleId>
              </a:tblPr>
              <a:tblGrid>
                <a:gridCol w="3789680"/>
                <a:gridCol w="5619750"/>
              </a:tblGrid>
              <a:tr h="504000">
                <a:tc>
                  <a:txBody>
                    <a:bodyPr/>
                    <a:lstStyle/>
                    <a:p>
                      <a:pPr marR="292100" indent="0" algn="ctr" defTabSz="1219200" rtl="0" fontAlgn="auto">
                        <a:lnSpc>
                          <a:spcPct val="120000"/>
                        </a:lnSpc>
                        <a:spcBef>
                          <a:spcPts val="0"/>
                        </a:spcBef>
                        <a:spcAft>
                          <a:spcPts val="0"/>
                        </a:spcAft>
                      </a:pPr>
                      <a:r>
                        <a:rPr lang="zh-CN" altLang="en-US" sz="1600" spc="120" dirty="0"/>
                        <a:t>属性</a:t>
                      </a:r>
                      <a:endParaRPr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en-US" sz="1600" spc="120"/>
                        <a:t>说明</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value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用于指定使用的事务管理器</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propagation</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用于指定事务的传播行为</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isolation</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用于指定事务的隔离级别</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timeout</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用于指定事务的超时时间</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readonly</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用于指定事务是否为只读</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rollbackFor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用于指定导致事务回滚的异常类数组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rollbackForClassName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marR="292100" indent="0" algn="ctr" defTabSz="1219200" rtl="0" fontAlgn="auto">
                        <a:lnSpc>
                          <a:spcPct val="120000"/>
                        </a:lnSpc>
                        <a:spcBef>
                          <a:spcPts val="0"/>
                        </a:spcBef>
                        <a:spcAft>
                          <a:spcPts val="0"/>
                        </a:spcAft>
                      </a:pPr>
                      <a:r>
                        <a:rPr lang="zh-CN" altLang="zh-CN" sz="1600" spc="120"/>
                        <a:t>用于指定导致事务回滚的异常类名称数组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noRollbackFor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indent="0" algn="ctr" fontAlgn="auto">
                        <a:lnSpc>
                          <a:spcPct val="120000"/>
                        </a:lnSpc>
                        <a:spcBef>
                          <a:spcPts val="0"/>
                        </a:spcBef>
                        <a:spcAft>
                          <a:spcPts val="0"/>
                        </a:spcAft>
                      </a:pPr>
                      <a:r>
                        <a:rPr lang="zh-CN" altLang="zh-CN" sz="1600" spc="120"/>
                        <a:t>用于指定不会导致事务回滚的异常类数组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r h="396000">
                <a:tc>
                  <a:txBody>
                    <a:bodyPr/>
                    <a:lstStyle/>
                    <a:p>
                      <a:pPr marR="292100" indent="0" algn="ctr" defTabSz="1219200" rtl="0" fontAlgn="auto">
                        <a:lnSpc>
                          <a:spcPct val="120000"/>
                        </a:lnSpc>
                        <a:spcBef>
                          <a:spcPts val="0"/>
                        </a:spcBef>
                        <a:spcAft>
                          <a:spcPts val="0"/>
                        </a:spcAft>
                      </a:pPr>
                      <a:r>
                        <a:rPr lang="en-US" altLang="zh-CN" sz="1600" spc="120"/>
                        <a:t>noRollbackForClassName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c>
                  <a:txBody>
                    <a:bodyPr/>
                    <a:lstStyle/>
                    <a:p>
                      <a:pPr indent="0" algn="ctr" fontAlgn="auto">
                        <a:lnSpc>
                          <a:spcPct val="120000"/>
                        </a:lnSpc>
                        <a:spcBef>
                          <a:spcPts val="0"/>
                        </a:spcBef>
                        <a:spcAft>
                          <a:spcPts val="0"/>
                        </a:spcAft>
                      </a:pPr>
                      <a:r>
                        <a:rPr lang="zh-CN" altLang="zh-CN" sz="1600" spc="120" dirty="0"/>
                        <a:t>用于指定不会导致事务回滚的异常类名称数组</a:t>
                      </a:r>
                      <a:endPar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1080819" y="1230977"/>
            <a:ext cx="10459915" cy="4293483"/>
          </a:xfrm>
          <a:prstGeom prst="rect">
            <a:avLst/>
          </a:prstGeom>
        </p:spPr>
        <p:txBody>
          <a:bodyPr wrap="none">
            <a:spAutoFit/>
          </a:bodyPr>
          <a:lstStyle/>
          <a:p>
            <a:pPr>
              <a:lnSpc>
                <a:spcPct val="150000"/>
              </a:lnSpc>
            </a:pPr>
            <a:r>
              <a:rPr lang="en-US" altLang="zh-CN" sz="2000" dirty="0">
                <a:solidFill>
                  <a:srgbClr val="1369B2"/>
                </a:solidFill>
                <a:latin typeface="宋体" panose="02010600030101010101" pitchFamily="2" charset="-122"/>
                <a:ea typeface="宋体" panose="02010600030101010101" pitchFamily="2" charset="-122"/>
              </a:rPr>
              <a:t>@Transactional</a:t>
            </a:r>
            <a:r>
              <a:rPr lang="zh-CN" altLang="en-US" sz="2000" dirty="0" smtClean="0">
                <a:latin typeface="宋体" panose="02010600030101010101" pitchFamily="2" charset="-122"/>
                <a:ea typeface="宋体" panose="02010600030101010101" pitchFamily="2" charset="-122"/>
              </a:rPr>
              <a:t>注解可以标注在接口、接口方法、类、类方法上。</a:t>
            </a:r>
            <a:endParaRPr lang="en-US" altLang="zh-CN" sz="2000" dirty="0" smtClean="0">
              <a:latin typeface="宋体" panose="02010600030101010101" pitchFamily="2" charset="-122"/>
              <a:ea typeface="宋体" panose="02010600030101010101" pitchFamily="2" charset="-122"/>
            </a:endParaRPr>
          </a:p>
          <a:p>
            <a:pPr lvl="1">
              <a:lnSpc>
                <a:spcPct val="150000"/>
              </a:lnSpc>
            </a:pPr>
            <a:r>
              <a:rPr lang="en-US" altLang="zh-CN" dirty="0" smtClean="0"/>
              <a:t>1</a:t>
            </a:r>
            <a:r>
              <a:rPr lang="zh-CN" altLang="en-US" dirty="0" smtClean="0"/>
              <a:t>、当作</a:t>
            </a:r>
            <a:r>
              <a:rPr lang="zh-CN" altLang="en-US" dirty="0"/>
              <a:t>用于类上时，该类的所有 </a:t>
            </a:r>
            <a:r>
              <a:rPr lang="en-US" altLang="zh-CN" dirty="0"/>
              <a:t>public </a:t>
            </a:r>
            <a:r>
              <a:rPr lang="zh-CN" altLang="en-US" dirty="0"/>
              <a:t>方法将都具有该类型的事务属性</a:t>
            </a:r>
            <a:r>
              <a:rPr lang="zh-CN" altLang="en-US" dirty="0" smtClean="0"/>
              <a:t>。</a:t>
            </a:r>
            <a:endParaRPr lang="en-US" altLang="zh-CN" dirty="0" smtClean="0"/>
          </a:p>
          <a:p>
            <a:pPr lvl="1">
              <a:lnSpc>
                <a:spcPct val="150000"/>
              </a:lnSpc>
            </a:pPr>
            <a:r>
              <a:rPr lang="en-US" altLang="zh-CN" dirty="0" smtClean="0"/>
              <a:t>2</a:t>
            </a:r>
            <a:r>
              <a:rPr lang="zh-CN" altLang="en-US" dirty="0" smtClean="0"/>
              <a:t>、当作</a:t>
            </a:r>
            <a:r>
              <a:rPr lang="zh-CN" altLang="en-US" dirty="0"/>
              <a:t>用在方法级别时会覆盖类级别的定义</a:t>
            </a:r>
            <a:r>
              <a:rPr lang="zh-CN" altLang="en-US" dirty="0" smtClean="0"/>
              <a:t>。</a:t>
            </a:r>
            <a:endParaRPr lang="en-US" altLang="zh-CN" dirty="0" smtClean="0"/>
          </a:p>
          <a:p>
            <a:pPr lvl="1">
              <a:lnSpc>
                <a:spcPct val="150000"/>
              </a:lnSpc>
            </a:pPr>
            <a:r>
              <a:rPr lang="en-US" altLang="zh-CN" dirty="0" smtClean="0"/>
              <a:t>3</a:t>
            </a:r>
            <a:r>
              <a:rPr lang="zh-CN" altLang="en-US" dirty="0" smtClean="0"/>
              <a:t>、当作</a:t>
            </a:r>
            <a:r>
              <a:rPr lang="zh-CN" altLang="en-US" dirty="0"/>
              <a:t>用在接口和接口方法时则只有在使用</a:t>
            </a:r>
            <a:r>
              <a:rPr lang="zh-CN" altLang="en-US" dirty="0">
                <a:hlinkClick r:id="rId3"/>
              </a:rPr>
              <a:t>基于接口的代理</a:t>
            </a:r>
            <a:r>
              <a:rPr lang="zh-CN" altLang="en-US" dirty="0"/>
              <a:t>时它才会</a:t>
            </a:r>
            <a:r>
              <a:rPr lang="zh-CN" altLang="en-US" dirty="0" smtClean="0"/>
              <a:t>生效。</a:t>
            </a:r>
            <a:endParaRPr lang="en-US" altLang="zh-CN" dirty="0" smtClean="0"/>
          </a:p>
          <a:p>
            <a:pPr lvl="1">
              <a:lnSpc>
                <a:spcPct val="150000"/>
              </a:lnSpc>
            </a:pPr>
            <a:r>
              <a:rPr lang="en-US" altLang="zh-CN" b="1" dirty="0" smtClean="0"/>
              <a:t>4</a:t>
            </a:r>
            <a:r>
              <a:rPr lang="zh-CN" altLang="en-US" b="1" dirty="0" smtClean="0"/>
              <a:t>、</a:t>
            </a:r>
            <a:r>
              <a:rPr lang="en-US" altLang="zh-CN" b="1" dirty="0" smtClean="0"/>
              <a:t>Spring </a:t>
            </a:r>
            <a:r>
              <a:rPr lang="zh-CN" altLang="en-US" b="1" dirty="0"/>
              <a:t>的建议是在具体的类</a:t>
            </a:r>
            <a:r>
              <a:rPr lang="en-US" altLang="zh-CN" b="1" dirty="0"/>
              <a:t>(</a:t>
            </a:r>
            <a:r>
              <a:rPr lang="zh-CN" altLang="en-US" b="1" dirty="0"/>
              <a:t>或类的方法</a:t>
            </a:r>
            <a:r>
              <a:rPr lang="en-US" altLang="zh-CN" b="1" dirty="0"/>
              <a:t>)</a:t>
            </a:r>
            <a:r>
              <a:rPr lang="zh-CN" altLang="en-US" b="1" dirty="0"/>
              <a:t>上使用 </a:t>
            </a:r>
            <a:r>
              <a:rPr lang="en-US" altLang="zh-CN" b="1" dirty="0"/>
              <a:t>@Transactional </a:t>
            </a:r>
            <a:r>
              <a:rPr lang="zh-CN" altLang="en-US" b="1" dirty="0"/>
              <a:t>注解，而不要使用在</a:t>
            </a:r>
            <a:r>
              <a:rPr lang="zh-CN" altLang="en-US" b="1" dirty="0" smtClean="0"/>
              <a:t>类</a:t>
            </a:r>
            <a:endParaRPr lang="en-US" altLang="zh-CN" b="1" dirty="0" smtClean="0"/>
          </a:p>
          <a:p>
            <a:pPr lvl="1">
              <a:lnSpc>
                <a:spcPct val="150000"/>
              </a:lnSpc>
            </a:pPr>
            <a:r>
              <a:rPr lang="zh-CN" altLang="en-US" b="1" dirty="0" smtClean="0"/>
              <a:t>   所</a:t>
            </a:r>
            <a:r>
              <a:rPr lang="zh-CN" altLang="en-US" b="1" dirty="0"/>
              <a:t>要实现</a:t>
            </a:r>
            <a:r>
              <a:rPr lang="zh-CN" altLang="en-US" b="1" dirty="0" smtClean="0"/>
              <a:t>的任何</a:t>
            </a:r>
            <a:r>
              <a:rPr lang="zh-CN" altLang="en-US" b="1" dirty="0"/>
              <a:t>接口上</a:t>
            </a:r>
            <a:r>
              <a:rPr lang="zh-CN" altLang="en-US" b="1" dirty="0" smtClean="0"/>
              <a:t>。在实际应用中，通常应用在业务实现类上。</a:t>
            </a:r>
            <a:endParaRPr lang="en-US" altLang="zh-CN" b="1" dirty="0" smtClean="0"/>
          </a:p>
          <a:p>
            <a:pPr lvl="1">
              <a:lnSpc>
                <a:spcPct val="150000"/>
              </a:lnSpc>
            </a:pPr>
            <a:r>
              <a:rPr lang="en-US" altLang="zh-CN" dirty="0" smtClean="0"/>
              <a:t>5</a:t>
            </a:r>
            <a:r>
              <a:rPr lang="zh-CN" altLang="en-US" dirty="0" smtClean="0"/>
              <a:t>、在</a:t>
            </a:r>
            <a:r>
              <a:rPr lang="zh-CN" altLang="en-US" dirty="0"/>
              <a:t> </a:t>
            </a:r>
            <a:r>
              <a:rPr lang="en-US" altLang="zh-CN" dirty="0">
                <a:hlinkClick r:id="rId4"/>
              </a:rPr>
              <a:t>protected</a:t>
            </a:r>
            <a:r>
              <a:rPr lang="zh-CN" altLang="en-US" dirty="0">
                <a:hlinkClick r:id="rId4"/>
              </a:rPr>
              <a:t>、</a:t>
            </a:r>
            <a:r>
              <a:rPr lang="en-US" altLang="zh-CN" dirty="0">
                <a:hlinkClick r:id="rId4"/>
              </a:rPr>
              <a:t>private</a:t>
            </a:r>
            <a:r>
              <a:rPr lang="en-US" altLang="zh-CN" dirty="0"/>
              <a:t> </a:t>
            </a:r>
            <a:r>
              <a:rPr lang="zh-CN" altLang="en-US" dirty="0"/>
              <a:t>或者默认可见性的方法上使用 </a:t>
            </a:r>
            <a:r>
              <a:rPr lang="en-US" altLang="zh-CN" dirty="0"/>
              <a:t>@Transactional </a:t>
            </a:r>
            <a:r>
              <a:rPr lang="zh-CN" altLang="en-US" dirty="0"/>
              <a:t>时是不会生效的</a:t>
            </a:r>
            <a:r>
              <a:rPr lang="zh-CN" altLang="en-US" dirty="0" smtClean="0"/>
              <a:t>，</a:t>
            </a:r>
            <a:endParaRPr lang="en-US" altLang="zh-CN" dirty="0" smtClean="0"/>
          </a:p>
          <a:p>
            <a:pPr lvl="1">
              <a:lnSpc>
                <a:spcPct val="150000"/>
              </a:lnSpc>
            </a:pPr>
            <a:r>
              <a:rPr lang="zh-CN" altLang="en-US" dirty="0" smtClean="0"/>
              <a:t>   也</a:t>
            </a:r>
            <a:r>
              <a:rPr lang="zh-CN" altLang="en-US" dirty="0"/>
              <a:t>不会抛出任何异常</a:t>
            </a:r>
            <a:r>
              <a:rPr lang="zh-CN" altLang="en-US" dirty="0" smtClean="0"/>
              <a:t>。</a:t>
            </a:r>
            <a:endParaRPr lang="en-US" altLang="zh-CN" dirty="0" smtClean="0"/>
          </a:p>
          <a:p>
            <a:pPr lvl="1">
              <a:lnSpc>
                <a:spcPct val="150000"/>
              </a:lnSpc>
            </a:pPr>
            <a:r>
              <a:rPr lang="en-US" altLang="zh-CN" b="1" dirty="0" smtClean="0"/>
              <a:t>6</a:t>
            </a:r>
            <a:r>
              <a:rPr lang="zh-CN" altLang="en-US" b="1" dirty="0" smtClean="0"/>
              <a:t>、</a:t>
            </a:r>
            <a:r>
              <a:rPr lang="zh-CN" altLang="en-US" dirty="0" smtClean="0"/>
              <a:t>当使用</a:t>
            </a:r>
            <a:r>
              <a:rPr lang="en-US" altLang="zh-CN" dirty="0">
                <a:solidFill>
                  <a:srgbClr val="1369B2"/>
                </a:solidFill>
                <a:latin typeface="宋体" panose="02010600030101010101" pitchFamily="2" charset="-122"/>
                <a:ea typeface="宋体" panose="02010600030101010101" pitchFamily="2" charset="-122"/>
              </a:rPr>
              <a:t>@Transactional</a:t>
            </a:r>
            <a:r>
              <a:rPr lang="zh-CN" altLang="en-US" dirty="0" smtClean="0">
                <a:latin typeface="宋体" panose="02010600030101010101" pitchFamily="2" charset="-122"/>
                <a:ea typeface="宋体" panose="02010600030101010101" pitchFamily="2" charset="-122"/>
              </a:rPr>
              <a:t>注解时，还需要在</a:t>
            </a:r>
            <a:r>
              <a:rPr lang="en-US" altLang="zh-CN" dirty="0" smtClean="0">
                <a:latin typeface="宋体" panose="02010600030101010101" pitchFamily="2" charset="-122"/>
                <a:ea typeface="宋体" panose="02010600030101010101" pitchFamily="2" charset="-122"/>
              </a:rPr>
              <a:t>Spring XML</a:t>
            </a:r>
            <a:r>
              <a:rPr lang="zh-CN" altLang="en-US" dirty="0" smtClean="0">
                <a:latin typeface="宋体" panose="02010600030101010101" pitchFamily="2" charset="-122"/>
                <a:ea typeface="宋体" panose="02010600030101010101" pitchFamily="2" charset="-122"/>
              </a:rPr>
              <a:t>文件中通过</a:t>
            </a:r>
            <a:r>
              <a:rPr lang="en-US" altLang="zh-CN" dirty="0" smtClean="0">
                <a:latin typeface="宋体" panose="02010600030101010101" pitchFamily="2" charset="-122"/>
                <a:ea typeface="宋体" panose="02010600030101010101" pitchFamily="2" charset="-122"/>
              </a:rPr>
              <a:t>&lt;</a:t>
            </a:r>
            <a:r>
              <a:rPr lang="en-US" altLang="zh-CN" dirty="0" err="1" smtClean="0">
                <a:latin typeface="宋体" panose="02010600030101010101" pitchFamily="2" charset="-122"/>
                <a:ea typeface="宋体" panose="02010600030101010101" pitchFamily="2" charset="-122"/>
              </a:rPr>
              <a:t>tx:annotation-driven</a:t>
            </a:r>
            <a:r>
              <a:rPr lang="en-US" altLang="zh-CN" dirty="0" smtClean="0">
                <a:latin typeface="宋体" panose="02010600030101010101" pitchFamily="2" charset="-122"/>
                <a:ea typeface="宋体" panose="02010600030101010101" pitchFamily="2" charset="-122"/>
              </a:rPr>
              <a:t>&gt;</a:t>
            </a:r>
            <a:r>
              <a:rPr lang="zh-CN" altLang="en-US" dirty="0" smtClean="0">
                <a:latin typeface="宋体" panose="02010600030101010101" pitchFamily="2" charset="-122"/>
                <a:ea typeface="宋体" panose="02010600030101010101" pitchFamily="2" charset="-122"/>
              </a:rPr>
              <a:t>元素</a:t>
            </a:r>
            <a:endParaRPr lang="en-US" altLang="zh-CN" dirty="0" smtClean="0">
              <a:latin typeface="宋体" panose="02010600030101010101" pitchFamily="2" charset="-122"/>
              <a:ea typeface="宋体" panose="02010600030101010101" pitchFamily="2" charset="-122"/>
            </a:endParaRPr>
          </a:p>
          <a:p>
            <a:pPr lvl="1">
              <a:lnSpc>
                <a:spcPct val="150000"/>
              </a:lnSpc>
            </a:pPr>
            <a:r>
              <a:rPr lang="en-US" altLang="zh-CN" b="1" dirty="0">
                <a:latin typeface="宋体" panose="02010600030101010101" pitchFamily="2" charset="-122"/>
                <a:ea typeface="宋体" panose="02010600030101010101" pitchFamily="2" charset="-122"/>
              </a:rPr>
              <a:t> </a:t>
            </a:r>
            <a:r>
              <a:rPr lang="en-US" altLang="zh-CN" b="1"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配置事务注解驱动，其属性</a:t>
            </a:r>
            <a:r>
              <a:rPr lang="zh-CN" altLang="zh-CN" dirty="0">
                <a:latin typeface="宋体" panose="02010600030101010101" pitchFamily="2" charset="-122"/>
                <a:ea typeface="宋体" panose="02010600030101010101" pitchFamily="2" charset="-122"/>
              </a:rPr>
              <a:t>transaction-</a:t>
            </a:r>
            <a:r>
              <a:rPr lang="zh-CN" altLang="zh-CN" dirty="0" smtClean="0">
                <a:latin typeface="宋体" panose="02010600030101010101" pitchFamily="2" charset="-122"/>
                <a:ea typeface="宋体" panose="02010600030101010101" pitchFamily="2" charset="-122"/>
              </a:rPr>
              <a:t>manager</a:t>
            </a:r>
            <a:r>
              <a:rPr lang="zh-CN" altLang="en-US" dirty="0" smtClean="0">
                <a:latin typeface="宋体" panose="02010600030101010101" pitchFamily="2" charset="-122"/>
                <a:ea typeface="宋体" panose="02010600030101010101" pitchFamily="2" charset="-122"/>
              </a:rPr>
              <a:t>用于指定事务管理器。</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0420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18769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7971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7274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1854747"/>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JDBC</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780283"/>
            <a:ext cx="5143000" cy="612920"/>
            <a:chOff x="4315150" y="1647579"/>
            <a:chExt cx="3857250" cy="540057"/>
          </a:xfrm>
        </p:grpSpPr>
        <p:sp>
          <p:nvSpPr>
            <p:cNvPr id="64" name="矩形 63"/>
            <p:cNvSpPr/>
            <p:nvPr/>
          </p:nvSpPr>
          <p:spPr>
            <a:xfrm>
              <a:off x="4584021" y="1730243"/>
              <a:ext cx="2827147" cy="331231"/>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JdbcTemplate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的常用方法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7058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事务管理概述</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19671" y="4631550"/>
            <a:ext cx="1192345" cy="612920"/>
            <a:chOff x="2215144" y="982844"/>
            <a:chExt cx="1244730" cy="842780"/>
          </a:xfrm>
        </p:grpSpPr>
        <p:sp>
          <p:nvSpPr>
            <p:cNvPr id="3" name="平行四边形 2"/>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671" y="5551735"/>
            <a:ext cx="1192345" cy="618263"/>
            <a:chOff x="2215144" y="2026500"/>
            <a:chExt cx="1244730" cy="850129"/>
          </a:xfrm>
        </p:grpSpPr>
        <p:sp>
          <p:nvSpPr>
            <p:cNvPr id="6" name="平行四边形 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025342" y="4609377"/>
            <a:ext cx="5143000" cy="612920"/>
            <a:chOff x="4315150" y="953426"/>
            <a:chExt cx="3857250" cy="540057"/>
          </a:xfrm>
        </p:grpSpPr>
        <p:sp>
          <p:nvSpPr>
            <p:cNvPr id="9" name="矩形 8"/>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声明式事务管理</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平行四边形 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5342" y="5534913"/>
            <a:ext cx="5143000" cy="612920"/>
            <a:chOff x="4315150" y="1647579"/>
            <a:chExt cx="3857250" cy="540057"/>
          </a:xfrm>
        </p:grpSpPr>
        <p:sp>
          <p:nvSpPr>
            <p:cNvPr id="12" name="矩形 11"/>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案例：实现用户登录</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13" name="平行四边形 1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384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741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050925" y="979805"/>
            <a:ext cx="10298430"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接下来对上一小节的案例进行修改，以注解方式来实现项目中的事务管理，具体实现步骤如下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936291"/>
            <a:ext cx="7332167" cy="3458232"/>
          </a:xfrm>
          <a:prstGeom prst="rect">
            <a:avLst/>
          </a:prstGeom>
        </p:spPr>
      </p:pic>
      <p:sp>
        <p:nvSpPr>
          <p:cNvPr id="4" name="矩形 3"/>
          <p:cNvSpPr/>
          <p:nvPr/>
        </p:nvSpPr>
        <p:spPr>
          <a:xfrm>
            <a:off x="2509268" y="2971718"/>
            <a:ext cx="719480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en-US" sz="1600" dirty="0">
                <a:solidFill>
                  <a:srgbClr val="595959"/>
                </a:solidFill>
                <a:latin typeface="微软雅黑" panose="020B0503020204020204" pitchFamily="34" charset="-122"/>
                <a:ea typeface="微软雅黑" panose="020B0503020204020204" pitchFamily="34" charset="-122"/>
                <a:cs typeface="+mn-ea"/>
              </a:rPr>
              <a:t>前四步省略</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&lt;!-- 1.</a:t>
            </a:r>
            <a:r>
              <a:rPr lang="zh-CN" altLang="zh-CN" sz="1600" dirty="0">
                <a:solidFill>
                  <a:srgbClr val="595959"/>
                </a:solidFill>
                <a:latin typeface="微软雅黑" panose="020B0503020204020204" pitchFamily="34" charset="-122"/>
                <a:ea typeface="微软雅黑" panose="020B0503020204020204" pitchFamily="34" charset="-122"/>
                <a:cs typeface="+mn-ea"/>
              </a:rPr>
              <a:t>配置数据源</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数据库驱动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连接数据库的用户名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连接数据库的密码</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&lt;!-- 2.</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r>
              <a:rPr lang="en-US" altLang="zh-CN" sz="1600" dirty="0">
                <a:solidFill>
                  <a:srgbClr val="595959"/>
                </a:solidFill>
                <a:latin typeface="微软雅黑" panose="020B0503020204020204" pitchFamily="34" charset="-122"/>
                <a:ea typeface="微软雅黑" panose="020B0503020204020204" pitchFamily="34" charset="-122"/>
                <a:cs typeface="+mn-ea"/>
              </a:rPr>
              <a:t>JDBC</a:t>
            </a:r>
            <a:r>
              <a:rPr lang="zh-CN" altLang="zh-CN" sz="1600" dirty="0">
                <a:solidFill>
                  <a:srgbClr val="595959"/>
                </a:solidFill>
                <a:latin typeface="微软雅黑" panose="020B0503020204020204" pitchFamily="34" charset="-122"/>
                <a:ea typeface="微软雅黑" panose="020B0503020204020204" pitchFamily="34" charset="-122"/>
                <a:cs typeface="+mn-ea"/>
              </a:rPr>
              <a:t>模板</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默认必须使用数据源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&lt;!--3.</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sz="1600" dirty="0">
                <a:solidFill>
                  <a:srgbClr val="595959"/>
                </a:solidFill>
                <a:latin typeface="微软雅黑" panose="020B0503020204020204" pitchFamily="34" charset="-122"/>
                <a:ea typeface="微软雅黑" panose="020B0503020204020204" pitchFamily="34" charset="-122"/>
                <a:cs typeface="+mn-ea"/>
              </a:rPr>
              <a:t>注入到</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实例中</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&lt;!-- 4.</a:t>
            </a:r>
            <a:r>
              <a:rPr lang="zh-CN" altLang="zh-CN" sz="1600" dirty="0">
                <a:solidFill>
                  <a:srgbClr val="595959"/>
                </a:solidFill>
                <a:latin typeface="微软雅黑" panose="020B0503020204020204" pitchFamily="34" charset="-122"/>
                <a:ea typeface="微软雅黑" panose="020B0503020204020204" pitchFamily="34" charset="-122"/>
                <a:cs typeface="+mn-ea"/>
              </a:rPr>
              <a:t>事务管理器，依赖于数据源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&lt;!-- 5.</a:t>
            </a:r>
            <a:r>
              <a:rPr lang="zh-CN" altLang="zh-CN" sz="1600" dirty="0">
                <a:solidFill>
                  <a:srgbClr val="595959"/>
                </a:solidFill>
                <a:latin typeface="微软雅黑" panose="020B0503020204020204" pitchFamily="34" charset="-122"/>
                <a:ea typeface="微软雅黑" panose="020B0503020204020204" pitchFamily="34" charset="-122"/>
                <a:cs typeface="+mn-ea"/>
              </a:rPr>
              <a:t>注册事务管理器驱动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tx:annotation-driven</a:t>
            </a:r>
            <a:r>
              <a:rPr lang="en-US" altLang="zh-CN" sz="1600" dirty="0">
                <a:solidFill>
                  <a:srgbClr val="1369B2"/>
                </a:solidFill>
                <a:latin typeface="微软雅黑" panose="020B0503020204020204" pitchFamily="34" charset="-122"/>
                <a:ea typeface="微软雅黑" panose="020B0503020204020204" pitchFamily="34" charset="-122"/>
                <a:cs typeface="+mn-ea"/>
              </a:rPr>
              <a:t> transaction-manager="</a:t>
            </a:r>
            <a:r>
              <a:rPr lang="en-US" altLang="zh-CN" sz="1600" dirty="0" err="1">
                <a:solidFill>
                  <a:srgbClr val="1369B2"/>
                </a:solidFill>
                <a:latin typeface="微软雅黑" panose="020B0503020204020204" pitchFamily="34" charset="-122"/>
                <a:ea typeface="微软雅黑" panose="020B0503020204020204" pitchFamily="34" charset="-122"/>
                <a:cs typeface="+mn-ea"/>
              </a:rPr>
              <a:t>transactionManager</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773680" y="1674495"/>
            <a:ext cx="8575675" cy="922020"/>
          </a:xfrm>
          <a:prstGeom prst="rect">
            <a:avLst/>
          </a:prstGeom>
          <a:noFill/>
        </p:spPr>
        <p:txBody>
          <a:bodyPr wrap="square" rtlCol="0" anchor="t">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创建配置文件</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创建配置文件</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applicationContext-annotation.xml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，在该文件中声明事务管理器等配置信息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层实现类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AccountDaoImpl</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en-US" altLang="zh-CN" dirty="0">
                <a:solidFill>
                  <a:srgbClr val="595959"/>
                </a:solidFill>
                <a:latin typeface="微软雅黑" panose="020B0503020204020204" pitchFamily="34" charset="-122"/>
                <a:ea typeface="微软雅黑" panose="020B0503020204020204" pitchFamily="34" charset="-122"/>
                <a:cs typeface="+mn-ea"/>
              </a:rPr>
              <a:t>transfer()</a:t>
            </a:r>
            <a:r>
              <a:rPr lang="zh-CN" altLang="zh-CN" dirty="0">
                <a:solidFill>
                  <a:srgbClr val="595959"/>
                </a:solidFill>
                <a:latin typeface="微软雅黑" panose="020B0503020204020204" pitchFamily="34" charset="-122"/>
                <a:ea typeface="微软雅黑" panose="020B0503020204020204" pitchFamily="34" charset="-122"/>
                <a:cs typeface="+mn-ea"/>
              </a:rPr>
              <a:t>方法上添加事务注解</a:t>
            </a:r>
            <a:r>
              <a:rPr lang="en-US" altLang="zh-CN" dirty="0">
                <a:solidFill>
                  <a:srgbClr val="595959"/>
                </a:solidFill>
                <a:latin typeface="微软雅黑" panose="020B0503020204020204" pitchFamily="34" charset="-122"/>
                <a:ea typeface="微软雅黑" panose="020B0503020204020204" pitchFamily="34" charset="-122"/>
                <a:cs typeface="+mn-ea"/>
              </a:rPr>
              <a:t>@Transactional</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486203" y="2080245"/>
            <a:ext cx="7332167" cy="4448141"/>
          </a:xfrm>
          <a:prstGeom prst="rect">
            <a:avLst/>
          </a:prstGeom>
        </p:spPr>
      </p:pic>
      <p:sp>
        <p:nvSpPr>
          <p:cNvPr id="4" name="矩形 3"/>
          <p:cNvSpPr/>
          <p:nvPr/>
        </p:nvSpPr>
        <p:spPr>
          <a:xfrm>
            <a:off x="2509268" y="2023028"/>
            <a:ext cx="7194801" cy="4480778"/>
          </a:xfrm>
          <a:prstGeom prst="rect">
            <a:avLst/>
          </a:prstGeom>
        </p:spPr>
        <p:txBody>
          <a:bodyPr wrap="square">
            <a:spAutoFit/>
          </a:bodyPr>
          <a:lstStyle/>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@Transactional(propagation = </a:t>
            </a:r>
            <a:r>
              <a:rPr lang="en-US" altLang="zh-CN" sz="1600" dirty="0" err="1">
                <a:solidFill>
                  <a:srgbClr val="1369B2"/>
                </a:solidFill>
                <a:latin typeface="微软雅黑" panose="020B0503020204020204" pitchFamily="34" charset="-122"/>
                <a:ea typeface="微软雅黑" panose="020B0503020204020204" pitchFamily="34" charset="-122"/>
                <a:cs typeface="+mn-ea"/>
              </a:rPr>
              <a:t>Propagation.REQUIRED</a:t>
            </a:r>
            <a:r>
              <a:rPr lang="en-US" altLang="zh-CN" sz="1600" dirty="0">
                <a:solidFill>
                  <a:srgbClr val="1369B2"/>
                </a:solidFill>
                <a:latin typeface="微软雅黑" panose="020B0503020204020204" pitchFamily="34" charset="-122"/>
                <a:ea typeface="微软雅黑" panose="020B0503020204020204" pitchFamily="34" charset="-122"/>
                <a:cs typeface="+mn-ea"/>
              </a:rPr>
              <a:t>,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isolation = </a:t>
            </a:r>
            <a:r>
              <a:rPr lang="en-US" altLang="zh-CN" sz="1600" dirty="0" err="1">
                <a:solidFill>
                  <a:srgbClr val="1369B2"/>
                </a:solidFill>
                <a:latin typeface="微软雅黑" panose="020B0503020204020204" pitchFamily="34" charset="-122"/>
                <a:ea typeface="微软雅黑" panose="020B0503020204020204" pitchFamily="34" charset="-122"/>
                <a:cs typeface="+mn-ea"/>
              </a:rPr>
              <a:t>Isolation.DEFAULT</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readOnly</a:t>
            </a:r>
            <a:r>
              <a:rPr lang="en-US" altLang="zh-CN" sz="1600" dirty="0">
                <a:solidFill>
                  <a:srgbClr val="1369B2"/>
                </a:solidFill>
                <a:latin typeface="微软雅黑" panose="020B0503020204020204" pitchFamily="34" charset="-122"/>
                <a:ea typeface="微软雅黑" panose="020B0503020204020204" pitchFamily="34" charset="-122"/>
                <a:cs typeface="+mn-ea"/>
              </a:rPr>
              <a:t> = false)</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transfer(String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en-US" altLang="zh-CN" sz="1600" dirty="0">
                <a:solidFill>
                  <a:srgbClr val="595959"/>
                </a:solidFill>
                <a:latin typeface="微软雅黑" panose="020B0503020204020204" pitchFamily="34" charset="-122"/>
                <a:ea typeface="微软雅黑" panose="020B0503020204020204" pitchFamily="34" charset="-122"/>
                <a:cs typeface="+mn-ea"/>
              </a:rPr>
              <a:t>, Double money)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收款时，收款用户的余额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595959"/>
                </a:solidFill>
                <a:latin typeface="微软雅黑" panose="020B0503020204020204" pitchFamily="34" charset="-122"/>
                <a:ea typeface="微软雅黑" panose="020B0503020204020204" pitchFamily="34" charset="-122"/>
                <a:cs typeface="+mn-ea"/>
              </a:rPr>
              <a:t>("update account set balance = balance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模拟系统运行时的突发性问题</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 1/0;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汇款时，汇款用户的余额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595959"/>
                </a:solidFill>
                <a:latin typeface="微软雅黑" panose="020B0503020204020204" pitchFamily="34" charset="-122"/>
                <a:ea typeface="微软雅黑" panose="020B0503020204020204" pitchFamily="34" charset="-122"/>
                <a:cs typeface="+mn-ea"/>
              </a:rPr>
              <a:t>("update account set balance = balance-?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850" y="979805"/>
            <a:ext cx="6839585"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AnnotationTest</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486203" y="2080245"/>
            <a:ext cx="7332167" cy="4448141"/>
          </a:xfrm>
          <a:prstGeom prst="rect">
            <a:avLst/>
          </a:prstGeom>
        </p:spPr>
      </p:pic>
      <p:sp>
        <p:nvSpPr>
          <p:cNvPr id="4" name="矩形 3"/>
          <p:cNvSpPr/>
          <p:nvPr/>
        </p:nvSpPr>
        <p:spPr>
          <a:xfrm>
            <a:off x="2509268" y="202302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AnnotationTest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applicationContext-annotation.xml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调用实例中的转账方法</a:t>
            </a: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accountDao.transfer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lisi</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zhangsan</a:t>
            </a:r>
            <a:r>
              <a:rPr lang="en-US" altLang="zh-CN" sz="1600" dirty="0">
                <a:solidFill>
                  <a:srgbClr val="595959"/>
                </a:solidFill>
                <a:latin typeface="微软雅黑" panose="020B0503020204020204" pitchFamily="34" charset="-122"/>
                <a:ea typeface="微软雅黑" panose="020B0503020204020204" pitchFamily="34" charset="-122"/>
                <a:cs typeface="+mn-ea"/>
              </a:rPr>
              <a:t>", 100.0);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输出提示信息</a:t>
            </a: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转账成功！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实验</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实现</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用户注册登录</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656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实验要求</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8377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19" y="1969258"/>
            <a:ext cx="10441008" cy="14198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本</a:t>
            </a:r>
            <a:r>
              <a:rPr lang="zh-CN" altLang="en-US" dirty="0" smtClean="0">
                <a:solidFill>
                  <a:srgbClr val="595959"/>
                </a:solidFill>
                <a:latin typeface="微软雅黑" panose="020B0503020204020204" pitchFamily="34" charset="-122"/>
              </a:rPr>
              <a:t>实验</a:t>
            </a:r>
            <a:r>
              <a:rPr lang="zh-CN" altLang="zh-CN" dirty="0" smtClean="0">
                <a:solidFill>
                  <a:srgbClr val="595959"/>
                </a:solidFill>
                <a:latin typeface="微软雅黑" panose="020B0503020204020204" pitchFamily="34" charset="-122"/>
              </a:rPr>
              <a:t>要求</a:t>
            </a:r>
            <a:r>
              <a:rPr lang="zh-CN" altLang="zh-CN" dirty="0">
                <a:solidFill>
                  <a:srgbClr val="595959"/>
                </a:solidFill>
                <a:latin typeface="微软雅黑" panose="020B0503020204020204" pitchFamily="34" charset="-122"/>
              </a:rPr>
              <a:t>学生在控制台输入用户名</a:t>
            </a:r>
            <a:r>
              <a:rPr lang="zh-CN" altLang="zh-CN" dirty="0" smtClean="0">
                <a:solidFill>
                  <a:srgbClr val="595959"/>
                </a:solidFill>
                <a:latin typeface="微软雅黑" panose="020B0503020204020204" pitchFamily="34" charset="-122"/>
              </a:rPr>
              <a:t>密码</a:t>
            </a:r>
            <a:r>
              <a:rPr lang="zh-CN" altLang="en-US" dirty="0" smtClean="0">
                <a:solidFill>
                  <a:srgbClr val="595959"/>
                </a:solidFill>
                <a:latin typeface="微软雅黑" panose="020B0503020204020204" pitchFamily="34" charset="-122"/>
              </a:rPr>
              <a:t>进行注册和登录</a:t>
            </a:r>
            <a:r>
              <a:rPr lang="zh-CN"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先注册，后登录。登录时</a:t>
            </a:r>
            <a:r>
              <a:rPr lang="zh-CN" altLang="zh-CN" dirty="0" smtClean="0">
                <a:solidFill>
                  <a:srgbClr val="595959"/>
                </a:solidFill>
                <a:latin typeface="微软雅黑" panose="020B0503020204020204" pitchFamily="34" charset="-122"/>
              </a:rPr>
              <a:t>如果</a:t>
            </a:r>
            <a:r>
              <a:rPr lang="zh-CN" altLang="zh-CN" dirty="0">
                <a:solidFill>
                  <a:srgbClr val="595959"/>
                </a:solidFill>
                <a:latin typeface="微软雅黑" panose="020B0503020204020204" pitchFamily="34" charset="-122"/>
              </a:rPr>
              <a:t>用户账号密码</a:t>
            </a:r>
            <a:r>
              <a:rPr lang="zh-CN" altLang="zh-CN" dirty="0" smtClean="0">
                <a:solidFill>
                  <a:srgbClr val="595959"/>
                </a:solidFill>
                <a:latin typeface="微软雅黑" panose="020B0503020204020204" pitchFamily="34" charset="-122"/>
              </a:rPr>
              <a:t>正确</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则</a:t>
            </a:r>
            <a:r>
              <a:rPr lang="zh-CN" altLang="zh-CN" dirty="0">
                <a:solidFill>
                  <a:srgbClr val="595959"/>
                </a:solidFill>
                <a:latin typeface="微软雅黑" panose="020B0503020204020204" pitchFamily="34" charset="-122"/>
              </a:rPr>
              <a:t>显示用户所属班级，如果登录失败则显示登录失败</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zh-CN" dirty="0" smtClean="0">
                <a:solidFill>
                  <a:srgbClr val="595959"/>
                </a:solidFill>
                <a:latin typeface="微软雅黑" panose="020B0503020204020204" pitchFamily="34" charset="-122"/>
              </a:rPr>
              <a:t>实现</a:t>
            </a:r>
            <a:r>
              <a:rPr lang="zh-CN" altLang="zh-CN" dirty="0">
                <a:solidFill>
                  <a:srgbClr val="595959"/>
                </a:solidFill>
                <a:latin typeface="微软雅黑" panose="020B0503020204020204" pitchFamily="34" charset="-122"/>
              </a:rPr>
              <a:t>用户登录项目运行成功后控制台效果</a:t>
            </a:r>
            <a:r>
              <a:rPr lang="zh-CN" altLang="en-US" dirty="0">
                <a:solidFill>
                  <a:srgbClr val="595959"/>
                </a:solidFill>
                <a:latin typeface="微软雅黑" panose="020B0503020204020204" pitchFamily="34" charset="-122"/>
              </a:rPr>
              <a:t>如下所示。</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65855" y="3631565"/>
            <a:ext cx="4859998" cy="252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656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思路分析</a:t>
            </a:r>
          </a:p>
        </p:txBody>
      </p:sp>
      <p:sp>
        <p:nvSpPr>
          <p:cNvPr id="11" name="Title 1"/>
          <p:cNvSpPr txBox="1"/>
          <p:nvPr/>
        </p:nvSpPr>
        <p:spPr>
          <a:xfrm>
            <a:off x="1143838" y="266933"/>
            <a:ext cx="499690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实验</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用户注册与登录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40331"/>
            <a:ext cx="9414276" cy="30390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根据学生管理系统及其登录要求，可以</a:t>
            </a:r>
            <a:r>
              <a:rPr lang="zh-CN" altLang="zh-CN" dirty="0" smtClean="0">
                <a:solidFill>
                  <a:srgbClr val="595959"/>
                </a:solidFill>
                <a:latin typeface="微软雅黑" panose="020B0503020204020204" pitchFamily="34" charset="-122"/>
              </a:rPr>
              <a:t>分析</a:t>
            </a:r>
            <a:r>
              <a:rPr lang="zh-CN" altLang="en-US" dirty="0" smtClean="0">
                <a:solidFill>
                  <a:srgbClr val="595959"/>
                </a:solidFill>
                <a:latin typeface="微软雅黑" panose="020B0503020204020204" pitchFamily="34" charset="-122"/>
              </a:rPr>
              <a:t>实验</a:t>
            </a:r>
            <a:r>
              <a:rPr lang="zh-CN" altLang="zh-CN" dirty="0" smtClean="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实现步骤如下。</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为了存储学生信息，需要创建一个数据库。</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为了程序连接数据库并完成对数据的增删改查操作，需要在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配置文件中配置数据库连接和事务等信息。</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层</a:t>
            </a:r>
            <a:r>
              <a:rPr lang="zh-CN" altLang="zh-CN" dirty="0" smtClean="0">
                <a:solidFill>
                  <a:srgbClr val="595959"/>
                </a:solidFill>
                <a:latin typeface="微软雅黑" panose="020B0503020204020204" pitchFamily="34" charset="-122"/>
              </a:rPr>
              <a:t>实现</a:t>
            </a:r>
            <a:r>
              <a:rPr lang="zh-CN" altLang="en-US" dirty="0" smtClean="0">
                <a:solidFill>
                  <a:srgbClr val="595959"/>
                </a:solidFill>
                <a:latin typeface="微软雅黑" panose="020B0503020204020204" pitchFamily="34" charset="-122"/>
              </a:rPr>
              <a:t>插入和</a:t>
            </a:r>
            <a:r>
              <a:rPr lang="zh-CN" altLang="zh-CN" dirty="0" smtClean="0">
                <a:solidFill>
                  <a:srgbClr val="595959"/>
                </a:solidFill>
                <a:latin typeface="微软雅黑" panose="020B0503020204020204" pitchFamily="34" charset="-122"/>
              </a:rPr>
              <a:t>查询</a:t>
            </a:r>
            <a:r>
              <a:rPr lang="zh-CN" altLang="zh-CN" dirty="0">
                <a:solidFill>
                  <a:srgbClr val="595959"/>
                </a:solidFill>
                <a:latin typeface="微软雅黑" panose="020B0503020204020204" pitchFamily="34" charset="-122"/>
              </a:rPr>
              <a:t>用户信息的方法</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4</a:t>
            </a:r>
            <a:r>
              <a:rPr lang="zh-CN" altLang="en-US" dirty="0" smtClean="0">
                <a:solidFill>
                  <a:srgbClr val="595959"/>
                </a:solidFill>
                <a:latin typeface="微软雅黑" panose="020B0503020204020204" pitchFamily="34" charset="-122"/>
              </a:rPr>
              <a:t>）服务层处理业务逻辑</a:t>
            </a:r>
            <a:endParaRPr lang="zh-CN" altLang="zh-CN" dirty="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5</a:t>
            </a:r>
            <a:r>
              <a:rPr lang="zh-CN" altLang="en-US"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Controller</a:t>
            </a:r>
            <a:r>
              <a:rPr lang="zh-CN" altLang="zh-CN" dirty="0" smtClean="0">
                <a:solidFill>
                  <a:srgbClr val="595959"/>
                </a:solidFill>
                <a:latin typeface="微软雅黑" panose="020B0503020204020204" pitchFamily="34" charset="-122"/>
              </a:rPr>
              <a:t>层</a:t>
            </a:r>
            <a:r>
              <a:rPr lang="zh-CN" altLang="en-US" dirty="0" smtClean="0">
                <a:solidFill>
                  <a:srgbClr val="595959"/>
                </a:solidFill>
                <a:latin typeface="微软雅黑" panose="020B0503020204020204" pitchFamily="34" charset="-122"/>
              </a:rPr>
              <a:t>获取用户提交的数据，调用</a:t>
            </a:r>
            <a:r>
              <a:rPr lang="zh-CN" altLang="zh-CN" dirty="0" smtClean="0">
                <a:solidFill>
                  <a:srgbClr val="595959"/>
                </a:solidFill>
                <a:latin typeface="微软雅黑" panose="020B0503020204020204" pitchFamily="34" charset="-122"/>
              </a:rPr>
              <a:t>业务逻辑</a:t>
            </a:r>
            <a:r>
              <a:rPr lang="zh-CN" altLang="en-US" dirty="0" smtClean="0">
                <a:solidFill>
                  <a:srgbClr val="595959"/>
                </a:solidFill>
                <a:latin typeface="微软雅黑" panose="020B0503020204020204" pitchFamily="34" charset="-122"/>
              </a:rPr>
              <a:t>方法完成系统功能。</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431054"/>
            <a:ext cx="9865885" cy="340768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55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10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505557" y="1267094"/>
            <a:ext cx="8485746"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创建数据库</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MySQL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数据库中创建一个名为</a:t>
            </a:r>
            <a:r>
              <a:rPr lang="en-US" altLang="zh-CN" dirty="0">
                <a:solidFill>
                  <a:srgbClr val="595959"/>
                </a:solidFill>
                <a:latin typeface="微软雅黑" panose="020B0503020204020204" pitchFamily="34" charset="-122"/>
                <a:ea typeface="微软雅黑" panose="020B0503020204020204" pitchFamily="34" charset="-122"/>
                <a:cs typeface="+mn-ea"/>
              </a:rPr>
              <a:t>student</a:t>
            </a:r>
            <a:r>
              <a:rPr lang="zh-CN" altLang="zh-CN" dirty="0">
                <a:solidFill>
                  <a:srgbClr val="595959"/>
                </a:solidFill>
                <a:latin typeface="微软雅黑" panose="020B0503020204020204" pitchFamily="34" charset="-122"/>
                <a:ea typeface="微软雅黑" panose="020B0503020204020204" pitchFamily="34" charset="-122"/>
                <a:cs typeface="+mn-ea"/>
              </a:rPr>
              <a:t>的表</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32578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实验：实现用户注册与登录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8" name="表格 7"/>
          <p:cNvGraphicFramePr>
            <a:graphicFrameLocks noGrp="1"/>
          </p:cNvGraphicFramePr>
          <p:nvPr>
            <p:custDataLst>
              <p:tags r:id="rId2"/>
            </p:custDataLst>
          </p:nvPr>
        </p:nvGraphicFramePr>
        <p:xfrm>
          <a:off x="1179830" y="2577465"/>
          <a:ext cx="10008235" cy="2608072"/>
        </p:xfrm>
        <a:graphic>
          <a:graphicData uri="http://schemas.openxmlformats.org/drawingml/2006/table">
            <a:tbl>
              <a:tblPr>
                <a:tableStyleId>{5C22544A-7EE6-4342-B048-85BDC9FD1C3A}</a:tableStyleId>
              </a:tblPr>
              <a:tblGrid>
                <a:gridCol w="2375535"/>
                <a:gridCol w="1980565"/>
                <a:gridCol w="1447165"/>
                <a:gridCol w="2124075"/>
                <a:gridCol w="2080895"/>
              </a:tblGrid>
              <a:tr h="479425">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字段名</a:t>
                      </a:r>
                    </a:p>
                  </a:txBody>
                  <a:tcPr marL="317500" marR="3175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类型</a:t>
                      </a:r>
                    </a:p>
                  </a:txBody>
                  <a:tcPr marL="317500" marR="3175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长度</a:t>
                      </a:r>
                    </a:p>
                  </a:txBody>
                  <a:tcPr marL="317500" marR="3175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是否主键</a:t>
                      </a:r>
                    </a:p>
                  </a:txBody>
                  <a:tcPr marL="317500" marR="3175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说明</a:t>
                      </a:r>
                    </a:p>
                  </a:txBody>
                  <a:tcPr marL="317500" marR="3175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5021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id</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int</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11</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是</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学生编号</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148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username</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varchar</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255</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否</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学生姓名</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021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password</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varchar</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255</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否</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学生密码</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148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course</a:t>
                      </a:r>
                    </a:p>
                  </a:txBody>
                  <a:tcPr marL="317500" marR="3175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varchar</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255</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否</a:t>
                      </a: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学生班级</a:t>
                      </a:r>
                    </a:p>
                  </a:txBody>
                  <a:tcPr marL="317500" marR="3175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的数据库编程。首先介绍了</a:t>
            </a:r>
            <a:r>
              <a:rPr lang="en-US" altLang="zh-CN" dirty="0">
                <a:solidFill>
                  <a:srgbClr val="1369B2"/>
                </a:solidFill>
                <a:latin typeface="微软雅黑" panose="020B0503020204020204" pitchFamily="34" charset="-122"/>
                <a:ea typeface="微软雅黑" panose="020B0503020204020204" pitchFamily="34" charset="-122"/>
              </a:rPr>
              <a:t>Spring JDBC</a:t>
            </a:r>
            <a:r>
              <a:rPr lang="zh-CN" altLang="zh-CN" dirty="0">
                <a:solidFill>
                  <a:srgbClr val="595959"/>
                </a:solidFill>
                <a:latin typeface="微软雅黑" panose="020B0503020204020204" pitchFamily="34" charset="-122"/>
                <a:ea typeface="微软雅黑" panose="020B0503020204020204" pitchFamily="34" charset="-122"/>
              </a:rPr>
              <a:t>，包括</a:t>
            </a:r>
            <a:r>
              <a:rPr lang="en-US" altLang="zh-CN" dirty="0" err="1">
                <a:solidFill>
                  <a:srgbClr val="595959"/>
                </a:solidFill>
                <a:latin typeface="微软雅黑" panose="020B0503020204020204" pitchFamily="34" charset="-122"/>
                <a:ea typeface="微软雅黑" panose="020B0503020204020204" pitchFamily="34" charset="-122"/>
              </a:rPr>
              <a:t>JdbcTemplate</a:t>
            </a:r>
            <a:r>
              <a:rPr lang="zh-CN" altLang="zh-CN" dirty="0">
                <a:solidFill>
                  <a:srgbClr val="595959"/>
                </a:solidFill>
                <a:latin typeface="微软雅黑" panose="020B0503020204020204" pitchFamily="34" charset="-122"/>
                <a:ea typeface="微软雅黑" panose="020B0503020204020204" pitchFamily="34" charset="-122"/>
              </a:rPr>
              <a:t>概述和</a:t>
            </a:r>
            <a:r>
              <a:rPr lang="en-US" altLang="zh-CN" dirty="0">
                <a:solidFill>
                  <a:srgbClr val="595959"/>
                </a:solidFill>
                <a:latin typeface="微软雅黑" panose="020B0503020204020204" pitchFamily="34" charset="-122"/>
                <a:ea typeface="微软雅黑" panose="020B0503020204020204" pitchFamily="34" charset="-122"/>
              </a:rPr>
              <a:t>Spring JDBC</a:t>
            </a:r>
            <a:r>
              <a:rPr lang="zh-CN" altLang="zh-CN" dirty="0">
                <a:solidFill>
                  <a:srgbClr val="595959"/>
                </a:solidFill>
                <a:latin typeface="微软雅黑" panose="020B0503020204020204" pitchFamily="34" charset="-122"/>
                <a:ea typeface="微软雅黑" panose="020B0503020204020204" pitchFamily="34" charset="-122"/>
              </a:rPr>
              <a:t>的配置；然后讲解了</a:t>
            </a:r>
            <a:r>
              <a:rPr lang="en-US" altLang="zh-CN" dirty="0" err="1">
                <a:solidFill>
                  <a:srgbClr val="1369B2"/>
                </a:solidFill>
                <a:latin typeface="微软雅黑" panose="020B0503020204020204" pitchFamily="34" charset="-122"/>
                <a:ea typeface="微软雅黑" panose="020B0503020204020204" pitchFamily="34" charset="-122"/>
              </a:rPr>
              <a:t>JdbcTemplate</a:t>
            </a:r>
            <a:r>
              <a:rPr lang="zh-CN" altLang="zh-CN" dirty="0">
                <a:solidFill>
                  <a:srgbClr val="595959"/>
                </a:solidFill>
                <a:latin typeface="微软雅黑" panose="020B0503020204020204" pitchFamily="34" charset="-122"/>
                <a:ea typeface="微软雅黑" panose="020B0503020204020204" pitchFamily="34" charset="-122"/>
              </a:rPr>
              <a:t>的</a:t>
            </a:r>
            <a:r>
              <a:rPr lang="zh-CN" altLang="zh-CN" dirty="0">
                <a:solidFill>
                  <a:srgbClr val="1369B2"/>
                </a:solidFill>
                <a:latin typeface="微软雅黑" panose="020B0503020204020204" pitchFamily="34" charset="-122"/>
                <a:ea typeface="微软雅黑" panose="020B0503020204020204" pitchFamily="34" charset="-122"/>
              </a:rPr>
              <a:t>增删改查</a:t>
            </a:r>
            <a:r>
              <a:rPr lang="zh-CN" altLang="zh-CN" dirty="0">
                <a:solidFill>
                  <a:srgbClr val="595959"/>
                </a:solidFill>
                <a:latin typeface="微软雅黑" panose="020B0503020204020204" pitchFamily="34" charset="-122"/>
                <a:ea typeface="微软雅黑" panose="020B0503020204020204" pitchFamily="34" charset="-122"/>
              </a:rPr>
              <a:t>操作，包括</a:t>
            </a:r>
            <a:r>
              <a:rPr lang="en-US" altLang="zh-CN" dirty="0" err="1">
                <a:solidFill>
                  <a:srgbClr val="595959"/>
                </a:solidFill>
                <a:latin typeface="微软雅黑" panose="020B0503020204020204" pitchFamily="34" charset="-122"/>
                <a:ea typeface="微软雅黑" panose="020B0503020204020204" pitchFamily="34" charset="-122"/>
              </a:rPr>
              <a:t>excute</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方法、</a:t>
            </a:r>
            <a:r>
              <a:rPr lang="en-US" altLang="zh-CN" dirty="0">
                <a:solidFill>
                  <a:srgbClr val="595959"/>
                </a:solidFill>
                <a:latin typeface="微软雅黑" panose="020B0503020204020204" pitchFamily="34" charset="-122"/>
                <a:ea typeface="微软雅黑" panose="020B0503020204020204" pitchFamily="34" charset="-122"/>
              </a:rPr>
              <a:t>update()</a:t>
            </a:r>
            <a:r>
              <a:rPr lang="zh-CN" altLang="zh-CN" dirty="0">
                <a:solidFill>
                  <a:srgbClr val="595959"/>
                </a:solidFill>
                <a:latin typeface="微软雅黑" panose="020B0503020204020204" pitchFamily="34" charset="-122"/>
                <a:ea typeface="微软雅黑" panose="020B0503020204020204" pitchFamily="34" charset="-122"/>
              </a:rPr>
              <a:t>方法和</a:t>
            </a:r>
            <a:r>
              <a:rPr lang="en-US" altLang="zh-CN" dirty="0">
                <a:solidFill>
                  <a:srgbClr val="595959"/>
                </a:solidFill>
                <a:latin typeface="微软雅黑" panose="020B0503020204020204" pitchFamily="34" charset="-122"/>
                <a:ea typeface="微软雅黑" panose="020B0503020204020204" pitchFamily="34" charset="-122"/>
              </a:rPr>
              <a:t>query()</a:t>
            </a:r>
            <a:r>
              <a:rPr lang="zh-CN" altLang="zh-CN" dirty="0">
                <a:solidFill>
                  <a:srgbClr val="595959"/>
                </a:solidFill>
                <a:latin typeface="微软雅黑" panose="020B0503020204020204" pitchFamily="34" charset="-122"/>
                <a:ea typeface="微软雅黑" panose="020B0503020204020204" pitchFamily="34" charset="-122"/>
              </a:rPr>
              <a:t>方法；接着讲解了</a:t>
            </a:r>
            <a:r>
              <a:rPr lang="en-US" altLang="zh-CN" dirty="0">
                <a:solidFill>
                  <a:srgbClr val="1369B2"/>
                </a:solidFill>
                <a:latin typeface="微软雅黑" panose="020B0503020204020204" pitchFamily="34" charset="-122"/>
                <a:ea typeface="微软雅黑" panose="020B0503020204020204" pitchFamily="34" charset="-122"/>
              </a:rPr>
              <a:t>Spring</a:t>
            </a:r>
            <a:r>
              <a:rPr lang="zh-CN" altLang="zh-CN" dirty="0">
                <a:solidFill>
                  <a:srgbClr val="1369B2"/>
                </a:solidFill>
                <a:latin typeface="微软雅黑" panose="020B0503020204020204" pitchFamily="34" charset="-122"/>
                <a:ea typeface="微软雅黑" panose="020B0503020204020204" pitchFamily="34" charset="-122"/>
              </a:rPr>
              <a:t>事务管理</a:t>
            </a:r>
            <a:r>
              <a:rPr lang="zh-CN" altLang="zh-CN" dirty="0">
                <a:solidFill>
                  <a:srgbClr val="595959"/>
                </a:solidFill>
                <a:latin typeface="微软雅黑" panose="020B0503020204020204" pitchFamily="34" charset="-122"/>
                <a:ea typeface="微软雅黑" panose="020B0503020204020204" pitchFamily="34" charset="-122"/>
              </a:rPr>
              <a:t>概述，包括事务管理的核心接口和事务管理的方式；最后讲解了两种实现声明式事务管理的方式，</a:t>
            </a:r>
            <a:r>
              <a:rPr lang="zh-CN" altLang="zh-CN" dirty="0">
                <a:solidFill>
                  <a:srgbClr val="1369B2"/>
                </a:solidFill>
                <a:latin typeface="微软雅黑" panose="020B0503020204020204" pitchFamily="34" charset="-122"/>
                <a:ea typeface="微软雅黑" panose="020B0503020204020204" pitchFamily="34" charset="-122"/>
              </a:rPr>
              <a:t>基于</a:t>
            </a:r>
            <a:r>
              <a:rPr lang="en-US" altLang="zh-CN" dirty="0">
                <a:solidFill>
                  <a:srgbClr val="1369B2"/>
                </a:solidFill>
                <a:latin typeface="微软雅黑" panose="020B0503020204020204" pitchFamily="34" charset="-122"/>
                <a:ea typeface="微软雅黑" panose="020B0503020204020204" pitchFamily="34" charset="-122"/>
              </a:rPr>
              <a:t>XML</a:t>
            </a:r>
            <a:r>
              <a:rPr lang="zh-CN" altLang="zh-CN" dirty="0">
                <a:solidFill>
                  <a:srgbClr val="1369B2"/>
                </a:solidFill>
                <a:latin typeface="微软雅黑" panose="020B0503020204020204" pitchFamily="34" charset="-122"/>
                <a:ea typeface="微软雅黑" panose="020B0503020204020204" pitchFamily="34" charset="-122"/>
              </a:rPr>
              <a:t>方式的声明式事务</a:t>
            </a:r>
            <a:r>
              <a:rPr lang="zh-CN" altLang="zh-CN" dirty="0">
                <a:solidFill>
                  <a:srgbClr val="595959"/>
                </a:solidFill>
                <a:latin typeface="微软雅黑" panose="020B0503020204020204" pitchFamily="34" charset="-122"/>
                <a:ea typeface="微软雅黑" panose="020B0503020204020204" pitchFamily="34" charset="-122"/>
              </a:rPr>
              <a:t>和</a:t>
            </a:r>
            <a:r>
              <a:rPr lang="zh-CN" altLang="zh-CN" dirty="0">
                <a:solidFill>
                  <a:srgbClr val="1369B2"/>
                </a:solidFill>
                <a:latin typeface="微软雅黑" panose="020B0503020204020204" pitchFamily="34" charset="-122"/>
                <a:ea typeface="微软雅黑" panose="020B0503020204020204" pitchFamily="34" charset="-122"/>
              </a:rPr>
              <a:t>基于注解方式的声明式事务</a:t>
            </a:r>
            <a:r>
              <a:rPr lang="zh-CN" altLang="zh-CN" dirty="0">
                <a:solidFill>
                  <a:srgbClr val="595959"/>
                </a:solidFill>
                <a:latin typeface="微软雅黑" panose="020B0503020204020204" pitchFamily="34" charset="-122"/>
                <a:ea typeface="微软雅黑" panose="020B0503020204020204" pitchFamily="34" charset="-122"/>
              </a:rPr>
              <a:t>。通过本章的学习，读者可以对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的数据库编程有一定的了解，为框架中数据库开发奠定了基础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JDBC</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JDBC</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6" name="TextBox 5"/>
          <p:cNvSpPr txBox="1"/>
          <p:nvPr/>
        </p:nvSpPr>
        <p:spPr>
          <a:xfrm>
            <a:off x="1034641" y="1154336"/>
            <a:ext cx="9434819" cy="430887"/>
          </a:xfrm>
          <a:prstGeom prst="rect">
            <a:avLst/>
          </a:prstGeom>
          <a:noFill/>
        </p:spPr>
        <p:txBody>
          <a:bodyPr wrap="square" rtlCol="0">
            <a:spAutoFit/>
          </a:bodyPr>
          <a:lstStyle/>
          <a:p>
            <a:r>
              <a:rPr lang="en-US" altLang="zh-CN" sz="2200" dirty="0" smtClean="0"/>
              <a:t>Spring JDBC</a:t>
            </a:r>
            <a:r>
              <a:rPr lang="zh-CN" altLang="en-US" sz="2200" dirty="0" smtClean="0"/>
              <a:t>是</a:t>
            </a:r>
            <a:r>
              <a:rPr lang="en-US" altLang="zh-CN" sz="2200" dirty="0" smtClean="0"/>
              <a:t>Spring</a:t>
            </a:r>
            <a:r>
              <a:rPr lang="zh-CN" altLang="en-US" sz="2200" dirty="0" smtClean="0"/>
              <a:t>框架对</a:t>
            </a:r>
            <a:r>
              <a:rPr lang="en-US" altLang="zh-CN" sz="2200" dirty="0" smtClean="0"/>
              <a:t>Java</a:t>
            </a:r>
            <a:r>
              <a:rPr lang="zh-CN" altLang="en-US" sz="2200" dirty="0" smtClean="0"/>
              <a:t>中原生的</a:t>
            </a:r>
            <a:r>
              <a:rPr lang="en-US" altLang="zh-CN" sz="2200" dirty="0" smtClean="0"/>
              <a:t>JDBC</a:t>
            </a:r>
            <a:r>
              <a:rPr lang="zh-CN" altLang="en-US" sz="2200" dirty="0" smtClean="0"/>
              <a:t>的封装</a:t>
            </a:r>
            <a:endParaRPr lang="zh-CN" altLang="en-US" sz="2200" dirty="0"/>
          </a:p>
        </p:txBody>
      </p:sp>
      <p:sp>
        <p:nvSpPr>
          <p:cNvPr id="7" name="矩形 1"/>
          <p:cNvSpPr>
            <a:spLocks noChangeArrowheads="1"/>
          </p:cNvSpPr>
          <p:nvPr/>
        </p:nvSpPr>
        <p:spPr bwMode="auto">
          <a:xfrm>
            <a:off x="2902261" y="2060818"/>
            <a:ext cx="5699578" cy="674031"/>
          </a:xfrm>
          <a:prstGeom prst="rect">
            <a:avLst/>
          </a:prstGeom>
          <a:gradFill flip="none" rotWithShape="1">
            <a:gsLst>
              <a:gs pos="0">
                <a:schemeClr val="accent6">
                  <a:lumMod val="60000"/>
                  <a:lumOff val="40000"/>
                </a:schemeClr>
              </a:gs>
              <a:gs pos="50000">
                <a:schemeClr val="accent6">
                  <a:lumMod val="40000"/>
                  <a:lumOff val="60000"/>
                </a:schemeClr>
              </a:gs>
              <a:gs pos="100000">
                <a:schemeClr val="accent6">
                  <a:lumMod val="20000"/>
                  <a:lumOff val="80000"/>
                </a:schemeClr>
              </a:gs>
            </a:gsLst>
            <a:lin ang="10800000" scaled="1"/>
            <a:tileRect/>
          </a:grad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5000"/>
              </a:lnSpc>
            </a:pPr>
            <a:r>
              <a:rPr lang="en-US" altLang="zh-CN" sz="2000" dirty="0">
                <a:latin typeface="微软雅黑" pitchFamily="34" charset="-122"/>
                <a:ea typeface="微软雅黑" pitchFamily="34" charset="-122"/>
                <a:cs typeface="Times New Roman" pitchFamily="18" charset="0"/>
              </a:rPr>
              <a:t>Spring JDBC</a:t>
            </a:r>
            <a:r>
              <a:rPr lang="zh-CN" altLang="en-US" sz="2000" dirty="0">
                <a:latin typeface="微软雅黑" pitchFamily="34" charset="-122"/>
                <a:ea typeface="微软雅黑" pitchFamily="34" charset="-122"/>
                <a:cs typeface="Times New Roman" pitchFamily="18" charset="0"/>
              </a:rPr>
              <a:t>模块有什么作用</a:t>
            </a:r>
            <a:r>
              <a:rPr lang="zh-CN" altLang="zh-CN" sz="2800" dirty="0">
                <a:latin typeface="微软雅黑" pitchFamily="34" charset="-122"/>
                <a:ea typeface="微软雅黑" pitchFamily="34" charset="-122"/>
                <a:cs typeface="Times New Roman" pitchFamily="18" charset="0"/>
              </a:rPr>
              <a:t>？</a:t>
            </a:r>
            <a:endParaRPr lang="zh-CN" altLang="en-US" sz="2800" dirty="0">
              <a:latin typeface="微软雅黑" pitchFamily="34" charset="-122"/>
              <a:ea typeface="微软雅黑" pitchFamily="34" charset="-122"/>
              <a:cs typeface="Times New Roman" pitchFamily="18" charset="0"/>
            </a:endParaRPr>
          </a:p>
        </p:txBody>
      </p:sp>
      <p:sp>
        <p:nvSpPr>
          <p:cNvPr id="8" name="矩形 7"/>
          <p:cNvSpPr>
            <a:spLocks noChangeArrowheads="1"/>
          </p:cNvSpPr>
          <p:nvPr/>
        </p:nvSpPr>
        <p:spPr bwMode="auto">
          <a:xfrm>
            <a:off x="539749" y="3470275"/>
            <a:ext cx="1108739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200000"/>
              </a:lnSpc>
            </a:pPr>
            <a:r>
              <a:rPr lang="en-US" altLang="zh-CN" sz="2000" dirty="0">
                <a:solidFill>
                  <a:srgbClr val="0070C0"/>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 Spring</a:t>
            </a:r>
            <a:r>
              <a:rPr lang="zh-CN" altLang="zh-CN" sz="2000" dirty="0">
                <a:latin typeface="Times New Roman" pitchFamily="18" charset="0"/>
                <a:cs typeface="Times New Roman" pitchFamily="18" charset="0"/>
              </a:rPr>
              <a:t>的</a:t>
            </a:r>
            <a:r>
              <a:rPr lang="en-US" altLang="zh-CN" sz="2000" dirty="0">
                <a:latin typeface="Times New Roman" pitchFamily="18" charset="0"/>
                <a:cs typeface="Times New Roman" pitchFamily="18" charset="0"/>
              </a:rPr>
              <a:t>JDBC</a:t>
            </a:r>
            <a:r>
              <a:rPr lang="zh-CN" altLang="zh-CN" sz="2000" dirty="0">
                <a:latin typeface="Times New Roman" pitchFamily="18" charset="0"/>
                <a:cs typeface="Times New Roman" pitchFamily="18" charset="0"/>
              </a:rPr>
              <a:t>模块负责</a:t>
            </a:r>
            <a:r>
              <a:rPr lang="zh-CN" altLang="zh-CN" sz="2000" dirty="0">
                <a:solidFill>
                  <a:srgbClr val="0070C0"/>
                </a:solidFill>
                <a:latin typeface="Times New Roman" pitchFamily="18" charset="0"/>
                <a:cs typeface="Times New Roman" pitchFamily="18" charset="0"/>
              </a:rPr>
              <a:t>数据库资源管理</a:t>
            </a:r>
            <a:r>
              <a:rPr lang="zh-CN" altLang="zh-CN" sz="2000" dirty="0">
                <a:latin typeface="Times New Roman" pitchFamily="18" charset="0"/>
                <a:cs typeface="Times New Roman" pitchFamily="18" charset="0"/>
              </a:rPr>
              <a:t>和</a:t>
            </a:r>
            <a:r>
              <a:rPr lang="zh-CN" altLang="zh-CN" sz="2000" dirty="0">
                <a:solidFill>
                  <a:srgbClr val="0070C0"/>
                </a:solidFill>
                <a:latin typeface="Times New Roman" pitchFamily="18" charset="0"/>
                <a:cs typeface="Times New Roman" pitchFamily="18" charset="0"/>
              </a:rPr>
              <a:t>错误处理</a:t>
            </a:r>
            <a:r>
              <a:rPr lang="zh-CN" altLang="zh-CN" sz="2000" dirty="0">
                <a:latin typeface="Times New Roman" pitchFamily="18" charset="0"/>
                <a:cs typeface="Times New Roman" pitchFamily="18" charset="0"/>
              </a:rPr>
              <a:t>，大大</a:t>
            </a:r>
            <a:r>
              <a:rPr lang="zh-CN" altLang="zh-CN" sz="2000" dirty="0">
                <a:solidFill>
                  <a:srgbClr val="0070C0"/>
                </a:solidFill>
                <a:latin typeface="Times New Roman" pitchFamily="18" charset="0"/>
                <a:cs typeface="Times New Roman" pitchFamily="18" charset="0"/>
              </a:rPr>
              <a:t>简化了开发人员对数据库的操作</a:t>
            </a:r>
            <a:r>
              <a:rPr lang="zh-CN" altLang="zh-CN" sz="2000" dirty="0">
                <a:latin typeface="Times New Roman" pitchFamily="18" charset="0"/>
                <a:cs typeface="Times New Roman" pitchFamily="18" charset="0"/>
              </a:rPr>
              <a:t>，使得开发人员可以从繁琐的数据库操作中解脱出来，从而将更多的精力投入到编写业务逻辑当中。</a:t>
            </a: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1906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矩形 11"/>
          <p:cNvSpPr/>
          <p:nvPr/>
        </p:nvSpPr>
        <p:spPr bwMode="auto">
          <a:xfrm>
            <a:off x="1308683" y="1008556"/>
            <a:ext cx="9303390" cy="107473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p:txBody>
      </p:sp>
      <p:sp>
        <p:nvSpPr>
          <p:cNvPr id="14" name="矩形 13"/>
          <p:cNvSpPr>
            <a:spLocks noChangeArrowheads="1"/>
          </p:cNvSpPr>
          <p:nvPr/>
        </p:nvSpPr>
        <p:spPr bwMode="auto">
          <a:xfrm>
            <a:off x="1468074" y="1083962"/>
            <a:ext cx="937889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lang="en-US" altLang="zh-CN" dirty="0"/>
              <a:t>       </a:t>
            </a:r>
            <a:r>
              <a:rPr lang="en-US" altLang="zh-CN" dirty="0">
                <a:latin typeface="Times New Roman" pitchFamily="18" charset="0"/>
                <a:cs typeface="Times New Roman" pitchFamily="18" charset="0"/>
              </a:rPr>
              <a:t>Spring JDBC</a:t>
            </a:r>
            <a:r>
              <a:rPr lang="zh-CN" altLang="zh-CN" dirty="0">
                <a:latin typeface="Times New Roman" pitchFamily="18" charset="0"/>
                <a:cs typeface="Times New Roman" pitchFamily="18" charset="0"/>
              </a:rPr>
              <a:t>模块主要由</a:t>
            </a:r>
            <a:r>
              <a:rPr lang="en-US" altLang="zh-CN" dirty="0">
                <a:latin typeface="Times New Roman" pitchFamily="18" charset="0"/>
                <a:cs typeface="Times New Roman" pitchFamily="18" charset="0"/>
              </a:rPr>
              <a:t>4</a:t>
            </a:r>
            <a:r>
              <a:rPr lang="zh-CN" altLang="zh-CN" dirty="0">
                <a:latin typeface="Times New Roman" pitchFamily="18" charset="0"/>
                <a:cs typeface="Times New Roman" pitchFamily="18" charset="0"/>
              </a:rPr>
              <a:t>个包组成，分别是</a:t>
            </a:r>
            <a:r>
              <a:rPr lang="en-US" altLang="zh-CN" dirty="0">
                <a:latin typeface="Times New Roman" pitchFamily="18" charset="0"/>
                <a:cs typeface="Times New Roman" pitchFamily="18" charset="0"/>
              </a:rPr>
              <a:t>core</a:t>
            </a:r>
            <a:r>
              <a:rPr lang="zh-CN" altLang="zh-CN" dirty="0">
                <a:latin typeface="Times New Roman" pitchFamily="18" charset="0"/>
                <a:cs typeface="Times New Roman" pitchFamily="18" charset="0"/>
              </a:rPr>
              <a:t>（核心包）、</a:t>
            </a:r>
            <a:r>
              <a:rPr lang="en-US" altLang="zh-CN" dirty="0" err="1">
                <a:latin typeface="Times New Roman" pitchFamily="18" charset="0"/>
                <a:cs typeface="Times New Roman" pitchFamily="18" charset="0"/>
              </a:rPr>
              <a:t>dataSource</a:t>
            </a:r>
            <a:r>
              <a:rPr lang="zh-CN" altLang="zh-CN" dirty="0">
                <a:latin typeface="Times New Roman" pitchFamily="18" charset="0"/>
                <a:cs typeface="Times New Roman" pitchFamily="18" charset="0"/>
              </a:rPr>
              <a:t>（数据源包）、</a:t>
            </a:r>
            <a:r>
              <a:rPr lang="en-US" altLang="zh-CN" dirty="0">
                <a:latin typeface="Times New Roman" pitchFamily="18" charset="0"/>
                <a:cs typeface="Times New Roman" pitchFamily="18" charset="0"/>
              </a:rPr>
              <a:t>object</a:t>
            </a:r>
            <a:r>
              <a:rPr lang="zh-CN" altLang="zh-CN" dirty="0">
                <a:latin typeface="Times New Roman" pitchFamily="18" charset="0"/>
                <a:cs typeface="Times New Roman" pitchFamily="18" charset="0"/>
              </a:rPr>
              <a:t>（对象包）和</a:t>
            </a:r>
            <a:r>
              <a:rPr lang="en-US" altLang="zh-CN" dirty="0">
                <a:latin typeface="Times New Roman" pitchFamily="18" charset="0"/>
                <a:cs typeface="Times New Roman" pitchFamily="18" charset="0"/>
              </a:rPr>
              <a:t>support</a:t>
            </a:r>
            <a:r>
              <a:rPr lang="zh-CN" altLang="zh-CN" dirty="0">
                <a:latin typeface="Times New Roman" pitchFamily="18" charset="0"/>
                <a:cs typeface="Times New Roman" pitchFamily="18" charset="0"/>
              </a:rPr>
              <a:t>（支持包）</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pic>
        <p:nvPicPr>
          <p:cNvPr id="1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14" y="3531766"/>
            <a:ext cx="9788130" cy="3053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6" name="椭圆形标注 15"/>
          <p:cNvSpPr/>
          <p:nvPr/>
        </p:nvSpPr>
        <p:spPr>
          <a:xfrm>
            <a:off x="1635853" y="2189426"/>
            <a:ext cx="8229599" cy="1168398"/>
          </a:xfrm>
          <a:prstGeom prst="wedgeEllipseCallout">
            <a:avLst>
              <a:gd name="adj1" fmla="val 15126"/>
              <a:gd name="adj2" fmla="val 10224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schemeClr>
                </a:solidFill>
                <a:latin typeface="Times New Roman" pitchFamily="18" charset="0"/>
                <a:cs typeface="Times New Roman" pitchFamily="18" charset="0"/>
              </a:rPr>
              <a:t>Spring JDBC</a:t>
            </a:r>
            <a:r>
              <a:rPr lang="zh-CN" altLang="zh-CN" dirty="0" smtClean="0">
                <a:solidFill>
                  <a:schemeClr val="accent2">
                    <a:lumMod val="75000"/>
                  </a:schemeClr>
                </a:solidFill>
                <a:latin typeface="Times New Roman" pitchFamily="18" charset="0"/>
                <a:cs typeface="Times New Roman" pitchFamily="18" charset="0"/>
              </a:rPr>
              <a:t>的核心类</a:t>
            </a:r>
            <a:r>
              <a:rPr lang="zh-CN" altLang="en-US" dirty="0" smtClean="0">
                <a:solidFill>
                  <a:schemeClr val="accent2">
                    <a:lumMod val="75000"/>
                  </a:schemeClr>
                </a:solidFill>
                <a:latin typeface="Times New Roman" pitchFamily="18" charset="0"/>
                <a:cs typeface="Times New Roman" pitchFamily="18" charset="0"/>
              </a:rPr>
              <a:t>，对于数据库中数据的</a:t>
            </a:r>
            <a:r>
              <a:rPr lang="zh-CN" altLang="zh-CN" dirty="0" smtClean="0">
                <a:solidFill>
                  <a:schemeClr val="accent2">
                    <a:lumMod val="75000"/>
                  </a:schemeClr>
                </a:solidFill>
                <a:latin typeface="Times New Roman" pitchFamily="18" charset="0"/>
                <a:cs typeface="Times New Roman" pitchFamily="18" charset="0"/>
              </a:rPr>
              <a:t>添加、修改、查询和删除等操作</a:t>
            </a:r>
            <a:r>
              <a:rPr lang="zh-CN" altLang="en-US" dirty="0" smtClean="0">
                <a:solidFill>
                  <a:schemeClr val="accent2">
                    <a:lumMod val="75000"/>
                  </a:schemeClr>
                </a:solidFill>
                <a:latin typeface="Times New Roman" pitchFamily="18" charset="0"/>
                <a:cs typeface="Times New Roman" pitchFamily="18" charset="0"/>
              </a:rPr>
              <a:t>，都是通过这个类来完成的</a:t>
            </a:r>
            <a:endParaRPr lang="zh-CN" altLang="en-US"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901129" y="1107178"/>
            <a:ext cx="10238740" cy="300082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对数据库的操作都封装在了core、dataSource、object和support这4个包中，想要使用Spring JDBC，就需要对这些包进行配置。</a:t>
            </a: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Spring中，JDBC的配置是在配置文件applicationContext.xml中完成的，</a:t>
            </a:r>
            <a:r>
              <a:rPr lang="zh-CN" altLang="zh-CN" dirty="0" smtClean="0">
                <a:solidFill>
                  <a:srgbClr val="595959"/>
                </a:solidFill>
                <a:latin typeface="微软雅黑" panose="020B0503020204020204" pitchFamily="34" charset="-122"/>
                <a:ea typeface="微软雅黑" panose="020B0503020204020204" pitchFamily="34" charset="-122"/>
                <a:cs typeface="+mn-ea"/>
              </a:rPr>
              <a:t>包括</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p>
          <a:p>
            <a:pPr marL="1200150" lvl="2" indent="-285750">
              <a:lnSpc>
                <a:spcPct val="150000"/>
              </a:lnSpc>
              <a:buFont typeface="Wingdings" panose="05000000000000000000" pitchFamily="2" charset="2"/>
              <a:buChar char="Ø"/>
            </a:pPr>
            <a:r>
              <a:rPr lang="zh-CN" altLang="zh-CN" dirty="0" smtClean="0">
                <a:solidFill>
                  <a:srgbClr val="1369B2"/>
                </a:solidFill>
                <a:latin typeface="微软雅黑" panose="020B0503020204020204" pitchFamily="34" charset="-122"/>
                <a:ea typeface="微软雅黑" panose="020B0503020204020204" pitchFamily="34" charset="-122"/>
                <a:cs typeface="+mn-ea"/>
                <a:sym typeface="+mn-ea"/>
              </a:rPr>
              <a:t>配置数据源</a:t>
            </a:r>
            <a:r>
              <a:rPr lang="en-US" altLang="zh-CN" dirty="0" smtClean="0">
                <a:solidFill>
                  <a:srgbClr val="595959"/>
                </a:solidFill>
                <a:latin typeface="微软雅黑" panose="020B0503020204020204" pitchFamily="34" charset="-122"/>
                <a:ea typeface="微软雅黑" panose="020B0503020204020204" pitchFamily="34" charset="-122"/>
                <a:cs typeface="+mn-ea"/>
                <a:sym typeface="+mn-ea"/>
              </a:rPr>
              <a:t>;</a:t>
            </a:r>
          </a:p>
          <a:p>
            <a:pPr marL="1200150" lvl="2" indent="-285750">
              <a:lnSpc>
                <a:spcPct val="150000"/>
              </a:lnSpc>
              <a:buFont typeface="Wingdings" panose="05000000000000000000" pitchFamily="2" charset="2"/>
              <a:buChar char="Ø"/>
            </a:pPr>
            <a:r>
              <a:rPr lang="zh-CN" altLang="zh-CN" dirty="0" smtClean="0">
                <a:solidFill>
                  <a:srgbClr val="1369B2"/>
                </a:solidFill>
                <a:latin typeface="微软雅黑" panose="020B0503020204020204" pitchFamily="34" charset="-122"/>
                <a:ea typeface="微软雅黑" panose="020B0503020204020204" pitchFamily="34" charset="-122"/>
                <a:cs typeface="+mn-ea"/>
                <a:sym typeface="+mn-ea"/>
              </a:rPr>
              <a:t>配置</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JDBC</a:t>
            </a:r>
            <a:r>
              <a:rPr lang="zh-CN" altLang="zh-CN" dirty="0" smtClean="0">
                <a:solidFill>
                  <a:srgbClr val="1369B2"/>
                </a:solidFill>
                <a:latin typeface="微软雅黑" panose="020B0503020204020204" pitchFamily="34" charset="-122"/>
                <a:ea typeface="微软雅黑" panose="020B0503020204020204" pitchFamily="34" charset="-122"/>
                <a:cs typeface="+mn-ea"/>
                <a:sym typeface="+mn-ea"/>
              </a:rPr>
              <a:t>模板</a:t>
            </a:r>
            <a:r>
              <a:rPr lang="en-US" altLang="zh-CN" dirty="0" smtClean="0">
                <a:solidFill>
                  <a:srgbClr val="595959"/>
                </a:solidFill>
                <a:latin typeface="微软雅黑" panose="020B0503020204020204" pitchFamily="34" charset="-122"/>
                <a:ea typeface="微软雅黑" panose="020B0503020204020204" pitchFamily="34" charset="-122"/>
                <a:cs typeface="+mn-ea"/>
                <a:sym typeface="+mn-ea"/>
              </a:rPr>
              <a:t>;</a:t>
            </a:r>
          </a:p>
          <a:p>
            <a:pPr marL="1200150" lvl="2" indent="-285750">
              <a:lnSpc>
                <a:spcPct val="150000"/>
              </a:lnSpc>
              <a:buFont typeface="Wingdings" panose="05000000000000000000" pitchFamily="2" charset="2"/>
              <a:buChar char="Ø"/>
            </a:pPr>
            <a:r>
              <a:rPr lang="zh-CN" altLang="zh-CN" dirty="0" smtClean="0">
                <a:solidFill>
                  <a:srgbClr val="1369B2"/>
                </a:solidFill>
                <a:latin typeface="微软雅黑" panose="020B0503020204020204" pitchFamily="34" charset="-122"/>
                <a:ea typeface="微软雅黑" panose="020B0503020204020204" pitchFamily="34" charset="-122"/>
                <a:cs typeface="+mn-ea"/>
                <a:sym typeface="+mn-ea"/>
              </a:rPr>
              <a:t>配置</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注入类。</a:t>
            </a:r>
            <a:endParaRPr lang="zh-CN" altLang="zh-CN"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3" name="Title 1"/>
          <p:cNvSpPr txBox="1"/>
          <p:nvPr/>
        </p:nvSpPr>
        <p:spPr>
          <a:xfrm>
            <a:off x="1143635" y="266700"/>
            <a:ext cx="42017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1e8fb407-7132-4d2b-89b4-34477107bdf3}"/>
  <p:tag name="TABLE_ENDDRAG_ORIGIN_RECT" val="718*321"/>
  <p:tag name="TABLE_ENDDRAG_RECT" val="182*211*718*32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0eaaea4d-8e38-4656-a13f-34a4c83a10c9}"/>
  <p:tag name="TABLE_ENDDRAG_ORIGIN_RECT" val="772*435"/>
  <p:tag name="TABLE_ENDDRAG_RECT" val="98*138*772*435"/>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44c64eea-b13c-4459-a9f5-f9cbbf13d53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47944af1-681f-4cba-ba7f-7158b410557b}"/>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ABLE_BEAUTIFY" val="smartTable{90cdd42d-c5c6-4223-9ebb-2afebe4b4a12}"/>
  <p:tag name="TABLE_ENDDRAG_ORIGIN_RECT" val="644*323"/>
  <p:tag name="TABLE_ENDDRAG_RECT" val="189*186*644*323"/>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KSO_WM_UNIT_TABLE_BEAUTIFY" val="smartTable{c5118544-ba59-4fc7-9e29-423562137675}"/>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4056</TotalTime>
  <Words>4562</Words>
  <Application>Microsoft Office PowerPoint</Application>
  <PresentationFormat>自定义</PresentationFormat>
  <Paragraphs>527</Paragraphs>
  <Slides>57</Slides>
  <Notes>56</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xb21cn</cp:lastModifiedBy>
  <cp:revision>1812</cp:revision>
  <dcterms:created xsi:type="dcterms:W3CDTF">2020-11-25T06:00:00Z</dcterms:created>
  <dcterms:modified xsi:type="dcterms:W3CDTF">2022-04-26T09:41:41Z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BD4B67CD63344334BF4D9D2575F8E199</vt:lpwstr>
  </property>
</Properties>
</file>