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381" r:id="rId9"/>
    <p:sldId id="382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383" r:id="rId19"/>
    <p:sldId id="38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85" r:id="rId40"/>
    <p:sldId id="265" r:id="rId41"/>
    <p:sldId id="266" r:id="rId42"/>
    <p:sldId id="376" r:id="rId43"/>
    <p:sldId id="375" r:id="rId44"/>
    <p:sldId id="377" r:id="rId45"/>
    <p:sldId id="378" r:id="rId46"/>
    <p:sldId id="379" r:id="rId47"/>
    <p:sldId id="38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88811" autoAdjust="0"/>
  </p:normalViewPr>
  <p:slideViewPr>
    <p:cSldViewPr snapToGrid="0">
      <p:cViewPr varScale="1">
        <p:scale>
          <a:sx n="99" d="100"/>
          <a:sy n="99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1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7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6" Type="http://schemas.openxmlformats.org/officeDocument/2006/relationships/image" Target="../media/image10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9.png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40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2" Type="http://schemas.openxmlformats.org/officeDocument/2006/relationships/tags" Target="../tags/tag87.xml"/><Relationship Id="rId16" Type="http://schemas.openxmlformats.org/officeDocument/2006/relationships/image" Target="../media/image17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6" Type="http://schemas.openxmlformats.org/officeDocument/2006/relationships/image" Target="../media/image2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image" Target="../media/image18.png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36160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它的元素又是一个一维数组。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例如，</a:t>
            </a:r>
            <a:r>
              <a:rPr lang="en-US" altLang="zh-CN" dirty="0">
                <a:solidFill>
                  <a:schemeClr val="tx1"/>
                </a:solidFill>
              </a:rPr>
              <a:t>float a[3][4];</a:t>
            </a:r>
            <a:r>
              <a:rPr lang="zh-CN" altLang="en-US" dirty="0">
                <a:solidFill>
                  <a:schemeClr val="tx1"/>
                </a:solidFill>
              </a:rPr>
              <a:t>可以把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个元素：</a:t>
            </a:r>
            <a:r>
              <a:rPr lang="en-US" altLang="zh-CN" dirty="0">
                <a:solidFill>
                  <a:schemeClr val="tx1"/>
                </a:solidFill>
              </a:rPr>
              <a:t>a[0], a[1], a[2]</a:t>
            </a:r>
            <a:r>
              <a:rPr lang="zh-CN" altLang="en-US" dirty="0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个元素的一维数组：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a[1] ——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a[1]</a:t>
            </a:r>
            <a:r>
              <a:rPr lang="en-US" altLang="zh-CN" dirty="0">
                <a:solidFill>
                  <a:schemeClr val="tx1"/>
                </a:solidFill>
              </a:rPr>
              <a:t>[3]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a[2]</a:t>
            </a:r>
            <a:r>
              <a:rPr lang="en-US" altLang="zh-CN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float</a:t>
            </a:r>
            <a:r>
              <a:rPr lang="zh-CN" altLang="en-US" sz="1600"/>
              <a:t>型二维数组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 dirty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数组第二维有</a:t>
            </a:r>
            <a:r>
              <a:rPr lang="en-US" altLang="zh-CN" sz="1600" dirty="0"/>
              <a:t>6</a:t>
            </a:r>
            <a:r>
              <a:rPr lang="zh-CN" altLang="en-US" sz="1600"/>
              <a:t>个元素</a:t>
            </a:r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数组第一维有</a:t>
            </a:r>
            <a:r>
              <a:rPr lang="en-US" altLang="zh-CN" sz="1600" dirty="0"/>
              <a:t>3</a:t>
            </a:r>
            <a:r>
              <a:rPr lang="zh-CN" altLang="en-US" sz="1600"/>
              <a:t>个元素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a[3][4], b[5][10];//a[2][3]=10;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 dirty="0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 dirty="0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8" y="2802463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a[3, 4], b[5, 10];</a:t>
            </a:r>
            <a:r>
              <a:rPr lang="zh-CN" altLang="en-US" dirty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在一对方括号内不能写两个下标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语言中，二维数组中元素排列的顺序是按行存放的。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矩阵形式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列形式）表示二维数组，是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00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01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02 </a:t>
              </a:r>
              <a:r>
                <a:rPr lang="en-US" altLang="zh-CN" dirty="0"/>
                <a:t>	 a</a:t>
              </a:r>
              <a:r>
                <a:rPr lang="en-US" altLang="zh-CN" baseline="-25000" dirty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10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a</a:t>
              </a:r>
              <a:r>
                <a:rPr lang="en-US" altLang="zh-CN" baseline="-25000" dirty="0"/>
                <a:t>20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21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22	</a:t>
              </a:r>
              <a:r>
                <a:rPr lang="en-US" altLang="zh-CN" dirty="0"/>
                <a:t> a</a:t>
              </a:r>
              <a:r>
                <a:rPr lang="en-US" altLang="zh-CN" baseline="-25000" dirty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 dirty="0"/>
              <a:t>0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1</a:t>
            </a:r>
            <a:r>
              <a:rPr lang="zh-CN" altLang="en-US"/>
              <a:t>行元素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</a:t>
            </a:r>
            <a:r>
              <a:rPr lang="en-US" altLang="zh-CN" dirty="0"/>
              <a:t>2</a:t>
            </a:r>
            <a:r>
              <a:rPr lang="zh-CN" altLang="en-US"/>
              <a:t>行元素</a:t>
            </a:r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a[2][3][4];</a:t>
            </a:r>
            <a:r>
              <a:rPr lang="zh-CN" altLang="en-US" dirty="0">
                <a:solidFill>
                  <a:srgbClr val="000000"/>
                </a:solidFill>
              </a:rPr>
              <a:t>在内存中的排列顺序为：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引用二维数组元素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6832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“下标”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</a:t>
            </a:r>
            <a:r>
              <a:rPr lang="zh-CN" altLang="en-US">
                <a:solidFill>
                  <a:schemeClr val="tx1"/>
                </a:solidFill>
              </a:rPr>
              <a:t>表达式。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数组元素可以出现在表达式中，也可以被赋值，如：</a:t>
            </a:r>
            <a:r>
              <a:rPr lang="en-US" altLang="zh-CN" dirty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的元素（行序号和列序号均从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a[3][4];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</a:rPr>
              <a:t>3×4</a:t>
            </a:r>
            <a:r>
              <a:rPr lang="zh-CN" altLang="en-US" sz="1600" dirty="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 dirty="0"/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a[3][4]=3;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不存在</a:t>
            </a:r>
            <a:r>
              <a:rPr lang="en-US" altLang="zh-CN" sz="1600" dirty="0">
                <a:solidFill>
                  <a:srgbClr val="008000"/>
                </a:solidFill>
              </a:rPr>
              <a:t>a[3][4]</a:t>
            </a:r>
            <a:r>
              <a:rPr lang="zh-CN" altLang="en-US" sz="1600" dirty="0">
                <a:solidFill>
                  <a:srgbClr val="008000"/>
                </a:solidFill>
              </a:rPr>
              <a:t>元素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数组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 dirty="0">
                <a:solidFill>
                  <a:srgbClr val="008000"/>
                </a:solidFill>
              </a:rPr>
              <a:t>0~2</a:t>
            </a:r>
            <a:r>
              <a:rPr lang="zh-CN" altLang="en-US" sz="1600" dirty="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 dirty="0">
                <a:solidFill>
                  <a:srgbClr val="008000"/>
                </a:solidFill>
              </a:rPr>
              <a:t>0~3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二维数组的初始化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</a:rPr>
              <a:t>分行给二维数组赋初值。（最清楚直观）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</a:t>
            </a:r>
            <a:r>
              <a:rPr lang="zh-CN" altLang="en-US" sz="1600" dirty="0">
                <a:solidFill>
                  <a:schemeClr val="tx1"/>
                </a:solidFill>
              </a:rPr>
              <a:t>可以将所有数据写在一个花括号内，按数组元素在内存中的排列顺序对各元素赋初值。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</a:t>
            </a:r>
            <a:r>
              <a:rPr lang="zh-CN" altLang="en-US" sz="1600" dirty="0">
                <a:solidFill>
                  <a:schemeClr val="tx1"/>
                </a:solidFill>
              </a:rPr>
              <a:t>可以对部分元素赋初值。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</a:t>
            </a:r>
            <a:r>
              <a:rPr lang="zh-CN" altLang="en-US" sz="1600" dirty="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维的长度不能省。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维的长度，但应分行赋初值。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39050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a[3][4]={1,2,5,6,7,9};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a[3][4]={1,2,3,4,5,6,7,8,9,10,11,12};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7954" y="3351340"/>
            <a:ext cx="390509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a[3][4]={{1},{5},{9}};			</a:t>
            </a:r>
            <a:r>
              <a:rPr lang="zh-CN" altLang="en-US" sz="1600" dirty="0"/>
              <a:t>①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7953" y="3828425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a[3][4]={{1},{0,6},{0,0,11}};		</a:t>
            </a:r>
            <a:r>
              <a:rPr lang="zh-CN" altLang="en-US" sz="1600" dirty="0"/>
              <a:t>②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953" y="4305510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a[3][4]={{1},{5,6}};				</a:t>
            </a:r>
            <a:r>
              <a:rPr lang="zh-CN" altLang="en-US" sz="1600" dirty="0"/>
              <a:t>③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①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②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/>
              <a:t>③</a:t>
            </a:r>
            <a:endParaRPr lang="en-US" altLang="zh-CN"/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37953" y="4782596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a[3][4]={{1},{},{9}};				</a:t>
            </a:r>
            <a:r>
              <a:rPr lang="zh-CN" altLang="en-US" sz="1600" dirty="0"/>
              <a:t>④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dirty="0"/>
              <a:t>④</a:t>
            </a:r>
            <a:endParaRPr lang="en-US" altLang="zh-CN" dirty="0"/>
          </a:p>
          <a:p>
            <a:pPr algn="ctr" defTabSz="357188">
              <a:lnSpc>
                <a:spcPct val="150000"/>
              </a:lnSpc>
            </a:pPr>
            <a:r>
              <a:rPr lang="en-US" altLang="zh-CN" dirty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dirty="0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dirty="0"/>
              <a:t>9	0	0	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37955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a[3][4]={1,2,3,4,5,6,7,8,9,10,11,12};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385470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a[][4]={1,2,3,4,5,6,7,8,9,10,11,12};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a[][4]={{0,0,3},{},{0,10}};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b[3][2],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=0;i&lt;=1;i++)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 (j=0;j&lt;=2;j++)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b="1" dirty="0">
                <a:solidFill>
                  <a:schemeClr val="accent6"/>
                </a:solidFill>
              </a:rPr>
              <a:t>b[j][</a:t>
            </a:r>
            <a:r>
              <a:rPr lang="en-US" altLang="zh-CN" sz="1400" b="1" dirty="0" err="1">
                <a:solidFill>
                  <a:schemeClr val="accent6"/>
                </a:solidFill>
              </a:rPr>
              <a:t>i</a:t>
            </a:r>
            <a:r>
              <a:rPr lang="en-US" altLang="zh-CN" sz="1400" b="1" dirty="0">
                <a:solidFill>
                  <a:schemeClr val="accent6"/>
                </a:solidFill>
              </a:rPr>
              <a:t>]=a[</a:t>
            </a:r>
            <a:r>
              <a:rPr lang="en-US" altLang="zh-CN" sz="1400" b="1" dirty="0" err="1">
                <a:solidFill>
                  <a:schemeClr val="accent6"/>
                </a:solidFill>
              </a:rPr>
              <a:t>i</a:t>
            </a:r>
            <a:r>
              <a:rPr lang="en-US" altLang="zh-CN" sz="1400" b="1" dirty="0">
                <a:solidFill>
                  <a:schemeClr val="accent6"/>
                </a:solidFill>
              </a:rPr>
              <a:t>][j];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数组元素的值赋给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("array b:\n");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=0;i&lt;=2;i++)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for(j=0;j&lt;=1;j++)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("%5d",b[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8081" y="493616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二维数组程序举例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int </a:t>
            </a:r>
            <a:r>
              <a:rPr lang="en-US" altLang="zh-CN" sz="1400" dirty="0" err="1"/>
              <a:t>i,j,row</a:t>
            </a:r>
            <a:r>
              <a:rPr lang="en-US" altLang="zh-CN" sz="1400" dirty="0"/>
              <a:t>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a[3][4]={{1,2,3,4},{9,8,7,6},{-10,10,-5,2}};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max=a[0][0];		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先认为</a:t>
            </a:r>
            <a:r>
              <a:rPr lang="en-US" altLang="zh-CN" sz="1400" dirty="0">
                <a:solidFill>
                  <a:srgbClr val="008000"/>
                </a:solidFill>
              </a:rPr>
              <a:t>a[0][0]</a:t>
            </a:r>
            <a:r>
              <a:rPr lang="zh-CN" altLang="en-US" sz="1400" dirty="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 dirty="0"/>
              <a:t>		if(a[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][j]&gt;max)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如果某元素大于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，就取代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	max=a[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 dirty="0"/>
              <a:t>			row=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 err="1"/>
              <a:t>colum</a:t>
            </a:r>
            <a:r>
              <a:rPr lang="en-US" altLang="zh-CN" sz="1400" dirty="0"/>
              <a:t>=j;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("max=%d\</a:t>
            </a:r>
            <a:r>
              <a:rPr lang="en-US" altLang="zh-CN" sz="1400" dirty="0" err="1"/>
              <a:t>nrow</a:t>
            </a:r>
            <a:r>
              <a:rPr lang="en-US" altLang="zh-CN" sz="1400" dirty="0"/>
              <a:t>=%d\</a:t>
            </a:r>
            <a:r>
              <a:rPr lang="en-US" altLang="zh-CN" sz="1400" dirty="0" err="1"/>
              <a:t>ncolum</a:t>
            </a:r>
            <a:r>
              <a:rPr lang="en-US" altLang="zh-CN" sz="1400" dirty="0"/>
              <a:t>=%d\n",</a:t>
            </a:r>
            <a:r>
              <a:rPr lang="en-US" altLang="zh-CN" sz="1400" dirty="0" err="1"/>
              <a:t>max,row,colum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max=a[i][j]</a:t>
                      </a:r>
                    </a:p>
                    <a:p>
                      <a:r>
                        <a:rPr lang="en-US" altLang="zh-CN" sz="1400"/>
                        <a:t>row=i</a:t>
                      </a:r>
                    </a:p>
                    <a:p>
                      <a:r>
                        <a:rPr lang="en-US" altLang="zh-CN" sz="140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max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row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找最大最小值</a:t>
              </a:r>
              <a:endParaRPr lang="en-US" altLang="zh-CN" sz="2400" b="1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E8E045-A495-4F3B-B67F-DA970F9F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49276"/>
            <a:ext cx="8424862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/>
              <a:t>练习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、程序填空（</a:t>
            </a:r>
            <a:r>
              <a:rPr lang="en-US" altLang="zh-CN" sz="2800" dirty="0"/>
              <a:t>6-3.c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9C4419-BD92-46AA-952E-9428C44F7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0" y="1623869"/>
            <a:ext cx="11819020" cy="2601902"/>
          </a:xfrm>
          <a:prstGeom prst="rect">
            <a:avLst/>
          </a:prstGeom>
        </p:spPr>
      </p:pic>
      <p:sp>
        <p:nvSpPr>
          <p:cNvPr id="5" name="双括号 4">
            <a:extLst>
              <a:ext uri="{FF2B5EF4-FFF2-40B4-BE49-F238E27FC236}">
                <a16:creationId xmlns:a16="http://schemas.microsoft.com/office/drawing/2014/main" id="{F994758C-679D-40B1-AE5B-995662DEC0C7}"/>
              </a:ext>
            </a:extLst>
          </p:cNvPr>
          <p:cNvSpPr/>
          <p:nvPr/>
        </p:nvSpPr>
        <p:spPr bwMode="auto">
          <a:xfrm>
            <a:off x="2278595" y="2242348"/>
            <a:ext cx="1296144" cy="9144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1  2  13  4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7  8  10  6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3  5   9   7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54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E8E045-A495-4F3B-B67F-DA970F9F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548681"/>
            <a:ext cx="8424862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/>
              <a:t>练习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、程序编写（</a:t>
            </a:r>
            <a:r>
              <a:rPr lang="en-US" altLang="zh-CN" sz="2800" dirty="0"/>
              <a:t>6-4.c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zh-CN" altLang="en-US" sz="2800" dirty="0"/>
              <a:t>在程序中，定义了</a:t>
            </a:r>
            <a:r>
              <a:rPr lang="en-US" altLang="zh-CN" sz="2800" dirty="0"/>
              <a:t>N</a:t>
            </a:r>
            <a:r>
              <a:rPr lang="zh-CN" altLang="en-US" sz="2800" dirty="0"/>
              <a:t>*</a:t>
            </a:r>
            <a:r>
              <a:rPr lang="en-US" altLang="zh-CN" sz="2800" dirty="0"/>
              <a:t>N</a:t>
            </a:r>
            <a:r>
              <a:rPr lang="zh-CN" altLang="en-US" sz="2800" dirty="0"/>
              <a:t>的二维数组，并在主函数中赋值，编写函数</a:t>
            </a:r>
            <a:r>
              <a:rPr lang="en-US" altLang="zh-CN" sz="2800" dirty="0"/>
              <a:t>fun</a:t>
            </a:r>
            <a:r>
              <a:rPr lang="zh-CN" altLang="en-US" sz="2800" dirty="0"/>
              <a:t>，函数功能是：求出数组周边（第一行、第一列、最后一行和最后一列）元素的平均值</a:t>
            </a:r>
            <a:r>
              <a:rPr lang="en-US" altLang="zh-CN" sz="2800" dirty="0"/>
              <a:t>s</a:t>
            </a:r>
            <a:r>
              <a:rPr lang="zh-CN" altLang="en-US" sz="2800" dirty="0"/>
              <a:t>并作为返回值。例如，若</a:t>
            </a:r>
            <a:r>
              <a:rPr lang="en-US" altLang="zh-CN" sz="2800" dirty="0"/>
              <a:t>a</a:t>
            </a:r>
            <a:r>
              <a:rPr lang="zh-CN" altLang="en-US" sz="2800" dirty="0"/>
              <a:t>数组中的值为：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if(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==0||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==N-1||j==0||j==N-1)</a:t>
            </a:r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r>
              <a:rPr lang="zh-CN" altLang="en-US" sz="2800" dirty="0"/>
              <a:t>则</a:t>
            </a:r>
            <a:r>
              <a:rPr lang="en-US" altLang="zh-CN" sz="2800" dirty="0"/>
              <a:t>s=3.375</a:t>
            </a:r>
          </a:p>
        </p:txBody>
      </p:sp>
      <p:sp>
        <p:nvSpPr>
          <p:cNvPr id="5" name="双括号 4">
            <a:extLst>
              <a:ext uri="{FF2B5EF4-FFF2-40B4-BE49-F238E27FC236}">
                <a16:creationId xmlns:a16="http://schemas.microsoft.com/office/drawing/2014/main" id="{F994758C-679D-40B1-AE5B-995662DEC0C7}"/>
              </a:ext>
            </a:extLst>
          </p:cNvPr>
          <p:cNvSpPr/>
          <p:nvPr/>
        </p:nvSpPr>
        <p:spPr bwMode="auto">
          <a:xfrm>
            <a:off x="5087888" y="4005064"/>
            <a:ext cx="1512168" cy="1584176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0  1  2  7  9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1  9  7  4  5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2  3  8  3  1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4  5  6  8  2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5  9  1  4  1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49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为什么需要数组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烦琐，</a:t>
            </a:r>
            <a:r>
              <a:rPr lang="zh-CN" altLang="en-US" sz="1600" kern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字符数组</a:t>
            </a:r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7" y="1839797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char c[10];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c[0]='I'; c[1]=' ';c[2]='</a:t>
            </a:r>
            <a:r>
              <a:rPr lang="en-US" altLang="zh-CN" sz="1600" dirty="0" err="1">
                <a:solidFill>
                  <a:schemeClr val="tx1"/>
                </a:solidFill>
              </a:rPr>
              <a:t>a';c</a:t>
            </a:r>
            <a:r>
              <a:rPr lang="en-US" altLang="zh-CN" sz="1600" dirty="0">
                <a:solidFill>
                  <a:schemeClr val="tx1"/>
                </a:solidFill>
              </a:rPr>
              <a:t>[3]='</a:t>
            </a:r>
            <a:r>
              <a:rPr lang="en-US" altLang="zh-CN" sz="1600" dirty="0" err="1">
                <a:solidFill>
                  <a:schemeClr val="tx1"/>
                </a:solidFill>
              </a:rPr>
              <a:t>m';c</a:t>
            </a:r>
            <a:r>
              <a:rPr lang="en-US" altLang="zh-CN" sz="1600" dirty="0">
                <a:solidFill>
                  <a:schemeClr val="tx1"/>
                </a:solidFill>
              </a:rPr>
              <a:t>[4]=' ';c[5]='</a:t>
            </a:r>
            <a:r>
              <a:rPr lang="en-US" altLang="zh-CN" sz="1600" dirty="0" err="1">
                <a:solidFill>
                  <a:schemeClr val="tx1"/>
                </a:solidFill>
              </a:rPr>
              <a:t>h';c</a:t>
            </a:r>
            <a:r>
              <a:rPr lang="en-US" altLang="zh-CN" sz="1600" dirty="0">
                <a:solidFill>
                  <a:schemeClr val="tx1"/>
                </a:solidFill>
              </a:rPr>
              <a:t>[6]='</a:t>
            </a:r>
            <a:r>
              <a:rPr lang="en-US" altLang="zh-CN" sz="1600" dirty="0" err="1">
                <a:solidFill>
                  <a:schemeClr val="tx1"/>
                </a:solidFill>
              </a:rPr>
              <a:t>a';c</a:t>
            </a:r>
            <a:r>
              <a:rPr lang="en-US" altLang="zh-CN" sz="1600" dirty="0">
                <a:solidFill>
                  <a:schemeClr val="tx1"/>
                </a:solidFill>
              </a:rPr>
              <a:t>[7]='</a:t>
            </a:r>
            <a:r>
              <a:rPr lang="en-US" altLang="zh-CN" sz="1600" dirty="0" err="1">
                <a:solidFill>
                  <a:schemeClr val="tx1"/>
                </a:solidFill>
              </a:rPr>
              <a:t>p';c</a:t>
            </a:r>
            <a:r>
              <a:rPr lang="en-US" altLang="zh-CN" sz="1600" dirty="0">
                <a:solidFill>
                  <a:schemeClr val="tx1"/>
                </a:solidFill>
              </a:rPr>
              <a:t>[8]='</a:t>
            </a:r>
            <a:r>
              <a:rPr lang="en-US" altLang="zh-CN" sz="1600" dirty="0" err="1">
                <a:solidFill>
                  <a:schemeClr val="tx1"/>
                </a:solidFill>
              </a:rPr>
              <a:t>p';c</a:t>
            </a:r>
            <a:r>
              <a:rPr lang="en-US" altLang="zh-CN" sz="1600" dirty="0">
                <a:solidFill>
                  <a:schemeClr val="tx1"/>
                </a:solidFill>
              </a:rPr>
              <a:t>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8583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ㄩ</a:t>
                      </a:r>
                      <a:endParaRPr lang="zh-CN" altLang="en-US" sz="16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由于字符型数据是以整数形式(ASCII代码)存放的，因此也可以用整型数组来存放字符数据。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c[0]='a';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如果在定义字符数组时不进行初始化，则数组中各元素的值是</a:t>
            </a:r>
            <a:r>
              <a:rPr lang="zh-CN" altLang="en-US" sz="1600" b="1" dirty="0">
                <a:solidFill>
                  <a:schemeClr val="tx1"/>
                </a:solidFill>
              </a:rPr>
              <a:t>不可预料</a:t>
            </a:r>
            <a:r>
              <a:rPr lang="zh-CN" altLang="en-US" sz="1600" dirty="0">
                <a:solidFill>
                  <a:schemeClr val="tx1"/>
                </a:solidFill>
              </a:rPr>
              <a:t>的。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如果花括号中提供的初值个数（即字符个数）大于数组长度，则出现语法错误。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如果初值个数小于数组长度，则只将这些字符赋给数组中前面那些元素，其余的元素自动定为空字符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</a:t>
            </a:r>
            <a:r>
              <a:rPr lang="en-US" altLang="zh-CN" sz="1600" dirty="0">
                <a:solidFill>
                  <a:schemeClr val="tx1"/>
                </a:solidFill>
              </a:rPr>
              <a:t>′\0′)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也可以定义和初始化一个二维字符数组。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932267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c[10]={′I′,′ ′ 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>
                <a:solidFill>
                  <a:srgbClr val="008000"/>
                </a:solidFill>
              </a:rPr>
              <a:t>c[0]</a:t>
            </a:r>
            <a:r>
              <a:rPr lang="zh-CN" altLang="en-US" sz="1600">
                <a:solidFill>
                  <a:srgbClr val="008000"/>
                </a:solidFill>
              </a:rPr>
              <a:t>～</a:t>
            </a:r>
            <a:r>
              <a:rPr lang="en-US" altLang="zh-CN" sz="1600">
                <a:solidFill>
                  <a:srgbClr val="008000"/>
                </a:solidFill>
              </a:rPr>
              <a:t>c[9]</a:t>
            </a:r>
            <a:r>
              <a:rPr lang="zh-CN" altLang="en-US" sz="160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</a:t>
            </a:r>
            <a:r>
              <a:rPr lang="pt-BR" altLang="zh-CN" sz="1600"/>
              <a:t>har c</a:t>
            </a:r>
            <a:r>
              <a:rPr lang="en-US" altLang="zh-CN" sz="1600"/>
              <a:t>[</a:t>
            </a:r>
            <a:r>
              <a:rPr lang="pt-BR" altLang="zh-CN" sz="1600"/>
              <a:t>10</a:t>
            </a:r>
            <a:r>
              <a:rPr lang="en-US" altLang="zh-CN" sz="1600"/>
              <a:t>]</a:t>
            </a:r>
            <a:r>
              <a:rPr lang="pt-BR" altLang="zh-CN" sz="1600"/>
              <a:t>={′c′,′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diamond[5][5]={{′ ′,′ ′,′*′},{′ ′,′*′,′ ′,′*′},{′*′,′ ′,′ ′,′ ′,′*′},{′ ′,′*′,′ ′,′*′},{′ ′,′ 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</a:t>
            </a:r>
            <a:r>
              <a:rPr lang="en-US" altLang="zh-CN" sz="1600"/>
              <a:t>[]</a:t>
            </a:r>
            <a:r>
              <a:rPr lang="pt-BR" altLang="zh-CN" sz="1600"/>
              <a:t>={′I′,′ ′,′a′,′m′,′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7351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\0</a:t>
                      </a:r>
                      <a:endParaRPr lang="zh-CN" altLang="en-US" sz="16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引用字符数组中的元素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输出一个已知的字符串。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		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printf("%c",diamond[i][j]);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语言中，是将字符串作为字符数组来处理的。</a:t>
            </a:r>
            <a:endParaRPr lang="en-US" altLang="zh-CN" sz="2000" dirty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在实际工作中，人们关心的往往是字符串的有效长度而不是字符数组的长度。</a:t>
            </a:r>
            <a:endParaRPr lang="en-US" altLang="zh-CN" sz="2000" dirty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为了测定字符串的实际长度，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′\0′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作为结束标志。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6614838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program″  </a:t>
            </a:r>
            <a:r>
              <a:rPr lang="zh-CN" altLang="en-US" sz="1600">
                <a:solidFill>
                  <a:srgbClr val="0070C0"/>
                </a:solidFill>
              </a:rPr>
              <a:t>字符串是存放在一维数组中的，占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个字节，字符占</a:t>
            </a:r>
            <a:r>
              <a:rPr lang="en-US" altLang="zh-CN" sz="1600">
                <a:solidFill>
                  <a:srgbClr val="0070C0"/>
                </a:solidFill>
              </a:rPr>
              <a:t>9</a:t>
            </a:r>
            <a:r>
              <a:rPr lang="zh-CN" altLang="en-US" sz="1600">
                <a:solidFill>
                  <a:srgbClr val="0070C0"/>
                </a:solidFill>
              </a:rPr>
              <a:t>个字节，最后一个字节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("How do you do?\n");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 dirty="0">
                <a:solidFill>
                  <a:srgbClr val="0070C0"/>
                </a:solidFill>
              </a:rPr>
              <a:t>′\n′</a:t>
            </a:r>
            <a:r>
              <a:rPr lang="zh-CN" altLang="en-US" sz="1600" dirty="0">
                <a:solidFill>
                  <a:srgbClr val="0070C0"/>
                </a:solidFill>
              </a:rPr>
              <a:t>的后面加了一个</a:t>
            </a:r>
            <a:r>
              <a:rPr lang="en-US" altLang="zh-CN" sz="1600" dirty="0">
                <a:solidFill>
                  <a:srgbClr val="0070C0"/>
                </a:solidFill>
              </a:rPr>
              <a:t>′\0′</a:t>
            </a:r>
            <a:r>
              <a:rPr lang="zh-CN" altLang="en-US" sz="1600" dirty="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 dirty="0" err="1">
                <a:solidFill>
                  <a:srgbClr val="0070C0"/>
                </a:solidFill>
              </a:rPr>
              <a:t>printf</a:t>
            </a:r>
            <a:r>
              <a:rPr lang="zh-CN" altLang="en-US" sz="1600" dirty="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 dirty="0">
                <a:solidFill>
                  <a:srgbClr val="0070C0"/>
                </a:solidFill>
              </a:rPr>
              <a:t>′\0′</a:t>
            </a:r>
            <a:r>
              <a:rPr lang="zh-CN" altLang="en-US" sz="1600" dirty="0">
                <a:solidFill>
                  <a:srgbClr val="0070C0"/>
                </a:solidFill>
              </a:rPr>
              <a:t>，遇</a:t>
            </a:r>
            <a:r>
              <a:rPr lang="en-US" altLang="zh-CN" sz="1600" dirty="0">
                <a:solidFill>
                  <a:srgbClr val="0070C0"/>
                </a:solidFill>
              </a:rPr>
              <a:t>′\0′</a:t>
            </a:r>
            <a:r>
              <a:rPr lang="zh-CN" altLang="en-US" sz="1600" dirty="0">
                <a:solidFill>
                  <a:srgbClr val="0070C0"/>
                </a:solidFill>
              </a:rPr>
              <a:t>就停止输出。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char c[]={"I  am  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或 </a:t>
            </a:r>
            <a:r>
              <a:rPr lang="en-US" altLang="zh-CN" sz="1600" dirty="0"/>
              <a:t>char c[]="I am happy";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用一个字符串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zh-CN" altLang="en-US" sz="1600" dirty="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 dirty="0">
                <a:solidFill>
                  <a:srgbClr val="0070C0"/>
                </a:solidFill>
              </a:rPr>
              <a:t>双引号</a:t>
            </a:r>
            <a:r>
              <a:rPr lang="zh-CN" altLang="en-US" sz="1600" dirty="0">
                <a:solidFill>
                  <a:srgbClr val="0070C0"/>
                </a:solidFill>
              </a:rPr>
              <a:t>而不是单引号括起来的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  <a:r>
              <a:rPr lang="zh-CN" altLang="en-US" sz="1600" dirty="0">
                <a:solidFill>
                  <a:srgbClr val="0070C0"/>
                </a:solidFill>
              </a:rPr>
              <a:t>作为字符数组的初值。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c</a:t>
            </a:r>
            <a:r>
              <a:rPr lang="en-US" altLang="zh-CN" sz="1600" dirty="0">
                <a:solidFill>
                  <a:schemeClr val="tx1"/>
                </a:solidFill>
              </a:rPr>
              <a:t>[]</a:t>
            </a:r>
            <a:r>
              <a:rPr lang="pt-BR" altLang="zh-CN" sz="1600" dirty="0">
                <a:solidFill>
                  <a:schemeClr val="tx1"/>
                </a:solidFill>
              </a:rPr>
              <a:t>={′I′, ′ ′, ′a′,′m′, ′ ′,′h′,′a′,′p′,′p′,′y′,′\0′};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c</a:t>
            </a:r>
            <a:r>
              <a:rPr lang="en-US" altLang="zh-CN" sz="1600" dirty="0">
                <a:solidFill>
                  <a:schemeClr val="tx1"/>
                </a:solidFill>
              </a:rPr>
              <a:t>[]</a:t>
            </a:r>
            <a:r>
              <a:rPr lang="pt-BR" altLang="zh-CN" sz="1600" dirty="0">
                <a:solidFill>
                  <a:schemeClr val="tx1"/>
                </a:solidFill>
              </a:rPr>
              <a:t>={′I′,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c</a:t>
            </a:r>
            <a:r>
              <a:rPr lang="en-US" altLang="zh-CN" sz="1600" dirty="0">
                <a:solidFill>
                  <a:schemeClr val="tx1"/>
                </a:solidFill>
              </a:rPr>
              <a:t>[10]</a:t>
            </a:r>
            <a:r>
              <a:rPr lang="pt-BR" altLang="zh-CN" sz="1600" dirty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数组</a:t>
            </a:r>
            <a:r>
              <a:rPr lang="pt-BR" altLang="zh-CN" sz="1600" dirty="0">
                <a:solidFill>
                  <a:srgbClr val="0070C0"/>
                </a:solidFill>
              </a:rPr>
              <a:t>c</a:t>
            </a:r>
            <a:r>
              <a:rPr lang="zh-CN" altLang="en-US" sz="1600" dirty="0">
                <a:solidFill>
                  <a:srgbClr val="0070C0"/>
                </a:solidFill>
              </a:rPr>
              <a:t>的前</a:t>
            </a:r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r>
              <a:rPr lang="zh-CN" altLang="en-US" sz="1600" dirty="0">
                <a:solidFill>
                  <a:srgbClr val="0070C0"/>
                </a:solidFill>
              </a:rPr>
              <a:t>个元素为</a:t>
            </a:r>
            <a:r>
              <a:rPr lang="en-US" altLang="zh-CN" sz="1600" dirty="0">
                <a:solidFill>
                  <a:srgbClr val="0070C0"/>
                </a:solidFill>
              </a:rPr>
              <a:t>: ′</a:t>
            </a:r>
            <a:r>
              <a:rPr lang="pt-BR" altLang="zh-CN" sz="1600" dirty="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 dirty="0">
                <a:solidFill>
                  <a:srgbClr val="0070C0"/>
                </a:solidFill>
              </a:rPr>
              <a:t>第</a:t>
            </a:r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r>
              <a:rPr lang="zh-CN" altLang="en-US" sz="1600" dirty="0">
                <a:solidFill>
                  <a:srgbClr val="0070C0"/>
                </a:solidFill>
              </a:rPr>
              <a:t>个元素为</a:t>
            </a:r>
            <a:r>
              <a:rPr lang="en-US" altLang="zh-CN" sz="1600" dirty="0">
                <a:solidFill>
                  <a:srgbClr val="0070C0"/>
                </a:solidFill>
              </a:rPr>
              <a:t>′\0′</a:t>
            </a:r>
            <a:r>
              <a:rPr lang="zh-CN" altLang="en-US" sz="1600" dirty="0">
                <a:solidFill>
                  <a:srgbClr val="0070C0"/>
                </a:solidFill>
              </a:rPr>
              <a:t>，后</a:t>
            </a:r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个元素也自动设定为空字符。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6723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</a:t>
            </a:r>
            <a:r>
              <a:rPr lang="en-US" altLang="zh-CN" sz="1400">
                <a:solidFill>
                  <a:schemeClr val="accent6"/>
                </a:solidFill>
              </a:rPr>
              <a:t>%c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c[i]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(1) </a:t>
            </a:r>
            <a:r>
              <a:rPr lang="zh-CN" altLang="en-US" sz="2000" dirty="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 dirty="0">
                <a:solidFill>
                  <a:schemeClr val="accent1"/>
                </a:solidFill>
              </a:rPr>
              <a:t>%c”</a:t>
            </a:r>
            <a:r>
              <a:rPr lang="zh-CN" altLang="en-US" sz="2000" dirty="0">
                <a:solidFill>
                  <a:schemeClr val="accent1"/>
                </a:solidFill>
              </a:rPr>
              <a:t>输入或输出一个字符。</a:t>
            </a: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(2) </a:t>
            </a:r>
            <a:r>
              <a:rPr lang="zh-CN" altLang="en-US" sz="2000" dirty="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 dirty="0">
                <a:solidFill>
                  <a:schemeClr val="accent1"/>
                </a:solidFill>
              </a:rPr>
              <a:t>%s”</a:t>
            </a:r>
            <a:r>
              <a:rPr lang="zh-CN" altLang="en-US" sz="2000" dirty="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 dirty="0">
                <a:solidFill>
                  <a:schemeClr val="accent1"/>
                </a:solidFill>
              </a:rPr>
              <a:t>(string)</a:t>
            </a:r>
            <a:r>
              <a:rPr lang="zh-CN" altLang="en-US" sz="2000" dirty="0">
                <a:solidFill>
                  <a:schemeClr val="accent1"/>
                </a:solidFill>
              </a:rPr>
              <a:t>的输入输出。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417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en-US" altLang="zh-CN" sz="1400" dirty="0">
                <a:solidFill>
                  <a:schemeClr val="accent6"/>
                </a:solidFill>
              </a:rPr>
              <a:t>%s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n",</a:t>
            </a:r>
            <a:r>
              <a:rPr lang="en-US" altLang="zh-CN" sz="1400" dirty="0" err="1">
                <a:solidFill>
                  <a:schemeClr val="accent6"/>
                </a:solidFill>
              </a:rPr>
              <a:t>c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015" y="3794227"/>
            <a:ext cx="7965831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zh-CN" altLang="en-US" dirty="0">
                <a:solidFill>
                  <a:srgbClr val="000000"/>
                </a:solidFill>
              </a:rPr>
              <a:t>输出的字符中不包括结束符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zh-CN" altLang="en-US" dirty="0">
                <a:solidFill>
                  <a:srgbClr val="000000"/>
                </a:solidFill>
              </a:rPr>
              <a:t>用“</a:t>
            </a:r>
            <a:r>
              <a:rPr lang="en-US" altLang="zh-CN" dirty="0">
                <a:solidFill>
                  <a:srgbClr val="000000"/>
                </a:solidFill>
              </a:rPr>
              <a:t>%s”</a:t>
            </a:r>
            <a:r>
              <a:rPr lang="zh-CN" altLang="en-US" dirty="0">
                <a:solidFill>
                  <a:srgbClr val="000000"/>
                </a:solidFill>
              </a:rPr>
              <a:t>格式符输出字符串时，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zh-CN" altLang="en-US" dirty="0">
                <a:solidFill>
                  <a:srgbClr val="000000"/>
                </a:solidFill>
              </a:rPr>
              <a:t>函数中的输出项是</a:t>
            </a:r>
            <a:r>
              <a:rPr lang="zh-CN" altLang="en-US" dirty="0">
                <a:solidFill>
                  <a:srgbClr val="FF0000"/>
                </a:solidFill>
              </a:rPr>
              <a:t>字符数组名</a:t>
            </a:r>
            <a:r>
              <a:rPr lang="zh-CN" altLang="en-US" dirty="0">
                <a:solidFill>
                  <a:srgbClr val="000000"/>
                </a:solidFill>
              </a:rPr>
              <a:t>，而不是数组元素名。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zh-CN" altLang="en-US" dirty="0">
                <a:solidFill>
                  <a:srgbClr val="000000"/>
                </a:solidFill>
              </a:rPr>
              <a:t>如果数组长度大于字符串的实际长度，也只输出到遇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zh-CN" altLang="en-US" dirty="0">
                <a:solidFill>
                  <a:srgbClr val="000000"/>
                </a:solidFill>
              </a:rPr>
              <a:t>如果一个字符数组中包含一个以上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，则遇第一个</a:t>
            </a:r>
            <a:r>
              <a:rPr lang="en-US" altLang="zh-CN" dirty="0">
                <a:solidFill>
                  <a:srgbClr val="000000"/>
                </a:solidFill>
              </a:rPr>
              <a:t>′\0′</a:t>
            </a:r>
            <a:r>
              <a:rPr lang="zh-CN" altLang="en-US" dirty="0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c[6];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China↙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系统会自动在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结束符。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如果利用一个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函数输入多个字符串，则</a:t>
            </a:r>
            <a:r>
              <a:rPr lang="zh-CN" altLang="en-US" dirty="0">
                <a:solidFill>
                  <a:srgbClr val="FF0000"/>
                </a:solidFill>
              </a:rPr>
              <a:t>应在输入时以</a:t>
            </a:r>
            <a:r>
              <a:rPr lang="zh-CN" altLang="en-US" b="1" dirty="0">
                <a:solidFill>
                  <a:srgbClr val="FF0000"/>
                </a:solidFill>
              </a:rPr>
              <a:t>空格</a:t>
            </a:r>
            <a:r>
              <a:rPr lang="zh-CN" altLang="en-US" dirty="0">
                <a:solidFill>
                  <a:srgbClr val="FF0000"/>
                </a:solidFill>
              </a:rPr>
              <a:t>分隔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从键盘输入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由于有空格字符分隔，作为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个字符串输入。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str</a:t>
            </a:r>
            <a:r>
              <a:rPr lang="en-US" altLang="zh-CN" sz="1600">
                <a:solidFill>
                  <a:schemeClr val="tx1"/>
                </a:solidFill>
              </a:rPr>
              <a:t>[</a:t>
            </a:r>
            <a:r>
              <a:rPr lang="pt-BR" altLang="zh-CN" sz="1600">
                <a:solidFill>
                  <a:schemeClr val="tx1"/>
                </a:solidFill>
              </a:rPr>
              <a:t>13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r>
              <a:rPr lang="pt-BR" altLang="zh-CN" sz="1600">
                <a:solidFill>
                  <a:schemeClr val="tx1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scanf("%s"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pt-BR" altLang="zh-CN" sz="1600">
                <a:solidFill>
                  <a:schemeClr val="tx1"/>
                </a:solidFill>
              </a:rPr>
              <a:t>str);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21089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若数组占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实际上是这样执行的：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("%s", &amp;str);		</a:t>
            </a:r>
            <a:r>
              <a:rPr lang="en-US" altLang="zh-CN" dirty="0">
                <a:solidFill>
                  <a:srgbClr val="008000"/>
                </a:solidFill>
              </a:rPr>
              <a:t>//str</a:t>
            </a:r>
            <a:r>
              <a:rPr lang="zh-CN" altLang="en-US" dirty="0">
                <a:solidFill>
                  <a:srgbClr val="008000"/>
                </a:solidFill>
              </a:rPr>
              <a:t>前面不应加</a:t>
            </a:r>
            <a:r>
              <a:rPr lang="en-US" altLang="zh-CN" dirty="0">
                <a:solidFill>
                  <a:srgbClr val="008000"/>
                </a:solidFill>
              </a:rPr>
              <a:t>&amp;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3374649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("%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o",c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用八进制形式输出数组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50544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(“%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s”,c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按照地址输出字符串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数组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输出字符串的函数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puts(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作用：将一个字符串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结束的字符序列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输出到终端。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函数输出的字符串中可以包含转义字符。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在用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输出时将字符串结束标志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转换成</a:t>
            </a:r>
            <a:r>
              <a:rPr lang="en-US" altLang="zh-CN">
                <a:solidFill>
                  <a:schemeClr val="tx1"/>
                </a:solidFill>
              </a:rPr>
              <a:t>′\n′</a:t>
            </a:r>
            <a:r>
              <a:rPr lang="zh-CN" altLang="en-US">
                <a:solidFill>
                  <a:schemeClr val="tx1"/>
                </a:solidFill>
              </a:rPr>
              <a:t>，即输出完字符串后换行。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输入字符串的函数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gets(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gets(str);		</a:t>
            </a:r>
            <a:r>
              <a:rPr lang="en-US" altLang="zh-CN">
                <a:solidFill>
                  <a:srgbClr val="008000"/>
                </a:solidFill>
              </a:rPr>
              <a:t>//str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如果从键盘输入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Computer↙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将输入的字符串</a:t>
            </a:r>
            <a:r>
              <a:rPr lang="en-US" altLang="zh-CN" dirty="0">
                <a:solidFill>
                  <a:schemeClr val="tx1"/>
                </a:solidFill>
              </a:rPr>
              <a:t>″Computer″</a:t>
            </a:r>
            <a:r>
              <a:rPr lang="zh-CN" altLang="en-US" dirty="0">
                <a:solidFill>
                  <a:schemeClr val="tx1"/>
                </a:solidFill>
              </a:rPr>
              <a:t>送给字符数组</a:t>
            </a:r>
            <a:r>
              <a:rPr lang="en-US" altLang="zh-CN" dirty="0">
                <a:solidFill>
                  <a:schemeClr val="tx1"/>
                </a:solidFill>
              </a:rPr>
              <a:t>str</a:t>
            </a:r>
            <a:r>
              <a:rPr lang="zh-CN" altLang="en-US" dirty="0">
                <a:solidFill>
                  <a:schemeClr val="tx1"/>
                </a:solidFill>
              </a:rPr>
              <a:t>（请注意，送给数组的共有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个字符，而不是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 dirty="0">
                <a:solidFill>
                  <a:schemeClr val="tx1"/>
                </a:solidFill>
              </a:rPr>
              <a:t>str</a:t>
            </a:r>
            <a:r>
              <a:rPr lang="zh-CN" altLang="en-US" dirty="0">
                <a:solidFill>
                  <a:schemeClr val="tx1"/>
                </a:solidFill>
              </a:rPr>
              <a:t>的第一个元素的地址。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</a:t>
              </a:r>
              <a:r>
                <a:rPr lang="zh-CN" altLang="en-US" sz="1600" dirty="0">
                  <a:solidFill>
                    <a:srgbClr val="FF0000"/>
                  </a:solidFill>
                </a:rPr>
                <a:t>一个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字符串。</a:t>
              </a: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str2);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字符串连接函数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字符数组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接到字符串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的后面，结果放在字符数组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的地址。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必须足够大，以便容纳连接后的新字符串。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连接前两个字符串的后面都有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，连接时将字符串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后面的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取消，只在新串最后保留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9565" y="4437781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str1[30]={"People′s Republic of 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str2[]={"China"};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printf("%s", strcat(str1,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输出：</a:t>
            </a:r>
            <a:r>
              <a:rPr lang="en-US" altLang="zh-CN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9186"/>
              </p:ext>
            </p:extLst>
          </p:nvPr>
        </p:nvGraphicFramePr>
        <p:xfrm>
          <a:off x="4474434" y="5154340"/>
          <a:ext cx="7013372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>
                      <a16:colId xmlns:a16="http://schemas.microsoft.com/office/drawing/2014/main" val="3593887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87082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90250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501049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19483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421503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16596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659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85827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422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7518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18622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47148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97080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73240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01014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437629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27079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865081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8543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8977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1199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77379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4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616182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88020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30411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208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415500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61798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连接前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\0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连接后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\0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/>
              <a:t>字符串复制函数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strcpy(</a:t>
            </a:r>
            <a:r>
              <a:rPr lang="zh-CN" altLang="en-US" b="1"/>
              <a:t>字符数组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必须写成数组名形式，“字符串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若在复制前未对字符数组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初始化或赋值，则其各字节中的内容无法预知，复制时将字符串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和其后的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中前面的字符，未被取代的字符保持原有内容。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>
                <a:solidFill>
                  <a:schemeClr val="tx1"/>
                </a:solidFill>
              </a:rPr>
              <a:t>′\0′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str1[10], str2[]="China";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strcpy(str1, str2); </a:t>
            </a:r>
            <a:r>
              <a:rPr lang="zh-CN" altLang="en-US">
                <a:solidFill>
                  <a:srgbClr val="000000"/>
                </a:solidFill>
              </a:rPr>
              <a:t>或 </a:t>
            </a:r>
            <a:r>
              <a:rPr lang="en-US" altLang="zh-CN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执行后，str1：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9200"/>
              </p:ext>
            </p:extLst>
          </p:nvPr>
        </p:nvGraphicFramePr>
        <p:xfrm>
          <a:off x="7800114" y="1227653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strncpy</a:t>
            </a:r>
            <a:r>
              <a:rPr lang="en-US" altLang="zh-CN" dirty="0">
                <a:solidFill>
                  <a:srgbClr val="000000"/>
                </a:solidFill>
              </a:rPr>
              <a:t>(str1, str2, 2);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字符串比较函数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strcmp(</a:t>
            </a:r>
            <a:r>
              <a:rPr lang="zh-CN" altLang="en-US" b="1"/>
              <a:t>字符串</a:t>
            </a:r>
            <a:r>
              <a:rPr lang="en-US" altLang="zh-CN" b="1"/>
              <a:t>1, </a:t>
            </a:r>
            <a:r>
              <a:rPr lang="zh-CN" altLang="en-US" b="1"/>
              <a:t>字符串</a:t>
            </a:r>
            <a:r>
              <a:rPr lang="en-US" altLang="zh-CN" b="1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作用：比较字符串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和字符串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字符串比较的</a:t>
            </a:r>
            <a:r>
              <a:rPr lang="zh-CN" altLang="en-US" b="1" dirty="0">
                <a:solidFill>
                  <a:schemeClr val="tx1"/>
                </a:solidFill>
              </a:rPr>
              <a:t>规则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码值大小比较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对不相同的字符的比较结果为准。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比较的</a:t>
            </a:r>
            <a:r>
              <a:rPr lang="zh-CN" altLang="en-US" b="1" dirty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由函数值带回。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与字符串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相同，则函数值为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1&gt;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1&lt;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，则函数值为一个负整数。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str2);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strcmp("China", "Korea");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"Beijing");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对两个字符串比较不能直接用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代表地址而不代表数组中全部元素，而只能用 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(strcmp(str1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str2)&gt;0)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测字符串长度的函数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strlen(</a:t>
            </a:r>
            <a:r>
              <a:rPr lang="zh-CN" altLang="en-US" b="1"/>
              <a:t>字符数组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不包括</a:t>
            </a:r>
            <a:r>
              <a:rPr lang="en-US" altLang="zh-CN" dirty="0">
                <a:solidFill>
                  <a:srgbClr val="FF0000"/>
                </a:solidFill>
              </a:rPr>
              <a:t>′\0′</a:t>
            </a:r>
            <a:r>
              <a:rPr lang="zh-CN" altLang="en-US" dirty="0">
                <a:solidFill>
                  <a:srgbClr val="FF0000"/>
                </a:solidFill>
              </a:rPr>
              <a:t>在内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stdio.h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</a:rPr>
              <a:t>string.h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("%</a:t>
            </a:r>
            <a:r>
              <a:rPr lang="en-US" altLang="zh-CN" dirty="0" err="1">
                <a:solidFill>
                  <a:srgbClr val="000000"/>
                </a:solidFill>
              </a:rPr>
              <a:t>d,%d</a:t>
            </a:r>
            <a:r>
              <a:rPr lang="en-US" altLang="zh-CN" dirty="0">
                <a:solidFill>
                  <a:srgbClr val="000000"/>
                </a:solidFill>
              </a:rPr>
              <a:t>\n",</a:t>
            </a:r>
            <a:r>
              <a:rPr lang="en-US" altLang="zh-CN" dirty="0" err="1">
                <a:solidFill>
                  <a:schemeClr val="accent6"/>
                </a:solidFill>
              </a:rPr>
              <a:t>strlen</a:t>
            </a:r>
            <a:r>
              <a:rPr lang="en-US" altLang="zh-CN" dirty="0">
                <a:solidFill>
                  <a:schemeClr val="accent6"/>
                </a:solidFill>
              </a:rPr>
              <a:t>(str)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dirty="0" err="1">
                <a:solidFill>
                  <a:schemeClr val="accent6"/>
                </a:solidFill>
              </a:rPr>
              <a:t>strlen</a:t>
            </a:r>
            <a:r>
              <a:rPr lang="en-US" altLang="zh-CN" dirty="0">
                <a:solidFill>
                  <a:schemeClr val="accent6"/>
                </a:solidFill>
              </a:rPr>
              <a:t>("China")</a:t>
            </a:r>
            <a:r>
              <a:rPr lang="en-US" altLang="zh-CN" dirty="0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46CD29-42FE-4F31-8A5C-845798A86A29}"/>
              </a:ext>
            </a:extLst>
          </p:cNvPr>
          <p:cNvSpPr txBox="1"/>
          <p:nvPr/>
        </p:nvSpPr>
        <p:spPr>
          <a:xfrm>
            <a:off x="2104571" y="5262533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test.c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转换为大小写的函数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strlwr(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strupr(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作用：将字符串中小写字母换成大写字母。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种字符串处理函数，它们属于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在使用字符串处理函数时，应当在程序文件的开头用</a:t>
              </a:r>
              <a:r>
                <a:rPr lang="en-US" altLang="zh-CN" sz="1600" b="1">
                  <a:solidFill>
                    <a:schemeClr val="accent1"/>
                  </a:solidFill>
                </a:rPr>
                <a:t>#include &lt;string.h&gt;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：用于存放字符串。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等于空格</a:t>
            </a:r>
            <a:r>
              <a:rPr lang="en-US" altLang="zh-CN" sz="1400"/>
              <a:t>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399393" y="4100356"/>
            <a:ext cx="11445765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i,num</a:t>
            </a:r>
            <a:r>
              <a:rPr lang="en-US" altLang="zh-CN" sz="1400" dirty="0"/>
              <a:t>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gets(string);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=0;(c=string[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])!='\0';i++)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只要字符不是</a:t>
            </a:r>
            <a:r>
              <a:rPr lang="en-US" altLang="zh-CN" sz="1400" dirty="0">
                <a:solidFill>
                  <a:srgbClr val="008000"/>
                </a:solidFill>
              </a:rPr>
              <a:t>'\0'</a:t>
            </a:r>
            <a:r>
              <a:rPr lang="zh-CN" altLang="en-US" sz="1400" dirty="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if(c==' ') word=0;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若是空格字符，使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置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else if(word==0)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原值为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{	word=1;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使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置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num++; 		</a:t>
            </a:r>
            <a:r>
              <a:rPr lang="en-US" altLang="zh-CN" sz="1400" dirty="0">
                <a:solidFill>
                  <a:srgbClr val="008000"/>
                </a:solidFill>
              </a:rPr>
              <a:t>//num</a:t>
            </a:r>
            <a:r>
              <a:rPr lang="zh-CN" altLang="en-US" sz="1400" dirty="0">
                <a:solidFill>
                  <a:srgbClr val="008000"/>
                </a:solidFill>
              </a:rPr>
              <a:t>累加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("There are %d words in this line.\</a:t>
            </a:r>
            <a:r>
              <a:rPr lang="en-US" altLang="zh-CN" sz="1400" dirty="0" err="1"/>
              <a:t>n",num</a:t>
            </a:r>
            <a:r>
              <a:rPr lang="en-US" altLang="zh-CN" sz="1400" dirty="0"/>
              <a:t>);	 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74722"/>
              </p:ext>
            </p:extLst>
          </p:nvPr>
        </p:nvGraphicFramePr>
        <p:xfrm>
          <a:off x="7651532" y="1146323"/>
          <a:ext cx="4193626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:a16="http://schemas.microsoft.com/office/drawing/2014/main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:a16="http://schemas.microsoft.com/office/drawing/2014/main" val="81599492"/>
                    </a:ext>
                  </a:extLst>
                </a:gridCol>
                <a:gridCol w="1215578">
                  <a:extLst>
                    <a:ext uri="{9D8B030D-6E8A-4147-A177-3AD203B41FA5}">
                      <a16:colId xmlns:a16="http://schemas.microsoft.com/office/drawing/2014/main" val="3754875169"/>
                    </a:ext>
                  </a:extLst>
                </a:gridCol>
                <a:gridCol w="881236">
                  <a:extLst>
                    <a:ext uri="{9D8B030D-6E8A-4147-A177-3AD203B41FA5}">
                      <a16:colId xmlns:a16="http://schemas.microsoft.com/office/drawing/2014/main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输入一个字符串给</a:t>
                      </a:r>
                      <a:r>
                        <a:rPr lang="en-US" altLang="zh-CN" sz="140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((c=string[i])</a:t>
                      </a:r>
                      <a:r>
                        <a:rPr lang="zh-CN" altLang="en-US" sz="1400"/>
                        <a:t>≠</a:t>
                      </a:r>
                      <a:r>
                        <a:rPr lang="en-US" altLang="zh-CN" sz="140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word=0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word=1</a:t>
                      </a:r>
                    </a:p>
                    <a:p>
                      <a:r>
                        <a:rPr lang="en-US" altLang="zh-CN" sz="140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输出：</a:t>
                      </a:r>
                      <a:r>
                        <a:rPr lang="en-US" altLang="zh-CN" sz="140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96203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等于空格</a:t>
            </a:r>
            <a:r>
              <a:rPr lang="en-US" altLang="zh-CN" sz="1400"/>
              <a:t>?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10249478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/>
              <a:t>等于</a:t>
            </a:r>
            <a:r>
              <a:rPr lang="en-US" altLang="zh-CN" sz="1400"/>
              <a:t>0?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str[3][20];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char string[20];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gets(str[i]);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读入</a:t>
            </a:r>
            <a:r>
              <a:rPr lang="en-US" altLang="zh-CN" sz="1400">
                <a:solidFill>
                  <a:srgbClr val="008000"/>
                </a:solidFill>
              </a:rPr>
              <a:t>3</a:t>
            </a:r>
            <a:r>
              <a:rPr lang="zh-CN" altLang="en-US" sz="1400">
                <a:solidFill>
                  <a:srgbClr val="008000"/>
                </a:solidFill>
              </a:rPr>
              <a:t>个字符串，分别给</a:t>
            </a:r>
            <a:r>
              <a:rPr lang="en-US" altLang="zh-CN" sz="140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strcmp(str[0],str[1])&gt;0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strcpy(string,str[0]);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else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小于等于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strcpy(string,str[1]);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strcmp(str[2],string)&gt;0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strcpy(string,str[2]);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printf("\nthe largest string is:\n%s\n",string);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57363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读入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个字符串给</a:t>
                      </a:r>
                      <a:r>
                        <a:rPr lang="en-US" altLang="zh-CN" sz="140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str[1]=&gt;string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str[2]=&gt;string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string</a:t>
                      </a:r>
                      <a:r>
                        <a:rPr lang="zh-CN" altLang="en-US" sz="1400"/>
                        <a:t>中的字符串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>
                  <a:solidFill>
                    <a:schemeClr val="bg1"/>
                  </a:solidFill>
                </a:rPr>
                <a:t>′\0′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E8E045-A495-4F3B-B67F-DA970F9F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98" y="398356"/>
            <a:ext cx="8424862" cy="154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/>
              <a:t>练习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、程序填空（</a:t>
            </a:r>
            <a:r>
              <a:rPr lang="en-US" altLang="zh-CN" sz="2800" dirty="0"/>
              <a:t>6-5.c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62B20-94DA-44AE-AE6B-11EA8E50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" y="2215256"/>
            <a:ext cx="12067039" cy="15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4727275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前面有</a:t>
            </a:r>
            <a:r>
              <a:rPr lang="en-US" altLang="zh-CN" sz="1600" dirty="0">
                <a:solidFill>
                  <a:srgbClr val="008000"/>
                </a:solidFill>
              </a:rPr>
              <a:t>int,</a:t>
            </a:r>
            <a:r>
              <a:rPr lang="zh-CN" altLang="en-US" sz="1600" dirty="0">
                <a:solidFill>
                  <a:srgbClr val="008000"/>
                </a:solidFill>
              </a:rPr>
              <a:t>这是定义数组</a:t>
            </a:r>
            <a:r>
              <a:rPr lang="en-US" altLang="zh-CN" sz="1600" dirty="0">
                <a:solidFill>
                  <a:srgbClr val="008000"/>
                </a:solidFill>
              </a:rPr>
              <a:t>,</a:t>
            </a:r>
            <a:r>
              <a:rPr lang="zh-CN" altLang="en-US" sz="1600" dirty="0">
                <a:solidFill>
                  <a:srgbClr val="008000"/>
                </a:solidFill>
              </a:rPr>
              <a:t>指定数组包含</a:t>
            </a:r>
            <a:r>
              <a:rPr lang="en-US" altLang="zh-CN" sz="1600" dirty="0">
                <a:solidFill>
                  <a:srgbClr val="008000"/>
                </a:solidFill>
              </a:rPr>
              <a:t>10</a:t>
            </a:r>
            <a:r>
              <a:rPr lang="zh-CN" altLang="en-US" sz="1600" dirty="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 dirty="0"/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这里的</a:t>
            </a:r>
            <a:r>
              <a:rPr lang="en-US" altLang="zh-CN" sz="1600" dirty="0">
                <a:solidFill>
                  <a:srgbClr val="008000"/>
                </a:solidFill>
              </a:rPr>
              <a:t>a[6]</a:t>
            </a:r>
            <a:r>
              <a:rPr lang="zh-CN" altLang="en-US" sz="1600" dirty="0">
                <a:solidFill>
                  <a:srgbClr val="008000"/>
                </a:solidFill>
              </a:rPr>
              <a:t>表示引用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数组中序号为</a:t>
            </a:r>
            <a:r>
              <a:rPr lang="en-US" altLang="zh-CN" sz="1600" dirty="0">
                <a:solidFill>
                  <a:srgbClr val="008000"/>
                </a:solidFill>
              </a:rPr>
              <a:t>6</a:t>
            </a:r>
            <a:r>
              <a:rPr lang="zh-CN" altLang="en-US" sz="1600" dirty="0">
                <a:solidFill>
                  <a:srgbClr val="008000"/>
                </a:solidFill>
              </a:rPr>
              <a:t>的元素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/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/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/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/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5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i,j,t;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scanf("%d",&amp;a[i]);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for(j=0;j&lt;9;j++)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进行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次循环，实现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for(i=0;i&lt;9-j;i++)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在每一趟中进行</a:t>
            </a:r>
            <a:r>
              <a:rPr lang="en-US" altLang="zh-CN" sz="1400">
                <a:solidFill>
                  <a:srgbClr val="008000"/>
                </a:solidFill>
              </a:rPr>
              <a:t>9-j</a:t>
            </a:r>
            <a:r>
              <a:rPr lang="zh-CN" altLang="en-US" sz="140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if(a[i]&gt;a[i+1])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	</a:t>
            </a:r>
            <a:r>
              <a:rPr lang="en-US" altLang="zh-CN" sz="1400"/>
              <a:t>{t=a[i];a[i]=a[i+1];a[i+1]=t;}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a[0]~a[9]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62845" y="2843836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]&gt;a[i+1]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8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14CC6A0D-9BD3-46F9-ABFB-C20E356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61975"/>
            <a:ext cx="74168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语言实现各种排序算法</a:t>
            </a:r>
          </a:p>
        </p:txBody>
      </p:sp>
      <p:sp>
        <p:nvSpPr>
          <p:cNvPr id="26627" name="Text Box 35">
            <a:extLst>
              <a:ext uri="{FF2B5EF4-FFF2-40B4-BE49-F238E27FC236}">
                <a16:creationId xmlns:a16="http://schemas.microsoft.com/office/drawing/2014/main" id="{D2EC68AE-9A26-4FF7-A290-35769ECA6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627189"/>
            <a:ext cx="8424862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、冒泡法</a:t>
            </a:r>
          </a:p>
          <a:p>
            <a:pPr eaLnBrk="1" hangingPunct="1"/>
            <a:r>
              <a:rPr lang="zh-CN" altLang="en-US" sz="2800" dirty="0">
                <a:latin typeface="Arial" panose="020B0604020202020204" pitchFamily="34" charset="0"/>
              </a:rPr>
              <a:t>有数组</a:t>
            </a:r>
            <a:r>
              <a:rPr lang="en-US" altLang="zh-CN" sz="2800" dirty="0">
                <a:latin typeface="Arial" panose="020B0604020202020204" pitchFamily="34" charset="0"/>
              </a:rPr>
              <a:t>num[6]={3,7,5,6,8,0}</a:t>
            </a:r>
            <a:r>
              <a:rPr lang="zh-CN" altLang="en-US" sz="2800" dirty="0">
                <a:latin typeface="Arial" panose="020B0604020202020204" pitchFamily="34" charset="0"/>
              </a:rPr>
              <a:t>，思考一下如何使其按从小到大的顺序进行排列。</a:t>
            </a:r>
          </a:p>
          <a:p>
            <a:pPr eaLnBrk="1" hangingPunct="1"/>
            <a:r>
              <a:rPr lang="zh-CN" altLang="en-US" sz="2800" dirty="0">
                <a:latin typeface="Arial" panose="020B0604020202020204" pitchFamily="34" charset="0"/>
              </a:rPr>
              <a:t>冒泡法的基本思想就是：将相邻的两个数比较</a:t>
            </a:r>
            <a:r>
              <a:rPr lang="en-US" altLang="zh-CN" sz="2800" dirty="0">
                <a:latin typeface="Arial" panose="020B0604020202020204" pitchFamily="34" charset="0"/>
              </a:rPr>
              <a:t>num[0]</a:t>
            </a:r>
            <a:r>
              <a:rPr lang="zh-CN" altLang="en-US" sz="2800" dirty="0"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</a:rPr>
              <a:t>num[1]</a:t>
            </a:r>
            <a:r>
              <a:rPr lang="zh-CN" altLang="en-US" sz="2800" dirty="0">
                <a:latin typeface="Arial" panose="020B0604020202020204" pitchFamily="34" charset="0"/>
              </a:rPr>
              <a:t>，按从小到大的顺序把这两个数排好，再依次比较</a:t>
            </a:r>
            <a:r>
              <a:rPr lang="en-US" altLang="zh-CN" sz="2800" dirty="0">
                <a:latin typeface="Arial" panose="020B0604020202020204" pitchFamily="34" charset="0"/>
              </a:rPr>
              <a:t>num[1]</a:t>
            </a:r>
            <a:r>
              <a:rPr lang="zh-CN" altLang="en-US" sz="2800" dirty="0"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</a:rPr>
              <a:t>num[2]</a:t>
            </a:r>
            <a:r>
              <a:rPr lang="zh-CN" altLang="en-US" sz="2800" dirty="0">
                <a:latin typeface="Arial" panose="020B0604020202020204" pitchFamily="34" charset="0"/>
              </a:rPr>
              <a:t>、 </a:t>
            </a:r>
            <a:r>
              <a:rPr lang="en-US" altLang="zh-CN" sz="2800" dirty="0">
                <a:latin typeface="Arial" panose="020B0604020202020204" pitchFamily="34" charset="0"/>
              </a:rPr>
              <a:t>num[2]</a:t>
            </a:r>
            <a:r>
              <a:rPr lang="zh-CN" altLang="en-US" sz="2800" dirty="0"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</a:rPr>
              <a:t>num[3]…</a:t>
            </a:r>
            <a:r>
              <a:rPr lang="zh-CN" altLang="en-US" sz="2800" dirty="0">
                <a:latin typeface="Arial" panose="020B0604020202020204" pitchFamily="34" charset="0"/>
              </a:rPr>
              <a:t>直到最后两个数比较完成，此时最大的数已换到最后一个位置。较大的数依次沉底到最后，就像水泡上浮。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3FBE09F6-BA8E-4BA1-A5DA-81D06CE6E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476251"/>
            <a:ext cx="8229600" cy="5649913"/>
          </a:xfrm>
        </p:spPr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6</a:t>
            </a:r>
            <a:r>
              <a:rPr lang="zh-CN" altLang="en-US"/>
              <a:t>个数：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0</a:t>
            </a:r>
            <a:r>
              <a:rPr lang="zh-CN" altLang="en-US"/>
              <a:t>为例。</a:t>
            </a:r>
          </a:p>
          <a:p>
            <a:endParaRPr lang="zh-CN" altLang="en-US"/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56A9E536-613A-44FB-B031-FE259E632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50" y="1221490"/>
            <a:ext cx="843753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  <a:defRPr/>
            </a:pPr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第一趟排序情况如下：</a:t>
            </a:r>
          </a:p>
          <a:p>
            <a:pPr indent="266700">
              <a:tabLst>
                <a:tab pos="2163763" algn="l"/>
              </a:tabLst>
              <a:defRPr/>
            </a:pPr>
            <a:r>
              <a:rPr lang="zh-CN" altLang="en-US" sz="2800" b="1" dirty="0"/>
              <a:t>                                                </a:t>
            </a:r>
            <a:r>
              <a:rPr lang="en-US" altLang="zh-CN" sz="2800" b="1" u="sng" dirty="0">
                <a:solidFill>
                  <a:srgbClr val="0066FF"/>
                </a:solidFill>
              </a:rPr>
              <a:t>3 7</a:t>
            </a:r>
            <a:r>
              <a:rPr lang="en-US" altLang="zh-CN" sz="2800" b="1" dirty="0">
                <a:solidFill>
                  <a:srgbClr val="0066FF"/>
                </a:solidFill>
              </a:rPr>
              <a:t> 5 6 8 0</a:t>
            </a:r>
          </a:p>
          <a:p>
            <a:pPr indent="266700">
              <a:tabLst>
                <a:tab pos="2163763" algn="l"/>
              </a:tabLst>
              <a:defRPr/>
            </a:pPr>
            <a:r>
              <a:rPr lang="zh-CN" altLang="en-US" sz="2800" b="1" dirty="0"/>
              <a:t>第一次 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比较，不交换  </a:t>
            </a:r>
            <a:r>
              <a:rPr lang="en-US" altLang="zh-CN" sz="2800" b="1" dirty="0"/>
              <a:t>3 </a:t>
            </a:r>
            <a:r>
              <a:rPr lang="en-US" altLang="zh-CN" sz="2800" b="1" u="sng" dirty="0"/>
              <a:t>7 5</a:t>
            </a:r>
            <a:r>
              <a:rPr lang="en-US" altLang="zh-CN" sz="2800" b="1" dirty="0"/>
              <a:t> 6 8 0</a:t>
            </a:r>
          </a:p>
          <a:p>
            <a:pPr indent="266700">
              <a:tabLst>
                <a:tab pos="2163763" algn="l"/>
              </a:tabLst>
              <a:defRPr/>
            </a:pPr>
            <a:r>
              <a:rPr lang="zh-CN" altLang="en-US" sz="2800" b="1" dirty="0"/>
              <a:t>第二次  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比较，交换      </a:t>
            </a:r>
            <a:r>
              <a:rPr lang="en-US" altLang="zh-CN" sz="2800" b="1" dirty="0"/>
              <a:t>3 5 </a:t>
            </a:r>
            <a:r>
              <a:rPr lang="en-US" altLang="zh-CN" sz="2800" b="1" u="sng" dirty="0"/>
              <a:t>7 6</a:t>
            </a:r>
            <a:r>
              <a:rPr lang="en-US" altLang="zh-CN" sz="2800" b="1" dirty="0"/>
              <a:t> 8 0</a:t>
            </a:r>
          </a:p>
          <a:p>
            <a:pPr indent="266700">
              <a:tabLst>
                <a:tab pos="2163763" algn="l"/>
              </a:tabLst>
              <a:defRPr/>
            </a:pPr>
            <a:r>
              <a:rPr lang="zh-CN" altLang="en-US" sz="2800" b="1" dirty="0"/>
              <a:t>第三次  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比较，交换      </a:t>
            </a:r>
            <a:r>
              <a:rPr lang="en-US" altLang="zh-CN" sz="2800" b="1" dirty="0"/>
              <a:t>3 5 6 </a:t>
            </a:r>
            <a:r>
              <a:rPr lang="en-US" altLang="zh-CN" sz="2800" b="1" u="sng" dirty="0"/>
              <a:t>7 8</a:t>
            </a:r>
            <a:r>
              <a:rPr lang="en-US" altLang="zh-CN" sz="2800" b="1" dirty="0"/>
              <a:t> 0</a:t>
            </a:r>
          </a:p>
          <a:p>
            <a:pPr indent="266700">
              <a:tabLst>
                <a:tab pos="2163763" algn="l"/>
              </a:tabLst>
              <a:defRPr/>
            </a:pPr>
            <a:r>
              <a:rPr lang="zh-CN" altLang="en-US" sz="2800" b="1" dirty="0"/>
              <a:t>第四次  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比较，不交换  </a:t>
            </a:r>
            <a:r>
              <a:rPr lang="en-US" altLang="zh-CN" sz="2800" b="1" dirty="0"/>
              <a:t>3 5 6 7 </a:t>
            </a:r>
            <a:r>
              <a:rPr lang="en-US" altLang="zh-CN" sz="2800" b="1" u="sng" dirty="0"/>
              <a:t>8 0</a:t>
            </a:r>
            <a:endParaRPr lang="en-US" altLang="zh-CN" sz="2800" b="1" dirty="0"/>
          </a:p>
          <a:p>
            <a:pPr indent="266700">
              <a:tabLst>
                <a:tab pos="2163763" algn="l"/>
              </a:tabLst>
              <a:defRPr/>
            </a:pPr>
            <a:r>
              <a:rPr lang="zh-CN" altLang="en-US" sz="2800" b="1" dirty="0"/>
              <a:t>第五次  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比较，交换      </a:t>
            </a:r>
            <a:r>
              <a:rPr lang="en-US" altLang="zh-CN" sz="2800" b="1" dirty="0"/>
              <a:t>3 5 6 7 0 8</a:t>
            </a:r>
          </a:p>
          <a:p>
            <a:pPr indent="266700">
              <a:tabLst>
                <a:tab pos="2163763" algn="l"/>
              </a:tabLst>
              <a:defRPr/>
            </a:pPr>
            <a:r>
              <a:rPr lang="zh-CN" altLang="en-US" sz="2800" b="1" dirty="0"/>
              <a:t>在第一趟排序中，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个数比较了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次，把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个数中的最大数</a:t>
            </a:r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r>
              <a:rPr lang="zh-CN" altLang="en-US" sz="2800" b="1" dirty="0"/>
              <a:t>排在最后。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Rectangle 3">
            <a:extLst>
              <a:ext uri="{FF2B5EF4-FFF2-40B4-BE49-F238E27FC236}">
                <a16:creationId xmlns:a16="http://schemas.microsoft.com/office/drawing/2014/main" id="{B0866754-DEDE-4752-BF9A-D28DFCFF3942}"/>
              </a:ext>
            </a:extLst>
          </p:cNvPr>
          <p:cNvPicPr>
            <a:picLocks noGrp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620713"/>
            <a:ext cx="8229600" cy="5040312"/>
          </a:xfrm>
          <a:noFill/>
        </p:spPr>
      </p:pic>
      <p:sp>
        <p:nvSpPr>
          <p:cNvPr id="28675" name="Text Box 5">
            <a:extLst>
              <a:ext uri="{FF2B5EF4-FFF2-40B4-BE49-F238E27FC236}">
                <a16:creationId xmlns:a16="http://schemas.microsoft.com/office/drawing/2014/main" id="{49849096-F903-46CE-BD77-D7CFBB411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157789"/>
            <a:ext cx="7056438" cy="85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Cambria" panose="02040503050406030204" pitchFamily="18" charset="0"/>
              </a:rPr>
              <a:t>1-1</a:t>
            </a:r>
            <a:r>
              <a:rPr lang="zh-CN" altLang="en-US" sz="2800" dirty="0">
                <a:latin typeface="Cambria" panose="02040503050406030204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快速排序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22CC8D73-A0EC-480B-B28C-DFBFDA09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765175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、选择法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同样有数组</a:t>
            </a:r>
            <a:r>
              <a:rPr lang="en-US" altLang="zh-CN" dirty="0"/>
              <a:t>num[6]={3,7,5,6,8,0}</a:t>
            </a:r>
            <a:r>
              <a:rPr lang="zh-CN" altLang="en-US" dirty="0"/>
              <a:t>，思考一下如何使其按从小到大的顺序进行排列。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选择法的基本思想就是：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dirty="0"/>
              <a:t>    第一趟：将第一个数依次和后面的数比较，如果后面的某数小于第一个数，则两个数交换，比较结束后，第一个数则是最小的数。 </a:t>
            </a:r>
            <a:r>
              <a:rPr lang="en-US" altLang="zh-CN" dirty="0"/>
              <a:t>num[0]</a:t>
            </a:r>
            <a:r>
              <a:rPr lang="zh-CN" altLang="en-US" dirty="0"/>
              <a:t>和</a:t>
            </a:r>
            <a:r>
              <a:rPr lang="en-US" altLang="zh-CN" dirty="0"/>
              <a:t>num[1]</a:t>
            </a:r>
            <a:r>
              <a:rPr lang="zh-CN" altLang="en-US" dirty="0"/>
              <a:t>、 </a:t>
            </a:r>
            <a:r>
              <a:rPr lang="en-US" altLang="zh-CN" dirty="0"/>
              <a:t>num[0]</a:t>
            </a:r>
            <a:r>
              <a:rPr lang="zh-CN" altLang="en-US" dirty="0"/>
              <a:t>和</a:t>
            </a:r>
            <a:r>
              <a:rPr lang="en-US" altLang="zh-CN" dirty="0"/>
              <a:t>num[2]…</a:t>
            </a:r>
            <a:endParaRPr lang="zh-CN" altLang="en-US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dirty="0"/>
              <a:t>    第二趟：将第二个数依次和后面的数比较，如果后面的某数小于第二个数，则两个数交换，比较结束后，第二个数则是次小的数；</a:t>
            </a:r>
            <a:r>
              <a:rPr lang="en-US" altLang="zh-CN" dirty="0"/>
              <a:t>…… 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6B2D6507-25CD-49E0-9F40-E05DD2393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765175"/>
            <a:ext cx="8229600" cy="5360988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6</a:t>
            </a:r>
            <a:r>
              <a:rPr lang="zh-CN" altLang="en-US" dirty="0"/>
              <a:t>个数：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为例。</a:t>
            </a:r>
          </a:p>
          <a:p>
            <a:r>
              <a:rPr lang="zh-CN" altLang="en-US" dirty="0"/>
              <a:t>第一趟排序情况如下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3 7 5 6 8 0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dirty="0"/>
              <a:t>第一次 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7</a:t>
            </a:r>
            <a:r>
              <a:rPr lang="zh-CN" altLang="en-US" sz="2400" dirty="0"/>
              <a:t>比较  不交换    </a:t>
            </a:r>
            <a:r>
              <a:rPr lang="en-US" altLang="zh-CN" sz="2400" dirty="0"/>
              <a:t>3 7 5 6 8 0</a:t>
            </a:r>
            <a:endParaRPr lang="zh-CN" altLang="en-US" sz="2400" dirty="0"/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dirty="0"/>
              <a:t>第二次 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5</a:t>
            </a:r>
            <a:r>
              <a:rPr lang="zh-CN" altLang="en-US" sz="2400" dirty="0"/>
              <a:t>比较  不交换    </a:t>
            </a:r>
            <a:r>
              <a:rPr lang="en-US" altLang="zh-CN" sz="2400" dirty="0"/>
              <a:t>3 7 5 6 8 0</a:t>
            </a:r>
            <a:endParaRPr lang="zh-CN" altLang="en-US" sz="2400" dirty="0"/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dirty="0"/>
              <a:t>第三次 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6</a:t>
            </a:r>
            <a:r>
              <a:rPr lang="zh-CN" altLang="en-US" sz="2400" dirty="0"/>
              <a:t>比较  不交换    </a:t>
            </a:r>
            <a:r>
              <a:rPr lang="en-US" altLang="zh-CN" sz="2400" dirty="0"/>
              <a:t>3 7 5 6 8 0</a:t>
            </a:r>
            <a:endParaRPr lang="zh-CN" altLang="en-US" sz="2400" dirty="0"/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dirty="0"/>
              <a:t>第四次 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8</a:t>
            </a:r>
            <a:r>
              <a:rPr lang="zh-CN" altLang="en-US" sz="2400" dirty="0"/>
              <a:t>比较  不交换    </a:t>
            </a:r>
            <a:r>
              <a:rPr lang="en-US" altLang="zh-CN" sz="2400" dirty="0"/>
              <a:t>3 7 5 6 8 0</a:t>
            </a:r>
            <a:endParaRPr lang="zh-CN" altLang="en-US" sz="2400" dirty="0"/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dirty="0"/>
              <a:t>第五次 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0</a:t>
            </a:r>
            <a:r>
              <a:rPr lang="zh-CN" altLang="en-US" sz="2400" dirty="0"/>
              <a:t>比较  交换         </a:t>
            </a:r>
            <a:r>
              <a:rPr lang="en-US" altLang="zh-CN" sz="2400" dirty="0"/>
              <a:t>0 7 5 6 8 3</a:t>
            </a:r>
            <a:endParaRPr lang="zh-CN" altLang="en-US" sz="2400" dirty="0"/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dirty="0"/>
              <a:t>第一趟排序中比较了五次，把最小的</a:t>
            </a:r>
            <a:r>
              <a:rPr lang="en-US" altLang="zh-CN" sz="2400" dirty="0"/>
              <a:t>0</a:t>
            </a:r>
            <a:r>
              <a:rPr lang="zh-CN" altLang="en-US" sz="2400" dirty="0"/>
              <a:t>排在了最前</a:t>
            </a:r>
          </a:p>
          <a:p>
            <a:endParaRPr lang="zh-CN" altLang="en-US" dirty="0"/>
          </a:p>
        </p:txBody>
      </p:sp>
      <p:sp>
        <p:nvSpPr>
          <p:cNvPr id="30723" name="Line 4">
            <a:extLst>
              <a:ext uri="{FF2B5EF4-FFF2-40B4-BE49-F238E27FC236}">
                <a16:creationId xmlns:a16="http://schemas.microsoft.com/office/drawing/2014/main" id="{48B9570F-94B5-4C53-94B5-E66740680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63" y="2165350"/>
            <a:ext cx="3603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4E3C485E-8E30-4733-A09D-364E00D3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6" y="2581275"/>
            <a:ext cx="1444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D2C02B74-E26F-4847-96BF-277D4B0DE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1" y="2589213"/>
            <a:ext cx="1444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7">
            <a:extLst>
              <a:ext uri="{FF2B5EF4-FFF2-40B4-BE49-F238E27FC236}">
                <a16:creationId xmlns:a16="http://schemas.microsoft.com/office/drawing/2014/main" id="{D16DD500-4CE0-4926-A3B2-DFBA50FB5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6" y="3021013"/>
            <a:ext cx="1444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8">
            <a:extLst>
              <a:ext uri="{FF2B5EF4-FFF2-40B4-BE49-F238E27FC236}">
                <a16:creationId xmlns:a16="http://schemas.microsoft.com/office/drawing/2014/main" id="{7072C8C4-3429-4EA5-BDC9-10E77509C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1588" y="3036888"/>
            <a:ext cx="1444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1055027F-D3C6-40AE-BC82-8857E690A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6" y="3476625"/>
            <a:ext cx="1444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5A116E88-2D07-49A6-BD1A-C18C504F7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426" y="3476625"/>
            <a:ext cx="1444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4305611E-0235-4B13-9CA7-C7FB1A720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3925888"/>
            <a:ext cx="1444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F03A1E89-EA49-4695-AA21-7CA513B4A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3925888"/>
            <a:ext cx="1444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077232C-5C68-4FA5-98C9-DF798E4AB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157789"/>
            <a:ext cx="7056438" cy="85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Cambria" panose="02040503050406030204" pitchFamily="18" charset="0"/>
              </a:rPr>
              <a:t>2-1</a:t>
            </a:r>
            <a:r>
              <a:rPr lang="zh-CN" altLang="en-US" sz="2800" dirty="0">
                <a:latin typeface="Cambria" panose="02040503050406030204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堆排序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22CC8D73-A0EC-480B-B28C-DFBFDA09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765175"/>
            <a:ext cx="8229600" cy="529827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、插入法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插入法的基本思想就是：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dirty="0"/>
              <a:t>     第一个数，自然有序。第二个数加入后，将其插入到有序的位置，以此类推，每来一个数，就将其插入到有序的位置</a:t>
            </a: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3-1 </a:t>
            </a:r>
            <a:r>
              <a:rPr lang="zh-CN" altLang="en-US" dirty="0">
                <a:solidFill>
                  <a:srgbClr val="FF0000"/>
                </a:solidFill>
              </a:rPr>
              <a:t>希尔排序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https://blog.csdn.net/bluesliuf/article/details/89043746</a:t>
            </a:r>
          </a:p>
        </p:txBody>
      </p:sp>
    </p:spTree>
    <p:extLst>
      <p:ext uri="{BB962C8B-B14F-4D97-AF65-F5344CB8AC3E}">
        <p14:creationId xmlns:p14="http://schemas.microsoft.com/office/powerpoint/2010/main" val="14642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i,a</a:t>
            </a:r>
            <a:r>
              <a:rPr lang="en-US" altLang="zh-CN" sz="1400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&lt;=9;i++)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对数组元素</a:t>
            </a:r>
            <a:r>
              <a:rPr lang="en-US" altLang="zh-CN" sz="1400" dirty="0">
                <a:solidFill>
                  <a:srgbClr val="008000"/>
                </a:solidFill>
              </a:rPr>
              <a:t>a[0]~a[9]</a:t>
            </a:r>
            <a:r>
              <a:rPr lang="zh-CN" altLang="en-US" sz="1400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=9;i&gt;=0;i--)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a[9]~a[0]</a:t>
            </a:r>
            <a:r>
              <a:rPr lang="zh-CN" altLang="en-US" sz="1400" dirty="0">
                <a:solidFill>
                  <a:srgbClr val="008000"/>
                </a:solidFill>
              </a:rPr>
              <a:t>共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92401"/>
              </p:ext>
            </p:extLst>
          </p:nvPr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zh-CN" altLang="en-US" sz="1600" dirty="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 dirty="0">
                <a:solidFill>
                  <a:schemeClr val="tx1"/>
                </a:solidFill>
              </a:rPr>
              <a:t>初始化列表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定义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数组有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a[10]={0,1,2,3,4,5,6,7,8,9};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233967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a[10]={0,1,2,3,4};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18250" y="4549027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3049" y="4549026"/>
            <a:ext cx="5201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4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a[5]={1,2,3,4,5};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int a[ ]={1,2,3,4,5};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5866185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f[20]={1,1};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对最前面两个元素</a:t>
            </a:r>
            <a:r>
              <a:rPr lang="en-US" altLang="zh-CN" sz="1400" dirty="0">
                <a:solidFill>
                  <a:srgbClr val="008000"/>
                </a:solidFill>
              </a:rPr>
              <a:t>f[0]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f[1]</a:t>
            </a:r>
            <a:r>
              <a:rPr lang="zh-CN" altLang="en-US" sz="1400" dirty="0">
                <a:solidFill>
                  <a:srgbClr val="008000"/>
                </a:solidFill>
              </a:rPr>
              <a:t>赋初值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]=f[i-2]+f[i-1];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先后求出</a:t>
            </a:r>
            <a:r>
              <a:rPr lang="en-US" altLang="zh-CN" sz="1400" dirty="0">
                <a:solidFill>
                  <a:srgbClr val="008000"/>
                </a:solidFill>
              </a:rPr>
              <a:t>f[2]~f[19]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 if(i%5==0)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控制每输出</a:t>
            </a:r>
            <a:r>
              <a:rPr lang="en-US" altLang="zh-CN" sz="1400" dirty="0">
                <a:solidFill>
                  <a:srgbClr val="008000"/>
                </a:solidFill>
              </a:rPr>
              <a:t>5</a:t>
            </a:r>
            <a:r>
              <a:rPr lang="zh-CN" altLang="en-US" sz="1400" dirty="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("%12d",f[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12" y="4700532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E8E045-A495-4F3B-B67F-DA970F9F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49276"/>
            <a:ext cx="8424862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/>
              <a:t>练习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、程序填空（</a:t>
            </a:r>
            <a:r>
              <a:rPr lang="en-US" altLang="zh-CN" sz="2800" dirty="0"/>
              <a:t>6-1.c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zh-CN" altLang="en-US" sz="2800" dirty="0"/>
              <a:t>函数</a:t>
            </a:r>
            <a:r>
              <a:rPr lang="en-US" altLang="zh-CN" sz="2800" dirty="0"/>
              <a:t>fun</a:t>
            </a:r>
            <a:r>
              <a:rPr lang="zh-CN" altLang="en-US" sz="2800" dirty="0"/>
              <a:t>的功能是计算形参</a:t>
            </a:r>
            <a:r>
              <a:rPr lang="en-US" altLang="zh-CN" sz="2800" dirty="0"/>
              <a:t>x</a:t>
            </a:r>
            <a:r>
              <a:rPr lang="zh-CN" altLang="en-US" sz="2800" dirty="0"/>
              <a:t>所指数组中</a:t>
            </a:r>
            <a:r>
              <a:rPr lang="en-US" altLang="zh-CN" sz="2800" dirty="0"/>
              <a:t>N</a:t>
            </a:r>
            <a:r>
              <a:rPr lang="zh-CN" altLang="en-US" sz="2800" dirty="0"/>
              <a:t>个数的平均值，将小于平均数的数移到数组的前部，大于等于平均数的数移到数组后部，平均值作为函数的返回值，主函数中输出平均值和移动后的数值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zh-CN" altLang="en-US" sz="2800" dirty="0"/>
              <a:t>例如：</a:t>
            </a:r>
            <a:r>
              <a:rPr lang="en-US" altLang="zh-CN" sz="2800" dirty="0"/>
              <a:t>47</a:t>
            </a:r>
            <a:r>
              <a:rPr lang="zh-CN" altLang="en-US" sz="2800" dirty="0"/>
              <a:t>、</a:t>
            </a:r>
            <a:r>
              <a:rPr lang="en-US" altLang="zh-CN" sz="2800" dirty="0"/>
              <a:t>30</a:t>
            </a:r>
            <a:r>
              <a:rPr lang="zh-CN" altLang="en-US" sz="2800" dirty="0"/>
              <a:t>、</a:t>
            </a:r>
            <a:r>
              <a:rPr lang="en-US" altLang="zh-CN" sz="2800" dirty="0"/>
              <a:t>32</a:t>
            </a:r>
            <a:r>
              <a:rPr lang="zh-CN" altLang="en-US" sz="2800" dirty="0"/>
              <a:t>、</a:t>
            </a:r>
            <a:r>
              <a:rPr lang="en-US" altLang="zh-CN" sz="2800" dirty="0"/>
              <a:t>40</a:t>
            </a:r>
            <a:r>
              <a:rPr lang="zh-CN" altLang="en-US" sz="2800" dirty="0"/>
              <a:t>、</a:t>
            </a:r>
            <a:r>
              <a:rPr lang="en-US" altLang="zh-CN" sz="2800" dirty="0"/>
              <a:t>6</a:t>
            </a:r>
            <a:r>
              <a:rPr lang="zh-CN" altLang="en-US" sz="2800" dirty="0"/>
              <a:t>、</a:t>
            </a:r>
            <a:r>
              <a:rPr lang="en-US" altLang="zh-CN" sz="2800" dirty="0"/>
              <a:t>17</a:t>
            </a:r>
            <a:r>
              <a:rPr lang="zh-CN" altLang="en-US" sz="2800" dirty="0"/>
              <a:t>、</a:t>
            </a:r>
            <a:r>
              <a:rPr lang="en-US" altLang="zh-CN" sz="2800" dirty="0"/>
              <a:t>45</a:t>
            </a:r>
            <a:r>
              <a:rPr lang="zh-CN" altLang="en-US" sz="2800" dirty="0"/>
              <a:t>、</a:t>
            </a:r>
            <a:r>
              <a:rPr lang="en-US" altLang="zh-CN" sz="2800" dirty="0"/>
              <a:t>48</a:t>
            </a:r>
            <a:r>
              <a:rPr lang="zh-CN" altLang="en-US" sz="2800" dirty="0"/>
              <a:t>、</a:t>
            </a:r>
            <a:r>
              <a:rPr lang="en-US" altLang="zh-CN" sz="2800" dirty="0"/>
              <a:t>26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平均值为</a:t>
            </a:r>
            <a:r>
              <a:rPr lang="en-US" altLang="zh-CN" sz="2800" dirty="0"/>
              <a:t>30.5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移动后：</a:t>
            </a:r>
            <a:r>
              <a:rPr lang="en-US" altLang="zh-CN" sz="2800" dirty="0"/>
              <a:t>30</a:t>
            </a:r>
            <a:r>
              <a:rPr lang="zh-CN" altLang="en-US" sz="2800" dirty="0"/>
              <a:t>、</a:t>
            </a:r>
            <a:r>
              <a:rPr lang="en-US" altLang="zh-CN" sz="2800" dirty="0"/>
              <a:t>6</a:t>
            </a:r>
            <a:r>
              <a:rPr lang="zh-CN" altLang="en-US" sz="2800" dirty="0"/>
              <a:t>、</a:t>
            </a:r>
            <a:r>
              <a:rPr lang="en-US" altLang="zh-CN" sz="2800" dirty="0"/>
              <a:t>17</a:t>
            </a:r>
            <a:r>
              <a:rPr lang="zh-CN" altLang="en-US" sz="2800" dirty="0"/>
              <a:t>、</a:t>
            </a:r>
            <a:r>
              <a:rPr lang="en-US" altLang="zh-CN" sz="2800" dirty="0"/>
              <a:t>26</a:t>
            </a:r>
            <a:r>
              <a:rPr lang="zh-CN" altLang="en-US" sz="2800" dirty="0"/>
              <a:t>、</a:t>
            </a:r>
            <a:r>
              <a:rPr lang="en-US" altLang="zh-CN" sz="2800" dirty="0"/>
              <a:t>47</a:t>
            </a:r>
            <a:r>
              <a:rPr lang="zh-CN" altLang="en-US" sz="2800" dirty="0"/>
              <a:t>、</a:t>
            </a:r>
            <a:r>
              <a:rPr lang="en-US" altLang="zh-CN" sz="2800" dirty="0"/>
              <a:t>32</a:t>
            </a:r>
            <a:r>
              <a:rPr lang="zh-CN" altLang="en-US" sz="2800" dirty="0"/>
              <a:t>、</a:t>
            </a:r>
            <a:r>
              <a:rPr lang="en-US" altLang="zh-CN" sz="2800" dirty="0"/>
              <a:t>40</a:t>
            </a:r>
            <a:r>
              <a:rPr lang="zh-CN" altLang="en-US" sz="2800" dirty="0"/>
              <a:t>、</a:t>
            </a:r>
            <a:r>
              <a:rPr lang="en-US" altLang="zh-CN" sz="2800" dirty="0"/>
              <a:t>45</a:t>
            </a:r>
            <a:r>
              <a:rPr lang="zh-CN" altLang="en-US" sz="2800" dirty="0"/>
              <a:t>、</a:t>
            </a:r>
            <a:r>
              <a:rPr lang="en-US" altLang="zh-CN" sz="2800" dirty="0"/>
              <a:t>48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1365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E8E045-A495-4F3B-B67F-DA970F9F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685" y="404665"/>
            <a:ext cx="8424862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/>
              <a:t>练习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、程序编写（</a:t>
            </a:r>
            <a:r>
              <a:rPr lang="en-US" altLang="zh-CN" sz="2800" dirty="0"/>
              <a:t>6-2.c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92D396-CFF2-43F9-ACE5-EBE059D0B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5" y="1759893"/>
            <a:ext cx="11923790" cy="11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7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8411</Words>
  <Application>Microsoft Office PowerPoint</Application>
  <PresentationFormat>宽屏</PresentationFormat>
  <Paragraphs>1011</Paragraphs>
  <Slides>47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等线</vt:lpstr>
      <vt:lpstr>等线 Light</vt:lpstr>
      <vt:lpstr>华文中宋</vt:lpstr>
      <vt:lpstr>宋体</vt:lpstr>
      <vt:lpstr>微软雅黑</vt:lpstr>
      <vt:lpstr>Arial</vt:lpstr>
      <vt:lpstr>Baskerville Old Face</vt:lpstr>
      <vt:lpstr>Calibri</vt:lpstr>
      <vt:lpstr>Cambria</vt:lpstr>
      <vt:lpstr>Cambria Math</vt:lpstr>
      <vt:lpstr>Wingdings 2</vt:lpstr>
      <vt:lpstr>Office 主题​​</vt:lpstr>
      <vt:lpstr>PowerPoint 演示文稿</vt:lpstr>
      <vt:lpstr>为什么需要数组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PowerPoint 演示文稿</vt:lpstr>
      <vt:lpstr>PowerPoint 演示文稿</vt:lpstr>
      <vt:lpstr>定义和引用二维数组</vt:lpstr>
      <vt:lpstr>定义二维数组</vt:lpstr>
      <vt:lpstr>二维数组的存储</vt:lpstr>
      <vt:lpstr>多维数组</vt:lpstr>
      <vt:lpstr>引用二维数组元素</vt:lpstr>
      <vt:lpstr>二维数组的初始化</vt:lpstr>
      <vt:lpstr>二维数组程序举例</vt:lpstr>
      <vt:lpstr>二维数组程序举例</vt:lpstr>
      <vt:lpstr>PowerPoint 演示文稿</vt:lpstr>
      <vt:lpstr>PowerPoint 演示文稿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  <vt:lpstr>PowerPoint 演示文稿</vt:lpstr>
      <vt:lpstr>一维数组程序举例</vt:lpstr>
      <vt:lpstr>一维数组程序举例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liu wen</cp:lastModifiedBy>
  <cp:revision>290</cp:revision>
  <dcterms:created xsi:type="dcterms:W3CDTF">2017-08-03T06:51:45Z</dcterms:created>
  <dcterms:modified xsi:type="dcterms:W3CDTF">2021-04-07T12:38:40Z</dcterms:modified>
</cp:coreProperties>
</file>