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</p:sldMasterIdLst>
  <p:sldIdLst>
    <p:sldId id="25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59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CC3399"/>
    <a:srgbClr val="656565"/>
    <a:srgbClr val="00CFFF"/>
    <a:srgbClr val="495677"/>
    <a:srgbClr val="3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-61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635" y="1736725"/>
            <a:ext cx="9144000" cy="1466215"/>
          </a:xfrm>
        </p:spPr>
        <p:txBody>
          <a:bodyPr anchor="b"/>
          <a:lstStyle>
            <a:lvl1pPr algn="ctr">
              <a:defRPr sz="60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主标题主标题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288665"/>
            <a:ext cx="9143365" cy="1644015"/>
          </a:xfrm>
          <a:effectLst>
            <a:outerShdw blurRad="50800" dist="50800" dir="5400000" algn="ctr" rotWithShape="0">
              <a:srgbClr val="3D00FF">
                <a:alpha val="21000"/>
              </a:srgbClr>
            </a:outerShdw>
          </a:effectLst>
        </p:spPr>
        <p:txBody>
          <a:bodyPr/>
          <a:lstStyle>
            <a:lvl1pPr marL="0" indent="0" algn="ctr">
              <a:buNone/>
              <a:defRPr sz="32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99105" y="202057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3" hasCustomPrompt="1"/>
          </p:nvPr>
        </p:nvSpPr>
        <p:spPr>
          <a:xfrm>
            <a:off x="2980690" y="272034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23" hasCustomPrompt="1"/>
          </p:nvPr>
        </p:nvSpPr>
        <p:spPr>
          <a:xfrm>
            <a:off x="2999105" y="344233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2999105" y="416115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2895" y="118110"/>
            <a:ext cx="6798945" cy="66484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50215" y="1100455"/>
            <a:ext cx="11347450" cy="5271135"/>
          </a:xfrm>
        </p:spPr>
        <p:txBody>
          <a:bodyPr/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单击此处编辑母版具体内容样式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928" y="-13779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3593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3593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effectLst>
            <a:outerShdw blurRad="50800" dist="38100" dir="2700000" algn="tl" rotWithShape="0">
              <a:srgbClr val="3D00FF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  <a:effectLst>
            <a:outerShdw blurRad="50800" dist="50800" dir="5400000" algn="ctr" rotWithShape="0">
              <a:srgbClr val="3D00FF">
                <a:alpha val="10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2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4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20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9400" y="-151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0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161" y="2024822"/>
            <a:ext cx="9144000" cy="20837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大厂算法与数据结构解析之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2213" y="4190538"/>
            <a:ext cx="9143365" cy="1644015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讲师：武晟然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3" y="1433410"/>
            <a:ext cx="3142893" cy="403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73" y="1483221"/>
            <a:ext cx="2915815" cy="404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92" y="1483221"/>
            <a:ext cx="2627061" cy="404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04967" y="1001362"/>
            <a:ext cx="1592744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>
                <a:solidFill>
                  <a:srgbClr val="00B0F0"/>
                </a:solidFill>
              </a:rPr>
              <a:t>T(n) = 0.5n</a:t>
            </a:r>
            <a:r>
              <a:rPr lang="en-US" altLang="zh-CN" sz="2100" baseline="30000">
                <a:solidFill>
                  <a:srgbClr val="00B0F0"/>
                </a:solidFill>
              </a:rPr>
              <a:t>2</a:t>
            </a:r>
            <a:r>
              <a:rPr lang="en-US" altLang="zh-CN" sz="2100">
                <a:solidFill>
                  <a:srgbClr val="00B0F0"/>
                </a:solidFill>
              </a:rPr>
              <a:t> </a:t>
            </a:r>
            <a:endParaRPr lang="zh-CN" altLang="zh-CN" sz="210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0059" y="3018452"/>
            <a:ext cx="1631216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>
                <a:solidFill>
                  <a:srgbClr val="F09B02"/>
                </a:solidFill>
              </a:rPr>
              <a:t>T(n) = 3n + 2</a:t>
            </a:r>
            <a:endParaRPr lang="zh-CN" altLang="zh-CN" sz="2100">
              <a:solidFill>
                <a:srgbClr val="F09B0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2369" y="1051173"/>
            <a:ext cx="1631216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>
                <a:solidFill>
                  <a:srgbClr val="F09B02"/>
                </a:solidFill>
              </a:rPr>
              <a:t>T(n) = 3n + 2</a:t>
            </a:r>
            <a:endParaRPr lang="zh-CN" altLang="zh-CN" sz="2100">
              <a:solidFill>
                <a:srgbClr val="F09B0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97902" y="1627237"/>
            <a:ext cx="1231535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>
                <a:solidFill>
                  <a:srgbClr val="C00000"/>
                </a:solidFill>
              </a:rPr>
              <a:t>T(n) = 4n</a:t>
            </a:r>
            <a:endParaRPr lang="zh-CN" altLang="zh-CN" sz="210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5449" y="2419325"/>
            <a:ext cx="1231535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>
                <a:solidFill>
                  <a:srgbClr val="00B0F0"/>
                </a:solidFill>
              </a:rPr>
              <a:t>T(n) = 3n</a:t>
            </a:r>
            <a:endParaRPr lang="zh-CN" altLang="zh-CN" sz="210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0520" y="5443661"/>
            <a:ext cx="1440993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/>
              <a:t>T(n) = O(n)</a:t>
            </a:r>
            <a:endParaRPr lang="zh-CN" altLang="zh-CN" sz="2100"/>
          </a:p>
        </p:txBody>
      </p:sp>
      <p:sp>
        <p:nvSpPr>
          <p:cNvPr id="15" name="矩形 14"/>
          <p:cNvSpPr/>
          <p:nvPr/>
        </p:nvSpPr>
        <p:spPr>
          <a:xfrm>
            <a:off x="8975487" y="5450097"/>
            <a:ext cx="1532899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/>
              <a:t>T(n) = O(n</a:t>
            </a:r>
            <a:r>
              <a:rPr lang="en-US" altLang="zh-CN" sz="2100" baseline="30000"/>
              <a:t>2</a:t>
            </a:r>
            <a:r>
              <a:rPr lang="en-US" altLang="zh-CN" sz="2100"/>
              <a:t>)</a:t>
            </a:r>
            <a:endParaRPr lang="zh-CN" altLang="zh-CN" sz="2100"/>
          </a:p>
        </p:txBody>
      </p:sp>
      <p:sp>
        <p:nvSpPr>
          <p:cNvPr id="16" name="矩形 15"/>
          <p:cNvSpPr/>
          <p:nvPr/>
        </p:nvSpPr>
        <p:spPr>
          <a:xfrm>
            <a:off x="7920203" y="979961"/>
            <a:ext cx="2266005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>
                <a:solidFill>
                  <a:srgbClr val="F09B02"/>
                </a:solidFill>
              </a:rPr>
              <a:t>T(n) = 3n</a:t>
            </a:r>
            <a:r>
              <a:rPr lang="en-US" altLang="zh-CN" sz="2100" baseline="30000">
                <a:solidFill>
                  <a:srgbClr val="F09B02"/>
                </a:solidFill>
              </a:rPr>
              <a:t>2</a:t>
            </a:r>
            <a:r>
              <a:rPr lang="en-US" altLang="zh-CN" sz="2100">
                <a:solidFill>
                  <a:srgbClr val="F09B02"/>
                </a:solidFill>
              </a:rPr>
              <a:t> + 4n + 2</a:t>
            </a:r>
            <a:endParaRPr lang="zh-CN" altLang="zh-CN" sz="2100">
              <a:solidFill>
                <a:srgbClr val="F09B0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39659" y="2860480"/>
            <a:ext cx="1323439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>
                <a:solidFill>
                  <a:srgbClr val="00B0F0"/>
                </a:solidFill>
              </a:rPr>
              <a:t>T(n) = 3n</a:t>
            </a:r>
            <a:r>
              <a:rPr lang="en-US" altLang="zh-CN" sz="2100" baseline="30000">
                <a:solidFill>
                  <a:srgbClr val="00B0F0"/>
                </a:solidFill>
              </a:rPr>
              <a:t>2</a:t>
            </a:r>
            <a:endParaRPr lang="zh-CN" altLang="zh-CN" sz="210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29931" y="1679993"/>
            <a:ext cx="1323439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100">
                <a:solidFill>
                  <a:srgbClr val="C00000"/>
                </a:solidFill>
              </a:rPr>
              <a:t>T(n) = 4n</a:t>
            </a:r>
            <a:r>
              <a:rPr lang="en-US" altLang="zh-CN" sz="2100" baseline="30000">
                <a:solidFill>
                  <a:srgbClr val="C00000"/>
                </a:solidFill>
              </a:rPr>
              <a:t>2</a:t>
            </a:r>
            <a:endParaRPr lang="zh-CN" altLang="zh-CN" sz="2100">
              <a:solidFill>
                <a:srgbClr val="C00000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复杂度的大</a:t>
            </a:r>
            <a:r>
              <a:rPr lang="en-US" altLang="zh-CN" sz="3200" smtClean="0"/>
              <a:t>O</a:t>
            </a:r>
            <a:r>
              <a:rPr lang="zh-CN" altLang="en-US" sz="3200" smtClean="0"/>
              <a:t>表示法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9258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7591" y="1198988"/>
            <a:ext cx="10201470" cy="43204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对于给定的函数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g(n)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O(g(n))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来表示以下函数的集合：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O(g(n)) = { f(n): 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存在正常量 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 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en-US" altLang="zh-CN" sz="21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，使对所有 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华文宋体"/>
                <a:ea typeface="华文宋体"/>
              </a:rPr>
              <a:t>≥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en-US" altLang="zh-CN" sz="21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，有 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华文宋体"/>
                <a:ea typeface="华文宋体"/>
              </a:rPr>
              <a:t>≤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f(n)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华文宋体"/>
                <a:ea typeface="华文宋体"/>
              </a:rPr>
              <a:t> ≤ 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cg(n) }</a:t>
            </a:r>
          </a:p>
          <a:p>
            <a:pPr>
              <a:lnSpc>
                <a:spcPct val="25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算法分析中，一般用大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符号来表示函数</a:t>
            </a:r>
            <a:r>
              <a:rPr lang="zh-CN" altLang="en-US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zh-CN" altLang="en-US" sz="2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渐进</a:t>
            </a:r>
            <a:r>
              <a:rPr lang="zh-CN" altLang="en-US" sz="27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上界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这表示，当数据量达到一定程度时，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g(n) 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的增长速度不会超过 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O(g(n</a:t>
            </a:r>
            <a:r>
              <a:rPr lang="en-US" altLang="zh-CN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)) </a:t>
            </a:r>
            <a:r>
              <a:rPr lang="zh-CN" altLang="en-US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限定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的范围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复杂度的大</a:t>
            </a:r>
            <a:r>
              <a:rPr lang="en-US" altLang="zh-CN" sz="3200" smtClean="0"/>
              <a:t>O</a:t>
            </a:r>
            <a:r>
              <a:rPr lang="zh-CN" altLang="en-US" sz="3200" smtClean="0"/>
              <a:t>表示法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5208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4095" y="922452"/>
                <a:ext cx="10972800" cy="48245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O(1)</a:t>
                </a:r>
                <a:r>
                  <a:rPr lang="zh-CN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，</a:t>
                </a: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O(log(n))</a:t>
                </a:r>
                <a:r>
                  <a:rPr lang="zh-CN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，</a:t>
                </a: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27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altLang="zh-CN" sz="27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)</a:t>
                </a:r>
                <a:r>
                  <a:rPr lang="zh-CN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，</a:t>
                </a: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O(n)</a:t>
                </a:r>
                <a:r>
                  <a:rPr lang="zh-CN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，</a:t>
                </a: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O(nlog(n))</a:t>
                </a:r>
                <a:r>
                  <a:rPr lang="zh-CN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，</a:t>
                </a: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O(n</a:t>
                </a:r>
                <a:r>
                  <a:rPr lang="en-US" altLang="zh-CN" sz="2700" baseline="30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2</a:t>
                </a: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)</a:t>
                </a:r>
                <a:r>
                  <a:rPr lang="zh-CN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，</a:t>
                </a: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O(e</a:t>
                </a:r>
                <a:r>
                  <a:rPr lang="en-US" altLang="zh-CN" sz="2700" baseline="30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n</a:t>
                </a:r>
                <a:r>
                  <a:rPr lang="en-US" altLang="zh-CN" sz="27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095" y="922452"/>
                <a:ext cx="10972800" cy="4824536"/>
              </a:xfrm>
              <a:blipFill rotWithShape="1"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46" y="2314872"/>
            <a:ext cx="8038305" cy="36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常见的算法复杂度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9651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77350" y="947192"/>
            <a:ext cx="10161711" cy="482453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25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算法执行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所占用的空间</a:t>
            </a:r>
            <a:endParaRPr lang="zh-CN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Array[100] 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O(100)</a:t>
            </a:r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Array[N] 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O(N)</a:t>
            </a:r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int val = 1;   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空间复杂度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O(1)</a:t>
            </a:r>
            <a:endParaRPr lang="zh-CN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有时候递归调用，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需要计算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调用栈所占用的空间</a:t>
            </a:r>
            <a:endParaRPr lang="zh-CN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空间复杂度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020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917506" y="1625288"/>
            <a:ext cx="1632181" cy="611096"/>
            <a:chOff x="3137535" y="246303"/>
            <a:chExt cx="916185" cy="611096"/>
          </a:xfrm>
        </p:grpSpPr>
        <p:sp>
          <p:nvSpPr>
            <p:cNvPr id="52" name="矩形 51"/>
            <p:cNvSpPr/>
            <p:nvPr/>
          </p:nvSpPr>
          <p:spPr>
            <a:xfrm>
              <a:off x="3137535" y="246303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矩形 52"/>
            <p:cNvSpPr/>
            <p:nvPr/>
          </p:nvSpPr>
          <p:spPr>
            <a:xfrm>
              <a:off x="3284124" y="246303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>
                  <a:latin typeface="微软雅黑 Light" pitchFamily="34" charset="-122"/>
                  <a:ea typeface="微软雅黑 Light" pitchFamily="34" charset="-122"/>
                </a:rPr>
                <a:t>搜索算法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17506" y="2236384"/>
            <a:ext cx="1632181" cy="611096"/>
            <a:chOff x="3137535" y="857399"/>
            <a:chExt cx="916185" cy="611096"/>
          </a:xfrm>
        </p:grpSpPr>
        <p:sp>
          <p:nvSpPr>
            <p:cNvPr id="50" name="矩形 49"/>
            <p:cNvSpPr/>
            <p:nvPr/>
          </p:nvSpPr>
          <p:spPr>
            <a:xfrm>
              <a:off x="3137535" y="857399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893071"/>
                <a:satOff val="-1149"/>
                <a:lumOff val="-90"/>
                <a:alphaOff val="0"/>
              </a:schemeClr>
            </a:lnRef>
            <a:fillRef idx="1">
              <a:schemeClr val="accent3">
                <a:tint val="40000"/>
                <a:alpha val="90000"/>
                <a:hueOff val="893071"/>
                <a:satOff val="-1149"/>
                <a:lumOff val="-9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893071"/>
                <a:satOff val="-1149"/>
                <a:lumOff val="-9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矩形 50"/>
            <p:cNvSpPr/>
            <p:nvPr/>
          </p:nvSpPr>
          <p:spPr>
            <a:xfrm>
              <a:off x="3284124" y="857399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>
                  <a:latin typeface="微软雅黑 Light" pitchFamily="34" charset="-122"/>
                  <a:ea typeface="微软雅黑 Light" pitchFamily="34" charset="-122"/>
                </a:rPr>
                <a:t>排序算法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17506" y="2847480"/>
            <a:ext cx="1632181" cy="611096"/>
            <a:chOff x="3137535" y="1468495"/>
            <a:chExt cx="916185" cy="611096"/>
          </a:xfrm>
        </p:grpSpPr>
        <p:sp>
          <p:nvSpPr>
            <p:cNvPr id="48" name="矩形 47"/>
            <p:cNvSpPr/>
            <p:nvPr/>
          </p:nvSpPr>
          <p:spPr>
            <a:xfrm>
              <a:off x="3137535" y="1468495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1786142"/>
                <a:satOff val="-2299"/>
                <a:lumOff val="-179"/>
                <a:alphaOff val="0"/>
              </a:schemeClr>
            </a:lnRef>
            <a:fillRef idx="1">
              <a:schemeClr val="accent3">
                <a:tint val="40000"/>
                <a:alpha val="90000"/>
                <a:hueOff val="1786142"/>
                <a:satOff val="-2299"/>
                <a:lumOff val="-179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786142"/>
                <a:satOff val="-2299"/>
                <a:lumOff val="-17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矩形 48"/>
            <p:cNvSpPr/>
            <p:nvPr/>
          </p:nvSpPr>
          <p:spPr>
            <a:xfrm>
              <a:off x="3284124" y="1468495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>
                  <a:latin typeface="微软雅黑 Light" pitchFamily="34" charset="-122"/>
                  <a:ea typeface="微软雅黑 Light" pitchFamily="34" charset="-122"/>
                </a:rPr>
                <a:t>字符串算法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17506" y="3458576"/>
            <a:ext cx="1632181" cy="611096"/>
            <a:chOff x="3137535" y="2079591"/>
            <a:chExt cx="916185" cy="611096"/>
          </a:xfrm>
        </p:grpSpPr>
        <p:sp>
          <p:nvSpPr>
            <p:cNvPr id="46" name="矩形 45"/>
            <p:cNvSpPr/>
            <p:nvPr/>
          </p:nvSpPr>
          <p:spPr>
            <a:xfrm>
              <a:off x="3137535" y="2079591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2679213"/>
                <a:satOff val="-3448"/>
                <a:lumOff val="-269"/>
                <a:alphaOff val="0"/>
              </a:schemeClr>
            </a:lnRef>
            <a:fillRef idx="1">
              <a:schemeClr val="accent3">
                <a:tint val="40000"/>
                <a:alpha val="90000"/>
                <a:hueOff val="2679213"/>
                <a:satOff val="-3448"/>
                <a:lumOff val="-269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2679213"/>
                <a:satOff val="-3448"/>
                <a:lumOff val="-26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矩形 46"/>
            <p:cNvSpPr/>
            <p:nvPr/>
          </p:nvSpPr>
          <p:spPr>
            <a:xfrm>
              <a:off x="3284124" y="2079591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>
                  <a:latin typeface="微软雅黑 Light" pitchFamily="34" charset="-122"/>
                  <a:ea typeface="微软雅黑 Light" pitchFamily="34" charset="-122"/>
                </a:rPr>
                <a:t>图算法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17506" y="4069672"/>
            <a:ext cx="1632181" cy="611096"/>
            <a:chOff x="3137535" y="2690687"/>
            <a:chExt cx="916185" cy="611096"/>
          </a:xfrm>
        </p:grpSpPr>
        <p:sp>
          <p:nvSpPr>
            <p:cNvPr id="44" name="矩形 43"/>
            <p:cNvSpPr/>
            <p:nvPr/>
          </p:nvSpPr>
          <p:spPr>
            <a:xfrm>
              <a:off x="3137535" y="2690687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3572285"/>
                <a:satOff val="-4598"/>
                <a:lumOff val="-358"/>
                <a:alphaOff val="0"/>
              </a:schemeClr>
            </a:lnRef>
            <a:fillRef idx="1">
              <a:schemeClr val="accent3">
                <a:tint val="40000"/>
                <a:alpha val="90000"/>
                <a:hueOff val="3572285"/>
                <a:satOff val="-4598"/>
                <a:lumOff val="-358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3572285"/>
                <a:satOff val="-4598"/>
                <a:lumOff val="-35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矩形 44"/>
            <p:cNvSpPr/>
            <p:nvPr/>
          </p:nvSpPr>
          <p:spPr>
            <a:xfrm>
              <a:off x="3284124" y="2690687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>
                  <a:latin typeface="微软雅黑 Light" pitchFamily="34" charset="-122"/>
                  <a:ea typeface="微软雅黑 Light" pitchFamily="34" charset="-122"/>
                </a:rPr>
                <a:t>最优化算法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17506" y="4680768"/>
            <a:ext cx="1632181" cy="611096"/>
            <a:chOff x="3137535" y="3301783"/>
            <a:chExt cx="916185" cy="611096"/>
          </a:xfrm>
        </p:grpSpPr>
        <p:sp>
          <p:nvSpPr>
            <p:cNvPr id="42" name="矩形 41"/>
            <p:cNvSpPr/>
            <p:nvPr/>
          </p:nvSpPr>
          <p:spPr>
            <a:xfrm>
              <a:off x="3137535" y="3301783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4465356"/>
                <a:satOff val="-5747"/>
                <a:lumOff val="-448"/>
                <a:alphaOff val="0"/>
              </a:schemeClr>
            </a:lnRef>
            <a:fillRef idx="1">
              <a:schemeClr val="accent3">
                <a:tint val="40000"/>
                <a:alpha val="90000"/>
                <a:hueOff val="4465356"/>
                <a:satOff val="-5747"/>
                <a:lumOff val="-448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4465356"/>
                <a:satOff val="-5747"/>
                <a:lumOff val="-44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矩形 42"/>
            <p:cNvSpPr/>
            <p:nvPr/>
          </p:nvSpPr>
          <p:spPr>
            <a:xfrm>
              <a:off x="3284124" y="3301783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900">
                  <a:latin typeface="微软雅黑 Light" pitchFamily="34" charset="-122"/>
                  <a:ea typeface="微软雅黑 Light" pitchFamily="34" charset="-122"/>
                </a:rPr>
                <a:t>数学算法</a:t>
              </a: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421228" y="2385205"/>
            <a:ext cx="2443160" cy="1832371"/>
            <a:chOff x="2530622" y="316629"/>
            <a:chExt cx="610790" cy="6107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椭圆 39"/>
            <p:cNvSpPr/>
            <p:nvPr/>
          </p:nvSpPr>
          <p:spPr>
            <a:xfrm>
              <a:off x="2530622" y="316629"/>
              <a:ext cx="610790" cy="61079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mtClean="0">
                  <a:latin typeface="微软雅黑 Light" pitchFamily="34" charset="-122"/>
                  <a:ea typeface="微软雅黑 Light" pitchFamily="34" charset="-122"/>
                </a:rPr>
                <a:t>按照</a:t>
              </a:r>
              <a:endParaRPr lang="en-US" altLang="zh-CN" smtClean="0">
                <a:latin typeface="微软雅黑 Light" pitchFamily="34" charset="-122"/>
                <a:ea typeface="微软雅黑 Light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mtClean="0">
                  <a:latin typeface="微软雅黑 Light" pitchFamily="34" charset="-122"/>
                  <a:ea typeface="微软雅黑 Light" pitchFamily="34" charset="-122"/>
                </a:rPr>
                <a:t>应用目的</a:t>
              </a:r>
              <a:endParaRPr lang="zh-CN" altLang="en-US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41" name="椭圆 16"/>
            <p:cNvSpPr/>
            <p:nvPr/>
          </p:nvSpPr>
          <p:spPr>
            <a:xfrm>
              <a:off x="2620070" y="406077"/>
              <a:ext cx="431894" cy="4318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829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smtClean="0">
                  <a:latin typeface="微软雅黑 Light" pitchFamily="34" charset="-122"/>
                  <a:ea typeface="微软雅黑 Light" pitchFamily="34" charset="-122"/>
                </a:rPr>
                <a:t>按照</a:t>
              </a:r>
              <a:endParaRPr lang="en-US" altLang="zh-CN" sz="2400" smtClean="0">
                <a:latin typeface="微软雅黑 Light" pitchFamily="34" charset="-122"/>
                <a:ea typeface="微软雅黑 Light" pitchFamily="34" charset="-122"/>
              </a:endParaRPr>
            </a:p>
            <a:p>
              <a:pPr algn="ctr" defTabSz="829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smtClean="0">
                  <a:latin typeface="微软雅黑 Light" pitchFamily="34" charset="-122"/>
                  <a:ea typeface="微软雅黑 Light" pitchFamily="34" charset="-122"/>
                </a:rPr>
                <a:t>应用目的</a:t>
              </a:r>
              <a:endParaRPr lang="zh-CN" altLang="en-US" sz="240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50998" y="1380064"/>
            <a:ext cx="1532329" cy="611096"/>
            <a:chOff x="4664511" y="246303"/>
            <a:chExt cx="916186" cy="611096"/>
          </a:xfrm>
        </p:grpSpPr>
        <p:sp>
          <p:nvSpPr>
            <p:cNvPr id="38" name="矩形 37"/>
            <p:cNvSpPr/>
            <p:nvPr/>
          </p:nvSpPr>
          <p:spPr>
            <a:xfrm>
              <a:off x="4664511" y="246303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5358427"/>
                <a:satOff val="-6896"/>
                <a:lumOff val="-537"/>
                <a:alphaOff val="0"/>
              </a:schemeClr>
            </a:lnRef>
            <a:fillRef idx="1">
              <a:schemeClr val="accent3">
                <a:tint val="40000"/>
                <a:alpha val="90000"/>
                <a:hueOff val="5358427"/>
                <a:satOff val="-6896"/>
                <a:lumOff val="-53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5358427"/>
                <a:satOff val="-6896"/>
                <a:lumOff val="-53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矩形 38"/>
            <p:cNvSpPr/>
            <p:nvPr/>
          </p:nvSpPr>
          <p:spPr>
            <a:xfrm>
              <a:off x="4811101" y="246303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>
                  <a:latin typeface="微软雅黑 Light" pitchFamily="34" charset="-122"/>
                  <a:ea typeface="微软雅黑 Light" pitchFamily="34" charset="-122"/>
                </a:rPr>
                <a:t>暴力法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50998" y="1991160"/>
            <a:ext cx="1532329" cy="611096"/>
            <a:chOff x="4664511" y="857399"/>
            <a:chExt cx="916186" cy="611096"/>
          </a:xfrm>
        </p:grpSpPr>
        <p:sp>
          <p:nvSpPr>
            <p:cNvPr id="36" name="矩形 35"/>
            <p:cNvSpPr/>
            <p:nvPr/>
          </p:nvSpPr>
          <p:spPr>
            <a:xfrm>
              <a:off x="4664511" y="857399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6251498"/>
                <a:satOff val="-8046"/>
                <a:lumOff val="-627"/>
                <a:alphaOff val="0"/>
              </a:schemeClr>
            </a:lnRef>
            <a:fillRef idx="1">
              <a:schemeClr val="accent3">
                <a:tint val="40000"/>
                <a:alpha val="90000"/>
                <a:hueOff val="6251498"/>
                <a:satOff val="-8046"/>
                <a:lumOff val="-62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6251498"/>
                <a:satOff val="-8046"/>
                <a:lumOff val="-62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矩形 36"/>
            <p:cNvSpPr/>
            <p:nvPr/>
          </p:nvSpPr>
          <p:spPr>
            <a:xfrm>
              <a:off x="4811101" y="857399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>
                  <a:latin typeface="微软雅黑 Light" pitchFamily="34" charset="-122"/>
                  <a:ea typeface="微软雅黑 Light" pitchFamily="34" charset="-122"/>
                </a:rPr>
                <a:t>增量法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50998" y="2602256"/>
            <a:ext cx="1532329" cy="611096"/>
            <a:chOff x="4664511" y="1468495"/>
            <a:chExt cx="916186" cy="611096"/>
          </a:xfrm>
        </p:grpSpPr>
        <p:sp>
          <p:nvSpPr>
            <p:cNvPr id="34" name="矩形 33"/>
            <p:cNvSpPr/>
            <p:nvPr/>
          </p:nvSpPr>
          <p:spPr>
            <a:xfrm>
              <a:off x="4664511" y="1468495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7144569"/>
                <a:satOff val="-9195"/>
                <a:lumOff val="-717"/>
                <a:alphaOff val="0"/>
              </a:schemeClr>
            </a:lnRef>
            <a:fillRef idx="1">
              <a:schemeClr val="accent3">
                <a:tint val="40000"/>
                <a:alpha val="90000"/>
                <a:hueOff val="7144569"/>
                <a:satOff val="-9195"/>
                <a:lumOff val="-71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7144569"/>
                <a:satOff val="-9195"/>
                <a:lumOff val="-71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矩形 34"/>
            <p:cNvSpPr/>
            <p:nvPr/>
          </p:nvSpPr>
          <p:spPr>
            <a:xfrm>
              <a:off x="4811101" y="1468495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>
                  <a:latin typeface="微软雅黑 Light" pitchFamily="34" charset="-122"/>
                  <a:ea typeface="微软雅黑 Light" pitchFamily="34" charset="-122"/>
                </a:rPr>
                <a:t>分治法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850998" y="3213352"/>
            <a:ext cx="1532329" cy="611096"/>
            <a:chOff x="4664511" y="2079591"/>
            <a:chExt cx="916186" cy="611096"/>
          </a:xfrm>
        </p:grpSpPr>
        <p:sp>
          <p:nvSpPr>
            <p:cNvPr id="32" name="矩形 31"/>
            <p:cNvSpPr/>
            <p:nvPr/>
          </p:nvSpPr>
          <p:spPr>
            <a:xfrm>
              <a:off x="4664511" y="2079591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8037640"/>
                <a:satOff val="-10345"/>
                <a:lumOff val="-806"/>
                <a:alphaOff val="0"/>
              </a:schemeClr>
            </a:lnRef>
            <a:fillRef idx="1">
              <a:schemeClr val="accent3">
                <a:tint val="40000"/>
                <a:alpha val="90000"/>
                <a:hueOff val="8037640"/>
                <a:satOff val="-10345"/>
                <a:lumOff val="-806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8037640"/>
                <a:satOff val="-10345"/>
                <a:lumOff val="-80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矩形 32"/>
            <p:cNvSpPr/>
            <p:nvPr/>
          </p:nvSpPr>
          <p:spPr>
            <a:xfrm>
              <a:off x="4811101" y="2079591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>
                  <a:latin typeface="微软雅黑 Light" pitchFamily="34" charset="-122"/>
                  <a:ea typeface="微软雅黑 Light" pitchFamily="34" charset="-122"/>
                </a:rPr>
                <a:t>贪心算法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50998" y="3824448"/>
            <a:ext cx="1532329" cy="611096"/>
            <a:chOff x="4664511" y="2690687"/>
            <a:chExt cx="916186" cy="611096"/>
          </a:xfrm>
        </p:grpSpPr>
        <p:sp>
          <p:nvSpPr>
            <p:cNvPr id="30" name="矩形 29"/>
            <p:cNvSpPr/>
            <p:nvPr/>
          </p:nvSpPr>
          <p:spPr>
            <a:xfrm>
              <a:off x="4664511" y="2690687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8930711"/>
                <a:satOff val="-11494"/>
                <a:lumOff val="-896"/>
                <a:alphaOff val="0"/>
              </a:schemeClr>
            </a:lnRef>
            <a:fillRef idx="1">
              <a:schemeClr val="accent3">
                <a:tint val="40000"/>
                <a:alpha val="90000"/>
                <a:hueOff val="8930711"/>
                <a:satOff val="-11494"/>
                <a:lumOff val="-896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8930711"/>
                <a:satOff val="-11494"/>
                <a:lumOff val="-89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矩形 30"/>
            <p:cNvSpPr/>
            <p:nvPr/>
          </p:nvSpPr>
          <p:spPr>
            <a:xfrm>
              <a:off x="4811101" y="2690687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>
                  <a:latin typeface="微软雅黑 Light" pitchFamily="34" charset="-122"/>
                  <a:ea typeface="微软雅黑 Light" pitchFamily="34" charset="-122"/>
                </a:rPr>
                <a:t>动态规划法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50998" y="4435544"/>
            <a:ext cx="1532329" cy="611096"/>
            <a:chOff x="4664511" y="3301783"/>
            <a:chExt cx="916186" cy="611096"/>
          </a:xfrm>
        </p:grpSpPr>
        <p:sp>
          <p:nvSpPr>
            <p:cNvPr id="28" name="矩形 27"/>
            <p:cNvSpPr/>
            <p:nvPr/>
          </p:nvSpPr>
          <p:spPr>
            <a:xfrm>
              <a:off x="4664511" y="3301783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9823782"/>
                <a:satOff val="-12644"/>
                <a:lumOff val="-985"/>
                <a:alphaOff val="0"/>
              </a:schemeClr>
            </a:lnRef>
            <a:fillRef idx="1">
              <a:schemeClr val="accent3">
                <a:tint val="40000"/>
                <a:alpha val="90000"/>
                <a:hueOff val="9823782"/>
                <a:satOff val="-12644"/>
                <a:lumOff val="-985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9823782"/>
                <a:satOff val="-12644"/>
                <a:lumOff val="-98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4811101" y="3301783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>
                  <a:latin typeface="微软雅黑 Light" pitchFamily="34" charset="-122"/>
                  <a:ea typeface="微软雅黑 Light" pitchFamily="34" charset="-122"/>
                </a:rPr>
                <a:t>回溯法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850998" y="5046640"/>
            <a:ext cx="1532329" cy="611096"/>
            <a:chOff x="4664511" y="3912879"/>
            <a:chExt cx="916186" cy="611096"/>
          </a:xfrm>
        </p:grpSpPr>
        <p:sp>
          <p:nvSpPr>
            <p:cNvPr id="26" name="矩形 25"/>
            <p:cNvSpPr/>
            <p:nvPr/>
          </p:nvSpPr>
          <p:spPr>
            <a:xfrm>
              <a:off x="4664511" y="3912879"/>
              <a:ext cx="916185" cy="611096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10716854"/>
                <a:satOff val="-13793"/>
                <a:lumOff val="-1075"/>
                <a:alphaOff val="0"/>
              </a:schemeClr>
            </a:lnRef>
            <a:fillRef idx="1">
              <a:schemeClr val="accent3">
                <a:tint val="40000"/>
                <a:alpha val="90000"/>
                <a:hueOff val="10716854"/>
                <a:satOff val="-13793"/>
                <a:lumOff val="-1075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0716854"/>
                <a:satOff val="-13793"/>
                <a:lumOff val="-10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矩形 26"/>
            <p:cNvSpPr/>
            <p:nvPr/>
          </p:nvSpPr>
          <p:spPr>
            <a:xfrm>
              <a:off x="4811101" y="3912879"/>
              <a:ext cx="769596" cy="611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algn="ctr" defTabSz="7704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smtClean="0">
                  <a:latin typeface="微软雅黑 Light" pitchFamily="34" charset="-122"/>
                  <a:ea typeface="微软雅黑 Light" pitchFamily="34" charset="-122"/>
                </a:rPr>
                <a:t>分支</a:t>
              </a:r>
              <a:r>
                <a:rPr lang="zh-CN" altLang="en-US" sz="1700">
                  <a:latin typeface="微软雅黑 Light" pitchFamily="34" charset="-122"/>
                  <a:ea typeface="微软雅黑 Light" pitchFamily="34" charset="-122"/>
                </a:rPr>
                <a:t>限界</a:t>
              </a:r>
              <a:r>
                <a:rPr lang="zh-CN" altLang="en-US" sz="1700" smtClean="0">
                  <a:latin typeface="微软雅黑 Light" pitchFamily="34" charset="-122"/>
                  <a:ea typeface="微软雅黑 Light" pitchFamily="34" charset="-122"/>
                </a:rPr>
                <a:t>法</a:t>
              </a:r>
              <a:endParaRPr lang="zh-CN" altLang="en-US" sz="170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6370889" y="2385205"/>
            <a:ext cx="2443160" cy="1832371"/>
            <a:chOff x="5554961" y="244623"/>
            <a:chExt cx="610790" cy="610790"/>
          </a:xfrm>
        </p:grpSpPr>
        <p:sp>
          <p:nvSpPr>
            <p:cNvPr id="24" name="椭圆 23"/>
            <p:cNvSpPr/>
            <p:nvPr/>
          </p:nvSpPr>
          <p:spPr>
            <a:xfrm>
              <a:off x="5554961" y="244623"/>
              <a:ext cx="610790" cy="6107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smtClean="0">
                  <a:latin typeface="微软雅黑 Light" pitchFamily="34" charset="-122"/>
                  <a:ea typeface="微软雅黑 Light" pitchFamily="34" charset="-122"/>
                </a:rPr>
                <a:t>按照</a:t>
              </a:r>
              <a:endParaRPr lang="en-US" altLang="zh-CN" sz="2400" smtClean="0">
                <a:latin typeface="微软雅黑 Light" pitchFamily="34" charset="-122"/>
                <a:ea typeface="微软雅黑 Light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 smtClean="0">
                  <a:latin typeface="微软雅黑 Light" pitchFamily="34" charset="-122"/>
                  <a:ea typeface="微软雅黑 Light" pitchFamily="34" charset="-122"/>
                </a:rPr>
                <a:t>实现策略</a:t>
              </a:r>
              <a:endParaRPr lang="zh-CN" altLang="en-US" sz="240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25" name="椭圆 32"/>
            <p:cNvSpPr/>
            <p:nvPr/>
          </p:nvSpPr>
          <p:spPr>
            <a:xfrm>
              <a:off x="5644409" y="334071"/>
              <a:ext cx="431894" cy="431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829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54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算法的分类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9844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0601" y="1000201"/>
            <a:ext cx="10121956" cy="4824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分而治之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问题的规模越小，越容易解决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把复杂问题不断分成多个相同或相似的子问题，直到每个子问题可以简单地进行求解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将所有子问题的解合并起来，就是原问题的解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分治和递归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产生的子问题形式往往和原问题相同，只是原问题的较小规模表达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使用递归手段求解子问题，可以很容易地将子问题的解合并，得到原问题的解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1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分治算法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7104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17106" y="1053210"/>
            <a:ext cx="10135207" cy="4824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基本步骤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step1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：将原问题分解为若干个规模较小，相互独立，与原问题形式相同的子问题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step2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：若子问题规模较小而容易被解决则直接解，否则递归地解各个子问题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step3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：将各个子问题的解合并为原问题的解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457189" lvl="1" indent="-457189">
              <a:lnSpc>
                <a:spcPct val="20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应用场景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二分搜索、大整数乘法、归并排序、快速排序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棋盘覆盖问题、循环赛日程表问题、汉诺塔问题等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分治算法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5576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77349" y="1053209"/>
            <a:ext cx="10188216" cy="48245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贪心（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Greedy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总是做出在当前看来是最好的选择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不从整体考虑，只考虑眼前，得到 </a:t>
            </a:r>
            <a:r>
              <a:rPr lang="zh-CN" altLang="en-US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局部最优解</a:t>
            </a:r>
            <a:endParaRPr lang="en-US" altLang="zh-CN" sz="2100" b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局部最优解和全局最优解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要保证最终得到的是全局最优解，贪心策略必须具备 </a:t>
            </a:r>
            <a:r>
              <a:rPr lang="zh-CN" altLang="en-US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无后效性</a:t>
            </a:r>
            <a:endParaRPr lang="en-US" altLang="zh-CN" sz="2100" b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适用场景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用贪心算法直接求解全局最优，条件比较苛刻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哈夫曼（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Huffman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en-US" sz="2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编码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贪心算法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741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03854" y="973696"/>
            <a:ext cx="10055694" cy="792088"/>
          </a:xfrm>
        </p:spPr>
        <p:txBody>
          <a:bodyPr>
            <a:noAutofit/>
          </a:bodyPr>
          <a:lstStyle/>
          <a:p>
            <a:pPr marL="457189" lvl="1" indent="-457189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具体实现框架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</a:t>
            </a:r>
            <a:endParaRPr lang="en-US" altLang="zh-CN" sz="2100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55573" y="1957063"/>
            <a:ext cx="7488832" cy="406265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从问题的某一初始解出发；</a:t>
            </a:r>
            <a:b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en-US" altLang="zh-CN" sz="21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while </a:t>
            </a:r>
            <a: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（能朝给定总目标前进一步）</a:t>
            </a:r>
            <a:b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en-US" altLang="zh-CN" sz="21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</a:t>
            </a:r>
            <a:r>
              <a:rPr lang="en-US" altLang="zh-CN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 </a:t>
            </a:r>
            <a:br>
              <a:rPr lang="en-US" altLang="zh-CN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     </a:t>
            </a:r>
            <a:r>
              <a:rPr lang="zh-CN" altLang="en-US" sz="21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</a:t>
            </a:r>
            <a: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可行的决策，求出可行解的一个解元素；</a:t>
            </a:r>
            <a:b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en-US" altLang="zh-CN" sz="21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}</a:t>
            </a:r>
            <a:r>
              <a:rPr lang="en-US" altLang="zh-CN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zh-CN" altLang="en-US" sz="21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所有解元素组合成问题的一个可行解；</a:t>
            </a:r>
            <a:endParaRPr lang="zh-CN" altLang="en-US" sz="21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贪心算法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436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91819" y="1556792"/>
            <a:ext cx="109728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93219" y="882689"/>
            <a:ext cx="10972800" cy="5862668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动态决策的过程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把原问题划分成多个“阶段”，依次来做“决策”，得到当前的局部解</a:t>
            </a: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每次决策依赖于当前的“状态”，随即引起状态的转移</a:t>
            </a: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一个决策序列就是在变化的状态中产生出来的</a:t>
            </a: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这种多阶段决策最优化，解决问题的过程就称为 </a:t>
            </a: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动态规划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457189" lvl="1" indent="-457189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最优化问题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动态规划通常用来求解最优化问题 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可以有很多可行解，每个解都对应一个值，我们希望找到具有最优值的解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动态规划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862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smtClean="0"/>
              <a:t>算法的复杂度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算法的分类</a:t>
            </a:r>
            <a:endParaRPr lang="zh-CN" altLang="en-US"/>
          </a:p>
          <a:p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smtClean="0"/>
              <a:t>一些经典算法</a:t>
            </a: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2496185" y="2251710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1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2499360" y="2931795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2510790" y="3669665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2513965" y="4373880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91819" y="1556792"/>
            <a:ext cx="109728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59764" y="1350509"/>
            <a:ext cx="9645035" cy="2936024"/>
            <a:chOff x="974640" y="1434017"/>
            <a:chExt cx="7233776" cy="2936024"/>
          </a:xfrm>
        </p:grpSpPr>
        <p:grpSp>
          <p:nvGrpSpPr>
            <p:cNvPr id="48" name="组合 47"/>
            <p:cNvGrpSpPr/>
            <p:nvPr/>
          </p:nvGrpSpPr>
          <p:grpSpPr>
            <a:xfrm>
              <a:off x="974640" y="2019038"/>
              <a:ext cx="7233776" cy="2351003"/>
              <a:chOff x="974640" y="1844824"/>
              <a:chExt cx="7233776" cy="2351003"/>
            </a:xfrm>
          </p:grpSpPr>
          <p:sp>
            <p:nvSpPr>
              <p:cNvPr id="2" name="圆角矩形 1"/>
              <p:cNvSpPr>
                <a:spLocks/>
              </p:cNvSpPr>
              <p:nvPr/>
            </p:nvSpPr>
            <p:spPr>
              <a:xfrm>
                <a:off x="1801292" y="1847083"/>
                <a:ext cx="720000" cy="43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>
                    <a:latin typeface="微软雅黑" pitchFamily="34" charset="-122"/>
                    <a:ea typeface="微软雅黑" pitchFamily="34" charset="-122"/>
                  </a:rPr>
                  <a:t>决策</a:t>
                </a:r>
                <a:r>
                  <a:rPr lang="en-US" altLang="zh-CN" sz="190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9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圆角矩形 4"/>
              <p:cNvSpPr>
                <a:spLocks/>
              </p:cNvSpPr>
              <p:nvPr/>
            </p:nvSpPr>
            <p:spPr>
              <a:xfrm>
                <a:off x="3313292" y="1844824"/>
                <a:ext cx="720000" cy="43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>
                    <a:latin typeface="微软雅黑" pitchFamily="34" charset="-122"/>
                    <a:ea typeface="微软雅黑" pitchFamily="34" charset="-122"/>
                  </a:rPr>
                  <a:t>决策</a:t>
                </a:r>
                <a:r>
                  <a:rPr lang="en-US" altLang="zh-CN" sz="190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9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圆角矩形 5"/>
              <p:cNvSpPr>
                <a:spLocks/>
              </p:cNvSpPr>
              <p:nvPr/>
            </p:nvSpPr>
            <p:spPr>
              <a:xfrm>
                <a:off x="6588224" y="1847083"/>
                <a:ext cx="720000" cy="43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>
                    <a:latin typeface="微软雅黑" pitchFamily="34" charset="-122"/>
                    <a:ea typeface="微软雅黑" pitchFamily="34" charset="-122"/>
                  </a:rPr>
                  <a:t>决策</a:t>
                </a:r>
                <a:r>
                  <a:rPr lang="en-US" altLang="zh-CN" sz="1900">
                    <a:latin typeface="微软雅黑" pitchFamily="34" charset="-122"/>
                    <a:ea typeface="微软雅黑" pitchFamily="34" charset="-122"/>
                  </a:rPr>
                  <a:t>n</a:t>
                </a:r>
                <a:endParaRPr lang="zh-CN" altLang="en-US" sz="19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椭圆 7"/>
              <p:cNvSpPr>
                <a:spLocks noChangeAspect="1"/>
              </p:cNvSpPr>
              <p:nvPr/>
            </p:nvSpPr>
            <p:spPr>
              <a:xfrm>
                <a:off x="974640" y="2600908"/>
                <a:ext cx="792000" cy="79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>
                    <a:latin typeface="微软雅黑" pitchFamily="34" charset="-122"/>
                    <a:ea typeface="微软雅黑" pitchFamily="34" charset="-122"/>
                  </a:rPr>
                  <a:t>初始状态</a:t>
                </a:r>
              </a:p>
            </p:txBody>
          </p:sp>
          <p:sp>
            <p:nvSpPr>
              <p:cNvPr id="9" name="椭圆 8"/>
              <p:cNvSpPr>
                <a:spLocks noChangeAspect="1"/>
              </p:cNvSpPr>
              <p:nvPr/>
            </p:nvSpPr>
            <p:spPr>
              <a:xfrm>
                <a:off x="2521292" y="2600908"/>
                <a:ext cx="792000" cy="792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>
                    <a:latin typeface="微软雅黑" pitchFamily="34" charset="-122"/>
                    <a:ea typeface="微软雅黑" pitchFamily="34" charset="-122"/>
                  </a:rPr>
                  <a:t>状态</a:t>
                </a:r>
                <a:r>
                  <a:rPr lang="en-US" altLang="zh-CN" sz="190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9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椭圆 9"/>
              <p:cNvSpPr>
                <a:spLocks noChangeAspect="1"/>
              </p:cNvSpPr>
              <p:nvPr/>
            </p:nvSpPr>
            <p:spPr>
              <a:xfrm>
                <a:off x="4067944" y="2600908"/>
                <a:ext cx="792000" cy="792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>
                    <a:latin typeface="微软雅黑" pitchFamily="34" charset="-122"/>
                    <a:ea typeface="微软雅黑" pitchFamily="34" charset="-122"/>
                  </a:rPr>
                  <a:t>状态</a:t>
                </a:r>
                <a:r>
                  <a:rPr lang="en-US" altLang="zh-CN" sz="190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9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/>
              <p:cNvSpPr>
                <a:spLocks noChangeAspect="1"/>
              </p:cNvSpPr>
              <p:nvPr/>
            </p:nvSpPr>
            <p:spPr>
              <a:xfrm>
                <a:off x="5805972" y="2600908"/>
                <a:ext cx="792000" cy="792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>
                    <a:latin typeface="微软雅黑" pitchFamily="34" charset="-122"/>
                    <a:ea typeface="微软雅黑" pitchFamily="34" charset="-122"/>
                  </a:rPr>
                  <a:t>状态</a:t>
                </a:r>
                <a:r>
                  <a:rPr lang="en-US" altLang="zh-CN" sz="1900">
                    <a:latin typeface="微软雅黑" pitchFamily="34" charset="-122"/>
                    <a:ea typeface="微软雅黑" pitchFamily="34" charset="-122"/>
                  </a:rPr>
                  <a:t>n-1</a:t>
                </a:r>
              </a:p>
            </p:txBody>
          </p:sp>
          <p:sp>
            <p:nvSpPr>
              <p:cNvPr id="12" name="椭圆 11"/>
              <p:cNvSpPr>
                <a:spLocks noChangeAspect="1"/>
              </p:cNvSpPr>
              <p:nvPr/>
            </p:nvSpPr>
            <p:spPr>
              <a:xfrm>
                <a:off x="7416416" y="2600908"/>
                <a:ext cx="792000" cy="79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>
                    <a:latin typeface="微软雅黑" pitchFamily="34" charset="-122"/>
                    <a:ea typeface="微软雅黑" pitchFamily="34" charset="-122"/>
                  </a:rPr>
                  <a:t>结束状态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74961" y="3780329"/>
                <a:ext cx="7200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>
                    <a:latin typeface="微软雅黑" pitchFamily="34" charset="-122"/>
                    <a:ea typeface="微软雅黑" pitchFamily="34" charset="-122"/>
                  </a:rPr>
                  <a:t>阶段</a:t>
                </a:r>
                <a:r>
                  <a:rPr lang="en-US" altLang="zh-CN" sz="210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1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370640" y="3427454"/>
                <a:ext cx="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917292" y="3427454"/>
                <a:ext cx="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547664" y="3715486"/>
                <a:ext cx="1152128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343806" y="3773581"/>
                <a:ext cx="7200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>
                    <a:latin typeface="微软雅黑" pitchFamily="34" charset="-122"/>
                    <a:ea typeface="微软雅黑" pitchFamily="34" charset="-122"/>
                  </a:rPr>
                  <a:t>阶段</a:t>
                </a:r>
                <a:r>
                  <a:rPr lang="en-US" altLang="zh-CN" sz="210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1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4486137" y="3420706"/>
                <a:ext cx="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3116509" y="3708738"/>
                <a:ext cx="1152128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660232" y="3771789"/>
                <a:ext cx="7200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>
                    <a:latin typeface="微软雅黑" pitchFamily="34" charset="-122"/>
                    <a:ea typeface="微软雅黑" pitchFamily="34" charset="-122"/>
                  </a:rPr>
                  <a:t>阶段</a:t>
                </a:r>
                <a:r>
                  <a:rPr lang="en-US" altLang="zh-CN" sz="2100">
                    <a:latin typeface="微软雅黑" pitchFamily="34" charset="-122"/>
                    <a:ea typeface="微软雅黑" pitchFamily="34" charset="-122"/>
                  </a:rPr>
                  <a:t>n</a:t>
                </a:r>
                <a:endParaRPr lang="zh-CN" altLang="en-US" sz="21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211596" y="3418915"/>
                <a:ext cx="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7827523" y="3418915"/>
                <a:ext cx="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388620" y="3706947"/>
                <a:ext cx="127972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4048" y="349271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微软雅黑" pitchFamily="34" charset="-122"/>
                    <a:ea typeface="微软雅黑" pitchFamily="34" charset="-122"/>
                  </a:rPr>
                  <a:t>……</a:t>
                </a: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04048" y="274492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微软雅黑" pitchFamily="34" charset="-122"/>
                    <a:ea typeface="微软雅黑" pitchFamily="34" charset="-122"/>
                  </a:rPr>
                  <a:t>……</a:t>
                </a: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8" idx="6"/>
                <a:endCxn id="9" idx="2"/>
              </p:cNvCxnSpPr>
              <p:nvPr/>
            </p:nvCxnSpPr>
            <p:spPr>
              <a:xfrm>
                <a:off x="1766640" y="2996908"/>
                <a:ext cx="7546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9" idx="6"/>
                <a:endCxn id="10" idx="2"/>
              </p:cNvCxnSpPr>
              <p:nvPr/>
            </p:nvCxnSpPr>
            <p:spPr>
              <a:xfrm>
                <a:off x="3313292" y="2996908"/>
                <a:ext cx="7546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1" idx="6"/>
                <a:endCxn id="12" idx="2"/>
              </p:cNvCxnSpPr>
              <p:nvPr/>
            </p:nvCxnSpPr>
            <p:spPr>
              <a:xfrm>
                <a:off x="6597972" y="2996908"/>
                <a:ext cx="8184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2" idx="2"/>
              </p:cNvCxnSpPr>
              <p:nvPr/>
            </p:nvCxnSpPr>
            <p:spPr>
              <a:xfrm>
                <a:off x="2161292" y="2279083"/>
                <a:ext cx="0" cy="72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5" idx="2"/>
              </p:cNvCxnSpPr>
              <p:nvPr/>
            </p:nvCxnSpPr>
            <p:spPr>
              <a:xfrm>
                <a:off x="3673292" y="2276824"/>
                <a:ext cx="0" cy="7200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6" idx="2"/>
              </p:cNvCxnSpPr>
              <p:nvPr/>
            </p:nvCxnSpPr>
            <p:spPr>
              <a:xfrm>
                <a:off x="6948224" y="2279082"/>
                <a:ext cx="0" cy="72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圆角矩形 48"/>
            <p:cNvSpPr/>
            <p:nvPr/>
          </p:nvSpPr>
          <p:spPr>
            <a:xfrm>
              <a:off x="1259632" y="1772571"/>
              <a:ext cx="6567891" cy="864096"/>
            </a:xfrm>
            <a:prstGeom prst="round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73442" y="1434017"/>
              <a:ext cx="127955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00">
                  <a:solidFill>
                    <a:schemeClr val="tx2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决策序列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1154681" y="4619129"/>
            <a:ext cx="9937120" cy="166609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457189" indent="-457189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应用场景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990575" lvl="1" indent="-38099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最优二叉搜索树、最长公共子序列、背包问题等等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动态规划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016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895019" y="941445"/>
            <a:ext cx="10210303" cy="4608512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选优搜索法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按照一定的选优条件，不停向前搜索，直到达到目标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如果搜索到某一步，发现之前的选择并不优，就退回一步重新选择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通用解题方法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457189" lvl="1" indent="-457189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深度优先搜索（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DFS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）策略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在包含问题所有解的解空间树中，按照深度优先搜索的策略，从根结点出发、深度搜索解空间树</a:t>
            </a: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回溯法就是对隐式图的深度优先搜索算法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回溯法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3523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832975" y="888437"/>
            <a:ext cx="10972800" cy="5446101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广度优先搜索（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BFS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）策略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所谓“分支”，就是采用广度优先的策略，依次搜索当前节点的所有分支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抛弃不满足约束条件的相邻节点，其余节点加入“活节点表”</a:t>
            </a: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然后从表中选择一个节点作为下一个扩展节点，继续搜索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457189" lvl="1" indent="-457189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限界策略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为了加速搜索的进程，一般会在每一个活节点处，计算一个函数值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根据这些已计算出的函数值，从当前活节点表中选择一个最有利的节点作为扩展节点，使搜索朝着解空间树上有最优解的分支推进，以便尽快地找出一个最优解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分支限界法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874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67928"/>
              </p:ext>
            </p:extLst>
          </p:nvPr>
        </p:nvGraphicFramePr>
        <p:xfrm>
          <a:off x="1516964" y="1232454"/>
          <a:ext cx="9230547" cy="485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49"/>
                <a:gridCol w="3076849"/>
                <a:gridCol w="3076849"/>
              </a:tblGrid>
              <a:tr h="715287">
                <a:tc>
                  <a:txBody>
                    <a:bodyPr/>
                    <a:lstStyle/>
                    <a:p>
                      <a:pPr algn="ctr"/>
                      <a:endParaRPr lang="zh-CN" altLang="en-US" sz="19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smtClean="0">
                          <a:latin typeface="微软雅黑" pitchFamily="34" charset="-122"/>
                          <a:ea typeface="微软雅黑" pitchFamily="34" charset="-122"/>
                        </a:rPr>
                        <a:t>回溯法</a:t>
                      </a:r>
                      <a:endParaRPr lang="zh-CN" altLang="en-US" sz="19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smtClean="0">
                          <a:latin typeface="微软雅黑" pitchFamily="34" charset="-122"/>
                          <a:ea typeface="微软雅黑" pitchFamily="34" charset="-122"/>
                        </a:rPr>
                        <a:t>分支限界法</a:t>
                      </a:r>
                      <a:endParaRPr lang="zh-CN" altLang="en-US" sz="19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/>
                </a:tc>
              </a:tr>
              <a:tr h="1140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对解空间树的</a:t>
                      </a:r>
                      <a:endParaRPr lang="en-US" altLang="zh-CN" sz="18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搜索方式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DFS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BFS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</a:tr>
              <a:tr h="11529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存储节点</a:t>
                      </a:r>
                      <a:endParaRPr lang="en-US" altLang="zh-CN" sz="18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常用数据结构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堆栈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队列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</a:tr>
              <a:tr h="18446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应用场景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找出满足约束条件的所有解；</a:t>
                      </a:r>
                      <a:endParaRPr lang="en-US" altLang="zh-CN" sz="18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找出全局最优解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找出满足约束条件的一个解；</a:t>
                      </a:r>
                      <a:endParaRPr lang="en-US" altLang="zh-CN" sz="18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找出局部最优解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121920" marR="121920" anchor="ctr"/>
                </a:tc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/>
              <a:t>回溯</a:t>
            </a:r>
            <a:r>
              <a:rPr lang="zh-CN" altLang="en-US" sz="3200" smtClean="0"/>
              <a:t>法 </a:t>
            </a:r>
            <a:r>
              <a:rPr lang="en-US" altLang="zh-CN" sz="3200" smtClean="0"/>
              <a:t>vs </a:t>
            </a:r>
            <a:r>
              <a:rPr lang="zh-CN" altLang="en-US" sz="3200" smtClean="0"/>
              <a:t>分支限界法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176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7092" y="1026705"/>
            <a:ext cx="10102212" cy="51223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二分查找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快速排序、归并排序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KMP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快慢指针（双指针法）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普利姆（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Prim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克鲁斯卡尔（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Kruskal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）算法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迪克斯特拉（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Dijkstra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）算法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其它优化算法：模拟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退火、蚁群、遗传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一些经典算法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2042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2393315"/>
            <a:ext cx="9144000" cy="1466215"/>
          </a:xfrm>
        </p:spPr>
        <p:txBody>
          <a:bodyPr/>
          <a:lstStyle/>
          <a:p>
            <a:r>
              <a:rPr lang="zh-CN" altLang="en-US"/>
              <a:t>谢 谢 观 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64095" y="1238744"/>
            <a:ext cx="10188218" cy="46085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50000"/>
              </a:lnSpc>
            </a:pP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程序 </a:t>
            </a:r>
            <a:r>
              <a:rPr lang="en-US" altLang="zh-CN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= </a:t>
            </a: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</a:t>
            </a:r>
            <a:endParaRPr lang="en-US" altLang="zh-CN" sz="2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</a:t>
            </a:r>
            <a:r>
              <a:rPr lang="en-US" altLang="zh-CN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大厂面试的必备主菜</a:t>
            </a:r>
            <a:endParaRPr lang="en-US" altLang="zh-CN" sz="3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算法可以衡量程序员的技术功底</a:t>
            </a:r>
            <a:endParaRPr lang="en-US" altLang="zh-CN" sz="2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算法可以体现程序员的学习能力和成长潜力</a:t>
            </a:r>
            <a:endParaRPr lang="en-US" altLang="zh-CN" sz="2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学习算法有助于提高分析解决问题的能力</a:t>
            </a:r>
            <a:endParaRPr lang="en-US" altLang="zh-CN" sz="2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学习算法是做性能优化、成长为架构师的必经之路</a:t>
            </a:r>
            <a:endParaRPr lang="en-US" altLang="zh-CN" sz="2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为什么要学习算法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6953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50843" y="1062476"/>
            <a:ext cx="10972800" cy="4824536"/>
          </a:xfrm>
        </p:spPr>
        <p:txBody>
          <a:bodyPr>
            <a:normAutofit fontScale="62500" lnSpcReduction="20000"/>
          </a:bodyPr>
          <a:lstStyle/>
          <a:p>
            <a:pPr marL="457189" lvl="1" indent="-457189">
              <a:lnSpc>
                <a:spcPct val="260000"/>
              </a:lnSpc>
            </a:pP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前置知识</a:t>
            </a:r>
            <a:endParaRPr lang="en-US" altLang="zh-CN" sz="3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熟练掌握一门编程语言，了解数据结构相关知识</a:t>
            </a:r>
            <a:endParaRPr lang="en-US" altLang="zh-CN" sz="2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分类学习</a:t>
            </a:r>
            <a:endParaRPr lang="en-US" altLang="zh-CN" sz="3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按照数据结构、应用场景、实现策略</a:t>
            </a:r>
            <a:endParaRPr lang="en-US" altLang="zh-CN" sz="2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学习算法的捷径</a:t>
            </a:r>
            <a:r>
              <a:rPr lang="en-US" altLang="zh-CN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3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刷题</a:t>
            </a:r>
            <a:endParaRPr lang="en-US" altLang="zh-CN" sz="3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题目来源：</a:t>
            </a:r>
            <a:r>
              <a:rPr lang="en-US" altLang="zh-CN" sz="2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LeetCode</a:t>
            </a:r>
            <a:endParaRPr lang="zh-CN" altLang="en-US" sz="2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怎样学习算法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265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0599" y="1630556"/>
            <a:ext cx="10113774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Algorithm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解决问题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的步骤和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算法，是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指解题方案的准确而完整的描述，是一系列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解决问题的清晰指令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，算法代表着用系统的方法描述解决问题的策略机制。也就是说，能够对一定规范的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，在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有限时间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内获得所要求的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</a:p>
        </p:txBody>
      </p:sp>
      <p:pic>
        <p:nvPicPr>
          <p:cNvPr id="3074" name="Picture 2" descr="https://5b0988e595225.cdn.sohucs.com/images/20170814/eb24eaa9a01b4e30bdef92cfd3c4543f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768" y="1179442"/>
            <a:ext cx="4701353" cy="27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什么是算法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2350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64095" y="869443"/>
            <a:ext cx="10095453" cy="57566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有穷性（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Finiteness</a:t>
            </a:r>
            <a:r>
              <a:rPr lang="zh-CN" altLang="en-US" sz="2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1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60000"/>
              </a:lnSpc>
              <a:buFont typeface="微软雅黑 Light" pitchFamily="34" charset="-122"/>
              <a:buChar char="−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算法必须能在执行有限个步骤之后终止；</a:t>
            </a:r>
          </a:p>
          <a:p>
            <a:pPr>
              <a:lnSpc>
                <a:spcPct val="16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确切性（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Definiteness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60000"/>
              </a:lnSpc>
              <a:buFont typeface="微软雅黑 Light" pitchFamily="34" charset="-122"/>
              <a:buChar char="−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算法的每一步骤必须有确切的定义；</a:t>
            </a:r>
          </a:p>
          <a:p>
            <a:pPr>
              <a:lnSpc>
                <a:spcPct val="16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输入项（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Input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60000"/>
              </a:lnSpc>
              <a:buFont typeface="微软雅黑 Light" pitchFamily="34" charset="-122"/>
              <a:buChar char="−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一个算法有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个或多个输入，以描述运算对象的初始情况</a:t>
            </a:r>
          </a:p>
          <a:p>
            <a:pPr>
              <a:lnSpc>
                <a:spcPct val="16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输出项（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60000"/>
              </a:lnSpc>
              <a:buFont typeface="微软雅黑 Light" pitchFamily="34" charset="-122"/>
              <a:buChar char="−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一个算法有一个或多个输出，以反映对输入数据加工后的结果</a:t>
            </a:r>
          </a:p>
          <a:p>
            <a:pPr>
              <a:lnSpc>
                <a:spcPct val="16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可行性（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Effectiveness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60000"/>
              </a:lnSpc>
              <a:buFont typeface="微软雅黑 Light" pitchFamily="34" charset="-122"/>
              <a:buChar char="−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算法中每个计算步骤都可以在有限时间内完成（也称之为有效性）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算法的特性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6020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77347" y="1198988"/>
            <a:ext cx="109728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如何分析算法的优劣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求和：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 + 2+ 3 + ... + 100</a:t>
            </a:r>
          </a:p>
          <a:p>
            <a:pPr>
              <a:lnSpc>
                <a:spcPct val="25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时间复杂度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执行算法所需要的计算工作量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空间复杂度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算法需要消耗的内存空间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2" name="Picture 4" descr="https://timgsa.baidu.com/timg?image&amp;quality=80&amp;size=b9999_10000&amp;sec=1583184933436&amp;di=e13ade5572ed7899d82b2143cfde51e2&amp;imgtype=0&amp;src=http%3A%2F%2Fhbimg.b0.upaiyun.com%2Faf92874bae52cd0831c74112ed6a69e57c4d297d112c1-XomG5n_fw6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45" y="1916831"/>
            <a:ext cx="3805268" cy="338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算法的复杂度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4005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0599" y="765184"/>
            <a:ext cx="10972800" cy="5040560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我们考虑的问题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不同的机器，计算速度不同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如果我们的计算机无限快，那只要确定算法能够终止就可以，所有算法性能没有比较的必要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如果输入数据量很小，那一般机器也都可以在非常短的时间内完成，算法性能也没有必要比较了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计算资源有限，输入数据量很大的情况下，不同算法耗费的时间差异极大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基本指令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程序执行消耗的时间单位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算术指令、数据移动指令、控制指令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int a = 1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  运行时间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if (a &gt; 1) {} 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运行时间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for (int i = 0; i &lt; N; i++) { System.out.println(i); } 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运行时间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3N+2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算法的时间复杂度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136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4339" y="757680"/>
            <a:ext cx="10241226" cy="151216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不同的算法 ，运行时间 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T(n) 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随着输入规模 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 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的增长速度，是不同的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9705" y="1693784"/>
            <a:ext cx="2016224" cy="13696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/>
              <a:t>int a = 1;</a:t>
            </a:r>
            <a:br>
              <a:rPr lang="en-US" altLang="zh-CN"/>
            </a:br>
            <a:r>
              <a:rPr lang="en-US" altLang="zh-CN"/>
              <a:t>a = 2;</a:t>
            </a:r>
            <a:br>
              <a:rPr lang="en-US" altLang="zh-CN"/>
            </a:br>
            <a:r>
              <a:rPr lang="en-US" altLang="zh-CN"/>
              <a:t>a = 3;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7794441" y="1621776"/>
            <a:ext cx="4416491" cy="17851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333399"/>
                </a:solidFill>
              </a:rPr>
              <a:t>for</a:t>
            </a:r>
            <a:r>
              <a:rPr lang="en-US" altLang="zh-CN"/>
              <a:t> (int i = 0; i &lt; n; i++)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>
                <a:solidFill>
                  <a:srgbClr val="333399"/>
                </a:solidFill>
              </a:rPr>
              <a:t>for</a:t>
            </a:r>
            <a:r>
              <a:rPr lang="en-US" altLang="zh-CN"/>
              <a:t> (int j = 0; j &lt; n; j</a:t>
            </a:r>
            <a:r>
              <a:rPr lang="en-US" altLang="zh-CN" smtClean="0"/>
              <a:t>++)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System.out.println</a:t>
            </a:r>
            <a:r>
              <a:rPr lang="en-US" altLang="zh-CN" smtClean="0"/>
              <a:t>(“test");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}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4024052" y="1707036"/>
            <a:ext cx="3476669" cy="13696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333399"/>
                </a:solidFill>
              </a:rPr>
              <a:t>for</a:t>
            </a:r>
            <a:r>
              <a:rPr lang="en-US" altLang="zh-CN"/>
              <a:t> (int i = 0; i &lt; n; i++) </a:t>
            </a:r>
            <a:r>
              <a:rPr lang="en-US" altLang="zh-CN" smtClean="0"/>
              <a:t>{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System.out.println</a:t>
            </a:r>
            <a:r>
              <a:rPr lang="en-US" altLang="zh-CN" smtClean="0"/>
              <a:t>(“test");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}</a:t>
            </a:r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78" y="3220962"/>
            <a:ext cx="2037325" cy="213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31" y="3369385"/>
            <a:ext cx="2259403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60" y="3323465"/>
            <a:ext cx="1244829" cy="223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04732" y="5309009"/>
            <a:ext cx="959552" cy="5386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mtClean="0"/>
              <a:t>T(n) </a:t>
            </a:r>
            <a:r>
              <a:rPr lang="en-US" altLang="zh-CN"/>
              <a:t>= </a:t>
            </a:r>
            <a:r>
              <a:rPr lang="en-US" altLang="zh-CN" smtClean="0"/>
              <a:t>3</a:t>
            </a:r>
            <a:endParaRPr lang="zh-CN" altLang="zh-CN"/>
          </a:p>
        </p:txBody>
      </p:sp>
      <p:sp>
        <p:nvSpPr>
          <p:cNvPr id="11" name="矩形 10"/>
          <p:cNvSpPr/>
          <p:nvPr/>
        </p:nvSpPr>
        <p:spPr>
          <a:xfrm>
            <a:off x="4758609" y="5453210"/>
            <a:ext cx="1419613" cy="5386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mtClean="0"/>
              <a:t>T(n) </a:t>
            </a:r>
            <a:r>
              <a:rPr lang="en-US" altLang="zh-CN"/>
              <a:t>= </a:t>
            </a:r>
            <a:r>
              <a:rPr lang="en-US" altLang="zh-CN" smtClean="0"/>
              <a:t>3n + 2</a:t>
            </a:r>
            <a:endParaRPr lang="zh-CN" altLang="zh-CN"/>
          </a:p>
        </p:txBody>
      </p:sp>
      <p:sp>
        <p:nvSpPr>
          <p:cNvPr id="12" name="矩形 11"/>
          <p:cNvSpPr/>
          <p:nvPr/>
        </p:nvSpPr>
        <p:spPr>
          <a:xfrm>
            <a:off x="8152763" y="5709260"/>
            <a:ext cx="1958222" cy="5386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mtClean="0"/>
              <a:t>T(n) </a:t>
            </a:r>
            <a:r>
              <a:rPr lang="en-US" altLang="zh-CN"/>
              <a:t>= </a:t>
            </a:r>
            <a:r>
              <a:rPr lang="en-US" altLang="zh-CN" smtClean="0"/>
              <a:t>3n</a:t>
            </a:r>
            <a:r>
              <a:rPr lang="en-US" altLang="zh-CN" baseline="30000" smtClean="0"/>
              <a:t>2</a:t>
            </a:r>
            <a:r>
              <a:rPr lang="en-US" altLang="zh-CN" smtClean="0"/>
              <a:t> + 4n + 2</a:t>
            </a:r>
            <a:endParaRPr lang="zh-CN" altLang="zh-CN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79967" y="118110"/>
            <a:ext cx="6798945" cy="664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j-cs"/>
              </a:defRPr>
            </a:lvl1pPr>
          </a:lstStyle>
          <a:p>
            <a:r>
              <a:rPr lang="zh-CN" altLang="en-US" sz="3200" smtClean="0"/>
              <a:t>时间复杂度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981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5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1480</Words>
  <Application>Microsoft Office PowerPoint</Application>
  <PresentationFormat>自定义</PresentationFormat>
  <Paragraphs>208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Office 主题</vt:lpstr>
      <vt:lpstr>2_自定义设计方案</vt:lpstr>
      <vt:lpstr>自定义设计方案</vt:lpstr>
      <vt:lpstr>大厂算法与数据结构解析之 算法基础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观 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flyinghail</dc:creator>
  <cp:lastModifiedBy>Thingkpad</cp:lastModifiedBy>
  <cp:revision>76</cp:revision>
  <dcterms:created xsi:type="dcterms:W3CDTF">2020-03-03T11:35:52Z</dcterms:created>
  <dcterms:modified xsi:type="dcterms:W3CDTF">2021-01-04T20:34:44Z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