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0" r:id="rId4"/>
    <p:sldId id="261" r:id="rId5"/>
    <p:sldId id="259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F92"/>
    <a:srgbClr val="FEA006"/>
    <a:srgbClr val="FDA007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4434" autoAdjust="0"/>
  </p:normalViewPr>
  <p:slideViewPr>
    <p:cSldViewPr snapToGrid="0">
      <p:cViewPr varScale="1">
        <p:scale>
          <a:sx n="116" d="100"/>
          <a:sy n="116" d="100"/>
        </p:scale>
        <p:origin x="68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078690" y="1228940"/>
            <a:ext cx="6923384" cy="185102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54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54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02</a:t>
            </a:r>
            <a:r>
              <a:rPr lang="zh-CN" altLang="en-US" sz="54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章</a:t>
            </a:r>
            <a:br>
              <a:rPr lang="en-US" altLang="zh-CN" sz="54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zh-CN" altLang="en-US" sz="54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变量与进制</a:t>
            </a:r>
            <a:endParaRPr lang="zh-CN" altLang="zh-CN" sz="5400" b="1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175008" y="4591147"/>
            <a:ext cx="5710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讲师：宋红康   </a:t>
            </a:r>
            <a:endParaRPr lang="en-US" altLang="zh-CN" sz="2400" b="1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DE51E4A-B289-7AE7-689D-6EA71CB618BF}"/>
              </a:ext>
            </a:extLst>
          </p:cNvPr>
          <p:cNvSpPr txBox="1"/>
          <p:nvPr/>
        </p:nvSpPr>
        <p:spPr>
          <a:xfrm>
            <a:off x="7329948" y="491613"/>
            <a:ext cx="75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低位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A75C19-378C-E269-F066-306A1C1804F1}"/>
              </a:ext>
            </a:extLst>
          </p:cNvPr>
          <p:cNvSpPr txBox="1"/>
          <p:nvPr/>
        </p:nvSpPr>
        <p:spPr>
          <a:xfrm>
            <a:off x="1204452" y="491613"/>
            <a:ext cx="75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高位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80E0820-DE23-120D-1800-04C1C16B6B28}"/>
              </a:ext>
            </a:extLst>
          </p:cNvPr>
          <p:cNvCxnSpPr/>
          <p:nvPr/>
        </p:nvCxnSpPr>
        <p:spPr>
          <a:xfrm flipV="1">
            <a:off x="1120877" y="1425677"/>
            <a:ext cx="353962" cy="26547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719CDEB-C56D-CBD9-7BB1-4200F9A2DC2C}"/>
              </a:ext>
            </a:extLst>
          </p:cNvPr>
          <p:cNvSpPr txBox="1"/>
          <p:nvPr/>
        </p:nvSpPr>
        <p:spPr>
          <a:xfrm>
            <a:off x="235620" y="1578553"/>
            <a:ext cx="1347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0</a:t>
            </a:r>
            <a:r>
              <a:rPr lang="zh-CN" altLang="en-US" sz="1600"/>
              <a:t>：正数</a:t>
            </a:r>
            <a:endParaRPr lang="en-US" altLang="zh-CN" sz="1600"/>
          </a:p>
          <a:p>
            <a:r>
              <a:rPr lang="en-US" altLang="zh-CN" sz="1600"/>
              <a:t>1</a:t>
            </a:r>
            <a:r>
              <a:rPr lang="zh-CN" altLang="en-US" sz="1600"/>
              <a:t>：负数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74B1EB4-76C6-6EF5-EF92-CB3BA37B10D8}"/>
              </a:ext>
            </a:extLst>
          </p:cNvPr>
          <p:cNvSpPr txBox="1"/>
          <p:nvPr/>
        </p:nvSpPr>
        <p:spPr>
          <a:xfrm>
            <a:off x="835741" y="78658"/>
            <a:ext cx="261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二进制转十进制：正数</a:t>
            </a: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C270557A-71DE-A650-BFB0-E06DC363D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472696"/>
              </p:ext>
            </p:extLst>
          </p:nvPr>
        </p:nvGraphicFramePr>
        <p:xfrm>
          <a:off x="1454821" y="949363"/>
          <a:ext cx="6538304" cy="394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44">
                  <a:extLst>
                    <a:ext uri="{9D8B030D-6E8A-4147-A177-3AD203B41FA5}">
                      <a16:colId xmlns:a16="http://schemas.microsoft.com/office/drawing/2014/main" val="3975651927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1818680732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345840777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567344961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108087132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121778779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356257955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304567464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723264725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227371618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1351755794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86516765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4250517677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86265919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224521444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866999787"/>
                    </a:ext>
                  </a:extLst>
                </a:gridCol>
              </a:tblGrid>
              <a:tr h="394194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950180"/>
                  </a:ext>
                </a:extLst>
              </a:tr>
            </a:tbl>
          </a:graphicData>
        </a:graphic>
      </p:graphicFrame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5D2686B-58F7-B7D0-BFAC-9F8E081EA402}"/>
              </a:ext>
            </a:extLst>
          </p:cNvPr>
          <p:cNvCxnSpPr/>
          <p:nvPr/>
        </p:nvCxnSpPr>
        <p:spPr>
          <a:xfrm>
            <a:off x="1867422" y="447990"/>
            <a:ext cx="0" cy="3814916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D9538F9-B421-3F4C-38AE-B73E3731A57E}"/>
              </a:ext>
            </a:extLst>
          </p:cNvPr>
          <p:cNvSpPr txBox="1"/>
          <p:nvPr/>
        </p:nvSpPr>
        <p:spPr>
          <a:xfrm>
            <a:off x="8269071" y="949363"/>
            <a:ext cx="53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E4D410-A661-C3A2-BA7D-8B3C515239D8}"/>
              </a:ext>
            </a:extLst>
          </p:cNvPr>
          <p:cNvSpPr txBox="1"/>
          <p:nvPr/>
        </p:nvSpPr>
        <p:spPr>
          <a:xfrm>
            <a:off x="4940391" y="1526193"/>
            <a:ext cx="340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1*2^2 + 1*2^1 + 1*2^0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55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DE51E4A-B289-7AE7-689D-6EA71CB618BF}"/>
              </a:ext>
            </a:extLst>
          </p:cNvPr>
          <p:cNvSpPr txBox="1"/>
          <p:nvPr/>
        </p:nvSpPr>
        <p:spPr>
          <a:xfrm>
            <a:off x="7329948" y="491613"/>
            <a:ext cx="75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低位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A75C19-378C-E269-F066-306A1C1804F1}"/>
              </a:ext>
            </a:extLst>
          </p:cNvPr>
          <p:cNvSpPr txBox="1"/>
          <p:nvPr/>
        </p:nvSpPr>
        <p:spPr>
          <a:xfrm>
            <a:off x="1204452" y="491613"/>
            <a:ext cx="75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高位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80E0820-DE23-120D-1800-04C1C16B6B28}"/>
              </a:ext>
            </a:extLst>
          </p:cNvPr>
          <p:cNvCxnSpPr/>
          <p:nvPr/>
        </p:nvCxnSpPr>
        <p:spPr>
          <a:xfrm flipV="1">
            <a:off x="1120877" y="1425677"/>
            <a:ext cx="353962" cy="26547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719CDEB-C56D-CBD9-7BB1-4200F9A2DC2C}"/>
              </a:ext>
            </a:extLst>
          </p:cNvPr>
          <p:cNvSpPr txBox="1"/>
          <p:nvPr/>
        </p:nvSpPr>
        <p:spPr>
          <a:xfrm>
            <a:off x="235620" y="1578553"/>
            <a:ext cx="1347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0</a:t>
            </a:r>
            <a:r>
              <a:rPr lang="zh-CN" altLang="en-US" sz="1600"/>
              <a:t>：正数</a:t>
            </a:r>
            <a:endParaRPr lang="en-US" altLang="zh-CN" sz="1600"/>
          </a:p>
          <a:p>
            <a:r>
              <a:rPr lang="en-US" altLang="zh-CN" sz="1600"/>
              <a:t>1</a:t>
            </a:r>
            <a:r>
              <a:rPr lang="zh-CN" altLang="en-US" sz="1600"/>
              <a:t>：负数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ACEEAB-D0EF-D47B-3098-FEE54087C4C5}"/>
              </a:ext>
            </a:extLst>
          </p:cNvPr>
          <p:cNvSpPr txBox="1"/>
          <p:nvPr/>
        </p:nvSpPr>
        <p:spPr>
          <a:xfrm>
            <a:off x="8220048" y="934793"/>
            <a:ext cx="57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27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67F6F6-0584-27E6-0EC8-8AB7933A4A3F}"/>
              </a:ext>
            </a:extLst>
          </p:cNvPr>
          <p:cNvSpPr txBox="1"/>
          <p:nvPr/>
        </p:nvSpPr>
        <p:spPr>
          <a:xfrm>
            <a:off x="5041862" y="1436421"/>
            <a:ext cx="3108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2^4 + 2^3 + 2^1 + 2^0 = 27</a:t>
            </a:r>
            <a:endParaRPr lang="zh-CN" altLang="en-US" sz="16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A6DBCC0-DE3B-9411-1F9B-8835D27D5E5E}"/>
              </a:ext>
            </a:extLst>
          </p:cNvPr>
          <p:cNvSpPr txBox="1"/>
          <p:nvPr/>
        </p:nvSpPr>
        <p:spPr>
          <a:xfrm>
            <a:off x="8119389" y="3470044"/>
            <a:ext cx="92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32767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B25CA3E-46A9-F00B-23B2-08185825B276}"/>
              </a:ext>
            </a:extLst>
          </p:cNvPr>
          <p:cNvSpPr txBox="1"/>
          <p:nvPr/>
        </p:nvSpPr>
        <p:spPr>
          <a:xfrm>
            <a:off x="1179871" y="4396714"/>
            <a:ext cx="577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正数的原码、反码、补码三码合一。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74B1EB4-76C6-6EF5-EF92-CB3BA37B10D8}"/>
              </a:ext>
            </a:extLst>
          </p:cNvPr>
          <p:cNvSpPr txBox="1"/>
          <p:nvPr/>
        </p:nvSpPr>
        <p:spPr>
          <a:xfrm>
            <a:off x="835741" y="78658"/>
            <a:ext cx="261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二进制转十进制：正数</a:t>
            </a: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C270557A-71DE-A650-BFB0-E06DC363D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33037"/>
              </p:ext>
            </p:extLst>
          </p:nvPr>
        </p:nvGraphicFramePr>
        <p:xfrm>
          <a:off x="1454821" y="949363"/>
          <a:ext cx="6538304" cy="394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44">
                  <a:extLst>
                    <a:ext uri="{9D8B030D-6E8A-4147-A177-3AD203B41FA5}">
                      <a16:colId xmlns:a16="http://schemas.microsoft.com/office/drawing/2014/main" val="3975651927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1818680732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345840777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567344961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108087132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121778779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356257955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304567464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723264725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227371618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1351755794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86516765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4250517677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86265919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224521444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866999787"/>
                    </a:ext>
                  </a:extLst>
                </a:gridCol>
              </a:tblGrid>
              <a:tr h="394194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95018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88953D3-DB51-EF51-3216-167925A74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734275"/>
              </p:ext>
            </p:extLst>
          </p:nvPr>
        </p:nvGraphicFramePr>
        <p:xfrm>
          <a:off x="1474839" y="3482684"/>
          <a:ext cx="6538304" cy="394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44">
                  <a:extLst>
                    <a:ext uri="{9D8B030D-6E8A-4147-A177-3AD203B41FA5}">
                      <a16:colId xmlns:a16="http://schemas.microsoft.com/office/drawing/2014/main" val="3975651927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1818680732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345840777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567344961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108087132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121778779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356257955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304567464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723264725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227371618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1351755794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86516765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4250517677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86265919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224521444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866999787"/>
                    </a:ext>
                  </a:extLst>
                </a:gridCol>
              </a:tblGrid>
              <a:tr h="394194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950180"/>
                  </a:ext>
                </a:extLst>
              </a:tr>
            </a:tbl>
          </a:graphicData>
        </a:graphic>
      </p:graphicFrame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5D2686B-58F7-B7D0-BFAC-9F8E081EA402}"/>
              </a:ext>
            </a:extLst>
          </p:cNvPr>
          <p:cNvCxnSpPr/>
          <p:nvPr/>
        </p:nvCxnSpPr>
        <p:spPr>
          <a:xfrm>
            <a:off x="1867422" y="447990"/>
            <a:ext cx="0" cy="3814916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24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DE2DA68-38A0-3087-701E-10F9B34ABACD}"/>
              </a:ext>
            </a:extLst>
          </p:cNvPr>
          <p:cNvSpPr txBox="1"/>
          <p:nvPr/>
        </p:nvSpPr>
        <p:spPr>
          <a:xfrm>
            <a:off x="6951407" y="491613"/>
            <a:ext cx="75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低位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C27819-E8ED-7588-B54C-DA05F9C39622}"/>
              </a:ext>
            </a:extLst>
          </p:cNvPr>
          <p:cNvSpPr txBox="1"/>
          <p:nvPr/>
        </p:nvSpPr>
        <p:spPr>
          <a:xfrm>
            <a:off x="526488" y="497364"/>
            <a:ext cx="75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高位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678017-3D64-2F0E-FCD1-F8A4222E0F30}"/>
              </a:ext>
            </a:extLst>
          </p:cNvPr>
          <p:cNvSpPr txBox="1"/>
          <p:nvPr/>
        </p:nvSpPr>
        <p:spPr>
          <a:xfrm>
            <a:off x="7619999" y="982202"/>
            <a:ext cx="126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/>
              <a:t>-27</a:t>
            </a:r>
            <a:r>
              <a:rPr lang="zh-CN" altLang="en-US"/>
              <a:t>的原码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12D5A5-CDCF-D1CB-B7CC-8951EAFAA91F}"/>
              </a:ext>
            </a:extLst>
          </p:cNvPr>
          <p:cNvSpPr txBox="1"/>
          <p:nvPr/>
        </p:nvSpPr>
        <p:spPr>
          <a:xfrm>
            <a:off x="789692" y="4600021"/>
            <a:ext cx="644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计算机的底层都是以</a:t>
            </a:r>
            <a:r>
              <a:rPr lang="zh-CN" altLang="en-US">
                <a:solidFill>
                  <a:srgbClr val="FF0000"/>
                </a:solidFill>
              </a:rPr>
              <a:t>补码</a:t>
            </a:r>
            <a:r>
              <a:rPr lang="zh-CN" altLang="en-US"/>
              <a:t>的方式存储数据的。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6464785-7302-FB60-272E-607D9C7F7FC7}"/>
              </a:ext>
            </a:extLst>
          </p:cNvPr>
          <p:cNvSpPr txBox="1"/>
          <p:nvPr/>
        </p:nvSpPr>
        <p:spPr>
          <a:xfrm>
            <a:off x="7619999" y="2029739"/>
            <a:ext cx="126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/>
              <a:t>-27</a:t>
            </a:r>
            <a:r>
              <a:rPr lang="zh-CN" altLang="en-US"/>
              <a:t>的反码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92AD0F6-326A-BEC8-20CD-9B52D31A4D01}"/>
              </a:ext>
            </a:extLst>
          </p:cNvPr>
          <p:cNvSpPr txBox="1"/>
          <p:nvPr/>
        </p:nvSpPr>
        <p:spPr>
          <a:xfrm>
            <a:off x="7596228" y="3099340"/>
            <a:ext cx="126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/>
              <a:t>-27</a:t>
            </a:r>
            <a:r>
              <a:rPr lang="zh-CN" altLang="en-US"/>
              <a:t>的补码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0E2BC61-FF34-148C-73C4-1BDEE397760A}"/>
              </a:ext>
            </a:extLst>
          </p:cNvPr>
          <p:cNvSpPr txBox="1"/>
          <p:nvPr/>
        </p:nvSpPr>
        <p:spPr>
          <a:xfrm>
            <a:off x="835741" y="78658"/>
            <a:ext cx="261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二进制转十进制：负数</a:t>
            </a:r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3A509DE7-3A05-38EF-A602-D35242963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366475"/>
              </p:ext>
            </p:extLst>
          </p:nvPr>
        </p:nvGraphicFramePr>
        <p:xfrm>
          <a:off x="905029" y="957340"/>
          <a:ext cx="6538304" cy="394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44">
                  <a:extLst>
                    <a:ext uri="{9D8B030D-6E8A-4147-A177-3AD203B41FA5}">
                      <a16:colId xmlns:a16="http://schemas.microsoft.com/office/drawing/2014/main" val="3975651927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1818680732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345840777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567344961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108087132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121778779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356257955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304567464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723264725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227371618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1351755794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86516765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4250517677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86265919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224521444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866999787"/>
                    </a:ext>
                  </a:extLst>
                </a:gridCol>
              </a:tblGrid>
              <a:tr h="394194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950180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BF60ACA-5EF3-F62F-FF3A-30C440D7D118}"/>
              </a:ext>
            </a:extLst>
          </p:cNvPr>
          <p:cNvCxnSpPr/>
          <p:nvPr/>
        </p:nvCxnSpPr>
        <p:spPr>
          <a:xfrm>
            <a:off x="4078619" y="1427517"/>
            <a:ext cx="0" cy="34207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7082335-5A96-54B9-F146-456DDF3E7C81}"/>
              </a:ext>
            </a:extLst>
          </p:cNvPr>
          <p:cNvSpPr txBox="1"/>
          <p:nvPr/>
        </p:nvSpPr>
        <p:spPr>
          <a:xfrm>
            <a:off x="4249658" y="1427517"/>
            <a:ext cx="278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除符号位外，各个位取反</a:t>
            </a:r>
          </a:p>
        </p:txBody>
      </p:sp>
      <p:graphicFrame>
        <p:nvGraphicFramePr>
          <p:cNvPr id="12" name="表格 6">
            <a:extLst>
              <a:ext uri="{FF2B5EF4-FFF2-40B4-BE49-F238E27FC236}">
                <a16:creationId xmlns:a16="http://schemas.microsoft.com/office/drawing/2014/main" id="{D49D67F1-EC60-85DE-ED23-4670ED5D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268472"/>
              </p:ext>
            </p:extLst>
          </p:nvPr>
        </p:nvGraphicFramePr>
        <p:xfrm>
          <a:off x="905029" y="2059466"/>
          <a:ext cx="6538304" cy="394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44">
                  <a:extLst>
                    <a:ext uri="{9D8B030D-6E8A-4147-A177-3AD203B41FA5}">
                      <a16:colId xmlns:a16="http://schemas.microsoft.com/office/drawing/2014/main" val="3975651927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1818680732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345840777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567344961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108087132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121778779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356257955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304567464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723264725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227371618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1351755794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86516765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4250517677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86265919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224521444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866999787"/>
                    </a:ext>
                  </a:extLst>
                </a:gridCol>
              </a:tblGrid>
              <a:tr h="394194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950180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E87B714-6E76-F3C9-0254-07D80B34BC60}"/>
              </a:ext>
            </a:extLst>
          </p:cNvPr>
          <p:cNvCxnSpPr/>
          <p:nvPr/>
        </p:nvCxnSpPr>
        <p:spPr>
          <a:xfrm>
            <a:off x="3997628" y="2558866"/>
            <a:ext cx="0" cy="34207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A9A3E93-617D-BDF7-D1A5-361B5BA8956D}"/>
              </a:ext>
            </a:extLst>
          </p:cNvPr>
          <p:cNvSpPr txBox="1"/>
          <p:nvPr/>
        </p:nvSpPr>
        <p:spPr>
          <a:xfrm>
            <a:off x="4168667" y="2558866"/>
            <a:ext cx="278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+1</a:t>
            </a:r>
            <a:endParaRPr lang="zh-CN" altLang="en-US"/>
          </a:p>
        </p:txBody>
      </p: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B92460BF-308E-8998-079E-1568E68F5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88568"/>
              </p:ext>
            </p:extLst>
          </p:nvPr>
        </p:nvGraphicFramePr>
        <p:xfrm>
          <a:off x="889892" y="3074478"/>
          <a:ext cx="6538304" cy="394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44">
                  <a:extLst>
                    <a:ext uri="{9D8B030D-6E8A-4147-A177-3AD203B41FA5}">
                      <a16:colId xmlns:a16="http://schemas.microsoft.com/office/drawing/2014/main" val="3975651927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1818680732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345840777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567344961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108087132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121778779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356257955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304567464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723264725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227371618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1351755794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86516765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4250517677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862659199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224521444"/>
                    </a:ext>
                  </a:extLst>
                </a:gridCol>
                <a:gridCol w="408644">
                  <a:extLst>
                    <a:ext uri="{9D8B030D-6E8A-4147-A177-3AD203B41FA5}">
                      <a16:colId xmlns:a16="http://schemas.microsoft.com/office/drawing/2014/main" val="2866999787"/>
                    </a:ext>
                  </a:extLst>
                </a:gridCol>
              </a:tblGrid>
              <a:tr h="394194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950180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E42A839-F857-BA9C-35FB-63DF1AF04693}"/>
              </a:ext>
            </a:extLst>
          </p:cNvPr>
          <p:cNvCxnSpPr/>
          <p:nvPr/>
        </p:nvCxnSpPr>
        <p:spPr>
          <a:xfrm>
            <a:off x="1295879" y="491613"/>
            <a:ext cx="0" cy="3814916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01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全屏显示(16:9)</PresentationFormat>
  <Paragraphs>124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楷体</vt:lpstr>
      <vt:lpstr>Arial</vt:lpstr>
      <vt:lpstr>Calibri</vt:lpstr>
      <vt:lpstr>Office 主题</vt:lpstr>
      <vt:lpstr>第02章 变量与进制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2023-08-25T04:05:48Z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