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35" r:id="rId2"/>
    <p:sldId id="404" r:id="rId3"/>
    <p:sldId id="403" r:id="rId4"/>
    <p:sldId id="393" r:id="rId5"/>
    <p:sldId id="432" r:id="rId6"/>
    <p:sldId id="410" r:id="rId7"/>
    <p:sldId id="450" r:id="rId8"/>
    <p:sldId id="436" r:id="rId9"/>
    <p:sldId id="417" r:id="rId10"/>
    <p:sldId id="452" r:id="rId11"/>
    <p:sldId id="418" r:id="rId12"/>
    <p:sldId id="444" r:id="rId13"/>
    <p:sldId id="439" r:id="rId14"/>
    <p:sldId id="445" r:id="rId15"/>
    <p:sldId id="440" r:id="rId16"/>
    <p:sldId id="446" r:id="rId17"/>
    <p:sldId id="424" r:id="rId18"/>
    <p:sldId id="441" r:id="rId19"/>
    <p:sldId id="443" r:id="rId20"/>
    <p:sldId id="448" r:id="rId21"/>
    <p:sldId id="454" r:id="rId22"/>
    <p:sldId id="451" r:id="rId23"/>
    <p:sldId id="453" r:id="rId24"/>
    <p:sldId id="431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80808"/>
    <a:srgbClr val="333333"/>
    <a:srgbClr val="1C1C1C"/>
    <a:srgbClr val="000000"/>
    <a:srgbClr val="5F5F5F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437" autoAdjust="0"/>
    <p:restoredTop sz="94660"/>
  </p:normalViewPr>
  <p:slideViewPr>
    <p:cSldViewPr>
      <p:cViewPr varScale="1">
        <p:scale>
          <a:sx n="145" d="100"/>
          <a:sy n="145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2016/12/16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2285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29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00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69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00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009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44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70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06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459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77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373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06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373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803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6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702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921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609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parentkey/aiqiyimai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parentkey/variet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parentkey/aiqiyimai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parentkey/zongyixinwen/zongyi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parentkey/varityDIY/zongyi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parentkey/varityDIY/zongyi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678051" y="3170864"/>
            <a:ext cx="661380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3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爱奇</a:t>
            </a:r>
            <a:r>
              <a:rPr lang="zh-CN" altLang="en-US" sz="3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艺</a:t>
            </a:r>
            <a:r>
              <a:rPr lang="en-US" altLang="zh-CN" sz="3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WEBSITE</a:t>
            </a:r>
            <a:endParaRPr lang="zh-CN" altLang="en-US" sz="3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1243855" y="381569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836482" y="1325753"/>
            <a:ext cx="1693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2016</a:t>
            </a:r>
            <a:endParaRPr lang="zh-CN" altLang="en-US" sz="60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96136" y="846409"/>
            <a:ext cx="2304256" cy="74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HPE</a:t>
            </a:r>
            <a:r>
              <a:rPr lang="zh-CN" altLang="en-US" dirty="0" smtClean="0"/>
              <a:t>第五小分队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113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9000">
        <p14:prism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52465 -0.50957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6.17284E-7 L -0.71736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32099E-6 L -0.64115 -0.9497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900"/>
                            </p:stCondLst>
                            <p:childTnLst>
                              <p:par>
                                <p:cTn id="1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400"/>
                            </p:stCondLst>
                            <p:childTnLst>
                              <p:par>
                                <p:cTn id="10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00" grpId="0" animBg="1"/>
      <p:bldP spid="600" grpId="1" animBg="1"/>
      <p:bldP spid="600" grpId="2" animBg="1"/>
      <p:bldP spid="601" grpId="0" animBg="1"/>
      <p:bldP spid="601" grpId="1" animBg="1"/>
      <p:bldP spid="601" grpId="2" animBg="1"/>
      <p:bldP spid="614" grpId="0" animBg="1"/>
      <p:bldP spid="614" grpId="1" animBg="1"/>
      <p:bldP spid="614" grpId="2" animBg="1"/>
      <p:bldP spid="615" grpId="0" animBg="1"/>
      <p:bldP spid="615" grpId="1" animBg="1"/>
      <p:bldP spid="615" grpId="2" animBg="1"/>
      <p:bldP spid="622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左大括号 8"/>
          <p:cNvSpPr/>
          <p:nvPr/>
        </p:nvSpPr>
        <p:spPr>
          <a:xfrm>
            <a:off x="1785918" y="571486"/>
            <a:ext cx="357190" cy="4071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0" y="142858"/>
            <a:ext cx="121441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7290" y="2285998"/>
            <a:ext cx="246221" cy="820738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整个项目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786050" y="214296"/>
            <a:ext cx="357190" cy="1071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857488" y="1500180"/>
            <a:ext cx="285752" cy="2214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3000364" y="4000510"/>
            <a:ext cx="214314" cy="1000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43174" y="571486"/>
            <a:ext cx="246221" cy="410369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头部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3174" y="2357436"/>
            <a:ext cx="246221" cy="410369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身体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0298" y="4286262"/>
            <a:ext cx="492443" cy="410369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脚部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4678" y="428610"/>
            <a:ext cx="53194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导航栏为头部，包括：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，图形块，搜索框，特殊符号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导航栏宽度，背景色，文字位置需要特别注意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8992" y="2000246"/>
            <a:ext cx="471924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身体也分上中下部分，由大到小；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先建立各部分盒子，再做内容填充。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不同块之间分割开，以有色线条或者背景色区分开。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图片文字互相匹配，文字对齐或设置剧中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8992" y="4214824"/>
            <a:ext cx="574516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位于身体下，是整个网页的最下部分；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对网页其他部分（如联系方式和制作方信息）版权，制作时间等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做补充说明</a:t>
            </a:r>
          </a:p>
        </p:txBody>
      </p: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三板斧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" y="2861421"/>
            <a:ext cx="9145588" cy="65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0451" y="2438266"/>
            <a:ext cx="884662" cy="869821"/>
            <a:chOff x="1466675" y="3784103"/>
            <a:chExt cx="1323386" cy="1301862"/>
          </a:xfrm>
        </p:grpSpPr>
        <p:grpSp>
          <p:nvGrpSpPr>
            <p:cNvPr id="6" name="组合 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97"/>
            <p:cNvSpPr txBox="1"/>
            <p:nvPr/>
          </p:nvSpPr>
          <p:spPr>
            <a:xfrm>
              <a:off x="1593303" y="4066258"/>
              <a:ext cx="1196758" cy="853762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第一斧头</a:t>
              </a:r>
              <a:endParaRPr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83682" y="2555249"/>
            <a:ext cx="796128" cy="658319"/>
            <a:chOff x="3117025" y="3959191"/>
            <a:chExt cx="1190943" cy="985306"/>
          </a:xfrm>
        </p:grpSpPr>
        <p:grpSp>
          <p:nvGrpSpPr>
            <p:cNvPr id="13" name="组合 12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7" name="同心圆 1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Box 104"/>
            <p:cNvSpPr txBox="1"/>
            <p:nvPr/>
          </p:nvSpPr>
          <p:spPr>
            <a:xfrm>
              <a:off x="3188496" y="4196695"/>
              <a:ext cx="1119472" cy="53130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切块</a:t>
              </a:r>
              <a:endParaRPr lang="en-US" altLang="zh-CN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75381" y="2443509"/>
            <a:ext cx="881936" cy="881795"/>
            <a:chOff x="4450933" y="3791953"/>
            <a:chExt cx="1319306" cy="1319782"/>
          </a:xfrm>
        </p:grpSpPr>
        <p:grpSp>
          <p:nvGrpSpPr>
            <p:cNvPr id="20" name="组合 19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111"/>
            <p:cNvSpPr txBox="1"/>
            <p:nvPr/>
          </p:nvSpPr>
          <p:spPr>
            <a:xfrm>
              <a:off x="4650273" y="4065803"/>
              <a:ext cx="1102139" cy="853761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第二斧头</a:t>
              </a:r>
              <a:endParaRPr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3442" y="2586429"/>
            <a:ext cx="1534935" cy="680781"/>
            <a:chOff x="6119197" y="3942381"/>
            <a:chExt cx="2296142" cy="1018926"/>
          </a:xfrm>
        </p:grpSpPr>
        <p:grpSp>
          <p:nvGrpSpPr>
            <p:cNvPr id="27" name="组合 26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28" name="TextBox 118"/>
            <p:cNvSpPr txBox="1"/>
            <p:nvPr/>
          </p:nvSpPr>
          <p:spPr>
            <a:xfrm>
              <a:off x="6132961" y="4196696"/>
              <a:ext cx="2282378" cy="531307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切片</a:t>
              </a:r>
              <a:endParaRPr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18916" y="2431103"/>
            <a:ext cx="906755" cy="906611"/>
            <a:chOff x="8854229" y="3773382"/>
            <a:chExt cx="1356434" cy="1356924"/>
          </a:xfrm>
        </p:grpSpPr>
        <p:grpSp>
          <p:nvGrpSpPr>
            <p:cNvPr id="41" name="组合 40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132"/>
            <p:cNvSpPr txBox="1"/>
            <p:nvPr/>
          </p:nvSpPr>
          <p:spPr>
            <a:xfrm>
              <a:off x="9019144" y="4078983"/>
              <a:ext cx="1001232" cy="853761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第三斧头</a:t>
              </a:r>
              <a:endParaRPr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058945" y="2267888"/>
            <a:ext cx="1233232" cy="1233035"/>
            <a:chOff x="10559621" y="3529102"/>
            <a:chExt cx="1844818" cy="1845484"/>
          </a:xfrm>
        </p:grpSpPr>
        <p:grpSp>
          <p:nvGrpSpPr>
            <p:cNvPr id="48" name="组合 47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2" name="同心圆 5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139"/>
            <p:cNvSpPr txBox="1"/>
            <p:nvPr/>
          </p:nvSpPr>
          <p:spPr>
            <a:xfrm>
              <a:off x="10948736" y="4180595"/>
              <a:ext cx="1097152" cy="53130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j-ea"/>
                  <a:ea typeface="+mj-ea"/>
                </a:rPr>
                <a:t>剁馅</a:t>
              </a:r>
              <a:endParaRPr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44631" y="1141433"/>
            <a:ext cx="1941598" cy="1226463"/>
            <a:chOff x="729711" y="1191418"/>
            <a:chExt cx="1631535" cy="1164308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1481601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48"/>
            <p:cNvSpPr txBox="1"/>
            <p:nvPr/>
          </p:nvSpPr>
          <p:spPr>
            <a:xfrm>
              <a:off x="729711" y="1191418"/>
              <a:ext cx="1631535" cy="1051845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可见的网站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页面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都是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由块组成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55646" y="1153206"/>
            <a:ext cx="1361764" cy="1149577"/>
            <a:chOff x="966379" y="1385973"/>
            <a:chExt cx="1008112" cy="969753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1481601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53"/>
            <p:cNvSpPr txBox="1"/>
            <p:nvPr/>
          </p:nvSpPr>
          <p:spPr>
            <a:xfrm>
              <a:off x="966379" y="1385973"/>
              <a:ext cx="1008112" cy="623118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每个板块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继续分割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25018" y="1404281"/>
            <a:ext cx="1417089" cy="1051144"/>
            <a:chOff x="947384" y="1541325"/>
            <a:chExt cx="1008112" cy="814401"/>
          </a:xfrm>
        </p:grpSpPr>
        <p:cxnSp>
          <p:nvCxnSpPr>
            <p:cNvPr id="67" name="直接连接符 66"/>
            <p:cNvCxnSpPr/>
            <p:nvPr/>
          </p:nvCxnSpPr>
          <p:spPr>
            <a:xfrm flipV="1">
              <a:off x="1481601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158"/>
            <p:cNvSpPr txBox="1"/>
            <p:nvPr/>
          </p:nvSpPr>
          <p:spPr>
            <a:xfrm>
              <a:off x="947384" y="1541325"/>
              <a:ext cx="1008112" cy="57229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继续给块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分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成片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935486" y="1326099"/>
            <a:ext cx="1340441" cy="817312"/>
            <a:chOff x="947384" y="1541325"/>
            <a:chExt cx="1008112" cy="652383"/>
          </a:xfrm>
        </p:grpSpPr>
        <p:cxnSp>
          <p:nvCxnSpPr>
            <p:cNvPr id="72" name="直接连接符 71"/>
            <p:cNvCxnSpPr/>
            <p:nvPr/>
          </p:nvCxnSpPr>
          <p:spPr>
            <a:xfrm flipV="1">
              <a:off x="1481601" y="2085697"/>
              <a:ext cx="0" cy="10801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63"/>
            <p:cNvSpPr txBox="1"/>
            <p:nvPr/>
          </p:nvSpPr>
          <p:spPr>
            <a:xfrm>
              <a:off x="947384" y="1541325"/>
              <a:ext cx="1008112" cy="589606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确定文字图片即可开工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662290" y="3422331"/>
            <a:ext cx="1404322" cy="543332"/>
            <a:chOff x="947384" y="1340833"/>
            <a:chExt cx="1008112" cy="50090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168"/>
            <p:cNvSpPr txBox="1"/>
            <p:nvPr/>
          </p:nvSpPr>
          <p:spPr>
            <a:xfrm>
              <a:off x="947384" y="1541325"/>
              <a:ext cx="1008112" cy="300413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给页面分块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42107" y="3477965"/>
            <a:ext cx="1404322" cy="912664"/>
            <a:chOff x="947384" y="1340833"/>
            <a:chExt cx="1008112" cy="841395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78"/>
            <p:cNvSpPr txBox="1"/>
            <p:nvPr/>
          </p:nvSpPr>
          <p:spPr>
            <a:xfrm>
              <a:off x="947384" y="1541325"/>
              <a:ext cx="1008112" cy="640903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片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里还有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华文黑体" pitchFamily="2" charset="-122"/>
                </a:rPr>
                <a:t>文字和图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214282" y="142858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方式方法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37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5000">
        <p14:prism/>
      </p:transition>
    </mc:Choice>
    <mc:Fallback>
      <p:transition spd="slow" advTm="500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第一斧头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71600" y="2050687"/>
            <a:ext cx="1423450" cy="14234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3004805" y="1381576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3" name="组合 7"/>
          <p:cNvGrpSpPr/>
          <p:nvPr/>
        </p:nvGrpSpPr>
        <p:grpSpPr>
          <a:xfrm>
            <a:off x="4932040" y="141057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3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5477088" y="245046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4"/>
                  </a:solidFill>
                  <a:latin typeface="+mj-ea"/>
                  <a:ea typeface="+mj-ea"/>
                </a:rPr>
                <a:t>2</a:t>
              </a:r>
              <a:endParaRPr lang="zh-CN" altLang="en-US" sz="2500" b="1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4932040" y="35419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3</a:t>
              </a:r>
              <a:endParaRPr lang="zh-CN" altLang="en-US" sz="25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1427045" y="2556432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切块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5827796" y="1438817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>
                <a:latin typeface="+mj-ea"/>
                <a:ea typeface="+mj-ea"/>
              </a:rPr>
              <a:t>导航</a:t>
            </a:r>
            <a:r>
              <a:rPr lang="zh-CN" altLang="en-US" sz="1000" dirty="0" smtClean="0">
                <a:latin typeface="+mj-ea"/>
                <a:ea typeface="+mj-ea"/>
              </a:rPr>
              <a:t>栏是一块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9844" y="2614141"/>
            <a:ext cx="2200588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+mj-ea"/>
                <a:ea typeface="+mj-ea"/>
              </a:rPr>
              <a:t>中间分类的每个类别一个个不同的块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67611" y="3767990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+mj-ea"/>
                <a:ea typeface="+mj-ea"/>
              </a:rPr>
              <a:t>尾部是一个块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3491879" y="2069425"/>
            <a:ext cx="1752111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其实网站已经分好板块的，一般来讲一个颜色一个块，一个类别一个块。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22" name="Half Frame 12"/>
          <p:cNvSpPr/>
          <p:nvPr/>
        </p:nvSpPr>
        <p:spPr>
          <a:xfrm rot="8097294">
            <a:off x="2428709" y="2569527"/>
            <a:ext cx="360168" cy="395798"/>
          </a:xfrm>
          <a:prstGeom prst="halfFrame">
            <a:avLst/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2314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accel="42000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3" accel="52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16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16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7" grpId="0"/>
          <p:bldP spid="18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7" grpId="0"/>
          <p:bldP spid="18" grpId="0"/>
          <p:bldP spid="19" grpId="0"/>
          <p:bldP spid="20" grpId="0"/>
          <p:bldP spid="2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42608"/>
            <a:ext cx="5724876" cy="424961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786446" y="571486"/>
            <a:ext cx="861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072198" y="214312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786446" y="285750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571868" y="4143386"/>
            <a:ext cx="37444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60232" y="555526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板块一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86644" y="192880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29454" y="271462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58082" y="39290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649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第二斧头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71600" y="2050687"/>
            <a:ext cx="1423450" cy="14234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3004805" y="1381576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3" name="组合 7"/>
          <p:cNvGrpSpPr/>
          <p:nvPr/>
        </p:nvGrpSpPr>
        <p:grpSpPr>
          <a:xfrm>
            <a:off x="4932040" y="141057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3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5477088" y="245046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4"/>
                  </a:solidFill>
                  <a:latin typeface="+mj-ea"/>
                  <a:ea typeface="+mj-ea"/>
                </a:rPr>
                <a:t>2</a:t>
              </a:r>
              <a:endParaRPr lang="zh-CN" altLang="en-US" sz="2500" b="1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4932040" y="35419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3</a:t>
              </a:r>
              <a:endParaRPr lang="zh-CN" altLang="en-US" sz="25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1427045" y="2556432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切片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5781557" y="1613608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>
                <a:latin typeface="+mj-ea"/>
                <a:ea typeface="+mj-ea"/>
              </a:rPr>
              <a:t>在</a:t>
            </a:r>
            <a:r>
              <a:rPr lang="zh-CN" altLang="en-US" sz="1000" dirty="0" smtClean="0">
                <a:latin typeface="+mj-ea"/>
                <a:ea typeface="+mj-ea"/>
              </a:rPr>
              <a:t>一起的文字列表一块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9844" y="2614141"/>
            <a:ext cx="2200588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>
                <a:latin typeface="+mj-ea"/>
                <a:ea typeface="+mj-ea"/>
              </a:rPr>
              <a:t>在</a:t>
            </a:r>
            <a:r>
              <a:rPr lang="zh-CN" altLang="en-US" sz="1000" dirty="0" smtClean="0">
                <a:latin typeface="+mj-ea"/>
                <a:ea typeface="+mj-ea"/>
              </a:rPr>
              <a:t>一起的图片和图片说明一块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67611" y="3767990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+mj-ea"/>
                <a:ea typeface="+mj-ea"/>
              </a:rPr>
              <a:t>其他一块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3491879" y="2069425"/>
            <a:ext cx="1752111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每个块里都会有小表格或者图片分成一个个小块，再继续切割就好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22" name="Half Frame 12"/>
          <p:cNvSpPr/>
          <p:nvPr/>
        </p:nvSpPr>
        <p:spPr>
          <a:xfrm rot="8097294">
            <a:off x="2428709" y="2569527"/>
            <a:ext cx="360168" cy="395798"/>
          </a:xfrm>
          <a:prstGeom prst="halfFrame">
            <a:avLst/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15231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accel="42000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3" accel="52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16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16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7" grpId="0"/>
          <p:bldP spid="18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7" grpId="0"/>
          <p:bldP spid="18" grpId="0"/>
          <p:bldP spid="19" grpId="0"/>
          <p:bldP spid="20" grpId="0"/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14296"/>
            <a:ext cx="5788204" cy="4429156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932040" y="33950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355976" y="120359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644008" y="192367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148064" y="235572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48064" y="285978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660232" y="19548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660232" y="113159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32240" y="177966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15140" y="2285998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15140" y="271462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86644" y="4071948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15140" y="4786328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片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19" idx="1"/>
          </p:cNvCxnSpPr>
          <p:nvPr/>
        </p:nvCxnSpPr>
        <p:spPr>
          <a:xfrm>
            <a:off x="5572132" y="3929072"/>
            <a:ext cx="1714512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57884" y="4572014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1" animBg="1"/>
      <p:bldP spid="27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第三斧头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71600" y="2050687"/>
            <a:ext cx="1423450" cy="14234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3004805" y="1381576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3" name="组合 7"/>
          <p:cNvGrpSpPr/>
          <p:nvPr/>
        </p:nvGrpSpPr>
        <p:grpSpPr>
          <a:xfrm>
            <a:off x="4932040" y="141057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3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5477088" y="245046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4"/>
                  </a:solidFill>
                  <a:latin typeface="+mj-ea"/>
                  <a:ea typeface="+mj-ea"/>
                </a:rPr>
                <a:t>2</a:t>
              </a:r>
              <a:endParaRPr lang="zh-CN" altLang="en-US" sz="2500" b="1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13"/>
          <p:cNvGrpSpPr/>
          <p:nvPr/>
        </p:nvGrpSpPr>
        <p:grpSpPr>
          <a:xfrm>
            <a:off x="4932040" y="35419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3</a:t>
              </a:r>
              <a:endParaRPr lang="zh-CN" altLang="en-US" sz="25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1427045" y="2556432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剁馅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5767611" y="1572277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+mj-ea"/>
                <a:ea typeface="+mj-ea"/>
              </a:rPr>
              <a:t>填充文字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6259844" y="2614141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+mj-ea"/>
                <a:ea typeface="+mj-ea"/>
              </a:rPr>
              <a:t>填充图片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67611" y="3767990"/>
            <a:ext cx="2200588" cy="174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+mj-ea"/>
                <a:ea typeface="+mj-ea"/>
              </a:rPr>
              <a:t>其他特殊符号和效果</a:t>
            </a:r>
            <a:endParaRPr lang="en-US" altLang="zh-CN" sz="1000" dirty="0" smtClean="0">
              <a:latin typeface="+mj-ea"/>
              <a:ea typeface="+mj-ea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3491879" y="2069425"/>
            <a:ext cx="1752111" cy="840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切割好了就可以对各个板块和区域有序进行填充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22" name="Half Frame 12"/>
          <p:cNvSpPr/>
          <p:nvPr/>
        </p:nvSpPr>
        <p:spPr>
          <a:xfrm rot="8097294">
            <a:off x="2428709" y="2569527"/>
            <a:ext cx="360168" cy="395798"/>
          </a:xfrm>
          <a:prstGeom prst="halfFrame">
            <a:avLst/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15231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accel="42000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3" accel="52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16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16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7" grpId="0"/>
          <p:bldP spid="18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7" grpId="0"/>
          <p:bldP spid="18" grpId="0"/>
          <p:bldP spid="19" grpId="0"/>
          <p:bldP spid="20" grpId="0"/>
          <p:bldP spid="2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9746"/>
            <a:ext cx="5474830" cy="4064008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5072066" y="2500312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86314" y="2786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57752" y="2928940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215074" y="2285998"/>
            <a:ext cx="360040" cy="31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143636" y="2643188"/>
            <a:ext cx="396044" cy="34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857884" y="3357568"/>
            <a:ext cx="45371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42910" y="2928940"/>
            <a:ext cx="420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1472" y="2786064"/>
            <a:ext cx="4277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2910" y="2643188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786578" y="2143122"/>
            <a:ext cx="194421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每行文字，每个图片都是最小的部分了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01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31773" y="1921522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第四部分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项目总结</a:t>
            </a:r>
            <a:endParaRPr lang="en-US" altLang="zh-CN" sz="3600" b="1" dirty="0" smtClean="0">
              <a:solidFill>
                <a:schemeClr val="accent4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/>
                <a:ea typeface="微软雅黑"/>
              </a:rPr>
              <a:t>PART 04</a:t>
            </a:r>
            <a:endParaRPr lang="zh-CN" altLang="en-US" sz="1600" dirty="0" smtClean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04</a:t>
            </a:r>
            <a:endParaRPr lang="zh-CN" altLang="en-US" sz="5000" b="1" dirty="0" smtClean="0">
              <a:solidFill>
                <a:schemeClr val="accent4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捕获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7953" y="428610"/>
            <a:ext cx="4839532" cy="3695919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rot="16200000" flipH="1">
            <a:off x="1653504" y="132396"/>
            <a:ext cx="113285" cy="705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357290" y="1214428"/>
            <a:ext cx="787039" cy="439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643042" y="342900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571868" y="4572014"/>
            <a:ext cx="1643074" cy="35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谢佳美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57158" y="285734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板块一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57158" y="1571618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板块二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42910" y="3643320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板块四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286644" y="1928808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板块三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rot="10800000" flipV="1">
            <a:off x="6858016" y="207168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7549" y="2460923"/>
            <a:ext cx="7147293" cy="1061775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       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本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组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html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于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2016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12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13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日开始制作，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12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16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日完成。使用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Hbuilder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和</a:t>
            </a:r>
            <a:r>
              <a:rPr lang="en-US" altLang="zh-CN" sz="1400" dirty="0" err="1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Fscapture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工具，历时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日，勉强成形，希望各位老师同学认真观看并给予批评指正。</a:t>
            </a:r>
            <a:endParaRPr lang="en-US" altLang="zh-CN" sz="1400" dirty="0" smtClean="0">
              <a:solidFill>
                <a:prstClr val="black"/>
              </a:solidFill>
              <a:latin typeface="微软雅黑"/>
              <a:ea typeface="微软雅黑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	3Q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everybody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！！！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  <a:sym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0311" y="770251"/>
            <a:ext cx="1306135" cy="1269327"/>
            <a:chOff x="2132199" y="770251"/>
            <a:chExt cx="1306135" cy="1269327"/>
          </a:xfrm>
        </p:grpSpPr>
        <p:grpSp>
          <p:nvGrpSpPr>
            <p:cNvPr id="6" name="组合 5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" name="同心圆 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微软雅黑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31244" y="1068589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5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前 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90865" y="1603223"/>
            <a:ext cx="349446" cy="34944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3219" y="1217239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29511" y="1381787"/>
            <a:ext cx="208440" cy="20844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91037" y="76949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44008" y="770251"/>
            <a:ext cx="1306135" cy="1269327"/>
            <a:chOff x="2132199" y="770251"/>
            <a:chExt cx="1306135" cy="12693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微软雅黑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39" name="TextBox 11"/>
            <p:cNvSpPr txBox="1"/>
            <p:nvPr/>
          </p:nvSpPr>
          <p:spPr>
            <a:xfrm>
              <a:off x="2431244" y="1068589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500" b="1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言</a:t>
              </a:r>
              <a:endParaRPr lang="zh-CN" altLang="en-US" sz="4500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6380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1000">
        <p14:prism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85852" y="988048"/>
            <a:ext cx="6715172" cy="301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857224" y="1285866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844" y="135730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板块一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42844" y="3000378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版块二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7572396" y="450057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叶焱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2" idx="3"/>
          </p:cNvCxnSpPr>
          <p:nvPr/>
        </p:nvCxnSpPr>
        <p:spPr>
          <a:xfrm flipV="1">
            <a:off x="1142976" y="2928940"/>
            <a:ext cx="2357454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614950" y="988048"/>
            <a:ext cx="4056975" cy="301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143108" y="1000114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8728" y="1071552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板块一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571472" y="2571750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版块二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7572396" y="450057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陈卫华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43042" y="2643188"/>
            <a:ext cx="114300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4348" y="3571882"/>
            <a:ext cx="100013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版块三</a:t>
            </a:r>
            <a:endParaRPr lang="zh-CN" altLang="en-US" sz="12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785918" y="3571882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642910" y="357172"/>
            <a:ext cx="264320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制作过程中遇到的问题：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662" y="1785932"/>
            <a:ext cx="6533840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确定版面大小宽度问题。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解决方法：最外层用一个大的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盒子装内容标签，宽度统一用百分比。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图片像素过大。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解决办法：使用画图软件修改。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3.JS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插入不可用。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解决办法：查代码，百度，对比实例。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85720" y="214296"/>
            <a:ext cx="178595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制作心得分享：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1142990"/>
            <a:ext cx="30777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通过此次项目制作收获总结如下：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480" y="1714494"/>
            <a:ext cx="7049943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有了个全新的认识，自己亲手能做静态网页了！感觉好嗨森！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(*^__^*) </a:t>
            </a: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之前一周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的学习做了个完美的总结，通过做项目对以前上课零散的知识点进行了系统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总结。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网页布局真的很重要，页面框架的构架是重中之重。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一个项目是团队作业，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team work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团结沟通很重要，有新的构思和想法都可以集合起来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共同实现，遇见困难也可以很快一起解决。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制作中的问题都不是问题，自己一遍搞不懂的多来几遍，问心问脑问百度。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再不懂的组员讨论解决；遇到大家都不懂的问老师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格式特别重要，可以帮助我们看清程序，并且便于检查与修改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5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678051" y="3170864"/>
            <a:ext cx="661380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3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谢谢观看</a:t>
            </a:r>
            <a:endParaRPr lang="zh-CN" altLang="en-US" sz="3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243855" y="381569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13"/>
          <p:cNvSpPr txBox="1"/>
          <p:nvPr/>
        </p:nvSpPr>
        <p:spPr>
          <a:xfrm>
            <a:off x="1836482" y="1325753"/>
            <a:ext cx="1693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2016</a:t>
            </a:r>
            <a:endParaRPr lang="zh-CN" altLang="en-US" sz="60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16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52465 -0.50957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6.17284E-7 L -0.71736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32099E-6 L -0.64115 -0.9497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134761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33496" y="2002394"/>
            <a:ext cx="1652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目 录</a:t>
            </a:r>
            <a:endParaRPr kumimoji="0" lang="zh-CN" altLang="en-US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143145" y="2852870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</a:rPr>
              <a:t>CATALOG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731949" y="1480847"/>
            <a:ext cx="1602228" cy="1359398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>
                <a:spLocks/>
              </p:cNvSpPr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27333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278088" y="1492091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07954" y="2171789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958451" y="2164982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39327" y="2967176"/>
            <a:ext cx="1027882" cy="471555"/>
            <a:chOff x="2328257" y="4927865"/>
            <a:chExt cx="1537897" cy="726254"/>
          </a:xfrm>
        </p:grpSpPr>
        <p:sp>
          <p:nvSpPr>
            <p:cNvPr id="112" name="TextBox 111"/>
            <p:cNvSpPr txBox="1"/>
            <p:nvPr/>
          </p:nvSpPr>
          <p:spPr>
            <a:xfrm>
              <a:off x="2328257" y="4927865"/>
              <a:ext cx="1537897" cy="49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组员介绍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9469" y="5322308"/>
              <a:ext cx="1379770" cy="33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858857" y="1541057"/>
            <a:ext cx="1027882" cy="446865"/>
            <a:chOff x="4246958" y="2731461"/>
            <a:chExt cx="1537897" cy="688227"/>
          </a:xfrm>
        </p:grpSpPr>
        <p:sp>
          <p:nvSpPr>
            <p:cNvPr id="115" name="TextBox 114"/>
            <p:cNvSpPr txBox="1"/>
            <p:nvPr/>
          </p:nvSpPr>
          <p:spPr>
            <a:xfrm>
              <a:off x="4246958" y="2731461"/>
              <a:ext cx="1537897" cy="49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分工介绍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35082" y="3111579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093849" y="3000160"/>
            <a:ext cx="1027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项目功能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32398" y="1787869"/>
            <a:ext cx="112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项目总结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569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2" y="1707654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第一部分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组员介绍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7944" y="2931790"/>
            <a:ext cx="1552396" cy="430392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endParaRPr lang="en-US" altLang="zh-CN" sz="1200" dirty="0" smtClean="0">
              <a:solidFill>
                <a:srgbClr val="080808"/>
              </a:solidFill>
              <a:latin typeface="+mj-ea"/>
            </a:endParaRPr>
          </a:p>
          <a:p>
            <a:r>
              <a:rPr lang="en-US" altLang="zh-CN" sz="1200" b="1" dirty="0" smtClean="0">
                <a:solidFill>
                  <a:srgbClr val="080808"/>
                </a:solidFill>
                <a:latin typeface="+mj-ea"/>
              </a:rPr>
              <a:t>    </a:t>
            </a:r>
            <a:r>
              <a:rPr lang="zh-CN" altLang="en-US" sz="1200" b="1" dirty="0" smtClean="0">
                <a:solidFill>
                  <a:srgbClr val="080808"/>
                </a:solidFill>
                <a:latin typeface="+mj-ea"/>
              </a:rPr>
              <a:t>          </a:t>
            </a:r>
            <a:endParaRPr lang="zh-CN" altLang="en-US" sz="1200" b="1" dirty="0">
              <a:solidFill>
                <a:srgbClr val="080808"/>
              </a:solidFill>
              <a:latin typeface="+mj-ea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zh-CN" altLang="en-US" sz="50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20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HPE</a:t>
            </a:r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第五小分队成员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18791" y="1623047"/>
            <a:ext cx="6961374" cy="1799366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5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6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7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8" name="Arc 52"/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1266937" y="1270092"/>
            <a:ext cx="1669828" cy="23678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015320" y="3655480"/>
            <a:ext cx="1669828" cy="23678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99476" y="1023018"/>
            <a:ext cx="1669828" cy="483860"/>
            <a:chOff x="6084168" y="1274556"/>
            <a:chExt cx="1669538" cy="470218"/>
          </a:xfrm>
        </p:grpSpPr>
        <p:sp>
          <p:nvSpPr>
            <p:cNvPr id="16" name="TextBox 14"/>
            <p:cNvSpPr txBox="1"/>
            <p:nvPr/>
          </p:nvSpPr>
          <p:spPr>
            <a:xfrm>
              <a:off x="6084168" y="1514664"/>
              <a:ext cx="1669538" cy="23011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6532344" y="1274556"/>
              <a:ext cx="1008112" cy="237472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13184" y="3408409"/>
            <a:ext cx="1669828" cy="483861"/>
            <a:chOff x="6084168" y="1274556"/>
            <a:chExt cx="1669538" cy="470218"/>
          </a:xfrm>
        </p:grpSpPr>
        <p:sp>
          <p:nvSpPr>
            <p:cNvPr id="19" name="TextBox 17"/>
            <p:cNvSpPr txBox="1"/>
            <p:nvPr/>
          </p:nvSpPr>
          <p:spPr>
            <a:xfrm>
              <a:off x="6084168" y="1514664"/>
              <a:ext cx="1669538" cy="23011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8"/>
            <p:cNvSpPr txBox="1"/>
            <p:nvPr/>
          </p:nvSpPr>
          <p:spPr>
            <a:xfrm>
              <a:off x="6532344" y="1274556"/>
              <a:ext cx="1008112" cy="237472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16672" y="1923844"/>
            <a:ext cx="1206806" cy="1206613"/>
            <a:chOff x="2201071" y="3406041"/>
            <a:chExt cx="1805286" cy="1805938"/>
          </a:xfrm>
        </p:grpSpPr>
        <p:grpSp>
          <p:nvGrpSpPr>
            <p:cNvPr id="22" name="组合 21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6" name="同心圆 2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4565570" y="2763062"/>
                <a:ext cx="1370298" cy="13707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3" name="TextBox 21"/>
            <p:cNvSpPr txBox="1"/>
            <p:nvPr/>
          </p:nvSpPr>
          <p:spPr>
            <a:xfrm>
              <a:off x="2420555" y="3876616"/>
              <a:ext cx="1585800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谢佳美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80216" y="1923844"/>
            <a:ext cx="1283971" cy="1206613"/>
            <a:chOff x="7382260" y="3406041"/>
            <a:chExt cx="1920719" cy="1805938"/>
          </a:xfrm>
        </p:grpSpPr>
        <p:grpSp>
          <p:nvGrpSpPr>
            <p:cNvPr id="29" name="组合 28"/>
            <p:cNvGrpSpPr/>
            <p:nvPr/>
          </p:nvGrpSpPr>
          <p:grpSpPr>
            <a:xfrm>
              <a:off x="738226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" name="同心圆 3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2" name="椭圆 31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+mj-ea"/>
                    <a:ea typeface="+mj-ea"/>
                  </a:rPr>
                  <a:t>叶焱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28"/>
            <p:cNvSpPr txBox="1"/>
            <p:nvPr/>
          </p:nvSpPr>
          <p:spPr>
            <a:xfrm>
              <a:off x="7794663" y="4019387"/>
              <a:ext cx="1508316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86116" y="2000246"/>
            <a:ext cx="1253123" cy="1206613"/>
            <a:chOff x="4811090" y="3406041"/>
            <a:chExt cx="1874572" cy="1805938"/>
          </a:xfrm>
        </p:grpSpPr>
        <p:grpSp>
          <p:nvGrpSpPr>
            <p:cNvPr id="36" name="组合 35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0" name="同心圆 3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>
                <a:off x="4543667" y="2763065"/>
                <a:ext cx="1370298" cy="13707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+mj-ea"/>
                    <a:ea typeface="+mj-ea"/>
                  </a:rPr>
                  <a:t>陈卫华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sp>
          <p:nvSpPr>
            <p:cNvPr id="37" name="TextBox 35"/>
            <p:cNvSpPr txBox="1"/>
            <p:nvPr/>
          </p:nvSpPr>
          <p:spPr>
            <a:xfrm>
              <a:off x="4929165" y="3975476"/>
              <a:ext cx="1756497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706590" y="1923844"/>
            <a:ext cx="1217737" cy="1206613"/>
            <a:chOff x="9964778" y="3406041"/>
            <a:chExt cx="1821638" cy="1805938"/>
          </a:xfrm>
        </p:grpSpPr>
        <p:grpSp>
          <p:nvGrpSpPr>
            <p:cNvPr id="43" name="组合 42"/>
            <p:cNvGrpSpPr/>
            <p:nvPr/>
          </p:nvGrpSpPr>
          <p:grpSpPr>
            <a:xfrm>
              <a:off x="9964778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7" name="同心圆 4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4565570" y="2749793"/>
                <a:ext cx="1370298" cy="137079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+mj-ea"/>
                    <a:ea typeface="+mj-ea"/>
                  </a:rPr>
                  <a:t>张佳佳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sp>
          <p:nvSpPr>
            <p:cNvPr id="44" name="TextBox 42"/>
            <p:cNvSpPr txBox="1"/>
            <p:nvPr/>
          </p:nvSpPr>
          <p:spPr>
            <a:xfrm>
              <a:off x="10225010" y="4117113"/>
              <a:ext cx="1561406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255901" y="4155926"/>
            <a:ext cx="292711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指导老师：</a:t>
            </a:r>
            <a:r>
              <a:rPr lang="en-US" altLang="zh-CN" dirty="0" err="1" smtClean="0"/>
              <a:t>Sunny,Zack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798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5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accel="5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5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04593" y="1833249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第二部分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2"/>
                </a:solidFill>
                <a:latin typeface="微软雅黑"/>
                <a:ea typeface="微软雅黑"/>
              </a:rPr>
              <a:t>组员分工</a:t>
            </a:r>
            <a:endParaRPr lang="en-US" altLang="zh-CN" sz="3600" b="1" dirty="0" smtClean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/>
                <a:ea typeface="微软雅黑"/>
              </a:rPr>
              <a:t>PART 02</a:t>
            </a:r>
            <a:endParaRPr lang="zh-CN" altLang="en-US" sz="1600" dirty="0" smtClean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2"/>
                </a:solidFill>
                <a:latin typeface="微软雅黑"/>
                <a:ea typeface="微软雅黑"/>
              </a:rPr>
              <a:t>02</a:t>
            </a:r>
            <a:endParaRPr lang="zh-CN" altLang="en-US" sz="5000" b="1" dirty="0" smtClean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85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500298" y="142858"/>
            <a:ext cx="41434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HPE</a:t>
            </a:r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第五小分队</a:t>
            </a:r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28860" y="571486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"/>
          <p:cNvGrpSpPr/>
          <p:nvPr/>
        </p:nvGrpSpPr>
        <p:grpSpPr>
          <a:xfrm rot="5400000">
            <a:off x="-1643109" y="2071687"/>
            <a:ext cx="4786352" cy="1214446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5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6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7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  <p:sp>
          <p:nvSpPr>
            <p:cNvPr id="8" name="Arc 52"/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1266937" y="1270092"/>
            <a:ext cx="1669828" cy="23678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015320" y="3655480"/>
            <a:ext cx="1669828" cy="23678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组合 14"/>
          <p:cNvGrpSpPr/>
          <p:nvPr/>
        </p:nvGrpSpPr>
        <p:grpSpPr>
          <a:xfrm>
            <a:off x="4699476" y="1023018"/>
            <a:ext cx="1669828" cy="483860"/>
            <a:chOff x="6084168" y="1274556"/>
            <a:chExt cx="1669538" cy="470218"/>
          </a:xfrm>
        </p:grpSpPr>
        <p:sp>
          <p:nvSpPr>
            <p:cNvPr id="16" name="TextBox 14"/>
            <p:cNvSpPr txBox="1"/>
            <p:nvPr/>
          </p:nvSpPr>
          <p:spPr>
            <a:xfrm>
              <a:off x="6084168" y="1514664"/>
              <a:ext cx="1669538" cy="23011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6532344" y="1274556"/>
              <a:ext cx="1008112" cy="237472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6513184" y="3408409"/>
            <a:ext cx="1669828" cy="483861"/>
            <a:chOff x="6084168" y="1274556"/>
            <a:chExt cx="1669538" cy="470218"/>
          </a:xfrm>
        </p:grpSpPr>
        <p:sp>
          <p:nvSpPr>
            <p:cNvPr id="19" name="TextBox 17"/>
            <p:cNvSpPr txBox="1"/>
            <p:nvPr/>
          </p:nvSpPr>
          <p:spPr>
            <a:xfrm>
              <a:off x="6084168" y="1514664"/>
              <a:ext cx="1669538" cy="23011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8"/>
            <p:cNvSpPr txBox="1"/>
            <p:nvPr/>
          </p:nvSpPr>
          <p:spPr>
            <a:xfrm>
              <a:off x="6532344" y="1274556"/>
              <a:ext cx="1008112" cy="237472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华文黑体" pitchFamily="2" charset="-122"/>
              </a:endParaRP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214282" y="428610"/>
            <a:ext cx="1060083" cy="913213"/>
            <a:chOff x="-684300" y="3085278"/>
            <a:chExt cx="1585800" cy="1366806"/>
          </a:xfrm>
        </p:grpSpPr>
        <p:sp>
          <p:nvSpPr>
            <p:cNvPr id="25" name="椭圆 24"/>
            <p:cNvSpPr/>
            <p:nvPr/>
          </p:nvSpPr>
          <p:spPr>
            <a:xfrm>
              <a:off x="-577434" y="3085278"/>
              <a:ext cx="1366314" cy="13668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-684300" y="3619884"/>
              <a:ext cx="1585800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谢佳美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27"/>
          <p:cNvGrpSpPr/>
          <p:nvPr/>
        </p:nvGrpSpPr>
        <p:grpSpPr>
          <a:xfrm>
            <a:off x="285720" y="2857502"/>
            <a:ext cx="1008287" cy="913213"/>
            <a:chOff x="2038979" y="4261409"/>
            <a:chExt cx="1508317" cy="1366805"/>
          </a:xfrm>
        </p:grpSpPr>
        <p:sp>
          <p:nvSpPr>
            <p:cNvPr id="32" name="椭圆 31"/>
            <p:cNvSpPr/>
            <p:nvPr/>
          </p:nvSpPr>
          <p:spPr>
            <a:xfrm>
              <a:off x="2038979" y="4261409"/>
              <a:ext cx="1366314" cy="13668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30" name="TextBox 28"/>
            <p:cNvSpPr txBox="1"/>
            <p:nvPr/>
          </p:nvSpPr>
          <p:spPr>
            <a:xfrm>
              <a:off x="2038980" y="4582177"/>
              <a:ext cx="1508316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34"/>
          <p:cNvGrpSpPr/>
          <p:nvPr/>
        </p:nvGrpSpPr>
        <p:grpSpPr>
          <a:xfrm>
            <a:off x="214282" y="1643056"/>
            <a:ext cx="1174192" cy="913213"/>
            <a:chOff x="-104725" y="3619883"/>
            <a:chExt cx="1756497" cy="1366806"/>
          </a:xfrm>
        </p:grpSpPr>
        <p:sp>
          <p:nvSpPr>
            <p:cNvPr id="39" name="椭圆 38"/>
            <p:cNvSpPr/>
            <p:nvPr/>
          </p:nvSpPr>
          <p:spPr>
            <a:xfrm>
              <a:off x="2139" y="3619883"/>
              <a:ext cx="1366313" cy="13668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-104725" y="4047569"/>
              <a:ext cx="1756497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陈卫华</a:t>
              </a:r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组合 41"/>
          <p:cNvGrpSpPr/>
          <p:nvPr/>
        </p:nvGrpSpPr>
        <p:grpSpPr>
          <a:xfrm>
            <a:off x="285720" y="4071948"/>
            <a:ext cx="1043776" cy="913213"/>
            <a:chOff x="359666" y="6514188"/>
            <a:chExt cx="1561406" cy="1366806"/>
          </a:xfrm>
        </p:grpSpPr>
        <p:sp>
          <p:nvSpPr>
            <p:cNvPr id="46" name="椭圆 45"/>
            <p:cNvSpPr/>
            <p:nvPr/>
          </p:nvSpPr>
          <p:spPr>
            <a:xfrm>
              <a:off x="359666" y="6514188"/>
              <a:ext cx="1366314" cy="13668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359666" y="6834951"/>
              <a:ext cx="1561406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500166" y="1928808"/>
            <a:ext cx="48577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爱奇艺首页，开通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VIP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页面，整合与修改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00166" y="714362"/>
            <a:ext cx="33575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登录页面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电影、体育、主页板块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428596" y="3143254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叶焱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357158" y="4429138"/>
            <a:ext cx="7857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张佳佳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1428793" y="3214692"/>
            <a:ext cx="18573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注册页面的制作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500231" y="4500576"/>
            <a:ext cx="13572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考试中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98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08282" y="294496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       长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585112" y="771550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/>
          </p:cNvSpPr>
          <p:nvPr/>
        </p:nvSpPr>
        <p:spPr bwMode="auto">
          <a:xfrm>
            <a:off x="537745" y="1109705"/>
            <a:ext cx="931331" cy="3822203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107693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47664" y="1635646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47664" y="2194354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47664" y="2753062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47664" y="3311770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47664" y="387047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47664" y="4429183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8526" y="1234973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prstClr val="black"/>
                </a:solidFill>
                <a:latin typeface="+mj-ea"/>
                <a:ea typeface="+mj-ea"/>
              </a:rPr>
              <a:t>听取项目要求！</a:t>
            </a:r>
            <a:endParaRPr lang="en-US" altLang="zh-CN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98526" y="1793681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prstClr val="black"/>
                </a:solidFill>
                <a:latin typeface="+mj-ea"/>
                <a:ea typeface="+mj-ea"/>
              </a:rPr>
              <a:t>确定制作思路！</a:t>
            </a:r>
            <a:endParaRPr lang="en-US" altLang="zh-CN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8526" y="2352389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prstClr val="black"/>
                </a:solidFill>
                <a:latin typeface="+mj-ea"/>
                <a:ea typeface="+mj-ea"/>
              </a:rPr>
              <a:t>组员分工！</a:t>
            </a:r>
            <a:endParaRPr lang="en-US" altLang="zh-CN" sz="1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8526" y="2911097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prstClr val="black"/>
                </a:solidFill>
                <a:latin typeface="+mj-ea"/>
                <a:ea typeface="+mj-ea"/>
              </a:rPr>
              <a:t>开始制作！</a:t>
            </a:r>
            <a:endParaRPr lang="en-US" altLang="zh-CN" sz="1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8526" y="3469805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prstClr val="black"/>
                </a:solidFill>
                <a:latin typeface="+mj-ea"/>
                <a:ea typeface="+mj-ea"/>
              </a:rPr>
              <a:t>系统跟进！</a:t>
            </a:r>
            <a:endParaRPr lang="en-US" altLang="zh-CN" sz="1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8526" y="4028513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prstClr val="black"/>
                </a:solidFill>
                <a:latin typeface="+mj-ea"/>
                <a:ea typeface="+mj-ea"/>
              </a:rPr>
              <a:t>制作完成整合！</a:t>
            </a:r>
            <a:endParaRPr lang="en-US" altLang="zh-CN" sz="1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8526" y="4587218"/>
            <a:ext cx="2313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prstClr val="black"/>
                </a:solidFill>
                <a:latin typeface="+mj-ea"/>
                <a:ea typeface="+mj-ea"/>
              </a:rPr>
              <a:t>总结</a:t>
            </a:r>
            <a:endParaRPr lang="en-US" altLang="zh-CN" sz="1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08104" y="1234973"/>
            <a:ext cx="2664296" cy="3194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做组长和组员多沟通及时解决问题才是项目成功的关键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697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1" y="1858399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第三部分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项目功能</a:t>
            </a:r>
            <a:endParaRPr lang="en-US" altLang="zh-CN" sz="3600" b="1" dirty="0" smtClean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/>
                <a:ea typeface="微软雅黑"/>
              </a:rPr>
              <a:t>PART 03</a:t>
            </a:r>
            <a:endParaRPr lang="zh-CN" altLang="en-US" sz="1600" dirty="0" smtClean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03</a:t>
            </a:r>
            <a:endParaRPr lang="zh-CN" altLang="en-US" sz="5000" b="1" dirty="0" smtClean="0">
              <a:solidFill>
                <a:schemeClr val="accent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12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8652</TotalTime>
  <Words>815</Words>
  <Application>Microsoft Office PowerPoint</Application>
  <PresentationFormat>全屏显示(16:9)</PresentationFormat>
  <Paragraphs>197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Administrator</cp:lastModifiedBy>
  <cp:revision>1022</cp:revision>
  <dcterms:created xsi:type="dcterms:W3CDTF">2015-04-24T01:01:13Z</dcterms:created>
  <dcterms:modified xsi:type="dcterms:W3CDTF">2016-12-16T06:15:32Z</dcterms:modified>
  <cp:category>plus206</cp:category>
</cp:coreProperties>
</file>