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4" r:id="rId4"/>
  </p:sldMasterIdLst>
  <p:notesMasterIdLst>
    <p:notesMasterId r:id="rId15"/>
  </p:notesMasterIdLst>
  <p:handoutMasterIdLst>
    <p:handoutMasterId r:id="rId95"/>
  </p:handoutMasterIdLst>
  <p:sldIdLst>
    <p:sldId id="256" r:id="rId5"/>
    <p:sldId id="413" r:id="rId6"/>
    <p:sldId id="414" r:id="rId7"/>
    <p:sldId id="415" r:id="rId8"/>
    <p:sldId id="269" r:id="rId9"/>
    <p:sldId id="272" r:id="rId10"/>
    <p:sldId id="263" r:id="rId11"/>
    <p:sldId id="273" r:id="rId12"/>
    <p:sldId id="293" r:id="rId13"/>
    <p:sldId id="294" r:id="rId14"/>
    <p:sldId id="287" r:id="rId16"/>
    <p:sldId id="288" r:id="rId17"/>
    <p:sldId id="295" r:id="rId18"/>
    <p:sldId id="289" r:id="rId19"/>
    <p:sldId id="290" r:id="rId20"/>
    <p:sldId id="292" r:id="rId21"/>
    <p:sldId id="296" r:id="rId22"/>
    <p:sldId id="275" r:id="rId23"/>
    <p:sldId id="276" r:id="rId24"/>
    <p:sldId id="316" r:id="rId25"/>
    <p:sldId id="280" r:id="rId26"/>
    <p:sldId id="315" r:id="rId27"/>
    <p:sldId id="329" r:id="rId28"/>
    <p:sldId id="330" r:id="rId29"/>
    <p:sldId id="332" r:id="rId30"/>
    <p:sldId id="333" r:id="rId31"/>
    <p:sldId id="334" r:id="rId32"/>
    <p:sldId id="336" r:id="rId33"/>
    <p:sldId id="335" r:id="rId34"/>
    <p:sldId id="331" r:id="rId35"/>
    <p:sldId id="345" r:id="rId36"/>
    <p:sldId id="346" r:id="rId37"/>
    <p:sldId id="297" r:id="rId38"/>
    <p:sldId id="347" r:id="rId39"/>
    <p:sldId id="348" r:id="rId40"/>
    <p:sldId id="350" r:id="rId41"/>
    <p:sldId id="505" r:id="rId42"/>
    <p:sldId id="506" r:id="rId43"/>
    <p:sldId id="349" r:id="rId44"/>
    <p:sldId id="351" r:id="rId45"/>
    <p:sldId id="352" r:id="rId46"/>
    <p:sldId id="353" r:id="rId47"/>
    <p:sldId id="499" r:id="rId48"/>
    <p:sldId id="500" r:id="rId49"/>
    <p:sldId id="501" r:id="rId50"/>
    <p:sldId id="502" r:id="rId51"/>
    <p:sldId id="503" r:id="rId52"/>
    <p:sldId id="504" r:id="rId53"/>
    <p:sldId id="498" r:id="rId54"/>
    <p:sldId id="358" r:id="rId55"/>
    <p:sldId id="359" r:id="rId56"/>
    <p:sldId id="365" r:id="rId57"/>
    <p:sldId id="366" r:id="rId58"/>
    <p:sldId id="373" r:id="rId59"/>
    <p:sldId id="374" r:id="rId60"/>
    <p:sldId id="375" r:id="rId61"/>
    <p:sldId id="357" r:id="rId62"/>
    <p:sldId id="298" r:id="rId63"/>
    <p:sldId id="381" r:id="rId64"/>
    <p:sldId id="382" r:id="rId65"/>
    <p:sldId id="380" r:id="rId66"/>
    <p:sldId id="378" r:id="rId67"/>
    <p:sldId id="384" r:id="rId68"/>
    <p:sldId id="385" r:id="rId69"/>
    <p:sldId id="386" r:id="rId70"/>
    <p:sldId id="387" r:id="rId71"/>
    <p:sldId id="420" r:id="rId72"/>
    <p:sldId id="388" r:id="rId73"/>
    <p:sldId id="389" r:id="rId74"/>
    <p:sldId id="390" r:id="rId75"/>
    <p:sldId id="391" r:id="rId76"/>
    <p:sldId id="392" r:id="rId77"/>
    <p:sldId id="393" r:id="rId78"/>
    <p:sldId id="394" r:id="rId79"/>
    <p:sldId id="397" r:id="rId80"/>
    <p:sldId id="395" r:id="rId81"/>
    <p:sldId id="401" r:id="rId82"/>
    <p:sldId id="402" r:id="rId83"/>
    <p:sldId id="400" r:id="rId84"/>
    <p:sldId id="403" r:id="rId85"/>
    <p:sldId id="406" r:id="rId86"/>
    <p:sldId id="405" r:id="rId87"/>
    <p:sldId id="407" r:id="rId88"/>
    <p:sldId id="416" r:id="rId89"/>
    <p:sldId id="409" r:id="rId90"/>
    <p:sldId id="417" r:id="rId91"/>
    <p:sldId id="418" r:id="rId92"/>
    <p:sldId id="419" r:id="rId93"/>
    <p:sldId id="259" r:id="rId9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00FF"/>
    <a:srgbClr val="106FFF"/>
    <a:srgbClr val="666666"/>
    <a:srgbClr val="656565"/>
    <a:srgbClr val="00CFFF"/>
    <a:srgbClr val="495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635" y="1736725"/>
            <a:ext cx="9144000" cy="1466215"/>
          </a:xfrm>
        </p:spPr>
        <p:txBody>
          <a:bodyPr anchor="b"/>
          <a:lstStyle>
            <a:lvl1pPr algn="ctr">
              <a:defRPr sz="6000">
                <a:effectLst>
                  <a:outerShdw blurRad="50800" dist="38100" dir="2700000" algn="tl" rotWithShape="0">
                    <a:srgbClr val="3D00FF">
                      <a:alpha val="40000"/>
                    </a:srgbClr>
                  </a:outerShdw>
                </a:effectLst>
              </a:defRPr>
            </a:lvl1pPr>
          </a:lstStyle>
          <a:p>
            <a:r>
              <a:rPr lang="zh-CN" altLang="en-US"/>
              <a:t>主标题主标题</a:t>
            </a:r>
            <a:endParaRPr lang="zh-CN" altLang="en-US"/>
          </a:p>
        </p:txBody>
      </p:sp>
      <p:sp>
        <p:nvSpPr>
          <p:cNvPr id="3" name="副标题 2"/>
          <p:cNvSpPr>
            <a:spLocks noGrp="1"/>
          </p:cNvSpPr>
          <p:nvPr>
            <p:ph type="subTitle" idx="1"/>
          </p:nvPr>
        </p:nvSpPr>
        <p:spPr>
          <a:xfrm>
            <a:off x="1524635" y="3288665"/>
            <a:ext cx="9143365" cy="1644015"/>
          </a:xfrm>
          <a:effectLst>
            <a:outerShdw blurRad="50800" dist="50800" dir="5400000" algn="ctr" rotWithShape="0">
              <a:srgbClr val="3D00FF">
                <a:alpha val="21000"/>
              </a:srgbClr>
            </a:outerShdw>
          </a:effectLst>
        </p:spPr>
        <p:txBody>
          <a:bodyPr/>
          <a:lstStyle>
            <a:lvl1pPr marL="0" indent="0" algn="ctr">
              <a:buNone/>
              <a:defRPr sz="3200">
                <a:effectLst>
                  <a:outerShdw blurRad="50800" dist="38100" dir="2700000" algn="tl" rotWithShape="0">
                    <a:srgbClr val="3D00FF">
                      <a:alpha val="40000"/>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2999105" y="202057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smtClean="0"/>
          </a:p>
        </p:txBody>
      </p:sp>
      <p:sp>
        <p:nvSpPr>
          <p:cNvPr id="5" name="内容占位符 4"/>
          <p:cNvSpPr>
            <a:spLocks noGrp="1"/>
          </p:cNvSpPr>
          <p:nvPr>
            <p:ph idx="13" hasCustomPrompt="1"/>
          </p:nvPr>
        </p:nvSpPr>
        <p:spPr>
          <a:xfrm>
            <a:off x="2980690" y="272034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
        <p:nvSpPr>
          <p:cNvPr id="6" name="内容占位符 5"/>
          <p:cNvSpPr>
            <a:spLocks noGrp="1"/>
          </p:cNvSpPr>
          <p:nvPr>
            <p:ph idx="23" hasCustomPrompt="1"/>
          </p:nvPr>
        </p:nvSpPr>
        <p:spPr>
          <a:xfrm>
            <a:off x="2999105" y="344233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
        <p:nvSpPr>
          <p:cNvPr id="7" name="内容占位符 6"/>
          <p:cNvSpPr>
            <a:spLocks noGrp="1"/>
          </p:cNvSpPr>
          <p:nvPr>
            <p:ph idx="14" hasCustomPrompt="1"/>
          </p:nvPr>
        </p:nvSpPr>
        <p:spPr>
          <a:xfrm>
            <a:off x="2999105" y="416115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2895" y="118110"/>
            <a:ext cx="6798945" cy="664845"/>
          </a:xfrm>
        </p:spPr>
        <p:txBody>
          <a:bodyPr anchor="b"/>
          <a:lstStyle>
            <a:lvl1pPr algn="l">
              <a:defRPr sz="28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450215" y="1100455"/>
            <a:ext cx="11347450" cy="5271135"/>
          </a:xfrm>
        </p:spPr>
        <p:txBody>
          <a:bodyPr/>
          <a:lstStyle>
            <a:lvl1pPr marL="0" indent="0" algn="l">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单击此处编辑母版具体内容样式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8928" y="-13779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359338"/>
            <a:ext cx="4873574"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5" name="文本占位符 4"/>
          <p:cNvSpPr>
            <a:spLocks noGrp="1"/>
          </p:cNvSpPr>
          <p:nvPr>
            <p:ph type="body" sz="quarter" idx="3"/>
          </p:nvPr>
        </p:nvSpPr>
        <p:spPr>
          <a:xfrm>
            <a:off x="6256938" y="1359338"/>
            <a:ext cx="4897576"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0"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880"/>
          </a:xfrm>
          <a:prstGeom prst="rect">
            <a:avLst/>
          </a:prstGeom>
          <a:effectLst>
            <a:outerShdw blurRad="50800" dist="38100" dir="2700000" algn="tl" rotWithShape="0">
              <a:srgbClr val="3D00FF">
                <a:alpha val="40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96105"/>
          </a:xfrm>
          <a:prstGeom prst="rect">
            <a:avLst/>
          </a:prstGeom>
          <a:effectLst>
            <a:outerShdw blurRad="50800" dist="50800" dir="5400000" algn="ctr" rotWithShape="0">
              <a:srgbClr val="3D00FF">
                <a:alpha val="100000"/>
              </a:srgbClr>
            </a:outerShdw>
          </a:effectLst>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chemeClr val="bg1"/>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9610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b="1" kern="1200">
          <a:solidFill>
            <a:srgbClr val="495677"/>
          </a:solidFill>
          <a:latin typeface="黑体-简" panose="02000000000000000000" charset="-122"/>
          <a:ea typeface="黑体-简" panose="02000000000000000000"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95677"/>
          </a:solidFill>
          <a:latin typeface="黑体-简" panose="02000000000000000000" charset="-122"/>
          <a:ea typeface="黑体-简" panose="02000000000000000000"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495677"/>
          </a:solidFill>
          <a:latin typeface="黑体-简" panose="02000000000000000000" charset="-122"/>
          <a:ea typeface="黑体-简" panose="02000000000000000000"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rgbClr val="495677"/>
          </a:solidFill>
          <a:latin typeface="黑体-简" panose="02000000000000000000" charset="-122"/>
          <a:ea typeface="黑体-简" panose="02000000000000000000"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9400" y="-15176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42049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xStyles>
    <p:titleStyle>
      <a:lvl1pPr algn="l" defTabSz="914400" rtl="0" eaLnBrk="1" latinLnBrk="0" hangingPunct="1">
        <a:lnSpc>
          <a:spcPct val="90000"/>
        </a:lnSpc>
        <a:spcBef>
          <a:spcPct val="0"/>
        </a:spcBef>
        <a:buNone/>
        <a:defRPr sz="2800" b="1" kern="1200">
          <a:solidFill>
            <a:srgbClr val="656565"/>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2.xml"/><Relationship Id="rId15" Type="http://schemas.openxmlformats.org/officeDocument/2006/relationships/slideLayout" Target="../slideLayouts/slideLayout6.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6" Type="http://schemas.openxmlformats.org/officeDocument/2006/relationships/notesSlide" Target="../notesSlides/notesSlide3.xml"/><Relationship Id="rId15" Type="http://schemas.openxmlformats.org/officeDocument/2006/relationships/slideLayout" Target="../slideLayouts/slideLayout6.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6" Type="http://schemas.openxmlformats.org/officeDocument/2006/relationships/notesSlide" Target="../notesSlides/notesSlide4.xml"/><Relationship Id="rId15" Type="http://schemas.openxmlformats.org/officeDocument/2006/relationships/slideLayout" Target="../slideLayouts/slideLayout6.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6" Type="http://schemas.openxmlformats.org/officeDocument/2006/relationships/notesSlide" Target="../notesSlides/notesSlide5.xml"/><Relationship Id="rId15" Type="http://schemas.openxmlformats.org/officeDocument/2006/relationships/slideLayout" Target="../slideLayouts/slideLayout6.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6" Type="http://schemas.openxmlformats.org/officeDocument/2006/relationships/notesSlide" Target="../notesSlides/notesSlide6.xml"/><Relationship Id="rId15" Type="http://schemas.openxmlformats.org/officeDocument/2006/relationships/slideLayout" Target="../slideLayouts/slideLayout6.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16.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6" Type="http://schemas.openxmlformats.org/officeDocument/2006/relationships/notesSlide" Target="../notesSlides/notesSlide7.xml"/><Relationship Id="rId15" Type="http://schemas.openxmlformats.org/officeDocument/2006/relationships/slideLayout" Target="../slideLayouts/slideLayout6.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1.xml"/></Relationships>
</file>

<file path=ppt/slides/_rels/slide17.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6" Type="http://schemas.openxmlformats.org/officeDocument/2006/relationships/notesSlide" Target="../notesSlides/notesSlide8.xml"/><Relationship Id="rId15" Type="http://schemas.openxmlformats.org/officeDocument/2006/relationships/slideLayout" Target="../slideLayouts/slideLayout6.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设计模式与框架源码</a:t>
            </a:r>
            <a:endParaRPr lang="zh-CN" altLang="en-US"/>
          </a:p>
        </p:txBody>
      </p:sp>
      <p:sp>
        <p:nvSpPr>
          <p:cNvPr id="3" name="副标题 2"/>
          <p:cNvSpPr>
            <a:spLocks noGrp="1"/>
          </p:cNvSpPr>
          <p:nvPr>
            <p:ph type="subTitle" idx="1"/>
          </p:nvPr>
        </p:nvSpPr>
        <p:spPr>
          <a:xfrm>
            <a:off x="1524635" y="3288665"/>
            <a:ext cx="9143365" cy="1177290"/>
          </a:xfrm>
        </p:spPr>
        <p:txBody>
          <a:bodyPr/>
          <a:p>
            <a:r>
              <a:rPr lang="zh-CN" altLang="en-US"/>
              <a:t>理论与实践的完美结合</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组件的生命周期</a:t>
            </a:r>
            <a:endParaRPr lang="zh-CN" altLang="en-US"/>
          </a:p>
        </p:txBody>
      </p:sp>
      <p:sp>
        <p:nvSpPr>
          <p:cNvPr id="4" name="矩形 3"/>
          <p:cNvSpPr/>
          <p:nvPr/>
        </p:nvSpPr>
        <p:spPr>
          <a:xfrm>
            <a:off x="129032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组件的定义</a:t>
            </a:r>
            <a:endParaRPr lang="zh-CN" altLang="en-US">
              <a:latin typeface="黑体" panose="02010609060101010101" charset="-122"/>
              <a:ea typeface="黑体" panose="02010609060101010101" charset="-122"/>
            </a:endParaRPr>
          </a:p>
        </p:txBody>
      </p:sp>
      <p:sp>
        <p:nvSpPr>
          <p:cNvPr id="5" name="矩形 4"/>
          <p:cNvSpPr/>
          <p:nvPr/>
        </p:nvSpPr>
        <p:spPr>
          <a:xfrm>
            <a:off x="402653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组件的创建</a:t>
            </a:r>
            <a:endParaRPr lang="zh-CN" altLang="en-US">
              <a:latin typeface="黑体" panose="02010609060101010101" charset="-122"/>
              <a:ea typeface="黑体" panose="02010609060101010101" charset="-122"/>
            </a:endParaRPr>
          </a:p>
        </p:txBody>
      </p:sp>
      <p:sp>
        <p:nvSpPr>
          <p:cNvPr id="6" name="矩形 5"/>
          <p:cNvSpPr/>
          <p:nvPr/>
        </p:nvSpPr>
        <p:spPr>
          <a:xfrm>
            <a:off x="676275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组件的服役</a:t>
            </a:r>
            <a:endParaRPr lang="zh-CN" altLang="en-US">
              <a:latin typeface="黑体" panose="02010609060101010101" charset="-122"/>
              <a:ea typeface="黑体" panose="02010609060101010101" charset="-122"/>
            </a:endParaRPr>
          </a:p>
        </p:txBody>
      </p:sp>
      <p:sp>
        <p:nvSpPr>
          <p:cNvPr id="7" name="矩形 6"/>
          <p:cNvSpPr/>
          <p:nvPr/>
        </p:nvSpPr>
        <p:spPr>
          <a:xfrm>
            <a:off x="949896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组件的销毁</a:t>
            </a:r>
            <a:endParaRPr lang="zh-CN" altLang="en-US">
              <a:latin typeface="黑体" panose="02010609060101010101" charset="-122"/>
              <a:ea typeface="黑体" panose="02010609060101010101" charset="-122"/>
            </a:endParaRPr>
          </a:p>
        </p:txBody>
      </p:sp>
      <p:sp>
        <p:nvSpPr>
          <p:cNvPr id="8" name="右箭头 7"/>
          <p:cNvSpPr/>
          <p:nvPr/>
        </p:nvSpPr>
        <p:spPr>
          <a:xfrm>
            <a:off x="3137535"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5836285" y="3218815"/>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8580120"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2994660" y="1343660"/>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创建型模式（Creational Patterns）</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2" name="下箭头 11"/>
          <p:cNvSpPr/>
          <p:nvPr/>
        </p:nvSpPr>
        <p:spPr>
          <a:xfrm>
            <a:off x="4741545" y="2052320"/>
            <a:ext cx="260350" cy="61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8351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结构型模式（Structural Patterns）</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4" name="上箭头 13"/>
          <p:cNvSpPr/>
          <p:nvPr/>
        </p:nvSpPr>
        <p:spPr>
          <a:xfrm>
            <a:off x="1990090"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65594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行为型模式（</a:t>
            </a:r>
            <a:r>
              <a:rPr lang="en-US" altLang="zh-CN">
                <a:latin typeface="黑体" panose="02010609060101010101" charset="-122"/>
                <a:ea typeface="黑体" panose="02010609060101010101" charset="-122"/>
                <a:cs typeface="黑体" panose="02010609060101010101" charset="-122"/>
                <a:sym typeface="+mn-ea"/>
              </a:rPr>
              <a:t>Behavioral Patterns</a:t>
            </a:r>
            <a:r>
              <a:rPr lang="zh-CN" altLang="en-US">
                <a:latin typeface="黑体" panose="02010609060101010101" charset="-122"/>
                <a:ea typeface="黑体" panose="02010609060101010101" charset="-122"/>
                <a:cs typeface="黑体" panose="02010609060101010101" charset="-122"/>
                <a:sym typeface="+mn-ea"/>
              </a:rPr>
              <a:t>）</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6" name="上箭头 15"/>
          <p:cNvSpPr/>
          <p:nvPr/>
        </p:nvSpPr>
        <p:spPr>
          <a:xfrm>
            <a:off x="7480935"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开闭原则（Open Closed Principle，OCP）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软件实体应当</a:t>
            </a:r>
            <a:r>
              <a:rPr lang="zh-CN" altLang="en-US" sz="1600" spc="160" dirty="0">
                <a:solidFill>
                  <a:srgbClr val="FF0000"/>
                </a:solidFill>
                <a:uFillTx/>
                <a:latin typeface="微软雅黑" panose="020B0503020204020204" charset="-122"/>
                <a:ea typeface="微软雅黑" panose="020B0503020204020204" charset="-122"/>
                <a:sym typeface="+mn-ea"/>
              </a:rPr>
              <a:t>对扩展开放，对修改关闭</a:t>
            </a: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（Software entities should be open for extension，but closed for modification）</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合成复用原则、里氏替换原则相辅相成，都是开闭原则的具体实现规范</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Font typeface="Wingdings 3" panose="05040102010807070707" charset="0"/>
              <a:buNone/>
            </a:pPr>
            <a:r>
              <a:rPr lang="zh-CN" altLang="en-US" sz="1800" b="1" spc="160" dirty="0">
                <a:solidFill>
                  <a:srgbClr val="106FFF"/>
                </a:solidFill>
                <a:uFillTx/>
                <a:latin typeface="微软雅黑" panose="020B0503020204020204" charset="-122"/>
                <a:ea typeface="微软雅黑" panose="020B0503020204020204" charset="-122"/>
                <a:sym typeface="+mn-ea"/>
              </a:rPr>
              <a:t>扩展新类而不是修改旧类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里氏替换原则（Liskov Substitution Principle，LSP）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继承必须确保超类所拥有的性质在子类中仍然成立（Inheritance should ensure that any property proved about supertype objects also holds for subtype objects）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endParaRPr lang="zh-CN" altLang="en-US" sz="1800" spc="160" dirty="0">
              <a:solidFill>
                <a:srgbClr val="106FFF"/>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继承父类而不去改变父类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42697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依赖倒置原则（Dependence Inversion Principle，DIP）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高层模块不应该依赖低层模块，两者都应该依赖其抽象；抽象不应该依赖细节，细节应该依赖抽象（High level modules shouldnot depend upon low level modules.Both should depend upon abstractions.Abstractions should not depend upon details. Details should depend upon abstractions）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面向接口编程，而不是面向实现类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单一职责原则（Single Responsibility Principle，SRP）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一个类应该有且仅有一个引起它变化的原因，否则类应该被拆分（There should never be more than one reason for a class to change）</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ClrTx/>
              <a:buSzTx/>
              <a:buNone/>
            </a:pPr>
            <a:r>
              <a:rPr lang="zh-CN" altLang="en-US" sz="1800" b="1" spc="160" dirty="0">
                <a:solidFill>
                  <a:srgbClr val="106FFF"/>
                </a:solidFill>
                <a:uFillTx/>
                <a:latin typeface="微软雅黑" panose="020B0503020204020204" charset="-122"/>
                <a:ea typeface="微软雅黑" panose="020B0503020204020204" charset="-122"/>
                <a:sym typeface="+mn-ea"/>
              </a:rPr>
              <a:t>每个类只负责自己的事情，而不是变成万能</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接口隔离原则（Interface Segregation Principle，ISP）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一个类对另一个类的依赖应该建立在最小的接口上（The dependency of one class to another one should depend on the smallest possible interface）。</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endParaRPr lang="zh-CN" altLang="en-US" sz="1600" b="1"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各个类建立自己的专用接口，而不是建立万能接口</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73431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迪米特法则（Law of Demeter，LoD）</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pc="160" dirty="0">
                <a:solidFill>
                  <a:schemeClr val="dk1">
                    <a:lumMod val="75000"/>
                    <a:lumOff val="25000"/>
                  </a:schemeClr>
                </a:solidFill>
                <a:uFillTx/>
                <a:latin typeface="微软雅黑" panose="020B0503020204020204" charset="-122"/>
                <a:ea typeface="微软雅黑" panose="020B0503020204020204" charset="-122"/>
                <a:sym typeface="+mn-ea"/>
              </a:rPr>
              <a:t>最少知识原则（Least Knowledge Principle，LKP)</a:t>
            </a:r>
            <a:endParaRPr lang="zh-CN" altLang="en-US"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只与你的直接朋友交谈，不跟“陌生人”说话（Talk only to your immediate friends and not to strangers）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无需直接交互的两个类，如果需要交互，使用中间者</a:t>
            </a: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b="1" spc="160" dirty="0">
                <a:solidFill>
                  <a:srgbClr val="FF0000"/>
                </a:solidFill>
                <a:uFillTx/>
                <a:latin typeface="微软雅黑" panose="020B0503020204020204" charset="-122"/>
                <a:ea typeface="微软雅黑" panose="020B0503020204020204" charset="-122"/>
                <a:sym typeface="+mn-ea"/>
              </a:rPr>
              <a:t>过度使用迪米特法则会使系统产生大量的中介类，从而增加系统的复杂性，使模块之间的通信效率降低</a:t>
            </a:r>
            <a:endParaRPr lang="zh-CN" altLang="en-US" b="1" spc="160" dirty="0">
              <a:solidFill>
                <a:srgbClr val="FF0000"/>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45427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合成复用原则（Composite Reuse Principle，CRP）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又叫组合/聚合复用原则（Composition/Aggregate Reuse Principle，CARP）</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软件复用时，要尽量先使用组合或者聚合等关联关系来实现，其次才考虑使用继承关系来实现</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优先组合，其次继承</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创建型模式（Creational Patterns）</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42255" y="3460115"/>
            <a:ext cx="4669790" cy="1476375"/>
          </a:xfrm>
          <a:prstGeom prst="rect">
            <a:avLst/>
          </a:prstGeom>
          <a:noFill/>
        </p:spPr>
        <p:txBody>
          <a:bodyPr wrap="square" rtlCol="0">
            <a:spAutoFit/>
            <a:scene3d>
              <a:camera prst="orthographicFront"/>
              <a:lightRig rig="threePt" dir="t"/>
            </a:scene3d>
          </a:bodyPr>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单例（Singleton）模式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原型（Prototype）模式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工厂方法（FactoryMethod）模式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抽象工厂（AbstractFactory）模式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建造者（Builder）模式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为什么用创建型模式</a:t>
            </a:r>
            <a:endParaRPr lang="zh-CN" altLang="en-US"/>
          </a:p>
        </p:txBody>
      </p:sp>
      <p:sp>
        <p:nvSpPr>
          <p:cNvPr id="3" name="内容占位符 2"/>
          <p:cNvSpPr>
            <a:spLocks noGrp="1"/>
          </p:cNvSpPr>
          <p:nvPr>
            <p:ph idx="1"/>
          </p:nvPr>
        </p:nvSpPr>
        <p:spPr/>
        <p:txBody>
          <a:bodyPr/>
          <a:p>
            <a:r>
              <a:rPr lang="zh-CN" altLang="en-US"/>
              <a:t>创建型模式关注点“</a:t>
            </a:r>
            <a:r>
              <a:rPr lang="zh-CN" altLang="en-US">
                <a:solidFill>
                  <a:srgbClr val="FF0000"/>
                </a:solidFill>
              </a:rPr>
              <a:t>怎样创建出对象</a:t>
            </a:r>
            <a:r>
              <a:rPr lang="zh-CN" altLang="en-US"/>
              <a:t>？”</a:t>
            </a:r>
            <a:endParaRPr lang="zh-CN" altLang="en-US"/>
          </a:p>
          <a:p>
            <a:r>
              <a:rPr lang="zh-CN" altLang="en-US"/>
              <a:t>“</a:t>
            </a:r>
            <a:r>
              <a:rPr lang="zh-CN" altLang="en-US">
                <a:solidFill>
                  <a:srgbClr val="FF0000"/>
                </a:solidFill>
              </a:rPr>
              <a:t>将对象的创建与使用分离</a:t>
            </a:r>
            <a:r>
              <a:rPr lang="zh-CN" altLang="en-US"/>
              <a:t>”。</a:t>
            </a:r>
            <a:endParaRPr lang="zh-CN" altLang="en-US"/>
          </a:p>
          <a:p>
            <a:r>
              <a:rPr lang="zh-CN" altLang="en-US"/>
              <a:t>降低系统的耦合度</a:t>
            </a:r>
            <a:endParaRPr lang="zh-CN" altLang="en-US"/>
          </a:p>
          <a:p>
            <a:r>
              <a:rPr lang="zh-CN" altLang="en-US"/>
              <a:t>使用者无需关注对象的创建细节</a:t>
            </a:r>
            <a:endParaRPr lang="zh-CN" altLang="en-US"/>
          </a:p>
          <a:p>
            <a:pPr lvl="1"/>
            <a:r>
              <a:rPr lang="zh-CN" altLang="en-US"/>
              <a:t>对象的创建由相关的工厂来完成；（各种工厂模式）</a:t>
            </a:r>
            <a:endParaRPr lang="zh-CN" altLang="en-US"/>
          </a:p>
          <a:p>
            <a:pPr lvl="1"/>
            <a:r>
              <a:rPr lang="zh-CN" altLang="en-US"/>
              <a:t>对象的创建由一个建造者来完成；（建造者模式）</a:t>
            </a:r>
            <a:endParaRPr lang="zh-CN" altLang="en-US"/>
          </a:p>
          <a:p>
            <a:pPr lvl="1"/>
            <a:r>
              <a:rPr lang="zh-CN" altLang="en-US"/>
              <a:t>对象的创建由原来对象克隆完成；（原型模式）</a:t>
            </a:r>
            <a:endParaRPr lang="zh-CN" altLang="en-US"/>
          </a:p>
          <a:p>
            <a:pPr lvl="1"/>
            <a:r>
              <a:rPr lang="zh-CN" altLang="en-US"/>
              <a:t>对象始终在系统中只有一个实例；（单例模式）</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527780"/>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班主任：</a:t>
            </a:r>
            <a:r>
              <a:rPr lang="zh-CN" altLang="en-US" dirty="0">
                <a:ea typeface="微软雅黑" panose="020B0503020204020204" charset="-122"/>
              </a:rPr>
              <a:t>孙艺萌</a:t>
            </a:r>
            <a:endParaRPr lang="en-US" altLang="en-US" dirty="0">
              <a:ea typeface="微软雅黑" panose="020B0503020204020204" charset="-122"/>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b="15532"/>
          <a:stretch>
            <a:fillRect/>
          </a:stretch>
        </p:blipFill>
        <p:spPr>
          <a:xfrm>
            <a:off x="3575756" y="1321948"/>
            <a:ext cx="3045704" cy="4182958"/>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单例（Singleton）模式</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5855335" y="1073150"/>
            <a:ext cx="5202555" cy="5475605"/>
          </a:xfrm>
          <a:prstGeom prst="rect">
            <a:avLst/>
          </a:prstGeom>
        </p:spPr>
      </p:pic>
      <p:sp>
        <p:nvSpPr>
          <p:cNvPr id="5" name="文本框 4"/>
          <p:cNvSpPr txBox="1"/>
          <p:nvPr/>
        </p:nvSpPr>
        <p:spPr>
          <a:xfrm>
            <a:off x="653415" y="1073150"/>
            <a:ext cx="4850130" cy="645160"/>
          </a:xfrm>
          <a:prstGeom prst="rect">
            <a:avLst/>
          </a:prstGeom>
          <a:noFill/>
        </p:spPr>
        <p:txBody>
          <a:bodyPr wrap="square" rtlCol="0">
            <a:spAutoFit/>
          </a:bodyPr>
          <a:p>
            <a:r>
              <a:rPr lang="zh-CN" altLang="en-US">
                <a:solidFill>
                  <a:srgbClr val="FF0000"/>
                </a:solidFill>
                <a:latin typeface="黑体" panose="02010609060101010101" charset="-122"/>
                <a:ea typeface="黑体" panose="02010609060101010101" charset="-122"/>
              </a:rPr>
              <a:t>一个单一的类，负责创建自己的对象，同时确保系统中只有单个对象被创建。</a:t>
            </a:r>
            <a:endParaRPr lang="zh-CN" altLang="en-US">
              <a:solidFill>
                <a:srgbClr val="FF0000"/>
              </a:solidFill>
              <a:latin typeface="黑体" panose="02010609060101010101" charset="-122"/>
              <a:ea typeface="黑体" panose="02010609060101010101" charset="-122"/>
            </a:endParaRPr>
          </a:p>
        </p:txBody>
      </p:sp>
      <p:sp>
        <p:nvSpPr>
          <p:cNvPr id="6" name="文本框 5"/>
          <p:cNvSpPr txBox="1"/>
          <p:nvPr/>
        </p:nvSpPr>
        <p:spPr>
          <a:xfrm>
            <a:off x="594360" y="2146935"/>
            <a:ext cx="5078095" cy="1753235"/>
          </a:xfrm>
          <a:prstGeom prst="rect">
            <a:avLst/>
          </a:prstGeom>
          <a:noFill/>
        </p:spPr>
        <p:txBody>
          <a:bodyPr wrap="square" rtlCol="0" anchor="t">
            <a:spAutoFit/>
          </a:bodyPr>
          <a:p>
            <a:pPr lvl="0"/>
            <a:r>
              <a:rPr lang="zh-CN" altLang="en-US">
                <a:latin typeface="黑体" panose="02010609060101010101" charset="-122"/>
                <a:ea typeface="黑体" panose="02010609060101010101" charset="-122"/>
                <a:sym typeface="+mn-ea"/>
              </a:rPr>
              <a:t>单例特点</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某个类只能有一个实例；（构造器私有）</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它必须自行创建这个实例；（自己编写实例化逻辑）</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它必须自行向整个系统提供这个实例；（对外提供实例化方法）</a:t>
            </a:r>
            <a:endParaRPr lang="zh-CN" altLang="en-US">
              <a:latin typeface="黑体" panose="02010609060101010101" charset="-122"/>
              <a:ea typeface="黑体" panose="0201060906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单例（Singleton）模式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a:xfrm>
            <a:off x="838200" y="1420495"/>
            <a:ext cx="10634980" cy="4871720"/>
          </a:xfrm>
        </p:spPr>
        <p:txBody>
          <a:bodyPr>
            <a:normAutofit fontScale="70000"/>
          </a:bodyPr>
          <a:p>
            <a:r>
              <a:rPr lang="zh-CN" altLang="en-US"/>
              <a:t>什么场景用到？</a:t>
            </a:r>
            <a:endParaRPr lang="zh-CN" altLang="en-US"/>
          </a:p>
          <a:p>
            <a:pPr lvl="1"/>
            <a:r>
              <a:rPr lang="zh-CN" altLang="en-US"/>
              <a:t>多线程中的线程池</a:t>
            </a:r>
            <a:endParaRPr lang="zh-CN" altLang="en-US"/>
          </a:p>
          <a:p>
            <a:pPr lvl="1"/>
            <a:r>
              <a:rPr lang="zh-CN" altLang="en-US"/>
              <a:t>数据库的连接池</a:t>
            </a:r>
            <a:endParaRPr lang="zh-CN" altLang="en-US"/>
          </a:p>
          <a:p>
            <a:pPr lvl="1"/>
            <a:r>
              <a:rPr lang="zh-CN" altLang="en-US"/>
              <a:t>系统环境信息</a:t>
            </a:r>
            <a:endParaRPr lang="zh-CN" altLang="en-US"/>
          </a:p>
          <a:p>
            <a:pPr lvl="1"/>
            <a:r>
              <a:rPr lang="zh-CN" altLang="en-US"/>
              <a:t>上下文（</a:t>
            </a:r>
            <a:r>
              <a:rPr lang="en-US" altLang="zh-CN"/>
              <a:t>Servlet</a:t>
            </a:r>
            <a:r>
              <a:rPr lang="en-US" altLang="zh-CN"/>
              <a:t>Context</a:t>
            </a:r>
            <a:r>
              <a:rPr lang="zh-CN" altLang="en-US"/>
              <a:t>）</a:t>
            </a:r>
            <a:endParaRPr lang="zh-CN" altLang="en-US"/>
          </a:p>
          <a:p>
            <a:pPr lvl="1"/>
            <a:r>
              <a:rPr lang="en-US" altLang="zh-CN"/>
              <a:t>......</a:t>
            </a:r>
            <a:endParaRPr lang="zh-CN" altLang="en-US"/>
          </a:p>
          <a:p>
            <a:pPr lvl="0"/>
            <a:r>
              <a:rPr lang="zh-CN" altLang="en-US"/>
              <a:t>面试问题</a:t>
            </a:r>
            <a:endParaRPr lang="zh-CN" altLang="en-US"/>
          </a:p>
          <a:p>
            <a:pPr lvl="1"/>
            <a:r>
              <a:rPr lang="zh-CN" altLang="en-US">
                <a:sym typeface="+mn-ea"/>
              </a:rPr>
              <a:t>系统环境信息（</a:t>
            </a:r>
            <a:r>
              <a:rPr lang="en-US" altLang="zh-CN">
                <a:sym typeface="+mn-ea"/>
              </a:rPr>
              <a:t>System.getProperties()</a:t>
            </a:r>
            <a:r>
              <a:rPr lang="zh-CN" altLang="en-US">
                <a:sym typeface="+mn-ea"/>
              </a:rPr>
              <a:t>）？</a:t>
            </a:r>
            <a:endParaRPr lang="zh-CN" altLang="en-US"/>
          </a:p>
          <a:p>
            <a:pPr lvl="1"/>
            <a:r>
              <a:rPr lang="en-US">
                <a:sym typeface="+mn-ea"/>
              </a:rPr>
              <a:t>Spring</a:t>
            </a:r>
            <a:r>
              <a:rPr lang="zh-CN" altLang="en-US">
                <a:sym typeface="+mn-ea"/>
              </a:rPr>
              <a:t>中怎么保持组件单例的？</a:t>
            </a:r>
            <a:endParaRPr lang="zh-CN" altLang="en-US"/>
          </a:p>
          <a:p>
            <a:pPr lvl="1"/>
            <a:r>
              <a:rPr lang="en-US" altLang="zh-CN">
                <a:sym typeface="+mn-ea"/>
              </a:rPr>
              <a:t>ServletContext</a:t>
            </a:r>
            <a:r>
              <a:rPr lang="zh-CN" altLang="en-US">
                <a:sym typeface="+mn-ea"/>
              </a:rPr>
              <a:t>是什么（封装</a:t>
            </a:r>
            <a:r>
              <a:rPr lang="en-US" altLang="zh-CN" b="1">
                <a:sym typeface="+mn-ea"/>
              </a:rPr>
              <a:t>Servlet</a:t>
            </a:r>
            <a:r>
              <a:rPr lang="zh-CN" altLang="en-US">
                <a:sym typeface="+mn-ea"/>
              </a:rPr>
              <a:t>的信息</a:t>
            </a:r>
            <a:r>
              <a:rPr lang="zh-CN" altLang="en-US">
                <a:sym typeface="+mn-ea"/>
              </a:rPr>
              <a:t>）？是单例吗？怎么保证？</a:t>
            </a:r>
            <a:endParaRPr lang="zh-CN" altLang="en-US"/>
          </a:p>
          <a:p>
            <a:pPr lvl="1"/>
            <a:r>
              <a:rPr lang="en-US" altLang="zh-CN">
                <a:sym typeface="+mn-ea"/>
              </a:rPr>
              <a:t>ApplicationContext</a:t>
            </a:r>
            <a:r>
              <a:rPr lang="zh-CN" altLang="en-US">
                <a:sym typeface="+mn-ea"/>
              </a:rPr>
              <a:t>是什么？是单例吗？怎么保证？</a:t>
            </a:r>
            <a:endParaRPr lang="zh-CN" altLang="en-US">
              <a:sym typeface="+mn-ea"/>
            </a:endParaRPr>
          </a:p>
          <a:p>
            <a:pPr lvl="2"/>
            <a:r>
              <a:rPr lang="en-US" altLang="zh-CN">
                <a:sym typeface="+mn-ea"/>
              </a:rPr>
              <a:t>ApplicationContext</a:t>
            </a:r>
            <a:r>
              <a:rPr lang="zh-CN" altLang="en-US">
                <a:sym typeface="+mn-ea"/>
              </a:rPr>
              <a:t>： </a:t>
            </a:r>
            <a:r>
              <a:rPr lang="en-US" altLang="zh-CN">
                <a:sym typeface="+mn-ea"/>
              </a:rPr>
              <a:t>tomcat</a:t>
            </a:r>
            <a:r>
              <a:rPr lang="zh-CN" altLang="en-US">
                <a:sym typeface="+mn-ea"/>
              </a:rPr>
              <a:t>：一个应用（部署的一个</a:t>
            </a:r>
            <a:r>
              <a:rPr lang="en-US" altLang="zh-CN">
                <a:sym typeface="+mn-ea"/>
              </a:rPr>
              <a:t>war</a:t>
            </a:r>
            <a:r>
              <a:rPr lang="zh-CN" altLang="en-US">
                <a:sym typeface="+mn-ea"/>
              </a:rPr>
              <a:t>包</a:t>
            </a:r>
            <a:r>
              <a:rPr lang="zh-CN" altLang="en-US">
                <a:sym typeface="+mn-ea"/>
              </a:rPr>
              <a:t>）会有一个应用上下文</a:t>
            </a:r>
            <a:endParaRPr lang="zh-CN" altLang="en-US">
              <a:sym typeface="+mn-ea"/>
            </a:endParaRPr>
          </a:p>
          <a:p>
            <a:pPr lvl="2"/>
            <a:r>
              <a:rPr lang="en-US" altLang="zh-CN">
                <a:sym typeface="+mn-ea"/>
              </a:rPr>
              <a:t>ApplicationContext</a:t>
            </a:r>
            <a:r>
              <a:rPr lang="zh-CN" altLang="en-US">
                <a:sym typeface="+mn-ea"/>
              </a:rPr>
              <a:t>： </a:t>
            </a:r>
            <a:r>
              <a:rPr lang="en-US" altLang="zh-CN">
                <a:sym typeface="+mn-ea"/>
              </a:rPr>
              <a:t>Spring</a:t>
            </a:r>
            <a:r>
              <a:rPr lang="zh-CN" altLang="en-US">
                <a:sym typeface="+mn-ea"/>
              </a:rPr>
              <a:t>：表示整个</a:t>
            </a:r>
            <a:r>
              <a:rPr lang="en-US" altLang="zh-CN">
                <a:sym typeface="+mn-ea"/>
              </a:rPr>
              <a:t>IOC</a:t>
            </a:r>
            <a:r>
              <a:rPr lang="zh-CN" altLang="en-US">
                <a:sym typeface="+mn-ea"/>
              </a:rPr>
              <a:t>容器（怎么保证单例的）。</a:t>
            </a:r>
            <a:r>
              <a:rPr lang="en-US" altLang="zh-CN">
                <a:sym typeface="+mn-ea"/>
              </a:rPr>
              <a:t>ioc</a:t>
            </a:r>
            <a:r>
              <a:rPr lang="zh-CN" altLang="en-US">
                <a:sym typeface="+mn-ea"/>
              </a:rPr>
              <a:t>容器中有很多组件（怎么保证单例）</a:t>
            </a:r>
            <a:endParaRPr lang="zh-CN" altLang="en-US"/>
          </a:p>
          <a:p>
            <a:pPr lvl="1"/>
            <a:r>
              <a:rPr lang="zh-CN" altLang="en-US">
                <a:sym typeface="+mn-ea"/>
              </a:rPr>
              <a:t>数据库连接池一般怎么创建出来的，怎么保证单实例？</a:t>
            </a:r>
            <a:endParaRPr lang="zh-CN" altLang="en-US"/>
          </a:p>
          <a:p>
            <a:pPr lvl="1"/>
            <a:r>
              <a:rPr lang="en-US" altLang="zh-CN">
                <a:sym typeface="+mn-ea"/>
              </a:rPr>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endParaRPr lang="zh-CN" altLang="en-US"/>
          </a:p>
        </p:txBody>
      </p:sp>
      <p:sp>
        <p:nvSpPr>
          <p:cNvPr id="4" name="内容占位符 3"/>
          <p:cNvSpPr>
            <a:spLocks noGrp="1"/>
          </p:cNvSpPr>
          <p:nvPr>
            <p:ph idx="1"/>
          </p:nvPr>
        </p:nvSpPr>
        <p:spPr/>
        <p:txBody>
          <a:bodyPr/>
          <a:p>
            <a:pPr lvl="0"/>
            <a:r>
              <a:rPr lang="en-US" altLang="zh-CN" b="1">
                <a:solidFill>
                  <a:srgbClr val="FF0000"/>
                </a:solidFill>
              </a:rPr>
              <a:t>原型模式（Prototype Pattern）是用于创建重复的对象，同时又能保证性能。</a:t>
            </a:r>
            <a:endParaRPr lang="en-US" altLang="zh-CN" b="1">
              <a:solidFill>
                <a:srgbClr val="FF0000"/>
              </a:solidFill>
            </a:endParaRPr>
          </a:p>
          <a:p>
            <a:pPr lvl="0"/>
            <a:r>
              <a:rPr lang="zh-CN" altLang="en-US" b="1">
                <a:solidFill>
                  <a:srgbClr val="FF0000"/>
                </a:solidFill>
              </a:rPr>
              <a:t>本体给外部提供一个克隆体进行使用</a:t>
            </a:r>
            <a:endParaRPr lang="zh-CN" altLang="en-US" b="1">
              <a:solidFill>
                <a:srgbClr val="FF0000"/>
              </a:solidFill>
            </a:endParaRPr>
          </a:p>
        </p:txBody>
      </p:sp>
      <p:pic>
        <p:nvPicPr>
          <p:cNvPr id="3" name="图片 2"/>
          <p:cNvPicPr>
            <a:picLocks noChangeAspect="1"/>
          </p:cNvPicPr>
          <p:nvPr>
            <p:custDataLst>
              <p:tags r:id="rId1"/>
            </p:custDataLst>
          </p:nvPr>
        </p:nvPicPr>
        <p:blipFill>
          <a:blip r:embed="rId2"/>
          <a:stretch>
            <a:fillRect/>
          </a:stretch>
        </p:blipFill>
        <p:spPr>
          <a:xfrm>
            <a:off x="2774950" y="2766695"/>
            <a:ext cx="6471920" cy="34785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p:txBody>
          <a:bodyPr>
            <a:normAutofit lnSpcReduction="10000"/>
          </a:bodyPr>
          <a:p>
            <a:r>
              <a:rPr lang="zh-CN" altLang="en-US"/>
              <a:t>什么场景用到？</a:t>
            </a:r>
            <a:endParaRPr lang="zh-CN" altLang="en-US"/>
          </a:p>
          <a:p>
            <a:pPr lvl="1"/>
            <a:r>
              <a:rPr lang="zh-CN" altLang="en-US"/>
              <a:t>资源优化</a:t>
            </a:r>
            <a:endParaRPr lang="zh-CN" altLang="en-US"/>
          </a:p>
          <a:p>
            <a:pPr lvl="1"/>
            <a:r>
              <a:rPr lang="zh-CN" altLang="en-US"/>
              <a:t>性能和安全要求</a:t>
            </a:r>
            <a:endParaRPr lang="zh-CN" altLang="en-US"/>
          </a:p>
          <a:p>
            <a:pPr lvl="1"/>
            <a:r>
              <a:rPr lang="zh-CN" altLang="en-US"/>
              <a:t>一个对象多个修改者的场景。</a:t>
            </a:r>
            <a:endParaRPr lang="zh-CN" altLang="en-US"/>
          </a:p>
          <a:p>
            <a:pPr lvl="1"/>
            <a:r>
              <a:rPr lang="zh-CN" altLang="en-US"/>
              <a:t>一个对象需要提供给其他对象访问，而且各个调用者可能都需要修改其值时可以考虑使用原型模式拷贝多个对象供调用者使用。</a:t>
            </a:r>
            <a:endParaRPr lang="zh-CN" altLang="en-US"/>
          </a:p>
          <a:p>
            <a:pPr lvl="1"/>
            <a:r>
              <a:rPr lang="zh-CN" altLang="en-US"/>
              <a:t>深（两个完全对象不一样的【递归克隆】，内容却完全一样）、浅（只是属性赋值）</a:t>
            </a:r>
            <a:r>
              <a:rPr lang="en-US" altLang="zh-CN"/>
              <a:t>....</a:t>
            </a:r>
            <a:endParaRPr lang="zh-CN" altLang="en-US"/>
          </a:p>
          <a:p>
            <a:pPr lvl="1"/>
            <a:r>
              <a:rPr lang="en-US" altLang="zh-CN"/>
              <a:t>......</a:t>
            </a:r>
            <a:endParaRPr lang="zh-CN" altLang="en-US"/>
          </a:p>
          <a:p>
            <a:pPr marL="228600" lvl="2" indent="0">
              <a:buNone/>
            </a:pPr>
            <a:endParaRPr lang="zh-CN" altLang="en-US" b="1">
              <a:solidFill>
                <a:srgbClr val="FF0000"/>
              </a:solidFill>
              <a:sym typeface="+mn-ea"/>
            </a:endParaRPr>
          </a:p>
          <a:p>
            <a:pPr marL="228600" lvl="2" indent="0">
              <a:buNone/>
            </a:pPr>
            <a:r>
              <a:rPr lang="zh-CN" altLang="en-US" b="1">
                <a:solidFill>
                  <a:srgbClr val="FF0000"/>
                </a:solidFill>
                <a:sym typeface="+mn-ea"/>
              </a:rPr>
              <a:t>原型模式已经与 Java 融为浑然一体，大家可以随手拿来使用。</a:t>
            </a:r>
            <a:endParaRPr lang="zh-CN" altLang="en-US" b="1">
              <a:solidFill>
                <a:srgbClr val="FF0000"/>
              </a:solidFill>
            </a:endParaRPr>
          </a:p>
          <a:p>
            <a:pPr lvl="1"/>
            <a:endParaRPr lang="zh-CN" altLang="en-US" b="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endParaRPr lang="zh-CN" altLang="en-US"/>
          </a:p>
        </p:txBody>
      </p:sp>
      <p:sp>
        <p:nvSpPr>
          <p:cNvPr id="4" name="内容占位符 3"/>
          <p:cNvSpPr>
            <a:spLocks noGrp="1"/>
          </p:cNvSpPr>
          <p:nvPr>
            <p:ph idx="1"/>
          </p:nvPr>
        </p:nvSpPr>
        <p:spPr/>
        <p:txBody>
          <a:bodyPr/>
          <a:p>
            <a:pPr lvl="0"/>
            <a:r>
              <a:rPr lang="en-US" altLang="zh-CN" b="1">
                <a:solidFill>
                  <a:srgbClr val="FF0000"/>
                </a:solidFill>
              </a:rPr>
              <a:t>工厂模式（Factory Pattern）提供了一种创建对象的最佳方式</a:t>
            </a:r>
            <a:r>
              <a:rPr lang="zh-CN" altLang="en-US" b="1">
                <a:solidFill>
                  <a:srgbClr val="FF0000"/>
                </a:solidFill>
              </a:rPr>
              <a:t>。我们不必关心对象的创建细节，只需要根据不同情况获取不同产品即可。难点：写好我们的工厂</a:t>
            </a:r>
            <a:endParaRPr lang="en-US" altLang="zh-CN" b="1">
              <a:solidFill>
                <a:srgbClr val="FF0000"/>
              </a:solidFill>
            </a:endParaRPr>
          </a:p>
        </p:txBody>
      </p:sp>
      <p:pic>
        <p:nvPicPr>
          <p:cNvPr id="5" name="图片 4"/>
          <p:cNvPicPr>
            <a:picLocks noChangeAspect="1"/>
          </p:cNvPicPr>
          <p:nvPr/>
        </p:nvPicPr>
        <p:blipFill>
          <a:blip r:embed="rId1"/>
          <a:stretch>
            <a:fillRect/>
          </a:stretch>
        </p:blipFill>
        <p:spPr>
          <a:xfrm>
            <a:off x="3864610" y="2491105"/>
            <a:ext cx="4015740" cy="1356360"/>
          </a:xfrm>
          <a:prstGeom prst="rect">
            <a:avLst/>
          </a:prstGeom>
        </p:spPr>
      </p:pic>
      <p:sp>
        <p:nvSpPr>
          <p:cNvPr id="6" name="矩形 5"/>
          <p:cNvSpPr/>
          <p:nvPr/>
        </p:nvSpPr>
        <p:spPr>
          <a:xfrm>
            <a:off x="838200"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简单工厂(Simple Factory )</a:t>
            </a:r>
            <a:endParaRPr lang="zh-CN" altLang="en-US"/>
          </a:p>
          <a:p>
            <a:pPr algn="ctr"/>
            <a:r>
              <a:rPr lang="zh-CN" altLang="en-US"/>
              <a:t>静态工厂</a:t>
            </a:r>
            <a:endParaRPr lang="zh-CN" altLang="en-US"/>
          </a:p>
        </p:txBody>
      </p:sp>
      <p:sp>
        <p:nvSpPr>
          <p:cNvPr id="7" name="矩形 6"/>
          <p:cNvSpPr/>
          <p:nvPr/>
        </p:nvSpPr>
        <p:spPr>
          <a:xfrm>
            <a:off x="4820285"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工厂方法(Factory Method)</a:t>
            </a:r>
            <a:endParaRPr lang="zh-CN" altLang="en-US"/>
          </a:p>
          <a:p>
            <a:pPr algn="ctr"/>
            <a:r>
              <a:rPr lang="zh-CN" altLang="en-US"/>
              <a:t>多态工厂</a:t>
            </a:r>
            <a:endParaRPr lang="zh-CN" altLang="en-US"/>
          </a:p>
        </p:txBody>
      </p:sp>
      <p:sp>
        <p:nvSpPr>
          <p:cNvPr id="8" name="矩形 7"/>
          <p:cNvSpPr/>
          <p:nvPr/>
        </p:nvSpPr>
        <p:spPr>
          <a:xfrm>
            <a:off x="8801735" y="4607560"/>
            <a:ext cx="2904490"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抽象工厂(Abstract Factory)</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简单工厂(Simple Factory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9" name="文本框 8"/>
          <p:cNvSpPr txBox="1"/>
          <p:nvPr/>
        </p:nvSpPr>
        <p:spPr>
          <a:xfrm>
            <a:off x="708660" y="5556885"/>
            <a:ext cx="6402070" cy="1198880"/>
          </a:xfrm>
          <a:prstGeom prst="rect">
            <a:avLst/>
          </a:prstGeom>
          <a:noFill/>
        </p:spPr>
        <p:txBody>
          <a:bodyPr wrap="square" rtlCol="0">
            <a:spAutoFit/>
          </a:bodyPr>
          <a:p>
            <a:pPr algn="l"/>
            <a:r>
              <a:rPr lang="zh-CN" altLang="en-US"/>
              <a:t>三个角色</a:t>
            </a:r>
            <a:endParaRPr lang="zh-CN" altLang="en-US"/>
          </a:p>
          <a:p>
            <a:pPr algn="l"/>
            <a:r>
              <a:rPr lang="zh-CN" altLang="en-US"/>
              <a:t>Factory：工厂角色， </a:t>
            </a:r>
            <a:r>
              <a:rPr lang="en-US" altLang="zh-CN"/>
              <a:t>WuLinFactory</a:t>
            </a:r>
            <a:endParaRPr lang="en-US" altLang="zh-CN"/>
          </a:p>
          <a:p>
            <a:pPr algn="l"/>
            <a:r>
              <a:rPr lang="en-US" altLang="zh-CN"/>
              <a:t>Product：抽象产品角色</a:t>
            </a:r>
            <a:r>
              <a:rPr lang="zh-CN" altLang="en-US"/>
              <a:t>，</a:t>
            </a:r>
            <a:r>
              <a:rPr lang="en-US" altLang="zh-CN"/>
              <a:t>Car</a:t>
            </a:r>
            <a:endParaRPr lang="en-US" altLang="zh-CN"/>
          </a:p>
          <a:p>
            <a:pPr algn="l"/>
            <a:r>
              <a:rPr lang="en-US" altLang="zh-CN"/>
              <a:t>ConcreteProduct：具体产品角色</a:t>
            </a:r>
            <a:r>
              <a:rPr lang="zh-CN" altLang="en-US"/>
              <a:t>， </a:t>
            </a:r>
            <a:r>
              <a:rPr lang="en-US" altLang="zh-CN"/>
              <a:t>VanCar</a:t>
            </a:r>
            <a:r>
              <a:rPr lang="zh-CN" altLang="en-US"/>
              <a:t>、</a:t>
            </a:r>
            <a:r>
              <a:rPr lang="en-US" altLang="zh-CN"/>
              <a:t>MiniCar</a:t>
            </a:r>
            <a:endParaRPr lang="en-US" altLang="zh-CN"/>
          </a:p>
        </p:txBody>
      </p:sp>
      <p:sp>
        <p:nvSpPr>
          <p:cNvPr id="10" name="文本框 9"/>
          <p:cNvSpPr txBox="1"/>
          <p:nvPr/>
        </p:nvSpPr>
        <p:spPr>
          <a:xfrm>
            <a:off x="7088505" y="5739765"/>
            <a:ext cx="3706495" cy="645160"/>
          </a:xfrm>
          <a:prstGeom prst="rect">
            <a:avLst/>
          </a:prstGeom>
          <a:noFill/>
        </p:spPr>
        <p:txBody>
          <a:bodyPr wrap="square" rtlCol="0">
            <a:spAutoFit/>
          </a:bodyPr>
          <a:p>
            <a:pPr algn="l"/>
            <a:r>
              <a:rPr lang="zh-CN" altLang="en-US" b="1">
                <a:solidFill>
                  <a:srgbClr val="FF0000"/>
                </a:solidFill>
              </a:rPr>
              <a:t>缺点：违背开闭，扩展不易</a:t>
            </a:r>
            <a:endParaRPr lang="zh-CN" altLang="en-US" b="1">
              <a:solidFill>
                <a:srgbClr val="FF0000"/>
              </a:solidFill>
            </a:endParaRPr>
          </a:p>
          <a:p>
            <a:pPr algn="l"/>
            <a:endParaRPr lang="zh-CN" altLang="en-US" b="1">
              <a:solidFill>
                <a:srgbClr val="FF0000"/>
              </a:solidFill>
            </a:endParaRPr>
          </a:p>
        </p:txBody>
      </p:sp>
      <p:pic>
        <p:nvPicPr>
          <p:cNvPr id="14" name="内容占位符 13"/>
          <p:cNvPicPr>
            <a:picLocks noChangeAspect="1"/>
          </p:cNvPicPr>
          <p:nvPr>
            <p:ph idx="1"/>
          </p:nvPr>
        </p:nvPicPr>
        <p:blipFill>
          <a:blip r:embed="rId1"/>
          <a:stretch>
            <a:fillRect/>
          </a:stretch>
        </p:blipFill>
        <p:spPr>
          <a:xfrm>
            <a:off x="431800" y="1265555"/>
            <a:ext cx="11329035" cy="39516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工厂方法(Factory Method)</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9" name="文本框 8"/>
          <p:cNvSpPr txBox="1"/>
          <p:nvPr/>
        </p:nvSpPr>
        <p:spPr>
          <a:xfrm>
            <a:off x="279400" y="5252085"/>
            <a:ext cx="3946525" cy="1476375"/>
          </a:xfrm>
          <a:prstGeom prst="rect">
            <a:avLst/>
          </a:prstGeom>
          <a:noFill/>
        </p:spPr>
        <p:txBody>
          <a:bodyPr wrap="square" rtlCol="0">
            <a:spAutoFit/>
          </a:bodyPr>
          <a:p>
            <a:pPr algn="l"/>
            <a:r>
              <a:rPr lang="zh-CN" altLang="en-US"/>
              <a:t>四个角色</a:t>
            </a:r>
            <a:endParaRPr lang="zh-CN" altLang="en-US"/>
          </a:p>
          <a:p>
            <a:pPr algn="l"/>
            <a:r>
              <a:rPr lang="en-US" altLang="zh-CN"/>
              <a:t>Product：抽象产品</a:t>
            </a:r>
            <a:endParaRPr lang="en-US" altLang="zh-CN"/>
          </a:p>
          <a:p>
            <a:pPr algn="l"/>
            <a:r>
              <a:rPr lang="en-US" altLang="zh-CN"/>
              <a:t>ConcreteProduct：具体产品</a:t>
            </a:r>
            <a:endParaRPr lang="en-US" altLang="zh-CN"/>
          </a:p>
          <a:p>
            <a:pPr algn="l"/>
            <a:r>
              <a:rPr lang="en-US" altLang="zh-CN"/>
              <a:t>Factory：抽象工厂</a:t>
            </a:r>
            <a:endParaRPr lang="en-US" altLang="zh-CN"/>
          </a:p>
          <a:p>
            <a:pPr algn="l"/>
            <a:r>
              <a:rPr lang="en-US" altLang="zh-CN"/>
              <a:t>ConcreteFactory：具体工厂</a:t>
            </a:r>
            <a:endParaRPr lang="en-US" altLang="zh-CN"/>
          </a:p>
        </p:txBody>
      </p:sp>
      <p:sp>
        <p:nvSpPr>
          <p:cNvPr id="10" name="文本框 9"/>
          <p:cNvSpPr txBox="1"/>
          <p:nvPr/>
        </p:nvSpPr>
        <p:spPr>
          <a:xfrm>
            <a:off x="7088505" y="5739765"/>
            <a:ext cx="3706495" cy="645160"/>
          </a:xfrm>
          <a:prstGeom prst="rect">
            <a:avLst/>
          </a:prstGeom>
          <a:noFill/>
        </p:spPr>
        <p:txBody>
          <a:bodyPr wrap="square" rtlCol="0">
            <a:spAutoFit/>
          </a:bodyPr>
          <a:p>
            <a:pPr algn="l"/>
            <a:r>
              <a:rPr lang="zh-CN" altLang="en-US" b="1">
                <a:solidFill>
                  <a:srgbClr val="FF0000"/>
                </a:solidFill>
              </a:rPr>
              <a:t>缺点：系统复杂度增加，产品单一</a:t>
            </a:r>
            <a:endParaRPr lang="zh-CN" altLang="en-US" b="1">
              <a:solidFill>
                <a:srgbClr val="FF0000"/>
              </a:solidFill>
            </a:endParaRPr>
          </a:p>
          <a:p>
            <a:pPr algn="l"/>
            <a:endParaRPr lang="zh-CN" altLang="en-US" b="1">
              <a:solidFill>
                <a:srgbClr val="FF0000"/>
              </a:solidFill>
            </a:endParaRPr>
          </a:p>
        </p:txBody>
      </p:sp>
      <p:pic>
        <p:nvPicPr>
          <p:cNvPr id="7" name="内容占位符 6"/>
          <p:cNvPicPr>
            <a:picLocks noChangeAspect="1"/>
          </p:cNvPicPr>
          <p:nvPr>
            <p:ph idx="1"/>
          </p:nvPr>
        </p:nvPicPr>
        <p:blipFill>
          <a:blip r:embed="rId1"/>
          <a:stretch>
            <a:fillRect/>
          </a:stretch>
        </p:blipFill>
        <p:spPr>
          <a:xfrm>
            <a:off x="1266190" y="1026160"/>
            <a:ext cx="9815195" cy="4225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1954530" y="993140"/>
            <a:ext cx="7031990" cy="55575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485775" y="6401435"/>
            <a:ext cx="10103485" cy="857885"/>
          </a:xfrm>
        </p:spPr>
        <p:txBody>
          <a:bodyPr/>
          <a:p>
            <a:pPr marL="0" indent="0">
              <a:buNone/>
            </a:pPr>
            <a:r>
              <a:rPr lang="zh-CN" altLang="en-US"/>
              <a:t>如何实现，</a:t>
            </a:r>
            <a:r>
              <a:rPr lang="zh-CN" altLang="en-US">
                <a:solidFill>
                  <a:srgbClr val="FF0000"/>
                </a:solidFill>
              </a:rPr>
              <a:t>人民需要什么，五菱就造什么</a:t>
            </a:r>
            <a:endParaRPr lang="zh-CN" altLang="en-US">
              <a:solidFill>
                <a:srgbClr val="FF0000"/>
              </a:solidFill>
            </a:endParaRPr>
          </a:p>
        </p:txBody>
      </p:sp>
      <p:pic>
        <p:nvPicPr>
          <p:cNvPr id="5" name="图片 4"/>
          <p:cNvPicPr>
            <a:picLocks noChangeAspect="1"/>
          </p:cNvPicPr>
          <p:nvPr/>
        </p:nvPicPr>
        <p:blipFill>
          <a:blip r:embed="rId1"/>
          <a:stretch>
            <a:fillRect/>
          </a:stretch>
        </p:blipFill>
        <p:spPr>
          <a:xfrm>
            <a:off x="1791970" y="883920"/>
            <a:ext cx="7839075" cy="5384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a:t>工厂模式的退化</a:t>
            </a:r>
            <a:endParaRPr lang="zh-CN" altLang="en-US"/>
          </a:p>
          <a:p>
            <a:pPr lvl="1"/>
            <a:r>
              <a:rPr lang="zh-CN" altLang="en-US"/>
              <a:t>当抽象工厂模式中</a:t>
            </a:r>
            <a:r>
              <a:rPr lang="zh-CN" altLang="en-US" b="1">
                <a:solidFill>
                  <a:srgbClr val="FF0000"/>
                </a:solidFill>
              </a:rPr>
              <a:t>每一个具体工厂类只创建一个产品对象</a:t>
            </a:r>
            <a:r>
              <a:rPr lang="zh-CN" altLang="en-US"/>
              <a:t>，也就是只存在一个产品等级结构时，</a:t>
            </a:r>
            <a:r>
              <a:rPr lang="zh-CN" altLang="en-US" b="1">
                <a:solidFill>
                  <a:srgbClr val="FF0000"/>
                </a:solidFill>
              </a:rPr>
              <a:t>抽象工厂模式退化成工厂方法模式</a:t>
            </a:r>
            <a:r>
              <a:rPr lang="zh-CN" altLang="en-US"/>
              <a:t>；当工厂方法模式中抽象工厂与具体工厂合并，提供一个统一的工厂来创建产品对象，并将创建对象的工厂方法设计为静态方法时，</a:t>
            </a:r>
            <a:r>
              <a:rPr lang="zh-CN" altLang="en-US" b="1">
                <a:solidFill>
                  <a:srgbClr val="FF0000"/>
                </a:solidFill>
              </a:rPr>
              <a:t>工厂方法模式退化成简单工厂模式</a:t>
            </a:r>
            <a:r>
              <a:rPr lang="zh-CN" altLang="en-US"/>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527780"/>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辅导老师：李小奎</a:t>
            </a:r>
            <a:endParaRPr lang="en-US" altLang="en-US" dirty="0">
              <a:ea typeface="微软雅黑" panose="020B050302020402020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39137" y="1321948"/>
            <a:ext cx="2918941" cy="4182958"/>
          </a:xfrm>
          <a:prstGeom prst="rect">
            <a:avLst/>
          </a:prstGeom>
          <a:ln>
            <a:noFill/>
          </a:ln>
          <a:effectLst>
            <a:softEdge rad="11250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p:txBody>
          <a:bodyPr>
            <a:normAutofit/>
          </a:bodyPr>
          <a:p>
            <a:r>
              <a:rPr lang="zh-CN" altLang="en-US"/>
              <a:t>什么场景用到？</a:t>
            </a:r>
            <a:endParaRPr lang="zh-CN" altLang="en-US"/>
          </a:p>
          <a:p>
            <a:pPr lvl="1"/>
            <a:r>
              <a:rPr lang="zh-CN" altLang="en-US"/>
              <a:t>NumberFormat、</a:t>
            </a:r>
            <a:r>
              <a:rPr lang="en-US" altLang="zh-CN"/>
              <a:t>SimpleDateFormat</a:t>
            </a:r>
            <a:endParaRPr lang="zh-CN" altLang="en-US"/>
          </a:p>
          <a:p>
            <a:pPr lvl="1" algn="l">
              <a:spcBef>
                <a:spcPts val="1000"/>
              </a:spcBef>
              <a:buClrTx/>
              <a:buSzTx/>
            </a:pPr>
            <a:r>
              <a:rPr lang="zh-CN" altLang="en-US"/>
              <a:t>LoggerFactory：</a:t>
            </a:r>
            <a:endParaRPr lang="zh-CN" altLang="en-US"/>
          </a:p>
          <a:p>
            <a:pPr lvl="1" algn="l">
              <a:spcBef>
                <a:spcPts val="1000"/>
              </a:spcBef>
              <a:buClrTx/>
              <a:buSzTx/>
            </a:pPr>
            <a:r>
              <a:rPr lang="en-US" altLang="zh-CN"/>
              <a:t>SqlSessionFactory</a:t>
            </a:r>
            <a:r>
              <a:rPr lang="zh-CN" altLang="en-US"/>
              <a:t>：</a:t>
            </a:r>
            <a:r>
              <a:rPr lang="en-US" altLang="zh-CN"/>
              <a:t>MyBatis</a:t>
            </a:r>
            <a:endParaRPr lang="en-US" altLang="zh-CN"/>
          </a:p>
          <a:p>
            <a:pPr lvl="1" algn="l">
              <a:spcBef>
                <a:spcPts val="1000"/>
              </a:spcBef>
              <a:buClrTx/>
              <a:buSzTx/>
            </a:pPr>
            <a:r>
              <a:rPr lang="en-US" altLang="zh-CN"/>
              <a:t>BeanFactory</a:t>
            </a:r>
            <a:r>
              <a:rPr lang="zh-CN" altLang="en-US"/>
              <a:t>：</a:t>
            </a:r>
            <a:r>
              <a:rPr lang="en-US" altLang="zh-CN"/>
              <a:t>Spring</a:t>
            </a:r>
            <a:r>
              <a:rPr lang="zh-CN" altLang="en-US"/>
              <a:t>的</a:t>
            </a:r>
            <a:r>
              <a:rPr lang="en-US" altLang="zh-CN">
                <a:sym typeface="+mn-ea"/>
              </a:rPr>
              <a:t>BeanFactory</a:t>
            </a:r>
            <a:r>
              <a:rPr lang="zh-CN" altLang="en-US">
                <a:sym typeface="+mn-ea"/>
              </a:rPr>
              <a:t>（就是为了造出</a:t>
            </a:r>
            <a:r>
              <a:rPr lang="en-US" altLang="zh-CN">
                <a:sym typeface="+mn-ea"/>
              </a:rPr>
              <a:t>bean</a:t>
            </a:r>
            <a:r>
              <a:rPr lang="zh-CN" altLang="en-US">
                <a:sym typeface="+mn-ea"/>
              </a:rPr>
              <a:t>）</a:t>
            </a:r>
            <a:endParaRPr lang="en-US" altLang="zh-CN"/>
          </a:p>
          <a:p>
            <a:pPr lvl="1" algn="l">
              <a:spcBef>
                <a:spcPts val="1000"/>
              </a:spcBef>
              <a:buClrTx/>
              <a:buSzTx/>
            </a:pPr>
            <a:r>
              <a:rPr lang="en-US" altLang="zh-CN"/>
              <a:t>......</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6" name="文本框 5"/>
          <p:cNvSpPr txBox="1"/>
          <p:nvPr/>
        </p:nvSpPr>
        <p:spPr>
          <a:xfrm>
            <a:off x="574040" y="5659120"/>
            <a:ext cx="10148570" cy="1198880"/>
          </a:xfrm>
          <a:prstGeom prst="rect">
            <a:avLst/>
          </a:prstGeom>
          <a:noFill/>
        </p:spPr>
        <p:txBody>
          <a:bodyPr wrap="square" rtlCol="0">
            <a:spAutoFit/>
          </a:bodyPr>
          <a:p>
            <a:r>
              <a:rPr lang="zh-CN" altLang="en-US"/>
              <a:t>产品角色（Product）：</a:t>
            </a:r>
            <a:r>
              <a:rPr lang="en-US" altLang="zh-CN"/>
              <a:t>Phone</a:t>
            </a:r>
            <a:endParaRPr lang="zh-CN" altLang="en-US"/>
          </a:p>
          <a:p>
            <a:r>
              <a:rPr lang="zh-CN" altLang="en-US"/>
              <a:t>抽象建造者（Builder）：</a:t>
            </a:r>
            <a:r>
              <a:rPr lang="en-US" altLang="zh-CN"/>
              <a:t>AbstracPhoneBuilder</a:t>
            </a:r>
            <a:endParaRPr lang="zh-CN" altLang="en-US"/>
          </a:p>
          <a:p>
            <a:r>
              <a:rPr lang="zh-CN" altLang="en-US"/>
              <a:t>具体建造者(Concrete Builder）：</a:t>
            </a:r>
            <a:r>
              <a:rPr lang="en-US" altLang="zh-CN"/>
              <a:t>PhoneBuilder</a:t>
            </a:r>
            <a:endParaRPr lang="en-US" altLang="zh-CN"/>
          </a:p>
          <a:p>
            <a:r>
              <a:rPr lang="zh-CN" altLang="en-US"/>
              <a:t>创建的东西细节复杂，还必须暴露给使用者。</a:t>
            </a:r>
            <a:r>
              <a:rPr lang="zh-CN" altLang="en-US">
                <a:solidFill>
                  <a:srgbClr val="FF0000"/>
                </a:solidFill>
              </a:rPr>
              <a:t>屏蔽过程而不屏蔽细节</a:t>
            </a:r>
            <a:endParaRPr lang="zh-CN" altLang="en-US">
              <a:solidFill>
                <a:srgbClr val="FF0000"/>
              </a:solidFill>
            </a:endParaRPr>
          </a:p>
        </p:txBody>
      </p:sp>
      <p:pic>
        <p:nvPicPr>
          <p:cNvPr id="7" name="内容占位符 6"/>
          <p:cNvPicPr>
            <a:picLocks noChangeAspect="1"/>
          </p:cNvPicPr>
          <p:nvPr>
            <p:ph idx="1"/>
          </p:nvPr>
        </p:nvPicPr>
        <p:blipFill>
          <a:blip r:embed="rId1"/>
          <a:stretch>
            <a:fillRect/>
          </a:stretch>
        </p:blipFill>
        <p:spPr>
          <a:xfrm>
            <a:off x="2100580" y="1088390"/>
            <a:ext cx="7991475" cy="46805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a:spLocks noGrp="1"/>
          </p:cNvSpPr>
          <p:nvPr>
            <p:ph idx="1"/>
          </p:nvPr>
        </p:nvSpPr>
        <p:spPr/>
        <p:txBody>
          <a:bodyPr>
            <a:normAutofit lnSpcReduction="20000"/>
          </a:bodyPr>
          <a:p>
            <a:r>
              <a:rPr lang="zh-CN" altLang="en-US"/>
              <a:t>什么场景用到？</a:t>
            </a:r>
            <a:endParaRPr lang="zh-CN" altLang="en-US"/>
          </a:p>
          <a:p>
            <a:pPr lvl="1"/>
            <a:r>
              <a:rPr lang="en-US" altLang="zh-CN"/>
              <a:t>StringBuilder</a:t>
            </a:r>
            <a:r>
              <a:rPr lang="zh-CN" altLang="en-US"/>
              <a:t>：</a:t>
            </a:r>
            <a:r>
              <a:rPr lang="en-US" altLang="zh-CN"/>
              <a:t>append(); </a:t>
            </a:r>
            <a:r>
              <a:rPr lang="zh-CN" altLang="en-US"/>
              <a:t>给谁</a:t>
            </a:r>
            <a:r>
              <a:rPr lang="en-US" altLang="zh-CN"/>
              <a:t>append</a:t>
            </a:r>
            <a:r>
              <a:rPr lang="zh-CN" altLang="en-US"/>
              <a:t>呢？</a:t>
            </a:r>
            <a:endParaRPr lang="zh-CN" altLang="en-US"/>
          </a:p>
          <a:p>
            <a:pPr lvl="1"/>
            <a:r>
              <a:rPr lang="en-US" altLang="zh-CN"/>
              <a:t>Swagger-ApiBuilder</a:t>
            </a:r>
            <a:r>
              <a:rPr lang="zh-CN" altLang="en-US"/>
              <a:t>：</a:t>
            </a:r>
            <a:endParaRPr lang="en-US" altLang="zh-CN"/>
          </a:p>
          <a:p>
            <a:pPr lvl="1"/>
            <a:r>
              <a:rPr lang="zh-CN" altLang="en-US"/>
              <a:t>快速实现。</a:t>
            </a:r>
            <a:r>
              <a:rPr lang="en-US" altLang="zh-CN"/>
              <a:t>Lombok-Builder</a:t>
            </a:r>
            <a:r>
              <a:rPr lang="zh-CN" altLang="en-US"/>
              <a:t>模式</a:t>
            </a:r>
            <a:endParaRPr lang="zh-CN" altLang="en-US"/>
          </a:p>
          <a:p>
            <a:pPr lvl="1"/>
            <a:r>
              <a:rPr lang="en-US" altLang="zh-CN"/>
              <a:t>.......</a:t>
            </a:r>
            <a:endParaRPr lang="en-US" altLang="zh-CN"/>
          </a:p>
          <a:p>
            <a:pPr lvl="1"/>
            <a:endParaRPr lang="en-US" altLang="zh-CN"/>
          </a:p>
          <a:p>
            <a:pPr lvl="1"/>
            <a:endParaRPr lang="en-US" altLang="zh-CN"/>
          </a:p>
          <a:p>
            <a:pPr lvl="1"/>
            <a:endParaRPr lang="en-US" altLang="zh-CN"/>
          </a:p>
          <a:p>
            <a:pPr lvl="1"/>
            <a:r>
              <a:rPr lang="zh-CN" altLang="en-US"/>
              <a:t>编写代码的时候使用到了设计模式。类</a:t>
            </a:r>
            <a:r>
              <a:rPr lang="en-US" altLang="zh-CN"/>
              <a:t>+</a:t>
            </a:r>
            <a:r>
              <a:rPr lang="zh-CN" altLang="en-US"/>
              <a:t>模式</a:t>
            </a:r>
            <a:endParaRPr lang="zh-CN" altLang="en-US"/>
          </a:p>
          <a:p>
            <a:pPr lvl="2"/>
            <a:r>
              <a:rPr lang="en-US" altLang="zh-CN"/>
              <a:t>xxxFactory  </a:t>
            </a:r>
            <a:endParaRPr lang="en-US" altLang="zh-CN"/>
          </a:p>
          <a:p>
            <a:pPr lvl="2"/>
            <a:r>
              <a:rPr lang="en-US" altLang="zh-CN"/>
              <a:t>xxxTemplate</a:t>
            </a:r>
            <a:endParaRPr lang="en-US" altLang="zh-CN"/>
          </a:p>
          <a:p>
            <a:pPr lvl="2"/>
            <a:r>
              <a:rPr lang="en-US" altLang="zh-CN"/>
              <a:t>xxxBuilder</a:t>
            </a:r>
            <a:endParaRPr lang="en-US" altLang="zh-CN"/>
          </a:p>
          <a:p>
            <a:pPr lvl="2"/>
            <a:r>
              <a:rPr lang="en-US" altLang="zh-CN"/>
              <a:t>xxxFacede</a:t>
            </a:r>
            <a:endParaRPr lang="en-US" altLang="zh-CN"/>
          </a:p>
          <a:p>
            <a:pPr lvl="2"/>
            <a:r>
              <a:rPr lang="en-US" altLang="zh-CN"/>
              <a:t>......</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结构型模式(Structural Pattern)</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42255" y="3460115"/>
            <a:ext cx="4669790" cy="2306955"/>
          </a:xfrm>
          <a:prstGeom prst="rect">
            <a:avLst/>
          </a:prstGeom>
          <a:noFill/>
        </p:spPr>
        <p:txBody>
          <a:bodyPr wrap="square" rtlCol="0">
            <a:spAutoFit/>
            <a:scene3d>
              <a:camera prst="orthographicFront"/>
              <a:lightRig rig="threePt" dir="t"/>
            </a:scene3d>
          </a:bodyPr>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适配器模式（Adapter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过滤器模式（Filter、Criteria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组合模式（Composite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装饰器模式（Decorator</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外观模式（Facade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代理模式（Proxy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为什么用结构型模式</a:t>
            </a:r>
            <a:endParaRPr lang="zh-CN" altLang="en-US"/>
          </a:p>
        </p:txBody>
      </p:sp>
      <p:sp>
        <p:nvSpPr>
          <p:cNvPr id="3" name="内容占位符 2"/>
          <p:cNvSpPr>
            <a:spLocks noGrp="1"/>
          </p:cNvSpPr>
          <p:nvPr>
            <p:ph idx="1"/>
          </p:nvPr>
        </p:nvSpPr>
        <p:spPr>
          <a:xfrm>
            <a:off x="614680" y="1420495"/>
            <a:ext cx="11411585" cy="4432935"/>
          </a:xfrm>
        </p:spPr>
        <p:txBody>
          <a:bodyPr>
            <a:normAutofit fontScale="90000" lnSpcReduction="10000"/>
          </a:bodyPr>
          <a:p>
            <a:r>
              <a:rPr lang="zh-CN" altLang="en-US" sz="2000" b="1">
                <a:solidFill>
                  <a:srgbClr val="3D00FF"/>
                </a:solidFill>
                <a:latin typeface="黑体" panose="02010609060101010101" charset="-122"/>
                <a:ea typeface="黑体" panose="02010609060101010101" charset="-122"/>
                <a:cs typeface="黑体" panose="02010609060101010101" charset="-122"/>
              </a:rPr>
              <a:t>结构型模式</a:t>
            </a:r>
            <a:r>
              <a:rPr lang="zh-CN" altLang="en-US" sz="2000">
                <a:latin typeface="黑体" panose="02010609060101010101" charset="-122"/>
                <a:ea typeface="黑体" panose="02010609060101010101" charset="-122"/>
                <a:cs typeface="黑体" panose="02010609060101010101" charset="-122"/>
              </a:rPr>
              <a:t>关注点“</a:t>
            </a:r>
            <a:r>
              <a:rPr lang="zh-CN" altLang="en-US" sz="2000">
                <a:solidFill>
                  <a:srgbClr val="FF0000"/>
                </a:solidFill>
                <a:latin typeface="黑体" panose="02010609060101010101" charset="-122"/>
                <a:ea typeface="黑体" panose="02010609060101010101" charset="-122"/>
                <a:cs typeface="黑体" panose="02010609060101010101" charset="-122"/>
              </a:rPr>
              <a:t>怎样组合对象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？”所以我们关注下类的组合关系</a:t>
            </a:r>
            <a:endParaRPr lang="zh-CN" altLang="en-US" sz="2000">
              <a:latin typeface="黑体" panose="02010609060101010101" charset="-122"/>
              <a:ea typeface="黑体" panose="02010609060101010101" charset="-122"/>
              <a:cs typeface="黑体" panose="02010609060101010101" charset="-122"/>
            </a:endParaRPr>
          </a:p>
          <a:p>
            <a:r>
              <a:rPr lang="zh-CN" altLang="en-US" sz="2000" b="1">
                <a:solidFill>
                  <a:srgbClr val="3D00FF"/>
                </a:solidFill>
                <a:latin typeface="黑体" panose="02010609060101010101" charset="-122"/>
                <a:ea typeface="黑体" panose="02010609060101010101" charset="-122"/>
                <a:cs typeface="黑体" panose="02010609060101010101" charset="-122"/>
              </a:rPr>
              <a:t>类结构型模式</a:t>
            </a:r>
            <a:r>
              <a:rPr lang="zh-CN" altLang="en-US" sz="2000">
                <a:latin typeface="黑体" panose="02010609060101010101" charset="-122"/>
                <a:ea typeface="黑体" panose="02010609060101010101" charset="-122"/>
                <a:cs typeface="黑体" panose="02010609060101010101" charset="-122"/>
              </a:rPr>
              <a:t>关心类的组合，由多个类可以组合成一个更大的（继承）</a:t>
            </a:r>
            <a:endParaRPr lang="zh-CN" altLang="en-US" sz="2000">
              <a:latin typeface="黑体" panose="02010609060101010101" charset="-122"/>
              <a:ea typeface="黑体" panose="02010609060101010101" charset="-122"/>
              <a:cs typeface="黑体" panose="02010609060101010101" charset="-122"/>
            </a:endParaRPr>
          </a:p>
          <a:p>
            <a:r>
              <a:rPr lang="zh-CN" altLang="en-US" sz="2000" b="1">
                <a:solidFill>
                  <a:srgbClr val="3D00FF"/>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关心类与对象的组合，通过</a:t>
            </a:r>
            <a:r>
              <a:rPr lang="zh-CN" altLang="en-US" sz="2000" b="1">
                <a:solidFill>
                  <a:srgbClr val="FF0000"/>
                </a:solidFill>
                <a:latin typeface="黑体" panose="02010609060101010101" charset="-122"/>
                <a:ea typeface="黑体" panose="02010609060101010101" charset="-122"/>
                <a:cs typeface="黑体" panose="02010609060101010101" charset="-122"/>
              </a:rPr>
              <a:t>关联关系</a:t>
            </a:r>
            <a:r>
              <a:rPr lang="zh-CN" altLang="en-US" sz="2000">
                <a:latin typeface="黑体" panose="02010609060101010101" charset="-122"/>
                <a:ea typeface="黑体" panose="02010609060101010101" charset="-122"/>
                <a:cs typeface="黑体" panose="02010609060101010101" charset="-122"/>
              </a:rPr>
              <a:t>在一个类中定义另一个类的实例对象（组合）</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根据“</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”，在系统中尽量</a:t>
            </a:r>
            <a:r>
              <a:rPr lang="zh-CN" altLang="en-US" sz="2000" b="1">
                <a:solidFill>
                  <a:srgbClr val="FF0000"/>
                </a:solidFill>
                <a:latin typeface="黑体" panose="02010609060101010101" charset="-122"/>
                <a:ea typeface="黑体" panose="02010609060101010101" charset="-122"/>
                <a:cs typeface="黑体" panose="02010609060101010101" charset="-122"/>
              </a:rPr>
              <a:t>使用关联关系来替代继承关系</a:t>
            </a:r>
            <a:r>
              <a:rPr lang="zh-CN" altLang="en-US" sz="2000">
                <a:latin typeface="黑体" panose="02010609060101010101" charset="-122"/>
                <a:ea typeface="黑体" panose="02010609060101010101" charset="-122"/>
                <a:cs typeface="黑体" panose="02010609060101010101" charset="-122"/>
              </a:rPr>
              <a:t>，因此大部分结构型模式都是</a:t>
            </a:r>
            <a:r>
              <a:rPr lang="zh-CN" altLang="en-US" sz="2000" b="1">
                <a:solidFill>
                  <a:srgbClr val="FF0000"/>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a:t>
            </a:r>
            <a:endParaRPr lang="zh-CN" altLang="en-US" sz="2000">
              <a:latin typeface="黑体" panose="02010609060101010101" charset="-122"/>
              <a:ea typeface="黑体" panose="02010609060101010101" charset="-122"/>
              <a:cs typeface="黑体" panose="02010609060101010101" charset="-122"/>
            </a:endParaRPr>
          </a:p>
          <a:p>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适配器模式（Adapter Pattern）：两个不兼容接口之间适配的桥梁</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桥接模式（Bridge Pattern）：相同功能抽象化与实现化解耦，抽象与实现可以独立升级。</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过滤器模式（Filter、Criteria Pattern）：使用不同的标准来过滤一组对象</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组合模式（Composite Pattern）：相似对象进行组合，形成树形结构</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装饰器模式（Decorator Pattern）：向一个现有的对象添加新的功能，同时又不改变其结构</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外观模式（Facade Pattern）：向现有的系统添加一个接口，客户端访问此接口来隐藏系统的复杂性。</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享元模式（Flyweight Pattern）：尝试重用现有的同类对象，如果未找到匹配的对象，则创建新对象</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代理模式（Proxy Pattern）：一个类代表另一个类的功能</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将</a:t>
            </a:r>
            <a:r>
              <a:rPr lang="zh-CN" altLang="en-US" sz="1800">
                <a:solidFill>
                  <a:srgbClr val="FF0000"/>
                </a:solidFill>
              </a:rPr>
              <a:t>一个接口</a:t>
            </a:r>
            <a:r>
              <a:rPr lang="zh-CN" altLang="en-US" sz="1800" b="1">
                <a:solidFill>
                  <a:srgbClr val="3D00FF"/>
                </a:solidFill>
              </a:rPr>
              <a:t>转换</a:t>
            </a:r>
            <a:r>
              <a:rPr lang="zh-CN" altLang="en-US" sz="1800">
                <a:solidFill>
                  <a:schemeClr val="tx1"/>
                </a:solidFill>
              </a:rPr>
              <a:t>成客户希望的</a:t>
            </a:r>
            <a:r>
              <a:rPr lang="zh-CN" altLang="en-US" sz="1800">
                <a:solidFill>
                  <a:srgbClr val="FF0000"/>
                </a:solidFill>
              </a:rPr>
              <a:t>另一个接口</a:t>
            </a:r>
            <a:r>
              <a:rPr lang="zh-CN" altLang="en-US" sz="1800">
                <a:solidFill>
                  <a:schemeClr val="tx1"/>
                </a:solidFill>
              </a:rPr>
              <a:t>，适配器模式使接口不兼容的那些类可以一起工作，适配器模式分为类结构型模式（继承）和对象结构型模式（组合）两种，前者（继承）类之间的耦合度比后者高，且要求程序员了解现有组件库中的相关组件的内部结构，所以应用相对较少些。</a:t>
            </a:r>
            <a:endParaRPr lang="zh-CN" altLang="en-US" sz="1800">
              <a:solidFill>
                <a:schemeClr val="tx1"/>
              </a:solidFill>
            </a:endParaRPr>
          </a:p>
          <a:p>
            <a:r>
              <a:rPr lang="zh-CN" altLang="en-US" sz="1800">
                <a:solidFill>
                  <a:schemeClr val="tx1"/>
                </a:solidFill>
              </a:rPr>
              <a:t>别名也可以是</a:t>
            </a:r>
            <a:r>
              <a:rPr lang="en-US" altLang="zh-CN" sz="1800">
                <a:solidFill>
                  <a:schemeClr val="tx1"/>
                </a:solidFill>
              </a:rPr>
              <a:t>Wrapper</a:t>
            </a:r>
            <a:r>
              <a:rPr lang="zh-CN" altLang="en-US" sz="1800">
                <a:solidFill>
                  <a:schemeClr val="tx1"/>
                </a:solidFill>
              </a:rPr>
              <a:t>，包装器</a:t>
            </a:r>
            <a:endParaRPr lang="zh-CN" altLang="en-US" sz="1800">
              <a:solidFill>
                <a:schemeClr val="tx1"/>
              </a:solidFill>
            </a:endParaRPr>
          </a:p>
        </p:txBody>
      </p:sp>
      <p:sp>
        <p:nvSpPr>
          <p:cNvPr id="4" name="文本框 3"/>
          <p:cNvSpPr txBox="1"/>
          <p:nvPr/>
        </p:nvSpPr>
        <p:spPr>
          <a:xfrm>
            <a:off x="1052830" y="3409315"/>
            <a:ext cx="10936605" cy="1198880"/>
          </a:xfrm>
          <a:prstGeom prst="rect">
            <a:avLst/>
          </a:prstGeom>
          <a:noFill/>
        </p:spPr>
        <p:txBody>
          <a:bodyPr wrap="square" rtlCol="0">
            <a:spAutoFit/>
          </a:bodyPr>
          <a:p>
            <a:r>
              <a:rPr lang="zh-CN" altLang="en-US"/>
              <a:t>适配器模式（Adapter）包含以下主要角色。</a:t>
            </a:r>
            <a:endParaRPr lang="zh-CN" altLang="en-US"/>
          </a:p>
          <a:p>
            <a:r>
              <a:rPr lang="zh-CN" altLang="en-US"/>
              <a:t>目标（Target）接口：可以是抽象类或接口。客户希望直接用的接口</a:t>
            </a:r>
            <a:endParaRPr lang="zh-CN" altLang="en-US"/>
          </a:p>
          <a:p>
            <a:r>
              <a:rPr lang="zh-CN" altLang="en-US"/>
              <a:t>适配者（Adaptee）类：隐藏的转换接口</a:t>
            </a:r>
            <a:endParaRPr lang="zh-CN" altLang="en-US"/>
          </a:p>
          <a:p>
            <a:r>
              <a:rPr lang="zh-CN" altLang="en-US"/>
              <a:t>适配器（Adapter）类：它是一个转换器，通过继承或引用适配者的对象，把适配者接口转换成目标接口。</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7" name="内容占位符 6"/>
          <p:cNvPicPr>
            <a:picLocks noChangeAspect="1"/>
          </p:cNvPicPr>
          <p:nvPr>
            <p:ph idx="1"/>
          </p:nvPr>
        </p:nvPicPr>
        <p:blipFill>
          <a:blip r:embed="rId1"/>
          <a:stretch>
            <a:fillRect/>
          </a:stretch>
        </p:blipFill>
        <p:spPr>
          <a:xfrm>
            <a:off x="2029460" y="909320"/>
            <a:ext cx="7627620" cy="56692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1793240" y="1690370"/>
            <a:ext cx="8364855" cy="4050665"/>
          </a:xfrm>
          <a:prstGeom prst="rect">
            <a:avLst/>
          </a:prstGeom>
        </p:spPr>
      </p:pic>
      <p:sp>
        <p:nvSpPr>
          <p:cNvPr id="3" name="文本框 2"/>
          <p:cNvSpPr txBox="1"/>
          <p:nvPr/>
        </p:nvSpPr>
        <p:spPr>
          <a:xfrm>
            <a:off x="4297680" y="1058545"/>
            <a:ext cx="3185795" cy="368300"/>
          </a:xfrm>
          <a:prstGeom prst="rect">
            <a:avLst/>
          </a:prstGeom>
          <a:noFill/>
        </p:spPr>
        <p:txBody>
          <a:bodyPr wrap="square" rtlCol="0">
            <a:spAutoFit/>
          </a:bodyPr>
          <a:p>
            <a:r>
              <a:rPr lang="zh-CN" altLang="en-US"/>
              <a:t>类结构型</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6" name="内容占位符 5"/>
          <p:cNvPicPr>
            <a:picLocks noChangeAspect="1"/>
          </p:cNvPicPr>
          <p:nvPr>
            <p:ph idx="1"/>
          </p:nvPr>
        </p:nvPicPr>
        <p:blipFill>
          <a:blip r:embed="rId1"/>
          <a:stretch>
            <a:fillRect/>
          </a:stretch>
        </p:blipFill>
        <p:spPr>
          <a:xfrm>
            <a:off x="1956435" y="1556385"/>
            <a:ext cx="8422640" cy="4239895"/>
          </a:xfrm>
          <a:prstGeom prst="rect">
            <a:avLst/>
          </a:prstGeom>
        </p:spPr>
      </p:pic>
      <p:sp>
        <p:nvSpPr>
          <p:cNvPr id="3" name="文本框 2"/>
          <p:cNvSpPr txBox="1"/>
          <p:nvPr/>
        </p:nvSpPr>
        <p:spPr>
          <a:xfrm>
            <a:off x="4297680" y="1058545"/>
            <a:ext cx="3185795" cy="368300"/>
          </a:xfrm>
          <a:prstGeom prst="rect">
            <a:avLst/>
          </a:prstGeom>
          <a:noFill/>
        </p:spPr>
        <p:txBody>
          <a:bodyPr wrap="square" rtlCol="0">
            <a:spAutoFit/>
          </a:bodyPr>
          <a:p>
            <a:r>
              <a:rPr lang="zh-CN" altLang="en-US"/>
              <a:t>对象结构型</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normAutofit fontScale="90000" lnSpcReduction="20000"/>
          </a:bodyPr>
          <a:p>
            <a:r>
              <a:rPr lang="zh-CN" altLang="en-US" sz="2400">
                <a:solidFill>
                  <a:schemeClr val="tx1"/>
                </a:solidFill>
              </a:rPr>
              <a:t>什么场景用到？</a:t>
            </a:r>
            <a:endParaRPr lang="zh-CN" altLang="en-US" sz="2400">
              <a:solidFill>
                <a:schemeClr val="tx1"/>
              </a:solidFill>
            </a:endParaRPr>
          </a:p>
          <a:p>
            <a:pPr lvl="1"/>
            <a:r>
              <a:rPr lang="en-US" altLang="zh-CN" sz="2400">
                <a:solidFill>
                  <a:schemeClr val="tx1"/>
                </a:solidFill>
              </a:rPr>
              <a:t>Tomcat</a:t>
            </a:r>
            <a:r>
              <a:rPr lang="zh-CN" altLang="en-US" sz="2400">
                <a:solidFill>
                  <a:schemeClr val="tx1"/>
                </a:solidFill>
              </a:rPr>
              <a:t>如何将</a:t>
            </a:r>
            <a:r>
              <a:rPr lang="en-US" altLang="zh-CN" sz="2400">
                <a:solidFill>
                  <a:schemeClr val="tx1"/>
                </a:solidFill>
              </a:rPr>
              <a:t>Request</a:t>
            </a:r>
            <a:r>
              <a:rPr lang="zh-CN" altLang="en-US" sz="2400">
                <a:solidFill>
                  <a:schemeClr val="tx1"/>
                </a:solidFill>
              </a:rPr>
              <a:t>流转为标准</a:t>
            </a:r>
            <a:r>
              <a:rPr lang="en-US" altLang="zh-CN" sz="2400">
                <a:solidFill>
                  <a:schemeClr val="tx1"/>
                </a:solidFill>
              </a:rPr>
              <a:t>Request</a:t>
            </a:r>
            <a:r>
              <a:rPr lang="zh-CN" altLang="en-US" sz="2400">
                <a:solidFill>
                  <a:schemeClr val="tx1"/>
                </a:solidFill>
              </a:rPr>
              <a:t>；</a:t>
            </a:r>
            <a:endParaRPr lang="zh-CN" altLang="en-US" sz="2400">
              <a:solidFill>
                <a:schemeClr val="tx1"/>
              </a:solidFill>
            </a:endParaRPr>
          </a:p>
          <a:p>
            <a:pPr lvl="2"/>
            <a:r>
              <a:rPr lang="en-US" altLang="zh-CN" sz="2400">
                <a:solidFill>
                  <a:schemeClr val="tx1"/>
                </a:solidFill>
              </a:rPr>
              <a:t>tomcat.Request</a:t>
            </a:r>
            <a:r>
              <a:rPr lang="zh-CN" altLang="en-US" sz="2400">
                <a:solidFill>
                  <a:schemeClr val="tx1"/>
                </a:solidFill>
              </a:rPr>
              <a:t>接口</a:t>
            </a:r>
            <a:endParaRPr lang="zh-CN" altLang="en-US" sz="2400">
              <a:solidFill>
                <a:schemeClr val="tx1"/>
              </a:solidFill>
            </a:endParaRPr>
          </a:p>
          <a:p>
            <a:pPr lvl="2"/>
            <a:r>
              <a:rPr lang="en-US" altLang="zh-CN" sz="2400">
                <a:solidFill>
                  <a:schemeClr val="tx1"/>
                </a:solidFill>
              </a:rPr>
              <a:t>servlet.Request</a:t>
            </a:r>
            <a:r>
              <a:rPr lang="zh-CN" altLang="en-US" sz="2400">
                <a:solidFill>
                  <a:schemeClr val="tx1"/>
                </a:solidFill>
              </a:rPr>
              <a:t>接口</a:t>
            </a:r>
            <a:endParaRPr lang="zh-CN" altLang="en-US" sz="2400">
              <a:solidFill>
                <a:schemeClr val="tx1"/>
              </a:solidFill>
            </a:endParaRPr>
          </a:p>
          <a:p>
            <a:pPr lvl="2"/>
            <a:r>
              <a:rPr lang="en-US" altLang="zh-CN" sz="2400">
                <a:solidFill>
                  <a:schemeClr val="tx1"/>
                </a:solidFill>
              </a:rPr>
              <a:t>tomcat ===  CoyoteAdapte === ServletRequest</a:t>
            </a:r>
            <a:endParaRPr lang="zh-CN" altLang="en-US" sz="2400">
              <a:solidFill>
                <a:schemeClr val="tx1"/>
              </a:solidFill>
            </a:endParaRPr>
          </a:p>
          <a:p>
            <a:pPr lvl="1"/>
            <a:r>
              <a:rPr lang="en-US" altLang="zh-CN" sz="2400">
                <a:solidFill>
                  <a:schemeClr val="tx1"/>
                </a:solidFill>
              </a:rPr>
              <a:t>Spring AOP</a:t>
            </a:r>
            <a:r>
              <a:rPr lang="zh-CN" altLang="en-US" sz="2400">
                <a:solidFill>
                  <a:schemeClr val="tx1"/>
                </a:solidFill>
              </a:rPr>
              <a:t>中的AdvisorAdapter是什么：增强的适配器</a:t>
            </a:r>
            <a:endParaRPr lang="zh-CN" altLang="en-US" sz="2400">
              <a:solidFill>
                <a:schemeClr val="tx1"/>
              </a:solidFill>
            </a:endParaRPr>
          </a:p>
          <a:p>
            <a:pPr lvl="2"/>
            <a:r>
              <a:rPr lang="zh-CN" altLang="en-US" sz="2400">
                <a:solidFill>
                  <a:schemeClr val="tx1"/>
                </a:solidFill>
              </a:rPr>
              <a:t>前置、后置、返回、结束  </a:t>
            </a:r>
            <a:r>
              <a:rPr lang="en-US" altLang="zh-CN" sz="2400">
                <a:solidFill>
                  <a:schemeClr val="tx1"/>
                </a:solidFill>
              </a:rPr>
              <a:t>Advisor</a:t>
            </a:r>
            <a:r>
              <a:rPr lang="zh-CN" altLang="en-US" sz="2400">
                <a:solidFill>
                  <a:schemeClr val="tx1"/>
                </a:solidFill>
              </a:rPr>
              <a:t>（通知方法）</a:t>
            </a:r>
            <a:endParaRPr lang="en-US" altLang="zh-CN" sz="2400">
              <a:solidFill>
                <a:schemeClr val="tx1"/>
              </a:solidFill>
            </a:endParaRPr>
          </a:p>
          <a:p>
            <a:pPr lvl="2"/>
            <a:r>
              <a:rPr lang="zh-CN" altLang="en-US" sz="2400">
                <a:solidFill>
                  <a:schemeClr val="tx1"/>
                </a:solidFill>
              </a:rPr>
              <a:t>底层真的目标方法</a:t>
            </a:r>
            <a:endParaRPr lang="zh-CN" altLang="en-US" sz="2400">
              <a:solidFill>
                <a:schemeClr val="tx1"/>
              </a:solidFill>
            </a:endParaRPr>
          </a:p>
          <a:p>
            <a:pPr lvl="1"/>
            <a:r>
              <a:rPr lang="en-US" altLang="zh-CN" sz="2400">
                <a:solidFill>
                  <a:schemeClr val="tx1"/>
                </a:solidFill>
              </a:rPr>
              <a:t>Spring MVC</a:t>
            </a:r>
            <a:r>
              <a:rPr lang="zh-CN" altLang="en-US" sz="2400">
                <a:solidFill>
                  <a:schemeClr val="tx1"/>
                </a:solidFill>
              </a:rPr>
              <a:t>中经典的HandlerAdapter是什么；</a:t>
            </a:r>
            <a:endParaRPr lang="zh-CN" altLang="en-US" sz="2400">
              <a:solidFill>
                <a:schemeClr val="tx1"/>
              </a:solidFill>
            </a:endParaRPr>
          </a:p>
          <a:p>
            <a:pPr lvl="2"/>
            <a:r>
              <a:rPr lang="en-US" altLang="zh-CN" sz="2400">
                <a:solidFill>
                  <a:schemeClr val="tx1"/>
                </a:solidFill>
              </a:rPr>
              <a:t>HelloController.hello()</a:t>
            </a:r>
            <a:endParaRPr lang="en-US" altLang="zh-CN" sz="2400">
              <a:solidFill>
                <a:schemeClr val="tx1"/>
              </a:solidFill>
            </a:endParaRPr>
          </a:p>
          <a:p>
            <a:pPr lvl="2"/>
            <a:r>
              <a:rPr lang="zh-CN" altLang="en-US" sz="2400">
                <a:solidFill>
                  <a:schemeClr val="tx1"/>
                </a:solidFill>
                <a:sym typeface="+mn-ea"/>
              </a:rPr>
              <a:t>HandlerAdapter</a:t>
            </a:r>
            <a:endParaRPr lang="en-US" altLang="zh-CN" sz="2400">
              <a:solidFill>
                <a:schemeClr val="tx1"/>
              </a:solidFill>
            </a:endParaRPr>
          </a:p>
          <a:p>
            <a:pPr lvl="2"/>
            <a:r>
              <a:rPr lang="en-US" altLang="zh-CN" sz="2400">
                <a:solidFill>
                  <a:schemeClr val="tx1"/>
                </a:solidFill>
              </a:rPr>
              <a:t>Servlet.doGet()</a:t>
            </a:r>
            <a:endParaRPr lang="zh-CN" altLang="en-US" sz="2400">
              <a:solidFill>
                <a:schemeClr val="tx1"/>
              </a:solidFill>
            </a:endParaRPr>
          </a:p>
          <a:p>
            <a:pPr lvl="1"/>
            <a:r>
              <a:rPr lang="en-US" altLang="zh-CN" sz="2400">
                <a:solidFill>
                  <a:schemeClr val="tx1"/>
                </a:solidFill>
              </a:rPr>
              <a:t>SpringBoot </a:t>
            </a:r>
            <a:r>
              <a:rPr lang="zh-CN" altLang="en-US" sz="2400">
                <a:solidFill>
                  <a:schemeClr val="tx1"/>
                </a:solidFill>
              </a:rPr>
              <a:t>中 </a:t>
            </a:r>
            <a:r>
              <a:rPr lang="zh-CN" altLang="en-US" sz="2400">
                <a:solidFill>
                  <a:schemeClr val="tx1"/>
                </a:solidFill>
              </a:rPr>
              <a:t>WebMvcConfigurerAdapter为什么存在又取消</a:t>
            </a:r>
            <a:endParaRPr lang="zh-CN" altLang="en-US" sz="2400">
              <a:solidFill>
                <a:schemeClr val="tx1"/>
              </a:solidFill>
            </a:endParaRPr>
          </a:p>
          <a:p>
            <a:pPr lvl="1"/>
            <a:r>
              <a:rPr lang="en-US" altLang="zh-CN" sz="2400">
                <a:solidFill>
                  <a:schemeClr val="tx1"/>
                </a:solidFill>
              </a:rPr>
              <a:t>......</a:t>
            </a:r>
            <a:endParaRPr lang="en-US" altLang="zh-CN" sz="24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246436"/>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主讲老师</a:t>
            </a:r>
            <a:r>
              <a:rPr lang="zh-CN" altLang="en-US" dirty="0" smtClean="0">
                <a:ea typeface="微软雅黑" panose="020B0503020204020204" charset="-122"/>
              </a:rPr>
              <a:t>：雷丰阳</a:t>
            </a:r>
            <a:endParaRPr lang="en-US" altLang="en-US" dirty="0">
              <a:ea typeface="微软雅黑" panose="020B050302020402020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75756" y="1618637"/>
            <a:ext cx="3045704" cy="3589579"/>
          </a:xfrm>
          <a:prstGeom prst="rect">
            <a:avLst/>
          </a:prstGeom>
          <a:ln>
            <a:noFill/>
          </a:ln>
          <a:effectLst>
            <a:softEdge rad="11250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FF0000"/>
                </a:solidFill>
              </a:rPr>
              <a:t>将抽象与实现解耦，使两者都可以独立变化</a:t>
            </a:r>
            <a:endParaRPr lang="zh-CN" altLang="en-US" sz="1800">
              <a:solidFill>
                <a:srgbClr val="FF0000"/>
              </a:solidFill>
            </a:endParaRPr>
          </a:p>
          <a:p>
            <a:r>
              <a:rPr lang="zh-CN" altLang="en-US" sz="1800">
                <a:solidFill>
                  <a:schemeClr val="tx1"/>
                </a:solidFill>
              </a:rPr>
              <a:t>在现实生活中，某些类具有两个或多个维度的变化，如图形既可按形状分，又可按颜色分。如何设计类似于 Photoshop 这样的软件，能画不同形状和不同颜色的图形呢？如果用继承方式，m 种形状和 n 种颜色的图形就有 m×n 种，不但对应的子类很多，而且扩展困难。不同颜色和字体的文字、不同品牌和功率的汽车</a:t>
            </a:r>
            <a:endParaRPr lang="zh-CN" altLang="en-US" sz="1800">
              <a:solidFill>
                <a:schemeClr val="tx1"/>
              </a:solidFill>
            </a:endParaRPr>
          </a:p>
          <a:p>
            <a:r>
              <a:rPr lang="zh-CN" altLang="en-US" sz="1800">
                <a:solidFill>
                  <a:srgbClr val="3D00FF"/>
                </a:solidFill>
              </a:rPr>
              <a:t>桥接将继承转为关联，降低类之间的耦合度，减少代码量</a:t>
            </a:r>
            <a:endParaRPr lang="zh-CN" altLang="en-US" sz="1800">
              <a:solidFill>
                <a:srgbClr val="3D00FF"/>
              </a:solidFill>
            </a:endParaRPr>
          </a:p>
        </p:txBody>
      </p:sp>
      <p:graphicFrame>
        <p:nvGraphicFramePr>
          <p:cNvPr id="5" name="表格 4"/>
          <p:cNvGraphicFramePr/>
          <p:nvPr>
            <p:custDataLst>
              <p:tags r:id="rId1"/>
            </p:custDataLst>
          </p:nvPr>
        </p:nvGraphicFramePr>
        <p:xfrm>
          <a:off x="2779395" y="3753485"/>
          <a:ext cx="5995035" cy="1725930"/>
        </p:xfrm>
        <a:graphic>
          <a:graphicData uri="http://schemas.openxmlformats.org/drawingml/2006/table">
            <a:tbl>
              <a:tblPr firstRow="1" bandRow="1">
                <a:tableStyleId>{5C22544A-7EE6-4342-B048-85BDC9FD1C3A}</a:tableStyleId>
              </a:tblPr>
              <a:tblGrid>
                <a:gridCol w="1998345"/>
                <a:gridCol w="1998345"/>
                <a:gridCol w="1998345"/>
              </a:tblGrid>
              <a:tr h="575310">
                <a:tc>
                  <a:txBody>
                    <a:bodyPr/>
                    <a:p>
                      <a:pPr>
                        <a:buNone/>
                      </a:pPr>
                      <a:r>
                        <a:rPr lang="zh-CN" altLang="en-US"/>
                        <a:t>商品              渠道</a:t>
                      </a:r>
                      <a:endParaRPr lang="zh-CN" altLang="en-US"/>
                    </a:p>
                  </a:txBody>
                  <a:tcPr>
                    <a:lnTlToBr w="12700">
                      <a:solidFill>
                        <a:schemeClr val="tx1"/>
                      </a:solidFill>
                      <a:prstDash val="solid"/>
                    </a:lnTlToBr>
                  </a:tcPr>
                </a:tc>
                <a:tc>
                  <a:txBody>
                    <a:bodyPr/>
                    <a:p>
                      <a:pPr>
                        <a:buNone/>
                      </a:pPr>
                      <a:r>
                        <a:rPr lang="zh-CN" altLang="en-US"/>
                        <a:t>电商专供</a:t>
                      </a:r>
                      <a:endParaRPr lang="zh-CN" altLang="en-US"/>
                    </a:p>
                  </a:txBody>
                  <a:tcPr/>
                </a:tc>
                <a:tc>
                  <a:txBody>
                    <a:bodyPr/>
                    <a:p>
                      <a:pPr>
                        <a:buNone/>
                      </a:pPr>
                      <a:r>
                        <a:rPr lang="zh-CN" altLang="en-US"/>
                        <a:t>线下销售</a:t>
                      </a:r>
                      <a:endParaRPr lang="zh-CN" altLang="en-US"/>
                    </a:p>
                  </a:txBody>
                  <a:tcPr/>
                </a:tc>
              </a:tr>
              <a:tr h="575310">
                <a:tc>
                  <a:txBody>
                    <a:bodyPr/>
                    <a:p>
                      <a:pPr>
                        <a:buNone/>
                      </a:pPr>
                      <a:r>
                        <a:rPr lang="zh-CN" altLang="en-US"/>
                        <a:t>拍照手机</a:t>
                      </a:r>
                      <a:endParaRPr lang="zh-CN" altLang="en-US"/>
                    </a:p>
                  </a:txBody>
                  <a:tcPr/>
                </a:tc>
                <a:tc>
                  <a:txBody>
                    <a:bodyPr/>
                    <a:p>
                      <a:pPr>
                        <a:buNone/>
                      </a:pPr>
                      <a:r>
                        <a:rPr lang="zh-CN" altLang="en-US"/>
                        <a:t>拍照、电商</a:t>
                      </a:r>
                      <a:endParaRPr lang="zh-CN" altLang="en-US"/>
                    </a:p>
                  </a:txBody>
                  <a:tcPr/>
                </a:tc>
                <a:tc>
                  <a:txBody>
                    <a:bodyPr/>
                    <a:p>
                      <a:pPr>
                        <a:buNone/>
                      </a:pPr>
                      <a:r>
                        <a:rPr lang="zh-CN" altLang="en-US"/>
                        <a:t>拍照、线下</a:t>
                      </a:r>
                      <a:endParaRPr lang="zh-CN" altLang="en-US"/>
                    </a:p>
                  </a:txBody>
                  <a:tcPr/>
                </a:tc>
              </a:tr>
              <a:tr h="575310">
                <a:tc>
                  <a:txBody>
                    <a:bodyPr/>
                    <a:p>
                      <a:pPr>
                        <a:buNone/>
                      </a:pPr>
                      <a:r>
                        <a:rPr lang="zh-CN" altLang="en-US"/>
                        <a:t>性能手机</a:t>
                      </a:r>
                      <a:endParaRPr lang="zh-CN" altLang="en-US"/>
                    </a:p>
                  </a:txBody>
                  <a:tcPr/>
                </a:tc>
                <a:tc>
                  <a:txBody>
                    <a:bodyPr/>
                    <a:p>
                      <a:pPr>
                        <a:buNone/>
                      </a:pPr>
                      <a:r>
                        <a:rPr lang="zh-CN" altLang="en-US"/>
                        <a:t>性能、电商</a:t>
                      </a:r>
                      <a:endParaRPr lang="zh-CN" altLang="en-US"/>
                    </a:p>
                  </a:txBody>
                  <a:tcPr/>
                </a:tc>
                <a:tc>
                  <a:txBody>
                    <a:bodyPr/>
                    <a:p>
                      <a:pPr>
                        <a:buNone/>
                      </a:pPr>
                      <a:r>
                        <a:rPr lang="zh-CN" altLang="en-US"/>
                        <a:t>性能、线下</a:t>
                      </a:r>
                      <a:endParaRPr lang="zh-CN" altLang="en-US"/>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838200" y="1253490"/>
            <a:ext cx="10515600" cy="4351338"/>
          </a:xfrm>
        </p:spPr>
        <p:txBody>
          <a:bodyPr/>
          <a:p>
            <a:r>
              <a:rPr lang="en-US" altLang="zh-CN" sz="1800">
                <a:sym typeface="+mn-ea"/>
              </a:rPr>
              <a:t>桥接（Bridge）模式包含以下主要角色。</a:t>
            </a:r>
            <a:endParaRPr lang="en-US" altLang="zh-CN" sz="1800">
              <a:sym typeface="+mn-ea"/>
            </a:endParaRPr>
          </a:p>
          <a:p>
            <a:pPr lvl="1"/>
            <a:r>
              <a:rPr lang="zh-CN" altLang="en-US" sz="1800"/>
              <a:t>系统设计期间，如果这个类里面的一些东西，会扩展很多，这个东西就应该分离出来</a:t>
            </a:r>
            <a:endParaRPr lang="en-US" altLang="zh-CN" sz="1800"/>
          </a:p>
          <a:p>
            <a:pPr lvl="1"/>
            <a:r>
              <a:rPr lang="en-US" altLang="zh-CN" sz="1800">
                <a:sym typeface="+mn-ea"/>
              </a:rPr>
              <a:t>抽象化（Abstraction）角色：定义抽象类，并包含一个对实现化对象的引用。</a:t>
            </a:r>
            <a:endParaRPr lang="en-US" altLang="zh-CN" sz="1800"/>
          </a:p>
          <a:p>
            <a:pPr lvl="1"/>
            <a:r>
              <a:rPr lang="en-US" altLang="zh-CN" sz="1800">
                <a:sym typeface="+mn-ea"/>
              </a:rPr>
              <a:t>扩展抽象化（Refined Abstraction）角色：是抽象化角色的子类，实现父类中的业务方法，并通过组合关系调用实现化角色中的业务方法。</a:t>
            </a:r>
            <a:endParaRPr lang="en-US" altLang="zh-CN" sz="1800"/>
          </a:p>
          <a:p>
            <a:pPr lvl="1"/>
            <a:r>
              <a:rPr lang="en-US" altLang="zh-CN" sz="1800">
                <a:sym typeface="+mn-ea"/>
              </a:rPr>
              <a:t>实现化（Implementor）角色：定义实现化角色的接口，供扩展抽象化角色调用。</a:t>
            </a:r>
            <a:endParaRPr lang="en-US" altLang="zh-CN" sz="1800"/>
          </a:p>
          <a:p>
            <a:pPr lvl="1"/>
            <a:r>
              <a:rPr lang="en-US" altLang="zh-CN" sz="1800">
                <a:sym typeface="+mn-ea"/>
              </a:rPr>
              <a:t>具体实现化（Concrete Implementor）角色：给出实现化角色接口的具体实现。</a:t>
            </a:r>
            <a:endParaRPr lang="zh-CN" altLang="en-US" sz="1800">
              <a:solidFill>
                <a:schemeClr val="tx1"/>
              </a:solidFill>
            </a:endParaRPr>
          </a:p>
        </p:txBody>
      </p:sp>
      <p:pic>
        <p:nvPicPr>
          <p:cNvPr id="8" name="图片 7"/>
          <p:cNvPicPr>
            <a:picLocks noChangeAspect="1"/>
          </p:cNvPicPr>
          <p:nvPr/>
        </p:nvPicPr>
        <p:blipFill>
          <a:blip r:embed="rId1"/>
          <a:stretch>
            <a:fillRect/>
          </a:stretch>
        </p:blipFill>
        <p:spPr>
          <a:xfrm>
            <a:off x="1624330" y="3055620"/>
            <a:ext cx="8549640" cy="38023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2400">
                <a:solidFill>
                  <a:schemeClr val="tx1"/>
                </a:solidFill>
              </a:rPr>
              <a:t>什么场景用到？</a:t>
            </a:r>
            <a:endParaRPr lang="zh-CN" altLang="en-US" sz="2400">
              <a:solidFill>
                <a:schemeClr val="tx1"/>
              </a:solidFill>
            </a:endParaRPr>
          </a:p>
          <a:p>
            <a:pPr lvl="1"/>
            <a:r>
              <a:rPr lang="en-US" altLang="zh-CN" sz="2400">
                <a:solidFill>
                  <a:schemeClr val="tx1"/>
                </a:solidFill>
              </a:rPr>
              <a:t>当一个类存在两个独立变化的维度，且这两个维度都需要进行扩展时。</a:t>
            </a:r>
            <a:endParaRPr lang="en-US" altLang="zh-CN" sz="2400">
              <a:solidFill>
                <a:schemeClr val="tx1"/>
              </a:solidFill>
            </a:endParaRPr>
          </a:p>
          <a:p>
            <a:pPr lvl="1"/>
            <a:r>
              <a:rPr lang="en-US" altLang="zh-CN" sz="2400">
                <a:solidFill>
                  <a:schemeClr val="tx1"/>
                </a:solidFill>
              </a:rPr>
              <a:t>当一个系统不希望使用继承或因为多层次继承导致系统类的个数急剧增加时。</a:t>
            </a:r>
            <a:endParaRPr lang="en-US" altLang="zh-CN" sz="2400">
              <a:solidFill>
                <a:schemeClr val="tx1"/>
              </a:solidFill>
            </a:endParaRPr>
          </a:p>
          <a:p>
            <a:pPr lvl="1"/>
            <a:r>
              <a:rPr lang="en-US" altLang="zh-CN" sz="2400">
                <a:solidFill>
                  <a:schemeClr val="tx1"/>
                </a:solidFill>
              </a:rPr>
              <a:t>当一个系统需要在构件的抽象化角色和具体化角色之间增加更多的灵活性时。</a:t>
            </a:r>
            <a:endParaRPr lang="en-US" altLang="zh-CN" sz="2400">
              <a:solidFill>
                <a:schemeClr val="tx1"/>
              </a:solidFill>
            </a:endParaRPr>
          </a:p>
          <a:p>
            <a:pPr lvl="1"/>
            <a:r>
              <a:rPr lang="en-US" altLang="zh-CN" sz="2400">
                <a:solidFill>
                  <a:schemeClr val="tx1"/>
                </a:solidFill>
              </a:rPr>
              <a:t>InputStreamReader</a:t>
            </a:r>
            <a:r>
              <a:rPr lang="zh-CN" altLang="en-US" sz="2400">
                <a:solidFill>
                  <a:schemeClr val="tx1"/>
                </a:solidFill>
              </a:rPr>
              <a:t>桥接模式</a:t>
            </a:r>
            <a:r>
              <a:rPr lang="zh-CN" altLang="en-US" sz="2400">
                <a:solidFill>
                  <a:schemeClr val="tx1"/>
                </a:solidFill>
              </a:rPr>
              <a:t>。An InputStreamReader is a bridge from </a:t>
            </a:r>
            <a:r>
              <a:rPr lang="zh-CN" altLang="en-US" sz="2400">
                <a:solidFill>
                  <a:srgbClr val="FF0000"/>
                </a:solidFill>
              </a:rPr>
              <a:t>byte streams</a:t>
            </a:r>
            <a:r>
              <a:rPr lang="zh-CN" altLang="en-US" sz="2400">
                <a:solidFill>
                  <a:schemeClr val="tx1"/>
                </a:solidFill>
              </a:rPr>
              <a:t> to </a:t>
            </a:r>
            <a:r>
              <a:rPr lang="zh-CN" altLang="en-US" sz="2400">
                <a:solidFill>
                  <a:srgbClr val="FF0000"/>
                </a:solidFill>
              </a:rPr>
              <a:t>character streams</a:t>
            </a:r>
            <a:r>
              <a:rPr lang="zh-CN" altLang="en-US" sz="2400">
                <a:solidFill>
                  <a:schemeClr val="tx1"/>
                </a:solidFill>
              </a:rPr>
              <a:t>:</a:t>
            </a:r>
            <a:endParaRPr lang="zh-CN" altLang="en-US" sz="2400">
              <a:solidFill>
                <a:schemeClr val="tx1"/>
              </a:solidFill>
            </a:endParaRPr>
          </a:p>
          <a:p>
            <a:pPr lvl="1"/>
            <a:r>
              <a:rPr lang="zh-CN" altLang="en-US" sz="2400">
                <a:solidFill>
                  <a:schemeClr val="tx1"/>
                </a:solidFill>
              </a:rPr>
              <a:t>InputStreamReader 桥接</a:t>
            </a:r>
            <a:r>
              <a:rPr lang="en-US" altLang="zh-CN" sz="2400">
                <a:solidFill>
                  <a:schemeClr val="tx1"/>
                </a:solidFill>
              </a:rPr>
              <a:t>+</a:t>
            </a:r>
            <a:r>
              <a:rPr lang="zh-CN" altLang="en-US" sz="2400">
                <a:solidFill>
                  <a:schemeClr val="tx1"/>
                </a:solidFill>
              </a:rPr>
              <a:t>适配器</a:t>
            </a:r>
            <a:endParaRPr lang="zh-CN" altLang="en-US" sz="2400">
              <a:solidFill>
                <a:schemeClr val="tx1"/>
              </a:solidFill>
            </a:endParaRPr>
          </a:p>
          <a:p>
            <a:pPr lvl="1"/>
            <a:endParaRPr lang="en-US" altLang="zh-CN" sz="240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（包装）</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适配器是连接两个类，</a:t>
            </a:r>
            <a:r>
              <a:rPr lang="zh-CN" altLang="en-US" sz="1800" b="1">
                <a:solidFill>
                  <a:srgbClr val="FF0000"/>
                </a:solidFill>
              </a:rPr>
              <a:t>可以增强一个类</a:t>
            </a:r>
            <a:r>
              <a:rPr lang="zh-CN" altLang="en-US" sz="1800">
                <a:solidFill>
                  <a:srgbClr val="FF0000"/>
                </a:solidFill>
              </a:rPr>
              <a:t>，</a:t>
            </a:r>
            <a:r>
              <a:rPr lang="zh-CN" altLang="en-US" sz="1800" b="1">
                <a:solidFill>
                  <a:srgbClr val="FF0000"/>
                </a:solidFill>
              </a:rPr>
              <a:t>装饰器是增强一个类</a:t>
            </a:r>
            <a:endParaRPr lang="zh-CN" altLang="en-US" sz="1800">
              <a:solidFill>
                <a:srgbClr val="3D00FF"/>
              </a:solidFill>
            </a:endParaRPr>
          </a:p>
          <a:p>
            <a:r>
              <a:rPr lang="zh-CN" altLang="en-US" sz="1800">
                <a:solidFill>
                  <a:srgbClr val="3D00FF"/>
                </a:solidFill>
              </a:rPr>
              <a:t>向一个现有的对象添加新的功能，同时又不改变其结构。属于对象结构型模式。</a:t>
            </a:r>
            <a:endParaRPr lang="zh-CN" altLang="en-US" sz="1800">
              <a:solidFill>
                <a:srgbClr val="3D00FF"/>
              </a:solidFill>
            </a:endParaRPr>
          </a:p>
          <a:p>
            <a:r>
              <a:rPr lang="zh-CN" altLang="en-US" sz="1800">
                <a:solidFill>
                  <a:srgbClr val="3D00FF"/>
                </a:solidFill>
              </a:rPr>
              <a:t>创建了一个装饰类，用来包装原有的类，并在保持类方法签名完整性的前提下，提供了额外的功能。</a:t>
            </a:r>
            <a:endParaRPr lang="zh-CN" altLang="en-US" sz="1800">
              <a:solidFill>
                <a:srgbClr val="3D00FF"/>
              </a:solidFill>
            </a:endParaRPr>
          </a:p>
        </p:txBody>
      </p:sp>
      <p:pic>
        <p:nvPicPr>
          <p:cNvPr id="9" name="图片 8"/>
          <p:cNvPicPr>
            <a:picLocks noChangeAspect="1"/>
          </p:cNvPicPr>
          <p:nvPr/>
        </p:nvPicPr>
        <p:blipFill>
          <a:blip r:embed="rId1"/>
          <a:stretch>
            <a:fillRect/>
          </a:stretch>
        </p:blipFill>
        <p:spPr>
          <a:xfrm>
            <a:off x="1526540" y="2659380"/>
            <a:ext cx="8900160" cy="413575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抽象构件（Component）角色：</a:t>
            </a:r>
            <a:endParaRPr lang="zh-CN" altLang="en-US" sz="1800">
              <a:solidFill>
                <a:schemeClr val="tx1"/>
              </a:solidFill>
            </a:endParaRPr>
          </a:p>
          <a:p>
            <a:pPr lvl="1"/>
            <a:r>
              <a:rPr lang="zh-CN" altLang="en-US" sz="1800">
                <a:solidFill>
                  <a:schemeClr val="tx1"/>
                </a:solidFill>
              </a:rPr>
              <a:t>定义一个抽象接口以规范准备接收附加责任的对象。</a:t>
            </a:r>
            <a:endParaRPr lang="zh-CN" altLang="en-US" sz="1800">
              <a:solidFill>
                <a:schemeClr val="tx1"/>
              </a:solidFill>
            </a:endParaRPr>
          </a:p>
          <a:p>
            <a:r>
              <a:rPr lang="zh-CN" altLang="en-US" sz="1800">
                <a:solidFill>
                  <a:schemeClr val="tx1"/>
                </a:solidFill>
              </a:rPr>
              <a:t>具体构件（ConcreteComponent）角色：</a:t>
            </a:r>
            <a:endParaRPr lang="zh-CN" altLang="en-US" sz="1800">
              <a:solidFill>
                <a:schemeClr val="tx1"/>
              </a:solidFill>
            </a:endParaRPr>
          </a:p>
          <a:p>
            <a:pPr lvl="1"/>
            <a:r>
              <a:rPr lang="zh-CN" altLang="en-US" sz="1800">
                <a:solidFill>
                  <a:schemeClr val="tx1"/>
                </a:solidFill>
              </a:rPr>
              <a:t>实现抽象构件，通过装饰角色为其添加一些职责。</a:t>
            </a:r>
            <a:endParaRPr lang="zh-CN" altLang="en-US" sz="1800">
              <a:solidFill>
                <a:schemeClr val="tx1"/>
              </a:solidFill>
            </a:endParaRPr>
          </a:p>
          <a:p>
            <a:r>
              <a:rPr lang="zh-CN" altLang="en-US" sz="1800">
                <a:solidFill>
                  <a:schemeClr val="tx1"/>
                </a:solidFill>
              </a:rPr>
              <a:t>抽象装饰（Decorator）角色：</a:t>
            </a:r>
            <a:endParaRPr lang="zh-CN" altLang="en-US" sz="1800">
              <a:solidFill>
                <a:schemeClr val="tx1"/>
              </a:solidFill>
            </a:endParaRPr>
          </a:p>
          <a:p>
            <a:pPr lvl="1"/>
            <a:r>
              <a:rPr lang="zh-CN" altLang="en-US" sz="1800">
                <a:solidFill>
                  <a:schemeClr val="tx1"/>
                </a:solidFill>
              </a:rPr>
              <a:t>继承抽象构件，并包含具体构件的实例，可以通过其子类扩展具体构件的功能。</a:t>
            </a:r>
            <a:endParaRPr lang="zh-CN" altLang="en-US" sz="1800">
              <a:solidFill>
                <a:schemeClr val="tx1"/>
              </a:solidFill>
            </a:endParaRPr>
          </a:p>
          <a:p>
            <a:r>
              <a:rPr lang="zh-CN" altLang="en-US" sz="1800">
                <a:solidFill>
                  <a:schemeClr val="tx1"/>
                </a:solidFill>
              </a:rPr>
              <a:t>具体装饰（ConcreteDecorator）角色：</a:t>
            </a:r>
            <a:endParaRPr lang="zh-CN" altLang="en-US" sz="1800">
              <a:solidFill>
                <a:schemeClr val="tx1"/>
              </a:solidFill>
            </a:endParaRPr>
          </a:p>
          <a:p>
            <a:pPr lvl="1"/>
            <a:r>
              <a:rPr lang="zh-CN" altLang="en-US" sz="1800">
                <a:solidFill>
                  <a:schemeClr val="tx1"/>
                </a:solidFill>
              </a:rPr>
              <a:t>实现抽象装饰的相关方法，并给具体构件对象添加附加的责任。</a:t>
            </a:r>
            <a:endParaRPr lang="zh-CN" altLang="en-US" sz="180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normAutofit lnSpcReduction="10000"/>
          </a:bodyPr>
          <a:p>
            <a:r>
              <a:rPr lang="zh-CN" altLang="en-US" sz="1800">
                <a:solidFill>
                  <a:schemeClr val="tx1"/>
                </a:solidFill>
              </a:rPr>
              <a:t>什么场景使用？</a:t>
            </a:r>
            <a:endParaRPr lang="zh-CN" altLang="en-US" sz="1800">
              <a:solidFill>
                <a:schemeClr val="tx1"/>
              </a:solidFill>
            </a:endParaRPr>
          </a:p>
          <a:p>
            <a:pPr lvl="1"/>
            <a:r>
              <a:rPr lang="zh-CN" altLang="en-US" sz="1800">
                <a:solidFill>
                  <a:schemeClr val="tx1"/>
                </a:solidFill>
              </a:rPr>
              <a:t>无处不在</a:t>
            </a:r>
            <a:r>
              <a:rPr lang="en-US" altLang="zh-CN" sz="1800">
                <a:solidFill>
                  <a:schemeClr val="tx1"/>
                </a:solidFill>
              </a:rPr>
              <a:t>.....</a:t>
            </a:r>
            <a:endParaRPr lang="zh-CN" altLang="en-US" sz="1800">
              <a:solidFill>
                <a:schemeClr val="tx1"/>
              </a:solidFill>
            </a:endParaRPr>
          </a:p>
          <a:p>
            <a:pPr lvl="1"/>
            <a:r>
              <a:rPr lang="en-US" altLang="zh-CN" sz="1800">
                <a:solidFill>
                  <a:schemeClr val="tx1"/>
                </a:solidFill>
              </a:rPr>
              <a:t>SpringSession</a:t>
            </a:r>
            <a:r>
              <a:rPr lang="zh-CN" altLang="en-US" sz="1800">
                <a:solidFill>
                  <a:schemeClr val="tx1"/>
                </a:solidFill>
              </a:rPr>
              <a:t>中如何进行</a:t>
            </a:r>
            <a:r>
              <a:rPr lang="en-US" altLang="zh-CN" sz="1800">
                <a:solidFill>
                  <a:schemeClr val="tx1"/>
                </a:solidFill>
              </a:rPr>
              <a:t>session</a:t>
            </a:r>
            <a:r>
              <a:rPr lang="zh-CN" altLang="en-US" sz="1800">
                <a:solidFill>
                  <a:schemeClr val="tx1"/>
                </a:solidFill>
              </a:rPr>
              <a:t>与</a:t>
            </a:r>
            <a:r>
              <a:rPr lang="en-US" altLang="zh-CN" sz="1800">
                <a:solidFill>
                  <a:schemeClr val="tx1"/>
                </a:solidFill>
              </a:rPr>
              <a:t>redis</a:t>
            </a:r>
            <a:r>
              <a:rPr lang="zh-CN" altLang="en-US" sz="1800">
                <a:solidFill>
                  <a:schemeClr val="tx1"/>
                </a:solidFill>
              </a:rPr>
              <a:t>关联？</a:t>
            </a:r>
            <a:r>
              <a:rPr lang="en-US" altLang="zh-CN" sz="1800">
                <a:solidFill>
                  <a:schemeClr val="tx1"/>
                </a:solidFill>
              </a:rPr>
              <a:t>HttpRequestWrapper</a:t>
            </a:r>
            <a:endParaRPr lang="en-US" altLang="zh-CN" sz="1800">
              <a:solidFill>
                <a:schemeClr val="tx1"/>
              </a:solidFill>
            </a:endParaRPr>
          </a:p>
          <a:p>
            <a:pPr lvl="2"/>
            <a:r>
              <a:rPr lang="en-US" altLang="zh-CN" sz="1800">
                <a:solidFill>
                  <a:schemeClr val="tx1"/>
                </a:solidFill>
              </a:rPr>
              <a:t>session</a:t>
            </a:r>
            <a:r>
              <a:rPr lang="zh-CN" altLang="en-US" sz="1800">
                <a:solidFill>
                  <a:schemeClr val="tx1"/>
                </a:solidFill>
              </a:rPr>
              <a:t>：数据存在了内存</a:t>
            </a:r>
            <a:endParaRPr lang="zh-CN" altLang="en-US" sz="1800">
              <a:solidFill>
                <a:schemeClr val="tx1"/>
              </a:solidFill>
            </a:endParaRPr>
          </a:p>
          <a:p>
            <a:pPr lvl="2"/>
            <a:r>
              <a:rPr lang="en-US" altLang="zh-CN" sz="1800">
                <a:solidFill>
                  <a:schemeClr val="tx1"/>
                </a:solidFill>
              </a:rPr>
              <a:t>session</a:t>
            </a:r>
            <a:r>
              <a:rPr lang="zh-CN" altLang="en-US" sz="1800">
                <a:solidFill>
                  <a:schemeClr val="tx1"/>
                </a:solidFill>
              </a:rPr>
              <a:t>：数据存在</a:t>
            </a:r>
            <a:r>
              <a:rPr lang="en-US" altLang="zh-CN" sz="1800">
                <a:solidFill>
                  <a:schemeClr val="tx1"/>
                </a:solidFill>
              </a:rPr>
              <a:t>redis</a:t>
            </a:r>
            <a:endParaRPr lang="en-US" altLang="zh-CN" sz="1800">
              <a:solidFill>
                <a:schemeClr val="tx1"/>
              </a:solidFill>
            </a:endParaRPr>
          </a:p>
          <a:p>
            <a:pPr lvl="2"/>
            <a:r>
              <a:rPr lang="en-US" altLang="zh-CN" sz="1800">
                <a:solidFill>
                  <a:schemeClr val="tx1"/>
                </a:solidFill>
              </a:rPr>
              <a:t>HttpSession</a:t>
            </a:r>
            <a:r>
              <a:rPr lang="zh-CN" altLang="en-US" sz="1800">
                <a:solidFill>
                  <a:schemeClr val="tx1"/>
                </a:solidFill>
              </a:rPr>
              <a:t>；</a:t>
            </a:r>
            <a:r>
              <a:rPr lang="en-US" altLang="zh-CN" sz="1800">
                <a:solidFill>
                  <a:schemeClr val="tx1"/>
                </a:solidFill>
              </a:rPr>
              <a:t>getAttribute();</a:t>
            </a:r>
            <a:endParaRPr lang="en-US" altLang="zh-CN" sz="1800">
              <a:solidFill>
                <a:schemeClr val="tx1"/>
              </a:solidFill>
            </a:endParaRPr>
          </a:p>
          <a:p>
            <a:pPr lvl="2"/>
            <a:r>
              <a:rPr lang="en-US" altLang="zh-CN" sz="1800">
                <a:solidFill>
                  <a:schemeClr val="tx1"/>
                </a:solidFill>
              </a:rPr>
              <a:t>Wrapper(session){</a:t>
            </a:r>
            <a:endParaRPr lang="en-US" altLang="zh-CN" sz="1800">
              <a:solidFill>
                <a:schemeClr val="tx1"/>
              </a:solidFill>
            </a:endParaRPr>
          </a:p>
          <a:p>
            <a:pPr marL="1828800" lvl="6"/>
            <a:r>
              <a:rPr lang="en-US" altLang="zh-CN" sz="1470">
                <a:solidFill>
                  <a:schemeClr val="tx1"/>
                </a:solidFill>
                <a:sym typeface="+mn-ea"/>
              </a:rPr>
              <a:t>getAttribute(String param){    redis.get(param) };</a:t>
            </a:r>
            <a:endParaRPr lang="en-US" altLang="zh-CN" sz="1800">
              <a:solidFill>
                <a:schemeClr val="tx1"/>
              </a:solidFill>
            </a:endParaRPr>
          </a:p>
          <a:p>
            <a:pPr lvl="2"/>
            <a:r>
              <a:rPr lang="en-US" altLang="zh-CN" sz="1800">
                <a:solidFill>
                  <a:schemeClr val="tx1"/>
                </a:solidFill>
              </a:rPr>
              <a:t>}</a:t>
            </a:r>
            <a:endParaRPr lang="zh-CN" altLang="en-US" sz="1800">
              <a:solidFill>
                <a:schemeClr val="tx1"/>
              </a:solidFill>
            </a:endParaRPr>
          </a:p>
          <a:p>
            <a:pPr lvl="1"/>
            <a:r>
              <a:rPr lang="en-US" altLang="zh-CN" sz="1800">
                <a:solidFill>
                  <a:schemeClr val="tx1"/>
                </a:solidFill>
              </a:rPr>
              <a:t>MyBatisPlus</a:t>
            </a:r>
            <a:r>
              <a:rPr lang="zh-CN" altLang="en-US" sz="1800">
                <a:solidFill>
                  <a:schemeClr val="tx1"/>
                </a:solidFill>
              </a:rPr>
              <a:t>提取了</a:t>
            </a:r>
            <a:r>
              <a:rPr lang="en-US" altLang="zh-CN" sz="1800">
                <a:solidFill>
                  <a:schemeClr val="tx1"/>
                </a:solidFill>
              </a:rPr>
              <a:t>QueryWrapper</a:t>
            </a:r>
            <a:r>
              <a:rPr lang="zh-CN" altLang="en-US" sz="1800">
                <a:solidFill>
                  <a:schemeClr val="tx1"/>
                </a:solidFill>
              </a:rPr>
              <a:t>，这是什么？</a:t>
            </a:r>
            <a:endParaRPr lang="zh-CN" altLang="en-US" sz="1800">
              <a:solidFill>
                <a:schemeClr val="tx1"/>
              </a:solidFill>
            </a:endParaRPr>
          </a:p>
          <a:p>
            <a:pPr lvl="1"/>
            <a:r>
              <a:rPr lang="en-US" altLang="zh-CN" sz="1800">
                <a:solidFill>
                  <a:schemeClr val="tx1"/>
                </a:solidFill>
              </a:rPr>
              <a:t>Spring</a:t>
            </a:r>
            <a:r>
              <a:rPr lang="zh-CN" altLang="en-US" sz="1800">
                <a:solidFill>
                  <a:schemeClr val="tx1"/>
                </a:solidFill>
              </a:rPr>
              <a:t>中的BeanWrapper是做什么？包装了</a:t>
            </a:r>
            <a:r>
              <a:rPr lang="en-US" altLang="zh-CN" sz="1800">
                <a:solidFill>
                  <a:schemeClr val="tx1"/>
                </a:solidFill>
              </a:rPr>
              <a:t>Bean</a:t>
            </a:r>
            <a:r>
              <a:rPr lang="zh-CN" altLang="en-US" sz="1800">
                <a:solidFill>
                  <a:schemeClr val="tx1"/>
                </a:solidFill>
              </a:rPr>
              <a:t>。</a:t>
            </a:r>
            <a:r>
              <a:rPr lang="en-US" altLang="zh-CN" sz="1800">
                <a:solidFill>
                  <a:schemeClr val="tx1"/>
                </a:solidFill>
              </a:rPr>
              <a:t>bean</a:t>
            </a:r>
            <a:r>
              <a:rPr lang="zh-CN" altLang="en-US" sz="1800">
                <a:solidFill>
                  <a:schemeClr val="tx1"/>
                </a:solidFill>
              </a:rPr>
              <a:t>的功能增强？</a:t>
            </a:r>
            <a:endParaRPr lang="zh-CN" altLang="en-US" sz="1800">
              <a:solidFill>
                <a:schemeClr val="tx1"/>
              </a:solidFill>
            </a:endParaRPr>
          </a:p>
          <a:p>
            <a:pPr lvl="1"/>
            <a:r>
              <a:rPr lang="en-US" altLang="zh-CN" sz="1800">
                <a:solidFill>
                  <a:schemeClr val="tx1"/>
                </a:solidFill>
              </a:rPr>
              <a:t>Spring Webflux</a:t>
            </a:r>
            <a:r>
              <a:rPr lang="zh-CN" altLang="en-US" sz="1800">
                <a:solidFill>
                  <a:schemeClr val="tx1"/>
                </a:solidFill>
              </a:rPr>
              <a:t>中的 WebHandler</a:t>
            </a:r>
            <a:r>
              <a:rPr lang="zh-CN" altLang="en-US" sz="1800">
                <a:solidFill>
                  <a:srgbClr val="FF0000"/>
                </a:solidFill>
              </a:rPr>
              <a:t>Decorator</a:t>
            </a:r>
            <a:r>
              <a:rPr lang="zh-CN" altLang="en-US" sz="1800">
                <a:solidFill>
                  <a:schemeClr val="tx1"/>
                </a:solidFill>
              </a:rPr>
              <a:t>？</a:t>
            </a:r>
            <a:endParaRPr lang="zh-CN" altLang="en-US" sz="1800">
              <a:solidFill>
                <a:schemeClr val="tx1"/>
              </a:solidFill>
            </a:endParaRPr>
          </a:p>
          <a:p>
            <a:pPr lvl="1"/>
            <a:r>
              <a:rPr lang="zh-CN" altLang="en-US" sz="1800">
                <a:solidFill>
                  <a:schemeClr val="tx1"/>
                </a:solidFill>
              </a:rPr>
              <a:t>已存的类，每一天在某个功能使用的时候发现不够，就可以装饰器。</a:t>
            </a:r>
            <a:endParaRPr lang="zh-CN" altLang="en-US" sz="1800">
              <a:solidFill>
                <a:schemeClr val="tx1"/>
              </a:solidFill>
            </a:endParaRP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t>代理模式(Proxy Pattern) </a:t>
            </a:r>
            <a:r>
              <a:rPr lang="en-US" altLang="zh-CN" sz="1800"/>
              <a:t>,</a:t>
            </a:r>
            <a:r>
              <a:rPr lang="zh-CN" altLang="en-US" sz="1800"/>
              <a:t>给某一个对象提供一个代理，并由</a:t>
            </a:r>
            <a:r>
              <a:rPr lang="zh-CN" altLang="en-US" sz="1800">
                <a:solidFill>
                  <a:srgbClr val="FF0000"/>
                </a:solidFill>
              </a:rPr>
              <a:t>代理对象控制对原对象的引用</a:t>
            </a:r>
            <a:r>
              <a:rPr lang="en-US" altLang="zh-CN" sz="1800"/>
              <a:t>,对象结构型模式</a:t>
            </a:r>
            <a:r>
              <a:rPr lang="zh-CN" altLang="en-US" sz="1800"/>
              <a:t>。这种也是静态代理</a:t>
            </a:r>
            <a:endParaRPr lang="zh-CN" altLang="en-US" sz="1800"/>
          </a:p>
        </p:txBody>
      </p:sp>
      <p:sp>
        <p:nvSpPr>
          <p:cNvPr id="4" name="文本框 3"/>
          <p:cNvSpPr txBox="1"/>
          <p:nvPr/>
        </p:nvSpPr>
        <p:spPr>
          <a:xfrm>
            <a:off x="219710" y="5413375"/>
            <a:ext cx="4261485" cy="1076325"/>
          </a:xfrm>
          <a:prstGeom prst="rect">
            <a:avLst/>
          </a:prstGeom>
          <a:noFill/>
        </p:spPr>
        <p:txBody>
          <a:bodyPr wrap="square" rtlCol="0">
            <a:spAutoFit/>
          </a:bodyPr>
          <a:p>
            <a:r>
              <a:rPr lang="zh-CN" altLang="en-US" sz="1600"/>
              <a:t>代理模式包含如下角色：</a:t>
            </a:r>
            <a:endParaRPr lang="zh-CN" altLang="en-US" sz="1600"/>
          </a:p>
          <a:p>
            <a:r>
              <a:rPr lang="zh-CN" altLang="en-US" sz="1600"/>
              <a:t>Subject: 抽象主体角色</a:t>
            </a:r>
            <a:r>
              <a:rPr lang="en-US" altLang="zh-CN" sz="1600"/>
              <a:t>(</a:t>
            </a:r>
            <a:r>
              <a:rPr lang="zh-CN" altLang="en-US" sz="1600"/>
              <a:t>抽象类或接口</a:t>
            </a:r>
            <a:r>
              <a:rPr lang="en-US" altLang="zh-CN" sz="1600"/>
              <a:t>)</a:t>
            </a:r>
            <a:endParaRPr lang="zh-CN" altLang="en-US" sz="1600"/>
          </a:p>
          <a:p>
            <a:r>
              <a:rPr lang="zh-CN" altLang="en-US" sz="1600"/>
              <a:t>Proxy: 代理主体角色</a:t>
            </a:r>
            <a:r>
              <a:rPr lang="en-US" altLang="zh-CN" sz="1600"/>
              <a:t>(</a:t>
            </a:r>
            <a:r>
              <a:rPr lang="zh-CN" altLang="en-US" sz="1600"/>
              <a:t>代理对象类</a:t>
            </a:r>
            <a:r>
              <a:rPr lang="en-US" altLang="zh-CN" sz="1600"/>
              <a:t>)</a:t>
            </a:r>
            <a:endParaRPr lang="zh-CN" altLang="en-US" sz="1600"/>
          </a:p>
          <a:p>
            <a:r>
              <a:rPr lang="zh-CN" altLang="en-US" sz="1600"/>
              <a:t>RealSubject: 真实主体角色</a:t>
            </a:r>
            <a:r>
              <a:rPr lang="en-US" altLang="zh-CN" sz="1600"/>
              <a:t>(</a:t>
            </a:r>
            <a:r>
              <a:rPr lang="zh-CN" altLang="en-US" sz="1600"/>
              <a:t>被代理对象类</a:t>
            </a:r>
            <a:r>
              <a:rPr lang="en-US" altLang="zh-CN" sz="1600"/>
              <a:t>)</a:t>
            </a:r>
            <a:endParaRPr lang="en-US" altLang="zh-CN" sz="1600"/>
          </a:p>
        </p:txBody>
      </p:sp>
      <p:pic>
        <p:nvPicPr>
          <p:cNvPr id="6" name="图片 5"/>
          <p:cNvPicPr>
            <a:picLocks noChangeAspect="1"/>
          </p:cNvPicPr>
          <p:nvPr/>
        </p:nvPicPr>
        <p:blipFill>
          <a:blip r:embed="rId1"/>
          <a:stretch>
            <a:fillRect/>
          </a:stretch>
        </p:blipFill>
        <p:spPr>
          <a:xfrm>
            <a:off x="3639185" y="2025650"/>
            <a:ext cx="7496810" cy="41052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en-US" sz="1800"/>
              <a:t>JDK</a:t>
            </a:r>
            <a:r>
              <a:rPr lang="zh-CN" altLang="en-US" sz="1800"/>
              <a:t>动态代理</a:t>
            </a:r>
            <a:endParaRPr lang="zh-CN" altLang="en-US" sz="1800"/>
          </a:p>
          <a:p>
            <a:r>
              <a:rPr lang="en-US" altLang="zh-CN" sz="1800"/>
              <a:t>cglib</a:t>
            </a:r>
            <a:r>
              <a:rPr lang="zh-CN" altLang="en-US" sz="1800"/>
              <a:t>动态代理</a:t>
            </a:r>
            <a:endParaRPr lang="zh-CN" altLang="en-US" sz="1800"/>
          </a:p>
          <a:p>
            <a:r>
              <a:rPr lang="zh-CN" altLang="en-US" sz="1800"/>
              <a:t>代理模式和装饰器模式区别在哪里？</a:t>
            </a:r>
            <a:endParaRPr lang="zh-CN" altLang="en-US" sz="1800"/>
          </a:p>
          <a:p>
            <a:endParaRPr lang="zh-CN" altLang="en-US"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sz="1800"/>
              <a:t>什么场景用到？</a:t>
            </a:r>
            <a:endParaRPr lang="zh-CN" sz="1800"/>
          </a:p>
          <a:p>
            <a:pPr lvl="1"/>
            <a:r>
              <a:rPr lang="en-US" altLang="zh-CN" sz="1800"/>
              <a:t>MyBatis</a:t>
            </a:r>
            <a:r>
              <a:rPr lang="zh-CN" altLang="en-US" sz="1800"/>
              <a:t>的</a:t>
            </a:r>
            <a:r>
              <a:rPr lang="en-US" altLang="zh-CN" sz="1800"/>
              <a:t>mapper</a:t>
            </a:r>
            <a:r>
              <a:rPr lang="zh-CN" altLang="en-US" sz="1800"/>
              <a:t>到底是什么？怎么生成的？</a:t>
            </a:r>
            <a:endParaRPr lang="zh-CN" altLang="en-US" sz="1800"/>
          </a:p>
          <a:p>
            <a:pPr lvl="2"/>
            <a:r>
              <a:rPr lang="zh-CN" altLang="en-US" sz="1800"/>
              <a:t>动态代理</a:t>
            </a:r>
            <a:endParaRPr lang="zh-CN" altLang="en-US" sz="1800"/>
          </a:p>
          <a:p>
            <a:pPr lvl="2"/>
            <a:r>
              <a:rPr lang="en-US" altLang="zh-CN" sz="1800"/>
              <a:t>UserMapper</a:t>
            </a:r>
            <a:r>
              <a:rPr lang="zh-CN" altLang="en-US" sz="1800"/>
              <a:t>、</a:t>
            </a:r>
            <a:r>
              <a:rPr lang="en-US" altLang="zh-CN" sz="1800"/>
              <a:t>CityMapper</a:t>
            </a:r>
            <a:r>
              <a:rPr lang="zh-CN" altLang="en-US" sz="1800"/>
              <a:t>，</a:t>
            </a:r>
            <a:r>
              <a:rPr lang="en-US" altLang="zh-CN" sz="1800"/>
              <a:t>mybatis</a:t>
            </a:r>
            <a:r>
              <a:rPr lang="zh-CN" altLang="en-US" sz="1800"/>
              <a:t>帮我们写实现</a:t>
            </a:r>
            <a:r>
              <a:rPr lang="en-US" altLang="zh-CN" sz="1800"/>
              <a:t>MapperProxy</a:t>
            </a:r>
            <a:endParaRPr lang="zh-CN" altLang="en-US" sz="1800"/>
          </a:p>
          <a:p>
            <a:pPr lvl="1"/>
            <a:r>
              <a:rPr lang="en-US" altLang="zh-CN" sz="1800"/>
              <a:t>Alibaba Seata</a:t>
            </a:r>
            <a:r>
              <a:rPr lang="zh-CN" altLang="en-US" sz="1800"/>
              <a:t>的</a:t>
            </a:r>
            <a:r>
              <a:rPr lang="zh-CN" altLang="en-US" sz="1800" b="1">
                <a:solidFill>
                  <a:srgbClr val="FF0000"/>
                </a:solidFill>
              </a:rPr>
              <a:t>DataSourceProxy</a:t>
            </a:r>
            <a:r>
              <a:rPr lang="zh-CN" altLang="en-US" sz="1800"/>
              <a:t>是什么？</a:t>
            </a:r>
            <a:endParaRPr lang="zh-CN" altLang="en-US" sz="1800"/>
          </a:p>
          <a:p>
            <a:pPr lvl="1"/>
            <a:r>
              <a:rPr lang="zh-CN" altLang="en-US" sz="1800"/>
              <a:t>DruidDataSource存在的</a:t>
            </a:r>
            <a:r>
              <a:rPr lang="en-US" altLang="zh-CN" sz="1800"/>
              <a:t>Proxy</a:t>
            </a:r>
            <a:r>
              <a:rPr lang="zh-CN" altLang="en-US" sz="1800"/>
              <a:t>模式</a:t>
            </a:r>
            <a:endParaRPr lang="zh-CN" altLang="en-US" sz="1800"/>
          </a:p>
          <a:p>
            <a:pPr lvl="2"/>
            <a:r>
              <a:rPr lang="zh-CN" altLang="en-US" sz="1800"/>
              <a:t>监控链</a:t>
            </a:r>
            <a:r>
              <a:rPr lang="en-US" altLang="zh-CN" sz="1800"/>
              <a:t>...</a:t>
            </a:r>
            <a:endParaRPr lang="zh-CN" altLang="en-US" sz="1800"/>
          </a:p>
          <a:p>
            <a:pPr lvl="1"/>
            <a:r>
              <a:rPr lang="en-US" altLang="zh-CN" sz="1800"/>
              <a:t>......</a:t>
            </a:r>
            <a:endParaRPr lang="zh-CN" altLang="en-US" sz="1800"/>
          </a:p>
          <a:p>
            <a:pPr lvl="1"/>
            <a:endParaRPr lang="zh-CN" alt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区别</a:t>
            </a:r>
            <a:r>
              <a:rPr lang="en-US" altLang="zh-CN"/>
              <a:t>-</a:t>
            </a:r>
            <a:r>
              <a:rPr lang="zh-CN" altLang="en-US">
                <a:sym typeface="+mn-ea"/>
              </a:rPr>
              <a:t>装饰器、代理</a:t>
            </a:r>
            <a:endParaRPr lang="en-US" altLang="zh-CN"/>
          </a:p>
        </p:txBody>
      </p:sp>
      <p:sp>
        <p:nvSpPr>
          <p:cNvPr id="3" name="内容占位符 2"/>
          <p:cNvSpPr>
            <a:spLocks noGrp="1"/>
          </p:cNvSpPr>
          <p:nvPr>
            <p:ph idx="1"/>
          </p:nvPr>
        </p:nvSpPr>
        <p:spPr/>
        <p:txBody>
          <a:bodyPr>
            <a:normAutofit/>
          </a:bodyPr>
          <a:p>
            <a:r>
              <a:rPr lang="zh-CN" altLang="en-US"/>
              <a:t>装饰器、</a:t>
            </a:r>
            <a:r>
              <a:rPr lang="zh-CN" altLang="en-US">
                <a:sym typeface="+mn-ea"/>
              </a:rPr>
              <a:t>代理</a:t>
            </a:r>
            <a:r>
              <a:rPr lang="zh-CN" altLang="en-US"/>
              <a:t>：</a:t>
            </a:r>
            <a:endParaRPr lang="zh-CN" altLang="en-US"/>
          </a:p>
          <a:p>
            <a:pPr lvl="1"/>
            <a:r>
              <a:rPr lang="zh-CN" altLang="en-US">
                <a:sym typeface="+mn-ea"/>
              </a:rPr>
              <a:t>装饰器和代理之间的区别很细微，可以认为装饰器是代理的一个子集。</a:t>
            </a:r>
            <a:endParaRPr lang="zh-CN" altLang="en-US">
              <a:sym typeface="+mn-ea"/>
            </a:endParaRPr>
          </a:p>
          <a:p>
            <a:pPr lvl="1"/>
            <a:r>
              <a:rPr lang="zh-CN" altLang="en-US">
                <a:sym typeface="+mn-ea"/>
              </a:rPr>
              <a:t>静态代理就是装饰器的方式</a:t>
            </a:r>
            <a:endParaRPr lang="zh-CN" altLang="en-US"/>
          </a:p>
          <a:p>
            <a:pPr lvl="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创建型模式（Creational Patterns）</a:t>
            </a:r>
            <a:r>
              <a:rPr lang="en-US" altLang="zh-CN"/>
              <a:t>5</a:t>
            </a:r>
            <a:endParaRPr lang="zh-CN" altLang="en-US"/>
          </a:p>
        </p:txBody>
      </p:sp>
      <p:sp>
        <p:nvSpPr>
          <p:cNvPr id="3" name="内容占位符 2"/>
          <p:cNvSpPr>
            <a:spLocks noGrp="1"/>
          </p:cNvSpPr>
          <p:nvPr>
            <p:ph idx="13"/>
          </p:nvPr>
        </p:nvSpPr>
        <p:spPr/>
        <p:txBody>
          <a:bodyPr/>
          <a:p>
            <a:r>
              <a:rPr lang="zh-CN" altLang="en-US">
                <a:sym typeface="+mn-ea"/>
              </a:rPr>
              <a:t>结构型模式（Structural Patterns）</a:t>
            </a:r>
            <a:r>
              <a:rPr lang="en-US" altLang="zh-CN">
                <a:sym typeface="+mn-ea"/>
              </a:rPr>
              <a:t>7</a:t>
            </a:r>
            <a:endParaRPr lang="en-US" altLang="zh-CN">
              <a:sym typeface="+mn-ea"/>
            </a:endParaRPr>
          </a:p>
        </p:txBody>
      </p:sp>
      <p:sp>
        <p:nvSpPr>
          <p:cNvPr id="4" name="内容占位符 3"/>
          <p:cNvSpPr>
            <a:spLocks noGrp="1"/>
          </p:cNvSpPr>
          <p:nvPr>
            <p:ph idx="23"/>
          </p:nvPr>
        </p:nvSpPr>
        <p:spPr/>
        <p:txBody>
          <a:bodyPr/>
          <a:p>
            <a:r>
              <a:rPr lang="en-US" altLang="zh-CN"/>
              <a:t>行为型模式（Behavioral Patterns）11</a:t>
            </a:r>
            <a:endParaRPr lang="en-US" altLang="zh-CN"/>
          </a:p>
        </p:txBody>
      </p:sp>
      <p:sp>
        <p:nvSpPr>
          <p:cNvPr id="5" name="内容占位符 4"/>
          <p:cNvSpPr>
            <a:spLocks noGrp="1"/>
          </p:cNvSpPr>
          <p:nvPr>
            <p:ph idx="14"/>
          </p:nvPr>
        </p:nvSpPr>
        <p:spPr/>
        <p:txBody>
          <a:bodyPr/>
          <a:p>
            <a:r>
              <a:rPr lang="zh-CN" altLang="en-US">
                <a:sym typeface="+mn-ea"/>
              </a:rPr>
              <a:t>设计模式原则</a:t>
            </a:r>
            <a:endParaRPr lang="zh-CN" altLang="en-US"/>
          </a:p>
        </p:txBody>
      </p:sp>
      <p:sp>
        <p:nvSpPr>
          <p:cNvPr id="6" name="椭圆 5"/>
          <p:cNvSpPr/>
          <p:nvPr userDrawn="1"/>
        </p:nvSpPr>
        <p:spPr>
          <a:xfrm>
            <a:off x="2496185" y="225171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1</a:t>
            </a:r>
            <a:endParaRPr lang="en-US" altLang="zh-CN" sz="1600" b="1"/>
          </a:p>
        </p:txBody>
      </p:sp>
      <p:sp>
        <p:nvSpPr>
          <p:cNvPr id="7" name="椭圆 6"/>
          <p:cNvSpPr/>
          <p:nvPr userDrawn="1"/>
        </p:nvSpPr>
        <p:spPr>
          <a:xfrm>
            <a:off x="2499360" y="293179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2</a:t>
            </a:r>
            <a:endParaRPr lang="en-US" altLang="zh-CN" sz="1600" b="1"/>
          </a:p>
        </p:txBody>
      </p:sp>
      <p:sp>
        <p:nvSpPr>
          <p:cNvPr id="8" name="椭圆 7"/>
          <p:cNvSpPr/>
          <p:nvPr userDrawn="1"/>
        </p:nvSpPr>
        <p:spPr>
          <a:xfrm>
            <a:off x="2510790" y="366966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3</a:t>
            </a:r>
            <a:endParaRPr lang="en-US" altLang="zh-CN" sz="1600" b="1"/>
          </a:p>
        </p:txBody>
      </p:sp>
      <p:sp>
        <p:nvSpPr>
          <p:cNvPr id="9" name="椭圆 8"/>
          <p:cNvSpPr/>
          <p:nvPr userDrawn="1"/>
        </p:nvSpPr>
        <p:spPr>
          <a:xfrm>
            <a:off x="2513965" y="437388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4</a:t>
            </a:r>
            <a:endParaRPr lang="en-US" altLang="zh-CN" sz="16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把一组相似的对象当作一个单一的对象。如：树形菜单</a:t>
            </a:r>
            <a:endParaRPr lang="zh-CN" altLang="en-US" sz="1800">
              <a:solidFill>
                <a:srgbClr val="3D00FF"/>
              </a:solidFill>
            </a:endParaRPr>
          </a:p>
          <a:p>
            <a:endParaRPr lang="en-US" altLang="zh-CN" sz="1800">
              <a:solidFill>
                <a:srgbClr val="3D00FF"/>
              </a:solidFill>
            </a:endParaRPr>
          </a:p>
        </p:txBody>
      </p:sp>
      <p:pic>
        <p:nvPicPr>
          <p:cNvPr id="5" name="图片 4"/>
          <p:cNvPicPr>
            <a:picLocks noChangeAspect="1"/>
          </p:cNvPicPr>
          <p:nvPr/>
        </p:nvPicPr>
        <p:blipFill>
          <a:blip r:embed="rId1"/>
          <a:stretch>
            <a:fillRect/>
          </a:stretch>
        </p:blipFill>
        <p:spPr>
          <a:xfrm>
            <a:off x="3366770" y="2468245"/>
            <a:ext cx="4479290" cy="27368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sym typeface="+mn-ea"/>
              </a:rPr>
              <a:t>什么场景用到？</a:t>
            </a:r>
            <a:endParaRPr lang="zh-CN" altLang="en-US" sz="1800">
              <a:solidFill>
                <a:schemeClr val="tx1"/>
              </a:solidFill>
            </a:endParaRPr>
          </a:p>
          <a:p>
            <a:pPr lvl="1"/>
            <a:r>
              <a:rPr lang="zh-CN" altLang="en-US" sz="1800">
                <a:solidFill>
                  <a:schemeClr val="tx1"/>
                </a:solidFill>
                <a:sym typeface="+mn-ea"/>
              </a:rPr>
              <a:t>层级结构</a:t>
            </a:r>
            <a:endParaRPr lang="en-US" altLang="zh-CN" sz="1800">
              <a:solidFill>
                <a:schemeClr val="tx1"/>
              </a:solidFill>
              <a:sym typeface="+mn-ea"/>
            </a:endParaRPr>
          </a:p>
          <a:p>
            <a:pPr lvl="1"/>
            <a:r>
              <a:rPr lang="zh-CN" altLang="en-US" sz="1800">
                <a:solidFill>
                  <a:schemeClr val="tx1"/>
                </a:solidFill>
                <a:sym typeface="+mn-ea"/>
              </a:rPr>
              <a:t>部门组织结构</a:t>
            </a:r>
            <a:endParaRPr lang="en-US" altLang="zh-CN" sz="1800">
              <a:solidFill>
                <a:schemeClr val="tx1"/>
              </a:solidFill>
              <a:sym typeface="+mn-ea"/>
            </a:endParaRPr>
          </a:p>
          <a:p>
            <a:pPr lvl="1"/>
            <a:r>
              <a:rPr lang="zh-CN" altLang="en-US" sz="1800">
                <a:solidFill>
                  <a:srgbClr val="3D00FF"/>
                </a:solidFill>
              </a:rPr>
              <a:t>组合了别的对象还是组合模式吗？</a:t>
            </a:r>
            <a:endParaRPr lang="zh-CN" altLang="en-US" sz="1800">
              <a:solidFill>
                <a:srgbClr val="3D00FF"/>
              </a:solidFill>
            </a:endParaRPr>
          </a:p>
          <a:p>
            <a:pPr lvl="1"/>
            <a:r>
              <a:rPr lang="en-US" altLang="zh-CN" sz="1800">
                <a:solidFill>
                  <a:srgbClr val="3D00FF"/>
                </a:solidFill>
              </a:rPr>
              <a:t>......</a:t>
            </a:r>
            <a:endParaRPr lang="en-US" altLang="zh-CN" sz="1800">
              <a:solidFill>
                <a:srgbClr val="3D00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外观（Facade）模式</a:t>
            </a:r>
            <a:r>
              <a:rPr lang="zh-CN" altLang="en-US" sz="1800">
                <a:solidFill>
                  <a:schemeClr val="tx1"/>
                </a:solidFill>
              </a:rPr>
              <a:t>又叫作</a:t>
            </a:r>
            <a:r>
              <a:rPr lang="zh-CN" altLang="en-US" sz="1800">
                <a:solidFill>
                  <a:srgbClr val="3D00FF"/>
                </a:solidFill>
              </a:rPr>
              <a:t>门面模式</a:t>
            </a:r>
            <a:r>
              <a:rPr lang="zh-CN" altLang="en-US" sz="1800">
                <a:solidFill>
                  <a:schemeClr val="tx1"/>
                </a:solidFill>
              </a:rPr>
              <a:t>，是一种通过</a:t>
            </a:r>
            <a:r>
              <a:rPr lang="zh-CN" altLang="en-US" sz="1800">
                <a:solidFill>
                  <a:srgbClr val="3D00FF"/>
                </a:solidFill>
              </a:rPr>
              <a:t>为多个复杂的子系统提供一个一致的接口</a:t>
            </a:r>
            <a:r>
              <a:rPr lang="zh-CN" altLang="en-US" sz="1800">
                <a:solidFill>
                  <a:schemeClr val="tx1"/>
                </a:solidFill>
              </a:rPr>
              <a:t>，而使这些子系统更加容易被访问的模式</a:t>
            </a:r>
            <a:endParaRPr lang="zh-CN" altLang="en-US" sz="1800">
              <a:solidFill>
                <a:schemeClr val="tx1"/>
              </a:solidFill>
            </a:endParaRPr>
          </a:p>
        </p:txBody>
      </p:sp>
      <p:pic>
        <p:nvPicPr>
          <p:cNvPr id="8" name="图片 7"/>
          <p:cNvPicPr>
            <a:picLocks noChangeAspect="1"/>
          </p:cNvPicPr>
          <p:nvPr/>
        </p:nvPicPr>
        <p:blipFill>
          <a:blip r:embed="rId1"/>
          <a:stretch>
            <a:fillRect/>
          </a:stretch>
        </p:blipFill>
        <p:spPr>
          <a:xfrm>
            <a:off x="2687955" y="2047875"/>
            <a:ext cx="6584950" cy="434213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什么场景使用？</a:t>
            </a:r>
            <a:endParaRPr lang="zh-CN" altLang="en-US" sz="1800">
              <a:solidFill>
                <a:schemeClr val="tx1"/>
              </a:solidFill>
            </a:endParaRPr>
          </a:p>
          <a:p>
            <a:pPr lvl="1"/>
            <a:r>
              <a:rPr lang="zh-CN" altLang="en-US" sz="1800">
                <a:solidFill>
                  <a:schemeClr val="tx1"/>
                </a:solidFill>
              </a:rPr>
              <a:t>去医院看病，可能要去挂号、门诊、划价、取药，让患者或患者家属觉得很复杂，如果有提供接待人员，只让接待人员来处理，就很方便。以此类比</a:t>
            </a:r>
            <a:r>
              <a:rPr lang="en-US" altLang="zh-CN" sz="1800">
                <a:solidFill>
                  <a:schemeClr val="tx1"/>
                </a:solidFill>
              </a:rPr>
              <a:t>......</a:t>
            </a:r>
            <a:endParaRPr lang="zh-CN" altLang="en-US" sz="1800">
              <a:solidFill>
                <a:schemeClr val="tx1"/>
              </a:solidFill>
            </a:endParaRPr>
          </a:p>
          <a:p>
            <a:pPr lvl="1"/>
            <a:r>
              <a:rPr lang="zh-CN" altLang="en-US" sz="1800">
                <a:solidFill>
                  <a:schemeClr val="tx1"/>
                </a:solidFill>
              </a:rPr>
              <a:t>JAVA 的三层开发模式。</a:t>
            </a:r>
            <a:endParaRPr lang="zh-CN" altLang="en-US" sz="1800">
              <a:solidFill>
                <a:schemeClr val="tx1"/>
              </a:solidFill>
            </a:endParaRPr>
          </a:p>
          <a:p>
            <a:pPr lvl="1"/>
            <a:r>
              <a:rPr lang="zh-CN" altLang="en-US" sz="1800">
                <a:solidFill>
                  <a:schemeClr val="tx1"/>
                </a:solidFill>
              </a:rPr>
              <a:t>分布式系统的网关</a:t>
            </a:r>
            <a:endParaRPr lang="zh-CN" altLang="en-US" sz="1800">
              <a:solidFill>
                <a:schemeClr val="tx1"/>
              </a:solidFill>
            </a:endParaRPr>
          </a:p>
          <a:p>
            <a:pPr lvl="1"/>
            <a:r>
              <a:rPr lang="en-US" altLang="zh-CN" sz="1800">
                <a:solidFill>
                  <a:schemeClr val="tx1"/>
                </a:solidFill>
              </a:rPr>
              <a:t>Tomcat</a:t>
            </a:r>
            <a:r>
              <a:rPr lang="zh-CN" altLang="en-US" sz="1800">
                <a:solidFill>
                  <a:schemeClr val="tx1"/>
                </a:solidFill>
              </a:rPr>
              <a:t>源码中的</a:t>
            </a:r>
            <a:r>
              <a:rPr lang="zh-CN" altLang="en-US" sz="1800">
                <a:solidFill>
                  <a:schemeClr val="tx1"/>
                </a:solidFill>
              </a:rPr>
              <a:t>RequestFacade干什么的？</a:t>
            </a:r>
            <a:endParaRPr lang="zh-CN" altLang="en-US" sz="1800">
              <a:solidFill>
                <a:schemeClr val="tx1"/>
              </a:solidFill>
            </a:endParaRP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sz="1800"/>
              <a:t>享元模式(Flyweight Pattern)</a:t>
            </a:r>
            <a:r>
              <a:rPr lang="zh-CN" sz="1800"/>
              <a:t>，</a:t>
            </a:r>
            <a:r>
              <a:rPr sz="1800"/>
              <a:t>运用</a:t>
            </a:r>
            <a:r>
              <a:rPr sz="1800" b="1"/>
              <a:t>共享技术</a:t>
            </a:r>
            <a:r>
              <a:rPr sz="1800"/>
              <a:t>有效地支持</a:t>
            </a:r>
            <a:r>
              <a:rPr sz="1800" b="1"/>
              <a:t>大量细粒度对象的复用</a:t>
            </a:r>
            <a:r>
              <a:rPr sz="1800"/>
              <a:t>。系统只使用少量的对象，而这些对象都很相似，状态变化很小，可以实现对象的多次复用。</a:t>
            </a:r>
            <a:r>
              <a:rPr lang="zh-CN" sz="1800"/>
              <a:t>对象结构型</a:t>
            </a:r>
            <a:endParaRPr sz="1800"/>
          </a:p>
          <a:p>
            <a:r>
              <a:rPr sz="1800"/>
              <a:t>在享元模式中</a:t>
            </a:r>
            <a:r>
              <a:rPr sz="1800" b="1">
                <a:solidFill>
                  <a:srgbClr val="3D00FF"/>
                </a:solidFill>
              </a:rPr>
              <a:t>可以共享的相同内容称为内部状态(IntrinsicState)</a:t>
            </a:r>
            <a:r>
              <a:rPr sz="1800"/>
              <a:t>，而那些需要外部环境来设置的</a:t>
            </a:r>
            <a:r>
              <a:rPr sz="1800" b="1">
                <a:solidFill>
                  <a:srgbClr val="3D00FF"/>
                </a:solidFill>
              </a:rPr>
              <a:t>不能共享的内容称为外部状态(Extrinsic State)</a:t>
            </a:r>
            <a:r>
              <a:rPr sz="1800"/>
              <a:t>，由于区分了内部状态和外部状态，因此可以通过设置不同的外部状态使得相同的对象可以具有一些不同的特征，而相同的内部状态是可以共享的。</a:t>
            </a:r>
            <a:endParaRPr sz="1800"/>
          </a:p>
          <a:p>
            <a:r>
              <a:rPr sz="1800"/>
              <a:t>在享元模式中通常会出现工厂模式，需要创建一个</a:t>
            </a:r>
            <a:r>
              <a:rPr sz="1800" b="1">
                <a:solidFill>
                  <a:srgbClr val="3D00FF"/>
                </a:solidFill>
              </a:rPr>
              <a:t>享元工厂来负责维护一个享元池</a:t>
            </a:r>
            <a:r>
              <a:rPr sz="1800"/>
              <a:t>(Flyweight Pool)用于存储具有相同内部状态的享元对象。</a:t>
            </a:r>
            <a:endParaRPr sz="1800"/>
          </a:p>
          <a:p>
            <a:endParaRPr sz="1800"/>
          </a:p>
          <a:p>
            <a:r>
              <a:rPr lang="zh-CN" sz="1800"/>
              <a:t>池</a:t>
            </a:r>
            <a:endParaRPr lang="zh-CN" sz="1800"/>
          </a:p>
        </p:txBody>
      </p:sp>
      <p:sp>
        <p:nvSpPr>
          <p:cNvPr id="4" name="文本框 3"/>
          <p:cNvSpPr txBox="1"/>
          <p:nvPr/>
        </p:nvSpPr>
        <p:spPr>
          <a:xfrm>
            <a:off x="2221865" y="4544060"/>
            <a:ext cx="7735570" cy="1322070"/>
          </a:xfrm>
          <a:prstGeom prst="rect">
            <a:avLst/>
          </a:prstGeom>
          <a:noFill/>
        </p:spPr>
        <p:txBody>
          <a:bodyPr wrap="square" rtlCol="0">
            <a:spAutoFit/>
          </a:bodyPr>
          <a:p>
            <a:r>
              <a:rPr lang="en-US" altLang="zh-CN" sz="1600"/>
              <a:t>享元模式包含如下角色：</a:t>
            </a:r>
            <a:endParaRPr lang="en-US" altLang="zh-CN" sz="1600"/>
          </a:p>
          <a:p>
            <a:r>
              <a:rPr lang="en-US" altLang="zh-CN" sz="1600"/>
              <a:t>Flyweight: 抽象享元类  Connection</a:t>
            </a:r>
            <a:endParaRPr lang="en-US" altLang="zh-CN" sz="1600"/>
          </a:p>
          <a:p>
            <a:r>
              <a:rPr lang="en-US" altLang="zh-CN" sz="1600"/>
              <a:t>ConcreteFlyweight: 具体享元类  ConnectionImpl</a:t>
            </a:r>
            <a:r>
              <a:rPr lang="zh-CN" altLang="en-US" sz="1600"/>
              <a:t>（</a:t>
            </a:r>
            <a:r>
              <a:rPr lang="en-US" altLang="zh-CN" sz="1600"/>
              <a:t>user,pwd,url</a:t>
            </a:r>
            <a:r>
              <a:rPr lang="zh-CN" altLang="en-US" sz="1600"/>
              <a:t>）</a:t>
            </a:r>
            <a:endParaRPr lang="en-US" altLang="zh-CN" sz="1600"/>
          </a:p>
          <a:p>
            <a:r>
              <a:rPr lang="en-US" altLang="zh-CN" sz="1600"/>
              <a:t>UnsharedConcreteFlyweight: 非共享具体享元类</a:t>
            </a:r>
            <a:r>
              <a:rPr lang="en-US" altLang="zh-CN" sz="1600">
                <a:sym typeface="+mn-ea"/>
              </a:rPr>
              <a:t>ConnectionImpl</a:t>
            </a:r>
            <a:r>
              <a:rPr lang="zh-CN" altLang="en-US" sz="1600">
                <a:sym typeface="+mn-ea"/>
              </a:rPr>
              <a:t>（</a:t>
            </a:r>
            <a:r>
              <a:rPr lang="en-US" altLang="zh-CN" sz="1600">
                <a:sym typeface="+mn-ea"/>
              </a:rPr>
              <a:t>state</a:t>
            </a:r>
            <a:r>
              <a:rPr lang="zh-CN" altLang="en-US" sz="1600">
                <a:sym typeface="+mn-ea"/>
              </a:rPr>
              <a:t>）</a:t>
            </a:r>
            <a:endParaRPr lang="en-US" altLang="zh-CN" sz="1600"/>
          </a:p>
          <a:p>
            <a:r>
              <a:rPr lang="en-US" altLang="zh-CN" sz="1600"/>
              <a:t>FlyweightFactory: 享元工厂类</a:t>
            </a:r>
            <a:r>
              <a:rPr lang="zh-CN" altLang="en-US" sz="1600"/>
              <a:t>；简单工厂，产品就一个</a:t>
            </a:r>
            <a:r>
              <a:rPr lang="en-US" altLang="zh-CN" sz="1600"/>
              <a:t>Connection</a:t>
            </a:r>
            <a:endParaRPr lang="en-US" altLang="zh-CN"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6" name="内容占位符 5"/>
          <p:cNvPicPr>
            <a:picLocks noChangeAspect="1"/>
          </p:cNvPicPr>
          <p:nvPr>
            <p:ph idx="1"/>
          </p:nvPr>
        </p:nvPicPr>
        <p:blipFill>
          <a:blip r:embed="rId1"/>
          <a:stretch>
            <a:fillRect/>
          </a:stretch>
        </p:blipFill>
        <p:spPr>
          <a:xfrm>
            <a:off x="1962150" y="1568450"/>
            <a:ext cx="8267700" cy="4353560"/>
          </a:xfrm>
          <a:prstGeom prst="rect">
            <a:avLst/>
          </a:prstGeom>
        </p:spPr>
      </p:pic>
      <p:sp>
        <p:nvSpPr>
          <p:cNvPr id="3" name="文本框 2"/>
          <p:cNvSpPr txBox="1"/>
          <p:nvPr/>
        </p:nvSpPr>
        <p:spPr>
          <a:xfrm>
            <a:off x="6329045" y="1568450"/>
            <a:ext cx="4697730" cy="368300"/>
          </a:xfrm>
          <a:prstGeom prst="rect">
            <a:avLst/>
          </a:prstGeom>
          <a:noFill/>
        </p:spPr>
        <p:txBody>
          <a:bodyPr wrap="square" rtlCol="0">
            <a:spAutoFit/>
          </a:bodyPr>
          <a:p>
            <a:r>
              <a:rPr lang="zh-CN" altLang="en-US"/>
              <a:t>初始化加载很多</a:t>
            </a:r>
            <a:r>
              <a:rPr lang="en-US" altLang="zh-CN"/>
              <a:t>waitress</a:t>
            </a:r>
            <a:r>
              <a:rPr lang="zh-CN" altLang="en-US"/>
              <a:t>对象，形成对象池</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sz="1800"/>
              <a:t>什么场景用到？</a:t>
            </a:r>
            <a:endParaRPr lang="zh-CN" sz="1800"/>
          </a:p>
          <a:p>
            <a:pPr lvl="1"/>
            <a:r>
              <a:rPr lang="zh-CN" sz="1800"/>
              <a:t>典型的代表：数据库连接池</a:t>
            </a:r>
            <a:endParaRPr lang="zh-CN" sz="1800"/>
          </a:p>
          <a:p>
            <a:pPr lvl="1"/>
            <a:r>
              <a:rPr lang="zh-CN" sz="1800"/>
              <a:t>所有的池化技术</a:t>
            </a:r>
            <a:endParaRPr lang="zh-CN" sz="1800"/>
          </a:p>
          <a:p>
            <a:pPr lvl="1"/>
            <a:r>
              <a:rPr lang="zh-CN" sz="1800"/>
              <a:t>享元和原型模式有什么区别？享元是预先准备好的对象进行复用，原型没法确定预先有哪些</a:t>
            </a:r>
            <a:endParaRPr lang="zh-CN" sz="1800"/>
          </a:p>
          <a:p>
            <a:pPr lvl="1"/>
            <a:r>
              <a:rPr lang="en-US" altLang="zh-CN" sz="1800"/>
              <a:t>......</a:t>
            </a:r>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过滤器模式（Filter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使用不同的标准来过滤一组对象，通过逻辑运算以解耦的方式把它们连接起来。结合多个标准来获得单一标准</a:t>
            </a:r>
            <a:endParaRPr lang="zh-CN" altLang="en-US" sz="1800">
              <a:solidFill>
                <a:srgbClr val="3D00FF"/>
              </a:solidFill>
            </a:endParaRPr>
          </a:p>
        </p:txBody>
      </p:sp>
      <p:pic>
        <p:nvPicPr>
          <p:cNvPr id="4" name="图片 3"/>
          <p:cNvPicPr>
            <a:picLocks noChangeAspect="1"/>
          </p:cNvPicPr>
          <p:nvPr/>
        </p:nvPicPr>
        <p:blipFill>
          <a:blip r:embed="rId1"/>
          <a:stretch>
            <a:fillRect/>
          </a:stretch>
        </p:blipFill>
        <p:spPr>
          <a:xfrm>
            <a:off x="2334895" y="1864360"/>
            <a:ext cx="7522210" cy="4758055"/>
          </a:xfrm>
          <a:prstGeom prst="rect">
            <a:avLst/>
          </a:prstGeom>
        </p:spPr>
      </p:pic>
      <p:sp>
        <p:nvSpPr>
          <p:cNvPr id="5" name="文本框 4"/>
          <p:cNvSpPr txBox="1"/>
          <p:nvPr/>
        </p:nvSpPr>
        <p:spPr>
          <a:xfrm>
            <a:off x="4447540" y="6254115"/>
            <a:ext cx="7532370" cy="368300"/>
          </a:xfrm>
          <a:prstGeom prst="rect">
            <a:avLst/>
          </a:prstGeom>
          <a:noFill/>
        </p:spPr>
        <p:txBody>
          <a:bodyPr wrap="square" rtlCol="0">
            <a:spAutoFit/>
          </a:bodyPr>
          <a:p>
            <a:r>
              <a:rPr lang="zh-CN" altLang="en-US"/>
              <a:t>https://www.runoob.com/design-pattern/filter-pattern.html</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pPr algn="l">
              <a:buClrTx/>
              <a:buSzTx/>
              <a:buFontTx/>
            </a:pPr>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行为型模式（Behavioral Patterns）</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25110" y="3451225"/>
            <a:ext cx="4669790" cy="3138170"/>
          </a:xfrm>
          <a:prstGeom prst="rect">
            <a:avLst/>
          </a:prstGeom>
          <a:noFill/>
        </p:spPr>
        <p:txBody>
          <a:bodyPr wrap="square" rtlCol="0">
            <a:spAutoFit/>
            <a:scene3d>
              <a:camera prst="orthographicFront"/>
              <a:lightRig rig="threePt" dir="t"/>
            </a:scene3d>
          </a:bodyPr>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为什么用行为型模式</a:t>
            </a:r>
            <a:endParaRPr lang="zh-CN" altLang="en-US"/>
          </a:p>
        </p:txBody>
      </p:sp>
      <p:sp>
        <p:nvSpPr>
          <p:cNvPr id="3" name="内容占位符 2"/>
          <p:cNvSpPr>
            <a:spLocks noGrp="1"/>
          </p:cNvSpPr>
          <p:nvPr>
            <p:ph idx="1"/>
          </p:nvPr>
        </p:nvSpPr>
        <p:spPr>
          <a:xfrm>
            <a:off x="614680" y="1420495"/>
            <a:ext cx="11411585" cy="4432935"/>
          </a:xfrm>
        </p:spPr>
        <p:txBody>
          <a:bodyPr>
            <a:normAutofit/>
          </a:bodyPr>
          <a:p>
            <a:r>
              <a:rPr lang="zh-CN" altLang="en-US" sz="2000">
                <a:latin typeface="黑体" panose="02010609060101010101" charset="-122"/>
                <a:ea typeface="黑体" panose="02010609060101010101" charset="-122"/>
                <a:cs typeface="黑体" panose="02010609060101010101" charset="-122"/>
              </a:rPr>
              <a:t>行为型模式关注点“</a:t>
            </a:r>
            <a:r>
              <a:rPr lang="zh-CN" altLang="en-US" sz="2000">
                <a:solidFill>
                  <a:srgbClr val="FF0000"/>
                </a:solidFill>
                <a:latin typeface="黑体" panose="02010609060101010101" charset="-122"/>
                <a:ea typeface="黑体" panose="02010609060101010101" charset="-122"/>
                <a:cs typeface="黑体" panose="02010609060101010101" charset="-122"/>
              </a:rPr>
              <a:t>怎样运行对象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a:t>
            </a:r>
            <a:r>
              <a:rPr lang="en-US" altLang="zh-CN" sz="2000">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对象的运行时流程控制</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行为型模式用于描述程序在运行时复杂的流程控制，</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描述多个类或对象之间怎样相互协作共同完成单个对象都无法单独完成的任务，它涉及算法与对象间职责的分配。</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行为型模式分为</a:t>
            </a:r>
            <a:r>
              <a:rPr lang="zh-CN" altLang="en-US" sz="2000" b="1">
                <a:solidFill>
                  <a:srgbClr val="3D00FF"/>
                </a:solidFill>
                <a:latin typeface="黑体" panose="02010609060101010101" charset="-122"/>
                <a:ea typeface="黑体" panose="02010609060101010101" charset="-122"/>
                <a:cs typeface="黑体" panose="02010609060101010101" charset="-122"/>
              </a:rPr>
              <a:t>类行为模式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对象行为模式</a:t>
            </a:r>
            <a:r>
              <a:rPr lang="zh-CN" altLang="en-US" sz="2000">
                <a:latin typeface="黑体" panose="02010609060101010101" charset="-122"/>
                <a:ea typeface="黑体" panose="02010609060101010101" charset="-122"/>
                <a:cs typeface="黑体" panose="02010609060101010101" charset="-122"/>
              </a:rPr>
              <a:t>，前者采用继承机制来在类间分派行为，后者采用组合或聚合在对象间分配行为。由于组合关系或聚合关系比继承关系耦合度低，满足“</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”，所以对象行为模式比类行为模式具有更大的灵活性。</a:t>
            </a:r>
            <a:endParaRPr lang="zh-CN" altLang="en-US" sz="2000">
              <a:latin typeface="黑体" panose="02010609060101010101" charset="-122"/>
              <a:ea typeface="黑体" panose="02010609060101010101" charset="-122"/>
              <a:cs typeface="黑体" panose="02010609060101010101" charset="-122"/>
            </a:endParaRP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99210" y="2275840"/>
            <a:ext cx="6894830" cy="583565"/>
          </a:xfrm>
          <a:prstGeom prst="rect">
            <a:avLst/>
          </a:prstGeom>
          <a:noFill/>
        </p:spPr>
        <p:txBody>
          <a:bodyPr wrap="square" rtlCol="0">
            <a:spAutoFit/>
            <a:scene3d>
              <a:camera prst="orthographicFront"/>
              <a:lightRig rig="threePt" dir="t"/>
            </a:scene3d>
          </a:bodyPr>
          <a:p>
            <a:r>
              <a:rPr lang="zh-CN" altLang="en-US" sz="3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设计模式导论</a:t>
            </a:r>
            <a:endParaRPr lang="zh-CN" altLang="en-US" sz="3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为什么用行为型模式</a:t>
            </a:r>
            <a:endParaRPr lang="zh-CN" altLang="en-US"/>
          </a:p>
        </p:txBody>
      </p:sp>
      <p:sp>
        <p:nvSpPr>
          <p:cNvPr id="3" name="内容占位符 2"/>
          <p:cNvSpPr>
            <a:spLocks noGrp="1"/>
          </p:cNvSpPr>
          <p:nvPr>
            <p:ph idx="1"/>
          </p:nvPr>
        </p:nvSpPr>
        <p:spPr>
          <a:xfrm>
            <a:off x="614680" y="1420495"/>
            <a:ext cx="11411585" cy="4432935"/>
          </a:xfrm>
        </p:spPr>
        <p:txBody>
          <a:bodyPr>
            <a:normAutofit/>
          </a:bodyPr>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Method）模式：父类定义算法骨架，某些实现放在子类</a:t>
            </a:r>
            <a:endPar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策略（Strategy）模式：每种算法独立封装，根据不同情况使用不同算法策略</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状态（State）模式：每种状态独立封装，不同状态内部封装了不同行为</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命令（Command）模式：将一个请求封装为一个对象，使发出请求的责任和执行请求的责任分割开</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Responsibility）模式：所有处理者封装为链式结构，依次调用</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备忘录（Memento）模式：把核心信息抽取出来，可以进行保存</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解释器（Interpreter）模式：定义语法解析规则</a:t>
            </a:r>
            <a:endPar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观察者（Observer）模式：维护多个观察者依赖，状态变化通知所有观察者</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中介者（Mediator）模式：取消类</a:t>
            </a:r>
            <a:r>
              <a:rPr lang="en-US" altLang="zh-CN"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对象的直接调用关系，使用中介者维护</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迭代器（Iterator）模式：定义集合数据的遍历规则</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访问者（Visitor）模式：分离对象结构，与元素的执行算法</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latin typeface="黑体" panose="02010609060101010101" charset="-122"/>
                <a:ea typeface="黑体" panose="02010609060101010101" charset="-122"/>
                <a:cs typeface="黑体" panose="02010609060101010101" charset="-122"/>
              </a:rPr>
              <a:t>除了</a:t>
            </a:r>
            <a:r>
              <a:rPr lang="zh-CN" altLang="en-US" sz="2000" b="1">
                <a:solidFill>
                  <a:srgbClr val="3D00FF"/>
                </a:solidFill>
                <a:latin typeface="黑体" panose="02010609060101010101" charset="-122"/>
                <a:ea typeface="黑体" panose="02010609060101010101" charset="-122"/>
                <a:cs typeface="黑体" panose="02010609060101010101" charset="-122"/>
              </a:rPr>
              <a:t>模板方法模式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解释器模式</a:t>
            </a:r>
            <a:r>
              <a:rPr lang="zh-CN" altLang="en-US" sz="2000">
                <a:latin typeface="黑体" panose="02010609060101010101" charset="-122"/>
                <a:ea typeface="黑体" panose="02010609060101010101" charset="-122"/>
                <a:cs typeface="黑体" panose="02010609060101010101" charset="-122"/>
              </a:rPr>
              <a:t>是</a:t>
            </a:r>
            <a:r>
              <a:rPr lang="zh-CN" altLang="en-US" sz="2000" b="1">
                <a:solidFill>
                  <a:srgbClr val="3D00FF"/>
                </a:solidFill>
                <a:latin typeface="黑体" panose="02010609060101010101" charset="-122"/>
                <a:ea typeface="黑体" panose="02010609060101010101" charset="-122"/>
                <a:cs typeface="黑体" panose="02010609060101010101" charset="-122"/>
              </a:rPr>
              <a:t>类行为型模式</a:t>
            </a:r>
            <a:r>
              <a:rPr lang="zh-CN" altLang="en-US" sz="2000">
                <a:latin typeface="黑体" panose="02010609060101010101" charset="-122"/>
                <a:ea typeface="黑体" panose="02010609060101010101" charset="-122"/>
                <a:cs typeface="黑体" panose="02010609060101010101" charset="-122"/>
              </a:rPr>
              <a:t>，</a:t>
            </a:r>
            <a:r>
              <a:rPr lang="zh-CN" altLang="en-US" sz="2000" b="1">
                <a:solidFill>
                  <a:srgbClr val="3D00FF"/>
                </a:solidFill>
                <a:latin typeface="黑体" panose="02010609060101010101" charset="-122"/>
                <a:ea typeface="黑体" panose="02010609060101010101" charset="-122"/>
                <a:cs typeface="黑体" panose="02010609060101010101" charset="-122"/>
              </a:rPr>
              <a:t>其他</a:t>
            </a:r>
            <a:r>
              <a:rPr lang="zh-CN" altLang="en-US" sz="2000">
                <a:latin typeface="黑体" panose="02010609060101010101" charset="-122"/>
                <a:ea typeface="黑体" panose="02010609060101010101" charset="-122"/>
                <a:cs typeface="黑体" panose="02010609060101010101" charset="-122"/>
              </a:rPr>
              <a:t>的全部属于</a:t>
            </a:r>
            <a:r>
              <a:rPr lang="zh-CN" altLang="en-US" sz="2000" b="1">
                <a:solidFill>
                  <a:srgbClr val="3D00FF"/>
                </a:solidFill>
                <a:latin typeface="黑体" panose="02010609060101010101" charset="-122"/>
                <a:ea typeface="黑体" panose="02010609060101010101" charset="-122"/>
                <a:cs typeface="黑体" panose="02010609060101010101" charset="-122"/>
              </a:rPr>
              <a:t>对象行为型模式</a:t>
            </a:r>
            <a:endParaRPr lang="zh-CN" altLang="en-US" sz="2000" b="1">
              <a:solidFill>
                <a:srgbClr val="3D00FF"/>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a:t>在模板模式（Template Pattern）中，一个抽象类公开定义了执行它的方法的方式模板。它的子类可以按需要重写方法实现，但调用将以抽象类中定义的方式进行。</a:t>
            </a:r>
            <a:endParaRPr lang="zh-CN" altLang="en-US"/>
          </a:p>
        </p:txBody>
      </p:sp>
      <p:sp>
        <p:nvSpPr>
          <p:cNvPr id="4" name="文本框 3"/>
          <p:cNvSpPr txBox="1"/>
          <p:nvPr/>
        </p:nvSpPr>
        <p:spPr>
          <a:xfrm>
            <a:off x="727075" y="5772150"/>
            <a:ext cx="5380990" cy="922020"/>
          </a:xfrm>
          <a:prstGeom prst="rect">
            <a:avLst/>
          </a:prstGeom>
          <a:noFill/>
        </p:spPr>
        <p:txBody>
          <a:bodyPr wrap="square" rtlCol="0">
            <a:spAutoFit/>
          </a:bodyPr>
          <a:p>
            <a:pPr algn="l">
              <a:buClrTx/>
              <a:buSzTx/>
              <a:buFontTx/>
            </a:pPr>
            <a:r>
              <a:rPr lang="zh-CN" altLang="en-US">
                <a:sym typeface="+mn-ea"/>
              </a:rPr>
              <a:t>模板方法（Template Method）包含两个角色</a:t>
            </a:r>
            <a:endParaRPr lang="zh-CN" altLang="en-US"/>
          </a:p>
          <a:p>
            <a:pPr algn="l">
              <a:buClrTx/>
              <a:buSzTx/>
              <a:buFontTx/>
            </a:pPr>
            <a:r>
              <a:rPr lang="zh-CN" altLang="en-US"/>
              <a:t>抽象类/抽象模板（Abstract Class）</a:t>
            </a:r>
            <a:endParaRPr lang="zh-CN" altLang="en-US"/>
          </a:p>
          <a:p>
            <a:r>
              <a:rPr lang="zh-CN" altLang="en-US"/>
              <a:t>具体子类/具体实现（Concrete Class）</a:t>
            </a:r>
            <a:endParaRPr lang="zh-CN" altLang="en-US"/>
          </a:p>
        </p:txBody>
      </p:sp>
      <p:pic>
        <p:nvPicPr>
          <p:cNvPr id="6" name="图片 5"/>
          <p:cNvPicPr>
            <a:picLocks noChangeAspect="1"/>
          </p:cNvPicPr>
          <p:nvPr/>
        </p:nvPicPr>
        <p:blipFill>
          <a:blip r:embed="rId1"/>
          <a:stretch>
            <a:fillRect/>
          </a:stretch>
        </p:blipFill>
        <p:spPr>
          <a:xfrm>
            <a:off x="1918970" y="2580005"/>
            <a:ext cx="8354060" cy="269557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sym typeface="+mn-ea"/>
              </a:rPr>
              <a:t>什么场景用到？</a:t>
            </a:r>
            <a:endParaRPr lang="zh-CN"/>
          </a:p>
          <a:p>
            <a:pPr lvl="1"/>
            <a:r>
              <a:rPr lang="en-US" altLang="zh-CN"/>
              <a:t>Spring</a:t>
            </a:r>
            <a:r>
              <a:rPr lang="zh-CN" altLang="en-US"/>
              <a:t>的整个继承体系都基本用到模板方法</a:t>
            </a:r>
            <a:r>
              <a:rPr lang="en-US" altLang="zh-CN"/>
              <a:t>;</a:t>
            </a:r>
            <a:endParaRPr lang="en-US" altLang="zh-CN"/>
          </a:p>
          <a:p>
            <a:pPr lvl="2"/>
            <a:r>
              <a:rPr lang="en-US" altLang="zh-CN"/>
              <a:t>BeanFactory.getBean(1,2,3,4)--A1---A2---A3---A4</a:t>
            </a:r>
            <a:r>
              <a:rPr lang="zh-CN" altLang="en-US"/>
              <a:t>（全部被完成）</a:t>
            </a:r>
            <a:endParaRPr lang="en-US" altLang="zh-CN"/>
          </a:p>
          <a:p>
            <a:pPr lvl="1"/>
            <a:r>
              <a:rPr lang="en-US" altLang="zh-CN"/>
              <a:t>JdbcTemplate</a:t>
            </a:r>
            <a:r>
              <a:rPr lang="zh-CN" altLang="en-US"/>
              <a:t>、</a:t>
            </a:r>
            <a:r>
              <a:rPr lang="en-US" altLang="zh-CN"/>
              <a:t>RedisTemplate</a:t>
            </a:r>
            <a:r>
              <a:rPr lang="zh-CN" altLang="en-US"/>
              <a:t>都允许我们再扩展</a:t>
            </a:r>
            <a:r>
              <a:rPr lang="en-US" altLang="zh-CN"/>
              <a:t>.....</a:t>
            </a:r>
            <a:endParaRPr lang="en-US" altLang="zh-CN"/>
          </a:p>
          <a:p>
            <a:pPr lvl="1"/>
            <a:r>
              <a:rPr lang="zh-CN" altLang="en-US"/>
              <a:t>我们自己的系统也应该使用模板方法</a:t>
            </a:r>
            <a:r>
              <a:rPr lang="zh-CN" altLang="en-US">
                <a:sym typeface="+mn-ea"/>
              </a:rPr>
              <a:t>组织</a:t>
            </a:r>
            <a:r>
              <a:rPr lang="zh-CN" altLang="en-US"/>
              <a:t>类结构</a:t>
            </a:r>
            <a:endParaRPr lang="zh-CN" altLang="en-US"/>
          </a:p>
          <a:p>
            <a:pPr lvl="1"/>
            <a:r>
              <a:rPr lang="en-US" altLang="zh-CN"/>
              <a:t>......</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zh-CN" altLang="en-US"/>
              <a:t>策略（Strategy）模式定义了一系列算法，并将每个算法封装起来，使它们可以相互替换，且算法的变化不会影响使用算法的客户。属于对象行为模式。</a:t>
            </a:r>
            <a:endParaRPr lang="en-US" altLang="zh-CN"/>
          </a:p>
        </p:txBody>
      </p:sp>
      <p:sp>
        <p:nvSpPr>
          <p:cNvPr id="4" name="文本框 3"/>
          <p:cNvSpPr txBox="1"/>
          <p:nvPr/>
        </p:nvSpPr>
        <p:spPr>
          <a:xfrm>
            <a:off x="1358900" y="5535930"/>
            <a:ext cx="8806180" cy="1322070"/>
          </a:xfrm>
          <a:prstGeom prst="rect">
            <a:avLst/>
          </a:prstGeom>
          <a:noFill/>
        </p:spPr>
        <p:txBody>
          <a:bodyPr wrap="square" rtlCol="0">
            <a:spAutoFit/>
          </a:bodyPr>
          <a:p>
            <a:pPr algn="l">
              <a:buClrTx/>
              <a:buSzTx/>
              <a:buFontTx/>
            </a:pPr>
            <a:r>
              <a:rPr lang="zh-CN" altLang="en-US" sz="1600">
                <a:sym typeface="+mn-ea"/>
              </a:rPr>
              <a:t>策略模式的主要角色如下。</a:t>
            </a:r>
            <a:endParaRPr lang="zh-CN" altLang="en-US" sz="1600">
              <a:sym typeface="+mn-ea"/>
            </a:endParaRPr>
          </a:p>
          <a:p>
            <a:pPr algn="l">
              <a:buClrTx/>
              <a:buSzTx/>
              <a:buFontTx/>
            </a:pPr>
            <a:r>
              <a:rPr lang="zh-CN" altLang="en-US" sz="1600" b="1">
                <a:sym typeface="+mn-ea"/>
              </a:rPr>
              <a:t>抽象策略（Strategy）类</a:t>
            </a:r>
            <a:r>
              <a:rPr lang="zh-CN" altLang="en-US" sz="1600">
                <a:sym typeface="+mn-ea"/>
              </a:rPr>
              <a:t>：公共接口，各种不同的算法以不同的方式实现这个接口，环境角色使用这个接口调用不同的算法，一般使用接口或抽象类实现。</a:t>
            </a:r>
            <a:endParaRPr lang="zh-CN" altLang="en-US" sz="1600">
              <a:sym typeface="+mn-ea"/>
            </a:endParaRPr>
          </a:p>
          <a:p>
            <a:pPr algn="l">
              <a:buClrTx/>
              <a:buSzTx/>
              <a:buFontTx/>
            </a:pPr>
            <a:r>
              <a:rPr lang="zh-CN" altLang="en-US" sz="1600" b="1">
                <a:sym typeface="+mn-ea"/>
              </a:rPr>
              <a:t>具体策略（Concrete Strategy）类</a:t>
            </a:r>
            <a:r>
              <a:rPr lang="zh-CN" altLang="en-US" sz="1600">
                <a:sym typeface="+mn-ea"/>
              </a:rPr>
              <a:t>：实现了抽象策略定义的接口，提供具体的算法实现。</a:t>
            </a:r>
            <a:endParaRPr lang="zh-CN" altLang="en-US" sz="1600">
              <a:sym typeface="+mn-ea"/>
            </a:endParaRPr>
          </a:p>
          <a:p>
            <a:pPr algn="l">
              <a:buClrTx/>
              <a:buSzTx/>
              <a:buFontTx/>
            </a:pPr>
            <a:r>
              <a:rPr lang="zh-CN" altLang="en-US" sz="1600" b="1">
                <a:sym typeface="+mn-ea"/>
              </a:rPr>
              <a:t>环境（Context）类</a:t>
            </a:r>
            <a:r>
              <a:rPr lang="zh-CN" altLang="en-US" sz="1600">
                <a:sym typeface="+mn-ea"/>
              </a:rPr>
              <a:t>：持有一个策略类的引用，最终给客户端调用。</a:t>
            </a:r>
            <a:endParaRPr lang="zh-CN" altLang="en-US" sz="1600">
              <a:sym typeface="+mn-ea"/>
            </a:endParaRPr>
          </a:p>
        </p:txBody>
      </p:sp>
      <p:pic>
        <p:nvPicPr>
          <p:cNvPr id="5" name="图片 4"/>
          <p:cNvPicPr>
            <a:picLocks noChangeAspect="1"/>
          </p:cNvPicPr>
          <p:nvPr/>
        </p:nvPicPr>
        <p:blipFill>
          <a:blip r:embed="rId1"/>
          <a:stretch>
            <a:fillRect/>
          </a:stretch>
        </p:blipFill>
        <p:spPr>
          <a:xfrm>
            <a:off x="1577975" y="1824990"/>
            <a:ext cx="8658225" cy="348932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sym typeface="+mn-ea"/>
              </a:rPr>
              <a:t>什么场景用到？</a:t>
            </a:r>
            <a:endParaRPr lang="zh-CN"/>
          </a:p>
          <a:p>
            <a:pPr lvl="1"/>
            <a:r>
              <a:rPr lang="en-US" altLang="zh-CN"/>
              <a:t>使用策略模式可以避免使用多重条件语句，如 if...else 语句、switch...case 语句</a:t>
            </a:r>
            <a:endParaRPr lang="en-US" altLang="zh-CN"/>
          </a:p>
          <a:p>
            <a:pPr lvl="1"/>
            <a:r>
              <a:rPr lang="zh-CN"/>
              <a:t>什么是</a:t>
            </a:r>
            <a:r>
              <a:rPr lang="en-US" altLang="zh-CN"/>
              <a:t>Spring</a:t>
            </a:r>
            <a:r>
              <a:rPr lang="zh-CN" altLang="en-US"/>
              <a:t>的 InstantiationStrategy</a:t>
            </a:r>
            <a:endParaRPr lang="zh-CN" altLang="en-US"/>
          </a:p>
          <a:p>
            <a:pPr lvl="1"/>
            <a:r>
              <a:rPr lang="zh-CN" altLang="en-US"/>
              <a:t>线程池拒绝策略</a:t>
            </a:r>
            <a:endParaRPr lang="zh-CN" altLang="en-US"/>
          </a:p>
          <a:p>
            <a:pPr lvl="2"/>
            <a:endParaRPr lang="zh-CN" altLang="en-US"/>
          </a:p>
          <a:p>
            <a:pPr lvl="1"/>
            <a:r>
              <a:rPr lang="en-US" altLang="zh-CN"/>
              <a:t>......</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状态（State）模式：对有状态的对象，把复杂的“判断逻辑”提取到不同的状态对象中，允许状态对象在其内部状态发生改变时改变其行为。</a:t>
            </a:r>
            <a:endParaRPr lang="en-US" altLang="zh-CN"/>
          </a:p>
        </p:txBody>
      </p:sp>
      <p:sp>
        <p:nvSpPr>
          <p:cNvPr id="4" name="文本框 3"/>
          <p:cNvSpPr txBox="1"/>
          <p:nvPr/>
        </p:nvSpPr>
        <p:spPr>
          <a:xfrm>
            <a:off x="337820" y="5692775"/>
            <a:ext cx="11170920" cy="1076325"/>
          </a:xfrm>
          <a:prstGeom prst="rect">
            <a:avLst/>
          </a:prstGeom>
          <a:noFill/>
        </p:spPr>
        <p:txBody>
          <a:bodyPr wrap="square" rtlCol="0">
            <a:spAutoFit/>
          </a:bodyPr>
          <a:p>
            <a:pPr algn="l">
              <a:buClrTx/>
              <a:buSzTx/>
              <a:buFontTx/>
            </a:pPr>
            <a:r>
              <a:rPr lang="zh-CN" altLang="en-US" sz="1600">
                <a:sym typeface="+mn-ea"/>
              </a:rPr>
              <a:t>状态模式包含以下主要角色。</a:t>
            </a:r>
            <a:endParaRPr lang="zh-CN" altLang="en-US" sz="1600">
              <a:sym typeface="+mn-ea"/>
            </a:endParaRPr>
          </a:p>
          <a:p>
            <a:pPr algn="l">
              <a:buClrTx/>
              <a:buSzTx/>
              <a:buFontTx/>
            </a:pPr>
            <a:r>
              <a:rPr lang="zh-CN" altLang="en-US" sz="1600" b="1">
                <a:sym typeface="+mn-ea"/>
              </a:rPr>
              <a:t>环境类（Context）角色</a:t>
            </a:r>
            <a:r>
              <a:rPr lang="zh-CN" altLang="en-US" sz="1600">
                <a:sym typeface="+mn-ea"/>
              </a:rPr>
              <a:t>：也称为上下文，它定义了客户端需要的接口，内部维护一个当前状态，并负责具体状态的切换。</a:t>
            </a:r>
            <a:endParaRPr lang="zh-CN" altLang="en-US" sz="1600">
              <a:sym typeface="+mn-ea"/>
            </a:endParaRPr>
          </a:p>
          <a:p>
            <a:pPr algn="l">
              <a:buClrTx/>
              <a:buSzTx/>
              <a:buFontTx/>
            </a:pPr>
            <a:r>
              <a:rPr lang="zh-CN" altLang="en-US" sz="1600" b="1">
                <a:sym typeface="+mn-ea"/>
              </a:rPr>
              <a:t>抽象状态（State）角色</a:t>
            </a:r>
            <a:r>
              <a:rPr lang="zh-CN" altLang="en-US" sz="1600">
                <a:sym typeface="+mn-ea"/>
              </a:rPr>
              <a:t>：定义一个接口，用以封装环境对象中的特定状态所对应的行为，可以有一个或多个行为。</a:t>
            </a:r>
            <a:endParaRPr lang="zh-CN" altLang="en-US" sz="1600">
              <a:sym typeface="+mn-ea"/>
            </a:endParaRPr>
          </a:p>
          <a:p>
            <a:pPr algn="l">
              <a:buClrTx/>
              <a:buSzTx/>
              <a:buFontTx/>
            </a:pPr>
            <a:r>
              <a:rPr lang="zh-CN" altLang="en-US" sz="1600" b="1">
                <a:sym typeface="+mn-ea"/>
              </a:rPr>
              <a:t>具体状态（Concrete State）角色</a:t>
            </a:r>
            <a:r>
              <a:rPr lang="zh-CN" altLang="en-US" sz="1600">
                <a:sym typeface="+mn-ea"/>
              </a:rPr>
              <a:t>：实现抽象状态所对应的行为，并且在需要的情况下进行状态切换。</a:t>
            </a:r>
            <a:endParaRPr lang="zh-CN" altLang="en-US" sz="1600">
              <a:sym typeface="+mn-ea"/>
            </a:endParaRPr>
          </a:p>
        </p:txBody>
      </p:sp>
      <p:pic>
        <p:nvPicPr>
          <p:cNvPr id="8" name="图片 7"/>
          <p:cNvPicPr>
            <a:picLocks noChangeAspect="1"/>
          </p:cNvPicPr>
          <p:nvPr/>
        </p:nvPicPr>
        <p:blipFill>
          <a:blip r:embed="rId1"/>
          <a:stretch>
            <a:fillRect/>
          </a:stretch>
        </p:blipFill>
        <p:spPr>
          <a:xfrm>
            <a:off x="1132205" y="1826895"/>
            <a:ext cx="10290175" cy="38658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zh-CN"/>
              <a:t>策略模式和状态模式是一样的？</a:t>
            </a:r>
            <a:endParaRPr lang="zh-CN"/>
          </a:p>
          <a:p>
            <a:pPr lvl="1"/>
            <a:r>
              <a:rPr lang="zh-CN"/>
              <a:t>状态模式核心需要具体状态类能在必要的时候切换状态</a:t>
            </a:r>
            <a:endParaRPr lang="zh-CN"/>
          </a:p>
          <a:p>
            <a:pPr lvl="1"/>
            <a:r>
              <a:rPr lang="zh-CN" altLang="en-US"/>
              <a:t>流程框架与状态机</a:t>
            </a:r>
            <a:endParaRPr lang="en-US" altLang="zh-CN"/>
          </a:p>
          <a:p>
            <a:pPr lvl="1"/>
            <a:r>
              <a:rPr lang="en-US" altLang="zh-CN"/>
              <a:t>......</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6" name="内容占位符 5"/>
          <p:cNvPicPr>
            <a:picLocks noChangeAspect="1"/>
          </p:cNvPicPr>
          <p:nvPr>
            <p:ph idx="1"/>
          </p:nvPr>
        </p:nvPicPr>
        <p:blipFill>
          <a:blip r:embed="rId1"/>
          <a:stretch>
            <a:fillRect/>
          </a:stretch>
        </p:blipFill>
        <p:spPr>
          <a:xfrm>
            <a:off x="1151890" y="1430655"/>
            <a:ext cx="10267950" cy="453326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中介者模式(Mediator Pattern)</a:t>
            </a:r>
            <a:r>
              <a:rPr lang="zh-CN" altLang="en-US"/>
              <a:t>：</a:t>
            </a:r>
            <a:r>
              <a:rPr lang="en-US" altLang="zh-CN"/>
              <a:t>用一个中介对象来封装一系列的对象交互，中介者使各对象不需要显式地相互引用，</a:t>
            </a:r>
            <a:r>
              <a:rPr lang="zh-CN" altLang="en-US"/>
              <a:t>减少对象间混乱的依赖关系，</a:t>
            </a:r>
            <a:r>
              <a:rPr lang="en-US" altLang="zh-CN"/>
              <a:t>从而使其耦合松散，而且可以独立地改变它们之间的交互。对象行为型模式。</a:t>
            </a:r>
            <a:endParaRPr lang="en-US" altLang="zh-CN"/>
          </a:p>
        </p:txBody>
      </p:sp>
      <p:sp>
        <p:nvSpPr>
          <p:cNvPr id="4" name="文本框 3"/>
          <p:cNvSpPr txBox="1"/>
          <p:nvPr/>
        </p:nvSpPr>
        <p:spPr>
          <a:xfrm>
            <a:off x="559435" y="5692775"/>
            <a:ext cx="6739255" cy="1076325"/>
          </a:xfrm>
          <a:prstGeom prst="rect">
            <a:avLst/>
          </a:prstGeom>
          <a:noFill/>
        </p:spPr>
        <p:txBody>
          <a:bodyPr wrap="square" rtlCol="0">
            <a:spAutoFit/>
          </a:bodyPr>
          <a:p>
            <a:pPr algn="l">
              <a:buClrTx/>
              <a:buSzTx/>
              <a:buFontTx/>
            </a:pPr>
            <a:r>
              <a:rPr lang="zh-CN" altLang="en-US" sz="1600">
                <a:sym typeface="+mn-ea"/>
              </a:rPr>
              <a:t>Mediator: 抽象中介者</a:t>
            </a:r>
            <a:endParaRPr lang="zh-CN" altLang="en-US" sz="1600">
              <a:sym typeface="+mn-ea"/>
            </a:endParaRPr>
          </a:p>
          <a:p>
            <a:pPr algn="l">
              <a:buClrTx/>
              <a:buSzTx/>
              <a:buFontTx/>
            </a:pPr>
            <a:r>
              <a:rPr lang="zh-CN" altLang="en-US" sz="1600">
                <a:sym typeface="+mn-ea"/>
              </a:rPr>
              <a:t>ConcreteMediator: 具体中介者</a:t>
            </a:r>
            <a:endParaRPr lang="zh-CN" altLang="en-US" sz="1600">
              <a:sym typeface="+mn-ea"/>
            </a:endParaRPr>
          </a:p>
          <a:p>
            <a:pPr algn="l">
              <a:buClrTx/>
              <a:buSzTx/>
              <a:buFontTx/>
            </a:pPr>
            <a:r>
              <a:rPr lang="zh-CN" altLang="en-US" sz="1600">
                <a:sym typeface="+mn-ea"/>
              </a:rPr>
              <a:t>Colleague: 抽象同事类</a:t>
            </a:r>
            <a:endParaRPr lang="zh-CN" altLang="en-US" sz="1600">
              <a:sym typeface="+mn-ea"/>
            </a:endParaRPr>
          </a:p>
          <a:p>
            <a:pPr algn="l">
              <a:buClrTx/>
              <a:buSzTx/>
              <a:buFontTx/>
            </a:pPr>
            <a:r>
              <a:rPr lang="zh-CN" altLang="en-US" sz="1600">
                <a:sym typeface="+mn-ea"/>
              </a:rPr>
              <a:t>ConcreteColleague: 具体同事类</a:t>
            </a:r>
            <a:endParaRPr lang="zh-CN" altLang="en-US" sz="1600">
              <a:sym typeface="+mn-ea"/>
            </a:endParaRPr>
          </a:p>
        </p:txBody>
      </p:sp>
      <p:pic>
        <p:nvPicPr>
          <p:cNvPr id="5" name="图片 4"/>
          <p:cNvPicPr>
            <a:picLocks noChangeAspect="1"/>
          </p:cNvPicPr>
          <p:nvPr/>
        </p:nvPicPr>
        <p:blipFill>
          <a:blip r:embed="rId1"/>
          <a:stretch>
            <a:fillRect/>
          </a:stretch>
        </p:blipFill>
        <p:spPr>
          <a:xfrm>
            <a:off x="1449705" y="2103120"/>
            <a:ext cx="8763000" cy="342138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ltLang="zh-CN"/>
              <a:t>SpringMVC </a:t>
            </a:r>
            <a:r>
              <a:rPr lang="zh-CN" altLang="en-US"/>
              <a:t>的 </a:t>
            </a:r>
            <a:r>
              <a:rPr lang="en-US" altLang="zh-CN"/>
              <a:t>DispatcherServlet</a:t>
            </a:r>
            <a:r>
              <a:rPr lang="zh-CN" altLang="en-US"/>
              <a:t>是一个中介者，他会提取</a:t>
            </a:r>
            <a:r>
              <a:rPr lang="en-US" altLang="zh-CN"/>
              <a:t>Controller</a:t>
            </a:r>
            <a:r>
              <a:rPr lang="zh-CN" altLang="en-US"/>
              <a:t>、</a:t>
            </a:r>
            <a:r>
              <a:rPr lang="en-US" altLang="zh-CN"/>
              <a:t>Model</a:t>
            </a:r>
            <a:r>
              <a:rPr lang="zh-CN" altLang="en-US"/>
              <a:t>、</a:t>
            </a:r>
            <a:r>
              <a:rPr lang="en-US" altLang="zh-CN"/>
              <a:t>View</a:t>
            </a:r>
            <a:r>
              <a:rPr lang="zh-CN" altLang="en-US"/>
              <a:t>来进行调用。而无需</a:t>
            </a:r>
            <a:r>
              <a:rPr lang="en-US" altLang="zh-CN"/>
              <a:t>controller</a:t>
            </a:r>
            <a:r>
              <a:rPr lang="zh-CN" altLang="en-US"/>
              <a:t>直接调用</a:t>
            </a:r>
            <a:r>
              <a:rPr lang="en-US" altLang="zh-CN"/>
              <a:t>view</a:t>
            </a:r>
            <a:r>
              <a:rPr lang="zh-CN" altLang="en-US"/>
              <a:t>之类的渲染方法</a:t>
            </a:r>
            <a:endParaRPr lang="zh-CN" altLang="en-US"/>
          </a:p>
          <a:p>
            <a:pPr lvl="1"/>
            <a:r>
              <a:rPr lang="zh-CN" altLang="en-US"/>
              <a:t>分布式系统中的网关</a:t>
            </a:r>
            <a:endParaRPr lang="zh-CN" altLang="en-US"/>
          </a:p>
          <a:p>
            <a:pPr lvl="1"/>
            <a:r>
              <a:rPr lang="zh-CN" altLang="en-US"/>
              <a:t>迪米特法则的一个典型应用</a:t>
            </a:r>
            <a:endParaRPr lang="zh-CN" altLang="en-US"/>
          </a:p>
          <a:p>
            <a:pPr lvl="1"/>
            <a:r>
              <a:rPr lang="zh-CN" altLang="en-US"/>
              <a:t>中介者和外观（门面）模式区别？</a:t>
            </a:r>
            <a:endParaRPr lang="zh-CN" altLang="en-US"/>
          </a:p>
          <a:p>
            <a:pPr lvl="2"/>
            <a:r>
              <a:rPr lang="zh-CN" altLang="en-US"/>
              <a:t>中介者双向操作，门面偏向于封装某一方</a:t>
            </a:r>
            <a:endParaRPr lang="zh-CN" altLang="en-US"/>
          </a:p>
          <a:p>
            <a:pPr lvl="1"/>
            <a:r>
              <a:rPr lang="en-US" altLang="zh-CN"/>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en-US">
                <a:sym typeface="+mn-ea"/>
              </a:rPr>
              <a:t>什么是 GOF</a:t>
            </a:r>
            <a:endParaRPr lang="zh-CN" altLang="en-US"/>
          </a:p>
        </p:txBody>
      </p:sp>
      <p:sp>
        <p:nvSpPr>
          <p:cNvPr id="3" name="副标题 2"/>
          <p:cNvSpPr>
            <a:spLocks noGrp="1"/>
          </p:cNvSpPr>
          <p:nvPr>
            <p:ph type="subTitle" idx="1"/>
          </p:nvPr>
        </p:nvSpPr>
        <p:spPr/>
        <p:txBody>
          <a:bodyPr/>
          <a:p>
            <a:r>
              <a:rPr lang="zh-CN" altLang="en-US">
                <a:sym typeface="+mn-ea"/>
              </a:rPr>
              <a:t>在 1994 年，由 Erich Gamma、Richard Helm、Ralph Johnson 和 John Vlissides 四人合著出版了一本名为 Design Patterns - Elements of Reusable Object-Oriented Software（中文译名：设计模式 - 可复用的面向对象软件元素） 的书，该书首次提到了软件开发中设计模式的概念。</a:t>
            </a:r>
            <a:endParaRPr lang="zh-CN" altLang="en-US">
              <a:sym typeface="+mn-ea"/>
            </a:endParaRPr>
          </a:p>
          <a:p>
            <a:endParaRPr lang="zh-CN" altLang="en-US">
              <a:sym typeface="+mn-ea"/>
            </a:endParaRPr>
          </a:p>
          <a:p>
            <a:r>
              <a:rPr lang="zh-CN" altLang="en-US">
                <a:solidFill>
                  <a:srgbClr val="FF0000"/>
                </a:solidFill>
                <a:sym typeface="+mn-ea"/>
              </a:rPr>
              <a:t>对接口编程而不是对实现编程。</a:t>
            </a:r>
            <a:endParaRPr lang="zh-CN" altLang="en-US">
              <a:solidFill>
                <a:srgbClr val="FF0000"/>
              </a:solidFill>
              <a:sym typeface="+mn-ea"/>
            </a:endParaRPr>
          </a:p>
          <a:p>
            <a:r>
              <a:rPr lang="zh-CN" altLang="en-US">
                <a:solidFill>
                  <a:srgbClr val="FF0000"/>
                </a:solidFill>
                <a:sym typeface="+mn-ea"/>
              </a:rPr>
              <a:t>优先使用对象组合而不是继承。</a:t>
            </a:r>
            <a:endParaRPr lang="zh-CN" altLang="en-US">
              <a:solidFill>
                <a:srgbClr val="FF0000"/>
              </a:solidFill>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观察者模式(Observer Pattern)：定义对象间的一种</a:t>
            </a:r>
            <a:r>
              <a:rPr lang="en-US" altLang="zh-CN" b="1">
                <a:solidFill>
                  <a:srgbClr val="3D00FF"/>
                </a:solidFill>
              </a:rPr>
              <a:t>一对多依赖关系</a:t>
            </a:r>
            <a:r>
              <a:rPr lang="en-US" altLang="zh-CN"/>
              <a:t>，使得每</a:t>
            </a:r>
            <a:r>
              <a:rPr lang="en-US" altLang="zh-CN" b="1">
                <a:solidFill>
                  <a:srgbClr val="3D00FF"/>
                </a:solidFill>
              </a:rPr>
              <a:t>当一个对象状态发生改变</a:t>
            </a:r>
            <a:r>
              <a:rPr lang="en-US" altLang="zh-CN"/>
              <a:t>时，其相关</a:t>
            </a:r>
            <a:r>
              <a:rPr lang="en-US" altLang="zh-CN" b="1">
                <a:solidFill>
                  <a:srgbClr val="3D00FF"/>
                </a:solidFill>
              </a:rPr>
              <a:t>依赖对象皆得到通知</a:t>
            </a:r>
            <a:r>
              <a:rPr lang="en-US" altLang="zh-CN"/>
              <a:t>并被</a:t>
            </a:r>
            <a:r>
              <a:rPr lang="en-US" altLang="zh-CN" b="1">
                <a:solidFill>
                  <a:srgbClr val="3D00FF"/>
                </a:solidFill>
              </a:rPr>
              <a:t>自动更新</a:t>
            </a:r>
            <a:r>
              <a:rPr lang="en-US" altLang="zh-CN"/>
              <a:t>。观察者模式又叫做发布-订阅（Publish/Subscribe）模式、模型-视图（Model/View）模式、源-监听器（Source/Listener）模式或从属者（Dependents）模式。对象行为型模式</a:t>
            </a:r>
            <a:endParaRPr lang="en-US" altLang="zh-CN"/>
          </a:p>
        </p:txBody>
      </p:sp>
      <p:sp>
        <p:nvSpPr>
          <p:cNvPr id="4" name="文本框 3"/>
          <p:cNvSpPr txBox="1"/>
          <p:nvPr/>
        </p:nvSpPr>
        <p:spPr>
          <a:xfrm>
            <a:off x="279400" y="5656580"/>
            <a:ext cx="11170920" cy="1076325"/>
          </a:xfrm>
          <a:prstGeom prst="rect">
            <a:avLst/>
          </a:prstGeom>
          <a:noFill/>
        </p:spPr>
        <p:txBody>
          <a:bodyPr wrap="square" rtlCol="0">
            <a:spAutoFit/>
          </a:bodyPr>
          <a:p>
            <a:pPr algn="l">
              <a:buClrTx/>
              <a:buSzTx/>
              <a:buFontTx/>
            </a:pPr>
            <a:r>
              <a:rPr lang="zh-CN" altLang="en-US" sz="1600">
                <a:sym typeface="+mn-ea"/>
              </a:rPr>
              <a:t>Subject: 目标</a:t>
            </a:r>
            <a:endParaRPr lang="zh-CN" altLang="en-US" sz="1600">
              <a:sym typeface="+mn-ea"/>
            </a:endParaRPr>
          </a:p>
          <a:p>
            <a:pPr algn="l">
              <a:buClrTx/>
              <a:buSzTx/>
              <a:buFontTx/>
            </a:pPr>
            <a:r>
              <a:rPr lang="zh-CN" altLang="en-US" sz="1600">
                <a:sym typeface="+mn-ea"/>
              </a:rPr>
              <a:t>ConcreteSubject: 具体目标</a:t>
            </a:r>
            <a:endParaRPr lang="zh-CN" altLang="en-US" sz="1600">
              <a:sym typeface="+mn-ea"/>
            </a:endParaRPr>
          </a:p>
          <a:p>
            <a:pPr algn="l">
              <a:buClrTx/>
              <a:buSzTx/>
              <a:buFontTx/>
            </a:pPr>
            <a:r>
              <a:rPr lang="zh-CN" altLang="en-US" sz="1600">
                <a:sym typeface="+mn-ea"/>
              </a:rPr>
              <a:t>Observer: 观察者</a:t>
            </a:r>
            <a:endParaRPr lang="zh-CN" altLang="en-US" sz="1600">
              <a:sym typeface="+mn-ea"/>
            </a:endParaRPr>
          </a:p>
          <a:p>
            <a:pPr algn="l">
              <a:buClrTx/>
              <a:buSzTx/>
              <a:buFontTx/>
            </a:pPr>
            <a:r>
              <a:rPr lang="zh-CN" altLang="en-US" sz="1600">
                <a:sym typeface="+mn-ea"/>
              </a:rPr>
              <a:t>ConcreteObserver: 具体观察者</a:t>
            </a:r>
            <a:endParaRPr lang="zh-CN" altLang="en-US" sz="1600">
              <a:sym typeface="+mn-ea"/>
            </a:endParaRPr>
          </a:p>
        </p:txBody>
      </p:sp>
      <p:pic>
        <p:nvPicPr>
          <p:cNvPr id="6" name="图片 5"/>
          <p:cNvPicPr>
            <a:picLocks noChangeAspect="1"/>
          </p:cNvPicPr>
          <p:nvPr/>
        </p:nvPicPr>
        <p:blipFill>
          <a:blip r:embed="rId1"/>
          <a:stretch>
            <a:fillRect/>
          </a:stretch>
        </p:blipFill>
        <p:spPr>
          <a:xfrm>
            <a:off x="2902585" y="2456815"/>
            <a:ext cx="7892415" cy="359219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ltLang="zh-CN"/>
              <a:t>Spring</a:t>
            </a:r>
            <a:r>
              <a:rPr lang="zh-CN" altLang="en-US"/>
              <a:t>事件机制如何实现？</a:t>
            </a:r>
            <a:endParaRPr lang="zh-CN" altLang="en-US"/>
          </a:p>
          <a:p>
            <a:pPr lvl="1"/>
            <a:r>
              <a:rPr lang="en-US" altLang="zh-CN"/>
              <a:t>Vue</a:t>
            </a:r>
            <a:r>
              <a:rPr lang="zh-CN" altLang="en-US"/>
              <a:t>的双向绑定核心</a:t>
            </a:r>
            <a:endParaRPr lang="zh-CN" altLang="en-US"/>
          </a:p>
          <a:p>
            <a:pPr lvl="1"/>
            <a:r>
              <a:rPr lang="zh-CN" altLang="en-US"/>
              <a:t>响应式编程核心思想</a:t>
            </a:r>
            <a:endParaRPr lang="zh-CN" altLang="en-US"/>
          </a:p>
          <a:p>
            <a:pPr lvl="1"/>
            <a:r>
              <a:rPr lang="en-US" altLang="zh-CN"/>
              <a:t>......</a:t>
            </a:r>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备忘录（Memento）模式：在不破坏封装性的前提下，捕获一个对象的内部状态，并在该对象之外保存这个状态，以便以后当需要时能将该对象恢复到原先保存的状态。该模式又叫快照模式。对象行为型模式</a:t>
            </a:r>
            <a:endParaRPr lang="en-US" altLang="zh-CN"/>
          </a:p>
        </p:txBody>
      </p:sp>
      <p:sp>
        <p:nvSpPr>
          <p:cNvPr id="4" name="文本框 3"/>
          <p:cNvSpPr txBox="1"/>
          <p:nvPr/>
        </p:nvSpPr>
        <p:spPr>
          <a:xfrm>
            <a:off x="279400" y="5656580"/>
            <a:ext cx="11170920" cy="1076325"/>
          </a:xfrm>
          <a:prstGeom prst="rect">
            <a:avLst/>
          </a:prstGeom>
          <a:noFill/>
        </p:spPr>
        <p:txBody>
          <a:bodyPr wrap="square" rtlCol="0">
            <a:spAutoFit/>
          </a:bodyPr>
          <a:p>
            <a:pPr algn="l">
              <a:buClrTx/>
              <a:buSzTx/>
              <a:buFontTx/>
            </a:pPr>
            <a:r>
              <a:rPr lang="zh-CN" altLang="en-US" sz="1600">
                <a:sym typeface="+mn-ea"/>
              </a:rPr>
              <a:t>发起人（Originator）角色：记录当前时刻的内部状态信息，提供创建备忘录和恢复备忘录数据的功能，实现其他业务功能，它可以访问备忘录里的所有信息。</a:t>
            </a:r>
            <a:endParaRPr lang="zh-CN" altLang="en-US" sz="1600">
              <a:sym typeface="+mn-ea"/>
            </a:endParaRPr>
          </a:p>
          <a:p>
            <a:pPr algn="l">
              <a:buClrTx/>
              <a:buSzTx/>
              <a:buFontTx/>
            </a:pPr>
            <a:r>
              <a:rPr lang="zh-CN" altLang="en-US" sz="1600">
                <a:sym typeface="+mn-ea"/>
              </a:rPr>
              <a:t>备忘录（Memento）角色：负责存储发起人的内部状态，在需要的时候提供这些内部状态给发起人。</a:t>
            </a:r>
            <a:endParaRPr lang="zh-CN" altLang="en-US" sz="1600">
              <a:sym typeface="+mn-ea"/>
            </a:endParaRPr>
          </a:p>
          <a:p>
            <a:pPr algn="l">
              <a:buClrTx/>
              <a:buSzTx/>
              <a:buFontTx/>
            </a:pPr>
            <a:r>
              <a:rPr lang="zh-CN" altLang="en-US" sz="1600">
                <a:sym typeface="+mn-ea"/>
              </a:rPr>
              <a:t>管理者（Caretaker）角色：对备忘录进行管理，提供保存与获取备忘录的功能，但其不能对备忘录的内容进行访问与修改。</a:t>
            </a:r>
            <a:endParaRPr lang="zh-CN" altLang="en-US" sz="1600">
              <a:sym typeface="+mn-ea"/>
            </a:endParaRPr>
          </a:p>
        </p:txBody>
      </p:sp>
      <p:pic>
        <p:nvPicPr>
          <p:cNvPr id="5" name="图片 4"/>
          <p:cNvPicPr>
            <a:picLocks noChangeAspect="1"/>
          </p:cNvPicPr>
          <p:nvPr/>
        </p:nvPicPr>
        <p:blipFill>
          <a:blip r:embed="rId1"/>
          <a:stretch>
            <a:fillRect/>
          </a:stretch>
        </p:blipFill>
        <p:spPr>
          <a:xfrm>
            <a:off x="478790" y="2486025"/>
            <a:ext cx="11087100" cy="273875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zh-CN" altLang="en-US"/>
              <a:t>游戏存档</a:t>
            </a:r>
            <a:endParaRPr lang="zh-CN" altLang="en-US"/>
          </a:p>
          <a:p>
            <a:pPr lvl="1"/>
            <a:r>
              <a:rPr lang="zh-CN" altLang="en-US"/>
              <a:t>数据库保存点事务（</a:t>
            </a:r>
            <a:r>
              <a:rPr lang="en-US" altLang="zh-CN"/>
              <a:t>savepoint</a:t>
            </a:r>
            <a:r>
              <a:rPr lang="zh-CN" altLang="en-US"/>
              <a:t>）</a:t>
            </a:r>
            <a:endParaRPr lang="zh-CN" altLang="en-US"/>
          </a:p>
          <a:p>
            <a:pPr lvl="1"/>
            <a:r>
              <a:rPr lang="en-US" altLang="zh-CN"/>
              <a:t>session</a:t>
            </a:r>
            <a:r>
              <a:rPr lang="zh-CN" altLang="en-US"/>
              <a:t>活化钝化</a:t>
            </a:r>
            <a:endParaRPr lang="zh-CN" altLang="en-US"/>
          </a:p>
          <a:p>
            <a:pPr lvl="1"/>
            <a:r>
              <a:rPr lang="en-US" altLang="zh-CN"/>
              <a:t>......</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解释器（Interpreter）模式：给</a:t>
            </a:r>
            <a:r>
              <a:rPr lang="en-US" altLang="zh-CN" b="1">
                <a:solidFill>
                  <a:srgbClr val="3D00FF"/>
                </a:solidFill>
              </a:rPr>
              <a:t>分析对象定义一个语言</a:t>
            </a:r>
            <a:r>
              <a:rPr lang="en-US" altLang="zh-CN"/>
              <a:t>，并</a:t>
            </a:r>
            <a:r>
              <a:rPr lang="en-US" altLang="zh-CN" b="1">
                <a:solidFill>
                  <a:srgbClr val="3D00FF"/>
                </a:solidFill>
              </a:rPr>
              <a:t>定义该语言的文法表示</a:t>
            </a:r>
            <a:r>
              <a:rPr lang="en-US" altLang="zh-CN"/>
              <a:t>，再</a:t>
            </a:r>
            <a:r>
              <a:rPr lang="en-US" altLang="zh-CN" b="1">
                <a:solidFill>
                  <a:srgbClr val="3D00FF"/>
                </a:solidFill>
              </a:rPr>
              <a:t>设计一个解析器</a:t>
            </a:r>
            <a:r>
              <a:rPr lang="en-US" altLang="zh-CN"/>
              <a:t>来</a:t>
            </a:r>
            <a:r>
              <a:rPr lang="en-US" altLang="zh-CN" b="1">
                <a:solidFill>
                  <a:srgbClr val="3D00FF"/>
                </a:solidFill>
              </a:rPr>
              <a:t>解释语言中的句子</a:t>
            </a:r>
            <a:r>
              <a:rPr lang="en-US" altLang="zh-CN"/>
              <a:t>。也就是说，用编译语言的方式来分析应用中的实例。这种模式实现了文法表达式处理的接口，该接口解释一个特定的上下文。类行为型模式</a:t>
            </a:r>
            <a:endParaRPr lang="en-US" altLang="zh-CN"/>
          </a:p>
        </p:txBody>
      </p:sp>
      <p:sp>
        <p:nvSpPr>
          <p:cNvPr id="4" name="文本框 3"/>
          <p:cNvSpPr txBox="1"/>
          <p:nvPr/>
        </p:nvSpPr>
        <p:spPr>
          <a:xfrm>
            <a:off x="1082040" y="2896870"/>
            <a:ext cx="10027920" cy="353822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抽象表达式（Abstract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定义解释器的接口，约定解释器的解释操作，主要包含解释方法 interpret()。</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终结符表达式（Terminal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是抽象表达式的子类，用来实现文法中与终结符相关的操作，文法中的每一个终结符都有一个具体终结表达式与之相对应。</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非终结符表达式（Nonterminal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也是抽象表达式的子类，用来实现文法中与非终结符相关的操作，文法中的每条规则都对应于一个非终结符表达式。</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环境（Context）角色：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通常包含各个解释器需要的数据或是公共的功能，一般用来传递被所有解释器共享的数据，后面的解释器可以从这里获取这些值。</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客户端（Client）：</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主要任务是将需要分析的句子或表达式转换成使用解释器对象描述的抽象语法树，然后调用解释器的解释方法，当然也可以通过环境角色间接访问解释器的解释方法。</a:t>
            </a:r>
            <a:endParaRPr lang="zh-CN" altLang="en-US" sz="1600">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9" name="内容占位符 8"/>
          <p:cNvPicPr>
            <a:picLocks noChangeAspect="1"/>
          </p:cNvPicPr>
          <p:nvPr>
            <p:ph idx="1"/>
          </p:nvPr>
        </p:nvPicPr>
        <p:blipFill>
          <a:blip r:embed="rId1"/>
          <a:stretch>
            <a:fillRect/>
          </a:stretch>
        </p:blipFill>
        <p:spPr>
          <a:xfrm>
            <a:off x="452120" y="1734185"/>
            <a:ext cx="11287760" cy="360426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t>Spring</a:t>
            </a:r>
            <a:r>
              <a:rPr lang="zh-CN" altLang="en-US"/>
              <a:t>的表达式解析：</a:t>
            </a:r>
            <a:r>
              <a:rPr lang="en-US" altLang="zh-CN"/>
              <a:t>#{}</a:t>
            </a:r>
            <a:endParaRPr lang="en-US" altLang="zh-CN"/>
          </a:p>
          <a:p>
            <a:pPr lvl="1"/>
            <a:r>
              <a:rPr lang="en-US" altLang="zh-CN"/>
              <a:t>Thymeleaf</a:t>
            </a:r>
            <a:r>
              <a:rPr lang="zh-CN" altLang="en-US"/>
              <a:t>等模板引擎的语法解析</a:t>
            </a:r>
            <a:endParaRPr lang="zh-CN" altLang="en-US"/>
          </a:p>
          <a:p>
            <a:pPr lvl="1"/>
            <a:r>
              <a:rPr lang="zh-CN" altLang="en-US"/>
              <a:t>编译原理</a:t>
            </a:r>
            <a:endParaRPr lang="zh-CN" altLang="en-US"/>
          </a:p>
          <a:p>
            <a:pPr lvl="1"/>
            <a:r>
              <a:rPr lang="en-US" altLang="zh-CN"/>
              <a:t>......</a:t>
            </a: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命令（Command）模式：将一个请求封装为一个对象，使发出请求的责任和执行请求的责任分割开。这样两者之间通过命令对象进行沟通，这样方便将命令对象进行储存、传递、调用、增加与管理。</a:t>
            </a:r>
            <a:endParaRPr lang="en-US" altLang="zh-CN"/>
          </a:p>
        </p:txBody>
      </p:sp>
      <p:sp>
        <p:nvSpPr>
          <p:cNvPr id="4" name="文本框 3"/>
          <p:cNvSpPr txBox="1"/>
          <p:nvPr/>
        </p:nvSpPr>
        <p:spPr>
          <a:xfrm>
            <a:off x="906780" y="3324860"/>
            <a:ext cx="11170920" cy="2306955"/>
          </a:xfrm>
          <a:prstGeom prst="rect">
            <a:avLst/>
          </a:prstGeom>
          <a:noFill/>
        </p:spPr>
        <p:txBody>
          <a:bodyPr wrap="square" rtlCol="0">
            <a:spAutoFit/>
          </a:bodyPr>
          <a:p>
            <a:pPr algn="l">
              <a:buClrTx/>
              <a:buSzTx/>
              <a:buFontTx/>
            </a:pPr>
            <a:r>
              <a:rPr lang="zh-CN" altLang="en-US" sz="1600">
                <a:sym typeface="+mn-ea"/>
              </a:rPr>
              <a:t>命令模式包含以下主要角色。</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抽象命令类（Command）角色：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声明执行命令的接口，拥有执行命令的抽象方法 execute()。</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具体命令类（Concrete Command）角色：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是抽象命令类的具体实现类，它拥有接收者对象，并通过调用接收者的功能来完成命令要执行的操作。</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实现者/接收者（Receiver）角色：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执行命令功能的相关操作，是具体命令对象业务的真正实现者。</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调用者/请求者（Invoker）角色：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是请求的发送者，它通常拥有很多的命令对象，并通过访问命令对象来执行相关请求，它不直接访问接收者。</a:t>
            </a:r>
            <a:endParaRPr lang="zh-CN" altLang="en-US" sz="1600">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7" name="内容占位符 6"/>
          <p:cNvPicPr>
            <a:picLocks noChangeAspect="1"/>
          </p:cNvPicPr>
          <p:nvPr>
            <p:ph idx="1"/>
          </p:nvPr>
        </p:nvPicPr>
        <p:blipFill>
          <a:blip r:embed="rId1"/>
          <a:stretch>
            <a:fillRect/>
          </a:stretch>
        </p:blipFill>
        <p:spPr>
          <a:xfrm>
            <a:off x="614045" y="1490980"/>
            <a:ext cx="11079480" cy="445579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t>mvc</a:t>
            </a:r>
            <a:r>
              <a:rPr lang="zh-CN" altLang="en-US"/>
              <a:t>就是典型的命令模式</a:t>
            </a:r>
            <a:endParaRPr lang="zh-CN" altLang="en-US"/>
          </a:p>
          <a:p>
            <a:pPr lvl="1"/>
            <a:r>
              <a:rPr lang="zh-CN" altLang="en-US"/>
              <a:t>当系统需要执行一组操作时，命令模式可以定义宏命令（一个命令组合了多个命令）来实现该功能。</a:t>
            </a:r>
            <a:endParaRPr lang="zh-CN" altLang="en-US"/>
          </a:p>
          <a:p>
            <a:pPr lvl="1"/>
            <a:r>
              <a:rPr lang="zh-CN" altLang="en-US"/>
              <a:t>结合备忘录模式还可以实现命令的撤销和恢复</a:t>
            </a:r>
            <a:endParaRPr lang="zh-CN" altLang="en-US"/>
          </a:p>
          <a:p>
            <a:pPr lvl="1"/>
            <a:r>
              <a:rPr lang="en-US" altLang="zh-CN"/>
              <a: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设计模式的基石</a:t>
            </a:r>
            <a:endParaRPr lang="zh-CN" altLang="en-US"/>
          </a:p>
        </p:txBody>
      </p:sp>
      <p:sp>
        <p:nvSpPr>
          <p:cNvPr id="3" name="内容占位符 2"/>
          <p:cNvSpPr>
            <a:spLocks noGrp="1"/>
          </p:cNvSpPr>
          <p:nvPr>
            <p:ph idx="1"/>
          </p:nvPr>
        </p:nvSpPr>
        <p:spPr>
          <a:xfrm>
            <a:off x="838200" y="1420495"/>
            <a:ext cx="2644775" cy="2523490"/>
          </a:xfrm>
        </p:spPr>
        <p:txBody>
          <a:bodyPr/>
          <a:p>
            <a:r>
              <a:rPr lang="zh-CN" altLang="en-US">
                <a:sym typeface="+mn-ea"/>
              </a:rPr>
              <a:t>封装</a:t>
            </a:r>
            <a:endParaRPr lang="zh-CN" altLang="en-US"/>
          </a:p>
          <a:p>
            <a:r>
              <a:rPr lang="zh-CN" altLang="en-US"/>
              <a:t>继承</a:t>
            </a:r>
            <a:endParaRPr lang="zh-CN" altLang="en-US"/>
          </a:p>
          <a:p>
            <a:r>
              <a:rPr lang="zh-CN" altLang="en-US"/>
              <a:t>多态</a:t>
            </a:r>
            <a:endParaRPr lang="zh-CN" altLang="en-US"/>
          </a:p>
          <a:p>
            <a:endParaRPr lang="zh-CN" altLang="en-US"/>
          </a:p>
        </p:txBody>
      </p:sp>
      <p:sp>
        <p:nvSpPr>
          <p:cNvPr id="4" name="内容占位符 2"/>
          <p:cNvSpPr>
            <a:spLocks noGrp="1"/>
          </p:cNvSpPr>
          <p:nvPr/>
        </p:nvSpPr>
        <p:spPr>
          <a:xfrm>
            <a:off x="4773930" y="1420495"/>
            <a:ext cx="2644775" cy="252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ym typeface="+mn-ea"/>
              </a:rPr>
              <a:t>顺序</a:t>
            </a:r>
            <a:endParaRPr lang="zh-CN" altLang="en-US">
              <a:sym typeface="+mn-ea"/>
            </a:endParaRPr>
          </a:p>
          <a:p>
            <a:r>
              <a:rPr lang="zh-CN" altLang="en-US">
                <a:sym typeface="+mn-ea"/>
              </a:rPr>
              <a:t>判断</a:t>
            </a:r>
            <a:endParaRPr lang="zh-CN" altLang="en-US">
              <a:sym typeface="+mn-ea"/>
            </a:endParaRPr>
          </a:p>
          <a:p>
            <a:r>
              <a:rPr lang="zh-CN" altLang="en-US">
                <a:sym typeface="+mn-ea"/>
              </a:rPr>
              <a:t>循环</a:t>
            </a:r>
            <a:endParaRPr lang="zh-CN" altLang="en-US">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迭代器（Iterator）模式：提供</a:t>
            </a:r>
            <a:r>
              <a:rPr lang="en-US" altLang="zh-CN">
                <a:solidFill>
                  <a:srgbClr val="3D00FF"/>
                </a:solidFill>
              </a:rPr>
              <a:t>一个对象(</a:t>
            </a:r>
            <a:r>
              <a:rPr lang="zh-CN" altLang="en-US">
                <a:solidFill>
                  <a:srgbClr val="3D00FF"/>
                </a:solidFill>
              </a:rPr>
              <a:t>迭代器</a:t>
            </a:r>
            <a:r>
              <a:rPr lang="en-US" altLang="zh-CN">
                <a:solidFill>
                  <a:srgbClr val="3D00FF"/>
                </a:solidFill>
              </a:rPr>
              <a:t>)</a:t>
            </a:r>
            <a:r>
              <a:rPr lang="en-US" altLang="zh-CN"/>
              <a:t>来</a:t>
            </a:r>
            <a:r>
              <a:rPr lang="en-US" altLang="zh-CN">
                <a:solidFill>
                  <a:srgbClr val="3D00FF"/>
                </a:solidFill>
              </a:rPr>
              <a:t>顺序访问聚合对象(</a:t>
            </a:r>
            <a:r>
              <a:rPr lang="zh-CN" altLang="en-US">
                <a:solidFill>
                  <a:srgbClr val="3D00FF"/>
                </a:solidFill>
              </a:rPr>
              <a:t>迭代数据</a:t>
            </a:r>
            <a:r>
              <a:rPr lang="en-US" altLang="zh-CN">
                <a:solidFill>
                  <a:srgbClr val="3D00FF"/>
                </a:solidFill>
              </a:rPr>
              <a:t>)</a:t>
            </a:r>
            <a:r>
              <a:rPr lang="en-US" altLang="zh-CN"/>
              <a:t>中的一系列数据，而不暴露聚合对象的内部表示。对象行为型模式</a:t>
            </a:r>
            <a:endParaRPr lang="en-US" altLang="zh-CN"/>
          </a:p>
        </p:txBody>
      </p:sp>
      <p:sp>
        <p:nvSpPr>
          <p:cNvPr id="4" name="文本框 3"/>
          <p:cNvSpPr txBox="1"/>
          <p:nvPr/>
        </p:nvSpPr>
        <p:spPr>
          <a:xfrm>
            <a:off x="1035685" y="2686685"/>
            <a:ext cx="10121265" cy="206121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抽象聚合（Aggregate）角色：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定义存储、添加、删除聚合对象以及创建迭代器对象的接口。</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具体聚合（ConcreteAggregate）角色：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实现抽象聚合类，返回一个具体迭代器的实例。</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抽象迭代器（Iterator）角色：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定义访问和遍历聚合元素的接口，通常包含 hasNext()、first()、next() 等方法。</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具体迭代器（Concretelterator）角色：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实现抽象迭代器接口中所定义的方法，完成对聚合对象的遍历，记录遍历的当前位置。</a:t>
            </a:r>
            <a:endParaRPr lang="zh-CN" altLang="en-US" sz="1600">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1199515" y="1080135"/>
            <a:ext cx="8278495" cy="541845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zh-CN" altLang="en-US"/>
              <a:t>jdk容器接口的</a:t>
            </a:r>
            <a:r>
              <a:rPr lang="zh-CN" altLang="en-US">
                <a:sym typeface="+mn-ea"/>
              </a:rPr>
              <a:t>Iterator定义</a:t>
            </a:r>
            <a:endParaRPr lang="zh-CN" altLang="en-US">
              <a:sym typeface="+mn-ea"/>
            </a:endParaRPr>
          </a:p>
          <a:p>
            <a:pPr lvl="1" algn="l">
              <a:buClrTx/>
              <a:buSzTx/>
            </a:pPr>
            <a:r>
              <a:rPr lang="zh-CN" altLang="en-US"/>
              <a:t>现实开发中，我们几乎无需编写迭代器，基本数据结构链表、树、图的迭代器已经都有了。除非要重写迭代逻辑</a:t>
            </a:r>
            <a:endParaRPr lang="zh-CN" altLang="en-US"/>
          </a:p>
          <a:p>
            <a:pPr lvl="1"/>
            <a:r>
              <a:rPr lang="en-US" altLang="zh-CN"/>
              <a:t>......</a:t>
            </a:r>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t>访问者（Visitor）模式：将作用于</a:t>
            </a:r>
            <a:r>
              <a:rPr>
                <a:solidFill>
                  <a:srgbClr val="3D00FF"/>
                </a:solidFill>
              </a:rPr>
              <a:t>某种数据结构</a:t>
            </a:r>
            <a:r>
              <a:t>中的</a:t>
            </a:r>
            <a:r>
              <a:rPr>
                <a:solidFill>
                  <a:srgbClr val="3D00FF"/>
                </a:solidFill>
              </a:rPr>
              <a:t>各元素</a:t>
            </a:r>
            <a:r>
              <a:t>的</a:t>
            </a:r>
            <a:r>
              <a:rPr>
                <a:solidFill>
                  <a:srgbClr val="3D00FF"/>
                </a:solidFill>
              </a:rPr>
              <a:t>操作分离</a:t>
            </a:r>
            <a:r>
              <a:t>出来</a:t>
            </a:r>
            <a:r>
              <a:rPr>
                <a:solidFill>
                  <a:srgbClr val="3D00FF"/>
                </a:solidFill>
              </a:rPr>
              <a:t>封装成独立的类</a:t>
            </a:r>
            <a:r>
              <a:t>，使其在不改变数据结构的前提下可以添加作用于这些元素的新的操作，为数据结构中的每个元素提供多种访问方式。它将对数据的操作与数据结构进行分离，</a:t>
            </a:r>
            <a:r>
              <a:rPr>
                <a:solidFill>
                  <a:srgbClr val="FF0000"/>
                </a:solidFill>
              </a:rPr>
              <a:t>是行为类模式中最复杂的一种模式。</a:t>
            </a:r>
            <a:endParaRPr>
              <a:solidFill>
                <a:srgbClr val="FF0000"/>
              </a:solidFill>
            </a:endParaRPr>
          </a:p>
        </p:txBody>
      </p:sp>
      <p:sp>
        <p:nvSpPr>
          <p:cNvPr id="4" name="文本框 3"/>
          <p:cNvSpPr txBox="1"/>
          <p:nvPr/>
        </p:nvSpPr>
        <p:spPr>
          <a:xfrm>
            <a:off x="1035685" y="2686685"/>
            <a:ext cx="10386060" cy="329184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抽象访问者（Visitor）角色：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定义一个访问具体元素的接口，为每个具体元素类对应一个访问操作 visit() ，该操作中的参数类型标识了被访问的具体元素。</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具体访问者（ConcreteVisitor）角色：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实现抽象访问者角色中声明的各个访问操作，确定访问者访问一个元素时该做什么。</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抽象元素（Element）角色：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声明一个包含接受操作 accept() 的接口，被接受的访问者对象作为 accept() 方法的参数。</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具体元素（ConcreteElement）角色：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实现抽象元素角色提供的 accept() 操作，其方法体通常都是 visitor.visit(this) ，另外具体元素中可能还包含本身业务逻辑的相关操作。</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对象结构（Object Structure）角色：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是一个包含元素角色的容器，提供让访问者对象遍历容器中的所有元素的方法，通常由 List、Set、Map 等聚合类实现。</a:t>
            </a:r>
            <a:endParaRPr lang="zh-CN" altLang="en-US" sz="1600">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5" name="内容占位符 4"/>
          <p:cNvPicPr>
            <a:picLocks noChangeAspect="1"/>
          </p:cNvPicPr>
          <p:nvPr>
            <p:ph idx="1"/>
          </p:nvPr>
        </p:nvPicPr>
        <p:blipFill>
          <a:blip r:embed="rId1"/>
          <a:stretch>
            <a:fillRect/>
          </a:stretch>
        </p:blipFill>
        <p:spPr>
          <a:xfrm>
            <a:off x="1939290" y="912495"/>
            <a:ext cx="7825740" cy="566864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zh-CN" altLang="en-US"/>
              <a:t>在访问者模式中，每增加一个新的元素类，都要在每一个具体访问者类中增加相应的具体操作，这违背了“开闭原则”。</a:t>
            </a:r>
            <a:endParaRPr lang="zh-CN" altLang="en-US"/>
          </a:p>
          <a:p>
            <a:pPr lvl="1" algn="l">
              <a:buClrTx/>
              <a:buSzTx/>
            </a:pPr>
            <a:r>
              <a:rPr lang="zh-CN" altLang="en-US"/>
              <a:t>违反依赖倒置原则。访问者模式依赖了具体类，而没有依赖抽象类</a:t>
            </a:r>
            <a:endParaRPr lang="zh-CN" altLang="en-US"/>
          </a:p>
          <a:p>
            <a:pPr lvl="1" algn="l">
              <a:buClrTx/>
              <a:buSzTx/>
            </a:pPr>
            <a:r>
              <a:rPr lang="zh-CN" altLang="en-US"/>
              <a:t>破坏封装。访问者模式中具体元素对访问者公布细节，这破坏了对象的封装性</a:t>
            </a:r>
            <a:endParaRPr lang="zh-CN" altLang="en-US"/>
          </a:p>
          <a:p>
            <a:pPr lvl="1" algn="l">
              <a:buClrTx/>
              <a:buSzTx/>
            </a:pPr>
            <a:r>
              <a:rPr lang="zh-CN" altLang="en-US"/>
              <a:t>应用于对象结构相对稳定，但其操作算法经常变化的程序。</a:t>
            </a:r>
            <a:endParaRPr lang="zh-CN" altLang="en-US"/>
          </a:p>
          <a:p>
            <a:pPr lvl="1" algn="l">
              <a:buClrTx/>
              <a:buSzTx/>
            </a:pPr>
            <a:r>
              <a:rPr lang="en-US" altLang="zh-CN"/>
              <a:t>Spring</a:t>
            </a:r>
            <a:r>
              <a:rPr lang="zh-CN" altLang="en-US"/>
              <a:t>反射工具中的MethodVisitor是什么？</a:t>
            </a:r>
            <a:endParaRPr lang="zh-CN" altLang="en-US"/>
          </a:p>
          <a:p>
            <a:pPr lvl="1" algn="l">
              <a:buClrTx/>
              <a:buSzTx/>
            </a:pPr>
            <a:r>
              <a:rPr lang="en-US" altLang="zh-CN"/>
              <a:t>......</a:t>
            </a:r>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t>责任链（Chain of Responsibility）模式：为了避免请求发送者与多个请求处理者耦合在一起，于是将所有请求的处理者通过前一对象记住其下一个对象的引用而连成一条链；当有请求发生时，可将请求沿着这条链传递，直到有对象处理它为止。</a:t>
            </a:r>
            <a:r>
              <a:rPr lang="zh-CN"/>
              <a:t>属于</a:t>
            </a:r>
            <a:r>
              <a:t>对象行为型模式</a:t>
            </a:r>
          </a:p>
        </p:txBody>
      </p:sp>
      <p:sp>
        <p:nvSpPr>
          <p:cNvPr id="4" name="文本框 3"/>
          <p:cNvSpPr txBox="1"/>
          <p:nvPr/>
        </p:nvSpPr>
        <p:spPr>
          <a:xfrm>
            <a:off x="1035685" y="2686685"/>
            <a:ext cx="10386060" cy="181483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抽象处理者（Handler）角色：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定义一个处理请求的接口，包含抽象处理方法和一个后继连接。</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具体处理者（Concrete Handler）角色：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实现抽象处理者的处理方法，判断能否处理本次请求，如果可以处理请求则处理，否则将该请求转给它的后继者。</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客户类（Client）角色：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创建处理链，并向链头的具体处理者对象提交请求，它不关心处理细节和请求的传递过程。</a:t>
            </a:r>
            <a:endParaRPr lang="zh-CN" altLang="en-US" sz="1600">
              <a:sym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904240" y="1724660"/>
            <a:ext cx="10627360" cy="424561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en-US" altLang="zh-CN"/>
              <a:t>Tomcat</a:t>
            </a:r>
            <a:r>
              <a:rPr lang="zh-CN" altLang="en-US"/>
              <a:t>的</a:t>
            </a:r>
            <a:r>
              <a:rPr lang="en-US" altLang="zh-CN"/>
              <a:t>Pipeline</a:t>
            </a:r>
            <a:r>
              <a:rPr lang="zh-CN" altLang="en-US"/>
              <a:t>、</a:t>
            </a:r>
            <a:r>
              <a:rPr lang="en-US" altLang="zh-CN"/>
              <a:t>Valve</a:t>
            </a:r>
            <a:endParaRPr lang="en-US" altLang="zh-CN"/>
          </a:p>
          <a:p>
            <a:pPr lvl="1" algn="l">
              <a:buClrTx/>
              <a:buSzTx/>
            </a:pPr>
            <a:r>
              <a:rPr lang="en-US" altLang="zh-CN"/>
              <a:t>Filter</a:t>
            </a:r>
            <a:r>
              <a:rPr lang="zh-CN" altLang="en-US"/>
              <a:t>链</a:t>
            </a:r>
            <a:endParaRPr lang="zh-CN" altLang="en-US"/>
          </a:p>
          <a:p>
            <a:pPr lvl="1" algn="l">
              <a:buClrTx/>
              <a:buSzTx/>
            </a:pPr>
            <a:r>
              <a:rPr lang="en-US" altLang="zh-CN"/>
              <a:t>Aop</a:t>
            </a:r>
            <a:r>
              <a:rPr lang="zh-CN" altLang="en-US"/>
              <a:t>责任链</a:t>
            </a:r>
            <a:endParaRPr lang="zh-CN" altLang="en-US"/>
          </a:p>
          <a:p>
            <a:pPr lvl="1" algn="l">
              <a:buClrTx/>
              <a:buSzTx/>
            </a:pPr>
            <a:r>
              <a:rPr lang="en-US" altLang="zh-CN"/>
              <a:t>......</a:t>
            </a:r>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635" y="2393315"/>
            <a:ext cx="9144000" cy="1466215"/>
          </a:xfrm>
        </p:spPr>
        <p:txBody>
          <a:bodyPr/>
          <a:p>
            <a:r>
              <a:rPr lang="zh-CN" altLang="en-US"/>
              <a:t>谢 谢 观 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设计模式总览</a:t>
            </a:r>
            <a:endParaRPr lang="zh-CN" altLang="en-US"/>
          </a:p>
        </p:txBody>
      </p:sp>
      <p:sp>
        <p:nvSpPr>
          <p:cNvPr id="3" name="内容占位符 2"/>
          <p:cNvSpPr>
            <a:spLocks noGrp="1"/>
          </p:cNvSpPr>
          <p:nvPr>
            <p:ph idx="1"/>
          </p:nvPr>
        </p:nvSpPr>
        <p:spPr>
          <a:xfrm>
            <a:off x="838200" y="1420495"/>
            <a:ext cx="4814570" cy="2245360"/>
          </a:xfrm>
        </p:spPr>
        <p:txBody>
          <a:bodyPr>
            <a:noAutofit/>
          </a:bodyPr>
          <a:p>
            <a:r>
              <a:rPr lang="zh-CN" altLang="en-US" sz="1800">
                <a:sym typeface="+mn-ea"/>
              </a:rPr>
              <a:t>创建型模式（Creational Patterns）</a:t>
            </a:r>
            <a:endParaRPr lang="zh-CN" altLang="en-US" sz="1800">
              <a:sym typeface="+mn-ea"/>
            </a:endParaRPr>
          </a:p>
          <a:p>
            <a:pPr lvl="1"/>
            <a:r>
              <a:rPr lang="zh-CN" altLang="en-US" sz="1800">
                <a:sym typeface="+mn-ea"/>
              </a:rPr>
              <a:t>单例（</a:t>
            </a:r>
            <a:r>
              <a:rPr lang="zh-CN" altLang="en-US" sz="1800">
                <a:sym typeface="+mn-ea"/>
              </a:rPr>
              <a:t>Singleton</a:t>
            </a:r>
            <a:r>
              <a:rPr lang="zh-CN" altLang="en-US" sz="1800">
                <a:sym typeface="+mn-ea"/>
              </a:rPr>
              <a:t>）模式</a:t>
            </a:r>
            <a:endParaRPr lang="zh-CN" altLang="en-US" sz="1800">
              <a:sym typeface="+mn-ea"/>
            </a:endParaRPr>
          </a:p>
          <a:p>
            <a:pPr lvl="1"/>
            <a:r>
              <a:rPr lang="zh-CN" altLang="en-US" sz="1800">
                <a:sym typeface="+mn-ea"/>
              </a:rPr>
              <a:t>原型（</a:t>
            </a:r>
            <a:r>
              <a:rPr lang="zh-CN" altLang="en-US" sz="1800">
                <a:sym typeface="+mn-ea"/>
              </a:rPr>
              <a:t>Prototype</a:t>
            </a:r>
            <a:r>
              <a:rPr lang="zh-CN" altLang="en-US" sz="1800">
                <a:sym typeface="+mn-ea"/>
              </a:rPr>
              <a:t>）模式</a:t>
            </a:r>
            <a:endParaRPr lang="zh-CN" altLang="en-US" sz="1800">
              <a:sym typeface="+mn-ea"/>
            </a:endParaRPr>
          </a:p>
          <a:p>
            <a:pPr lvl="1"/>
            <a:r>
              <a:rPr lang="zh-CN" altLang="en-US" sz="1800">
                <a:sym typeface="+mn-ea"/>
              </a:rPr>
              <a:t>工厂方法（FactoryMethod</a:t>
            </a:r>
            <a:r>
              <a:rPr lang="zh-CN" altLang="en-US" sz="1800">
                <a:sym typeface="+mn-ea"/>
              </a:rPr>
              <a:t>）模式</a:t>
            </a:r>
            <a:endParaRPr lang="zh-CN" altLang="en-US" sz="1800">
              <a:sym typeface="+mn-ea"/>
            </a:endParaRPr>
          </a:p>
          <a:p>
            <a:pPr lvl="1"/>
            <a:r>
              <a:rPr lang="zh-CN" altLang="en-US" sz="1800">
                <a:sym typeface="+mn-ea"/>
              </a:rPr>
              <a:t>抽象工厂（</a:t>
            </a:r>
            <a:r>
              <a:rPr lang="zh-CN" altLang="en-US" sz="1800">
                <a:sym typeface="+mn-ea"/>
              </a:rPr>
              <a:t>AbstractFactory</a:t>
            </a:r>
            <a:r>
              <a:rPr lang="zh-CN" altLang="en-US" sz="1800">
                <a:sym typeface="+mn-ea"/>
              </a:rPr>
              <a:t>）模式</a:t>
            </a:r>
            <a:endParaRPr lang="zh-CN" altLang="en-US" sz="1800">
              <a:sym typeface="+mn-ea"/>
            </a:endParaRPr>
          </a:p>
          <a:p>
            <a:pPr lvl="1"/>
            <a:r>
              <a:rPr lang="zh-CN" altLang="en-US" sz="1800">
                <a:sym typeface="+mn-ea"/>
              </a:rPr>
              <a:t>建造者（</a:t>
            </a:r>
            <a:r>
              <a:rPr lang="zh-CN" altLang="en-US" sz="1800">
                <a:sym typeface="+mn-ea"/>
              </a:rPr>
              <a:t>Builder</a:t>
            </a:r>
            <a:r>
              <a:rPr lang="zh-CN" altLang="en-US" sz="1800">
                <a:sym typeface="+mn-ea"/>
              </a:rPr>
              <a:t>）模式</a:t>
            </a:r>
            <a:endParaRPr lang="zh-CN" altLang="en-US" sz="1800">
              <a:sym typeface="+mn-ea"/>
            </a:endParaRPr>
          </a:p>
          <a:p>
            <a:endParaRPr lang="zh-CN" altLang="en-US" sz="1800">
              <a:sym typeface="+mn-ea"/>
            </a:endParaRPr>
          </a:p>
        </p:txBody>
      </p:sp>
      <p:sp>
        <p:nvSpPr>
          <p:cNvPr id="4" name="内容占位符 2"/>
          <p:cNvSpPr>
            <a:spLocks noGrp="1"/>
          </p:cNvSpPr>
          <p:nvPr/>
        </p:nvSpPr>
        <p:spPr>
          <a:xfrm>
            <a:off x="6146800" y="1420495"/>
            <a:ext cx="5272405" cy="435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ym typeface="+mn-ea"/>
              </a:rPr>
              <a:t>行为型模式（</a:t>
            </a:r>
            <a:r>
              <a:rPr lang="en-US" altLang="zh-CN" sz="1800">
                <a:sym typeface="+mn-ea"/>
              </a:rPr>
              <a:t>Behavioral Patterns</a:t>
            </a:r>
            <a:r>
              <a:rPr lang="zh-CN" altLang="en-US" sz="1800">
                <a:sym typeface="+mn-ea"/>
              </a:rPr>
              <a:t>）</a:t>
            </a:r>
            <a:endParaRPr lang="zh-CN" altLang="en-US" sz="1800">
              <a:sym typeface="+mn-ea"/>
            </a:endParaRPr>
          </a:p>
          <a:p>
            <a:pPr lvl="1"/>
            <a:r>
              <a:rPr lang="zh-CN" altLang="en-US" sz="1800">
                <a:sym typeface="+mn-ea"/>
              </a:rPr>
              <a:t>模板方法（Template Method）模式</a:t>
            </a:r>
            <a:endParaRPr lang="zh-CN" altLang="en-US" sz="1800">
              <a:sym typeface="+mn-ea"/>
            </a:endParaRPr>
          </a:p>
          <a:p>
            <a:pPr lvl="1"/>
            <a:r>
              <a:rPr lang="zh-CN" altLang="en-US" sz="1800">
                <a:sym typeface="+mn-ea"/>
              </a:rPr>
              <a:t>策略（Strategy）模式</a:t>
            </a:r>
            <a:endParaRPr lang="zh-CN" altLang="en-US" sz="1800">
              <a:sym typeface="+mn-ea"/>
            </a:endParaRPr>
          </a:p>
          <a:p>
            <a:pPr lvl="1"/>
            <a:r>
              <a:rPr lang="zh-CN" altLang="en-US" sz="1800">
                <a:sym typeface="+mn-ea"/>
              </a:rPr>
              <a:t>命令（Command）模式</a:t>
            </a:r>
            <a:endParaRPr lang="zh-CN" altLang="en-US" sz="1800">
              <a:sym typeface="+mn-ea"/>
            </a:endParaRPr>
          </a:p>
          <a:p>
            <a:pPr lvl="1"/>
            <a:r>
              <a:rPr lang="zh-CN" altLang="en-US" sz="1800">
                <a:sym typeface="+mn-ea"/>
              </a:rPr>
              <a:t>职责链（Chain of Responsibility）模式</a:t>
            </a:r>
            <a:endParaRPr lang="zh-CN" altLang="en-US" sz="1800">
              <a:sym typeface="+mn-ea"/>
            </a:endParaRPr>
          </a:p>
          <a:p>
            <a:pPr lvl="1"/>
            <a:r>
              <a:rPr lang="zh-CN" altLang="en-US" sz="1800">
                <a:sym typeface="+mn-ea"/>
              </a:rPr>
              <a:t>状态（State）模式</a:t>
            </a:r>
            <a:endParaRPr lang="zh-CN" altLang="en-US" sz="1800">
              <a:sym typeface="+mn-ea"/>
            </a:endParaRPr>
          </a:p>
          <a:p>
            <a:pPr lvl="1"/>
            <a:r>
              <a:rPr lang="zh-CN" altLang="en-US" sz="1800">
                <a:sym typeface="+mn-ea"/>
              </a:rPr>
              <a:t>观察者（Observer）模式</a:t>
            </a:r>
            <a:endParaRPr lang="zh-CN" altLang="en-US" sz="1800">
              <a:sym typeface="+mn-ea"/>
            </a:endParaRPr>
          </a:p>
          <a:p>
            <a:pPr lvl="1"/>
            <a:r>
              <a:rPr lang="zh-CN" altLang="en-US" sz="1800">
                <a:sym typeface="+mn-ea"/>
              </a:rPr>
              <a:t>中介者（Mediator）模式</a:t>
            </a:r>
            <a:endParaRPr lang="zh-CN" altLang="en-US" sz="1800">
              <a:sym typeface="+mn-ea"/>
            </a:endParaRPr>
          </a:p>
          <a:p>
            <a:pPr lvl="1"/>
            <a:r>
              <a:rPr lang="zh-CN" altLang="en-US" sz="1800">
                <a:sym typeface="+mn-ea"/>
              </a:rPr>
              <a:t>迭代器（Iterator）模式</a:t>
            </a:r>
            <a:endParaRPr lang="zh-CN" altLang="en-US" sz="1800">
              <a:sym typeface="+mn-ea"/>
            </a:endParaRPr>
          </a:p>
          <a:p>
            <a:pPr lvl="1"/>
            <a:r>
              <a:rPr lang="zh-CN" altLang="en-US" sz="1800">
                <a:sym typeface="+mn-ea"/>
              </a:rPr>
              <a:t>访问者（Visitor）模式</a:t>
            </a:r>
            <a:endParaRPr lang="zh-CN" altLang="en-US" sz="1800">
              <a:sym typeface="+mn-ea"/>
            </a:endParaRPr>
          </a:p>
          <a:p>
            <a:pPr lvl="1"/>
            <a:r>
              <a:rPr lang="zh-CN" altLang="en-US" sz="1800">
                <a:sym typeface="+mn-ea"/>
              </a:rPr>
              <a:t>备忘录（Memento）模式</a:t>
            </a:r>
            <a:endParaRPr lang="zh-CN" altLang="en-US" sz="1800">
              <a:sym typeface="+mn-ea"/>
            </a:endParaRPr>
          </a:p>
          <a:p>
            <a:pPr lvl="1"/>
            <a:r>
              <a:rPr lang="zh-CN" altLang="en-US" sz="1800">
                <a:sym typeface="+mn-ea"/>
              </a:rPr>
              <a:t>解释器（Interpreter）模式</a:t>
            </a:r>
            <a:endParaRPr lang="zh-CN" altLang="en-US" sz="1800">
              <a:sym typeface="+mn-ea"/>
            </a:endParaRPr>
          </a:p>
        </p:txBody>
      </p:sp>
      <p:sp>
        <p:nvSpPr>
          <p:cNvPr id="5" name="内容占位符 2"/>
          <p:cNvSpPr>
            <a:spLocks noGrp="1"/>
          </p:cNvSpPr>
          <p:nvPr/>
        </p:nvSpPr>
        <p:spPr>
          <a:xfrm>
            <a:off x="838200" y="3787140"/>
            <a:ext cx="5137150" cy="2970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ym typeface="+mn-ea"/>
              </a:rPr>
              <a:t>结构型模式（Structural Patterns）</a:t>
            </a:r>
            <a:endParaRPr lang="zh-CN" altLang="en-US" sz="1800">
              <a:sym typeface="+mn-ea"/>
            </a:endParaRPr>
          </a:p>
          <a:p>
            <a:pPr lvl="1"/>
            <a:r>
              <a:rPr lang="zh-CN" altLang="en-US" sz="1800">
                <a:sym typeface="+mn-ea"/>
              </a:rPr>
              <a:t>代理（Proxy）模式</a:t>
            </a:r>
            <a:endParaRPr lang="zh-CN" altLang="en-US" sz="1800">
              <a:sym typeface="+mn-ea"/>
            </a:endParaRPr>
          </a:p>
          <a:p>
            <a:pPr lvl="1"/>
            <a:r>
              <a:rPr lang="zh-CN" altLang="en-US" sz="1800">
                <a:sym typeface="+mn-ea"/>
              </a:rPr>
              <a:t>适配器（Adapter）模式</a:t>
            </a:r>
            <a:endParaRPr lang="zh-CN" altLang="en-US" sz="1800">
              <a:sym typeface="+mn-ea"/>
            </a:endParaRPr>
          </a:p>
          <a:p>
            <a:pPr lvl="1"/>
            <a:r>
              <a:rPr lang="zh-CN" altLang="en-US" sz="1800">
                <a:sym typeface="+mn-ea"/>
              </a:rPr>
              <a:t>桥接（Bridge）模式</a:t>
            </a:r>
            <a:endParaRPr lang="zh-CN" altLang="en-US" sz="1800">
              <a:sym typeface="+mn-ea"/>
            </a:endParaRPr>
          </a:p>
          <a:p>
            <a:pPr lvl="1"/>
            <a:r>
              <a:rPr lang="zh-CN" altLang="en-US" sz="1800">
                <a:sym typeface="+mn-ea"/>
              </a:rPr>
              <a:t>装饰（Decorator）模式</a:t>
            </a:r>
            <a:endParaRPr lang="zh-CN" altLang="en-US" sz="1800">
              <a:sym typeface="+mn-ea"/>
            </a:endParaRPr>
          </a:p>
          <a:p>
            <a:pPr lvl="1"/>
            <a:r>
              <a:rPr lang="zh-CN" altLang="en-US" sz="1800">
                <a:sym typeface="+mn-ea"/>
              </a:rPr>
              <a:t>外观（Facade）模式</a:t>
            </a:r>
            <a:endParaRPr lang="zh-CN" altLang="en-US" sz="1800">
              <a:sym typeface="+mn-ea"/>
            </a:endParaRPr>
          </a:p>
          <a:p>
            <a:pPr lvl="1" algn="l">
              <a:buClrTx/>
              <a:buSzTx/>
            </a:pPr>
            <a:r>
              <a:rPr lang="zh-CN" altLang="en-US" sz="1800">
                <a:sym typeface="+mn-ea"/>
              </a:rPr>
              <a:t>享元（Flyweight）模式</a:t>
            </a:r>
            <a:endParaRPr lang="zh-CN" altLang="en-US" sz="1800">
              <a:sym typeface="+mn-ea"/>
            </a:endParaRPr>
          </a:p>
          <a:p>
            <a:pPr lvl="1" algn="l">
              <a:buClrTx/>
              <a:buSzTx/>
            </a:pPr>
            <a:r>
              <a:rPr lang="zh-CN" altLang="en-US" sz="1800">
                <a:sym typeface="+mn-ea"/>
              </a:rPr>
              <a:t>组合（Composite）模式</a:t>
            </a:r>
            <a:endParaRPr lang="zh-CN" altLang="en-US" sz="1800">
              <a:sym typeface="+mn-ea"/>
            </a:endParaRPr>
          </a:p>
          <a:p>
            <a:pPr lvl="1" algn="l">
              <a:buClrTx/>
              <a:buSzTx/>
            </a:pPr>
            <a:r>
              <a:rPr lang="zh-CN" altLang="en-US" sz="1800">
                <a:sym typeface="+mn-ea"/>
              </a:rPr>
              <a:t>过滤器模式（Filter Pattern）</a:t>
            </a:r>
            <a:endParaRPr lang="zh-CN" altLang="en-US" sz="1800"/>
          </a:p>
          <a:p>
            <a:pPr marL="457200" lvl="1" indent="0">
              <a:buNone/>
            </a:pPr>
            <a:endParaRPr lang="zh-CN" altLang="en-US" sz="1800">
              <a:sym typeface="+mn-ea"/>
            </a:endParaRPr>
          </a:p>
          <a:p>
            <a:endParaRPr lang="zh-CN" altLang="en-US" sz="1800">
              <a:sym typeface="+mn-ea"/>
            </a:endParaRPr>
          </a:p>
        </p:txBody>
      </p:sp>
      <p:sp>
        <p:nvSpPr>
          <p:cNvPr id="6" name="文本框 5"/>
          <p:cNvSpPr txBox="1"/>
          <p:nvPr/>
        </p:nvSpPr>
        <p:spPr>
          <a:xfrm>
            <a:off x="5020310" y="5843905"/>
            <a:ext cx="7001510" cy="368300"/>
          </a:xfrm>
          <a:prstGeom prst="rect">
            <a:avLst/>
          </a:prstGeom>
          <a:noFill/>
        </p:spPr>
        <p:txBody>
          <a:bodyPr wrap="square" rtlCol="0">
            <a:spAutoFit/>
            <a:scene3d>
              <a:camera prst="orthographicFront"/>
              <a:lightRig rig="threePt" dir="t"/>
            </a:scene3d>
          </a:bodyPr>
          <a:p>
            <a:r>
              <a:rPr lang="zh-CN" altLang="en-US"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设计模式是一种思想，灵活运用思想远大于死记代码、咬文爵字</a:t>
            </a:r>
            <a:endParaRPr lang="zh-CN" altLang="en-US"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Tree>
  </p:cSld>
  <p:clrMapOvr>
    <a:masterClrMapping/>
  </p:clrMapOvr>
</p:sld>
</file>

<file path=ppt/tags/tag1.xml><?xml version="1.0" encoding="utf-8"?>
<p:tagLst xmlns:p="http://schemas.openxmlformats.org/presentationml/2006/main">
  <p:tag name="KSO_WM_UNIT_TEXTBOXSTYLE_GUID" val="{367b0c4e-1f0e-48ed-bba1-e16aa7211335}"/>
</p:tagLst>
</file>

<file path=ppt/tags/tag10.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0.xml><?xml version="1.0" encoding="utf-8"?>
<p:tagLst xmlns:p="http://schemas.openxmlformats.org/presentationml/2006/main">
  <p:tag name="KSO_WM_UNIT_TABLE_BEAUTIFY" val="smartTable{449bac17-a7eb-4396-8493-6635eab7c182}"/>
  <p:tag name="TABLE_ENDDRAG_ORIGIN_RECT" val="472*135"/>
  <p:tag name="TABLE_ENDDRAG_RECT" val="213*215*472*135"/>
</p:tagLst>
</file>

<file path=ppt/tags/tag11.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15.xml><?xml version="1.0" encoding="utf-8"?>
<p:tagLst xmlns:p="http://schemas.openxmlformats.org/presentationml/2006/main">
  <p:tag name="KSO_WM_UNIT_TEXTBOXSTYLE_GUID" val="{367b0c4e-1f0e-48ed-bba1-e16aa7211335}"/>
</p:tagLst>
</file>

<file path=ppt/tags/tag16.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17.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18.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0.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3.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24.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29.xml><?xml version="1.0" encoding="utf-8"?>
<p:tagLst xmlns:p="http://schemas.openxmlformats.org/presentationml/2006/main">
  <p:tag name="KSO_WM_UNIT_TEXTBOXSTYLE_GUID" val="{367b0c4e-1f0e-48ed-bba1-e16aa7211335}"/>
</p:tagLst>
</file>

<file path=ppt/tags/tag3.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0.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1.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2.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7.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8.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43.xml><?xml version="1.0" encoding="utf-8"?>
<p:tagLst xmlns:p="http://schemas.openxmlformats.org/presentationml/2006/main">
  <p:tag name="KSO_WM_UNIT_TEXTBOXSTYLE_GUID" val="{367b0c4e-1f0e-48ed-bba1-e16aa7211335}"/>
</p:tagLst>
</file>

<file path=ppt/tags/tag44.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45.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6.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51.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52.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57.xml><?xml version="1.0" encoding="utf-8"?>
<p:tagLst xmlns:p="http://schemas.openxmlformats.org/presentationml/2006/main">
  <p:tag name="KSO_WM_UNIT_TEXTBOXSTYLE_GUID" val="{367b0c4e-1f0e-48ed-bba1-e16aa7211335}"/>
</p:tagLst>
</file>

<file path=ppt/tags/tag58.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59.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65.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6.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71.xml><?xml version="1.0" encoding="utf-8"?>
<p:tagLst xmlns:p="http://schemas.openxmlformats.org/presentationml/2006/main">
  <p:tag name="KSO_WM_UNIT_TEXTBOXSTYLE_GUID" val="{367b0c4e-1f0e-48ed-bba1-e16aa7211335}"/>
</p:tagLst>
</file>

<file path=ppt/tags/tag72.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3.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74.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9.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8.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80.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2.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85.xml><?xml version="1.0" encoding="utf-8"?>
<p:tagLst xmlns:p="http://schemas.openxmlformats.org/presentationml/2006/main">
  <p:tag name="KSO_WM_UNIT_TEXTBOXSTYLE_GUID" val="{367b0c4e-1f0e-48ed-bba1-e16aa7211335}"/>
</p:tagLst>
</file>

<file path=ppt/tags/tag86.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87.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88.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90.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1.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2.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93.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94.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99.xml><?xml version="1.0" encoding="utf-8"?>
<p:tagLst xmlns:p="http://schemas.openxmlformats.org/presentationml/2006/main">
  <p:tag name="KSO_WM_UNIT_PLACING_PICTURE_USER_VIEWPORT" val="{&quot;height&quot;:7452,&quot;width&quot;:138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14811</Words>
  <Application>WPS 演示</Application>
  <PresentationFormat>宽屏</PresentationFormat>
  <Paragraphs>791</Paragraphs>
  <Slides>89</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89</vt:i4>
      </vt:variant>
    </vt:vector>
  </HeadingPairs>
  <TitlesOfParts>
    <vt:vector size="101" baseType="lpstr">
      <vt:lpstr>Arial</vt:lpstr>
      <vt:lpstr>宋体</vt:lpstr>
      <vt:lpstr>Wingdings</vt:lpstr>
      <vt:lpstr>黑体-简</vt:lpstr>
      <vt:lpstr>黑体</vt:lpstr>
      <vt:lpstr>微软雅黑</vt:lpstr>
      <vt:lpstr>Arial Unicode MS</vt:lpstr>
      <vt:lpstr>Calibri</vt:lpstr>
      <vt:lpstr>Wingdings 3</vt:lpstr>
      <vt:lpstr>Office 主题</vt:lpstr>
      <vt:lpstr>2_自定义设计方案</vt:lpstr>
      <vt:lpstr>自定义设计方案</vt:lpstr>
      <vt:lpstr>设计模式与框架源码</vt:lpstr>
      <vt:lpstr>PowerPoint 演示文稿</vt:lpstr>
      <vt:lpstr>PowerPoint 演示文稿</vt:lpstr>
      <vt:lpstr>PowerPoint 演示文稿</vt:lpstr>
      <vt:lpstr>PowerPoint 演示文稿</vt:lpstr>
      <vt:lpstr>PowerPoint 演示文稿</vt:lpstr>
      <vt:lpstr>什么是 GOF</vt:lpstr>
      <vt:lpstr>设计模式的基石</vt:lpstr>
      <vt:lpstr>设计模式总览</vt:lpstr>
      <vt:lpstr>组件的生命周期</vt:lpstr>
      <vt:lpstr>设计的7大原则</vt:lpstr>
      <vt:lpstr>设计的7大原则</vt:lpstr>
      <vt:lpstr>设计的7大原则</vt:lpstr>
      <vt:lpstr>设计的7大原则</vt:lpstr>
      <vt:lpstr>设计的7大原则</vt:lpstr>
      <vt:lpstr>设计的7大原则</vt:lpstr>
      <vt:lpstr>设计的7大原则</vt:lpstr>
      <vt:lpstr>PowerPoint 演示文稿</vt:lpstr>
      <vt:lpstr>为什么用创建型模式</vt:lpstr>
      <vt:lpstr>单例（Singleton）模式</vt:lpstr>
      <vt:lpstr>单例（Singleton）模式-应用场景</vt:lpstr>
      <vt:lpstr>原型（Prototype）模式</vt:lpstr>
      <vt:lpstr>原型（Prototype）模式-应用场景</vt:lpstr>
      <vt:lpstr>工厂（Factory）模式</vt:lpstr>
      <vt:lpstr>工厂（Factory）模式-简单工厂(Simple Factory )</vt:lpstr>
      <vt:lpstr>工厂（Factory）模式-工厂方法(Factory Method)</vt:lpstr>
      <vt:lpstr>工厂（Factory）模式-抽象工厂(Abstract Factory)</vt:lpstr>
      <vt:lpstr>工厂（Factory）模式-抽象工厂(Abstract Factory)</vt:lpstr>
      <vt:lpstr>工厂（Factory）模式-抽象工厂(Abstract Factory)</vt:lpstr>
      <vt:lpstr>工厂（Factory）模式-应用场景</vt:lpstr>
      <vt:lpstr>建造者（Builder）模式</vt:lpstr>
      <vt:lpstr>建造者（Builder）模式-应用场景</vt:lpstr>
      <vt:lpstr>PowerPoint 演示文稿</vt:lpstr>
      <vt:lpstr>为什么用结构型模式</vt:lpstr>
      <vt:lpstr>适配器模式（Adapter Pattern）</vt:lpstr>
      <vt:lpstr>适配器模式（Adapter Pattern）</vt:lpstr>
      <vt:lpstr>适配器模式（Adapter Pattern）</vt:lpstr>
      <vt:lpstr>适配器模式（Adapter Pattern）</vt:lpstr>
      <vt:lpstr>适配器模式（Adapter Pattern）-应用场景</vt:lpstr>
      <vt:lpstr>桥接模式（Bridge Pattern）</vt:lpstr>
      <vt:lpstr>桥接模式（Bridge Pattern）</vt:lpstr>
      <vt:lpstr>桥接模式（Bridge Pattern）-应用场景</vt:lpstr>
      <vt:lpstr>装饰器模式（Decorator/Wrapper Pattern）</vt:lpstr>
      <vt:lpstr>装饰器模式（Decorator/Wrapper Pattern）</vt:lpstr>
      <vt:lpstr>装饰器模式（Decorator/Wrapper Pattern）-应用场景</vt:lpstr>
      <vt:lpstr>代理模式（Proxy Pattern）</vt:lpstr>
      <vt:lpstr>代理模式（Proxy Pattern）</vt:lpstr>
      <vt:lpstr>代理模式（Proxy Pattern）-应用场景</vt:lpstr>
      <vt:lpstr>区别-装饰器、代理</vt:lpstr>
      <vt:lpstr>组合模式（Composite Pattern）</vt:lpstr>
      <vt:lpstr>组合模式（Composite Pattern）-应用场景</vt:lpstr>
      <vt:lpstr>外观模式（Facade Pattern）</vt:lpstr>
      <vt:lpstr>外观模式（Facade Pattern）-应用场景</vt:lpstr>
      <vt:lpstr>享元模式（Flyweight Pattern）</vt:lpstr>
      <vt:lpstr>享元模式（Flyweight Pattern）</vt:lpstr>
      <vt:lpstr>享元模式（Flyweight Pattern）-应用场景</vt:lpstr>
      <vt:lpstr>过滤器模式（Filter Pattern）</vt:lpstr>
      <vt:lpstr>PowerPoint 演示文稿</vt:lpstr>
      <vt:lpstr>为什么用行为型模式</vt:lpstr>
      <vt:lpstr>为什么用行为型模式</vt:lpstr>
      <vt:lpstr>模板方法（Template Method）</vt:lpstr>
      <vt:lpstr>模板方法（Template Method）-应用场景</vt:lpstr>
      <vt:lpstr>策略（Strategy）模式</vt:lpstr>
      <vt:lpstr>策略（Strategy）模式-应用场景</vt:lpstr>
      <vt:lpstr>状态（State）模式</vt:lpstr>
      <vt:lpstr>状态（State）模式-应用场景</vt:lpstr>
      <vt:lpstr>中介者（Mediator）模式</vt:lpstr>
      <vt:lpstr>中介者（Mediator）模式</vt:lpstr>
      <vt:lpstr>中介者（Mediator）模式-应用场景</vt:lpstr>
      <vt:lpstr>观察者（Observer）模式</vt:lpstr>
      <vt:lpstr>观察者（Observer）模式-应用场景</vt:lpstr>
      <vt:lpstr>备忘录（Memento）模式</vt:lpstr>
      <vt:lpstr>备忘录（Memento）模式-应用场景</vt:lpstr>
      <vt:lpstr>解释器（Interpreter）模式</vt:lpstr>
      <vt:lpstr>解释器（Interpreter）模式</vt:lpstr>
      <vt:lpstr>解释器（Interpreter）模式-应用场景</vt:lpstr>
      <vt:lpstr>命令（Command）模式</vt:lpstr>
      <vt:lpstr>命令（Command）模式</vt:lpstr>
      <vt:lpstr>命令（Command）模式-应用场景</vt:lpstr>
      <vt:lpstr>迭代器（Iterator）模式</vt:lpstr>
      <vt:lpstr>迭代器（Iterator）模式</vt:lpstr>
      <vt:lpstr>迭代器（Iterator）模式 -应用场景</vt:lpstr>
      <vt:lpstr>访问者（Visitor）模式</vt:lpstr>
      <vt:lpstr>访问者（Visitor）模式</vt:lpstr>
      <vt:lpstr>访问者（Visitor）模式-应用场景</vt:lpstr>
      <vt:lpstr>职责链（Chain of Responsibility）模式</vt:lpstr>
      <vt:lpstr>职责链（Chain of Responsibility）模式</vt:lpstr>
      <vt:lpstr>职责链（Chain of Responsibility）模式-应用场景</vt:lpstr>
      <vt:lpstr>谢 谢 观 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flyinghail</dc:creator>
  <cp:lastModifiedBy>404</cp:lastModifiedBy>
  <cp:revision>985</cp:revision>
  <dcterms:created xsi:type="dcterms:W3CDTF">2020-03-03T11:35:00Z</dcterms:created>
  <dcterms:modified xsi:type="dcterms:W3CDTF">2021-02-23T15:06:20Z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