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</p:sldMasterIdLst>
  <p:notesMasterIdLst>
    <p:notesMasterId r:id="rId21"/>
  </p:notesMasterIdLst>
  <p:handoutMasterIdLst>
    <p:handoutMasterId r:id="rId44"/>
  </p:handoutMasterIdLst>
  <p:sldIdLst>
    <p:sldId id="256" r:id="rId5"/>
    <p:sldId id="413" r:id="rId6"/>
    <p:sldId id="414" r:id="rId7"/>
    <p:sldId id="415" r:id="rId8"/>
    <p:sldId id="269" r:id="rId9"/>
    <p:sldId id="275" r:id="rId10"/>
    <p:sldId id="595" r:id="rId11"/>
    <p:sldId id="276" r:id="rId12"/>
    <p:sldId id="558" r:id="rId13"/>
    <p:sldId id="596" r:id="rId14"/>
    <p:sldId id="280" r:id="rId15"/>
    <p:sldId id="625" r:id="rId16"/>
    <p:sldId id="562" r:id="rId17"/>
    <p:sldId id="626" r:id="rId18"/>
    <p:sldId id="563" r:id="rId19"/>
    <p:sldId id="564" r:id="rId20"/>
    <p:sldId id="565" r:id="rId22"/>
    <p:sldId id="566" r:id="rId23"/>
    <p:sldId id="567" r:id="rId24"/>
    <p:sldId id="560" r:id="rId25"/>
    <p:sldId id="568" r:id="rId26"/>
    <p:sldId id="569" r:id="rId27"/>
    <p:sldId id="561" r:id="rId28"/>
    <p:sldId id="570" r:id="rId29"/>
    <p:sldId id="571" r:id="rId30"/>
    <p:sldId id="572" r:id="rId31"/>
    <p:sldId id="575" r:id="rId32"/>
    <p:sldId id="576" r:id="rId33"/>
    <p:sldId id="588" r:id="rId34"/>
    <p:sldId id="589" r:id="rId35"/>
    <p:sldId id="578" r:id="rId36"/>
    <p:sldId id="579" r:id="rId37"/>
    <p:sldId id="580" r:id="rId38"/>
    <p:sldId id="581" r:id="rId39"/>
    <p:sldId id="591" r:id="rId40"/>
    <p:sldId id="592" r:id="rId41"/>
    <p:sldId id="593" r:id="rId42"/>
    <p:sldId id="259" r:id="rId4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00FF"/>
    <a:srgbClr val="106FFF"/>
    <a:srgbClr val="666666"/>
    <a:srgbClr val="656565"/>
    <a:srgbClr val="00CFFF"/>
    <a:srgbClr val="495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635" y="1736725"/>
            <a:ext cx="9144000" cy="1466215"/>
          </a:xfrm>
        </p:spPr>
        <p:txBody>
          <a:bodyPr anchor="b"/>
          <a:lstStyle>
            <a:lvl1pPr algn="ctr">
              <a:defRPr sz="6000">
                <a:effectLst>
                  <a:outerShdw blurRad="50800" dist="38100" dir="2700000" algn="tl" rotWithShape="0">
                    <a:srgbClr val="3D00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主标题主标题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3288665"/>
            <a:ext cx="9143365" cy="1644015"/>
          </a:xfrm>
          <a:effectLst>
            <a:outerShdw blurRad="50800" dist="50800" dir="5400000" algn="ctr" rotWithShape="0">
              <a:srgbClr val="3D00FF">
                <a:alpha val="21000"/>
              </a:srgbClr>
            </a:outerShdw>
          </a:effectLst>
        </p:spPr>
        <p:txBody>
          <a:bodyPr/>
          <a:lstStyle>
            <a:lvl1pPr marL="0" indent="0" algn="ctr">
              <a:buNone/>
              <a:defRPr sz="3200">
                <a:effectLst>
                  <a:outerShdw blurRad="50800" dist="38100" dir="2700000" algn="tl" rotWithShape="0">
                    <a:srgbClr val="3D00FF">
                      <a:alpha val="40000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99105" y="2020570"/>
            <a:ext cx="8453120" cy="688340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 sz="2200" b="1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目录内容目录内容</a:t>
            </a:r>
            <a:endParaRPr lang="zh-CN" altLang="en-US" smtClean="0"/>
          </a:p>
          <a:p>
            <a:pPr lvl="0"/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3" hasCustomPrompt="1"/>
          </p:nvPr>
        </p:nvSpPr>
        <p:spPr>
          <a:xfrm>
            <a:off x="2980690" y="2720340"/>
            <a:ext cx="8453120" cy="688340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 sz="2200" b="1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目录内容目录内容</a:t>
            </a:r>
            <a:endParaRPr lang="zh-CN" altLang="en-US" smtClean="0"/>
          </a:p>
          <a:p>
            <a:pPr lvl="0"/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23" hasCustomPrompt="1"/>
          </p:nvPr>
        </p:nvSpPr>
        <p:spPr>
          <a:xfrm>
            <a:off x="2999105" y="3442335"/>
            <a:ext cx="8453120" cy="688340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 sz="2200" b="1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目录内容目录内容</a:t>
            </a:r>
            <a:endParaRPr lang="zh-CN" altLang="en-US" smtClean="0"/>
          </a:p>
          <a:p>
            <a:pPr lvl="0"/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4" hasCustomPrompt="1"/>
          </p:nvPr>
        </p:nvSpPr>
        <p:spPr>
          <a:xfrm>
            <a:off x="2999105" y="4161155"/>
            <a:ext cx="8453120" cy="688340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 sz="2200" b="1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目录内容目录内容</a:t>
            </a:r>
            <a:endParaRPr lang="zh-CN" altLang="en-US" smtClean="0"/>
          </a:p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2895" y="118110"/>
            <a:ext cx="6798945" cy="66484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50215" y="1100455"/>
            <a:ext cx="11347450" cy="5271135"/>
          </a:xfrm>
        </p:spPr>
        <p:txBody>
          <a:bodyPr/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单击此处编辑母版具体内容样式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928" y="-13779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3593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2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3593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2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effectLst>
            <a:outerShdw blurRad="50800" dist="38100" dir="2700000" algn="tl" rotWithShape="0">
              <a:srgbClr val="3D00FF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96105"/>
          </a:xfrm>
          <a:prstGeom prst="rect">
            <a:avLst/>
          </a:prstGeom>
          <a:effectLst>
            <a:outerShdw blurRad="50800" dist="50800" dir="5400000" algn="ctr" rotWithShape="0">
              <a:srgbClr val="3D00FF">
                <a:alpha val="100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黑体-简" panose="02000000000000000000" charset="-122"/>
          <a:ea typeface="黑体-简" panose="020000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黑体-简" panose="02000000000000000000" charset="-122"/>
          <a:ea typeface="黑体-简" panose="020000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黑体-简" panose="02000000000000000000" charset="-122"/>
          <a:ea typeface="黑体-简" panose="020000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黑体-简" panose="02000000000000000000" charset="-122"/>
          <a:ea typeface="黑体-简" panose="020000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黑体-简" panose="02000000000000000000" charset="-122"/>
          <a:ea typeface="黑体-简" panose="020000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黑体-简" panose="02000000000000000000" charset="-122"/>
          <a:ea typeface="黑体-简" panose="020000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9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9400" y="-1517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204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Spring</a:t>
            </a:r>
            <a:r>
              <a:rPr lang="zh-CN" altLang="en-US"/>
              <a:t>源码解析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3288665"/>
            <a:ext cx="9143365" cy="1177290"/>
          </a:xfrm>
        </p:spPr>
        <p:txBody>
          <a:bodyPr/>
          <a:p>
            <a:r>
              <a:rPr lang="en-US" altLang="zh-CN"/>
              <a:t>Spring</a:t>
            </a:r>
            <a:r>
              <a:rPr lang="zh-CN" altLang="en-US"/>
              <a:t>、</a:t>
            </a:r>
            <a:r>
              <a:rPr lang="en-US" altLang="zh-CN"/>
              <a:t>SpringMVC</a:t>
            </a:r>
            <a:r>
              <a:rPr lang="zh-CN" altLang="en-US"/>
              <a:t>、</a:t>
            </a:r>
            <a:r>
              <a:rPr lang="en-US" altLang="zh-CN"/>
              <a:t>SpringBoot</a:t>
            </a:r>
            <a:r>
              <a:rPr lang="zh-CN" altLang="en-US"/>
              <a:t>、案例解析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 descr="7b0a202020202262756c6c6574223a20227b5c2263617465676f727949645c223a31303031322c5c2274656d706c61746549645c223a32303233313331337d220a7d0a"/>
          <p:cNvSpPr txBox="1"/>
          <p:nvPr/>
        </p:nvSpPr>
        <p:spPr>
          <a:xfrm>
            <a:off x="4249420" y="2743200"/>
            <a:ext cx="466979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buBlip>
                <a:blip r:embed="rId1"/>
              </a:buBlip>
            </a:pPr>
            <a:r>
              <a:rPr lang="zh-CN" altLang="en-US" sz="2800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整体架构</a:t>
            </a:r>
            <a:endParaRPr lang="zh-CN" altLang="en-US" sz="2800">
              <a:solidFill>
                <a:srgbClr val="3D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r>
              <a:rPr lang="zh-CN" altLang="en-US"/>
              <a:t>基础接口</a:t>
            </a:r>
            <a:endParaRPr lang="zh-CN" altLang="en-US"/>
          </a:p>
          <a:p>
            <a:pPr lvl="2"/>
            <a:r>
              <a:rPr lang="en-US" altLang="zh-CN"/>
              <a:t>Resource+ResourceLoader </a:t>
            </a:r>
            <a:endParaRPr lang="en-US" altLang="zh-CN"/>
          </a:p>
          <a:p>
            <a:pPr lvl="2"/>
            <a:r>
              <a:rPr lang="en-US" altLang="zh-CN"/>
              <a:t>BeanFactory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BeanDefinition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BeanDefinitionReader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BeanDefinitionRegistry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ApplicationContext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Aware</a:t>
            </a:r>
            <a:endParaRPr lang="en-US" altLang="zh-CN"/>
          </a:p>
          <a:p>
            <a:pPr lvl="2"/>
            <a:endParaRPr lang="en-US" altLang="zh-CN"/>
          </a:p>
          <a:p>
            <a:pPr lvl="1"/>
            <a:r>
              <a:rPr lang="zh-CN" altLang="en-US"/>
              <a:t>生命周期</a:t>
            </a:r>
            <a:r>
              <a:rPr lang="en-US" altLang="zh-CN"/>
              <a:t>-</a:t>
            </a:r>
            <a:r>
              <a:rPr lang="zh-CN" altLang="en-US"/>
              <a:t>后置处理器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BeanFactoryPostProcessor</a:t>
            </a:r>
            <a:endParaRPr lang="zh-CN" altLang="en-US"/>
          </a:p>
          <a:p>
            <a:pPr lvl="2"/>
            <a:r>
              <a:rPr lang="zh-CN" altLang="en-US"/>
              <a:t>InitializingBean</a:t>
            </a:r>
            <a:endParaRPr lang="zh-CN" altLang="en-US"/>
          </a:p>
          <a:p>
            <a:pPr lvl="2"/>
            <a:r>
              <a:rPr lang="zh-CN" altLang="en-US"/>
              <a:t>BeanPostProcessor</a:t>
            </a:r>
            <a:endParaRPr lang="zh-CN" altLang="en-US"/>
          </a:p>
          <a:p>
            <a:pPr lvl="2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62700" y="1536700"/>
            <a:ext cx="4363720" cy="438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画一张整体架构工作图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r>
              <a:rPr lang="en-US" altLang="zh-CN">
                <a:sym typeface="+mn-ea"/>
              </a:rPr>
              <a:t>-Resource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005" y="817245"/>
            <a:ext cx="4404360" cy="5753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65" y="2358390"/>
            <a:ext cx="4632960" cy="2141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40" y="5226050"/>
            <a:ext cx="5875020" cy="105156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831840" y="539750"/>
            <a:ext cx="5075095" cy="1682115"/>
            <a:chOff x="9184" y="850"/>
            <a:chExt cx="6266" cy="2743"/>
          </a:xfrm>
        </p:grpSpPr>
        <p:sp>
          <p:nvSpPr>
            <p:cNvPr id="7" name="矩形 6"/>
            <p:cNvSpPr/>
            <p:nvPr/>
          </p:nvSpPr>
          <p:spPr>
            <a:xfrm>
              <a:off x="9184" y="850"/>
              <a:ext cx="3380" cy="1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AbstractApplicationContext</a:t>
              </a:r>
              <a:endParaRPr lang="zh-CN" altLang="en-US"/>
            </a:p>
            <a:p>
              <a:pPr algn="ctr"/>
              <a:r>
                <a:rPr lang="zh-CN" altLang="en-US"/>
                <a:t>环境类</a:t>
              </a:r>
              <a:endParaRPr lang="zh-CN" altLang="en-US"/>
            </a:p>
            <a:p>
              <a:pPr algn="ctr"/>
              <a:r>
                <a:rPr lang="zh-CN" altLang="en-US"/>
                <a:t>策略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473" y="917"/>
              <a:ext cx="1977" cy="1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资源加载策略</a:t>
              </a: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473" y="2463"/>
              <a:ext cx="1977" cy="1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资源加载策略实现</a:t>
              </a:r>
              <a:endParaRPr lang="zh-CN" altLang="en-US"/>
            </a:p>
          </p:txBody>
        </p:sp>
        <p:cxnSp>
          <p:nvCxnSpPr>
            <p:cNvPr id="10" name="直接箭头连接符 9"/>
            <p:cNvCxnSpPr>
              <a:stCxn id="8" idx="1"/>
              <a:endCxn id="7" idx="3"/>
            </p:cNvCxnSpPr>
            <p:nvPr/>
          </p:nvCxnSpPr>
          <p:spPr>
            <a:xfrm flipH="1" flipV="1">
              <a:off x="12564" y="1461"/>
              <a:ext cx="909" cy="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2"/>
              <a:endCxn id="9" idx="0"/>
            </p:cNvCxnSpPr>
            <p:nvPr/>
          </p:nvCxnSpPr>
          <p:spPr>
            <a:xfrm>
              <a:off x="14462" y="2047"/>
              <a:ext cx="0" cy="4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0229215" y="920115"/>
            <a:ext cx="166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策略模式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r>
              <a:rPr lang="en-US" altLang="zh-CN">
                <a:sym typeface="+mn-ea"/>
              </a:rPr>
              <a:t>-BeanFactory</a:t>
            </a:r>
            <a:endParaRPr lang="en-US" altLang="zh-CN">
              <a:sym typeface="+mn-ea"/>
            </a:endParaRPr>
          </a:p>
        </p:txBody>
      </p:sp>
      <p:pic>
        <p:nvPicPr>
          <p:cNvPr id="4" name="图片 3" descr="BeanFacto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" y="1174115"/>
            <a:ext cx="11863070" cy="3704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50925" y="5142865"/>
            <a:ext cx="105022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BeanFactory</a:t>
            </a:r>
            <a:endParaRPr lang="en-US" altLang="zh-CN"/>
          </a:p>
          <a:p>
            <a:r>
              <a:rPr lang="en-US" altLang="zh-CN"/>
              <a:t>- HierarchicalBeanFactory</a:t>
            </a:r>
            <a:r>
              <a:rPr lang="zh-CN" altLang="en-US"/>
              <a:t>：</a:t>
            </a:r>
            <a:r>
              <a:rPr lang="zh-CN" altLang="en-US"/>
              <a:t>定义父子工厂（父子容器）</a:t>
            </a:r>
            <a:endParaRPr lang="zh-CN" altLang="en-US"/>
          </a:p>
          <a:p>
            <a:r>
              <a:rPr lang="en-US" altLang="zh-CN"/>
              <a:t>- ListableBeanFacotory</a:t>
            </a:r>
            <a:r>
              <a:rPr lang="zh-CN" altLang="en-US"/>
              <a:t>：的实现是</a:t>
            </a:r>
            <a:r>
              <a:rPr lang="en-US" altLang="zh-CN">
                <a:sym typeface="+mn-ea"/>
              </a:rPr>
              <a:t>DefaultListableBeanFactory</a:t>
            </a:r>
            <a:r>
              <a:rPr lang="zh-CN" altLang="en-US">
                <a:sym typeface="+mn-ea"/>
              </a:rPr>
              <a:t>，保存了</a:t>
            </a:r>
            <a:r>
              <a:rPr lang="en-US" altLang="zh-CN">
                <a:sym typeface="+mn-ea"/>
              </a:rPr>
              <a:t>ioc</a:t>
            </a:r>
            <a:r>
              <a:rPr lang="zh-CN" altLang="en-US">
                <a:sym typeface="+mn-ea"/>
              </a:rPr>
              <a:t>容器中的核心信息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- AutowireCapableBeanFactory</a:t>
            </a:r>
            <a:r>
              <a:rPr lang="zh-CN" altLang="en-US">
                <a:sym typeface="+mn-ea"/>
              </a:rPr>
              <a:t>：提供自动装配能力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AnnotationApplicationContext</a:t>
            </a:r>
            <a:r>
              <a:rPr lang="zh-CN" altLang="en-US">
                <a:sym typeface="+mn-ea"/>
              </a:rPr>
              <a:t>组合了档案馆，他有自动装配能力。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ApplicationContext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BeanFactory</a:t>
            </a:r>
            <a:r>
              <a:rPr lang="zh-CN" altLang="en-US">
                <a:sym typeface="+mn-ea"/>
              </a:rPr>
              <a:t>什么区别？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sym typeface="+mn-ea"/>
              </a:rPr>
              <a:t>BeanDefinition</a:t>
            </a:r>
            <a:endParaRPr lang="en-US" altLang="zh-CN">
              <a:sym typeface="+mn-ea"/>
            </a:endParaRPr>
          </a:p>
        </p:txBody>
      </p:sp>
      <p:pic>
        <p:nvPicPr>
          <p:cNvPr id="5" name="图片 4" descr="BeanDefini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1668145"/>
            <a:ext cx="11384915" cy="3308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sym typeface="+mn-ea"/>
              </a:rPr>
              <a:t>BeanDefinitionReader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7230" y="1359535"/>
            <a:ext cx="6804660" cy="27203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405" y="5597525"/>
            <a:ext cx="3741420" cy="754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07405" y="5229225"/>
            <a:ext cx="181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这是什么呢？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sym typeface="+mn-ea"/>
              </a:rPr>
              <a:t>BeanDefinitionRegistry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805" y="1447165"/>
            <a:ext cx="5928360" cy="28879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sym typeface="+mn-ea"/>
              </a:rPr>
              <a:t>ApplicationContext</a:t>
            </a:r>
            <a:endParaRPr lang="en-US" altLang="zh-CN">
              <a:sym typeface="+mn-ea"/>
            </a:endParaRPr>
          </a:p>
        </p:txBody>
      </p:sp>
      <p:pic>
        <p:nvPicPr>
          <p:cNvPr id="4" name="图片 3" descr="ApplicationContex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90" y="1174115"/>
            <a:ext cx="11920220" cy="3320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4405" y="4791075"/>
            <a:ext cx="5756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ioc</a:t>
            </a:r>
            <a:r>
              <a:rPr lang="zh-CN" altLang="en-US"/>
              <a:t>事件派发器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、国际化解析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 b="1">
                <a:solidFill>
                  <a:srgbClr val="FF0000"/>
                </a:solidFill>
              </a:rPr>
              <a:t>bean</a:t>
            </a:r>
            <a:r>
              <a:rPr lang="zh-CN" altLang="en-US" b="1">
                <a:solidFill>
                  <a:srgbClr val="FF0000"/>
                </a:solidFill>
              </a:rPr>
              <a:t>工厂</a:t>
            </a:r>
            <a:r>
              <a:rPr lang="zh-CN" altLang="en-US"/>
              <a:t>功能</a:t>
            </a:r>
            <a:r>
              <a:rPr lang="en-US" altLang="zh-CN"/>
              <a:t>---</a:t>
            </a:r>
            <a:r>
              <a:rPr lang="zh-CN" altLang="en-US"/>
              <a:t>自动装配被组合进来的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、资源解析功能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r>
              <a:rPr lang="en-US" altLang="zh-CN">
                <a:sym typeface="+mn-ea"/>
              </a:rPr>
              <a:t>-Aware</a:t>
            </a:r>
            <a:endParaRPr lang="en-US" altLang="zh-CN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998220"/>
            <a:ext cx="10702290" cy="52025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762" y="5527780"/>
            <a:ext cx="24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dirty="0" smtClean="0">
                <a:ea typeface="微软雅黑" panose="020B0503020204020204" charset="-122"/>
              </a:rPr>
              <a:t>班主任：</a:t>
            </a:r>
            <a:r>
              <a:rPr lang="zh-CN" altLang="en-US" dirty="0">
                <a:ea typeface="微软雅黑" panose="020B0503020204020204" charset="-122"/>
              </a:rPr>
              <a:t>孙艺萌</a:t>
            </a:r>
            <a:endParaRPr lang="en-US" altLang="en-US" dirty="0"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>
            <a:fillRect/>
          </a:stretch>
        </p:blipFill>
        <p:spPr>
          <a:xfrm>
            <a:off x="3575756" y="1321948"/>
            <a:ext cx="3045704" cy="4182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生命周期后置处理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BeanFactoryPostProcessor</a:t>
            </a:r>
            <a:endParaRPr lang="en-US" altLang="zh-CN"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0" y="1233805"/>
            <a:ext cx="5814060" cy="34518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生命周期后置处理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InitializingBean、</a:t>
            </a:r>
            <a:r>
              <a:rPr lang="en-US" altLang="zh-CN">
                <a:sym typeface="+mn-ea"/>
              </a:rPr>
              <a:t>DisposableBean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6020" y="1174115"/>
            <a:ext cx="3828415" cy="1052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020" y="2719070"/>
            <a:ext cx="3745230" cy="11391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生命周期后置处理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BeanPostProcessor</a:t>
            </a:r>
            <a:endParaRPr lang="en-US" altLang="zh-CN">
              <a:sym typeface="+mn-ea"/>
            </a:endParaRPr>
          </a:p>
        </p:txBody>
      </p:sp>
      <p:pic>
        <p:nvPicPr>
          <p:cNvPr id="5" name="图片 4" descr="BeanPostProcess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1174115"/>
            <a:ext cx="11708765" cy="29400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源码解读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核心容器源码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配置文件解析流程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源码解读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核心容器源码</a:t>
            </a:r>
            <a:r>
              <a:rPr lang="en-US" altLang="zh-CN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组件创建流程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源码解读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核心容器源码</a:t>
            </a:r>
            <a:r>
              <a:rPr lang="en-US" altLang="zh-CN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组件获取流程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源码解读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核心容器源码</a:t>
            </a:r>
            <a:r>
              <a:rPr lang="en-US" altLang="zh-CN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容器启动流程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源码解读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AOP</a:t>
            </a:r>
            <a:r>
              <a:rPr lang="zh-CN" altLang="en-US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源码</a:t>
            </a:r>
            <a:r>
              <a:rPr lang="en-US" altLang="zh-CN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-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AOP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解析流程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源码解读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AOP</a:t>
            </a:r>
            <a:r>
              <a:rPr lang="zh-CN" altLang="en-US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源码</a:t>
            </a:r>
            <a:r>
              <a:rPr lang="en-US" altLang="zh-CN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-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AOP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执行流程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9980" y="2150110"/>
            <a:ext cx="68948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>
                <a:solidFill>
                  <a:srgbClr val="106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SpringMVC </a:t>
            </a:r>
            <a:r>
              <a:rPr lang="zh-CN" altLang="en-US" sz="3200">
                <a:solidFill>
                  <a:srgbClr val="106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源码篇</a:t>
            </a:r>
            <a:endParaRPr lang="zh-CN" altLang="en-US" sz="3200">
              <a:solidFill>
                <a:srgbClr val="106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文本框 2" descr="7b0a202020202262756c6c6574223a20227b5c2263617465676f727949645c223a31303031322c5c2274656d706c61746549645c223a32303233313331337d220a7d0a"/>
          <p:cNvSpPr txBox="1"/>
          <p:nvPr/>
        </p:nvSpPr>
        <p:spPr>
          <a:xfrm>
            <a:off x="5114290" y="3253740"/>
            <a:ext cx="1794510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请求流程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九大组件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None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关键流程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762" y="5527780"/>
            <a:ext cx="24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dirty="0" smtClean="0">
                <a:ea typeface="微软雅黑" panose="020B0503020204020204" charset="-122"/>
              </a:rPr>
              <a:t>辅导老师：李小奎</a:t>
            </a:r>
            <a:endParaRPr lang="en-US" altLang="en-US" dirty="0"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37" y="1321948"/>
            <a:ext cx="2918941" cy="4182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9980" y="2150110"/>
            <a:ext cx="68948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>
                <a:solidFill>
                  <a:srgbClr val="106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SpringBoot </a:t>
            </a:r>
            <a:r>
              <a:rPr lang="zh-CN" altLang="en-US" sz="3200">
                <a:solidFill>
                  <a:srgbClr val="106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源码篇</a:t>
            </a:r>
            <a:endParaRPr lang="zh-CN" altLang="en-US" sz="3200">
              <a:solidFill>
                <a:srgbClr val="106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文本框 2" descr="7b0a202020202262756c6c6574223a20227b5c2263617465676f727949645c223a31303031322c5c2274656d706c61746549645c223a32303233313331337d220a7d0a"/>
          <p:cNvSpPr txBox="1"/>
          <p:nvPr/>
        </p:nvSpPr>
        <p:spPr>
          <a:xfrm>
            <a:off x="5114290" y="3253740"/>
            <a:ext cx="1794510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配置原理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启动原理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整合原理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9980" y="2150110"/>
            <a:ext cx="6894830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>
              <a:buClrTx/>
              <a:buSzTx/>
              <a:buFontTx/>
            </a:pPr>
            <a:r>
              <a:rPr lang="zh-CN" altLang="en-US" sz="3200">
                <a:solidFill>
                  <a:srgbClr val="106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面试问题解答与案例分析篇</a:t>
            </a:r>
            <a:endParaRPr lang="zh-CN" altLang="en-US" sz="3200">
              <a:solidFill>
                <a:srgbClr val="106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3200">
              <a:solidFill>
                <a:srgbClr val="106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IOC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容器是什么？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DI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是什么？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BeanFactory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ApplicationContext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？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Spring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怎么解决循环依赖问题？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Ribbon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如何实现负载均衡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？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5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en-US">
                <a:solidFill>
                  <a:srgbClr val="FF0000"/>
                </a:solidFill>
                <a:sym typeface="+mn-ea"/>
              </a:rPr>
              <a:t>Eureka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工作原理，服务宕机后，什么时候剔除？</a:t>
            </a:r>
            <a:br>
              <a:rPr lang="zh-CN" altLang="en-US">
                <a:solidFill>
                  <a:srgbClr val="FF0000"/>
                </a:solidFill>
                <a:sym typeface="+mn-ea"/>
              </a:rPr>
            </a:br>
            <a:r>
              <a:rPr lang="zh-CN" altLang="en-US">
                <a:solidFill>
                  <a:srgbClr val="FF0000"/>
                </a:solidFill>
                <a:sym typeface="+mn-ea"/>
              </a:rPr>
              <a:t>影响其他客户端端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Ribbon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调用吗？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Ribbon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清单什么时候更新？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6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、分布式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Session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一致解决，了解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SpringSession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吗？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635" y="2393315"/>
            <a:ext cx="9144000" cy="1466215"/>
          </a:xfrm>
        </p:spPr>
        <p:txBody>
          <a:bodyPr/>
          <a:p>
            <a:r>
              <a:rPr lang="zh-CN" altLang="en-US"/>
              <a:t>谢 谢 观 看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762" y="5246436"/>
            <a:ext cx="24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dirty="0" smtClean="0">
                <a:ea typeface="微软雅黑" panose="020B0503020204020204" charset="-122"/>
              </a:rPr>
              <a:t>主讲老师</a:t>
            </a:r>
            <a:r>
              <a:rPr lang="zh-CN" altLang="en-US" dirty="0" smtClean="0">
                <a:ea typeface="微软雅黑" panose="020B0503020204020204" charset="-122"/>
              </a:rPr>
              <a:t>：雷丰阳</a:t>
            </a:r>
            <a:endParaRPr lang="en-US" altLang="en-US" dirty="0"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56" y="1618637"/>
            <a:ext cx="3045704" cy="3589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 </a:t>
            </a:r>
            <a:r>
              <a:rPr lang="zh-CN" altLang="en-US"/>
              <a:t>源码篇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p>
            <a:r>
              <a:rPr lang="en-US">
                <a:sym typeface="+mn-ea"/>
              </a:rPr>
              <a:t>SpringMVC </a:t>
            </a:r>
            <a:r>
              <a:rPr lang="zh-CN" altLang="en-US">
                <a:sym typeface="+mn-ea"/>
              </a:rPr>
              <a:t>源码篇</a:t>
            </a:r>
            <a:endParaRPr lang="zh-CN" altLang="en-US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23"/>
          </p:nvPr>
        </p:nvSpPr>
        <p:spPr/>
        <p:txBody>
          <a:bodyPr/>
          <a:p>
            <a:r>
              <a:rPr lang="en-US" altLang="zh-CN"/>
              <a:t>SpringBoot </a:t>
            </a:r>
            <a:r>
              <a:rPr lang="zh-CN" altLang="en-US"/>
              <a:t>源码篇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4"/>
          </p:nvPr>
        </p:nvSpPr>
        <p:spPr/>
        <p:txBody>
          <a:bodyPr/>
          <a:p>
            <a:r>
              <a:rPr lang="zh-CN" altLang="en-US">
                <a:sym typeface="+mn-ea"/>
              </a:rPr>
              <a:t>面试问题解答与案例分析篇</a:t>
            </a:r>
            <a:endParaRPr lang="zh-CN" altLang="en-US">
              <a:sym typeface="+mn-e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2496185" y="2251710"/>
            <a:ext cx="290830" cy="274955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/>
              <a:t>1</a:t>
            </a:r>
            <a:endParaRPr lang="en-US" altLang="zh-CN" sz="1600" b="1"/>
          </a:p>
        </p:txBody>
      </p:sp>
      <p:sp>
        <p:nvSpPr>
          <p:cNvPr id="7" name="椭圆 6"/>
          <p:cNvSpPr/>
          <p:nvPr userDrawn="1"/>
        </p:nvSpPr>
        <p:spPr>
          <a:xfrm>
            <a:off x="2499360" y="2931795"/>
            <a:ext cx="290830" cy="274955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/>
              <a:t>2</a:t>
            </a:r>
            <a:endParaRPr lang="en-US" altLang="zh-CN" sz="1600" b="1"/>
          </a:p>
        </p:txBody>
      </p:sp>
      <p:sp>
        <p:nvSpPr>
          <p:cNvPr id="8" name="椭圆 7"/>
          <p:cNvSpPr/>
          <p:nvPr userDrawn="1"/>
        </p:nvSpPr>
        <p:spPr>
          <a:xfrm>
            <a:off x="2510790" y="3669665"/>
            <a:ext cx="290830" cy="274955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/>
              <a:t>3</a:t>
            </a:r>
            <a:endParaRPr lang="en-US" altLang="zh-CN" sz="1600" b="1"/>
          </a:p>
        </p:txBody>
      </p:sp>
      <p:sp>
        <p:nvSpPr>
          <p:cNvPr id="9" name="椭圆 8"/>
          <p:cNvSpPr/>
          <p:nvPr userDrawn="1"/>
        </p:nvSpPr>
        <p:spPr>
          <a:xfrm>
            <a:off x="2513965" y="4373880"/>
            <a:ext cx="290830" cy="274955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/>
              <a:t>4</a:t>
            </a:r>
            <a:endParaRPr lang="en-US" altLang="zh-CN" sz="16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9980" y="2150110"/>
            <a:ext cx="68948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>
                <a:solidFill>
                  <a:srgbClr val="106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Spring </a:t>
            </a:r>
            <a:r>
              <a:rPr lang="zh-CN" altLang="en-US" sz="3200">
                <a:solidFill>
                  <a:srgbClr val="106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源码篇</a:t>
            </a:r>
            <a:endParaRPr lang="zh-CN" altLang="en-US" sz="3200">
              <a:solidFill>
                <a:srgbClr val="106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文本框 2" descr="7b0a202020202262756c6c6574223a20227b5c2263617465676f727949645c223a31303031322c5c2274656d706c61746549645c223a32303233313331337d220a7d0a"/>
          <p:cNvSpPr txBox="1"/>
          <p:nvPr/>
        </p:nvSpPr>
        <p:spPr>
          <a:xfrm>
            <a:off x="5114290" y="3253740"/>
            <a:ext cx="1794510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核心注解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None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整体架构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None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源码解析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 descr="7b0a202020202262756c6c6574223a20227b5c2263617465676f727949645c223a31303031322c5c2274656d706c61746549645c223a32303233313331337d220a7d0a"/>
          <p:cNvSpPr txBox="1"/>
          <p:nvPr/>
        </p:nvSpPr>
        <p:spPr>
          <a:xfrm>
            <a:off x="4249420" y="2743200"/>
            <a:ext cx="466979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buBlip>
                <a:blip r:embed="rId1"/>
              </a:buBlip>
            </a:pPr>
            <a:r>
              <a:rPr lang="zh-CN" altLang="en-US" sz="2800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核心注解</a:t>
            </a:r>
            <a:endParaRPr lang="zh-CN" altLang="en-US" sz="2800">
              <a:solidFill>
                <a:srgbClr val="3D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核心注解自查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786765" y="1115695"/>
          <a:ext cx="10478770" cy="4961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40"/>
                <a:gridCol w="8329930"/>
              </a:tblGrid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注解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@Bean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容器中注册组件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@Primary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同类组件如果有多个，标注主组件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@DependsOn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组件之间声明依赖关系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@Lazy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组件懒加载（最后使用的时候才创建）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@Scope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声明组件的作用范围(SCOPE_PROTOTYPE,SCOPE_SINGLETON)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@Configuration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声明这是一个配置类，替换以前配置文件</a:t>
                      </a:r>
                      <a:endParaRPr lang="en-US" altLang="zh-CN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@Component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@Controller、@Service、@Repository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@Indexed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加速注解，所有标注了 @Indexed 的组件，直接会启动快速加载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@Order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数字越小优先级越高，越先工作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@ComponentScan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包扫描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@Conditional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条件注入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@Import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导入第三方jar包中的组件，或定制批量导入组件逻辑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核心注解自查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795020" y="962025"/>
          <a:ext cx="10478770" cy="3434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40"/>
                <a:gridCol w="8329930"/>
              </a:tblGrid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注解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@ImportResource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导入以前的xml配置文件，让其生效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@Profile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基于多环境激活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@PropertySource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外部properties配置文件和JavaBean进行绑定.结合ConfigurationProperties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@PropertySources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@PropertySource组合注解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@Autowired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自动装配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@Qualifier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精确指定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@Value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取值、计算机环境变量、JVM系统。xxxx。</a:t>
                      </a:r>
                      <a:r>
                        <a:rPr lang="en-US" altLang="zh-CN"/>
                        <a:t>@Value(“${xx}”)</a:t>
                      </a:r>
                      <a:endParaRPr lang="en-US" altLang="zh-CN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@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Lookup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单例组件依赖非单例组件，非单例组件获取需要使用方法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79195" y="4427220"/>
            <a:ext cx="100863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注：@Indexed 需要引入依赖</a:t>
            </a:r>
            <a:endParaRPr lang="zh-CN" altLang="en-US" b="1"/>
          </a:p>
          <a:p>
            <a:r>
              <a:rPr lang="zh-CN" altLang="en-US"/>
              <a:t>&lt;dependency&gt;</a:t>
            </a:r>
            <a:endParaRPr lang="zh-CN" altLang="en-US"/>
          </a:p>
          <a:p>
            <a:r>
              <a:rPr lang="zh-CN" altLang="en-US"/>
              <a:t>	&lt;groupId&gt;org.springframework&lt;/groupId&gt;</a:t>
            </a:r>
            <a:endParaRPr lang="zh-CN" altLang="en-US"/>
          </a:p>
          <a:p>
            <a:r>
              <a:rPr lang="zh-CN" altLang="en-US"/>
              <a:t>	&lt;artifactId&gt;spring-context-indexer&lt;/artifactId&gt;</a:t>
            </a:r>
            <a:endParaRPr lang="zh-CN" altLang="en-US"/>
          </a:p>
          <a:p>
            <a:r>
              <a:rPr lang="zh-CN" altLang="en-US"/>
              <a:t>	&lt;optional&gt;true&lt;/optional&gt;</a:t>
            </a:r>
            <a:endParaRPr lang="zh-CN" altLang="en-US"/>
          </a:p>
          <a:p>
            <a:r>
              <a:rPr lang="zh-CN" altLang="en-US"/>
              <a:t>&lt;/dependency&gt;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22655" y="6259830"/>
            <a:ext cx="10000615" cy="444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不会的小伙伴，请去 https://www.bilibili.com/video/BV1gW411W7wy?p=1，观看 </a:t>
            </a:r>
            <a:r>
              <a:rPr lang="en-US" altLang="zh-CN"/>
              <a:t>1-25 </a:t>
            </a:r>
            <a:r>
              <a:rPr lang="zh-CN" altLang="en-US"/>
              <a:t>集即可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3193e61-a6da-4ad5-ae12-2f705f4e14d2}"/>
  <p:tag name="TABLE_ENDDRAG_ORIGIN_RECT" val="825*180"/>
  <p:tag name="TABLE_ENDDRAG_RECT" val="61*87*825*180"/>
</p:tagLst>
</file>

<file path=ppt/tags/tag2.xml><?xml version="1.0" encoding="utf-8"?>
<p:tagLst xmlns:p="http://schemas.openxmlformats.org/presentationml/2006/main">
  <p:tag name="KSO_WM_UNIT_TABLE_BEAUTIFY" val="smartTable{83193e61-a6da-4ad5-ae12-2f705f4e14d2}"/>
  <p:tag name="TABLE_ENDDRAG_ORIGIN_RECT" val="825*180"/>
  <p:tag name="TABLE_ENDDRAG_RECT" val="61*87*825*18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2134</Words>
  <Application>WPS 演示</Application>
  <PresentationFormat>宽屏</PresentationFormat>
  <Paragraphs>250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宋体</vt:lpstr>
      <vt:lpstr>Wingdings</vt:lpstr>
      <vt:lpstr>黑体-简</vt:lpstr>
      <vt:lpstr>黑体</vt:lpstr>
      <vt:lpstr>微软雅黑</vt:lpstr>
      <vt:lpstr>Arial Unicode MS</vt:lpstr>
      <vt:lpstr>Calibri</vt:lpstr>
      <vt:lpstr>Office 主题</vt:lpstr>
      <vt:lpstr>2_自定义设计方案</vt:lpstr>
      <vt:lpstr>自定义设计方案</vt:lpstr>
      <vt:lpstr>Spring源码解析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核心注解自查</vt:lpstr>
      <vt:lpstr>核心注解自查</vt:lpstr>
      <vt:lpstr>PowerPoint 演示文稿</vt:lpstr>
      <vt:lpstr>核心组件接口分析</vt:lpstr>
      <vt:lpstr>核心组件接口分析-BeanFactory</vt:lpstr>
      <vt:lpstr>核心组件接口分析-BeanFactory</vt:lpstr>
      <vt:lpstr>PowerPoint 演示文稿</vt:lpstr>
      <vt:lpstr>核心组件接口分析-BeanDefinition</vt:lpstr>
      <vt:lpstr>核心组件接口分析-BeanDefinitionReader</vt:lpstr>
      <vt:lpstr>核心组件接口分析-BeanDefinitionRegistry</vt:lpstr>
      <vt:lpstr>核心组件接口分析-ApplicationContext</vt:lpstr>
      <vt:lpstr>核心组件接口分析-Aware</vt:lpstr>
      <vt:lpstr>生命周期后置处理-BeanFactoryPostProcessor</vt:lpstr>
      <vt:lpstr>生命周期后置处理-InitializingBean、DisposableBean</vt:lpstr>
      <vt:lpstr>生命周期后置处理-BeanPostProcessor</vt:lpstr>
      <vt:lpstr>源码解读-核心容器源码-配置文件解析流程</vt:lpstr>
      <vt:lpstr>源码解读-核心容器源码-组件创建流程</vt:lpstr>
      <vt:lpstr>源码解读-核心容器源码-组件获取流程</vt:lpstr>
      <vt:lpstr>源码解读-核心容器源码-容器启动流程</vt:lpstr>
      <vt:lpstr>源码解读-AOP源码-AOP解析流程</vt:lpstr>
      <vt:lpstr>源码解读-AOP源码-AOP执行流程</vt:lpstr>
      <vt:lpstr>PowerPoint 演示文稿</vt:lpstr>
      <vt:lpstr>PowerPoint 演示文稿</vt:lpstr>
      <vt:lpstr>PowerPoint 演示文稿</vt:lpstr>
      <vt:lpstr>1、IOC容器是什么？DI是什么？</vt:lpstr>
      <vt:lpstr>2、BeanFactory和ApplicationContext？</vt:lpstr>
      <vt:lpstr>3、Spring怎么解决循环依赖问题？</vt:lpstr>
      <vt:lpstr>4、Ribbon如何实现负载均衡？</vt:lpstr>
      <vt:lpstr>5、Eureka工作原理，服务宕机后，什么时候剔除？ 影响其他客户端端Ribbon调用吗？Ribbon清单什么时候更新？</vt:lpstr>
      <vt:lpstr>6、分布式Session一致解决，了解SpringSession吗？</vt:lpstr>
      <vt:lpstr>谢 谢 观 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flyinghail</dc:creator>
  <cp:lastModifiedBy>404</cp:lastModifiedBy>
  <cp:revision>1166</cp:revision>
  <dcterms:created xsi:type="dcterms:W3CDTF">2020-03-03T11:35:00Z</dcterms:created>
  <dcterms:modified xsi:type="dcterms:W3CDTF">2021-02-27T14:17:38Z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