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21"/>
  </p:notesMasterIdLst>
  <p:handoutMasterIdLst>
    <p:handoutMasterId r:id="rId44"/>
  </p:handoutMasterIdLst>
  <p:sldIdLst>
    <p:sldId id="256" r:id="rId5"/>
    <p:sldId id="413" r:id="rId6"/>
    <p:sldId id="414" r:id="rId7"/>
    <p:sldId id="415" r:id="rId8"/>
    <p:sldId id="269" r:id="rId9"/>
    <p:sldId id="275" r:id="rId10"/>
    <p:sldId id="595" r:id="rId11"/>
    <p:sldId id="276" r:id="rId12"/>
    <p:sldId id="558" r:id="rId13"/>
    <p:sldId id="596" r:id="rId14"/>
    <p:sldId id="280" r:id="rId15"/>
    <p:sldId id="625" r:id="rId16"/>
    <p:sldId id="562" r:id="rId17"/>
    <p:sldId id="626" r:id="rId18"/>
    <p:sldId id="563" r:id="rId19"/>
    <p:sldId id="564" r:id="rId20"/>
    <p:sldId id="565" r:id="rId22"/>
    <p:sldId id="566" r:id="rId23"/>
    <p:sldId id="567" r:id="rId24"/>
    <p:sldId id="560" r:id="rId25"/>
    <p:sldId id="568" r:id="rId26"/>
    <p:sldId id="569" r:id="rId27"/>
    <p:sldId id="561" r:id="rId28"/>
    <p:sldId id="570" r:id="rId29"/>
    <p:sldId id="571" r:id="rId30"/>
    <p:sldId id="572" r:id="rId31"/>
    <p:sldId id="575" r:id="rId32"/>
    <p:sldId id="576" r:id="rId33"/>
    <p:sldId id="588" r:id="rId34"/>
    <p:sldId id="589" r:id="rId35"/>
    <p:sldId id="578" r:id="rId36"/>
    <p:sldId id="579" r:id="rId37"/>
    <p:sldId id="580" r:id="rId38"/>
    <p:sldId id="581" r:id="rId39"/>
    <p:sldId id="591" r:id="rId40"/>
    <p:sldId id="592" r:id="rId41"/>
    <p:sldId id="593" r:id="rId42"/>
    <p:sldId id="259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0FF"/>
    <a:srgbClr val="106FFF"/>
    <a:srgbClr val="666666"/>
    <a:srgbClr val="656565"/>
    <a:srgbClr val="00CFFF"/>
    <a:srgbClr val="495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635" y="1736725"/>
            <a:ext cx="9144000" cy="1466215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主标题主标题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644015"/>
          </a:xfrm>
          <a:effectLst>
            <a:outerShdw blurRad="50800" dist="50800" dir="5400000" algn="ctr" rotWithShape="0">
              <a:srgbClr val="3D00FF">
                <a:alpha val="21000"/>
              </a:srgbClr>
            </a:outerShdw>
          </a:effectLst>
        </p:spPr>
        <p:txBody>
          <a:bodyPr/>
          <a:lstStyle>
            <a:lvl1pPr marL="0" indent="0" algn="ctr">
              <a:buNone/>
              <a:defRPr sz="32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99105" y="202057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3" hasCustomPrompt="1"/>
          </p:nvPr>
        </p:nvSpPr>
        <p:spPr>
          <a:xfrm>
            <a:off x="2980690" y="272034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3" hasCustomPrompt="1"/>
          </p:nvPr>
        </p:nvSpPr>
        <p:spPr>
          <a:xfrm>
            <a:off x="2999105" y="344233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2999105" y="416115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" y="118110"/>
            <a:ext cx="6798945" cy="66484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50215" y="1100455"/>
            <a:ext cx="11347450" cy="5271135"/>
          </a:xfrm>
        </p:spPr>
        <p:txBody>
          <a:bodyPr/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单击此处编辑母版具体内容样式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928" y="-1377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3593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3593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effectLst>
            <a:outerShdw blurRad="50800" dist="38100" dir="2700000" algn="tl" rotWithShape="0">
              <a:srgbClr val="3D00FF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  <a:effectLst>
            <a:outerShdw blurRad="50800" dist="50800" dir="5400000" algn="ctr" rotWithShape="0">
              <a:srgbClr val="3D00FF">
                <a:alpha val="10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9400" y="-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0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黑体-简" panose="02000000000000000000" charset="-122"/>
          <a:ea typeface="黑体-简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源码解析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177290"/>
          </a:xfrm>
        </p:spPr>
        <p:txBody>
          <a:bodyPr/>
          <a:p>
            <a:r>
              <a:rPr lang="en-US" altLang="zh-CN"/>
              <a:t>Spring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r>
              <a:rPr lang="zh-CN" altLang="en-US"/>
              <a:t>、</a:t>
            </a:r>
            <a:r>
              <a:rPr lang="en-US" altLang="zh-CN"/>
              <a:t>SpringBoot</a:t>
            </a:r>
            <a:r>
              <a:rPr lang="zh-CN" altLang="en-US"/>
              <a:t>、案例解析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整体架构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 lnSpcReduction="20000"/>
          </a:bodyPr>
          <a:p>
            <a:pPr lvl="1"/>
            <a:r>
              <a:rPr lang="zh-CN" altLang="en-US"/>
              <a:t>基础接口</a:t>
            </a:r>
            <a:endParaRPr lang="zh-CN" altLang="en-US"/>
          </a:p>
          <a:p>
            <a:pPr lvl="2"/>
            <a:r>
              <a:rPr lang="en-US" altLang="zh-CN"/>
              <a:t>Resource+ResourceLoader </a:t>
            </a:r>
            <a:endParaRPr lang="en-US" altLang="zh-CN"/>
          </a:p>
          <a:p>
            <a:pPr lvl="2"/>
            <a:r>
              <a:rPr lang="en-US" altLang="zh-CN"/>
              <a:t>BeanFactory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BeanDefinitionReader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SingletonBeanRegistry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ApplicationContext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Aware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生命周期</a:t>
            </a:r>
            <a:r>
              <a:rPr lang="en-US" altLang="zh-CN"/>
              <a:t>-</a:t>
            </a:r>
            <a:r>
              <a:rPr lang="zh-CN" altLang="en-US"/>
              <a:t>后置处理器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BeanFactoryPostProcessor</a:t>
            </a:r>
            <a:endParaRPr lang="zh-CN" altLang="en-US"/>
          </a:p>
          <a:p>
            <a:pPr lvl="2"/>
            <a:r>
              <a:rPr lang="zh-CN" altLang="en-US"/>
              <a:t>InitializingBean</a:t>
            </a:r>
            <a:endParaRPr lang="zh-CN" altLang="en-US"/>
          </a:p>
          <a:p>
            <a:pPr lvl="2"/>
            <a:r>
              <a:rPr lang="zh-CN" altLang="en-US"/>
              <a:t>BeanPostProcessor</a:t>
            </a:r>
            <a:endParaRPr lang="zh-CN" altLang="en-US"/>
          </a:p>
          <a:p>
            <a:pPr lvl="2"/>
            <a:r>
              <a:rPr lang="zh-CN" altLang="en-US"/>
              <a:t>SmartInitializingSingleton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62700" y="1536700"/>
            <a:ext cx="4363720" cy="438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画一张整体架构工作图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-Resource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817245"/>
            <a:ext cx="4404360" cy="575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65" y="2358390"/>
            <a:ext cx="4632960" cy="2141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5226050"/>
            <a:ext cx="5875020" cy="10515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1840" y="539750"/>
            <a:ext cx="5075095" cy="1682115"/>
            <a:chOff x="9184" y="850"/>
            <a:chExt cx="6266" cy="2743"/>
          </a:xfrm>
        </p:grpSpPr>
        <p:sp>
          <p:nvSpPr>
            <p:cNvPr id="7" name="矩形 6"/>
            <p:cNvSpPr/>
            <p:nvPr/>
          </p:nvSpPr>
          <p:spPr>
            <a:xfrm>
              <a:off x="9184" y="850"/>
              <a:ext cx="3380" cy="1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AbstractApplicationContext</a:t>
              </a:r>
              <a:endParaRPr lang="zh-CN" altLang="en-US"/>
            </a:p>
            <a:p>
              <a:pPr algn="ctr"/>
              <a:r>
                <a:rPr lang="zh-CN" altLang="en-US"/>
                <a:t>环境类引用</a:t>
              </a:r>
              <a:r>
                <a:rPr lang="en-US" altLang="zh-CN"/>
                <a:t>loader</a:t>
              </a:r>
              <a:r>
                <a:rPr lang="zh-CN" altLang="en-US"/>
                <a:t>策略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473" y="917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</a:t>
              </a:r>
              <a:endParaRPr lang="zh-CN" altLang="en-US"/>
            </a:p>
            <a:p>
              <a:pPr algn="ctr"/>
              <a:r>
                <a:rPr lang="en-US" altLang="zh-CN"/>
                <a:t>resourceloader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473" y="2463"/>
              <a:ext cx="1977" cy="1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资源加载策略实现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1"/>
              <a:endCxn id="7" idx="3"/>
            </p:cNvCxnSpPr>
            <p:nvPr/>
          </p:nvCxnSpPr>
          <p:spPr>
            <a:xfrm flipH="1" flipV="1">
              <a:off x="12564" y="1461"/>
              <a:ext cx="909" cy="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>
              <a:off x="14462" y="2047"/>
              <a:ext cx="0" cy="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8257540" y="4706620"/>
            <a:ext cx="166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策略模式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-BeanFactory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BeanFac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174115"/>
            <a:ext cx="11863070" cy="3704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0925" y="5142865"/>
            <a:ext cx="10502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BeanFactory</a:t>
            </a:r>
            <a:endParaRPr lang="en-US" altLang="zh-CN"/>
          </a:p>
          <a:p>
            <a:r>
              <a:rPr lang="en-US" altLang="zh-CN"/>
              <a:t>- HierarchicalBeanFactory</a:t>
            </a:r>
            <a:r>
              <a:rPr lang="zh-CN" altLang="en-US"/>
              <a:t>：</a:t>
            </a:r>
            <a:r>
              <a:rPr lang="zh-CN" altLang="en-US"/>
              <a:t>定义父子工厂（父子容器）</a:t>
            </a:r>
            <a:endParaRPr lang="zh-CN" altLang="en-US"/>
          </a:p>
          <a:p>
            <a:r>
              <a:rPr lang="en-US" altLang="zh-CN"/>
              <a:t>- ListableBeanFacotory</a:t>
            </a:r>
            <a:r>
              <a:rPr lang="zh-CN" altLang="en-US"/>
              <a:t>：的实现是</a:t>
            </a:r>
            <a:r>
              <a:rPr lang="en-US" altLang="zh-CN">
                <a:sym typeface="+mn-ea"/>
              </a:rPr>
              <a:t>DefaultListableBeanFactory</a:t>
            </a:r>
            <a:r>
              <a:rPr lang="zh-CN" altLang="en-US">
                <a:sym typeface="+mn-ea"/>
              </a:rPr>
              <a:t>，保存了</a:t>
            </a:r>
            <a:r>
              <a:rPr lang="en-US" altLang="zh-CN">
                <a:sym typeface="+mn-ea"/>
              </a:rPr>
              <a:t>ioc</a:t>
            </a:r>
            <a:r>
              <a:rPr lang="zh-CN" altLang="en-US">
                <a:sym typeface="+mn-ea"/>
              </a:rPr>
              <a:t>容器中的核心信息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AutowireCapableBeanFactory</a:t>
            </a:r>
            <a:r>
              <a:rPr lang="zh-CN" altLang="en-US">
                <a:sym typeface="+mn-ea"/>
              </a:rPr>
              <a:t>：提供自动装配能力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AnnotationApplicationContext</a:t>
            </a:r>
            <a:r>
              <a:rPr lang="zh-CN" altLang="en-US">
                <a:sym typeface="+mn-ea"/>
              </a:rPr>
              <a:t>组合了档案馆，他有自动装配能力。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ApplicationContext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BeanFactory</a:t>
            </a:r>
            <a:r>
              <a:rPr lang="zh-CN" altLang="en-US">
                <a:sym typeface="+mn-ea"/>
              </a:rPr>
              <a:t>什么区别？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Defi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68145"/>
            <a:ext cx="1138491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BeanDefinitionReader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359535"/>
            <a:ext cx="6804660" cy="2720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5597525"/>
            <a:ext cx="3741420" cy="75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7405" y="522922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这是什么呢？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BeanDefinitionRegistry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1447165"/>
            <a:ext cx="5928360" cy="2887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ApplicationContext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ApplicationCon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1174115"/>
            <a:ext cx="11920220" cy="332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405" y="4791075"/>
            <a:ext cx="575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ioc</a:t>
            </a:r>
            <a:r>
              <a:rPr lang="zh-CN" altLang="en-US"/>
              <a:t>事件派发器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、国际化解析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bean</a:t>
            </a:r>
            <a:r>
              <a:rPr lang="zh-CN" altLang="en-US" b="1">
                <a:solidFill>
                  <a:srgbClr val="FF0000"/>
                </a:solidFill>
              </a:rPr>
              <a:t>工厂</a:t>
            </a:r>
            <a:r>
              <a:rPr lang="zh-CN" altLang="en-US"/>
              <a:t>功能</a:t>
            </a:r>
            <a:r>
              <a:rPr lang="en-US" altLang="zh-CN"/>
              <a:t>---</a:t>
            </a:r>
            <a:r>
              <a:rPr lang="zh-CN" altLang="en-US"/>
              <a:t>自动装配被组合进来的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、资源解析功能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核心组件接口分析</a:t>
            </a:r>
            <a:r>
              <a:rPr lang="en-US" altLang="zh-CN">
                <a:sym typeface="+mn-ea"/>
              </a:rPr>
              <a:t>-Aware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998220"/>
            <a:ext cx="10702290" cy="520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班主任：</a:t>
            </a:r>
            <a:r>
              <a:rPr lang="zh-CN" altLang="en-US" dirty="0">
                <a:ea typeface="微软雅黑" panose="020B0503020204020204" charset="-122"/>
              </a:rPr>
              <a:t>孙艺萌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>
            <a:fillRect/>
          </a:stretch>
        </p:blipFill>
        <p:spPr>
          <a:xfrm>
            <a:off x="3575756" y="1321948"/>
            <a:ext cx="3045704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BeanFactoryPostProcessor</a:t>
            </a:r>
            <a:endParaRPr lang="en-US" altLang="zh-CN"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1233805"/>
            <a:ext cx="5814060" cy="3451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585" y="1350645"/>
            <a:ext cx="4133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后置增强</a:t>
            </a:r>
            <a:r>
              <a:rPr lang="zh-CN" altLang="en-US">
                <a:sym typeface="+mn-ea"/>
              </a:rPr>
              <a:t>BeanFactory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BeanFactoryPostProcessor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InitializingBean、</a:t>
            </a:r>
            <a:r>
              <a:rPr lang="en-US" altLang="zh-CN">
                <a:sym typeface="+mn-ea"/>
              </a:rPr>
              <a:t>DisposableBean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020" y="1174115"/>
            <a:ext cx="3828415" cy="105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2719070"/>
            <a:ext cx="3745230" cy="1139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生命周期后置处理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BeanPostProcessor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BeanPostProces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174115"/>
            <a:ext cx="11708765" cy="294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7625" y="4425315"/>
            <a:ext cx="896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在一个</a:t>
            </a:r>
            <a:r>
              <a:rPr lang="en-US" altLang="zh-CN"/>
              <a:t>Bean</a:t>
            </a:r>
            <a:r>
              <a:rPr lang="zh-CN" altLang="en-US"/>
              <a:t>初始化前后进行功能增强。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Bean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PostProcessor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后置增强普通的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BeanFactory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PostProcessor：后置增强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BeanFactory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8860" y="3806825"/>
            <a:ext cx="98171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不管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组件创建流程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组件获取流程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核心容器源码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容器启动流程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解析流程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源码解读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AOP</a:t>
            </a:r>
            <a:r>
              <a:rPr lang="zh-CN" altLang="en-US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</a:t>
            </a:r>
            <a:r>
              <a:rPr lang="en-US" altLang="zh-CN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AOP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执行流程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SpringMVC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九大组件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关键流程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527780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辅导老师：李小奎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37" y="1321948"/>
            <a:ext cx="2918941" cy="418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SpringBoot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整合原理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面试问题解答与案例分析篇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IOC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容器是什么？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是什么？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BeanFactory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ApplicationContext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怎么解决循环依赖问题？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如何实现负载均衡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en-US">
                <a:solidFill>
                  <a:srgbClr val="FF0000"/>
                </a:solidFill>
                <a:sym typeface="+mn-ea"/>
              </a:rPr>
              <a:t>Eureka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工作原理，服务宕机后，什么时候剔除？</a:t>
            </a:r>
            <a:br>
              <a:rPr lang="zh-CN" altLang="en-US">
                <a:solidFill>
                  <a:srgbClr val="FF0000"/>
                </a:solidFill>
                <a:sym typeface="+mn-ea"/>
              </a:rPr>
            </a:br>
            <a:r>
              <a:rPr lang="zh-CN" altLang="en-US">
                <a:solidFill>
                  <a:srgbClr val="FF0000"/>
                </a:solidFill>
                <a:sym typeface="+mn-ea"/>
              </a:rPr>
              <a:t>影响其他客户端端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调用吗？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Ribbon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清单什么时候更新？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、分布式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一致解决，了解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SpringSession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吗？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495"/>
            <a:ext cx="10634980" cy="4871720"/>
          </a:xfrm>
        </p:spPr>
        <p:txBody>
          <a:bodyPr>
            <a:normAutofit/>
          </a:bodyPr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2393315"/>
            <a:ext cx="9144000" cy="1466215"/>
          </a:xfrm>
        </p:spPr>
        <p:txBody>
          <a:bodyPr/>
          <a:p>
            <a:r>
              <a:rPr lang="zh-CN" altLang="en-US"/>
              <a:t>谢 谢 观 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762" y="5246436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dirty="0" smtClean="0">
                <a:ea typeface="微软雅黑" panose="020B0503020204020204" charset="-122"/>
              </a:rPr>
              <a:t>主讲老师</a:t>
            </a:r>
            <a:r>
              <a:rPr lang="zh-CN" altLang="en-US" dirty="0" smtClean="0">
                <a:ea typeface="微软雅黑" panose="020B0503020204020204" charset="-122"/>
              </a:rPr>
              <a:t>：雷丰阳</a:t>
            </a:r>
            <a:endParaRPr lang="en-US" altLang="en-US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56" y="1618637"/>
            <a:ext cx="3045704" cy="358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p>
            <a:r>
              <a:rPr lang="en-US">
                <a:sym typeface="+mn-ea"/>
              </a:rPr>
              <a:t>SpringMVC </a:t>
            </a:r>
            <a:r>
              <a:rPr lang="zh-CN" altLang="en-US">
                <a:sym typeface="+mn-ea"/>
              </a:rPr>
              <a:t>源码篇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23"/>
          </p:nvPr>
        </p:nvSpPr>
        <p:spPr/>
        <p:txBody>
          <a:bodyPr/>
          <a:p>
            <a:r>
              <a:rPr lang="en-US" altLang="zh-CN"/>
              <a:t>SpringBoot </a:t>
            </a:r>
            <a:r>
              <a:rPr lang="zh-CN" altLang="en-US"/>
              <a:t>源码篇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zh-CN" altLang="en-US">
                <a:sym typeface="+mn-ea"/>
              </a:rPr>
              <a:t>面试问题解答与案例分析篇</a:t>
            </a: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496185" y="225171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1</a:t>
            </a:r>
            <a:endParaRPr lang="en-US" altLang="zh-CN" sz="1600" b="1"/>
          </a:p>
        </p:txBody>
      </p:sp>
      <p:sp>
        <p:nvSpPr>
          <p:cNvPr id="7" name="椭圆 6"/>
          <p:cNvSpPr/>
          <p:nvPr userDrawn="1"/>
        </p:nvSpPr>
        <p:spPr>
          <a:xfrm>
            <a:off x="2499360" y="293179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2</a:t>
            </a:r>
            <a:endParaRPr lang="en-US" altLang="zh-CN" sz="1600" b="1"/>
          </a:p>
        </p:txBody>
      </p:sp>
      <p:sp>
        <p:nvSpPr>
          <p:cNvPr id="8" name="椭圆 7"/>
          <p:cNvSpPr/>
          <p:nvPr userDrawn="1"/>
        </p:nvSpPr>
        <p:spPr>
          <a:xfrm>
            <a:off x="2510790" y="3669665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3</a:t>
            </a:r>
            <a:endParaRPr lang="en-US" altLang="zh-CN" sz="1600" b="1"/>
          </a:p>
        </p:txBody>
      </p:sp>
      <p:sp>
        <p:nvSpPr>
          <p:cNvPr id="9" name="椭圆 8"/>
          <p:cNvSpPr/>
          <p:nvPr userDrawn="1"/>
        </p:nvSpPr>
        <p:spPr>
          <a:xfrm>
            <a:off x="2513965" y="4373880"/>
            <a:ext cx="290830" cy="274955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4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9980" y="2150110"/>
            <a:ext cx="68948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 </a:t>
            </a:r>
            <a:r>
              <a:rPr lang="zh-CN" altLang="en-US" sz="3200">
                <a:solidFill>
                  <a:srgbClr val="106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源码篇</a:t>
            </a:r>
            <a:endParaRPr lang="zh-CN" altLang="en-US" sz="3200">
              <a:solidFill>
                <a:srgbClr val="10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5114290" y="3253740"/>
            <a:ext cx="179451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核心注解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整体架构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1"/>
              </a:buBlip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源码解析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 descr="7b0a202020202262756c6c6574223a20227b5c2263617465676f727949645c223a31303031322c5c2274656d706c61746549645c223a32303233313331337d220a7d0a"/>
          <p:cNvSpPr txBox="1"/>
          <p:nvPr/>
        </p:nvSpPr>
        <p:spPr>
          <a:xfrm>
            <a:off x="4249420" y="2743200"/>
            <a:ext cx="4669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buBlip>
                <a:blip r:embed="rId1"/>
              </a:buBlip>
            </a:pPr>
            <a:r>
              <a:rPr lang="zh-CN" altLang="en-US" sz="2800">
                <a:solidFill>
                  <a:srgbClr val="3D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核心注解</a:t>
            </a:r>
            <a:endParaRPr lang="zh-CN" altLang="en-US" sz="2800">
              <a:solidFill>
                <a:srgbClr val="3D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86765" y="1115695"/>
          <a:ext cx="10478770" cy="496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@Bean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容器中注册组件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@Primary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同类组件如果有多个，标注主组件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@DependsOn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组件之间声明依赖关系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@Lazy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组件懒加载（最后使用的时候才创建）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@Scope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声明组件的作用范围(SCOPE_PROTOTYPE,SCOPE_SINGLETON)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@Configuration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声明这是一个配置类，替换以前配置文件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@Controller、@Service、@Repository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@Indexed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加速注解，所有标注了 @Indexed 的组件，直接会启动快速加载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@Order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数字越小优先级越高，越先工作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@ComponentScan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包扫描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@Conditional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条件注入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@Import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导入第三方jar包中的组件，或定制批量导入组件逻辑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核心注解自查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95020" y="962025"/>
          <a:ext cx="10478770" cy="343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/>
                <a:gridCol w="832993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@ImportResource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导入以前的xml配置文件，让其生效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@Profile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基于多环境激活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外部properties配置文件和JavaBean进行绑定.结合ConfigurationProperties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@PropertySource组合注解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@Autowired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自动装配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@Qualifier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精确指定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@Value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取值、计算机环境变量、JVM系统。xxxx。</a:t>
                      </a:r>
                      <a:r>
                        <a:rPr lang="en-US" altLang="zh-CN"/>
                        <a:t>@Value(“${xx}”)</a:t>
                      </a:r>
                      <a:endParaRPr lang="en-US" altLang="zh-CN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Lookup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单例组件依赖非单例组件，非单例组件获取需要使用方法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9195" y="4427220"/>
            <a:ext cx="10086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注：@Indexed 需要引入依赖</a:t>
            </a:r>
            <a:endParaRPr lang="zh-CN" altLang="en-US" b="1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	&lt;groupId&gt;org.springframework&lt;/groupId&gt;</a:t>
            </a:r>
            <a:endParaRPr lang="zh-CN" altLang="en-US"/>
          </a:p>
          <a:p>
            <a:r>
              <a:rPr lang="zh-CN" altLang="en-US"/>
              <a:t>	&lt;artifactId&gt;spring-context-indexer&lt;/artifactId&gt;</a:t>
            </a:r>
            <a:endParaRPr lang="zh-CN" altLang="en-US"/>
          </a:p>
          <a:p>
            <a:r>
              <a:rPr lang="zh-CN" altLang="en-US"/>
              <a:t>	&lt;optional&gt;true&lt;/optional&gt;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2655" y="6259830"/>
            <a:ext cx="10000615" cy="444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不会的小伙伴，请去 https://www.bilibili.com/video/BV1gW411W7wy?p=1，观看 </a:t>
            </a:r>
            <a:r>
              <a:rPr lang="en-US" altLang="zh-CN"/>
              <a:t>1-25 </a:t>
            </a:r>
            <a:r>
              <a:rPr lang="zh-CN" altLang="en-US"/>
              <a:t>集即可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ags/tag2.xml><?xml version="1.0" encoding="utf-8"?>
<p:tagLst xmlns:p="http://schemas.openxmlformats.org/presentationml/2006/main">
  <p:tag name="KSO_WM_UNIT_TABLE_BEAUTIFY" val="smartTable{83193e61-a6da-4ad5-ae12-2f705f4e14d2}"/>
  <p:tag name="TABLE_ENDDRAG_ORIGIN_RECT" val="825*180"/>
  <p:tag name="TABLE_ENDDRAG_RECT" val="61*87*825*18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WPS 演示</Application>
  <PresentationFormat>宽屏</PresentationFormat>
  <Paragraphs>262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黑体-简</vt:lpstr>
      <vt:lpstr>黑体</vt:lpstr>
      <vt:lpstr>微软雅黑</vt:lpstr>
      <vt:lpstr>Arial Unicode MS</vt:lpstr>
      <vt:lpstr>Calibri</vt:lpstr>
      <vt:lpstr>Office 主题</vt:lpstr>
      <vt:lpstr>2_自定义设计方案</vt:lpstr>
      <vt:lpstr>自定义设计方案</vt:lpstr>
      <vt:lpstr>Spring源码解析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核心注解自查</vt:lpstr>
      <vt:lpstr>核心注解自查</vt:lpstr>
      <vt:lpstr>PowerPoint 演示文稿</vt:lpstr>
      <vt:lpstr>核心组件接口分析</vt:lpstr>
      <vt:lpstr>核心组件接口分析-Resource</vt:lpstr>
      <vt:lpstr>核心组件接口分析-BeanFactory</vt:lpstr>
      <vt:lpstr>面试</vt:lpstr>
      <vt:lpstr>核心组件接口分析-BeanDefinition</vt:lpstr>
      <vt:lpstr>核心组件接口分析-BeanDefinitionReader</vt:lpstr>
      <vt:lpstr>核心组件接口分析-BeanDefinitionRegistry</vt:lpstr>
      <vt:lpstr>核心组件接口分析-ApplicationContext</vt:lpstr>
      <vt:lpstr>核心组件接口分析-Aware</vt:lpstr>
      <vt:lpstr>生命周期后置处理-BeanFactoryPostProcessor</vt:lpstr>
      <vt:lpstr>生命周期后置处理-InitializingBean、DisposableBean</vt:lpstr>
      <vt:lpstr>生命周期后置处理-BeanPostProcessor</vt:lpstr>
      <vt:lpstr>源码解读-核心容器源码-配置解析流程</vt:lpstr>
      <vt:lpstr>源码解读-核心容器源码-组件创建流程</vt:lpstr>
      <vt:lpstr>源码解读-核心容器源码-组件获取流程</vt:lpstr>
      <vt:lpstr>源码解读-核心容器源码-容器启动流程</vt:lpstr>
      <vt:lpstr>源码解读-AOP源码-AOP解析流程</vt:lpstr>
      <vt:lpstr>源码解读-AOP源码-AOP执行流程</vt:lpstr>
      <vt:lpstr>PowerPoint 演示文稿</vt:lpstr>
      <vt:lpstr>PowerPoint 演示文稿</vt:lpstr>
      <vt:lpstr>PowerPoint 演示文稿</vt:lpstr>
      <vt:lpstr>1、IOC容器是什么？DI是什么？</vt:lpstr>
      <vt:lpstr>2、BeanFactory和ApplicationContext？</vt:lpstr>
      <vt:lpstr>3、Spring怎么解决循环依赖问题？</vt:lpstr>
      <vt:lpstr>4、Ribbon如何实现负载均衡？</vt:lpstr>
      <vt:lpstr>5、Eureka工作原理，服务宕机后，什么时候剔除？ 影响其他客户端端Ribbon调用吗？Ribbon清单什么时候更新？</vt:lpstr>
      <vt:lpstr>6、分布式Session一致解决，了解SpringSession吗？</vt:lpstr>
      <vt:lpstr>谢 谢 观 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flyinghail</dc:creator>
  <cp:lastModifiedBy>404</cp:lastModifiedBy>
  <cp:revision>1173</cp:revision>
  <dcterms:created xsi:type="dcterms:W3CDTF">2020-03-03T11:35:00Z</dcterms:created>
  <dcterms:modified xsi:type="dcterms:W3CDTF">2021-03-04T01:19:48Z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