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5"/>
  </p:notesMasterIdLst>
  <p:handoutMasterIdLst>
    <p:handoutMasterId r:id="rId86"/>
  </p:handoutMasterIdLst>
  <p:sldIdLst>
    <p:sldId id="462" r:id="rId8"/>
    <p:sldId id="641" r:id="rId9"/>
    <p:sldId id="640" r:id="rId10"/>
    <p:sldId id="636" r:id="rId11"/>
    <p:sldId id="463" r:id="rId12"/>
    <p:sldId id="658" r:id="rId13"/>
    <p:sldId id="655" r:id="rId14"/>
    <p:sldId id="657" r:id="rId15"/>
    <p:sldId id="611" r:id="rId16"/>
    <p:sldId id="564" r:id="rId17"/>
    <p:sldId id="614" r:id="rId18"/>
    <p:sldId id="467" r:id="rId19"/>
    <p:sldId id="479" r:id="rId20"/>
    <p:sldId id="565" r:id="rId21"/>
    <p:sldId id="529" r:id="rId22"/>
    <p:sldId id="615" r:id="rId23"/>
    <p:sldId id="468" r:id="rId24"/>
    <p:sldId id="482" r:id="rId25"/>
    <p:sldId id="616" r:id="rId26"/>
    <p:sldId id="562" r:id="rId27"/>
    <p:sldId id="563" r:id="rId28"/>
    <p:sldId id="617" r:id="rId29"/>
    <p:sldId id="473" r:id="rId30"/>
    <p:sldId id="583" r:id="rId31"/>
    <p:sldId id="584" r:id="rId32"/>
    <p:sldId id="585" r:id="rId33"/>
    <p:sldId id="586" r:id="rId34"/>
    <p:sldId id="579" r:id="rId35"/>
    <p:sldId id="567" r:id="rId36"/>
    <p:sldId id="582" r:id="rId37"/>
    <p:sldId id="618" r:id="rId38"/>
    <p:sldId id="569" r:id="rId39"/>
    <p:sldId id="625" r:id="rId40"/>
    <p:sldId id="491" r:id="rId41"/>
    <p:sldId id="494" r:id="rId42"/>
    <p:sldId id="492" r:id="rId43"/>
    <p:sldId id="493" r:id="rId44"/>
    <p:sldId id="530" r:id="rId45"/>
    <p:sldId id="662" r:id="rId46"/>
    <p:sldId id="495" r:id="rId47"/>
    <p:sldId id="619" r:id="rId48"/>
    <p:sldId id="474" r:id="rId49"/>
    <p:sldId id="587" r:id="rId50"/>
    <p:sldId id="588" r:id="rId51"/>
    <p:sldId id="591" r:id="rId52"/>
    <p:sldId id="558" r:id="rId53"/>
    <p:sldId id="643" r:id="rId54"/>
    <p:sldId id="509" r:id="rId55"/>
    <p:sldId id="510" r:id="rId56"/>
    <p:sldId id="594" r:id="rId57"/>
    <p:sldId id="593" r:id="rId58"/>
    <p:sldId id="506" r:id="rId59"/>
    <p:sldId id="620" r:id="rId60"/>
    <p:sldId id="475" r:id="rId61"/>
    <p:sldId id="627" r:id="rId62"/>
    <p:sldId id="513" r:id="rId63"/>
    <p:sldId id="514" r:id="rId64"/>
    <p:sldId id="628" r:id="rId65"/>
    <p:sldId id="645" r:id="rId66"/>
    <p:sldId id="515" r:id="rId67"/>
    <p:sldId id="516" r:id="rId68"/>
    <p:sldId id="629" r:id="rId69"/>
    <p:sldId id="517" r:id="rId70"/>
    <p:sldId id="518" r:id="rId71"/>
    <p:sldId id="572" r:id="rId72"/>
    <p:sldId id="621" r:id="rId73"/>
    <p:sldId id="571" r:id="rId74"/>
    <p:sldId id="646" r:id="rId75"/>
    <p:sldId id="597" r:id="rId76"/>
    <p:sldId id="546" r:id="rId77"/>
    <p:sldId id="647" r:id="rId78"/>
    <p:sldId id="547" r:id="rId79"/>
    <p:sldId id="622" r:id="rId80"/>
    <p:sldId id="595" r:id="rId81"/>
    <p:sldId id="610" r:id="rId82"/>
    <p:sldId id="661" r:id="rId83"/>
    <p:sldId id="264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333333"/>
    <a:srgbClr val="49504F"/>
    <a:srgbClr val="FFFFE4"/>
    <a:srgbClr val="AD2B2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theme" Target="theme/theme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6872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eime-media-java.research.itcast.cn/" TargetMode="External"/><Relationship Id="rId2" Type="http://schemas.openxmlformats.org/officeDocument/2006/relationships/hyperlink" Target="http://heima-admin-java.research.itcast.cn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hyperlink" Target="http://heima-app-java.research.itcast.c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0.130:8848/nacos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xiaominfo.com/" TargetMode="External"/><Relationship Id="rId2" Type="http://schemas.openxmlformats.org/officeDocument/2006/relationships/hyperlink" Target="https://gitee.com/xiaoym/knife4j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knife4j.xiaominfo.com/doc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FC2BC3-928A-4AD3-B8ED-02EF9F5B79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lang="zh-CN" altLang="en-US" dirty="0"/>
              <a:t>项目背景介绍</a:t>
            </a:r>
            <a:endParaRPr lang="en-US" altLang="zh-CN" dirty="0"/>
          </a:p>
          <a:p>
            <a:r>
              <a:rPr kumimoji="1" lang="zh-CN" altLang="en-US" dirty="0"/>
              <a:t>技术栈说明</a:t>
            </a:r>
            <a:endParaRPr kumimoji="1" lang="en-US" altLang="zh-CN" dirty="0"/>
          </a:p>
          <a:p>
            <a:r>
              <a:rPr lang="zh-CN" altLang="en-US" dirty="0"/>
              <a:t>课程介绍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75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FC2BC3-928A-4AD3-B8ED-02EF9F5B79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lang="zh-CN" altLang="en-US" dirty="0">
                <a:solidFill>
                  <a:srgbClr val="B70006"/>
                </a:solidFill>
              </a:rPr>
              <a:t>项目背景介绍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kumimoji="1" lang="zh-CN" altLang="en-US" dirty="0"/>
              <a:t>技术栈说明</a:t>
            </a:r>
            <a:endParaRPr kumimoji="1" lang="en-US" altLang="zh-CN" dirty="0"/>
          </a:p>
          <a:p>
            <a:r>
              <a:rPr lang="zh-CN" altLang="en-US" dirty="0"/>
              <a:t>课程介绍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99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820" y="1798527"/>
            <a:ext cx="10749598" cy="9036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</a:rPr>
              <a:t>类似于今日头条，是一个新闻资讯类项目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项目概述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0F4F05-3752-4B6C-8AD4-92E3FA2D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22" y="3398054"/>
            <a:ext cx="5429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737" y="1457271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</a:rPr>
              <a:t>功能架构图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业务说明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4A4181-FB67-4C08-B0E2-713B275A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16" y="2164588"/>
            <a:ext cx="5781675" cy="1219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7D647D-5495-475D-A03F-E9260231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16" y="3455377"/>
            <a:ext cx="5781675" cy="1219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F1B213-2DFB-443D-BF95-9A41798C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16" y="4746166"/>
            <a:ext cx="7439025" cy="1276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6EAEF73-B914-4359-897B-E9A3E9642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041" y="2152650"/>
            <a:ext cx="1485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6167" y="1635973"/>
            <a:ext cx="10749598" cy="180877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项目演示地址：</a:t>
            </a:r>
          </a:p>
          <a:p>
            <a:r>
              <a:rPr kumimoji="1" lang="zh-CN" altLang="en-US" dirty="0"/>
              <a:t>平台管理：</a:t>
            </a:r>
            <a:r>
              <a:rPr kumimoji="1" lang="en-US" altLang="zh-CN" dirty="0">
                <a:hlinkClick r:id="rId2"/>
              </a:rPr>
              <a:t>http://heima-admin-java.research.itcast.cn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自媒体：</a:t>
            </a:r>
            <a:r>
              <a:rPr kumimoji="1" lang="en-US" altLang="zh-CN" dirty="0">
                <a:hlinkClick r:id="rId3"/>
              </a:rPr>
              <a:t>http://heime-media-java.research.itcast.cn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app</a:t>
            </a:r>
            <a:r>
              <a:rPr kumimoji="1" lang="zh-CN" altLang="en-US" dirty="0"/>
              <a:t>端：</a:t>
            </a:r>
            <a:r>
              <a:rPr kumimoji="1" lang="en-US" altLang="zh-CN" dirty="0">
                <a:hlinkClick r:id="rId4"/>
              </a:rPr>
              <a:t>http://heima-app-java.research.itcast.cn</a:t>
            </a:r>
            <a:r>
              <a:rPr kumimoji="1" lang="en-US" altLang="zh-CN" dirty="0"/>
              <a:t> 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业务说明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463EE6F-D4D0-4FDF-A798-8888C06FDA52}"/>
              </a:ext>
            </a:extLst>
          </p:cNvPr>
          <p:cNvSpPr txBox="1">
            <a:spLocks/>
          </p:cNvSpPr>
          <p:nvPr/>
        </p:nvSpPr>
        <p:spPr>
          <a:xfrm>
            <a:off x="866167" y="3444748"/>
            <a:ext cx="6133723" cy="232043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kumimoji="1" lang="en-US" altLang="zh-CN" dirty="0"/>
          </a:p>
          <a:p>
            <a:pPr marL="0" indent="0">
              <a:buFont typeface="Wingdings" pitchFamily="2" charset="2"/>
              <a:buNone/>
            </a:pPr>
            <a:r>
              <a:rPr kumimoji="1" lang="zh-CN" altLang="en-US" dirty="0"/>
              <a:t>平台管理与自媒体为</a:t>
            </a:r>
            <a:r>
              <a:rPr kumimoji="1" lang="en-US" altLang="zh-CN" dirty="0"/>
              <a:t>PC</a:t>
            </a:r>
            <a:r>
              <a:rPr kumimoji="1" lang="zh-CN" altLang="en-US" dirty="0"/>
              <a:t>端，用电脑浏览器打开即可。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dirty="0"/>
              <a:t>其中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端为移动端，打开方式有两种：</a:t>
            </a:r>
          </a:p>
          <a:p>
            <a:r>
              <a:rPr kumimoji="1" lang="zh-CN" altLang="en-US" dirty="0"/>
              <a:t>谷歌浏览器打开，调成移动端模式</a:t>
            </a:r>
          </a:p>
          <a:p>
            <a:r>
              <a:rPr kumimoji="1" lang="zh-CN" altLang="en-US" dirty="0"/>
              <a:t>手机浏览器打开或扫描右侧二维码</a:t>
            </a:r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C6528-A8B5-4C97-A40F-A18A2CCF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439" y="4177807"/>
            <a:ext cx="1362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043" y="3071678"/>
            <a:ext cx="4166485" cy="639615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</a:rPr>
              <a:t>黑马头条</a:t>
            </a:r>
            <a:r>
              <a:rPr lang="en-US" altLang="zh-CN" dirty="0">
                <a:solidFill>
                  <a:srgbClr val="262626"/>
                </a:solidFill>
              </a:rPr>
              <a:t>APP</a:t>
            </a:r>
            <a:r>
              <a:rPr lang="zh-CN" altLang="en-US" dirty="0">
                <a:solidFill>
                  <a:srgbClr val="262626"/>
                </a:solidFill>
              </a:rPr>
              <a:t>用户端用户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项目术语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2CEF368-7C5B-A948-8942-5E3CC1168712}"/>
              </a:ext>
            </a:extLst>
          </p:cNvPr>
          <p:cNvSpPr/>
          <p:nvPr/>
        </p:nvSpPr>
        <p:spPr>
          <a:xfrm>
            <a:off x="1534886" y="1676378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用户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561BD-2AEE-724D-9F71-2561FD02C844}"/>
              </a:ext>
            </a:extLst>
          </p:cNvPr>
          <p:cNvSpPr/>
          <p:nvPr/>
        </p:nvSpPr>
        <p:spPr>
          <a:xfrm>
            <a:off x="5513614" y="1676378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自媒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体人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44280-A520-DB40-9A24-465C98AA7456}"/>
              </a:ext>
            </a:extLst>
          </p:cNvPr>
          <p:cNvSpPr/>
          <p:nvPr/>
        </p:nvSpPr>
        <p:spPr>
          <a:xfrm>
            <a:off x="9492343" y="1676378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管理员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6290A1A-BBA8-6D46-8400-CC654065BCDC}"/>
              </a:ext>
            </a:extLst>
          </p:cNvPr>
          <p:cNvSpPr txBox="1">
            <a:spLocks/>
          </p:cNvSpPr>
          <p:nvPr/>
        </p:nvSpPr>
        <p:spPr>
          <a:xfrm>
            <a:off x="8526258" y="3071678"/>
            <a:ext cx="4302557" cy="6396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使用黑马头条管理系统的用户</a:t>
            </a:r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0D4C7EB-5844-C84D-BF2A-12E4BD052836}"/>
              </a:ext>
            </a:extLst>
          </p:cNvPr>
          <p:cNvSpPr txBox="1">
            <a:spLocks/>
          </p:cNvSpPr>
          <p:nvPr/>
        </p:nvSpPr>
        <p:spPr>
          <a:xfrm>
            <a:off x="4158341" y="3083299"/>
            <a:ext cx="5690485" cy="6396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通过黑马自媒体系统发送文章的用户</a:t>
            </a:r>
            <a:endParaRPr kumimoji="1" lang="zh-CN" altLang="en-US" dirty="0"/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0DFF4BB0-241E-174C-AB42-D4BABFA17A09}"/>
              </a:ext>
            </a:extLst>
          </p:cNvPr>
          <p:cNvSpPr txBox="1">
            <a:spLocks/>
          </p:cNvSpPr>
          <p:nvPr/>
        </p:nvSpPr>
        <p:spPr>
          <a:xfrm>
            <a:off x="1147071" y="5292363"/>
            <a:ext cx="4166485" cy="6396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黑马头条</a:t>
            </a:r>
            <a:r>
              <a:rPr lang="en" dirty="0">
                <a:solidFill>
                  <a:srgbClr val="262626"/>
                </a:solidFill>
              </a:rPr>
              <a:t>A</a:t>
            </a:r>
            <a:r>
              <a:rPr lang="en-US" altLang="zh-CN" dirty="0">
                <a:solidFill>
                  <a:srgbClr val="262626"/>
                </a:solidFill>
              </a:rPr>
              <a:t>pp</a:t>
            </a:r>
          </a:p>
          <a:p>
            <a:endParaRPr lang="zh-CN" altLang="en-US" dirty="0">
              <a:solidFill>
                <a:srgbClr val="262626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24AEE2-093F-2F4D-98A7-E93D0B03F04B}"/>
              </a:ext>
            </a:extLst>
          </p:cNvPr>
          <p:cNvSpPr/>
          <p:nvPr/>
        </p:nvSpPr>
        <p:spPr>
          <a:xfrm>
            <a:off x="1534886" y="3897063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AD2B26"/>
                </a:solidFill>
              </a:rPr>
              <a:t>App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75ECB72-858D-C847-A8E4-04EFDB8F688C}"/>
              </a:ext>
            </a:extLst>
          </p:cNvPr>
          <p:cNvSpPr/>
          <p:nvPr/>
        </p:nvSpPr>
        <p:spPr>
          <a:xfrm>
            <a:off x="5513614" y="3897063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AD2B26"/>
                </a:solidFill>
              </a:rPr>
              <a:t>We</a:t>
            </a:r>
          </a:p>
          <a:p>
            <a:pPr algn="ctr"/>
            <a:r>
              <a:rPr kumimoji="1" lang="en-US" altLang="zh-CN" dirty="0">
                <a:solidFill>
                  <a:srgbClr val="AD2B26"/>
                </a:solidFill>
              </a:rPr>
              <a:t>Media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15C8CD7-5C0B-244B-A995-F1EE1E5088E3}"/>
              </a:ext>
            </a:extLst>
          </p:cNvPr>
          <p:cNvSpPr/>
          <p:nvPr/>
        </p:nvSpPr>
        <p:spPr>
          <a:xfrm>
            <a:off x="9492343" y="3897063"/>
            <a:ext cx="1295400" cy="1295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AD2B26"/>
                </a:solidFill>
              </a:rPr>
              <a:t>Admin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9A40600A-B0C7-6347-BB8F-6997BC30141A}"/>
              </a:ext>
            </a:extLst>
          </p:cNvPr>
          <p:cNvSpPr txBox="1">
            <a:spLocks/>
          </p:cNvSpPr>
          <p:nvPr/>
        </p:nvSpPr>
        <p:spPr>
          <a:xfrm>
            <a:off x="8961687" y="5292363"/>
            <a:ext cx="4302557" cy="6396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黑马头条管理系统</a:t>
            </a:r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F1FAEA08-751E-BD48-A0CB-969F1D22BB86}"/>
              </a:ext>
            </a:extLst>
          </p:cNvPr>
          <p:cNvSpPr txBox="1">
            <a:spLocks/>
          </p:cNvSpPr>
          <p:nvPr/>
        </p:nvSpPr>
        <p:spPr>
          <a:xfrm>
            <a:off x="4887689" y="5303984"/>
            <a:ext cx="3638570" cy="6396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黑马头条自媒体系统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8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FC2BC3-928A-4AD3-B8ED-02EF9F5B79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kumimoji="1" lang="zh-CN" altLang="en-US" dirty="0"/>
              <a:t>项目背景介绍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B70006"/>
                </a:solidFill>
              </a:rPr>
              <a:t>技术栈说明</a:t>
            </a:r>
            <a:endParaRPr kumimoji="1" lang="en-US" altLang="zh-CN" dirty="0">
              <a:solidFill>
                <a:srgbClr val="B70006"/>
              </a:solidFill>
            </a:endParaRPr>
          </a:p>
          <a:p>
            <a:r>
              <a:rPr kumimoji="1" lang="zh-CN" altLang="en-US" dirty="0"/>
              <a:t>课程介绍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29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技术栈说明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44A9A19-42FD-4E1B-9EE3-8D968AAB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81" y="1321419"/>
            <a:ext cx="9708541" cy="52412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C6C65E-FC2C-4252-887E-17D4F3D3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259" y="1321419"/>
            <a:ext cx="1404510" cy="5241220"/>
          </a:xfrm>
          <a:prstGeom prst="rect">
            <a:avLst/>
          </a:prstGeom>
        </p:spPr>
      </p:pic>
      <p:sp>
        <p:nvSpPr>
          <p:cNvPr id="23" name="文本占位符 1">
            <a:extLst>
              <a:ext uri="{FF2B5EF4-FFF2-40B4-BE49-F238E27FC236}">
                <a16:creationId xmlns:a16="http://schemas.microsoft.com/office/drawing/2014/main" id="{887C147E-17CA-49C9-BF20-C59170447BDA}"/>
              </a:ext>
            </a:extLst>
          </p:cNvPr>
          <p:cNvSpPr txBox="1">
            <a:spLocks/>
          </p:cNvSpPr>
          <p:nvPr/>
        </p:nvSpPr>
        <p:spPr>
          <a:xfrm>
            <a:off x="446049" y="732078"/>
            <a:ext cx="10749598" cy="46909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zh-CN" altLang="en-US" dirty="0"/>
              <a:t>基础层</a:t>
            </a:r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技术栈说明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09709C-29D1-4DCD-9F02-0D1FF66E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5" y="1206844"/>
            <a:ext cx="9688782" cy="54171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3FC845-2F49-45B7-BBB2-7E7B25BB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478" y="1326995"/>
            <a:ext cx="1042994" cy="5296976"/>
          </a:xfrm>
          <a:prstGeom prst="rect">
            <a:avLst/>
          </a:prstGeom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A8CD662-B2BC-4F51-B4FE-1271158851EA}"/>
              </a:ext>
            </a:extLst>
          </p:cNvPr>
          <p:cNvSpPr txBox="1">
            <a:spLocks/>
          </p:cNvSpPr>
          <p:nvPr/>
        </p:nvSpPr>
        <p:spPr>
          <a:xfrm>
            <a:off x="644325" y="755306"/>
            <a:ext cx="10749598" cy="46909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zh-CN" altLang="en-US" dirty="0"/>
              <a:t>服务层</a:t>
            </a:r>
          </a:p>
          <a:p>
            <a:pPr marL="0" indent="0">
              <a:buFont typeface="Wingdings" pitchFamily="2" charset="2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7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181-598B-4617-B991-84510C77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3" y="2697016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58946-0478-4CC5-8C98-4F3AE224B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FC2BC3-928A-4AD3-B8ED-02EF9F5B79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245338"/>
            <a:ext cx="5466080" cy="2680677"/>
          </a:xfrm>
        </p:spPr>
        <p:txBody>
          <a:bodyPr/>
          <a:lstStyle/>
          <a:p>
            <a:r>
              <a:rPr kumimoji="1" lang="zh-CN" altLang="en-US" dirty="0"/>
              <a:t>项目背景介绍</a:t>
            </a:r>
            <a:endParaRPr kumimoji="1" lang="en-US" altLang="zh-CN" dirty="0"/>
          </a:p>
          <a:p>
            <a:r>
              <a:rPr kumimoji="1" lang="zh-CN" altLang="en-US" dirty="0"/>
              <a:t>技术栈说明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B70006"/>
                </a:solidFill>
              </a:rPr>
              <a:t>课程介绍</a:t>
            </a:r>
            <a:endParaRPr kumimoji="1"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AEEE-1639-4DF4-910B-C1C93840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9"/>
            <a:ext cx="6654800" cy="662782"/>
          </a:xfrm>
        </p:spPr>
        <p:txBody>
          <a:bodyPr/>
          <a:lstStyle/>
          <a:p>
            <a:r>
              <a:rPr lang="zh-CN" altLang="en-US" dirty="0"/>
              <a:t>课程对比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B3931-E985-45DB-B3D1-A9B285704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1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1F81D-E73F-4921-BBB7-67673589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F125B-E7BB-41EC-B2C0-BB3F72C9D4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能让你收获什么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906B85-79D9-4884-B9DB-F51903C1B814}"/>
              </a:ext>
            </a:extLst>
          </p:cNvPr>
          <p:cNvSpPr/>
          <p:nvPr/>
        </p:nvSpPr>
        <p:spPr>
          <a:xfrm>
            <a:off x="841239" y="2074984"/>
            <a:ext cx="2863362" cy="135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综合知识的运用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B7E20F7-958E-4EF7-A0D5-79C7DEF45D21}"/>
              </a:ext>
            </a:extLst>
          </p:cNvPr>
          <p:cNvSpPr/>
          <p:nvPr/>
        </p:nvSpPr>
        <p:spPr>
          <a:xfrm>
            <a:off x="4532434" y="2074984"/>
            <a:ext cx="2863362" cy="135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业务或技术解决方案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896D42-4C3A-4EB7-AAF6-42BD82683EB5}"/>
              </a:ext>
            </a:extLst>
          </p:cNvPr>
          <p:cNvSpPr/>
          <p:nvPr/>
        </p:nvSpPr>
        <p:spPr>
          <a:xfrm>
            <a:off x="8223629" y="2074984"/>
            <a:ext cx="2863362" cy="135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软硬编程思想提升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3E432DFF-D32F-413B-94A5-A85CDD55A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7958" y="3626237"/>
            <a:ext cx="1372995" cy="3132781"/>
          </a:xfrm>
        </p:spPr>
        <p:txBody>
          <a:bodyPr/>
          <a:lstStyle/>
          <a:p>
            <a:r>
              <a:rPr lang="en-US" altLang="zh-CN" sz="1200" dirty="0" err="1">
                <a:solidFill>
                  <a:schemeClr val="tx1"/>
                </a:solidFill>
              </a:rPr>
              <a:t>springboot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err="1">
                <a:solidFill>
                  <a:schemeClr val="tx1"/>
                </a:solidFill>
              </a:rPr>
              <a:t>springcloud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err="1">
                <a:solidFill>
                  <a:schemeClr val="tx1"/>
                </a:solidFill>
              </a:rPr>
              <a:t>nacos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err="1">
                <a:solidFill>
                  <a:schemeClr val="tx1"/>
                </a:solidFill>
              </a:rPr>
              <a:t>redis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docker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elasticSearch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err="1">
                <a:solidFill>
                  <a:schemeClr val="tx1"/>
                </a:solidFill>
              </a:rPr>
              <a:t>kafka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seata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97A4531-B072-4C60-AA7A-CFF2C14B2C0A}"/>
              </a:ext>
            </a:extLst>
          </p:cNvPr>
          <p:cNvSpPr txBox="1">
            <a:spLocks/>
          </p:cNvSpPr>
          <p:nvPr/>
        </p:nvSpPr>
        <p:spPr>
          <a:xfrm>
            <a:off x="5346759" y="3626238"/>
            <a:ext cx="1498481" cy="28273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分布式事物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分布式任务调度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延迟队列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异步线程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热数据的处理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评论系统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关注点赞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351546F-16CF-48A5-901A-485589EA4513}"/>
              </a:ext>
            </a:extLst>
          </p:cNvPr>
          <p:cNvSpPr txBox="1">
            <a:spLocks/>
          </p:cNvSpPr>
          <p:nvPr/>
        </p:nvSpPr>
        <p:spPr>
          <a:xfrm>
            <a:off x="9161046" y="3626238"/>
            <a:ext cx="1498481" cy="28273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业务分析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设计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编码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测试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部署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22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项目课程大纲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BF57AE-0688-4A38-9F4A-880EC76F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31915"/>
              </p:ext>
            </p:extLst>
          </p:nvPr>
        </p:nvGraphicFramePr>
        <p:xfrm>
          <a:off x="1995744" y="1951892"/>
          <a:ext cx="8200511" cy="3584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5002">
                  <a:extLst>
                    <a:ext uri="{9D8B030D-6E8A-4147-A177-3AD203B41FA5}">
                      <a16:colId xmlns:a16="http://schemas.microsoft.com/office/drawing/2014/main" val="1797041451"/>
                    </a:ext>
                  </a:extLst>
                </a:gridCol>
                <a:gridCol w="888023">
                  <a:extLst>
                    <a:ext uri="{9D8B030D-6E8A-4147-A177-3AD203B41FA5}">
                      <a16:colId xmlns:a16="http://schemas.microsoft.com/office/drawing/2014/main" val="3923338441"/>
                    </a:ext>
                  </a:extLst>
                </a:gridCol>
                <a:gridCol w="4217486">
                  <a:extLst>
                    <a:ext uri="{9D8B030D-6E8A-4147-A177-3AD203B41FA5}">
                      <a16:colId xmlns:a16="http://schemas.microsoft.com/office/drawing/2014/main" val="2293157926"/>
                    </a:ext>
                  </a:extLst>
                </a:gridCol>
              </a:tblGrid>
              <a:tr h="579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章节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天数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ea typeface="Alibaba PuHuiTi B"/>
                        </a:rPr>
                        <a:t>内容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rgbClr val="B700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181215"/>
                  </a:ext>
                </a:extLst>
              </a:tr>
              <a:tr h="387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第一章 环境搭建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ea typeface="Alibaba PuHuiTi B"/>
                        </a:rPr>
                        <a:t>springboot、springcloud、nacos、swagger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76435"/>
                  </a:ext>
                </a:extLst>
              </a:tr>
              <a:tr h="3613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第二章 文章列表查看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ea typeface="Alibaba PuHuiTi B"/>
                        </a:rPr>
                        <a:t>freemarker、OSS、CDN、ElasticSearch、Redis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27416"/>
                  </a:ext>
                </a:extLst>
              </a:tr>
              <a:tr h="3589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第三章 热点文章计算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ea typeface="Alibaba PuHuiTi B"/>
                        </a:rPr>
                        <a:t>kafka、kafkaStream、xxl-job、Redis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40388"/>
                  </a:ext>
                </a:extLst>
              </a:tr>
              <a:tr h="3388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第四章 </a:t>
                      </a:r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CMS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自媒体端文章发布审核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第三方接口、延迟队列、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01549"/>
                  </a:ext>
                </a:extLst>
              </a:tr>
              <a:tr h="3628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第五章 项目部署 数据迁移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ea typeface="Alibaba PuHuiTi B"/>
                        </a:rPr>
                        <a:t>Hbase、Jenkins、Git、Docker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39876"/>
                  </a:ext>
                </a:extLst>
              </a:tr>
              <a:tr h="2988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项目实战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ea typeface="Alibaba PuHuiTi B"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端</a:t>
                      </a:r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文章行为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65558"/>
                  </a:ext>
                </a:extLst>
              </a:tr>
              <a:tr h="298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ea typeface="Alibaba PuHuiTi B"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端</a:t>
                      </a:r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评论系统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50030"/>
                  </a:ext>
                </a:extLst>
              </a:tr>
              <a:tr h="298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自媒体端</a:t>
                      </a:r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评论管理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70745"/>
                  </a:ext>
                </a:extLst>
              </a:tr>
              <a:tr h="298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自媒体端</a:t>
                      </a:r>
                      <a:r>
                        <a:rPr lang="en-US" altLang="zh-CN" sz="1200" u="none" strike="noStrike" dirty="0">
                          <a:effectLst/>
                          <a:ea typeface="Alibaba PuHuiTi B"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  <a:ea typeface="Alibaba PuHuiTi B"/>
                        </a:rPr>
                        <a:t>报表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Alibaba PuHuiTi B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2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>
                <a:solidFill>
                  <a:srgbClr val="B70006"/>
                </a:solidFill>
              </a:rPr>
              <a:t>nacos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204600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063113"/>
          </a:xfrm>
        </p:spPr>
        <p:txBody>
          <a:bodyPr/>
          <a:lstStyle/>
          <a:p>
            <a:r>
              <a:rPr lang="zh-CN" altLang="en-US" dirty="0"/>
              <a:t>服务器环境准备</a:t>
            </a:r>
            <a:endParaRPr lang="en-US" altLang="zh-CN" dirty="0"/>
          </a:p>
          <a:p>
            <a:r>
              <a:rPr lang="en-US" altLang="zh-CN" dirty="0" err="1"/>
              <a:t>nacos</a:t>
            </a:r>
            <a:r>
              <a:rPr lang="zh-CN" altLang="en-US" dirty="0"/>
              <a:t>安装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6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1CDA-E4F7-4BE4-B5EE-C1FA236E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30BD-CB5A-47C2-80F3-4E5A65258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虚拟机镜像准备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7F43A-2D57-437A-B60E-7F78AF134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41014"/>
          </a:xfrm>
        </p:spPr>
        <p:txBody>
          <a:bodyPr/>
          <a:lstStyle/>
          <a:p>
            <a:r>
              <a:rPr lang="en-US" altLang="zh-CN" sz="1400" dirty="0"/>
              <a:t>1)</a:t>
            </a:r>
            <a:r>
              <a:rPr lang="zh-CN" altLang="en-US" sz="1400" dirty="0"/>
              <a:t>打开当天资料文件中的镜像，拷贝到一个地方，然后解压</a:t>
            </a:r>
            <a:endParaRPr lang="en-US" altLang="zh-CN" sz="1400" dirty="0"/>
          </a:p>
          <a:p>
            <a:r>
              <a:rPr lang="en-US" altLang="zh-CN" sz="1400" dirty="0"/>
              <a:t>2)</a:t>
            </a:r>
            <a:r>
              <a:rPr lang="zh-CN" altLang="en-US" sz="1400" dirty="0"/>
              <a:t>解压后，双击</a:t>
            </a:r>
            <a:r>
              <a:rPr lang="en-US" altLang="zh-CN" sz="1400" dirty="0"/>
              <a:t>ContOS7-hmtt.vmx</a:t>
            </a:r>
            <a:r>
              <a:rPr lang="zh-CN" altLang="en-US" sz="1400" dirty="0"/>
              <a:t>文件，前提是电脑上已经安装了</a:t>
            </a:r>
            <a:r>
              <a:rPr lang="en-US" altLang="zh-CN" sz="1400" dirty="0"/>
              <a:t>VMware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C2DC9-075B-4829-97D6-38C6CEFA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05" y="2699031"/>
            <a:ext cx="5221829" cy="2981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30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1CDA-E4F7-4BE4-B5EE-C1FA236E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30BD-CB5A-47C2-80F3-4E5A65258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虚拟机镜像准备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7F43A-2D57-437A-B60E-7F78AF134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sz="1400" dirty="0"/>
              <a:t>3) </a:t>
            </a:r>
            <a:r>
              <a:rPr lang="zh-CN" altLang="en-US" sz="1400" dirty="0"/>
              <a:t>修改虚拟网络地址（</a:t>
            </a:r>
            <a:r>
              <a:rPr lang="en-US" altLang="zh-CN" sz="1400" dirty="0"/>
              <a:t>NAT</a:t>
            </a:r>
            <a:r>
              <a:rPr lang="zh-CN" altLang="en-US" sz="1400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A4779-705A-474B-87E3-6EB12F5D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7" y="2173191"/>
            <a:ext cx="5752367" cy="4388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0D46D0F-203B-4F38-9BB0-D12D608DA469}"/>
              </a:ext>
            </a:extLst>
          </p:cNvPr>
          <p:cNvSpPr txBox="1">
            <a:spLocks/>
          </p:cNvSpPr>
          <p:nvPr/>
        </p:nvSpPr>
        <p:spPr>
          <a:xfrm>
            <a:off x="7076556" y="3008525"/>
            <a:ext cx="4810690" cy="19942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①，选中</a:t>
            </a:r>
            <a:r>
              <a:rPr lang="en-US" altLang="zh-CN" sz="1400" dirty="0"/>
              <a:t>VMware</a:t>
            </a:r>
            <a:r>
              <a:rPr lang="zh-CN" altLang="en-US" sz="1400" dirty="0"/>
              <a:t>中的编辑</a:t>
            </a:r>
          </a:p>
          <a:p>
            <a:r>
              <a:rPr lang="zh-CN" altLang="en-US" sz="1400" dirty="0"/>
              <a:t>②，选择虚拟网络编辑器</a:t>
            </a:r>
          </a:p>
          <a:p>
            <a:r>
              <a:rPr lang="zh-CN" altLang="en-US" sz="1400" dirty="0"/>
              <a:t>③，找到</a:t>
            </a:r>
            <a:r>
              <a:rPr lang="en-US" altLang="zh-CN" sz="1400" dirty="0"/>
              <a:t>NAT</a:t>
            </a:r>
            <a:r>
              <a:rPr lang="zh-CN" altLang="en-US" sz="1400" dirty="0"/>
              <a:t>网卡，把网段改为</a:t>
            </a:r>
            <a:r>
              <a:rPr lang="en-US" altLang="zh-CN" sz="1400" dirty="0"/>
              <a:t>200</a:t>
            </a:r>
            <a:r>
              <a:rPr lang="zh-CN" altLang="en-US" sz="1400" dirty="0"/>
              <a:t>（当前挂载的虚拟机已固定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地址）</a:t>
            </a:r>
          </a:p>
        </p:txBody>
      </p:sp>
    </p:spTree>
    <p:extLst>
      <p:ext uri="{BB962C8B-B14F-4D97-AF65-F5344CB8AC3E}">
        <p14:creationId xmlns:p14="http://schemas.microsoft.com/office/powerpoint/2010/main" val="398742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1CDA-E4F7-4BE4-B5EE-C1FA236E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30BD-CB5A-47C2-80F3-4E5A65258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虚拟机镜像准备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7F43A-2D57-437A-B60E-7F78AF134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170405"/>
            <a:ext cx="3799574" cy="918018"/>
          </a:xfrm>
        </p:spPr>
        <p:txBody>
          <a:bodyPr/>
          <a:lstStyle/>
          <a:p>
            <a:r>
              <a:rPr lang="en-US" altLang="zh-CN" sz="1400" dirty="0"/>
              <a:t>4)</a:t>
            </a:r>
            <a:r>
              <a:rPr lang="zh-CN" altLang="en-US" sz="1400" dirty="0"/>
              <a:t>修改虚拟机的网络模式为</a:t>
            </a:r>
            <a:r>
              <a:rPr lang="en-US" altLang="zh-CN" sz="1400" dirty="0"/>
              <a:t>NAT,</a:t>
            </a:r>
            <a:r>
              <a:rPr lang="zh-CN" altLang="en-US" sz="1400" dirty="0"/>
              <a:t>如右图</a:t>
            </a:r>
            <a:endParaRPr lang="en-US" altLang="zh-CN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199DA6-2496-4146-81B3-CB197805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63" y="1089306"/>
            <a:ext cx="6649514" cy="5534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37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1CDA-E4F7-4BE4-B5EE-C1FA236E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30BD-CB5A-47C2-80F3-4E5A65258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虚拟机镜像准备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7F43A-2D57-437A-B60E-7F78AF134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2"/>
            <a:ext cx="9769552" cy="850883"/>
          </a:xfrm>
        </p:spPr>
        <p:txBody>
          <a:bodyPr/>
          <a:lstStyle/>
          <a:p>
            <a:r>
              <a:rPr lang="en-US" altLang="zh-CN" sz="1400" dirty="0"/>
              <a:t>5)</a:t>
            </a:r>
            <a:r>
              <a:rPr lang="zh-CN" altLang="en-US" sz="1400" dirty="0"/>
              <a:t>启动虚拟机，用户名：</a:t>
            </a:r>
            <a:r>
              <a:rPr lang="en-US" altLang="zh-CN" sz="1400" dirty="0"/>
              <a:t>root   </a:t>
            </a:r>
            <a:r>
              <a:rPr lang="zh-CN" altLang="en-US" sz="1400" dirty="0"/>
              <a:t>密码：</a:t>
            </a:r>
            <a:r>
              <a:rPr lang="en-US" altLang="zh-CN" sz="1400" dirty="0" err="1"/>
              <a:t>itcast</a:t>
            </a:r>
            <a:r>
              <a:rPr lang="zh-CN" altLang="en-US" sz="1400" dirty="0"/>
              <a:t>，当前虚拟机的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已手动固定（静态</a:t>
            </a:r>
            <a:r>
              <a:rPr lang="en-US" altLang="zh-CN" sz="1400" dirty="0"/>
              <a:t>IP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 地址为：</a:t>
            </a:r>
            <a:r>
              <a:rPr lang="en-US" altLang="zh-CN" sz="1400" dirty="0">
                <a:solidFill>
                  <a:srgbClr val="C00000"/>
                </a:solidFill>
              </a:rPr>
              <a:t>192.168.200.130</a:t>
            </a:r>
          </a:p>
          <a:p>
            <a:r>
              <a:rPr lang="en-US" altLang="zh-CN" sz="1400" dirty="0"/>
              <a:t>6)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FinalShell</a:t>
            </a:r>
            <a:r>
              <a:rPr lang="zh-CN" altLang="en-US" sz="1400" dirty="0"/>
              <a:t>客户端链接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3D3A2-EFB1-48D3-A8A3-9800B115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57" y="2171701"/>
            <a:ext cx="4485004" cy="4523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18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zh-CN" altLang="en-US" dirty="0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安装</a:t>
            </a:r>
            <a:r>
              <a:rPr lang="en-US" altLang="zh-CN" dirty="0" err="1"/>
              <a:t>Nacos</a:t>
            </a:r>
            <a:r>
              <a:rPr lang="zh-CN" altLang="en-US" dirty="0"/>
              <a:t>安装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2678" y="1798291"/>
            <a:ext cx="9214230" cy="940055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vm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虚拟机打开资料中的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contos7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镜像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en-US" altLang="zh-CN" dirty="0">
                <a:ea typeface="Alibaba PuHuiTi R" pitchFamily="18" charset="-122"/>
              </a:rPr>
              <a:t>docker</a:t>
            </a:r>
            <a:r>
              <a:rPr lang="zh-CN" altLang="en-US" dirty="0">
                <a:ea typeface="Alibaba PuHuiTi R" pitchFamily="18" charset="-122"/>
              </a:rPr>
              <a:t>拉取镜像</a:t>
            </a:r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zh-CN" altLang="en-US" dirty="0"/>
          </a:p>
          <a:p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24A00D44-0593-47BB-8813-55208F8897BE}"/>
              </a:ext>
            </a:extLst>
          </p:cNvPr>
          <p:cNvSpPr txBox="1">
            <a:spLocks/>
          </p:cNvSpPr>
          <p:nvPr/>
        </p:nvSpPr>
        <p:spPr>
          <a:xfrm>
            <a:off x="902678" y="3195345"/>
            <a:ext cx="9214230" cy="4673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ea typeface="Alibaba PuHuiTi R" pitchFamily="18" charset="-122"/>
              </a:rPr>
              <a:t>创建容器</a:t>
            </a:r>
            <a:endParaRPr lang="en-US" altLang="zh-CN" dirty="0">
              <a:ea typeface="Alibaba PuHuiTi R" pitchFamily="18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zh-CN" altLang="en-US" dirty="0"/>
          </a:p>
          <a:p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DADDE-2EDA-40B3-93F2-D420154E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04" y="2779847"/>
            <a:ext cx="3047999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pull nacos/nacos-server:1.2.0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A8D61-29B1-4E3A-9962-EC5D6786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03" y="3842655"/>
            <a:ext cx="8187559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run --env MODE=standalone --name nacos --restart=always  -d -p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8848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8848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nacos/nacos-server:1.2.0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6E5D6E6-7884-431E-8DED-B75D430E2A2F}"/>
              </a:ext>
            </a:extLst>
          </p:cNvPr>
          <p:cNvSpPr txBox="1">
            <a:spLocks/>
          </p:cNvSpPr>
          <p:nvPr/>
        </p:nvSpPr>
        <p:spPr>
          <a:xfrm>
            <a:off x="902678" y="4194650"/>
            <a:ext cx="9214230" cy="18382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MODE=standalone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单机版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--restart=always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开机启动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-p 8848:8848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映射端口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-d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创建一个守护式容器在后台运行</a:t>
            </a:r>
          </a:p>
          <a:p>
            <a:endParaRPr lang="zh-CN" altLang="en-US" dirty="0">
              <a:ea typeface="Alibaba PuHuiTi R" pitchFamily="18" charset="-122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CA95FD09-31DC-4DB7-8C9C-73279FA50168}"/>
              </a:ext>
            </a:extLst>
          </p:cNvPr>
          <p:cNvSpPr txBox="1">
            <a:spLocks/>
          </p:cNvSpPr>
          <p:nvPr/>
        </p:nvSpPr>
        <p:spPr>
          <a:xfrm>
            <a:off x="902678" y="5874279"/>
            <a:ext cx="9214230" cy="4673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ea typeface="Alibaba PuHuiTi R" pitchFamily="18" charset="-122"/>
              </a:rPr>
              <a:t>访问地址：</a:t>
            </a:r>
            <a:r>
              <a:rPr lang="en-US" altLang="zh-CN" dirty="0">
                <a:ea typeface="Alibaba PuHuiTi R" pitchFamily="18" charset="-122"/>
                <a:hlinkClick r:id="rId2"/>
              </a:rPr>
              <a:t>http://192.168.200.130:8848/nacos</a:t>
            </a:r>
            <a:r>
              <a:rPr lang="en-US" altLang="zh-CN" dirty="0">
                <a:ea typeface="Alibaba PuHuiTi R" pitchFamily="18" charset="-122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zh-CN" altLang="en-US" dirty="0"/>
          </a:p>
          <a:p>
            <a:endParaRPr lang="zh-CN" altLang="en-US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3" grpId="0" animBg="1"/>
      <p:bldP spid="4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78B41-7354-4C46-AC20-AB0DDB0E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zh-CN" altLang="en-US" dirty="0"/>
              <a:t>注册中心和配置中心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3EBEB-B4A6-43F1-9E0F-7CFEB0CF1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zh-CN" altLang="en-US" dirty="0"/>
              <a:t>安装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8F783-049C-4DE8-A9D3-415C1072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30" y="1457271"/>
            <a:ext cx="8677499" cy="5250516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06436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D4EF-AA80-42FA-B0C3-8A9CE3F1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39455-DAA9-408E-80B9-83980B54B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探花交友</a:t>
            </a:r>
            <a:r>
              <a:rPr lang="en-US" altLang="zh-CN" dirty="0"/>
              <a:t>VS</a:t>
            </a:r>
            <a:r>
              <a:rPr lang="zh-CN" altLang="en-US" dirty="0"/>
              <a:t>黑马头条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F8BE5C-1398-445D-94CC-878F485815DB}"/>
              </a:ext>
            </a:extLst>
          </p:cNvPr>
          <p:cNvGraphicFramePr>
            <a:graphicFrameLocks noGrp="1"/>
          </p:cNvGraphicFramePr>
          <p:nvPr/>
        </p:nvGraphicFramePr>
        <p:xfrm>
          <a:off x="543826" y="2206868"/>
          <a:ext cx="5090747" cy="3578549"/>
        </p:xfrm>
        <a:graphic>
          <a:graphicData uri="http://schemas.openxmlformats.org/drawingml/2006/table">
            <a:tbl>
              <a:tblPr/>
              <a:tblGrid>
                <a:gridCol w="527539">
                  <a:extLst>
                    <a:ext uri="{9D8B030D-6E8A-4147-A177-3AD203B41FA5}">
                      <a16:colId xmlns:a16="http://schemas.microsoft.com/office/drawing/2014/main" val="544974369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535071646"/>
                    </a:ext>
                  </a:extLst>
                </a:gridCol>
                <a:gridCol w="407083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</a:tblGrid>
              <a:tr h="40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章节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天数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探花交友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环境搭建、前后端分离架构、服务拆分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用户管理、第三方接口人脸识别、阿里云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OSS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存储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朋友圈和点赞互动功能、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MongoOB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使用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附近的人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MongoOB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GEO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5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即时通信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IM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环信平台使用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344064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6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小视频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FastDFS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SpringCache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存储使用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93136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7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后天系统管理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RabbitMQ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操作日志、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SpringTask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定时任务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0618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8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推荐系统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3963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9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项目实战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6576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6EC60A-5E68-4A22-9403-4748F47C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1415"/>
              </p:ext>
            </p:extLst>
          </p:nvPr>
        </p:nvGraphicFramePr>
        <p:xfrm>
          <a:off x="6183923" y="2206868"/>
          <a:ext cx="5750165" cy="2626747"/>
        </p:xfrm>
        <a:graphic>
          <a:graphicData uri="http://schemas.openxmlformats.org/drawingml/2006/table">
            <a:tbl>
              <a:tblPr/>
              <a:tblGrid>
                <a:gridCol w="527539">
                  <a:extLst>
                    <a:ext uri="{9D8B030D-6E8A-4147-A177-3AD203B41FA5}">
                      <a16:colId xmlns:a16="http://schemas.microsoft.com/office/drawing/2014/main" val="3988663841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2008810563"/>
                    </a:ext>
                  </a:extLst>
                </a:gridCol>
                <a:gridCol w="4712673">
                  <a:extLst>
                    <a:ext uri="{9D8B030D-6E8A-4147-A177-3AD203B41FA5}">
                      <a16:colId xmlns:a16="http://schemas.microsoft.com/office/drawing/2014/main" val="1160549768"/>
                    </a:ext>
                  </a:extLst>
                </a:gridCol>
              </a:tblGrid>
              <a:tr h="40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章节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天数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黑马头条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4564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环境搭建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SpringCloud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微服务流程（注册发现、服务调用、网关）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5197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文章列表查看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freemarker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OSS+CDN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文章详情静态化、全文检索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714227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热点文章计算实时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KafkaStream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、定时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xxl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-job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、缓存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97015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4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CMS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自媒体端文章审核处理 第三方接口调用、延迟队列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972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项目部署 数据迁移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HBase 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、持续集成发布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DevOps(Jenkins + Git + Docker)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80159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6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项目实战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01470"/>
                  </a:ext>
                </a:extLst>
              </a:tr>
            </a:tbl>
          </a:graphicData>
        </a:graphic>
      </p:graphicFrame>
      <p:sp>
        <p:nvSpPr>
          <p:cNvPr id="9" name="文本占位符 5">
            <a:extLst>
              <a:ext uri="{FF2B5EF4-FFF2-40B4-BE49-F238E27FC236}">
                <a16:creationId xmlns:a16="http://schemas.microsoft.com/office/drawing/2014/main" id="{5C4F8B85-725E-4D7A-A893-E35B3A659F4B}"/>
              </a:ext>
            </a:extLst>
          </p:cNvPr>
          <p:cNvSpPr txBox="1">
            <a:spLocks/>
          </p:cNvSpPr>
          <p:nvPr/>
        </p:nvSpPr>
        <p:spPr>
          <a:xfrm>
            <a:off x="6183923" y="5323846"/>
            <a:ext cx="3741111" cy="349292"/>
          </a:xfrm>
          <a:prstGeom prst="rect">
            <a:avLst/>
          </a:prstGeom>
        </p:spPr>
        <p:txBody>
          <a:bodyPr>
            <a:noAutofit/>
          </a:bodyPr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企业要求</a:t>
            </a:r>
            <a:endParaRPr lang="en-US" altLang="zh-CN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1585DD5E-86C2-4A12-8BD5-FF730838D022}"/>
              </a:ext>
            </a:extLst>
          </p:cNvPr>
          <p:cNvSpPr txBox="1">
            <a:spLocks/>
          </p:cNvSpPr>
          <p:nvPr/>
        </p:nvSpPr>
        <p:spPr>
          <a:xfrm>
            <a:off x="6200117" y="5917919"/>
            <a:ext cx="3724917" cy="349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面试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340BD15F-5D52-4AFB-80EA-CCDC869AE242}"/>
              </a:ext>
            </a:extLst>
          </p:cNvPr>
          <p:cNvSpPr txBox="1">
            <a:spLocks/>
          </p:cNvSpPr>
          <p:nvPr/>
        </p:nvSpPr>
        <p:spPr>
          <a:xfrm>
            <a:off x="7370885" y="5082210"/>
            <a:ext cx="2318239" cy="349292"/>
          </a:xfrm>
          <a:prstGeom prst="rect">
            <a:avLst/>
          </a:prstGeom>
        </p:spPr>
        <p:txBody>
          <a:bodyPr>
            <a:noAutofit/>
          </a:bodyPr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增强技术和业务深度</a:t>
            </a:r>
            <a:endParaRPr lang="en-US" altLang="zh-CN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BCFB5EE0-CC16-49BF-AAF0-8AC46AB3E486}"/>
              </a:ext>
            </a:extLst>
          </p:cNvPr>
          <p:cNvSpPr txBox="1">
            <a:spLocks/>
          </p:cNvSpPr>
          <p:nvPr/>
        </p:nvSpPr>
        <p:spPr>
          <a:xfrm>
            <a:off x="7370885" y="5539158"/>
            <a:ext cx="2625970" cy="349292"/>
          </a:xfrm>
          <a:prstGeom prst="rect">
            <a:avLst/>
          </a:prstGeom>
        </p:spPr>
        <p:txBody>
          <a:bodyPr>
            <a:noAutofit/>
          </a:bodyPr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增加部署、运维、监控等能力培养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9C335D-1F61-45AE-8B0E-A6A1CD8886AC}"/>
              </a:ext>
            </a:extLst>
          </p:cNvPr>
          <p:cNvCxnSpPr>
            <a:cxnSpLocks/>
          </p:cNvCxnSpPr>
          <p:nvPr/>
        </p:nvCxnSpPr>
        <p:spPr>
          <a:xfrm flipV="1">
            <a:off x="7033846" y="5237945"/>
            <a:ext cx="337039" cy="241636"/>
          </a:xfrm>
          <a:prstGeom prst="straightConnector1">
            <a:avLst/>
          </a:prstGeom>
          <a:ln>
            <a:solidFill>
              <a:srgbClr val="B700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270AFE-BD90-4CAA-B05E-BD556C0B3981}"/>
              </a:ext>
            </a:extLst>
          </p:cNvPr>
          <p:cNvCxnSpPr>
            <a:cxnSpLocks/>
          </p:cNvCxnSpPr>
          <p:nvPr/>
        </p:nvCxnSpPr>
        <p:spPr>
          <a:xfrm>
            <a:off x="7033846" y="5533409"/>
            <a:ext cx="337039" cy="215312"/>
          </a:xfrm>
          <a:prstGeom prst="straightConnector1">
            <a:avLst/>
          </a:prstGeom>
          <a:ln>
            <a:solidFill>
              <a:srgbClr val="B700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5714" y="979463"/>
            <a:ext cx="5760538" cy="4511040"/>
          </a:xfrm>
        </p:spPr>
        <p:txBody>
          <a:bodyPr/>
          <a:lstStyle/>
          <a:p>
            <a:r>
              <a:rPr lang="zh-CN" altLang="en-US" dirty="0"/>
              <a:t>服务器环境准备</a:t>
            </a:r>
            <a:endParaRPr lang="en-US" altLang="zh-CN" dirty="0"/>
          </a:p>
          <a:p>
            <a:r>
              <a:rPr lang="en-US" altLang="zh-CN" dirty="0" err="1"/>
              <a:t>nacos</a:t>
            </a:r>
            <a:r>
              <a:rPr lang="zh-CN" altLang="en-US" dirty="0"/>
              <a:t>的安装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371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>
                <a:solidFill>
                  <a:srgbClr val="B70006"/>
                </a:solidFill>
              </a:rPr>
              <a:t>初始工程搭建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173487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79432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429000"/>
            <a:ext cx="5466080" cy="1148081"/>
          </a:xfrm>
        </p:spPr>
        <p:txBody>
          <a:bodyPr/>
          <a:lstStyle/>
          <a:p>
            <a:r>
              <a:rPr lang="zh-CN" altLang="en-US" dirty="0"/>
              <a:t>环境准备</a:t>
            </a:r>
            <a:endParaRPr lang="en-US" altLang="zh-CN" dirty="0"/>
          </a:p>
          <a:p>
            <a:r>
              <a:rPr lang="zh-CN" altLang="en-US" dirty="0"/>
              <a:t>主体结构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5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79432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429000"/>
            <a:ext cx="5466080" cy="1148081"/>
          </a:xfrm>
        </p:spPr>
        <p:txBody>
          <a:bodyPr/>
          <a:lstStyle/>
          <a:p>
            <a:r>
              <a:rPr lang="zh-CN" altLang="en-US" dirty="0">
                <a:solidFill>
                  <a:srgbClr val="B70006"/>
                </a:solidFill>
              </a:rPr>
              <a:t>环境准备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/>
              <a:t>主体结构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97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5D4B-4026-49FF-BFB9-DA90BCC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AE65-ABB7-495F-B207-DA415FEC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开发环境说明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CC5C5CD2-44FA-4C5E-AE56-245A74579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709" y="1760433"/>
            <a:ext cx="9269461" cy="2275236"/>
          </a:xfrm>
        </p:spPr>
        <p:txBody>
          <a:bodyPr/>
          <a:lstStyle/>
          <a:p>
            <a:r>
              <a:rPr lang="zh-CN" altLang="en-US" dirty="0"/>
              <a:t>项目依赖环境（需提前安装好）</a:t>
            </a:r>
            <a:endParaRPr lang="en-US" altLang="zh-CN" dirty="0"/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JDK1.8</a:t>
            </a: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maven-3.6.1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4074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5D4B-4026-49FF-BFB9-DA90BCC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AE65-ABB7-495F-B207-DA415FEC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初始项目导入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B007FE2-1F72-47A1-9CD8-B23976341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40" y="2533650"/>
            <a:ext cx="3913670" cy="1790699"/>
          </a:xfrm>
        </p:spPr>
        <p:txBody>
          <a:bodyPr/>
          <a:lstStyle/>
          <a:p>
            <a:r>
              <a:rPr lang="zh-CN" altLang="en-US" dirty="0">
                <a:latin typeface="Alibaba PuHuiTi R"/>
              </a:rPr>
              <a:t>在当天资料中解压</a:t>
            </a:r>
            <a:r>
              <a:rPr lang="en-US" altLang="zh-CN" dirty="0">
                <a:latin typeface="Alibaba PuHuiTi R"/>
              </a:rPr>
              <a:t>heima-leadnews.zip</a:t>
            </a:r>
            <a:r>
              <a:rPr lang="zh-CN" altLang="en-US" dirty="0">
                <a:latin typeface="Alibaba PuHuiTi R"/>
              </a:rPr>
              <a:t>文件，拷贝到一个没有中文和空格的目录，使用</a:t>
            </a:r>
            <a:r>
              <a:rPr lang="en-US" altLang="zh-CN" dirty="0">
                <a:latin typeface="Alibaba PuHuiTi R"/>
              </a:rPr>
              <a:t>idea</a:t>
            </a:r>
            <a:r>
              <a:rPr lang="zh-CN" altLang="en-US" dirty="0">
                <a:latin typeface="Alibaba PuHuiTi R"/>
              </a:rPr>
              <a:t>打开即可</a:t>
            </a:r>
            <a:endParaRPr lang="en-US" altLang="zh-CN" dirty="0">
              <a:latin typeface="Alibaba PuHuiTi R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26F20B5-F70A-4129-AF83-7073F53905C4}"/>
              </a:ext>
            </a:extLst>
          </p:cNvPr>
          <p:cNvSpPr/>
          <p:nvPr/>
        </p:nvSpPr>
        <p:spPr>
          <a:xfrm>
            <a:off x="5645121" y="2984938"/>
            <a:ext cx="830317" cy="517190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FE5119-39D5-4BFF-92F6-B70534D7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67" y="2190749"/>
            <a:ext cx="2200275" cy="2476500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2805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5D4B-4026-49FF-BFB9-DA90BCC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AE65-ABB7-495F-B207-DA415FEC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开发环境说明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CC5C5CD2-44FA-4C5E-AE56-245A74579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8409" y="1468035"/>
            <a:ext cx="9269461" cy="517190"/>
          </a:xfrm>
        </p:spPr>
        <p:txBody>
          <a:bodyPr/>
          <a:lstStyle/>
          <a:p>
            <a:r>
              <a:rPr lang="en-US" altLang="zh-CN" dirty="0">
                <a:latin typeface="Alibaba PuHuiTi R"/>
              </a:rPr>
              <a:t>IDEA</a:t>
            </a:r>
            <a:r>
              <a:rPr lang="zh-CN" altLang="en-US" dirty="0">
                <a:latin typeface="Alibaba PuHuiTi R"/>
              </a:rPr>
              <a:t>开发工具配置</a:t>
            </a:r>
            <a:endParaRPr lang="en-US" altLang="zh-CN" dirty="0">
              <a:latin typeface="Alibaba PuHuiTi R"/>
            </a:endParaRPr>
          </a:p>
          <a:p>
            <a:endParaRPr lang="en-US" altLang="zh-CN" dirty="0">
              <a:latin typeface="Alibaba PuHuiTi R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DC0C789D-8B30-44AA-959C-2E92939A3A8F}"/>
              </a:ext>
            </a:extLst>
          </p:cNvPr>
          <p:cNvSpPr txBox="1">
            <a:spLocks/>
          </p:cNvSpPr>
          <p:nvPr/>
        </p:nvSpPr>
        <p:spPr>
          <a:xfrm>
            <a:off x="8071901" y="3035662"/>
            <a:ext cx="3337779" cy="9120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libaba PuHuiTi R"/>
              </a:rPr>
              <a:t>设置本地仓库，建议使用资料中提供好的仓库</a:t>
            </a:r>
            <a:endParaRPr lang="en-US" altLang="zh-CN" dirty="0">
              <a:latin typeface="Alibaba PuHuiTi R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A6A6734-EE8D-4DD7-B4A3-BBD340CE430C}"/>
              </a:ext>
            </a:extLst>
          </p:cNvPr>
          <p:cNvSpPr/>
          <p:nvPr/>
        </p:nvSpPr>
        <p:spPr>
          <a:xfrm>
            <a:off x="9478209" y="4036811"/>
            <a:ext cx="399393" cy="218875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6E8E4F-9A3C-4F0E-8776-03CF8C37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8" y="1886624"/>
            <a:ext cx="6606394" cy="4732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F5300FF-7EE5-4223-B313-717105DBB66B}"/>
              </a:ext>
            </a:extLst>
          </p:cNvPr>
          <p:cNvSpPr/>
          <p:nvPr/>
        </p:nvSpPr>
        <p:spPr>
          <a:xfrm>
            <a:off x="3982915" y="4176346"/>
            <a:ext cx="3719147" cy="852854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C6A64C-E8E4-45F3-8916-5BE12CB5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005" y="4450373"/>
            <a:ext cx="1447800" cy="304800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9869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5D4B-4026-49FF-BFB9-DA90BCC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AE65-ABB7-495F-B207-DA415FEC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开发环境说明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CC5C5CD2-44FA-4C5E-AE56-245A74579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8409" y="1468035"/>
            <a:ext cx="9269461" cy="517190"/>
          </a:xfrm>
        </p:spPr>
        <p:txBody>
          <a:bodyPr/>
          <a:lstStyle/>
          <a:p>
            <a:r>
              <a:rPr lang="zh-CN" altLang="en-US" dirty="0">
                <a:latin typeface="Alibaba PuHuiTi R"/>
              </a:rPr>
              <a:t>设置项目编码格式</a:t>
            </a:r>
            <a:endParaRPr lang="en-US" altLang="zh-CN" dirty="0">
              <a:latin typeface="Alibaba PuHuiTi 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8D57C-7C78-4061-B87E-DB432167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28" y="1595298"/>
            <a:ext cx="7000142" cy="502867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8776FF-EB25-476C-B8B1-9DC50AF0B8B7}"/>
              </a:ext>
            </a:extLst>
          </p:cNvPr>
          <p:cNvSpPr/>
          <p:nvPr/>
        </p:nvSpPr>
        <p:spPr>
          <a:xfrm>
            <a:off x="3244362" y="5600700"/>
            <a:ext cx="1441938" cy="317219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44075-7468-4F14-95A2-0FBAB2108DAB}"/>
              </a:ext>
            </a:extLst>
          </p:cNvPr>
          <p:cNvSpPr/>
          <p:nvPr/>
        </p:nvSpPr>
        <p:spPr>
          <a:xfrm>
            <a:off x="5096389" y="1985225"/>
            <a:ext cx="1497841" cy="517190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9F04E-AA60-41B4-82A7-7B274234F2BD}"/>
              </a:ext>
            </a:extLst>
          </p:cNvPr>
          <p:cNvSpPr/>
          <p:nvPr/>
        </p:nvSpPr>
        <p:spPr>
          <a:xfrm>
            <a:off x="6769345" y="5102606"/>
            <a:ext cx="792039" cy="320192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747C-7C4B-40E3-9F73-85BA5FFC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2984B-2A2B-4531-8C7C-647FB7BF9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工程主题结构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17F878-34C8-426C-BC91-4531E842A1DA}"/>
              </a:ext>
            </a:extLst>
          </p:cNvPr>
          <p:cNvSpPr/>
          <p:nvPr/>
        </p:nvSpPr>
        <p:spPr>
          <a:xfrm>
            <a:off x="1298662" y="3170405"/>
            <a:ext cx="3376114" cy="5171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ea typeface="Alibaba PuHuiTi R"/>
              </a:rPr>
              <a:t>heima-leadnews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F31D17-9A5D-4182-B5B4-47C44CC38847}"/>
              </a:ext>
            </a:extLst>
          </p:cNvPr>
          <p:cNvCxnSpPr>
            <a:cxnSpLocks/>
          </p:cNvCxnSpPr>
          <p:nvPr/>
        </p:nvCxnSpPr>
        <p:spPr>
          <a:xfrm flipH="1" flipV="1">
            <a:off x="5085568" y="1411604"/>
            <a:ext cx="1" cy="4806046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FE45213-81B3-41C2-882D-CB4277600894}"/>
              </a:ext>
            </a:extLst>
          </p:cNvPr>
          <p:cNvSpPr/>
          <p:nvPr/>
        </p:nvSpPr>
        <p:spPr>
          <a:xfrm>
            <a:off x="5413070" y="1215335"/>
            <a:ext cx="3034903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-common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321C0D-6F17-4FEA-AD83-C9CD1296CA4A}"/>
              </a:ext>
            </a:extLst>
          </p:cNvPr>
          <p:cNvSpPr/>
          <p:nvPr/>
        </p:nvSpPr>
        <p:spPr>
          <a:xfrm>
            <a:off x="5426829" y="2033218"/>
            <a:ext cx="3047108" cy="412720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-feign-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api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E644CD1-9D94-4ED0-A4DB-DF684FE21039}"/>
              </a:ext>
            </a:extLst>
          </p:cNvPr>
          <p:cNvSpPr/>
          <p:nvPr/>
        </p:nvSpPr>
        <p:spPr>
          <a:xfrm>
            <a:off x="5428935" y="3645290"/>
            <a:ext cx="3019038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-utils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BC0858-47A1-4A56-B5B9-83661019CC5D}"/>
              </a:ext>
            </a:extLst>
          </p:cNvPr>
          <p:cNvSpPr/>
          <p:nvPr/>
        </p:nvSpPr>
        <p:spPr>
          <a:xfrm>
            <a:off x="5426829" y="4458403"/>
            <a:ext cx="3030474" cy="415831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-gateway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34D9A4-5D0B-4EC7-8444-8C3CB52BCDE1}"/>
              </a:ext>
            </a:extLst>
          </p:cNvPr>
          <p:cNvSpPr/>
          <p:nvPr/>
        </p:nvSpPr>
        <p:spPr>
          <a:xfrm>
            <a:off x="5410195" y="5270870"/>
            <a:ext cx="3047108" cy="415832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-service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1E1079-6581-4F3F-A99B-9250FBC2E9F2}"/>
              </a:ext>
            </a:extLst>
          </p:cNvPr>
          <p:cNvCxnSpPr>
            <a:cxnSpLocks/>
          </p:cNvCxnSpPr>
          <p:nvPr/>
        </p:nvCxnSpPr>
        <p:spPr>
          <a:xfrm>
            <a:off x="4674776" y="3429000"/>
            <a:ext cx="423500" cy="0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57CC8E-3F3B-4F4E-8702-74A91A88A9D5}"/>
              </a:ext>
            </a:extLst>
          </p:cNvPr>
          <p:cNvSpPr/>
          <p:nvPr/>
        </p:nvSpPr>
        <p:spPr>
          <a:xfrm>
            <a:off x="5417499" y="2832177"/>
            <a:ext cx="3030474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-model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7393278-061A-48D6-9C7C-71F014870F13}"/>
              </a:ext>
            </a:extLst>
          </p:cNvPr>
          <p:cNvCxnSpPr>
            <a:cxnSpLocks/>
          </p:cNvCxnSpPr>
          <p:nvPr/>
        </p:nvCxnSpPr>
        <p:spPr>
          <a:xfrm flipH="1">
            <a:off x="5085569" y="1407109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A719C10-A540-4187-9DDA-62300E2EF9AD}"/>
              </a:ext>
            </a:extLst>
          </p:cNvPr>
          <p:cNvSpPr txBox="1"/>
          <p:nvPr/>
        </p:nvSpPr>
        <p:spPr>
          <a:xfrm>
            <a:off x="1027619" y="3739385"/>
            <a:ext cx="3976095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父工程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统一管理项目依赖，继承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springboot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A3BB363-E6C8-4C26-8065-44F0E7952243}"/>
              </a:ext>
            </a:extLst>
          </p:cNvPr>
          <p:cNvSpPr txBox="1"/>
          <p:nvPr/>
        </p:nvSpPr>
        <p:spPr>
          <a:xfrm>
            <a:off x="8590195" y="1285374"/>
            <a:ext cx="1749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一些通用的配置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7DFAC0-31AB-45D1-B415-9BCAF5DD10E0}"/>
              </a:ext>
            </a:extLst>
          </p:cNvPr>
          <p:cNvSpPr txBox="1"/>
          <p:nvPr/>
        </p:nvSpPr>
        <p:spPr>
          <a:xfrm>
            <a:off x="8618594" y="2113567"/>
            <a:ext cx="279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r>
              <a:rPr lang="en-US" altLang="zh-CN" dirty="0"/>
              <a:t>feign</a:t>
            </a:r>
            <a:r>
              <a:rPr lang="zh-CN" altLang="en-US" dirty="0"/>
              <a:t>对外的接口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0F375A5-BB9C-4CD0-A312-2A942D795B04}"/>
              </a:ext>
            </a:extLst>
          </p:cNvPr>
          <p:cNvSpPr txBox="1"/>
          <p:nvPr/>
        </p:nvSpPr>
        <p:spPr>
          <a:xfrm>
            <a:off x="8656223" y="2878154"/>
            <a:ext cx="222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pojo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dto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26841A-534E-4415-A62D-A94546587C02}"/>
              </a:ext>
            </a:extLst>
          </p:cNvPr>
          <p:cNvSpPr txBox="1"/>
          <p:nvPr/>
        </p:nvSpPr>
        <p:spPr>
          <a:xfrm>
            <a:off x="8663113" y="3701675"/>
            <a:ext cx="113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通用的工具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CF7AB60-697B-47D3-900C-EA3F9D361B78}"/>
              </a:ext>
            </a:extLst>
          </p:cNvPr>
          <p:cNvSpPr txBox="1"/>
          <p:nvPr/>
        </p:nvSpPr>
        <p:spPr>
          <a:xfrm>
            <a:off x="8663113" y="4512429"/>
            <a:ext cx="125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管理网关工程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60831B3-614F-4654-BD75-5446A890608A}"/>
              </a:ext>
            </a:extLst>
          </p:cNvPr>
          <p:cNvSpPr txBox="1"/>
          <p:nvPr/>
        </p:nvSpPr>
        <p:spPr>
          <a:xfrm>
            <a:off x="8663113" y="5335950"/>
            <a:ext cx="125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管理微服务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4" name="直接连接符 64">
            <a:extLst>
              <a:ext uri="{FF2B5EF4-FFF2-40B4-BE49-F238E27FC236}">
                <a16:creationId xmlns:a16="http://schemas.microsoft.com/office/drawing/2014/main" id="{BB7C1A02-A3E4-664F-A49D-C48DEC5D80AE}"/>
              </a:ext>
            </a:extLst>
          </p:cNvPr>
          <p:cNvCxnSpPr>
            <a:cxnSpLocks/>
          </p:cNvCxnSpPr>
          <p:nvPr/>
        </p:nvCxnSpPr>
        <p:spPr>
          <a:xfrm flipH="1">
            <a:off x="5085569" y="2219576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64">
            <a:extLst>
              <a:ext uri="{FF2B5EF4-FFF2-40B4-BE49-F238E27FC236}">
                <a16:creationId xmlns:a16="http://schemas.microsoft.com/office/drawing/2014/main" id="{A5122BF5-7B4D-5643-B8B3-C89C5BC56782}"/>
              </a:ext>
            </a:extLst>
          </p:cNvPr>
          <p:cNvCxnSpPr>
            <a:cxnSpLocks/>
          </p:cNvCxnSpPr>
          <p:nvPr/>
        </p:nvCxnSpPr>
        <p:spPr>
          <a:xfrm flipH="1">
            <a:off x="5085569" y="3032043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64">
            <a:extLst>
              <a:ext uri="{FF2B5EF4-FFF2-40B4-BE49-F238E27FC236}">
                <a16:creationId xmlns:a16="http://schemas.microsoft.com/office/drawing/2014/main" id="{AF445432-C2F0-D44A-8FCC-160A262FA618}"/>
              </a:ext>
            </a:extLst>
          </p:cNvPr>
          <p:cNvCxnSpPr>
            <a:cxnSpLocks/>
          </p:cNvCxnSpPr>
          <p:nvPr/>
        </p:nvCxnSpPr>
        <p:spPr>
          <a:xfrm flipH="1">
            <a:off x="5085569" y="3844510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64">
            <a:extLst>
              <a:ext uri="{FF2B5EF4-FFF2-40B4-BE49-F238E27FC236}">
                <a16:creationId xmlns:a16="http://schemas.microsoft.com/office/drawing/2014/main" id="{CCD9EDD0-B2DD-5749-BE87-7C74162DF878}"/>
              </a:ext>
            </a:extLst>
          </p:cNvPr>
          <p:cNvCxnSpPr>
            <a:cxnSpLocks/>
          </p:cNvCxnSpPr>
          <p:nvPr/>
        </p:nvCxnSpPr>
        <p:spPr>
          <a:xfrm flipH="1">
            <a:off x="5085569" y="4656977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4">
            <a:extLst>
              <a:ext uri="{FF2B5EF4-FFF2-40B4-BE49-F238E27FC236}">
                <a16:creationId xmlns:a16="http://schemas.microsoft.com/office/drawing/2014/main" id="{A329FD29-6F5C-4E42-A867-0651D63EF0CB}"/>
              </a:ext>
            </a:extLst>
          </p:cNvPr>
          <p:cNvCxnSpPr>
            <a:cxnSpLocks/>
          </p:cNvCxnSpPr>
          <p:nvPr/>
        </p:nvCxnSpPr>
        <p:spPr>
          <a:xfrm flipH="1">
            <a:off x="5085569" y="5469445"/>
            <a:ext cx="327501" cy="1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2D0BC6B-FA5E-45A0-99FC-B7DD3EA4924D}"/>
              </a:ext>
            </a:extLst>
          </p:cNvPr>
          <p:cNvSpPr/>
          <p:nvPr/>
        </p:nvSpPr>
        <p:spPr>
          <a:xfrm>
            <a:off x="5400865" y="6010371"/>
            <a:ext cx="3047108" cy="415832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heima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</a:t>
            </a:r>
            <a:r>
              <a:rPr lang="en-US" altLang="zh-CN" sz="1600" dirty="0" err="1">
                <a:solidFill>
                  <a:srgbClr val="AD2B26"/>
                </a:solidFill>
                <a:ea typeface="Alibaba PuHuiTi R"/>
              </a:rPr>
              <a:t>leadnews</a:t>
            </a:r>
            <a:r>
              <a:rPr lang="en-US" altLang="zh-CN" sz="1600" dirty="0">
                <a:solidFill>
                  <a:srgbClr val="AD2B26"/>
                </a:solidFill>
                <a:ea typeface="Alibaba PuHuiTi R"/>
              </a:rPr>
              <a:t>-test</a:t>
            </a:r>
            <a:endParaRPr lang="zh-CN" altLang="en-US" sz="1600" dirty="0">
              <a:solidFill>
                <a:srgbClr val="AD2B26"/>
              </a:solidFill>
              <a:ea typeface="Alibaba PuHuiTi R"/>
            </a:endParaRPr>
          </a:p>
        </p:txBody>
      </p:sp>
      <p:cxnSp>
        <p:nvCxnSpPr>
          <p:cNvPr id="28" name="直接连接符 64">
            <a:extLst>
              <a:ext uri="{FF2B5EF4-FFF2-40B4-BE49-F238E27FC236}">
                <a16:creationId xmlns:a16="http://schemas.microsoft.com/office/drawing/2014/main" id="{78CFEBF8-94AE-424E-B649-73330175F2C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073815" y="6217651"/>
            <a:ext cx="327050" cy="636"/>
          </a:xfrm>
          <a:prstGeom prst="line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8753A3-3B0A-4505-96B8-75D42E04BD3E}"/>
              </a:ext>
            </a:extLst>
          </p:cNvPr>
          <p:cNvSpPr txBox="1"/>
          <p:nvPr/>
        </p:nvSpPr>
        <p:spPr>
          <a:xfrm>
            <a:off x="8663113" y="6063762"/>
            <a:ext cx="125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一些测试案例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F54AD-2DF5-469C-A905-486AA310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初始工程搭建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7204E-A0F5-4D9B-BF6A-4F1CB25C4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全局异常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84A4E6-D8DB-4133-BBBC-63269510EFDF}"/>
              </a:ext>
            </a:extLst>
          </p:cNvPr>
          <p:cNvGrpSpPr/>
          <p:nvPr/>
        </p:nvGrpSpPr>
        <p:grpSpPr>
          <a:xfrm>
            <a:off x="851209" y="2397718"/>
            <a:ext cx="10877731" cy="3131474"/>
            <a:chOff x="851209" y="2397718"/>
            <a:chExt cx="10877731" cy="31314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E360C4-CB38-490E-8E99-B40B84A84CBA}"/>
                </a:ext>
              </a:extLst>
            </p:cNvPr>
            <p:cNvSpPr/>
            <p:nvPr/>
          </p:nvSpPr>
          <p:spPr>
            <a:xfrm>
              <a:off x="851209" y="2397718"/>
              <a:ext cx="1390432" cy="369277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Alibaba PuHuiTi B"/>
                </a:rPr>
                <a:t>controller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75C11D-86AB-422F-ACE9-F48AF86AFBF1}"/>
                </a:ext>
              </a:extLst>
            </p:cNvPr>
            <p:cNvSpPr/>
            <p:nvPr/>
          </p:nvSpPr>
          <p:spPr>
            <a:xfrm>
              <a:off x="851209" y="3357017"/>
              <a:ext cx="1390432" cy="369277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Alibaba PuHuiTi B"/>
                </a:rPr>
                <a:t>service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DBAB21-059F-4C45-B254-17ADA0A39E2E}"/>
                </a:ext>
              </a:extLst>
            </p:cNvPr>
            <p:cNvSpPr/>
            <p:nvPr/>
          </p:nvSpPr>
          <p:spPr>
            <a:xfrm>
              <a:off x="851209" y="4272914"/>
              <a:ext cx="1390432" cy="369277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Alibaba PuHuiTi B"/>
                </a:rPr>
                <a:t>dao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0E1C0E-D2AD-4CB8-888E-E3FF67BB3DB2}"/>
                </a:ext>
              </a:extLst>
            </p:cNvPr>
            <p:cNvSpPr/>
            <p:nvPr/>
          </p:nvSpPr>
          <p:spPr>
            <a:xfrm>
              <a:off x="851209" y="5113756"/>
              <a:ext cx="1390432" cy="369277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Alibaba PuHuiTi B"/>
                </a:rPr>
                <a:t>springmvc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DFD548E-ECE4-49D3-AF5C-B4BA944B706F}"/>
                </a:ext>
              </a:extLst>
            </p:cNvPr>
            <p:cNvSpPr/>
            <p:nvPr/>
          </p:nvSpPr>
          <p:spPr>
            <a:xfrm>
              <a:off x="2530444" y="2443877"/>
              <a:ext cx="289711" cy="276958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F02C5593-E0AA-47D1-80D6-7E4C3FB3B329}"/>
                </a:ext>
              </a:extLst>
            </p:cNvPr>
            <p:cNvSpPr/>
            <p:nvPr/>
          </p:nvSpPr>
          <p:spPr>
            <a:xfrm>
              <a:off x="2530441" y="3395374"/>
              <a:ext cx="289711" cy="276958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637F8500-8AF0-4315-BCCC-1807F9F62D4F}"/>
                </a:ext>
              </a:extLst>
            </p:cNvPr>
            <p:cNvSpPr/>
            <p:nvPr/>
          </p:nvSpPr>
          <p:spPr>
            <a:xfrm>
              <a:off x="2530442" y="4272914"/>
              <a:ext cx="289711" cy="276958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FAAA12A4-03A4-41A9-8D55-94F749FBFF89}"/>
                </a:ext>
              </a:extLst>
            </p:cNvPr>
            <p:cNvSpPr/>
            <p:nvPr/>
          </p:nvSpPr>
          <p:spPr>
            <a:xfrm>
              <a:off x="2530441" y="5159915"/>
              <a:ext cx="289711" cy="276958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3AC5C0-D9F5-4819-850C-C087EA9AFC83}"/>
                </a:ext>
              </a:extLst>
            </p:cNvPr>
            <p:cNvSpPr/>
            <p:nvPr/>
          </p:nvSpPr>
          <p:spPr>
            <a:xfrm>
              <a:off x="3150818" y="2443877"/>
              <a:ext cx="959667" cy="3085315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全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局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异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常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处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理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器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867C99-E3E1-4211-B8D0-E17C0671EA7F}"/>
                </a:ext>
              </a:extLst>
            </p:cNvPr>
            <p:cNvSpPr/>
            <p:nvPr/>
          </p:nvSpPr>
          <p:spPr>
            <a:xfrm>
              <a:off x="5275749" y="2516058"/>
              <a:ext cx="1901279" cy="973410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可预知异常</a:t>
              </a:r>
              <a:r>
                <a:rPr lang="en-US" altLang="zh-CN" dirty="0" err="1">
                  <a:solidFill>
                    <a:schemeClr val="tx1"/>
                  </a:solidFill>
                  <a:ea typeface="Alibaba PuHuiTi B"/>
                </a:rPr>
                <a:t>CostomException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F43E296-D983-4944-918F-4F47396B0589}"/>
                </a:ext>
              </a:extLst>
            </p:cNvPr>
            <p:cNvSpPr/>
            <p:nvPr/>
          </p:nvSpPr>
          <p:spPr>
            <a:xfrm>
              <a:off x="5302251" y="4472887"/>
              <a:ext cx="1901278" cy="100411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不可预知</a:t>
              </a:r>
              <a:r>
                <a:rPr lang="en-US" altLang="zh-CN" dirty="0">
                  <a:solidFill>
                    <a:schemeClr val="tx1"/>
                  </a:solidFill>
                  <a:ea typeface="Alibaba PuHuiTi B"/>
                </a:rPr>
                <a:t>Exception</a:t>
              </a:r>
              <a:endParaRPr lang="zh-CN" altLang="en-US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3C7F3D-87E8-4C8F-97DE-4FB6EAC2D181}"/>
                </a:ext>
              </a:extLst>
            </p:cNvPr>
            <p:cNvSpPr/>
            <p:nvPr/>
          </p:nvSpPr>
          <p:spPr>
            <a:xfrm>
              <a:off x="8420231" y="2443877"/>
              <a:ext cx="959667" cy="3085315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响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应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消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ea typeface="Alibaba PuHuiTi B"/>
                </a:rPr>
                <a:t>息</a:t>
              </a:r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97D4517-461D-4829-9502-0BBCAA753CBB}"/>
                </a:ext>
              </a:extLst>
            </p:cNvPr>
            <p:cNvSpPr/>
            <p:nvPr/>
          </p:nvSpPr>
          <p:spPr>
            <a:xfrm>
              <a:off x="4456739" y="2764426"/>
              <a:ext cx="552261" cy="507345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C2C34B18-8F50-43EB-AC7D-EBACC1263B9F}"/>
                </a:ext>
              </a:extLst>
            </p:cNvPr>
            <p:cNvSpPr/>
            <p:nvPr/>
          </p:nvSpPr>
          <p:spPr>
            <a:xfrm>
              <a:off x="4456739" y="4723372"/>
              <a:ext cx="552261" cy="507345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FC756ECA-021A-4D04-9BD1-4BD1618E3B2F}"/>
                </a:ext>
              </a:extLst>
            </p:cNvPr>
            <p:cNvSpPr/>
            <p:nvPr/>
          </p:nvSpPr>
          <p:spPr>
            <a:xfrm>
              <a:off x="7542243" y="2764426"/>
              <a:ext cx="539274" cy="507345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C321EFF3-88A8-4B6B-A514-28CCF531A03A}"/>
                </a:ext>
              </a:extLst>
            </p:cNvPr>
            <p:cNvSpPr/>
            <p:nvPr/>
          </p:nvSpPr>
          <p:spPr>
            <a:xfrm>
              <a:off x="7542243" y="4723372"/>
              <a:ext cx="539274" cy="507345"/>
            </a:xfrm>
            <a:prstGeom prst="rightArrow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libaba PuHuiTi B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9316FAFF-02EC-4D5E-80FB-A25554CD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610" y="3365099"/>
              <a:ext cx="1887330" cy="1015663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503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服务异常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b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F90E77-7368-4721-ACD9-A45409D5AD2B}"/>
                </a:ext>
              </a:extLst>
            </p:cNvPr>
            <p:cNvSpPr/>
            <p:nvPr/>
          </p:nvSpPr>
          <p:spPr>
            <a:xfrm>
              <a:off x="8642838" y="3103672"/>
              <a:ext cx="509954" cy="1538519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E63F84-43EE-4938-8E5A-A546975F1613}"/>
                </a:ext>
              </a:extLst>
            </p:cNvPr>
            <p:cNvCxnSpPr>
              <a:stCxn id="22" idx="6"/>
              <a:endCxn id="21" idx="1"/>
            </p:cNvCxnSpPr>
            <p:nvPr/>
          </p:nvCxnSpPr>
          <p:spPr>
            <a:xfrm flipV="1">
              <a:off x="9152792" y="3872931"/>
              <a:ext cx="688818" cy="1"/>
            </a:xfrm>
            <a:prstGeom prst="straightConnector1">
              <a:avLst/>
            </a:prstGeom>
            <a:ln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8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6DBC4-6C21-4AD5-B165-41CF403C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7CFC-A379-40A6-B6FD-F7CBA397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市场招聘主流要求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6DE678-6DEA-4FD1-903D-5AB9DB65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5" y="1820649"/>
            <a:ext cx="11441649" cy="27043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DFA9B2-B845-48E4-B3A4-091921E2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0" y="1724369"/>
            <a:ext cx="11701030" cy="3409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C17B3D-CBD3-49EB-A362-43C7E883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646133"/>
            <a:ext cx="11772900" cy="4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0156" y="1095178"/>
            <a:ext cx="5760538" cy="4511040"/>
          </a:xfrm>
        </p:spPr>
        <p:txBody>
          <a:bodyPr/>
          <a:lstStyle/>
          <a:p>
            <a:r>
              <a:rPr lang="zh-CN" altLang="en-US" dirty="0"/>
              <a:t>项目主体结构依赖关系</a:t>
            </a:r>
            <a:endParaRPr lang="en-US" altLang="zh-CN" dirty="0"/>
          </a:p>
          <a:p>
            <a:r>
              <a:rPr lang="zh-CN" altLang="en-US" dirty="0"/>
              <a:t>项目开发环境准备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254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>
                <a:solidFill>
                  <a:srgbClr val="B70006"/>
                </a:solidFill>
              </a:rPr>
              <a:t>登录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3970680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86306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zh-CN" altLang="en-US" dirty="0"/>
              <a:t>表结构分析</a:t>
            </a:r>
            <a:endParaRPr lang="en-US" altLang="zh-CN" dirty="0"/>
          </a:p>
          <a:p>
            <a:r>
              <a:rPr lang="zh-CN" altLang="en-US" dirty="0"/>
              <a:t>接口定义</a:t>
            </a:r>
            <a:endParaRPr lang="en-US" altLang="zh-CN" dirty="0"/>
          </a:p>
          <a:p>
            <a:r>
              <a:rPr lang="zh-CN" altLang="en-US" dirty="0"/>
              <a:t>功能实现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5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4B50A-8523-4AD6-9D96-201BD8844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175" y="3292128"/>
            <a:ext cx="6331758" cy="11663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用户点击</a:t>
            </a:r>
            <a:r>
              <a:rPr lang="zh-CN" altLang="en-US" sz="1400" b="1" dirty="0"/>
              <a:t>不登录，先看看</a:t>
            </a:r>
          </a:p>
          <a:p>
            <a:r>
              <a:rPr lang="zh-CN" altLang="en-US" sz="1400" dirty="0"/>
              <a:t>      游客只有查看的权限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4889D0-5B36-4C5C-A97F-648545DA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40" y="1448846"/>
            <a:ext cx="2647536" cy="51208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B63DFC-4A9B-498C-BD1C-A79653691FFD}"/>
              </a:ext>
            </a:extLst>
          </p:cNvPr>
          <p:cNvSpPr/>
          <p:nvPr/>
        </p:nvSpPr>
        <p:spPr>
          <a:xfrm>
            <a:off x="7367954" y="3429000"/>
            <a:ext cx="2391509" cy="580292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44908-0268-46AC-A447-68E89C316413}"/>
              </a:ext>
            </a:extLst>
          </p:cNvPr>
          <p:cNvSpPr/>
          <p:nvPr/>
        </p:nvSpPr>
        <p:spPr>
          <a:xfrm>
            <a:off x="8993165" y="4458458"/>
            <a:ext cx="766298" cy="333349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CD35A56A-7516-4776-89E4-A52A79BB6492}"/>
              </a:ext>
            </a:extLst>
          </p:cNvPr>
          <p:cNvSpPr txBox="1">
            <a:spLocks/>
          </p:cNvSpPr>
          <p:nvPr/>
        </p:nvSpPr>
        <p:spPr>
          <a:xfrm>
            <a:off x="809531" y="2040894"/>
            <a:ext cx="6331758" cy="9011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用户点击</a:t>
            </a:r>
            <a:r>
              <a:rPr lang="zh-CN" altLang="en-US" sz="1400" b="1" dirty="0"/>
              <a:t>开始使用</a:t>
            </a:r>
          </a:p>
          <a:p>
            <a:r>
              <a:rPr lang="zh-CN" altLang="en-US" sz="1400" dirty="0"/>
              <a:t>      登录后的用户权限较大，可以查看，也可以操作（点赞，关注，评论）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78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4B50A-8523-4AD6-9D96-201BD8844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837524"/>
            <a:ext cx="10698800" cy="867391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app</a:t>
            </a:r>
            <a:r>
              <a:rPr lang="zh-CN" altLang="en-US" dirty="0"/>
              <a:t>端用户相关的内容较多，可以单独设置一个库</a:t>
            </a:r>
            <a:r>
              <a:rPr lang="en-US" altLang="zh-CN" dirty="0" err="1">
                <a:solidFill>
                  <a:srgbClr val="C00000"/>
                </a:solidFill>
              </a:rPr>
              <a:t>leadnews_user</a:t>
            </a:r>
            <a:endParaRPr lang="zh-CN" alt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85EDD1FB-EEC3-4E5D-B875-59E7D7F23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30389"/>
              </p:ext>
            </p:extLst>
          </p:nvPr>
        </p:nvGraphicFramePr>
        <p:xfrm>
          <a:off x="1709797" y="2704915"/>
          <a:ext cx="8700966" cy="19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4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4350483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363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ea typeface="Alibaba PuHuiTi R"/>
                        </a:rPr>
                        <a:t>表名称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ea typeface="Alibaba PuHuiTi R"/>
                        </a:rPr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ea typeface="Alibaba PuHuiTi R"/>
                        </a:rPr>
                        <a:t>ap_user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ea typeface="Alibaba PuHuiTi R"/>
                        </a:rPr>
                        <a:t>APP</a:t>
                      </a:r>
                      <a:r>
                        <a:rPr lang="zh-CN" altLang="en-US" sz="1600" dirty="0">
                          <a:ea typeface="Alibaba PuHuiTi R"/>
                        </a:rPr>
                        <a:t>用户信息表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ea typeface="Alibaba PuHuiTi R"/>
                        </a:rPr>
                        <a:t>ap_user_fan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ea typeface="Alibaba PuHuiTi R"/>
                        </a:rPr>
                        <a:t>APP</a:t>
                      </a:r>
                      <a:r>
                        <a:rPr lang="zh-CN" altLang="en-US" sz="1600" dirty="0">
                          <a:ea typeface="Alibaba PuHuiTi R"/>
                        </a:rPr>
                        <a:t>用户粉丝信息表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ea typeface="Alibaba PuHuiTi R"/>
                        </a:rPr>
                        <a:t>ap_user_follow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ea typeface="Alibaba PuHuiTi R"/>
                        </a:rPr>
                        <a:t>APP</a:t>
                      </a:r>
                      <a:r>
                        <a:rPr lang="zh-CN" altLang="en-US" sz="1600" dirty="0">
                          <a:ea typeface="Alibaba PuHuiTi R"/>
                        </a:rPr>
                        <a:t>用户关注信息表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ea typeface="Alibaba PuHuiTi R"/>
                        </a:rPr>
                        <a:t>ap_user_realname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ea typeface="Alibaba PuHuiTi R"/>
                        </a:rPr>
                        <a:t>APP</a:t>
                      </a:r>
                      <a:r>
                        <a:rPr lang="zh-CN" altLang="en-US" sz="1600" dirty="0">
                          <a:ea typeface="Alibaba PuHuiTi R"/>
                        </a:rPr>
                        <a:t>实名认证信息表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88061"/>
                  </a:ext>
                </a:extLst>
              </a:tr>
            </a:tbl>
          </a:graphicData>
        </a:graphic>
      </p:graphicFrame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C3AF025F-C410-419A-8F4A-0218A7514CF9}"/>
              </a:ext>
            </a:extLst>
          </p:cNvPr>
          <p:cNvSpPr txBox="1">
            <a:spLocks/>
          </p:cNvSpPr>
          <p:nvPr/>
        </p:nvSpPr>
        <p:spPr>
          <a:xfrm>
            <a:off x="710880" y="5145789"/>
            <a:ext cx="596193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从当天的资料中导入</a:t>
            </a:r>
            <a:r>
              <a:rPr lang="en-US" altLang="zh-CN" dirty="0" err="1"/>
              <a:t>leadnews_user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656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4B50A-8523-4AD6-9D96-201BD8844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92607"/>
          </a:xfrm>
        </p:spPr>
        <p:txBody>
          <a:bodyPr/>
          <a:lstStyle/>
          <a:p>
            <a:r>
              <a:rPr lang="zh-CN" altLang="en-US" dirty="0"/>
              <a:t>登录需要用到的是</a:t>
            </a:r>
            <a:r>
              <a:rPr lang="en-US" altLang="zh-CN" dirty="0" err="1"/>
              <a:t>ap_user</a:t>
            </a:r>
            <a:r>
              <a:rPr lang="zh-CN" altLang="en-US" dirty="0"/>
              <a:t>表，表结构如下：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6656AC-FFA6-4604-9396-B14F3546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284322"/>
            <a:ext cx="6981825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三角形 9">
            <a:extLst>
              <a:ext uri="{FF2B5EF4-FFF2-40B4-BE49-F238E27FC236}">
                <a16:creationId xmlns:a16="http://schemas.microsoft.com/office/drawing/2014/main" id="{EB2157EA-1320-4D10-9B6F-CE4FABD90521}"/>
              </a:ext>
            </a:extLst>
          </p:cNvPr>
          <p:cNvSpPr/>
          <p:nvPr/>
        </p:nvSpPr>
        <p:spPr>
          <a:xfrm rot="2651319">
            <a:off x="717495" y="510094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5A23197-0675-42D0-BE8C-0EC8EFE0923F}"/>
              </a:ext>
            </a:extLst>
          </p:cNvPr>
          <p:cNvSpPr txBox="1"/>
          <p:nvPr/>
        </p:nvSpPr>
        <p:spPr>
          <a:xfrm>
            <a:off x="1237529" y="5210449"/>
            <a:ext cx="9023094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tinyint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类型：占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个字节，不指定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unsigned(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  <a:ea typeface="Alibaba PuHuiTi R"/>
              </a:rPr>
              <a:t>非负数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)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，值范围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(-128,127)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，指定了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unsigned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，值范围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(0,255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  <a:ea typeface="Alibaba PuHuiTi 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ea typeface="Alibaba PuHuiTi R"/>
              </a:rPr>
              <a:t>tinyint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通常表示小范围的数值，或者表示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true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或</a:t>
            </a:r>
            <a:r>
              <a:rPr lang="en-US" altLang="zh-CN" sz="1400" dirty="0">
                <a:solidFill>
                  <a:srgbClr val="262626"/>
                </a:solidFill>
                <a:ea typeface="Alibaba PuHuiTi R"/>
              </a:rPr>
              <a:t>false</a:t>
            </a:r>
            <a:r>
              <a:rPr lang="zh-CN" altLang="en-US" sz="1400" dirty="0">
                <a:solidFill>
                  <a:srgbClr val="262626"/>
                </a:solidFill>
                <a:ea typeface="Alibaba PuHuiTi R"/>
              </a:rPr>
              <a:t>，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通常值为</a:t>
            </a: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0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表示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false</a:t>
            </a: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,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值为</a:t>
            </a: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表示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true</a:t>
            </a:r>
            <a:endParaRPr lang="en-US" altLang="zh-CN" sz="1400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561124-7C37-4289-98A7-5227B484A017}"/>
              </a:ext>
            </a:extLst>
          </p:cNvPr>
          <p:cNvSpPr/>
          <p:nvPr/>
        </p:nvSpPr>
        <p:spPr>
          <a:xfrm>
            <a:off x="810809" y="4744361"/>
            <a:ext cx="10302240" cy="148576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7A2EB-2928-4257-98D1-783B4E33F57C}"/>
              </a:ext>
            </a:extLst>
          </p:cNvPr>
          <p:cNvSpPr/>
          <p:nvPr/>
        </p:nvSpPr>
        <p:spPr>
          <a:xfrm>
            <a:off x="710881" y="481683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81BE064B-AC9E-4931-B638-9A9FBCC53667}"/>
              </a:ext>
            </a:extLst>
          </p:cNvPr>
          <p:cNvSpPr txBox="1">
            <a:spLocks/>
          </p:cNvSpPr>
          <p:nvPr/>
        </p:nvSpPr>
        <p:spPr>
          <a:xfrm>
            <a:off x="810809" y="6230129"/>
            <a:ext cx="8424328" cy="3926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项目中的持久层使用的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  <a:r>
              <a:rPr lang="zh-CN" altLang="en-US" dirty="0"/>
              <a:t>，一般都使用</a:t>
            </a:r>
            <a:r>
              <a:rPr lang="en-US" altLang="zh-CN" dirty="0" err="1"/>
              <a:t>mybais</a:t>
            </a:r>
            <a:r>
              <a:rPr lang="en-US" altLang="zh-CN" dirty="0"/>
              <a:t>-plus</a:t>
            </a:r>
            <a:r>
              <a:rPr lang="zh-CN" altLang="en-US" dirty="0"/>
              <a:t>逆向生成对应的实体类</a:t>
            </a:r>
          </a:p>
        </p:txBody>
      </p:sp>
    </p:spTree>
    <p:extLst>
      <p:ext uri="{BB962C8B-B14F-4D97-AF65-F5344CB8AC3E}">
        <p14:creationId xmlns:p14="http://schemas.microsoft.com/office/powerpoint/2010/main" val="3507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10" grpId="0"/>
      <p:bldP spid="11" grpId="0" animBg="1"/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F9AF2-9085-4ACA-A9BE-12579D19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EAB25-E613-440F-BE63-ED91D3D5E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手动加密（</a:t>
            </a:r>
            <a:r>
              <a:rPr lang="en-US" altLang="zh-CN" dirty="0"/>
              <a:t>md5+</a:t>
            </a:r>
            <a:r>
              <a:rPr lang="zh-CN" altLang="en-US" dirty="0"/>
              <a:t>随机字符串）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83FAB-C126-404F-83C5-3920E6CA8D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30767"/>
            <a:ext cx="10698800" cy="517191"/>
          </a:xfrm>
        </p:spPr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是不可逆加密，</a:t>
            </a:r>
            <a:r>
              <a:rPr lang="en-US" altLang="zh-CN" dirty="0"/>
              <a:t>md5</a:t>
            </a:r>
            <a:r>
              <a:rPr lang="zh-CN" altLang="en-US" dirty="0"/>
              <a:t>相同的密码每次加密都一样，不太安全。在</a:t>
            </a:r>
            <a:r>
              <a:rPr lang="en-US" altLang="zh-CN" dirty="0"/>
              <a:t>md5</a:t>
            </a:r>
            <a:r>
              <a:rPr lang="zh-CN" altLang="en-US" dirty="0"/>
              <a:t>的基础上手动加盐（</a:t>
            </a:r>
            <a:r>
              <a:rPr lang="en-US" altLang="zh-CN" dirty="0"/>
              <a:t>salt</a:t>
            </a:r>
            <a:r>
              <a:rPr lang="zh-CN" altLang="en-US" dirty="0"/>
              <a:t>）处理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36B526-BDF4-4B29-93A0-C9BCF0108051}"/>
              </a:ext>
            </a:extLst>
          </p:cNvPr>
          <p:cNvSpPr/>
          <p:nvPr/>
        </p:nvSpPr>
        <p:spPr>
          <a:xfrm>
            <a:off x="1691602" y="3187600"/>
            <a:ext cx="1597573" cy="71470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密码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819292-F164-453E-91AF-5C65BE61C138}"/>
              </a:ext>
            </a:extLst>
          </p:cNvPr>
          <p:cNvSpPr/>
          <p:nvPr/>
        </p:nvSpPr>
        <p:spPr>
          <a:xfrm>
            <a:off x="4143725" y="3187600"/>
            <a:ext cx="1765738" cy="71470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根据用户生成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salt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F6BC8F-40BB-4A53-8E3D-EE4CAADBE552}"/>
              </a:ext>
            </a:extLst>
          </p:cNvPr>
          <p:cNvSpPr/>
          <p:nvPr/>
        </p:nvSpPr>
        <p:spPr>
          <a:xfrm>
            <a:off x="6855814" y="3187599"/>
            <a:ext cx="1597573" cy="71470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密码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+salt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D488A4-D7D9-49B0-B43A-30652183B12F}"/>
              </a:ext>
            </a:extLst>
          </p:cNvPr>
          <p:cNvSpPr/>
          <p:nvPr/>
        </p:nvSpPr>
        <p:spPr>
          <a:xfrm>
            <a:off x="9583364" y="3187599"/>
            <a:ext cx="1597573" cy="71470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Md5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加密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081A60-1C51-4DEE-9500-BAAB566804A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89175" y="3544952"/>
            <a:ext cx="854550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3558DD-E4E6-456A-B753-68C7176BB00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09463" y="3544951"/>
            <a:ext cx="946351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B188CD-C583-4DB3-92B9-8DAEA8E3A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453387" y="3544951"/>
            <a:ext cx="1129977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39B16C32-2884-437E-B060-BDB61D94D2E0}"/>
              </a:ext>
            </a:extLst>
          </p:cNvPr>
          <p:cNvSpPr/>
          <p:nvPr/>
        </p:nvSpPr>
        <p:spPr>
          <a:xfrm>
            <a:off x="5479575" y="3429000"/>
            <a:ext cx="346063" cy="23190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4C342E8-EE3C-4251-930B-1EAF03D38940}"/>
              </a:ext>
            </a:extLst>
          </p:cNvPr>
          <p:cNvSpPr/>
          <p:nvPr/>
        </p:nvSpPr>
        <p:spPr>
          <a:xfrm>
            <a:off x="3289175" y="4736439"/>
            <a:ext cx="2496378" cy="515002"/>
          </a:xfrm>
          <a:prstGeom prst="ellipse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随机字符串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A32CD0-C011-4483-BE68-C1DE53A9B63A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4537364" y="3626942"/>
            <a:ext cx="992891" cy="1109497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9E8B2FC-CCC5-4FAF-B0BA-57B59988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14" y="4700273"/>
            <a:ext cx="1781175" cy="175260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648C870-0E1B-47E8-8E56-FF298B77D669}"/>
              </a:ext>
            </a:extLst>
          </p:cNvPr>
          <p:cNvSpPr/>
          <p:nvPr/>
        </p:nvSpPr>
        <p:spPr>
          <a:xfrm>
            <a:off x="6764014" y="5053201"/>
            <a:ext cx="494928" cy="175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1E4C6A9-A4AC-4845-B4CF-0AD8D48FC92D}"/>
              </a:ext>
            </a:extLst>
          </p:cNvPr>
          <p:cNvSpPr/>
          <p:nvPr/>
        </p:nvSpPr>
        <p:spPr>
          <a:xfrm>
            <a:off x="6764014" y="5401052"/>
            <a:ext cx="580653" cy="175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FF29AD4-058A-4335-BDCD-7B4AF9A0228D}"/>
              </a:ext>
            </a:extLst>
          </p:cNvPr>
          <p:cNvCxnSpPr>
            <a:stCxn id="33" idx="6"/>
            <a:endCxn id="13" idx="1"/>
          </p:cNvCxnSpPr>
          <p:nvPr/>
        </p:nvCxnSpPr>
        <p:spPr>
          <a:xfrm>
            <a:off x="5785553" y="4993940"/>
            <a:ext cx="978461" cy="14702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845FE2B-BEBD-4D7D-9BD4-D4A84819F2BB}"/>
              </a:ext>
            </a:extLst>
          </p:cNvPr>
          <p:cNvCxnSpPr>
            <a:stCxn id="12" idx="2"/>
          </p:cNvCxnSpPr>
          <p:nvPr/>
        </p:nvCxnSpPr>
        <p:spPr>
          <a:xfrm flipH="1">
            <a:off x="7344667" y="3902303"/>
            <a:ext cx="3037484" cy="1498749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FE98AAA0-7951-403D-9CD8-20AE920FC648}"/>
              </a:ext>
            </a:extLst>
          </p:cNvPr>
          <p:cNvSpPr txBox="1">
            <a:spLocks/>
          </p:cNvSpPr>
          <p:nvPr/>
        </p:nvSpPr>
        <p:spPr>
          <a:xfrm>
            <a:off x="746600" y="2264979"/>
            <a:ext cx="183467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注册</a:t>
            </a:r>
          </a:p>
        </p:txBody>
      </p:sp>
      <p:sp>
        <p:nvSpPr>
          <p:cNvPr id="38" name="文本占位符 3">
            <a:extLst>
              <a:ext uri="{FF2B5EF4-FFF2-40B4-BE49-F238E27FC236}">
                <a16:creationId xmlns:a16="http://schemas.microsoft.com/office/drawing/2014/main" id="{6C91EC1C-DF1A-4E10-B584-2DB0D701886B}"/>
              </a:ext>
            </a:extLst>
          </p:cNvPr>
          <p:cNvSpPr txBox="1">
            <a:spLocks/>
          </p:cNvSpPr>
          <p:nvPr/>
        </p:nvSpPr>
        <p:spPr>
          <a:xfrm>
            <a:off x="8666026" y="5488812"/>
            <a:ext cx="183467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ap_user</a:t>
            </a:r>
            <a:r>
              <a:rPr lang="zh-CN" altLang="en-US" dirty="0"/>
              <a:t>表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8D280537-00BA-48E3-B3D4-8EAFF06E7C68}"/>
              </a:ext>
            </a:extLst>
          </p:cNvPr>
          <p:cNvSpPr txBox="1">
            <a:spLocks/>
          </p:cNvSpPr>
          <p:nvPr/>
        </p:nvSpPr>
        <p:spPr>
          <a:xfrm>
            <a:off x="1844768" y="3893334"/>
            <a:ext cx="1458837" cy="7583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zhangsan</a:t>
            </a:r>
            <a:endParaRPr lang="en-US" altLang="zh-CN" sz="1400" dirty="0"/>
          </a:p>
          <a:p>
            <a:r>
              <a:rPr lang="en-US" altLang="zh-CN" sz="1400" dirty="0"/>
              <a:t>123456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5A53454C-FFD1-46DC-BBFB-2C8F915F484E}"/>
              </a:ext>
            </a:extLst>
          </p:cNvPr>
          <p:cNvSpPr txBox="1">
            <a:spLocks/>
          </p:cNvSpPr>
          <p:nvPr/>
        </p:nvSpPr>
        <p:spPr>
          <a:xfrm>
            <a:off x="7054340" y="4029675"/>
            <a:ext cx="1335656" cy="4273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123456+abc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5AFE7C4D-204E-410F-88AD-C282658D813D}"/>
              </a:ext>
            </a:extLst>
          </p:cNvPr>
          <p:cNvSpPr txBox="1">
            <a:spLocks/>
          </p:cNvSpPr>
          <p:nvPr/>
        </p:nvSpPr>
        <p:spPr>
          <a:xfrm>
            <a:off x="4230646" y="5356919"/>
            <a:ext cx="613436" cy="4273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abc</a:t>
            </a:r>
            <a:endParaRPr lang="en-US" altLang="zh-CN" sz="1400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3E6DCEA1-B3B6-41EE-8D1F-DEB384F1F6E7}"/>
              </a:ext>
            </a:extLst>
          </p:cNvPr>
          <p:cNvSpPr txBox="1">
            <a:spLocks/>
          </p:cNvSpPr>
          <p:nvPr/>
        </p:nvSpPr>
        <p:spPr>
          <a:xfrm>
            <a:off x="9018375" y="4566621"/>
            <a:ext cx="2878350" cy="42732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81e158e10201b6d7aee6e35eaf744796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80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32" grpId="0" animBg="1"/>
      <p:bldP spid="33" grpId="0" animBg="1"/>
      <p:bldP spid="13" grpId="0" animBg="1"/>
      <p:bldP spid="27" grpId="0" animBg="1"/>
      <p:bldP spid="38" grpId="0"/>
      <p:bldP spid="22" grpId="0"/>
      <p:bldP spid="23" grpId="0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F9AF2-9085-4ACA-A9BE-12579D19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EAB25-E613-440F-BE63-ED91D3D5E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手动加密（</a:t>
            </a:r>
            <a:r>
              <a:rPr lang="en-US" altLang="zh-CN" dirty="0"/>
              <a:t>md5+</a:t>
            </a:r>
            <a:r>
              <a:rPr lang="zh-CN" altLang="en-US" dirty="0"/>
              <a:t>随机字符串）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36B526-BDF4-4B29-93A0-C9BCF0108051}"/>
              </a:ext>
            </a:extLst>
          </p:cNvPr>
          <p:cNvSpPr/>
          <p:nvPr/>
        </p:nvSpPr>
        <p:spPr>
          <a:xfrm>
            <a:off x="2346854" y="2245810"/>
            <a:ext cx="1597573" cy="71470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密码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819292-F164-453E-91AF-5C65BE61C138}"/>
              </a:ext>
            </a:extLst>
          </p:cNvPr>
          <p:cNvSpPr/>
          <p:nvPr/>
        </p:nvSpPr>
        <p:spPr>
          <a:xfrm>
            <a:off x="4798977" y="2245810"/>
            <a:ext cx="1765738" cy="71470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根据用户名查询用户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081A60-1C51-4DEE-9500-BAAB566804A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944427" y="2603162"/>
            <a:ext cx="854550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36DA6AFE-D202-47C5-8657-8DE8F13086E7}"/>
              </a:ext>
            </a:extLst>
          </p:cNvPr>
          <p:cNvSpPr txBox="1">
            <a:spLocks/>
          </p:cNvSpPr>
          <p:nvPr/>
        </p:nvSpPr>
        <p:spPr>
          <a:xfrm>
            <a:off x="782320" y="1447236"/>
            <a:ext cx="261369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登录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694713-E4DA-41C4-B6DB-F13F6401E1B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64715" y="2603162"/>
            <a:ext cx="185618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02221DF-7DF9-4E3B-A2D9-42EC55D1930D}"/>
              </a:ext>
            </a:extLst>
          </p:cNvPr>
          <p:cNvSpPr/>
          <p:nvPr/>
        </p:nvSpPr>
        <p:spPr>
          <a:xfrm>
            <a:off x="4346883" y="3816995"/>
            <a:ext cx="2669925" cy="78154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用户输入密码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数据库中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salt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MD5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加密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141DE9-4AC4-4B7A-AE36-5FAE74FB5D0E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681846" y="2960513"/>
            <a:ext cx="0" cy="85648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09BD3CB5-2ED5-458D-95CC-35C874D3E282}"/>
              </a:ext>
            </a:extLst>
          </p:cNvPr>
          <p:cNvSpPr/>
          <p:nvPr/>
        </p:nvSpPr>
        <p:spPr>
          <a:xfrm>
            <a:off x="4517750" y="5402983"/>
            <a:ext cx="2328191" cy="724024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比对密码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DF04575-7C7A-4119-AFB8-30EAE634487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>
            <a:off x="5681846" y="4598537"/>
            <a:ext cx="0" cy="80444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4896CFEE-E60C-4B51-8ACC-897C4A3EFB1B}"/>
              </a:ext>
            </a:extLst>
          </p:cNvPr>
          <p:cNvSpPr/>
          <p:nvPr/>
        </p:nvSpPr>
        <p:spPr>
          <a:xfrm>
            <a:off x="8420900" y="5213132"/>
            <a:ext cx="1220042" cy="110332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F2C23B-EC3D-4412-B1B7-3030B7250268}"/>
              </a:ext>
            </a:extLst>
          </p:cNvPr>
          <p:cNvCxnSpPr>
            <a:stCxn id="36" idx="3"/>
            <a:endCxn id="42" idx="2"/>
          </p:cNvCxnSpPr>
          <p:nvPr/>
        </p:nvCxnSpPr>
        <p:spPr>
          <a:xfrm flipV="1">
            <a:off x="6845941" y="5764794"/>
            <a:ext cx="1574959" cy="20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8746FE9-224C-4BB1-8DEC-1F04CCE80D9E}"/>
              </a:ext>
            </a:extLst>
          </p:cNvPr>
          <p:cNvSpPr/>
          <p:nvPr/>
        </p:nvSpPr>
        <p:spPr>
          <a:xfrm>
            <a:off x="1928182" y="5213132"/>
            <a:ext cx="1220042" cy="110332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结束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F9FB389-3E51-4001-8F06-A63EA075774F}"/>
              </a:ext>
            </a:extLst>
          </p:cNvPr>
          <p:cNvCxnSpPr>
            <a:stCxn id="36" idx="1"/>
            <a:endCxn id="48" idx="6"/>
          </p:cNvCxnSpPr>
          <p:nvPr/>
        </p:nvCxnSpPr>
        <p:spPr>
          <a:xfrm flipH="1" flipV="1">
            <a:off x="3148224" y="5764794"/>
            <a:ext cx="1369526" cy="20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59D08EA0-710C-4A09-B10C-A83A916EE438}"/>
              </a:ext>
            </a:extLst>
          </p:cNvPr>
          <p:cNvSpPr txBox="1">
            <a:spLocks/>
          </p:cNvSpPr>
          <p:nvPr/>
        </p:nvSpPr>
        <p:spPr>
          <a:xfrm>
            <a:off x="3624547" y="5247803"/>
            <a:ext cx="261369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sp>
        <p:nvSpPr>
          <p:cNvPr id="53" name="文本占位符 3">
            <a:extLst>
              <a:ext uri="{FF2B5EF4-FFF2-40B4-BE49-F238E27FC236}">
                <a16:creationId xmlns:a16="http://schemas.microsoft.com/office/drawing/2014/main" id="{F6F638C5-B91C-447D-B982-E290A3DF395C}"/>
              </a:ext>
            </a:extLst>
          </p:cNvPr>
          <p:cNvSpPr txBox="1">
            <a:spLocks/>
          </p:cNvSpPr>
          <p:nvPr/>
        </p:nvSpPr>
        <p:spPr>
          <a:xfrm>
            <a:off x="7016808" y="5213132"/>
            <a:ext cx="261369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密码错误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BFA095-BDE7-416F-89DB-050A265D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897" y="1835073"/>
            <a:ext cx="1781175" cy="175260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</p:pic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948C8F4B-208C-4C0B-A356-2876EA1E8C8D}"/>
              </a:ext>
            </a:extLst>
          </p:cNvPr>
          <p:cNvSpPr txBox="1">
            <a:spLocks/>
          </p:cNvSpPr>
          <p:nvPr/>
        </p:nvSpPr>
        <p:spPr>
          <a:xfrm>
            <a:off x="2614626" y="3056921"/>
            <a:ext cx="1458837" cy="7583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zhangsan</a:t>
            </a:r>
            <a:endParaRPr lang="en-US" altLang="zh-CN" sz="1400" dirty="0"/>
          </a:p>
          <a:p>
            <a:r>
              <a:rPr lang="en-US" altLang="zh-CN" sz="1400" dirty="0"/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17670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31" grpId="0"/>
      <p:bldP spid="27" grpId="0" animBg="1"/>
      <p:bldP spid="36" grpId="0" animBg="1"/>
      <p:bldP spid="42" grpId="0" animBg="1"/>
      <p:bldP spid="48" grpId="0" animBg="1"/>
      <p:bldP spid="52" grpId="0"/>
      <p:bldP spid="53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20CE49-1F33-4381-9C80-C6DE4454D0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267503"/>
            <a:ext cx="2268184" cy="1161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-service</a:t>
            </a:r>
            <a:r>
              <a:rPr lang="zh-CN" altLang="en-US" sz="1400" dirty="0"/>
              <a:t>依赖信息说明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38F70E-00A4-410E-BA9F-39F23606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A0307-FA35-4F8B-A913-3295CFCBB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用户端微服务搭建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C9F4BA-46F0-4912-89D2-8DA436E6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064" y="1536828"/>
            <a:ext cx="5627295" cy="5170646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引入依赖模块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&gt;com.heima&lt;/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&gt;heima-leadnews-model&lt;/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&gt;com.heima&lt;/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&gt;heima-leadnews-common&lt;/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&gt;com.heima&lt;/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&gt;heima-leadnews-feign-api&lt;/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Spring boot starter --&gt;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&gt;spring-boot-starter-web&lt;/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&gt;spring-boot-starter-test&lt;/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&gt;test&lt;/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&gt;com.alibaba.cloud&lt;/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&gt;spring-cloud-starter-alibaba-nacos-discovery&lt;/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&gt;com.alibaba.cloud&lt;/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&gt;spring-cloud-starter-alibaba-nacos-config&lt;/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B0967-14E5-425F-8CAC-DDF03F990663}"/>
              </a:ext>
            </a:extLst>
          </p:cNvPr>
          <p:cNvSpPr/>
          <p:nvPr/>
        </p:nvSpPr>
        <p:spPr>
          <a:xfrm>
            <a:off x="3244362" y="1899138"/>
            <a:ext cx="3631223" cy="641839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C09CEE-C38B-47B1-8F10-23ABFA535B69}"/>
              </a:ext>
            </a:extLst>
          </p:cNvPr>
          <p:cNvSpPr/>
          <p:nvPr/>
        </p:nvSpPr>
        <p:spPr>
          <a:xfrm>
            <a:off x="3244362" y="2558563"/>
            <a:ext cx="3631223" cy="571500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E2EDCB-C9CE-418D-B7B7-5F4EC323D0F3}"/>
              </a:ext>
            </a:extLst>
          </p:cNvPr>
          <p:cNvSpPr/>
          <p:nvPr/>
        </p:nvSpPr>
        <p:spPr>
          <a:xfrm>
            <a:off x="3244361" y="3130063"/>
            <a:ext cx="3631223" cy="571500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77E168-7A0C-4E8C-8735-3C44199D349E}"/>
              </a:ext>
            </a:extLst>
          </p:cNvPr>
          <p:cNvSpPr/>
          <p:nvPr/>
        </p:nvSpPr>
        <p:spPr>
          <a:xfrm>
            <a:off x="3244360" y="3921370"/>
            <a:ext cx="3631223" cy="571500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66F095-17FF-474A-A9BA-E45F43A73504}"/>
              </a:ext>
            </a:extLst>
          </p:cNvPr>
          <p:cNvSpPr/>
          <p:nvPr/>
        </p:nvSpPr>
        <p:spPr>
          <a:xfrm>
            <a:off x="3280778" y="5284177"/>
            <a:ext cx="5186214" cy="1204546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55839C4-4D9A-4F32-A967-D8BCC072878C}"/>
              </a:ext>
            </a:extLst>
          </p:cNvPr>
          <p:cNvSpPr/>
          <p:nvPr/>
        </p:nvSpPr>
        <p:spPr>
          <a:xfrm>
            <a:off x="7033846" y="2101362"/>
            <a:ext cx="1943100" cy="242631"/>
          </a:xfrm>
          <a:prstGeom prst="rightArrow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C0212AF-3F77-4AC4-A048-6F1B493267F3}"/>
              </a:ext>
            </a:extLst>
          </p:cNvPr>
          <p:cNvSpPr/>
          <p:nvPr/>
        </p:nvSpPr>
        <p:spPr>
          <a:xfrm>
            <a:off x="7033846" y="2684731"/>
            <a:ext cx="1943100" cy="242631"/>
          </a:xfrm>
          <a:prstGeom prst="rightArrow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E1AC387-6B7F-449B-88A0-DD80C43B0EEE}"/>
              </a:ext>
            </a:extLst>
          </p:cNvPr>
          <p:cNvSpPr/>
          <p:nvPr/>
        </p:nvSpPr>
        <p:spPr>
          <a:xfrm>
            <a:off x="7050120" y="3307684"/>
            <a:ext cx="1943100" cy="242631"/>
          </a:xfrm>
          <a:prstGeom prst="rightArrow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F7DCBA2-16EF-4821-A2BA-56B30C596C26}"/>
              </a:ext>
            </a:extLst>
          </p:cNvPr>
          <p:cNvSpPr/>
          <p:nvPr/>
        </p:nvSpPr>
        <p:spPr>
          <a:xfrm>
            <a:off x="7050120" y="4044506"/>
            <a:ext cx="1943100" cy="242631"/>
          </a:xfrm>
          <a:prstGeom prst="rightArrow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FA8CAC-EFC8-437A-B29D-FEB32AA726E2}"/>
              </a:ext>
            </a:extLst>
          </p:cNvPr>
          <p:cNvSpPr/>
          <p:nvPr/>
        </p:nvSpPr>
        <p:spPr>
          <a:xfrm>
            <a:off x="8510351" y="5796603"/>
            <a:ext cx="482869" cy="242631"/>
          </a:xfrm>
          <a:prstGeom prst="rightArrow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861593E4-8969-44E3-B165-6B2385FDD908}"/>
              </a:ext>
            </a:extLst>
          </p:cNvPr>
          <p:cNvSpPr txBox="1">
            <a:spLocks/>
          </p:cNvSpPr>
          <p:nvPr/>
        </p:nvSpPr>
        <p:spPr>
          <a:xfrm>
            <a:off x="9212936" y="1961462"/>
            <a:ext cx="226818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存放实体类和</a:t>
            </a:r>
            <a:r>
              <a:rPr lang="en-US" altLang="zh-CN" sz="1400" dirty="0" err="1"/>
              <a:t>dto</a:t>
            </a:r>
            <a:endParaRPr lang="zh-CN" altLang="en-US" sz="1400" dirty="0"/>
          </a:p>
        </p:txBody>
      </p:sp>
      <p:sp>
        <p:nvSpPr>
          <p:cNvPr id="33" name="文本占位符 1">
            <a:extLst>
              <a:ext uri="{FF2B5EF4-FFF2-40B4-BE49-F238E27FC236}">
                <a16:creationId xmlns:a16="http://schemas.microsoft.com/office/drawing/2014/main" id="{163563F2-6A21-44DE-9BEE-48082CFA422D}"/>
              </a:ext>
            </a:extLst>
          </p:cNvPr>
          <p:cNvSpPr txBox="1">
            <a:spLocks/>
          </p:cNvSpPr>
          <p:nvPr/>
        </p:nvSpPr>
        <p:spPr>
          <a:xfrm>
            <a:off x="9212936" y="2540977"/>
            <a:ext cx="226818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通用的配置</a:t>
            </a:r>
          </a:p>
        </p:txBody>
      </p:sp>
      <p:sp>
        <p:nvSpPr>
          <p:cNvPr id="34" name="文本占位符 1">
            <a:extLst>
              <a:ext uri="{FF2B5EF4-FFF2-40B4-BE49-F238E27FC236}">
                <a16:creationId xmlns:a16="http://schemas.microsoft.com/office/drawing/2014/main" id="{68D9634D-9D28-403F-87E5-1E5EFE293276}"/>
              </a:ext>
            </a:extLst>
          </p:cNvPr>
          <p:cNvSpPr txBox="1">
            <a:spLocks/>
          </p:cNvSpPr>
          <p:nvPr/>
        </p:nvSpPr>
        <p:spPr>
          <a:xfrm>
            <a:off x="9212936" y="3170404"/>
            <a:ext cx="226818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dirty="0"/>
              <a:t>feign</a:t>
            </a:r>
            <a:r>
              <a:rPr lang="zh-CN" altLang="en-US" sz="1400" dirty="0"/>
              <a:t>对外统一接口</a:t>
            </a:r>
          </a:p>
        </p:txBody>
      </p:sp>
      <p:sp>
        <p:nvSpPr>
          <p:cNvPr id="35" name="文本占位符 1">
            <a:extLst>
              <a:ext uri="{FF2B5EF4-FFF2-40B4-BE49-F238E27FC236}">
                <a16:creationId xmlns:a16="http://schemas.microsoft.com/office/drawing/2014/main" id="{C9953AF8-9856-4CA7-9F33-8A50D769EEDF}"/>
              </a:ext>
            </a:extLst>
          </p:cNvPr>
          <p:cNvSpPr txBox="1">
            <a:spLocks/>
          </p:cNvSpPr>
          <p:nvPr/>
        </p:nvSpPr>
        <p:spPr>
          <a:xfrm>
            <a:off x="9212936" y="3907226"/>
            <a:ext cx="226818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dirty="0"/>
              <a:t>web-starter</a:t>
            </a:r>
            <a:endParaRPr lang="zh-CN" altLang="en-US" sz="1400" dirty="0"/>
          </a:p>
        </p:txBody>
      </p:sp>
      <p:sp>
        <p:nvSpPr>
          <p:cNvPr id="36" name="文本占位符 1">
            <a:extLst>
              <a:ext uri="{FF2B5EF4-FFF2-40B4-BE49-F238E27FC236}">
                <a16:creationId xmlns:a16="http://schemas.microsoft.com/office/drawing/2014/main" id="{CA704FF9-4D8A-42C7-A501-933F35A342E1}"/>
              </a:ext>
            </a:extLst>
          </p:cNvPr>
          <p:cNvSpPr txBox="1">
            <a:spLocks/>
          </p:cNvSpPr>
          <p:nvPr/>
        </p:nvSpPr>
        <p:spPr>
          <a:xfrm>
            <a:off x="9212936" y="5659323"/>
            <a:ext cx="2454456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dirty="0" err="1"/>
              <a:t>nacos</a:t>
            </a:r>
            <a:r>
              <a:rPr lang="zh-CN" altLang="en-US" sz="1400" dirty="0"/>
              <a:t>注册中心和配置中心</a:t>
            </a:r>
          </a:p>
        </p:txBody>
      </p:sp>
    </p:spTree>
    <p:extLst>
      <p:ext uri="{BB962C8B-B14F-4D97-AF65-F5344CB8AC3E}">
        <p14:creationId xmlns:p14="http://schemas.microsoft.com/office/powerpoint/2010/main" val="10334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24" grpId="0" animBg="1"/>
      <p:bldP spid="25" grpId="0" animBg="1"/>
      <p:bldP spid="26" grpId="0" animBg="1"/>
      <p:bldP spid="27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8D4FAA-E93F-4DC3-9046-B9A7C18FD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-service</a:t>
            </a:r>
            <a:r>
              <a:rPr lang="zh-CN" altLang="en-US" dirty="0"/>
              <a:t>下创建工程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-user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53DD5B-D9B9-4021-A1E0-0EE13500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576B1-6E40-4D8D-A02B-39B4E2CDC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运营端微服务搭建</a:t>
            </a:r>
            <a:endParaRPr lang="en-US" altLang="zh-CN" dirty="0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487EE0EC-7913-41AA-B573-24714C9A8A3F}"/>
              </a:ext>
            </a:extLst>
          </p:cNvPr>
          <p:cNvSpPr txBox="1">
            <a:spLocks/>
          </p:cNvSpPr>
          <p:nvPr/>
        </p:nvSpPr>
        <p:spPr>
          <a:xfrm>
            <a:off x="6374422" y="2163324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heima</a:t>
            </a:r>
            <a:r>
              <a:rPr lang="en-US" sz="1400" dirty="0"/>
              <a:t>-</a:t>
            </a:r>
            <a:r>
              <a:rPr lang="en-US" sz="1400" dirty="0" err="1"/>
              <a:t>leadnews</a:t>
            </a:r>
            <a:r>
              <a:rPr lang="en-US" sz="1400" dirty="0"/>
              <a:t>-service</a:t>
            </a:r>
            <a:r>
              <a:rPr lang="zh-CN" altLang="en-US" sz="1400" dirty="0"/>
              <a:t>微服务的父工程</a:t>
            </a:r>
            <a:endParaRPr lang="en-US" altLang="zh-CN" sz="1400" dirty="0"/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9804C716-9974-41A5-A18C-67D036BFDA17}"/>
              </a:ext>
            </a:extLst>
          </p:cNvPr>
          <p:cNvSpPr txBox="1">
            <a:spLocks/>
          </p:cNvSpPr>
          <p:nvPr/>
        </p:nvSpPr>
        <p:spPr>
          <a:xfrm>
            <a:off x="6374422" y="2388327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用户端微服务</a:t>
            </a:r>
            <a:endParaRPr lang="en-US" altLang="zh-CN" sz="1400" dirty="0"/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68A04127-5528-4637-8516-F74ED14D1ECC}"/>
              </a:ext>
            </a:extLst>
          </p:cNvPr>
          <p:cNvSpPr txBox="1">
            <a:spLocks/>
          </p:cNvSpPr>
          <p:nvPr/>
        </p:nvSpPr>
        <p:spPr>
          <a:xfrm>
            <a:off x="6805245" y="3154039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每一个微服务的包名都是</a:t>
            </a:r>
            <a:r>
              <a:rPr lang="en-US" altLang="zh-CN" sz="1400" dirty="0" err="1"/>
              <a:t>com.heima</a:t>
            </a:r>
            <a:r>
              <a:rPr lang="en-US" altLang="zh-CN" sz="1400" dirty="0"/>
              <a:t>.${</a:t>
            </a:r>
            <a:r>
              <a:rPr lang="zh-CN" altLang="en-US" sz="1400" dirty="0"/>
              <a:t>模块名称</a:t>
            </a:r>
            <a:r>
              <a:rPr lang="en-US" altLang="zh-CN" sz="1400" dirty="0"/>
              <a:t>}</a:t>
            </a: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B2AAEB78-DAF0-443C-9514-77470462EB95}"/>
              </a:ext>
            </a:extLst>
          </p:cNvPr>
          <p:cNvSpPr txBox="1">
            <a:spLocks/>
          </p:cNvSpPr>
          <p:nvPr/>
        </p:nvSpPr>
        <p:spPr>
          <a:xfrm>
            <a:off x="7702060" y="3679418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每一个微服务标准包结构</a:t>
            </a:r>
            <a:endParaRPr lang="en-US" altLang="zh-CN" sz="1400" dirty="0"/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858C3120-C356-4A60-A303-D2924C9CCDA6}"/>
              </a:ext>
            </a:extLst>
          </p:cNvPr>
          <p:cNvSpPr txBox="1">
            <a:spLocks/>
          </p:cNvSpPr>
          <p:nvPr/>
        </p:nvSpPr>
        <p:spPr>
          <a:xfrm>
            <a:off x="6699739" y="4481579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微服务配置文件</a:t>
            </a:r>
            <a:endParaRPr lang="en-US" altLang="zh-CN" sz="1400" dirty="0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BF6965CF-F23F-4C63-877B-250A0B5D6DB8}"/>
              </a:ext>
            </a:extLst>
          </p:cNvPr>
          <p:cNvSpPr txBox="1">
            <a:spLocks/>
          </p:cNvSpPr>
          <p:nvPr/>
        </p:nvSpPr>
        <p:spPr>
          <a:xfrm>
            <a:off x="5794129" y="4677511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 dirty="0"/>
              <a:t>日志文件</a:t>
            </a:r>
            <a:endParaRPr lang="en-US" altLang="zh-CN" sz="1400" dirty="0"/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C51FE821-B75E-4D4C-A311-3481949200FB}"/>
              </a:ext>
            </a:extLst>
          </p:cNvPr>
          <p:cNvSpPr txBox="1">
            <a:spLocks/>
          </p:cNvSpPr>
          <p:nvPr/>
        </p:nvSpPr>
        <p:spPr>
          <a:xfrm>
            <a:off x="6374422" y="5854522"/>
            <a:ext cx="349324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所有的微服务都是这个结构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5FEBA3-B131-4B54-BBA1-C5D09B14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03" y="2325811"/>
            <a:ext cx="2428875" cy="344805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2A2B32-F593-4B06-8BF7-13255AD5759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149968" y="3903786"/>
            <a:ext cx="3472962" cy="10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AF4BDE-4907-4545-9B93-18777C528229}"/>
              </a:ext>
            </a:extLst>
          </p:cNvPr>
          <p:cNvCxnSpPr/>
          <p:nvPr/>
        </p:nvCxnSpPr>
        <p:spPr>
          <a:xfrm>
            <a:off x="3666392" y="2398102"/>
            <a:ext cx="27080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CAED22-E27D-4F94-969B-8851A056AA2D}"/>
              </a:ext>
            </a:extLst>
          </p:cNvPr>
          <p:cNvCxnSpPr/>
          <p:nvPr/>
        </p:nvCxnSpPr>
        <p:spPr>
          <a:xfrm>
            <a:off x="3666392" y="2593731"/>
            <a:ext cx="27080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CDA708-FDFC-4979-A1EE-41EDB0062DC9}"/>
              </a:ext>
            </a:extLst>
          </p:cNvPr>
          <p:cNvCxnSpPr/>
          <p:nvPr/>
        </p:nvCxnSpPr>
        <p:spPr>
          <a:xfrm>
            <a:off x="3991707" y="3367456"/>
            <a:ext cx="27080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29322E6-66C1-4040-AF3D-40399F145005}"/>
              </a:ext>
            </a:extLst>
          </p:cNvPr>
          <p:cNvCxnSpPr/>
          <p:nvPr/>
        </p:nvCxnSpPr>
        <p:spPr>
          <a:xfrm>
            <a:off x="3991706" y="4703884"/>
            <a:ext cx="27080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FA7F14-A68A-4496-ACAC-09AE2E02FC1B}"/>
              </a:ext>
            </a:extLst>
          </p:cNvPr>
          <p:cNvCxnSpPr>
            <a:cxnSpLocks/>
          </p:cNvCxnSpPr>
          <p:nvPr/>
        </p:nvCxnSpPr>
        <p:spPr>
          <a:xfrm>
            <a:off x="3833445" y="4906108"/>
            <a:ext cx="19343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D2408D5-FFBE-4275-A9B5-2F27C03520C7}"/>
              </a:ext>
            </a:extLst>
          </p:cNvPr>
          <p:cNvSpPr/>
          <p:nvPr/>
        </p:nvSpPr>
        <p:spPr>
          <a:xfrm>
            <a:off x="2976485" y="3429000"/>
            <a:ext cx="1173483" cy="971247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A2862E87-8908-404C-9569-9470D9DA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4510"/>
              </p:ext>
            </p:extLst>
          </p:nvPr>
        </p:nvGraphicFramePr>
        <p:xfrm>
          <a:off x="2091259" y="1422214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api</a:t>
                      </a:r>
                      <a:r>
                        <a:rPr lang="en-US" altLang="zh-CN" sz="1600" dirty="0"/>
                        <a:t>/v1/login/</a:t>
                      </a:r>
                      <a:r>
                        <a:rPr lang="en-US" altLang="zh-CN" sz="1600" dirty="0" err="1"/>
                        <a:t>login_auth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POST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LoginDto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ResponseResult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BB63D14-6A24-4DB3-B945-F6F6BFB4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54" y="4111054"/>
            <a:ext cx="3981254" cy="1869743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LoginDto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手机号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密码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DC826-B1C3-44D2-9FD4-FF8F9808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83" y="3771678"/>
            <a:ext cx="2706724" cy="106182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"errorMessage"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密码错误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ED8AA5-C560-4E68-B7EA-0927920BF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794" y="3419101"/>
            <a:ext cx="3858582" cy="332398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1750EB"/>
                </a:solidFill>
                <a:latin typeface="Consolas" panose="020B0609020204030204" pitchFamily="49" charset="0"/>
              </a:rPr>
              <a:t>200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"errorMessage"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操作成功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"13511223456"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"token"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eyJhbGciOiJIUzUxMiIsInppcCI6IkdaSVAifQ.H4sIAAAAAAAAAC2L0QrDIAwA_yXPFaqxavs3SQ3MQkGIhY2xf28Ke7vjuC8co8EGKLjvdanOoxQXQ57dmhkdcw6ccSGqESZoNGDzyZc5leRxAr3Ybv3okPPpqqYvaSeZ0VXNqHdjeff_mUN4zmYt_m786DRJgAAAAA.RcSqR7Ii6sNkB-OUSTu6-BgMO5qw5Xu2pVq9s1L2CVe727goJZjp0PdaFUEbWavGu3JhZg-plTuIOGRzZcEVnw"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57C3D-A2A8-473E-BE7E-6807FAA39EE9}"/>
              </a:ext>
            </a:extLst>
          </p:cNvPr>
          <p:cNvSpPr/>
          <p:nvPr/>
        </p:nvSpPr>
        <p:spPr>
          <a:xfrm>
            <a:off x="6104792" y="2497015"/>
            <a:ext cx="1210407" cy="307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4CB258-2CEB-497A-89EC-6482FEF94A2D}"/>
              </a:ext>
            </a:extLst>
          </p:cNvPr>
          <p:cNvSpPr/>
          <p:nvPr/>
        </p:nvSpPr>
        <p:spPr>
          <a:xfrm>
            <a:off x="6052040" y="2845491"/>
            <a:ext cx="1386255" cy="307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2F791A-878A-47AF-AF18-33E9D5E1BBD9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2303582" y="2650878"/>
            <a:ext cx="3792421" cy="146017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45F7DA-C248-433D-91EC-DCD785355D54}"/>
              </a:ext>
            </a:extLst>
          </p:cNvPr>
          <p:cNvSpPr/>
          <p:nvPr/>
        </p:nvSpPr>
        <p:spPr>
          <a:xfrm>
            <a:off x="6380283" y="3247189"/>
            <a:ext cx="659423" cy="363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A6C314D-7185-47B0-883D-6D8A44C9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84" y="5063624"/>
            <a:ext cx="2715516" cy="106182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"errorMessage"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用户不存在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4B50A-8523-4AD6-9D96-201BD8844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3542" y="2003087"/>
            <a:ext cx="449705" cy="358391"/>
          </a:xfrm>
        </p:spPr>
        <p:txBody>
          <a:bodyPr/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561038-AD25-4397-8BC8-1737B236884F}"/>
              </a:ext>
            </a:extLst>
          </p:cNvPr>
          <p:cNvSpPr/>
          <p:nvPr/>
        </p:nvSpPr>
        <p:spPr>
          <a:xfrm>
            <a:off x="1140068" y="2154116"/>
            <a:ext cx="1881553" cy="545123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登录或不登录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12A3581C-74EF-4BF0-AA26-C89872A2806F}"/>
              </a:ext>
            </a:extLst>
          </p:cNvPr>
          <p:cNvSpPr/>
          <p:nvPr/>
        </p:nvSpPr>
        <p:spPr>
          <a:xfrm>
            <a:off x="4233494" y="2102884"/>
            <a:ext cx="2716823" cy="647585"/>
          </a:xfrm>
          <a:prstGeom prst="flowChartDecision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是否包含用户名和密码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AF81FB-2A27-4103-9ECC-982AE7DDBC00}"/>
              </a:ext>
            </a:extLst>
          </p:cNvPr>
          <p:cNvSpPr/>
          <p:nvPr/>
        </p:nvSpPr>
        <p:spPr>
          <a:xfrm>
            <a:off x="8472853" y="2154116"/>
            <a:ext cx="1881553" cy="545123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用户名和密码校验生成</a:t>
            </a:r>
            <a:r>
              <a:rPr lang="en-US" altLang="zh-CN" sz="1400" dirty="0" err="1">
                <a:solidFill>
                  <a:schemeClr val="tx1"/>
                </a:solidFill>
                <a:ea typeface="Alibaba PuHuiTi B"/>
              </a:rPr>
              <a:t>jwt</a:t>
            </a:r>
            <a:endParaRPr lang="zh-CN" altLang="en-US" sz="14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74B96F-ABB4-4638-8199-93F5F40A6DA0}"/>
              </a:ext>
            </a:extLst>
          </p:cNvPr>
          <p:cNvSpPr/>
          <p:nvPr/>
        </p:nvSpPr>
        <p:spPr>
          <a:xfrm>
            <a:off x="4651128" y="3976581"/>
            <a:ext cx="1881553" cy="545123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ea typeface="Alibaba PuHuiTi B"/>
              </a:rPr>
              <a:t>使用</a:t>
            </a:r>
            <a:r>
              <a:rPr lang="en-US" altLang="zh-CN" sz="1400">
                <a:solidFill>
                  <a:schemeClr val="tx1"/>
                </a:solidFill>
                <a:ea typeface="Alibaba PuHuiTi B"/>
              </a:rPr>
              <a:t>0</a:t>
            </a:r>
            <a:r>
              <a:rPr lang="zh-CN" altLang="en-US" sz="1400">
                <a:solidFill>
                  <a:schemeClr val="tx1"/>
                </a:solidFill>
                <a:ea typeface="Alibaba PuHuiTi B"/>
              </a:rPr>
              <a:t>生成</a:t>
            </a:r>
            <a:r>
              <a:rPr lang="en-US" altLang="zh-CN" sz="1400">
                <a:solidFill>
                  <a:schemeClr val="tx1"/>
                </a:solidFill>
                <a:ea typeface="Alibaba PuHuiTi B"/>
              </a:rPr>
              <a:t>jwt</a:t>
            </a:r>
            <a:r>
              <a:rPr lang="zh-CN" altLang="en-US" sz="1400">
                <a:solidFill>
                  <a:schemeClr val="tx1"/>
                </a:solidFill>
                <a:ea typeface="Alibaba PuHuiTi B"/>
              </a:rPr>
              <a:t>返回</a:t>
            </a:r>
            <a:endParaRPr lang="zh-CN" altLang="en-US" sz="14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6D6C0C-DBA6-459C-A8D7-808DF05E369F}"/>
              </a:ext>
            </a:extLst>
          </p:cNvPr>
          <p:cNvSpPr/>
          <p:nvPr/>
        </p:nvSpPr>
        <p:spPr>
          <a:xfrm>
            <a:off x="8864109" y="3736731"/>
            <a:ext cx="1099039" cy="1029396"/>
          </a:xfrm>
          <a:prstGeom prst="ellipse">
            <a:avLst/>
          </a:prstGeom>
          <a:solidFill>
            <a:srgbClr val="B7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15447C-667A-4BFD-8BF2-042A3CAED9E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21621" y="2426677"/>
            <a:ext cx="1211873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4A1185-D4CC-49AC-B9F9-4755F69AC7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50317" y="2426677"/>
            <a:ext cx="1522536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665C56-C0E0-47B1-8005-D4C4EBF47D1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9413629" y="2699239"/>
            <a:ext cx="1" cy="103749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387FA61-57D4-4B06-A224-0B8735F0CC7B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532681" y="4249143"/>
            <a:ext cx="2331428" cy="228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03DE09-92C5-4FAC-A7A1-070C58CF00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591905" y="2750469"/>
            <a:ext cx="1" cy="122611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5A643C7-F46B-4564-A3E9-B90DA91D5081}"/>
              </a:ext>
            </a:extLst>
          </p:cNvPr>
          <p:cNvSpPr txBox="1">
            <a:spLocks/>
          </p:cNvSpPr>
          <p:nvPr/>
        </p:nvSpPr>
        <p:spPr>
          <a:xfrm>
            <a:off x="5649138" y="3010638"/>
            <a:ext cx="449705" cy="3583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否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C7E990C-3ECE-48E8-A864-10F1ED02DE34}"/>
              </a:ext>
            </a:extLst>
          </p:cNvPr>
          <p:cNvSpPr txBox="1">
            <a:spLocks/>
          </p:cNvSpPr>
          <p:nvPr/>
        </p:nvSpPr>
        <p:spPr>
          <a:xfrm>
            <a:off x="782320" y="1432100"/>
            <a:ext cx="2239301" cy="5057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流程如下：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D1DB58E8-D277-4511-9D10-B0666A00707E}"/>
              </a:ext>
            </a:extLst>
          </p:cNvPr>
          <p:cNvSpPr txBox="1">
            <a:spLocks/>
          </p:cNvSpPr>
          <p:nvPr/>
        </p:nvSpPr>
        <p:spPr>
          <a:xfrm>
            <a:off x="961193" y="4888549"/>
            <a:ext cx="7902916" cy="9702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</a:t>
            </a:r>
            <a:r>
              <a:rPr lang="zh-CN" altLang="en-US" sz="1400" dirty="0"/>
              <a:t>，用户输入了用户名和密码进行登录，校验成功后返回</a:t>
            </a:r>
            <a:r>
              <a:rPr lang="en-US" altLang="zh-CN" sz="1400" dirty="0" err="1"/>
              <a:t>jwt</a:t>
            </a:r>
            <a:r>
              <a:rPr lang="en-US" altLang="zh-CN" sz="1400" dirty="0"/>
              <a:t>(</a:t>
            </a:r>
            <a:r>
              <a:rPr lang="zh-CN" altLang="en-US" sz="1400" dirty="0"/>
              <a:t>基于当前用户的</a:t>
            </a:r>
            <a:r>
              <a:rPr lang="en-US" altLang="zh-CN" sz="1400" dirty="0"/>
              <a:t>id</a:t>
            </a:r>
            <a:r>
              <a:rPr lang="zh-CN" altLang="en-US" sz="1400" dirty="0"/>
              <a:t>生成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，用户游客登录，生成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返回</a:t>
            </a:r>
            <a:r>
              <a:rPr lang="en-US" altLang="zh-CN" sz="1400" dirty="0"/>
              <a:t>(</a:t>
            </a:r>
            <a:r>
              <a:rPr lang="zh-CN" altLang="en-US" sz="1400" dirty="0"/>
              <a:t>基于默认值</a:t>
            </a:r>
            <a:r>
              <a:rPr lang="en-US" altLang="zh-CN" sz="1400" dirty="0"/>
              <a:t>0</a:t>
            </a:r>
            <a:r>
              <a:rPr lang="zh-CN" altLang="en-US" sz="1400" dirty="0"/>
              <a:t>生成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747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21" grpId="0"/>
      <p:bldP spid="16" grpId="0" build="p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198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登录的需求分析和实现流程</a:t>
            </a:r>
            <a:endParaRPr lang="en-US" altLang="zh-CN" dirty="0"/>
          </a:p>
          <a:p>
            <a:r>
              <a:rPr lang="zh-CN" altLang="en-US" dirty="0"/>
              <a:t>用户数据库的导入</a:t>
            </a:r>
            <a:endParaRPr lang="en-US" altLang="zh-CN" dirty="0"/>
          </a:p>
          <a:p>
            <a:r>
              <a:rPr lang="zh-CN" altLang="en-US" dirty="0"/>
              <a:t>用户微服务的创建</a:t>
            </a:r>
            <a:endParaRPr lang="en-US" altLang="zh-CN" dirty="0"/>
          </a:p>
          <a:p>
            <a:r>
              <a:rPr lang="zh-CN" altLang="en-US" dirty="0"/>
              <a:t>接口定义</a:t>
            </a:r>
            <a:r>
              <a:rPr lang="en-US" altLang="zh-CN" dirty="0"/>
              <a:t>-</a:t>
            </a:r>
            <a:r>
              <a:rPr lang="zh-CN" altLang="en-US" dirty="0"/>
              <a:t>功能实现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&amp;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2467859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>
                <a:solidFill>
                  <a:srgbClr val="B70006"/>
                </a:solidFill>
              </a:rPr>
              <a:t>接口工具</a:t>
            </a:r>
            <a:r>
              <a:rPr lang="en-US" altLang="zh-CN" dirty="0">
                <a:solidFill>
                  <a:srgbClr val="B70006"/>
                </a:solidFill>
              </a:rPr>
              <a:t>postman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swagger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3895473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0909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1"/>
            <a:ext cx="5466080" cy="2031047"/>
          </a:xfrm>
        </p:spPr>
        <p:txBody>
          <a:bodyPr/>
          <a:lstStyle/>
          <a:p>
            <a:r>
              <a:rPr lang="en-US" altLang="zh-CN" dirty="0"/>
              <a:t>Postman</a:t>
            </a:r>
          </a:p>
          <a:p>
            <a:r>
              <a:rPr lang="en-US" altLang="zh-CN" dirty="0"/>
              <a:t>Swagger</a:t>
            </a:r>
          </a:p>
          <a:p>
            <a:r>
              <a:rPr lang="en-US" altLang="zh-CN" dirty="0"/>
              <a:t>knife4j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29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0909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1"/>
            <a:ext cx="5466080" cy="2031047"/>
          </a:xfrm>
        </p:spPr>
        <p:txBody>
          <a:bodyPr/>
          <a:lstStyle/>
          <a:p>
            <a:r>
              <a:rPr lang="en-US" altLang="zh-CN" dirty="0">
                <a:solidFill>
                  <a:srgbClr val="B70006"/>
                </a:solidFill>
              </a:rPr>
              <a:t>Postman</a:t>
            </a:r>
          </a:p>
          <a:p>
            <a:r>
              <a:rPr lang="en-US" altLang="zh-CN" dirty="0"/>
              <a:t>Swagger</a:t>
            </a:r>
          </a:p>
          <a:p>
            <a:r>
              <a:rPr lang="en-US" altLang="zh-CN" dirty="0"/>
              <a:t>knife4j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7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D836-B66C-4D10-9DEC-78A8FDB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E7F7B-7409-4DC3-99F3-A05E7D04F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-postman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FFEEA-54E3-41A2-8384-3D90E7F45A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632322"/>
          </a:xfrm>
        </p:spPr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是一款功能强大的网页调试与发送网页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en-US" altLang="zh-CN" dirty="0"/>
              <a:t>Chrome</a:t>
            </a:r>
            <a:r>
              <a:rPr lang="zh-CN" altLang="en-US" dirty="0"/>
              <a:t>插件。</a:t>
            </a:r>
            <a:r>
              <a:rPr lang="en-US" altLang="zh-CN" dirty="0"/>
              <a:t>postman</a:t>
            </a:r>
            <a:r>
              <a:rPr lang="zh-CN" altLang="en-US" dirty="0"/>
              <a:t>被</a:t>
            </a:r>
            <a:r>
              <a:rPr lang="en-US" altLang="zh-CN" dirty="0"/>
              <a:t>500</a:t>
            </a:r>
            <a:r>
              <a:rPr lang="zh-CN" altLang="en-US" dirty="0"/>
              <a:t>万开发者和超</a:t>
            </a:r>
            <a:r>
              <a:rPr lang="en-US" altLang="zh-CN" dirty="0"/>
              <a:t>100,000</a:t>
            </a:r>
            <a:r>
              <a:rPr lang="zh-CN" altLang="en-US" dirty="0"/>
              <a:t>家公司用于每月访问</a:t>
            </a:r>
            <a:r>
              <a:rPr lang="en-US" altLang="zh-CN" dirty="0"/>
              <a:t>1.3</a:t>
            </a:r>
            <a:r>
              <a:rPr lang="zh-CN" altLang="en-US" dirty="0"/>
              <a:t>亿个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官方网址：</a:t>
            </a:r>
            <a:r>
              <a:rPr lang="en-US" altLang="zh-CN" dirty="0">
                <a:hlinkClick r:id="rId2"/>
              </a:rPr>
              <a:t>https://www.postman.com/</a:t>
            </a:r>
            <a:endParaRPr lang="en-US" altLang="zh-CN" dirty="0"/>
          </a:p>
          <a:p>
            <a:r>
              <a:rPr lang="zh-CN" altLang="en-US" dirty="0"/>
              <a:t>解压资料文件夹中的软件，安装即可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F92858-A831-4A29-8208-1272BBB5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7" y="3569678"/>
            <a:ext cx="8719038" cy="3056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991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D836-B66C-4D10-9DEC-78A8FDB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E7F7B-7409-4DC3-99F3-A05E7D04F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-postman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9FC8E1-DEC8-4409-82E9-61DD136BD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通常的接口测试，请求和响应都是，下面是登录请求的测试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625CA-1D1B-431B-BC60-0859AB84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2" y="2173191"/>
            <a:ext cx="10327296" cy="432321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623365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0909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1"/>
            <a:ext cx="5466080" cy="2031047"/>
          </a:xfrm>
        </p:spPr>
        <p:txBody>
          <a:bodyPr/>
          <a:lstStyle/>
          <a:p>
            <a:r>
              <a:rPr lang="en-US" altLang="zh-CN" dirty="0"/>
              <a:t>Postman</a:t>
            </a:r>
          </a:p>
          <a:p>
            <a:r>
              <a:rPr lang="en-US" altLang="zh-CN" dirty="0">
                <a:solidFill>
                  <a:srgbClr val="B70006"/>
                </a:solidFill>
              </a:rPr>
              <a:t>Swagger</a:t>
            </a:r>
          </a:p>
          <a:p>
            <a:r>
              <a:rPr lang="en-US" altLang="zh-CN" dirty="0"/>
              <a:t>knife4j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5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694C76-1790-4BE0-8124-18BC96197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1" y="1451939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项目基于前后端分离的架构进行开发，前后端分离架构总体上包括前端和服务端，通常是多人协作开发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6582AC-F4F4-42F9-9329-FA8F9C8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开发流程规范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A6F43-2BD4-4F95-BBA2-D78C9CC30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前后分离开发</a:t>
            </a:r>
            <a:endParaRPr lang="en-US" altLang="zh-CN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6FFA3C5-E778-4EFC-85FF-D38B5B2899E7}"/>
              </a:ext>
            </a:extLst>
          </p:cNvPr>
          <p:cNvSpPr/>
          <p:nvPr/>
        </p:nvSpPr>
        <p:spPr>
          <a:xfrm>
            <a:off x="5632721" y="2532532"/>
            <a:ext cx="293294" cy="3341078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41426-FA09-4398-B7EE-CCE8B673A230}"/>
              </a:ext>
            </a:extLst>
          </p:cNvPr>
          <p:cNvSpPr/>
          <p:nvPr/>
        </p:nvSpPr>
        <p:spPr>
          <a:xfrm>
            <a:off x="4950069" y="1995506"/>
            <a:ext cx="1673469" cy="39565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前后端分离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E1E7DC-C259-46F2-BC5A-213F280B190E}"/>
              </a:ext>
            </a:extLst>
          </p:cNvPr>
          <p:cNvSpPr/>
          <p:nvPr/>
        </p:nvSpPr>
        <p:spPr>
          <a:xfrm>
            <a:off x="4388826" y="5969630"/>
            <a:ext cx="2908789" cy="5171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文档规范：</a:t>
            </a:r>
            <a:r>
              <a:rPr lang="en-US" altLang="zh-CN" dirty="0"/>
              <a:t>swagger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EBC593-6C88-4421-A99C-55D3F7FA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476" y="3793436"/>
            <a:ext cx="1429483" cy="1917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5DE9E1-7398-4D6E-B2CD-B272F17B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16" y="3793436"/>
            <a:ext cx="1429483" cy="1917599"/>
          </a:xfrm>
          <a:prstGeom prst="rect">
            <a:avLst/>
          </a:prstGeom>
        </p:spPr>
      </p:pic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ECD99023-C4E9-488A-9710-6F3D2FEFF8AF}"/>
              </a:ext>
            </a:extLst>
          </p:cNvPr>
          <p:cNvSpPr txBox="1">
            <a:spLocks/>
          </p:cNvSpPr>
          <p:nvPr/>
        </p:nvSpPr>
        <p:spPr>
          <a:xfrm>
            <a:off x="1688586" y="5618708"/>
            <a:ext cx="124511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前端工程师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98C8EE45-79C2-4EF4-BFFE-868D85B69E31}"/>
              </a:ext>
            </a:extLst>
          </p:cNvPr>
          <p:cNvSpPr txBox="1">
            <a:spLocks/>
          </p:cNvSpPr>
          <p:nvPr/>
        </p:nvSpPr>
        <p:spPr>
          <a:xfrm>
            <a:off x="8919660" y="5640787"/>
            <a:ext cx="124511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后端工程师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BE6AB01-4755-44C1-89D1-D0F0333B6541}"/>
              </a:ext>
            </a:extLst>
          </p:cNvPr>
          <p:cNvCxnSpPr>
            <a:stCxn id="20" idx="2"/>
            <a:endCxn id="7" idx="1"/>
          </p:cNvCxnSpPr>
          <p:nvPr/>
        </p:nvCxnSpPr>
        <p:spPr>
          <a:xfrm rot="16200000" flipH="1">
            <a:off x="3303821" y="5143219"/>
            <a:ext cx="92327" cy="2077683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E56CCE4-CB09-453D-ACAD-15DBF6B42858}"/>
              </a:ext>
            </a:extLst>
          </p:cNvPr>
          <p:cNvCxnSpPr>
            <a:stCxn id="21" idx="2"/>
            <a:endCxn id="7" idx="3"/>
          </p:cNvCxnSpPr>
          <p:nvPr/>
        </p:nvCxnSpPr>
        <p:spPr>
          <a:xfrm rot="5400000">
            <a:off x="8384792" y="5070800"/>
            <a:ext cx="70248" cy="2244602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5A4DAE6-83CD-4030-8BE0-01E73A28163E}"/>
              </a:ext>
            </a:extLst>
          </p:cNvPr>
          <p:cNvSpPr/>
          <p:nvPr/>
        </p:nvSpPr>
        <p:spPr>
          <a:xfrm>
            <a:off x="6010871" y="2564421"/>
            <a:ext cx="2908789" cy="13100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D2B26"/>
                </a:solidFill>
              </a:rPr>
              <a:t>微服务</a:t>
            </a:r>
            <a:r>
              <a:rPr lang="en-US" altLang="zh-CN" dirty="0">
                <a:solidFill>
                  <a:srgbClr val="AD2B26"/>
                </a:solidFill>
              </a:rPr>
              <a:t>…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202E5B-222C-4F8E-A955-F5439533D37B}"/>
              </a:ext>
            </a:extLst>
          </p:cNvPr>
          <p:cNvSpPr/>
          <p:nvPr/>
        </p:nvSpPr>
        <p:spPr>
          <a:xfrm>
            <a:off x="2639076" y="2564421"/>
            <a:ext cx="2908789" cy="13100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AD2B26"/>
                </a:solidFill>
              </a:rPr>
              <a:t>html5</a:t>
            </a:r>
            <a:r>
              <a:rPr lang="zh-CN" altLang="en-US" dirty="0">
                <a:solidFill>
                  <a:srgbClr val="AD2B26"/>
                </a:solidFill>
              </a:rPr>
              <a:t>、</a:t>
            </a:r>
            <a:r>
              <a:rPr lang="en-US" altLang="zh-CN" dirty="0">
                <a:solidFill>
                  <a:srgbClr val="AD2B26"/>
                </a:solidFill>
              </a:rPr>
              <a:t>css3</a:t>
            </a:r>
            <a:r>
              <a:rPr lang="zh-CN" altLang="en-US" dirty="0">
                <a:solidFill>
                  <a:srgbClr val="AD2B26"/>
                </a:solidFill>
              </a:rPr>
              <a:t>、</a:t>
            </a:r>
            <a:r>
              <a:rPr lang="en-US" altLang="zh-CN" dirty="0" err="1">
                <a:solidFill>
                  <a:srgbClr val="AD2B26"/>
                </a:solidFill>
              </a:rPr>
              <a:t>vue</a:t>
            </a:r>
            <a:r>
              <a:rPr lang="en-US" altLang="zh-CN" dirty="0">
                <a:solidFill>
                  <a:srgbClr val="AD2B26"/>
                </a:solidFill>
              </a:rPr>
              <a:t>….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AE2CEC93-4A24-C442-8A69-886F9FE36F65}"/>
              </a:ext>
            </a:extLst>
          </p:cNvPr>
          <p:cNvSpPr/>
          <p:nvPr/>
        </p:nvSpPr>
        <p:spPr>
          <a:xfrm>
            <a:off x="2609096" y="2515779"/>
            <a:ext cx="838642" cy="405540"/>
          </a:xfrm>
          <a:prstGeom prst="round2Diag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47F3D190-5F33-4A82-AB37-6DD372C53504}"/>
              </a:ext>
            </a:extLst>
          </p:cNvPr>
          <p:cNvSpPr txBox="1">
            <a:spLocks/>
          </p:cNvSpPr>
          <p:nvPr/>
        </p:nvSpPr>
        <p:spPr>
          <a:xfrm>
            <a:off x="2731261" y="2474481"/>
            <a:ext cx="6361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前端</a:t>
            </a:r>
          </a:p>
        </p:txBody>
      </p:sp>
      <p:sp>
        <p:nvSpPr>
          <p:cNvPr id="24" name="对角圆角矩形 23">
            <a:extLst>
              <a:ext uri="{FF2B5EF4-FFF2-40B4-BE49-F238E27FC236}">
                <a16:creationId xmlns:a16="http://schemas.microsoft.com/office/drawing/2014/main" id="{A4D83451-69B4-6642-99FD-1E75C92F018B}"/>
              </a:ext>
            </a:extLst>
          </p:cNvPr>
          <p:cNvSpPr/>
          <p:nvPr/>
        </p:nvSpPr>
        <p:spPr>
          <a:xfrm>
            <a:off x="5981883" y="2515779"/>
            <a:ext cx="838642" cy="405540"/>
          </a:xfrm>
          <a:prstGeom prst="round2Diag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">
            <a:extLst>
              <a:ext uri="{FF2B5EF4-FFF2-40B4-BE49-F238E27FC236}">
                <a16:creationId xmlns:a16="http://schemas.microsoft.com/office/drawing/2014/main" id="{76EEB460-1FA6-4A16-8D5E-B964E3AF916B}"/>
              </a:ext>
            </a:extLst>
          </p:cNvPr>
          <p:cNvSpPr txBox="1">
            <a:spLocks/>
          </p:cNvSpPr>
          <p:nvPr/>
        </p:nvSpPr>
        <p:spPr>
          <a:xfrm>
            <a:off x="6090396" y="2474625"/>
            <a:ext cx="6361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0822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1" grpId="0"/>
      <p:bldP spid="28" grpId="0" animBg="1"/>
      <p:bldP spid="29" grpId="0" animBg="1"/>
      <p:bldP spid="1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0505-01FE-4BFF-9675-01C0404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82186-969A-4C66-B04B-CFC1B73DF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F34214-D833-442F-999D-B8D1C51DB4B4}"/>
              </a:ext>
            </a:extLst>
          </p:cNvPr>
          <p:cNvSpPr/>
          <p:nvPr/>
        </p:nvSpPr>
        <p:spPr>
          <a:xfrm>
            <a:off x="2362198" y="3320565"/>
            <a:ext cx="2371725" cy="933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项目介绍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E576CE9-5F09-481E-8D9F-E6C2969D9AB0}"/>
              </a:ext>
            </a:extLst>
          </p:cNvPr>
          <p:cNvSpPr/>
          <p:nvPr/>
        </p:nvSpPr>
        <p:spPr>
          <a:xfrm>
            <a:off x="5969792" y="1759107"/>
            <a:ext cx="2581275" cy="74295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项目背景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0E796E-CAEA-446E-91D1-4F9D5F72B0B4}"/>
              </a:ext>
            </a:extLst>
          </p:cNvPr>
          <p:cNvSpPr/>
          <p:nvPr/>
        </p:nvSpPr>
        <p:spPr>
          <a:xfrm>
            <a:off x="6488903" y="2971208"/>
            <a:ext cx="2581275" cy="74295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业务功能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218EFA-548C-4123-9946-872C2DB30310}"/>
              </a:ext>
            </a:extLst>
          </p:cNvPr>
          <p:cNvSpPr/>
          <p:nvPr/>
        </p:nvSpPr>
        <p:spPr>
          <a:xfrm>
            <a:off x="6488902" y="4236630"/>
            <a:ext cx="2581275" cy="74295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技术栈说明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7347E1-A925-45A0-A02F-2C8730360ACF}"/>
              </a:ext>
            </a:extLst>
          </p:cNvPr>
          <p:cNvSpPr/>
          <p:nvPr/>
        </p:nvSpPr>
        <p:spPr>
          <a:xfrm>
            <a:off x="5969791" y="5392173"/>
            <a:ext cx="2581275" cy="74295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49504F"/>
                </a:solidFill>
                <a:ea typeface="Alibaba PuHuiTi B"/>
              </a:rPr>
              <a:t>解决方案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49FCF6B-0340-47D3-9246-2B5569AA0CC7}"/>
              </a:ext>
            </a:extLst>
          </p:cNvPr>
          <p:cNvCxnSpPr>
            <a:cxnSpLocks/>
          </p:cNvCxnSpPr>
          <p:nvPr/>
        </p:nvCxnSpPr>
        <p:spPr>
          <a:xfrm flipV="1">
            <a:off x="4819650" y="2526530"/>
            <a:ext cx="1019175" cy="84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343970A-0FE9-472D-8EE0-B57D2A0CEAD3}"/>
              </a:ext>
            </a:extLst>
          </p:cNvPr>
          <p:cNvCxnSpPr>
            <a:cxnSpLocks/>
          </p:cNvCxnSpPr>
          <p:nvPr/>
        </p:nvCxnSpPr>
        <p:spPr>
          <a:xfrm flipV="1">
            <a:off x="4914900" y="3368190"/>
            <a:ext cx="1323975" cy="28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E9257DD-C9D5-443E-A710-53EB52D5CB18}"/>
              </a:ext>
            </a:extLst>
          </p:cNvPr>
          <p:cNvCxnSpPr>
            <a:cxnSpLocks/>
          </p:cNvCxnSpPr>
          <p:nvPr/>
        </p:nvCxnSpPr>
        <p:spPr>
          <a:xfrm>
            <a:off x="4914900" y="3891736"/>
            <a:ext cx="1323975" cy="6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63B7EE-4CDD-4A07-9E99-21AA79CC2759}"/>
              </a:ext>
            </a:extLst>
          </p:cNvPr>
          <p:cNvCxnSpPr>
            <a:cxnSpLocks/>
          </p:cNvCxnSpPr>
          <p:nvPr/>
        </p:nvCxnSpPr>
        <p:spPr>
          <a:xfrm>
            <a:off x="4867275" y="4381500"/>
            <a:ext cx="971550" cy="101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E6BD-1AC0-4094-AC4C-DA223D3E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EC227-4D1B-4A26-BC5A-754C31007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-Swagger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F8147-57EB-4861-8964-BC6C5F408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2063146"/>
          </a:xfrm>
        </p:spPr>
        <p:txBody>
          <a:bodyPr/>
          <a:lstStyle/>
          <a:p>
            <a:r>
              <a:rPr lang="en-US" altLang="zh-CN" dirty="0"/>
              <a:t>Swagger </a:t>
            </a:r>
            <a:r>
              <a:rPr lang="zh-CN" altLang="en-US" dirty="0"/>
              <a:t>是一个规范和完整的框架，用于生成、描述、调用和可视化 </a:t>
            </a:r>
            <a:r>
              <a:rPr lang="en-US" altLang="zh-CN" dirty="0"/>
              <a:t>RESTful </a:t>
            </a:r>
            <a:r>
              <a:rPr lang="zh-CN" altLang="en-US" dirty="0"/>
              <a:t>风格的 </a:t>
            </a:r>
            <a:r>
              <a:rPr lang="en-US" altLang="zh-CN" dirty="0"/>
              <a:t>Web </a:t>
            </a:r>
            <a:r>
              <a:rPr lang="zh-CN" altLang="en-US" dirty="0"/>
              <a:t>服务</a:t>
            </a:r>
            <a:r>
              <a:rPr lang="en-US" altLang="zh-CN" dirty="0"/>
              <a:t>(https://swagger.io/)</a:t>
            </a:r>
            <a:r>
              <a:rPr lang="zh-CN" altLang="en-US" dirty="0"/>
              <a:t>。 它的主要作用是：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使得前后端分离开发更加方便，有利于团队协作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接口的文档在线自动生成，降低后端开发人员编写接口文档的负担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功能测试 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72F2658-7DCB-4D77-BACC-D5A845320D93}"/>
              </a:ext>
            </a:extLst>
          </p:cNvPr>
          <p:cNvSpPr txBox="1">
            <a:spLocks/>
          </p:cNvSpPr>
          <p:nvPr/>
        </p:nvSpPr>
        <p:spPr>
          <a:xfrm>
            <a:off x="710880" y="4122069"/>
            <a:ext cx="10698800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Springboot</a:t>
            </a:r>
            <a:r>
              <a:rPr lang="zh-CN" altLang="en-US" dirty="0"/>
              <a:t>集成</a:t>
            </a:r>
            <a:r>
              <a:rPr lang="en-US" altLang="zh-CN" dirty="0"/>
              <a:t>Swagger</a:t>
            </a:r>
            <a:r>
              <a:rPr lang="zh-CN" altLang="en-US" dirty="0"/>
              <a:t>详细查看讲义</a:t>
            </a:r>
          </a:p>
        </p:txBody>
      </p:sp>
    </p:spTree>
    <p:extLst>
      <p:ext uri="{BB962C8B-B14F-4D97-AF65-F5344CB8AC3E}">
        <p14:creationId xmlns:p14="http://schemas.microsoft.com/office/powerpoint/2010/main" val="35357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AAE7B-D4B7-4B05-89A0-13AC3800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64D51-5360-4CA0-916A-733A82ACF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-Swagger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63593-7060-4ED9-BB11-8B78C5A57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4454"/>
            <a:ext cx="10698800" cy="418985"/>
          </a:xfrm>
        </p:spPr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端登录功能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EFDC5B-F289-4F92-9005-A0F0B206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7" y="2013439"/>
            <a:ext cx="8728026" cy="467159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98291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0909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1"/>
            <a:ext cx="5466080" cy="2031047"/>
          </a:xfrm>
        </p:spPr>
        <p:txBody>
          <a:bodyPr/>
          <a:lstStyle/>
          <a:p>
            <a:r>
              <a:rPr lang="en-US" altLang="zh-CN" dirty="0"/>
              <a:t>Postman</a:t>
            </a:r>
          </a:p>
          <a:p>
            <a:r>
              <a:rPr lang="en-US" altLang="zh-CN" dirty="0"/>
              <a:t>Swagger</a:t>
            </a:r>
          </a:p>
          <a:p>
            <a:r>
              <a:rPr lang="en-US" altLang="zh-CN" dirty="0">
                <a:solidFill>
                  <a:srgbClr val="B70006"/>
                </a:solidFill>
              </a:rPr>
              <a:t>knife4j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158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ABBBE-137E-44CC-AC6F-CCAC36E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740EE-BF48-403B-99B3-A2AF5E8AF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-knife4j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2EC52-0DDE-49C8-8DCC-1D2E1C0DA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256577"/>
          </a:xfrm>
        </p:spPr>
        <p:txBody>
          <a:bodyPr/>
          <a:lstStyle/>
          <a:p>
            <a:r>
              <a:rPr lang="en-US" altLang="zh-CN" sz="1400" dirty="0"/>
              <a:t>knife4j</a:t>
            </a:r>
            <a:r>
              <a:rPr lang="zh-CN" altLang="en-US" sz="1400" dirty="0"/>
              <a:t>是为</a:t>
            </a:r>
            <a:r>
              <a:rPr lang="en-US" altLang="zh-CN" sz="1400" dirty="0"/>
              <a:t>Java MVC</a:t>
            </a:r>
            <a:r>
              <a:rPr lang="zh-CN" altLang="en-US" sz="1400" dirty="0"/>
              <a:t>框架集成</a:t>
            </a:r>
            <a:r>
              <a:rPr lang="en-US" altLang="zh-CN" sz="1400" dirty="0"/>
              <a:t>Swagger</a:t>
            </a:r>
            <a:r>
              <a:rPr lang="zh-CN" altLang="en-US" sz="1400" dirty="0"/>
              <a:t>生成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文档的增强解决方案</a:t>
            </a:r>
            <a:r>
              <a:rPr lang="en-US" altLang="zh-CN" sz="1400" dirty="0"/>
              <a:t>,</a:t>
            </a:r>
            <a:r>
              <a:rPr lang="zh-CN" altLang="en-US" sz="1400" dirty="0"/>
              <a:t>前身是</a:t>
            </a:r>
            <a:r>
              <a:rPr lang="en-US" altLang="zh-CN" sz="1400" dirty="0"/>
              <a:t>swagger-bootstrap-</a:t>
            </a:r>
            <a:r>
              <a:rPr lang="en-US" altLang="zh-CN" sz="1400" dirty="0" err="1"/>
              <a:t>ui</a:t>
            </a:r>
            <a:r>
              <a:rPr lang="en-US" altLang="zh-CN" sz="1400" dirty="0"/>
              <a:t>,</a:t>
            </a:r>
            <a:r>
              <a:rPr lang="zh-CN" altLang="en-US" sz="1400" dirty="0"/>
              <a:t>取名</a:t>
            </a:r>
            <a:r>
              <a:rPr lang="en-US" altLang="zh-CN" sz="1400" dirty="0"/>
              <a:t>kni4j</a:t>
            </a:r>
            <a:r>
              <a:rPr lang="zh-CN" altLang="en-US" sz="1400" dirty="0"/>
              <a:t>是希望它能像一把匕首一样小巧</a:t>
            </a:r>
            <a:r>
              <a:rPr lang="en-US" altLang="zh-CN" sz="1400" dirty="0"/>
              <a:t>,</a:t>
            </a:r>
            <a:r>
              <a:rPr lang="zh-CN" altLang="en-US" sz="1400" dirty="0"/>
              <a:t>轻量</a:t>
            </a:r>
            <a:r>
              <a:rPr lang="en-US" altLang="zh-CN" sz="1400" dirty="0"/>
              <a:t>,</a:t>
            </a:r>
            <a:r>
              <a:rPr lang="zh-CN" altLang="en-US" sz="1400" dirty="0"/>
              <a:t>并且功能强悍</a:t>
            </a:r>
            <a:r>
              <a:rPr lang="en-US" altLang="zh-CN" sz="1400" dirty="0"/>
              <a:t>!</a:t>
            </a:r>
          </a:p>
          <a:p>
            <a:r>
              <a:rPr lang="en-US" altLang="zh-CN" sz="1400" dirty="0" err="1"/>
              <a:t>gitee</a:t>
            </a:r>
            <a:r>
              <a:rPr lang="zh-CN" altLang="en-US" sz="1400" dirty="0"/>
              <a:t>地址：</a:t>
            </a:r>
            <a:r>
              <a:rPr lang="en-US" altLang="zh-CN" sz="1400" dirty="0">
                <a:hlinkClick r:id="rId2"/>
              </a:rPr>
              <a:t>https://gitee.com/xiaoym/knife4j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官方文档：</a:t>
            </a:r>
            <a:r>
              <a:rPr lang="en-US" altLang="zh-CN" sz="1400" dirty="0">
                <a:hlinkClick r:id="rId3"/>
              </a:rPr>
              <a:t>https://doc.xiaominfo.com/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效果演示：</a:t>
            </a:r>
            <a:r>
              <a:rPr lang="en-US" altLang="zh-CN" sz="1400" dirty="0">
                <a:hlinkClick r:id="rId4"/>
              </a:rPr>
              <a:t>http://knife4j.xiaominfo.com/doc.html</a:t>
            </a:r>
            <a:r>
              <a:rPr lang="en-US" altLang="zh-CN" sz="1400" dirty="0"/>
              <a:t> </a:t>
            </a:r>
          </a:p>
          <a:p>
            <a:endParaRPr lang="zh-CN" altLang="en-US" sz="1400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929158-9EB8-4268-8FE0-9174E744318F}"/>
              </a:ext>
            </a:extLst>
          </p:cNvPr>
          <p:cNvSpPr txBox="1">
            <a:spLocks/>
          </p:cNvSpPr>
          <p:nvPr/>
        </p:nvSpPr>
        <p:spPr>
          <a:xfrm>
            <a:off x="710880" y="3912578"/>
            <a:ext cx="4300735" cy="23475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核心功能</a:t>
            </a:r>
            <a:endParaRPr lang="en-US" altLang="zh-CN" sz="1400" dirty="0"/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ea typeface="Alibaba PuHuiTi B"/>
              </a:rPr>
              <a:t>文档说明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ea typeface="Alibaba PuHuiTi B"/>
              </a:rPr>
              <a:t>在线调试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ea typeface="Alibaba PuHuiTi B"/>
              </a:rPr>
              <a:t>个性化配置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ea typeface="Alibaba PuHuiTi B"/>
              </a:rPr>
              <a:t>离线文档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ea typeface="Alibaba PuHuiTi B"/>
              </a:rPr>
              <a:t>接口排序</a:t>
            </a:r>
            <a:endParaRPr lang="en-US" altLang="zh-CN" sz="1400" b="0" dirty="0">
              <a:ea typeface="Alibaba PuHuiTi B"/>
            </a:endParaRPr>
          </a:p>
          <a:p>
            <a:pPr lvl="1" indent="0">
              <a:buNone/>
            </a:pPr>
            <a:endParaRPr lang="zh-CN" altLang="en-US" sz="1400" b="0" dirty="0"/>
          </a:p>
          <a:p>
            <a:endParaRPr lang="zh-CN" altLang="en-US" sz="1400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B37C6FFA-8FD2-4CDD-833B-3B46C0A5A646}"/>
              </a:ext>
            </a:extLst>
          </p:cNvPr>
          <p:cNvSpPr txBox="1">
            <a:spLocks/>
          </p:cNvSpPr>
          <p:nvPr/>
        </p:nvSpPr>
        <p:spPr>
          <a:xfrm>
            <a:off x="7108945" y="4762386"/>
            <a:ext cx="4300735" cy="4396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项目快速集成查看文档</a:t>
            </a:r>
            <a:endParaRPr lang="zh-CN" altLang="en-US" sz="1400" b="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41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ABBBE-137E-44CC-AC6F-CCAC36E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740EE-BF48-403B-99B3-A2AF5E8AF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接口工具</a:t>
            </a:r>
            <a:r>
              <a:rPr lang="en-US" altLang="zh-CN" dirty="0"/>
              <a:t>-knife4j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126BC72-1C9E-4CE7-B6B5-67A0B5FCEB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457272"/>
            <a:ext cx="10698800" cy="517190"/>
          </a:xfrm>
        </p:spPr>
        <p:txBody>
          <a:bodyPr/>
          <a:lstStyle/>
          <a:p>
            <a:r>
              <a:rPr lang="en-US" altLang="zh-CN" dirty="0"/>
              <a:t>knife4j</a:t>
            </a:r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端登录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D7E7DE-7883-4A68-8248-64FF512B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58" y="1865407"/>
            <a:ext cx="9201083" cy="4758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828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运营端微服务搭建，掌握微服务包结构和配置</a:t>
            </a:r>
            <a:endParaRPr lang="en-US" altLang="zh-CN" dirty="0"/>
          </a:p>
          <a:p>
            <a:r>
              <a:rPr lang="zh-CN" altLang="en-US" dirty="0"/>
              <a:t>功能需求分析和接口定义规范</a:t>
            </a:r>
            <a:endParaRPr lang="en-US" altLang="zh-CN" dirty="0"/>
          </a:p>
          <a:p>
            <a:r>
              <a:rPr lang="zh-CN" altLang="en-US" dirty="0"/>
              <a:t>频道功能的开发</a:t>
            </a:r>
            <a:endParaRPr lang="en-US" altLang="zh-CN" dirty="0"/>
          </a:p>
          <a:p>
            <a:r>
              <a:rPr lang="zh-CN" altLang="en-US" dirty="0"/>
              <a:t>接口工具的使用，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 knife4j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接口测试工具</a:t>
            </a:r>
          </a:p>
        </p:txBody>
      </p:sp>
    </p:spTree>
    <p:extLst>
      <p:ext uri="{BB962C8B-B14F-4D97-AF65-F5344CB8AC3E}">
        <p14:creationId xmlns:p14="http://schemas.microsoft.com/office/powerpoint/2010/main" val="39119999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>
                <a:solidFill>
                  <a:srgbClr val="B70006"/>
                </a:solidFill>
              </a:rPr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3429732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58679-F244-4BB5-8B42-82B067AEFFD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429000"/>
            <a:ext cx="5466080" cy="1148081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  <a:endParaRPr lang="en-US" altLang="zh-CN" dirty="0"/>
          </a:p>
          <a:p>
            <a:r>
              <a:rPr lang="zh-CN" altLang="en-US" dirty="0"/>
              <a:t>认证过滤器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89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58679-F244-4BB5-8B42-82B067AEFFD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429000"/>
            <a:ext cx="5466080" cy="114808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app</a:t>
            </a:r>
            <a:r>
              <a:rPr lang="zh-CN" altLang="en-US" dirty="0">
                <a:solidFill>
                  <a:srgbClr val="C00000"/>
                </a:solidFill>
              </a:rPr>
              <a:t>端网关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认证过滤器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15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594C-1FC3-4697-964B-14FF0AF7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FF5B1-26FA-4EC8-89DA-EB1865646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网关概述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C69AF9-23A4-44D7-901C-26529BDA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77" y="3578851"/>
            <a:ext cx="1107099" cy="14851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658CD4-4249-47DA-B35C-85C07599623F}"/>
              </a:ext>
            </a:extLst>
          </p:cNvPr>
          <p:cNvSpPr/>
          <p:nvPr/>
        </p:nvSpPr>
        <p:spPr>
          <a:xfrm>
            <a:off x="3425010" y="3908180"/>
            <a:ext cx="1705708" cy="826477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12697D-FFA7-49B1-B77B-3617BCBDF745}"/>
              </a:ext>
            </a:extLst>
          </p:cNvPr>
          <p:cNvCxnSpPr>
            <a:cxnSpLocks/>
          </p:cNvCxnSpPr>
          <p:nvPr/>
        </p:nvCxnSpPr>
        <p:spPr>
          <a:xfrm>
            <a:off x="5941605" y="1962345"/>
            <a:ext cx="0" cy="413072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1F37E18-E50E-4967-AAFC-6758C590999B}"/>
              </a:ext>
            </a:extLst>
          </p:cNvPr>
          <p:cNvSpPr/>
          <p:nvPr/>
        </p:nvSpPr>
        <p:spPr>
          <a:xfrm>
            <a:off x="6752493" y="2905855"/>
            <a:ext cx="4818184" cy="2831123"/>
          </a:xfrm>
          <a:prstGeom prst="rect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A314BE-08A7-4750-9E5D-AF0FF8B9F53E}"/>
              </a:ext>
            </a:extLst>
          </p:cNvPr>
          <p:cNvSpPr/>
          <p:nvPr/>
        </p:nvSpPr>
        <p:spPr>
          <a:xfrm>
            <a:off x="7266663" y="3314700"/>
            <a:ext cx="160758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</a:rPr>
              <a:t>搜索微服务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584D8F-9654-44E9-AE19-203B35BCBDFA}"/>
              </a:ext>
            </a:extLst>
          </p:cNvPr>
          <p:cNvSpPr/>
          <p:nvPr/>
        </p:nvSpPr>
        <p:spPr>
          <a:xfrm>
            <a:off x="9427191" y="3314700"/>
            <a:ext cx="1709000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</a:rPr>
              <a:t>文章微服务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973372-7DDC-423F-AA5F-E8F0A9B96915}"/>
              </a:ext>
            </a:extLst>
          </p:cNvPr>
          <p:cNvSpPr/>
          <p:nvPr/>
        </p:nvSpPr>
        <p:spPr>
          <a:xfrm>
            <a:off x="7217713" y="4490724"/>
            <a:ext cx="1838361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</a:rPr>
              <a:t>评论微服务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53ADD85-2295-459B-AA2C-AF354F7D20D9}"/>
              </a:ext>
            </a:extLst>
          </p:cNvPr>
          <p:cNvSpPr/>
          <p:nvPr/>
        </p:nvSpPr>
        <p:spPr>
          <a:xfrm>
            <a:off x="9456860" y="4490723"/>
            <a:ext cx="1679331" cy="70338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</a:rPr>
              <a:t>用户微服务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5AFA39-F6DD-4BE2-8D16-24C2E777074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98076" y="4321418"/>
            <a:ext cx="1226934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A2DAD6D-9936-4B7F-AE1B-DB393F872913}"/>
              </a:ext>
            </a:extLst>
          </p:cNvPr>
          <p:cNvSpPr/>
          <p:nvPr/>
        </p:nvSpPr>
        <p:spPr>
          <a:xfrm>
            <a:off x="3110604" y="1962345"/>
            <a:ext cx="2425557" cy="1257823"/>
          </a:xfrm>
          <a:prstGeom prst="rect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9BE37DA-DC3B-4818-9621-132275034ADA}"/>
              </a:ext>
            </a:extLst>
          </p:cNvPr>
          <p:cNvSpPr/>
          <p:nvPr/>
        </p:nvSpPr>
        <p:spPr>
          <a:xfrm>
            <a:off x="4031682" y="3394286"/>
            <a:ext cx="492364" cy="479180"/>
          </a:xfrm>
          <a:prstGeom prst="downArrow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282456-9D03-4FCD-9E2D-CA3F6D82F699}"/>
              </a:ext>
            </a:extLst>
          </p:cNvPr>
          <p:cNvSpPr/>
          <p:nvPr/>
        </p:nvSpPr>
        <p:spPr>
          <a:xfrm>
            <a:off x="3285663" y="2121130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授权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28AA8C-050E-4AB9-9F75-81A1E614C3D6}"/>
              </a:ext>
            </a:extLst>
          </p:cNvPr>
          <p:cNvSpPr/>
          <p:nvPr/>
        </p:nvSpPr>
        <p:spPr>
          <a:xfrm>
            <a:off x="4381133" y="2123301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限流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9786F6-7180-41A0-8D7A-F29FB5823581}"/>
              </a:ext>
            </a:extLst>
          </p:cNvPr>
          <p:cNvSpPr/>
          <p:nvPr/>
        </p:nvSpPr>
        <p:spPr>
          <a:xfrm>
            <a:off x="3285663" y="2697328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登录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B9A16C1-1A0F-42C0-B2AE-362EE46FBC56}"/>
              </a:ext>
            </a:extLst>
          </p:cNvPr>
          <p:cNvSpPr/>
          <p:nvPr/>
        </p:nvSpPr>
        <p:spPr>
          <a:xfrm>
            <a:off x="4381133" y="2697328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日志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F98E91-B6B6-4AAF-B7D2-AF7355AD086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130718" y="4321417"/>
            <a:ext cx="1621775" cy="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7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4C98-EE4A-4F67-A2BA-82349435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2D3CC-E98B-48B6-81F4-3C75F0C43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FB3DD3B-7E4A-40CE-9DFF-9576EB45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39" y="4605924"/>
            <a:ext cx="791767" cy="112868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2217DD-4DBF-4644-84B3-C80FC8C5B24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375606" y="5170267"/>
            <a:ext cx="1035889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AAE0731-8BE0-43CB-A15B-5A77FEAFABBC}"/>
              </a:ext>
            </a:extLst>
          </p:cNvPr>
          <p:cNvSpPr/>
          <p:nvPr/>
        </p:nvSpPr>
        <p:spPr>
          <a:xfrm>
            <a:off x="3411495" y="3876852"/>
            <a:ext cx="940779" cy="25868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endParaRPr lang="en-US" altLang="zh-CN" sz="1600" dirty="0"/>
          </a:p>
          <a:p>
            <a:pPr algn="ctr"/>
            <a:r>
              <a:rPr lang="zh-CN" altLang="en-US" sz="1600" dirty="0"/>
              <a:t>关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97B74B3-AFFD-4D48-A3F0-D0C3C2271257}"/>
              </a:ext>
            </a:extLst>
          </p:cNvPr>
          <p:cNvSpPr/>
          <p:nvPr/>
        </p:nvSpPr>
        <p:spPr>
          <a:xfrm>
            <a:off x="6079332" y="4037783"/>
            <a:ext cx="1702777" cy="9363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用户微服务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FD02CB7-9A92-4EC5-A8FC-3B9633D8AC9F}"/>
              </a:ext>
            </a:extLst>
          </p:cNvPr>
          <p:cNvSpPr/>
          <p:nvPr/>
        </p:nvSpPr>
        <p:spPr>
          <a:xfrm>
            <a:off x="8160453" y="4037783"/>
            <a:ext cx="1702777" cy="9363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文章微服务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E88E9A-EEB3-4E10-B6CA-C6EFE0F8864C}"/>
              </a:ext>
            </a:extLst>
          </p:cNvPr>
          <p:cNvSpPr/>
          <p:nvPr/>
        </p:nvSpPr>
        <p:spPr>
          <a:xfrm>
            <a:off x="6079332" y="5337320"/>
            <a:ext cx="1702777" cy="9363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评论微服务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D8C95CE-92DB-4054-9594-D1CC33BD2C2C}"/>
              </a:ext>
            </a:extLst>
          </p:cNvPr>
          <p:cNvSpPr/>
          <p:nvPr/>
        </p:nvSpPr>
        <p:spPr>
          <a:xfrm>
            <a:off x="8160453" y="5337320"/>
            <a:ext cx="1702777" cy="9363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搜索微服务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830D5-7F8A-4597-B69B-8E9548EDC1FD}"/>
              </a:ext>
            </a:extLst>
          </p:cNvPr>
          <p:cNvSpPr/>
          <p:nvPr/>
        </p:nvSpPr>
        <p:spPr>
          <a:xfrm>
            <a:off x="5317882" y="3876852"/>
            <a:ext cx="4923692" cy="2586830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BA1FEF-31E8-4406-AD7C-2DC42A4F6DBF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4352274" y="5170267"/>
            <a:ext cx="96560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9B8546A-F316-494E-9B12-F0C7BBE3198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6930721" y="4974163"/>
            <a:ext cx="0" cy="363157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17D6A11-624B-4AF5-BE94-1185D01190B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782109" y="5805510"/>
            <a:ext cx="378344" cy="0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51D5093-4A99-4129-ACEB-A2E07F398D0F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9011842" y="4974163"/>
            <a:ext cx="0" cy="363157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6592F82-E17A-480F-91BA-E49E92A7AC0E}"/>
              </a:ext>
            </a:extLst>
          </p:cNvPr>
          <p:cNvSpPr/>
          <p:nvPr/>
        </p:nvSpPr>
        <p:spPr>
          <a:xfrm>
            <a:off x="6266719" y="2568676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注册中心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F529B58-A333-437D-A68B-64D0F3AFD864}"/>
              </a:ext>
            </a:extLst>
          </p:cNvPr>
          <p:cNvSpPr/>
          <p:nvPr/>
        </p:nvSpPr>
        <p:spPr>
          <a:xfrm>
            <a:off x="7971281" y="2568676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配置中心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9898A89-4D57-408D-BDD6-E049ECD8D4F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6930721" y="4974163"/>
            <a:ext cx="2081121" cy="363157"/>
          </a:xfrm>
          <a:prstGeom prst="straightConnector1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57B847A-BA33-4A5A-AE96-C65ED314659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6930721" y="4974163"/>
            <a:ext cx="2081121" cy="363157"/>
          </a:xfrm>
          <a:prstGeom prst="straightConnector1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7D94FB1-ED68-46AC-8129-7D3A664E9416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782109" y="4505973"/>
            <a:ext cx="378344" cy="0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占位符 3">
            <a:extLst>
              <a:ext uri="{FF2B5EF4-FFF2-40B4-BE49-F238E27FC236}">
                <a16:creationId xmlns:a16="http://schemas.microsoft.com/office/drawing/2014/main" id="{5F7D68A4-6AEC-4A0D-A528-18E6763C36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7830" y="4500706"/>
            <a:ext cx="462527" cy="1304804"/>
          </a:xfrm>
        </p:spPr>
        <p:txBody>
          <a:bodyPr/>
          <a:lstStyle/>
          <a:p>
            <a:r>
              <a:rPr lang="zh-CN" altLang="en-US" dirty="0"/>
              <a:t>服</a:t>
            </a:r>
            <a:endParaRPr lang="en-US" altLang="zh-CN" dirty="0"/>
          </a:p>
          <a:p>
            <a:r>
              <a:rPr lang="zh-CN" altLang="en-US" dirty="0"/>
              <a:t>务</a:t>
            </a:r>
            <a:endParaRPr lang="en-US" altLang="zh-CN" dirty="0"/>
          </a:p>
          <a:p>
            <a:r>
              <a:rPr lang="zh-CN" altLang="en-US" dirty="0"/>
              <a:t>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A757C59-06F3-48F8-B6A4-057C1764D8BE}"/>
              </a:ext>
            </a:extLst>
          </p:cNvPr>
          <p:cNvSpPr/>
          <p:nvPr/>
        </p:nvSpPr>
        <p:spPr>
          <a:xfrm>
            <a:off x="5990493" y="2422418"/>
            <a:ext cx="3578469" cy="955858"/>
          </a:xfrm>
          <a:prstGeom prst="rect">
            <a:avLst/>
          </a:prstGeom>
          <a:noFill/>
          <a:ln>
            <a:solidFill>
              <a:srgbClr val="B700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1ED0DB1-BEE5-41EB-A7E4-D2C32F0E056E}"/>
              </a:ext>
            </a:extLst>
          </p:cNvPr>
          <p:cNvCxnSpPr>
            <a:cxnSpLocks/>
            <a:stCxn id="18" idx="0"/>
            <a:endCxn id="91" idx="1"/>
          </p:cNvCxnSpPr>
          <p:nvPr/>
        </p:nvCxnSpPr>
        <p:spPr>
          <a:xfrm rot="5400000" flipH="1" flipV="1">
            <a:off x="4447937" y="2334296"/>
            <a:ext cx="976505" cy="2108608"/>
          </a:xfrm>
          <a:prstGeom prst="bentConnector2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3B888509-D68E-4561-B653-DF5182F61193}"/>
              </a:ext>
            </a:extLst>
          </p:cNvPr>
          <p:cNvSpPr txBox="1">
            <a:spLocks/>
          </p:cNvSpPr>
          <p:nvPr/>
        </p:nvSpPr>
        <p:spPr>
          <a:xfrm>
            <a:off x="4403924" y="4793886"/>
            <a:ext cx="863122" cy="359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负载均衡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45979A5-756F-480C-BBE1-CE6F8EB5B4D9}"/>
              </a:ext>
            </a:extLst>
          </p:cNvPr>
          <p:cNvCxnSpPr>
            <a:stCxn id="91" idx="2"/>
            <a:endCxn id="26" idx="0"/>
          </p:cNvCxnSpPr>
          <p:nvPr/>
        </p:nvCxnSpPr>
        <p:spPr>
          <a:xfrm>
            <a:off x="7779728" y="3378276"/>
            <a:ext cx="0" cy="498576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占位符 3">
            <a:extLst>
              <a:ext uri="{FF2B5EF4-FFF2-40B4-BE49-F238E27FC236}">
                <a16:creationId xmlns:a16="http://schemas.microsoft.com/office/drawing/2014/main" id="{F3406F2E-7262-477B-874C-4C6194FB2424}"/>
              </a:ext>
            </a:extLst>
          </p:cNvPr>
          <p:cNvSpPr txBox="1">
            <a:spLocks/>
          </p:cNvSpPr>
          <p:nvPr/>
        </p:nvSpPr>
        <p:spPr>
          <a:xfrm>
            <a:off x="710880" y="1638033"/>
            <a:ext cx="3359958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功能</a:t>
            </a:r>
            <a:r>
              <a:rPr lang="en-US" altLang="zh-CN" dirty="0"/>
              <a:t>-&gt;</a:t>
            </a:r>
            <a:r>
              <a:rPr lang="zh-CN" altLang="en-US" dirty="0"/>
              <a:t>登录及网关认证校验</a:t>
            </a:r>
          </a:p>
        </p:txBody>
      </p:sp>
    </p:spTree>
    <p:extLst>
      <p:ext uri="{BB962C8B-B14F-4D97-AF65-F5344CB8AC3E}">
        <p14:creationId xmlns:p14="http://schemas.microsoft.com/office/powerpoint/2010/main" val="25121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3" grpId="0" animBg="1"/>
      <p:bldP spid="24" grpId="0" animBg="1"/>
      <p:bldP spid="26" grpId="0" animBg="1"/>
      <p:bldP spid="48" grpId="0" animBg="1"/>
      <p:bldP spid="72" grpId="0" animBg="1"/>
      <p:bldP spid="90" grpId="0" uiExpand="1"/>
      <p:bldP spid="91" grpId="0" animBg="1"/>
      <p:bldP spid="9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83CB2-6B89-4CDF-8E24-70A1D78D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网关校验</a:t>
            </a:r>
            <a:r>
              <a:rPr lang="en-US" altLang="zh-CN" dirty="0" err="1"/>
              <a:t>jwt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C7E7-9663-4751-9074-D9681ABDF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gateway</a:t>
            </a:r>
            <a:r>
              <a:rPr lang="zh-CN" altLang="en-US" dirty="0"/>
              <a:t>网关微服务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D19D8-8F97-4B15-AF18-4EF5CED87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40941"/>
            <a:ext cx="10698800" cy="517190"/>
          </a:xfrm>
        </p:spPr>
        <p:txBody>
          <a:bodyPr/>
          <a:lstStyle/>
          <a:p>
            <a:r>
              <a:rPr lang="zh-CN" altLang="en-US" dirty="0"/>
              <a:t>项目中网关的服务工程结构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FB9F87-B125-41AD-8017-396B73437EE6}"/>
              </a:ext>
            </a:extLst>
          </p:cNvPr>
          <p:cNvSpPr/>
          <p:nvPr/>
        </p:nvSpPr>
        <p:spPr>
          <a:xfrm>
            <a:off x="833973" y="3658694"/>
            <a:ext cx="2788456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leadnews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-gateway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4B2E7D-E11A-435E-A792-280101E3E391}"/>
              </a:ext>
            </a:extLst>
          </p:cNvPr>
          <p:cNvCxnSpPr>
            <a:cxnSpLocks/>
          </p:cNvCxnSpPr>
          <p:nvPr/>
        </p:nvCxnSpPr>
        <p:spPr>
          <a:xfrm>
            <a:off x="4396150" y="2775909"/>
            <a:ext cx="0" cy="2212550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0450549-CB71-46F1-BFB8-F63270BD2C20}"/>
              </a:ext>
            </a:extLst>
          </p:cNvPr>
          <p:cNvSpPr/>
          <p:nvPr/>
        </p:nvSpPr>
        <p:spPr>
          <a:xfrm>
            <a:off x="5081951" y="2485763"/>
            <a:ext cx="3701551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leadnews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-admin-gateway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DFE2FB-48B6-4594-ADA3-45063C12039E}"/>
              </a:ext>
            </a:extLst>
          </p:cNvPr>
          <p:cNvSpPr/>
          <p:nvPr/>
        </p:nvSpPr>
        <p:spPr>
          <a:xfrm>
            <a:off x="5081951" y="3627143"/>
            <a:ext cx="3701563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leadnews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wemedia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-gateway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863EC-7C93-4394-960E-A7A3526D866F}"/>
              </a:ext>
            </a:extLst>
          </p:cNvPr>
          <p:cNvSpPr/>
          <p:nvPr/>
        </p:nvSpPr>
        <p:spPr>
          <a:xfrm>
            <a:off x="5081950" y="4698313"/>
            <a:ext cx="3701553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leadnews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-app-gateway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9A948B8-C075-4AE0-AE4A-208E8F94A4E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96150" y="2775909"/>
            <a:ext cx="685801" cy="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AD5B2C-3307-4089-B6E7-161FC46DE83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622429" y="3917289"/>
            <a:ext cx="1459522" cy="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C0CF8C2-1D5B-4ACB-A30B-8420334DBD6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396150" y="4988459"/>
            <a:ext cx="685800" cy="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7CB09BDC-2968-4FA7-9844-ECF12C2534B9}"/>
              </a:ext>
            </a:extLst>
          </p:cNvPr>
          <p:cNvSpPr txBox="1">
            <a:spLocks/>
          </p:cNvSpPr>
          <p:nvPr/>
        </p:nvSpPr>
        <p:spPr>
          <a:xfrm>
            <a:off x="833973" y="6096398"/>
            <a:ext cx="7580264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详细代码查看</a:t>
            </a:r>
            <a:r>
              <a:rPr lang="en-US" altLang="zh-CN" dirty="0"/>
              <a:t>md</a:t>
            </a:r>
            <a:r>
              <a:rPr lang="zh-CN" altLang="en-US" dirty="0"/>
              <a:t>讲义</a:t>
            </a:r>
          </a:p>
        </p:txBody>
      </p:sp>
    </p:spTree>
    <p:extLst>
      <p:ext uri="{BB962C8B-B14F-4D97-AF65-F5344CB8AC3E}">
        <p14:creationId xmlns:p14="http://schemas.microsoft.com/office/powerpoint/2010/main" val="28426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58679-F244-4BB5-8B42-82B067AEFFD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429000"/>
            <a:ext cx="5466080" cy="1148081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端网关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认证过滤器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97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98AE-B84E-4E58-BBEC-BACD2264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网关校验</a:t>
            </a:r>
            <a:r>
              <a:rPr lang="en-US" altLang="zh-CN" dirty="0" err="1"/>
              <a:t>jwt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59106-EC40-4917-B48C-B30717231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全局过滤器实现</a:t>
            </a:r>
            <a:r>
              <a:rPr lang="en-US" altLang="zh-CN" dirty="0" err="1"/>
              <a:t>jwt</a:t>
            </a:r>
            <a:r>
              <a:rPr lang="zh-CN" altLang="en-US" dirty="0"/>
              <a:t>校验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507705-0C2C-469E-A78D-C5612B841D67}"/>
              </a:ext>
            </a:extLst>
          </p:cNvPr>
          <p:cNvSpPr/>
          <p:nvPr/>
        </p:nvSpPr>
        <p:spPr>
          <a:xfrm>
            <a:off x="2831124" y="1545197"/>
            <a:ext cx="1186961" cy="517190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开始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1ED92-9658-488F-8373-8C409EAF1544}"/>
              </a:ext>
            </a:extLst>
          </p:cNvPr>
          <p:cNvSpPr/>
          <p:nvPr/>
        </p:nvSpPr>
        <p:spPr>
          <a:xfrm>
            <a:off x="2831123" y="2582485"/>
            <a:ext cx="1186961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网关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348CBA-CA6F-49AC-91B9-C01C71E20C5A}"/>
              </a:ext>
            </a:extLst>
          </p:cNvPr>
          <p:cNvSpPr/>
          <p:nvPr/>
        </p:nvSpPr>
        <p:spPr>
          <a:xfrm>
            <a:off x="2650818" y="4061072"/>
            <a:ext cx="1186961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返回</a:t>
            </a:r>
            <a:r>
              <a:rPr lang="en-US" altLang="zh-CN" sz="1400" dirty="0">
                <a:solidFill>
                  <a:srgbClr val="333333"/>
                </a:solidFill>
                <a:ea typeface="Alibaba PuHuiTi B"/>
              </a:rPr>
              <a:t>401</a:t>
            </a:r>
            <a:endParaRPr lang="zh-CN" altLang="en-US" sz="14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BB38C3-607B-4068-B21C-C44789DA54D0}"/>
              </a:ext>
            </a:extLst>
          </p:cNvPr>
          <p:cNvSpPr/>
          <p:nvPr/>
        </p:nvSpPr>
        <p:spPr>
          <a:xfrm>
            <a:off x="888328" y="3981941"/>
            <a:ext cx="826477" cy="738554"/>
          </a:xfrm>
          <a:prstGeom prst="ellipse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结束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9BA6ACC7-BA3B-4D38-BCC8-55CEA7B91525}"/>
              </a:ext>
            </a:extLst>
          </p:cNvPr>
          <p:cNvSpPr/>
          <p:nvPr/>
        </p:nvSpPr>
        <p:spPr>
          <a:xfrm>
            <a:off x="4650033" y="4039403"/>
            <a:ext cx="2022234" cy="623630"/>
          </a:xfrm>
          <a:prstGeom prst="flowChartDecision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是否有</a:t>
            </a:r>
            <a:r>
              <a:rPr lang="en-US" altLang="zh-CN" sz="1400" dirty="0">
                <a:solidFill>
                  <a:schemeClr val="bg1"/>
                </a:solidFill>
                <a:ea typeface="Alibaba PuHuiTi B"/>
              </a:rPr>
              <a:t>token</a:t>
            </a:r>
            <a:endParaRPr lang="zh-CN" altLang="en-US" sz="1400" dirty="0">
              <a:solidFill>
                <a:schemeClr val="bg1"/>
              </a:solidFill>
              <a:ea typeface="Alibaba PuHuiTi B"/>
            </a:endParaRP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62F64C0-2D66-4939-94F0-124E009F6B7B}"/>
              </a:ext>
            </a:extLst>
          </p:cNvPr>
          <p:cNvSpPr/>
          <p:nvPr/>
        </p:nvSpPr>
        <p:spPr>
          <a:xfrm>
            <a:off x="4650032" y="5747925"/>
            <a:ext cx="2022234" cy="623630"/>
          </a:xfrm>
          <a:prstGeom prst="flowChartDecision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Alibaba PuHuiTi B"/>
              </a:rPr>
              <a:t>token</a:t>
            </a:r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是否有效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0B7C1E-79C3-44E6-BCD4-C52B8A54D1AB}"/>
              </a:ext>
            </a:extLst>
          </p:cNvPr>
          <p:cNvSpPr/>
          <p:nvPr/>
        </p:nvSpPr>
        <p:spPr>
          <a:xfrm>
            <a:off x="7530610" y="5769594"/>
            <a:ext cx="1249977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路由到微服务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A2F4214-E4CC-4F40-BFFB-A655DDE3A1FC}"/>
              </a:ext>
            </a:extLst>
          </p:cNvPr>
          <p:cNvSpPr/>
          <p:nvPr/>
        </p:nvSpPr>
        <p:spPr>
          <a:xfrm>
            <a:off x="4650033" y="2555083"/>
            <a:ext cx="2022234" cy="623630"/>
          </a:xfrm>
          <a:prstGeom prst="flowChartDecision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是否为登录请求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EDDD87D-2021-4AE2-9F5F-302833072776}"/>
              </a:ext>
            </a:extLst>
          </p:cNvPr>
          <p:cNvSpPr/>
          <p:nvPr/>
        </p:nvSpPr>
        <p:spPr>
          <a:xfrm>
            <a:off x="10239374" y="5690463"/>
            <a:ext cx="826477" cy="738554"/>
          </a:xfrm>
          <a:prstGeom prst="ellipse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结束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11DF9-718E-4F60-BE26-A1BFEFE4EC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24604" y="2062387"/>
            <a:ext cx="1" cy="520098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603F5B-BD94-42F3-B0B3-F2FD7538669F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4018084" y="2866898"/>
            <a:ext cx="631949" cy="5733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F2A015-AA28-408E-94DE-827E2A583E55}"/>
              </a:ext>
            </a:extLst>
          </p:cNvPr>
          <p:cNvCxnSpPr>
            <a:stCxn id="19" idx="2"/>
            <a:endCxn id="9" idx="0"/>
          </p:cNvCxnSpPr>
          <p:nvPr/>
        </p:nvCxnSpPr>
        <p:spPr>
          <a:xfrm>
            <a:off x="5661150" y="3178713"/>
            <a:ext cx="0" cy="86069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4075FF-F282-4C3B-AF92-81A6EE21BE3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661149" y="4663033"/>
            <a:ext cx="1" cy="108489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ED84B4-E0B7-4FDD-ACD9-050E01266AA9}"/>
              </a:ext>
            </a:extLst>
          </p:cNvPr>
          <p:cNvCxnSpPr>
            <a:stCxn id="15" idx="3"/>
            <a:endCxn id="21" idx="2"/>
          </p:cNvCxnSpPr>
          <p:nvPr/>
        </p:nvCxnSpPr>
        <p:spPr>
          <a:xfrm>
            <a:off x="8780587" y="6059740"/>
            <a:ext cx="1458787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247E5B-59B8-44BF-99BF-9E536D6C97E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0652613" y="3162777"/>
            <a:ext cx="1" cy="252768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AF72900-EDB7-4BA1-8210-5DCF3A60647C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3837779" y="4351218"/>
            <a:ext cx="812254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3C3725C-CF4C-484C-AD93-94CEC0E75DEC}"/>
              </a:ext>
            </a:extLst>
          </p:cNvPr>
          <p:cNvCxnSpPr>
            <a:stCxn id="11" idx="1"/>
            <a:endCxn id="7" idx="2"/>
          </p:cNvCxnSpPr>
          <p:nvPr/>
        </p:nvCxnSpPr>
        <p:spPr>
          <a:xfrm rot="10800000">
            <a:off x="3244300" y="4641364"/>
            <a:ext cx="1405733" cy="1418376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BCF193B-0D85-48F0-BE27-C7D3247C7487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>
            <a:off x="1714805" y="4351218"/>
            <a:ext cx="936013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BF0758A9-2F4A-4E00-AF0D-BE30472A524D}"/>
              </a:ext>
            </a:extLst>
          </p:cNvPr>
          <p:cNvSpPr txBox="1">
            <a:spLocks/>
          </p:cNvSpPr>
          <p:nvPr/>
        </p:nvSpPr>
        <p:spPr>
          <a:xfrm>
            <a:off x="859901" y="6059740"/>
            <a:ext cx="2349291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详细代码查看讲义</a:t>
            </a:r>
          </a:p>
        </p:txBody>
      </p:sp>
      <p:sp>
        <p:nvSpPr>
          <p:cNvPr id="63" name="文本占位符 3">
            <a:extLst>
              <a:ext uri="{FF2B5EF4-FFF2-40B4-BE49-F238E27FC236}">
                <a16:creationId xmlns:a16="http://schemas.microsoft.com/office/drawing/2014/main" id="{373B9760-CE39-4B71-ABCE-C69E770D63FC}"/>
              </a:ext>
            </a:extLst>
          </p:cNvPr>
          <p:cNvSpPr txBox="1">
            <a:spLocks/>
          </p:cNvSpPr>
          <p:nvPr/>
        </p:nvSpPr>
        <p:spPr>
          <a:xfrm>
            <a:off x="3276832" y="5183694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F7EC80-ECDC-4537-9CBB-6E457F2EDECD}"/>
              </a:ext>
            </a:extLst>
          </p:cNvPr>
          <p:cNvGrpSpPr/>
          <p:nvPr/>
        </p:nvGrpSpPr>
        <p:grpSpPr>
          <a:xfrm>
            <a:off x="6672267" y="2437490"/>
            <a:ext cx="4605335" cy="725287"/>
            <a:chOff x="6672267" y="2437490"/>
            <a:chExt cx="4605335" cy="7252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5CC013-DA99-4AED-965E-38114E84AC66}"/>
                </a:ext>
              </a:extLst>
            </p:cNvPr>
            <p:cNvSpPr/>
            <p:nvPr/>
          </p:nvSpPr>
          <p:spPr>
            <a:xfrm>
              <a:off x="10027625" y="2582485"/>
              <a:ext cx="1249977" cy="580292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路由到微服务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40EA893-619C-4B64-B349-00FA25BCD79C}"/>
                </a:ext>
              </a:extLst>
            </p:cNvPr>
            <p:cNvGrpSpPr/>
            <p:nvPr/>
          </p:nvGrpSpPr>
          <p:grpSpPr>
            <a:xfrm>
              <a:off x="6672267" y="2437490"/>
              <a:ext cx="3355358" cy="564231"/>
              <a:chOff x="6672267" y="2437490"/>
              <a:chExt cx="3355358" cy="564231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F0A30CF-C68B-428A-828A-FD924C1A5C89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6672267" y="2866898"/>
                <a:ext cx="3355358" cy="5733"/>
              </a:xfrm>
              <a:prstGeom prst="straightConnector1">
                <a:avLst/>
              </a:prstGeom>
              <a:ln w="19050">
                <a:solidFill>
                  <a:srgbClr val="4950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占位符 3">
                <a:extLst>
                  <a:ext uri="{FF2B5EF4-FFF2-40B4-BE49-F238E27FC236}">
                    <a16:creationId xmlns:a16="http://schemas.microsoft.com/office/drawing/2014/main" id="{17A78215-E174-4113-B758-EB195DD8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6071" y="2437490"/>
                <a:ext cx="2156859" cy="564231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是</a:t>
                </a:r>
              </a:p>
            </p:txBody>
          </p:sp>
        </p:grpSp>
      </p:grp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2B6423FA-A528-4540-BC44-4842FE2C7DE2}"/>
              </a:ext>
            </a:extLst>
          </p:cNvPr>
          <p:cNvSpPr txBox="1">
            <a:spLocks/>
          </p:cNvSpPr>
          <p:nvPr/>
        </p:nvSpPr>
        <p:spPr>
          <a:xfrm>
            <a:off x="4135433" y="3681628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D45756C9-85CA-4E1F-9559-73760A83DF4C}"/>
              </a:ext>
            </a:extLst>
          </p:cNvPr>
          <p:cNvSpPr txBox="1">
            <a:spLocks/>
          </p:cNvSpPr>
          <p:nvPr/>
        </p:nvSpPr>
        <p:spPr>
          <a:xfrm>
            <a:off x="5661149" y="3206695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68" name="文本占位符 3">
            <a:extLst>
              <a:ext uri="{FF2B5EF4-FFF2-40B4-BE49-F238E27FC236}">
                <a16:creationId xmlns:a16="http://schemas.microsoft.com/office/drawing/2014/main" id="{A2D71408-3319-4828-A917-97C1E0337D39}"/>
              </a:ext>
            </a:extLst>
          </p:cNvPr>
          <p:cNvSpPr txBox="1">
            <a:spLocks/>
          </p:cNvSpPr>
          <p:nvPr/>
        </p:nvSpPr>
        <p:spPr>
          <a:xfrm>
            <a:off x="5642031" y="4986728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EBEC97A-A2B6-4041-8CD7-C986A58FE2E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6672266" y="6059740"/>
            <a:ext cx="858344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4410FE0A-7C76-4373-96B7-726BBD63B2F8}"/>
              </a:ext>
            </a:extLst>
          </p:cNvPr>
          <p:cNvSpPr txBox="1">
            <a:spLocks/>
          </p:cNvSpPr>
          <p:nvPr/>
        </p:nvSpPr>
        <p:spPr>
          <a:xfrm>
            <a:off x="6780929" y="5495509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7672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1" grpId="0" animBg="1"/>
      <p:bldP spid="62" grpId="0"/>
      <p:bldP spid="63" grpId="0"/>
      <p:bldP spid="65" grpId="0"/>
      <p:bldP spid="67" grpId="0"/>
      <p:bldP spid="68" grpId="0"/>
      <p:bldP spid="5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>
                <a:solidFill>
                  <a:srgbClr val="B70006"/>
                </a:solidFill>
              </a:rPr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1287595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0909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前端项目集成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253912"/>
            <a:ext cx="5466080" cy="1238958"/>
          </a:xfrm>
        </p:spPr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app</a:t>
            </a:r>
            <a:r>
              <a:rPr lang="zh-CN" altLang="en-US" dirty="0"/>
              <a:t>前端工程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56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F62C-2C81-4D86-BB2A-06D8356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前端项目集成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31690-494A-4405-B0F5-1FD6AF4A0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CF051-8F94-430B-8861-F2196ADA50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9086" y="2755945"/>
            <a:ext cx="1231413" cy="586037"/>
          </a:xfrm>
        </p:spPr>
        <p:txBody>
          <a:bodyPr/>
          <a:lstStyle/>
          <a:p>
            <a:r>
              <a:rPr lang="zh-CN" altLang="en-US" dirty="0"/>
              <a:t>反向代理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5CA7A-9B63-490A-A414-6D1B4638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75" y="3109274"/>
            <a:ext cx="902703" cy="12109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F0CAE-CD38-4638-A88D-44D034280BD6}"/>
              </a:ext>
            </a:extLst>
          </p:cNvPr>
          <p:cNvSpPr/>
          <p:nvPr/>
        </p:nvSpPr>
        <p:spPr>
          <a:xfrm>
            <a:off x="4164404" y="2083817"/>
            <a:ext cx="1107099" cy="32618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83B42-5653-4AAE-AF94-51CBC6D3BF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55278" y="3714746"/>
            <a:ext cx="1509126" cy="1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8E08B2A-A4C0-4D42-9FF3-E0B0702A6BBC}"/>
              </a:ext>
            </a:extLst>
          </p:cNvPr>
          <p:cNvSpPr/>
          <p:nvPr/>
        </p:nvSpPr>
        <p:spPr>
          <a:xfrm>
            <a:off x="7680566" y="2242038"/>
            <a:ext cx="1801335" cy="115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网关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736A-F1A8-4BD6-AD26-A67169694538}"/>
              </a:ext>
            </a:extLst>
          </p:cNvPr>
          <p:cNvSpPr/>
          <p:nvPr/>
        </p:nvSpPr>
        <p:spPr>
          <a:xfrm>
            <a:off x="7680566" y="4190681"/>
            <a:ext cx="1801335" cy="11549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前端项目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90390-94A1-467D-8C45-248711C6995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5271503" y="2819536"/>
            <a:ext cx="2409063" cy="895211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B80671-000B-4B04-B58C-A5EC495EC86B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5271503" y="3714747"/>
            <a:ext cx="2409063" cy="1053432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81C9193E-AB7E-4017-A475-EBFDE4C4163A}"/>
              </a:ext>
            </a:extLst>
          </p:cNvPr>
          <p:cNvSpPr txBox="1">
            <a:spLocks/>
          </p:cNvSpPr>
          <p:nvPr/>
        </p:nvSpPr>
        <p:spPr>
          <a:xfrm>
            <a:off x="5689086" y="4268615"/>
            <a:ext cx="3245658" cy="5860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静态资源</a:t>
            </a:r>
          </a:p>
        </p:txBody>
      </p:sp>
    </p:spTree>
    <p:extLst>
      <p:ext uri="{BB962C8B-B14F-4D97-AF65-F5344CB8AC3E}">
        <p14:creationId xmlns:p14="http://schemas.microsoft.com/office/powerpoint/2010/main" val="28578157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8A9CE-29F0-497E-87A8-75C4E889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前端项目集成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67C8E-80F5-4EE9-98E6-D17DBAB3E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方式集成前端项目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DCE75-A6B5-43B9-8BBD-18D52960E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557838"/>
          </a:xfrm>
        </p:spPr>
        <p:txBody>
          <a:bodyPr/>
          <a:lstStyle/>
          <a:p>
            <a:r>
              <a:rPr lang="zh-CN" altLang="en-US" sz="1400" dirty="0"/>
              <a:t>①：解压资料文件夹中的压缩包</a:t>
            </a:r>
            <a:r>
              <a:rPr lang="en-US" altLang="zh-CN" sz="1400" dirty="0">
                <a:solidFill>
                  <a:srgbClr val="B70006"/>
                </a:solidFill>
              </a:rPr>
              <a:t>nginx-1.18.0.zip</a:t>
            </a:r>
          </a:p>
          <a:p>
            <a:r>
              <a:rPr lang="zh-CN" altLang="en-US" sz="1400" dirty="0"/>
              <a:t>②：解压资料文件夹中的前端项目</a:t>
            </a:r>
            <a:r>
              <a:rPr lang="en-US" altLang="zh-CN" sz="1400" dirty="0">
                <a:solidFill>
                  <a:srgbClr val="B70006"/>
                </a:solidFill>
              </a:rPr>
              <a:t>app-web.zip</a:t>
            </a:r>
          </a:p>
          <a:p>
            <a:r>
              <a:rPr lang="zh-CN" altLang="en-US" sz="1400" dirty="0"/>
              <a:t>③：配置</a:t>
            </a:r>
            <a:r>
              <a:rPr lang="en-US" altLang="zh-CN" sz="1400" dirty="0" err="1"/>
              <a:t>nginx.conf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>
                <a:solidFill>
                  <a:srgbClr val="B70006"/>
                </a:solidFill>
              </a:rPr>
              <a:t>反向代理设置</a:t>
            </a:r>
            <a:endParaRPr lang="en-US" altLang="zh-CN" sz="1400" dirty="0">
              <a:solidFill>
                <a:srgbClr val="B70006"/>
              </a:solidFill>
            </a:endParaRPr>
          </a:p>
          <a:p>
            <a:r>
              <a:rPr lang="en-US" altLang="zh-CN" sz="1400" dirty="0">
                <a:solidFill>
                  <a:srgbClr val="B70006"/>
                </a:solidFill>
              </a:rPr>
              <a:t>       </a:t>
            </a:r>
            <a:r>
              <a:rPr lang="zh-CN" altLang="en-US" sz="1400" dirty="0">
                <a:solidFill>
                  <a:srgbClr val="B70006"/>
                </a:solidFill>
              </a:rPr>
              <a:t>静态资源配置</a:t>
            </a:r>
            <a:endParaRPr lang="en-US" altLang="zh-CN" sz="1400" dirty="0">
              <a:solidFill>
                <a:srgbClr val="B70006"/>
              </a:solidFill>
            </a:endParaRPr>
          </a:p>
          <a:p>
            <a:r>
              <a:rPr lang="zh-CN" altLang="en-US" sz="1400" dirty="0"/>
              <a:t>④ ：启动</a:t>
            </a:r>
            <a:r>
              <a:rPr lang="en-US" altLang="zh-CN" sz="1400" dirty="0" err="1"/>
              <a:t>nginx</a:t>
            </a:r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安装包中使用命令提示符打开，输入命令</a:t>
            </a:r>
            <a:r>
              <a:rPr lang="en-US" altLang="zh-CN" sz="1400" dirty="0" err="1">
                <a:solidFill>
                  <a:srgbClr val="B70006"/>
                </a:solidFill>
              </a:rPr>
              <a:t>nginx</a:t>
            </a:r>
            <a:r>
              <a:rPr lang="zh-CN" altLang="en-US" sz="1400" dirty="0"/>
              <a:t>启动项目</a:t>
            </a:r>
            <a:endParaRPr lang="en-US" altLang="zh-CN" sz="1400" dirty="0"/>
          </a:p>
          <a:p>
            <a:r>
              <a:rPr lang="zh-CN" altLang="en-US" sz="1400" dirty="0"/>
              <a:t>⑤：打开前端项目进行测试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30389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4C98-EE4A-4F67-A2BA-82349435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2D3CC-E98B-48B6-81F4-3C75F0C43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107" name="文本占位符 3">
            <a:extLst>
              <a:ext uri="{FF2B5EF4-FFF2-40B4-BE49-F238E27FC236}">
                <a16:creationId xmlns:a16="http://schemas.microsoft.com/office/drawing/2014/main" id="{F3406F2E-7262-477B-874C-4C6194FB2424}"/>
              </a:ext>
            </a:extLst>
          </p:cNvPr>
          <p:cNvSpPr txBox="1">
            <a:spLocks/>
          </p:cNvSpPr>
          <p:nvPr/>
        </p:nvSpPr>
        <p:spPr>
          <a:xfrm>
            <a:off x="710880" y="1457271"/>
            <a:ext cx="10698800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目标：接口测试工具及前后端联调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EA7821-4F40-4539-9368-83728EE7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08" y="2738832"/>
            <a:ext cx="4649543" cy="290233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2879D4-08ED-432C-B8E1-4700F9A81F57}"/>
              </a:ext>
            </a:extLst>
          </p:cNvPr>
          <p:cNvSpPr/>
          <p:nvPr/>
        </p:nvSpPr>
        <p:spPr>
          <a:xfrm>
            <a:off x="5512780" y="2303586"/>
            <a:ext cx="158260" cy="41235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8884F69B-CA60-4C88-A455-1EB126210D78}"/>
              </a:ext>
            </a:extLst>
          </p:cNvPr>
          <p:cNvSpPr txBox="1">
            <a:spLocks/>
          </p:cNvSpPr>
          <p:nvPr/>
        </p:nvSpPr>
        <p:spPr>
          <a:xfrm>
            <a:off x="4992734" y="1796239"/>
            <a:ext cx="1284974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前后端分离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E66E03-7856-45B6-9779-72C335C93D06}"/>
              </a:ext>
            </a:extLst>
          </p:cNvPr>
          <p:cNvSpPr/>
          <p:nvPr/>
        </p:nvSpPr>
        <p:spPr>
          <a:xfrm>
            <a:off x="1477106" y="3006750"/>
            <a:ext cx="2444261" cy="78251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接口测试工具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0B3E05-8D71-4957-876D-3C92AAECB38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921367" y="3398008"/>
            <a:ext cx="2392160" cy="133711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130E920-50A4-4FB2-A813-2F8B986AC41C}"/>
              </a:ext>
            </a:extLst>
          </p:cNvPr>
          <p:cNvSpPr/>
          <p:nvPr/>
        </p:nvSpPr>
        <p:spPr>
          <a:xfrm>
            <a:off x="1477106" y="4858653"/>
            <a:ext cx="2444261" cy="78251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前端工程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6B6EEE-D0EB-49A9-84E0-EE3B4CD5E94E}"/>
              </a:ext>
            </a:extLst>
          </p:cNvPr>
          <p:cNvCxnSpPr/>
          <p:nvPr/>
        </p:nvCxnSpPr>
        <p:spPr>
          <a:xfrm flipV="1">
            <a:off x="3921367" y="4735121"/>
            <a:ext cx="2392160" cy="51478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3">
            <a:extLst>
              <a:ext uri="{FF2B5EF4-FFF2-40B4-BE49-F238E27FC236}">
                <a16:creationId xmlns:a16="http://schemas.microsoft.com/office/drawing/2014/main" id="{77BC4EBE-5935-497D-BA9F-9A9470A037E9}"/>
              </a:ext>
            </a:extLst>
          </p:cNvPr>
          <p:cNvSpPr txBox="1">
            <a:spLocks/>
          </p:cNvSpPr>
          <p:nvPr/>
        </p:nvSpPr>
        <p:spPr>
          <a:xfrm>
            <a:off x="1477106" y="3852443"/>
            <a:ext cx="2687348" cy="4282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postman</a:t>
            </a:r>
            <a:r>
              <a:rPr lang="zh-CN" altLang="en-US" sz="1400" dirty="0"/>
              <a:t>、</a:t>
            </a:r>
            <a:r>
              <a:rPr lang="en-US" altLang="zh-CN" sz="1400" dirty="0"/>
              <a:t>swagger</a:t>
            </a:r>
            <a:r>
              <a:rPr lang="zh-CN" altLang="en-US" sz="1400" dirty="0"/>
              <a:t>、</a:t>
            </a:r>
            <a:r>
              <a:rPr lang="en-US" altLang="zh-CN" sz="1400" dirty="0"/>
              <a:t>knife4j</a:t>
            </a:r>
            <a:endParaRPr lang="zh-CN" altLang="en-US" sz="1400" dirty="0"/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A4282133-108A-4E9D-A7B9-9FA5AF520487}"/>
              </a:ext>
            </a:extLst>
          </p:cNvPr>
          <p:cNvSpPr txBox="1">
            <a:spLocks/>
          </p:cNvSpPr>
          <p:nvPr/>
        </p:nvSpPr>
        <p:spPr>
          <a:xfrm>
            <a:off x="4528035" y="3453696"/>
            <a:ext cx="855954" cy="4282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测试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31AC7041-94DB-4097-BC91-C378AFF7C557}"/>
              </a:ext>
            </a:extLst>
          </p:cNvPr>
          <p:cNvSpPr txBox="1">
            <a:spLocks/>
          </p:cNvSpPr>
          <p:nvPr/>
        </p:nvSpPr>
        <p:spPr>
          <a:xfrm>
            <a:off x="4110726" y="4665964"/>
            <a:ext cx="1402053" cy="4282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前后端联调</a:t>
            </a:r>
          </a:p>
        </p:txBody>
      </p:sp>
    </p:spTree>
    <p:extLst>
      <p:ext uri="{BB962C8B-B14F-4D97-AF65-F5344CB8AC3E}">
        <p14:creationId xmlns:p14="http://schemas.microsoft.com/office/powerpoint/2010/main" val="28894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/>
      <p:bldP spid="14" grpId="0" animBg="1"/>
      <p:bldP spid="43" grpId="0" animBg="1"/>
      <p:bldP spid="47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32" y="852854"/>
            <a:ext cx="5973761" cy="4563208"/>
          </a:xfrm>
        </p:spPr>
        <p:txBody>
          <a:bodyPr/>
          <a:lstStyle/>
          <a:p>
            <a:r>
              <a:rPr lang="zh-CN" altLang="en-US" dirty="0">
                <a:solidFill>
                  <a:srgbClr val="B70006"/>
                </a:solidFill>
              </a:rPr>
              <a:t>项目介绍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初始工程搭建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接口工具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knife4j</a:t>
            </a:r>
          </a:p>
          <a:p>
            <a:r>
              <a:rPr lang="zh-CN" altLang="en-US" dirty="0"/>
              <a:t>网关</a:t>
            </a:r>
          </a:p>
          <a:p>
            <a:r>
              <a:rPr kumimoji="1" lang="zh-CN" altLang="en-US" dirty="0"/>
              <a:t>前端集成</a:t>
            </a:r>
          </a:p>
        </p:txBody>
      </p:sp>
    </p:spTree>
    <p:extLst>
      <p:ext uri="{BB962C8B-B14F-4D97-AF65-F5344CB8AC3E}">
        <p14:creationId xmlns:p14="http://schemas.microsoft.com/office/powerpoint/2010/main" val="30704486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18363</TotalTime>
  <Words>3018</Words>
  <Application>Microsoft Office PowerPoint</Application>
  <PresentationFormat>宽屏</PresentationFormat>
  <Paragraphs>624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环境搭建</vt:lpstr>
      <vt:lpstr>课程对比</vt:lpstr>
      <vt:lpstr>课程对比</vt:lpstr>
      <vt:lpstr>课程对比</vt:lpstr>
      <vt:lpstr>PowerPoint 演示文稿</vt:lpstr>
      <vt:lpstr>章节介绍</vt:lpstr>
      <vt:lpstr>章节介绍</vt:lpstr>
      <vt:lpstr>章节介绍</vt:lpstr>
      <vt:lpstr>PowerPoint 演示文稿</vt:lpstr>
      <vt:lpstr>项目介绍</vt:lpstr>
      <vt:lpstr>项目介绍</vt:lpstr>
      <vt:lpstr>项目背景介绍</vt:lpstr>
      <vt:lpstr>项目背景介绍</vt:lpstr>
      <vt:lpstr>课程概述</vt:lpstr>
      <vt:lpstr>项目背景介绍</vt:lpstr>
      <vt:lpstr>项目介绍</vt:lpstr>
      <vt:lpstr>技术栈说明</vt:lpstr>
      <vt:lpstr>技术栈说明</vt:lpstr>
      <vt:lpstr>项目介绍</vt:lpstr>
      <vt:lpstr>课程概述</vt:lpstr>
      <vt:lpstr>课程概述</vt:lpstr>
      <vt:lpstr>PowerPoint 演示文稿</vt:lpstr>
      <vt:lpstr>nacos</vt:lpstr>
      <vt:lpstr>nacos</vt:lpstr>
      <vt:lpstr>nacos</vt:lpstr>
      <vt:lpstr>nacos</vt:lpstr>
      <vt:lpstr>nacos</vt:lpstr>
      <vt:lpstr>nacos注册中心</vt:lpstr>
      <vt:lpstr>nacos注册中心和配置中心</vt:lpstr>
      <vt:lpstr>nacos</vt:lpstr>
      <vt:lpstr>PowerPoint 演示文稿</vt:lpstr>
      <vt:lpstr>初始工程搭建</vt:lpstr>
      <vt:lpstr>初始工程搭建</vt:lpstr>
      <vt:lpstr>初始工程搭建</vt:lpstr>
      <vt:lpstr>初始工程搭建</vt:lpstr>
      <vt:lpstr>初始工程搭建</vt:lpstr>
      <vt:lpstr>初始工程搭建</vt:lpstr>
      <vt:lpstr>初始工程搭建</vt:lpstr>
      <vt:lpstr>初始工程搭建</vt:lpstr>
      <vt:lpstr>项目背景介绍</vt:lpstr>
      <vt:lpstr>PowerPoint 演示文稿</vt:lpstr>
      <vt:lpstr>app登录</vt:lpstr>
      <vt:lpstr>app登录</vt:lpstr>
      <vt:lpstr>app登录</vt:lpstr>
      <vt:lpstr>app登录</vt:lpstr>
      <vt:lpstr>app登录</vt:lpstr>
      <vt:lpstr>app登录</vt:lpstr>
      <vt:lpstr>app登录</vt:lpstr>
      <vt:lpstr>app登录</vt:lpstr>
      <vt:lpstr>app登录</vt:lpstr>
      <vt:lpstr>app登录</vt:lpstr>
      <vt:lpstr>登录&amp;网关</vt:lpstr>
      <vt:lpstr>PowerPoint 演示文稿</vt:lpstr>
      <vt:lpstr>接口测试工具</vt:lpstr>
      <vt:lpstr>接口测试工具</vt:lpstr>
      <vt:lpstr>接口测试工具</vt:lpstr>
      <vt:lpstr>接口测试工具</vt:lpstr>
      <vt:lpstr>接口测试工具</vt:lpstr>
      <vt:lpstr>开发流程规范</vt:lpstr>
      <vt:lpstr>接口测试工具</vt:lpstr>
      <vt:lpstr>接口测试工具</vt:lpstr>
      <vt:lpstr>接口测试工具</vt:lpstr>
      <vt:lpstr>接口测试工具</vt:lpstr>
      <vt:lpstr>接口测试工具</vt:lpstr>
      <vt:lpstr>接口测试工具</vt:lpstr>
      <vt:lpstr>PowerPoint 演示文稿</vt:lpstr>
      <vt:lpstr>app端网关</vt:lpstr>
      <vt:lpstr>app端网关</vt:lpstr>
      <vt:lpstr>app端网关</vt:lpstr>
      <vt:lpstr>网关校验jwt</vt:lpstr>
      <vt:lpstr>app端网关</vt:lpstr>
      <vt:lpstr>网关校验jwt</vt:lpstr>
      <vt:lpstr>PowerPoint 演示文稿</vt:lpstr>
      <vt:lpstr>app前端项目集成</vt:lpstr>
      <vt:lpstr>app前端项目集成</vt:lpstr>
      <vt:lpstr>app前端项目集成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1314</cp:revision>
  <dcterms:created xsi:type="dcterms:W3CDTF">2020-03-31T02:23:27Z</dcterms:created>
  <dcterms:modified xsi:type="dcterms:W3CDTF">2021-07-16T03:49:12Z</dcterms:modified>
</cp:coreProperties>
</file>