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36"/>
  </p:notesMasterIdLst>
  <p:handoutMasterIdLst>
    <p:handoutMasterId r:id="rId37"/>
  </p:handoutMasterIdLst>
  <p:sldIdLst>
    <p:sldId id="462" r:id="rId8"/>
    <p:sldId id="591" r:id="rId9"/>
    <p:sldId id="592" r:id="rId10"/>
    <p:sldId id="593" r:id="rId11"/>
    <p:sldId id="564" r:id="rId12"/>
    <p:sldId id="520" r:id="rId13"/>
    <p:sldId id="583" r:id="rId14"/>
    <p:sldId id="576" r:id="rId15"/>
    <p:sldId id="577" r:id="rId16"/>
    <p:sldId id="585" r:id="rId17"/>
    <p:sldId id="584" r:id="rId18"/>
    <p:sldId id="575" r:id="rId19"/>
    <p:sldId id="521" r:id="rId20"/>
    <p:sldId id="522" r:id="rId21"/>
    <p:sldId id="582" r:id="rId22"/>
    <p:sldId id="581" r:id="rId23"/>
    <p:sldId id="589" r:id="rId24"/>
    <p:sldId id="566" r:id="rId25"/>
    <p:sldId id="563" r:id="rId26"/>
    <p:sldId id="586" r:id="rId27"/>
    <p:sldId id="588" r:id="rId28"/>
    <p:sldId id="587" r:id="rId29"/>
    <p:sldId id="590" r:id="rId30"/>
    <p:sldId id="596" r:id="rId31"/>
    <p:sldId id="594" r:id="rId32"/>
    <p:sldId id="595" r:id="rId33"/>
    <p:sldId id="597" r:id="rId34"/>
    <p:sldId id="26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515151"/>
    <a:srgbClr val="333333"/>
    <a:srgbClr val="49504F"/>
    <a:srgbClr val="AD2B26"/>
    <a:srgbClr val="B70006"/>
    <a:srgbClr val="B60206"/>
    <a:srgbClr val="919191"/>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5306" autoAdjust="0"/>
  </p:normalViewPr>
  <p:slideViewPr>
    <p:cSldViewPr snapToGrid="0">
      <p:cViewPr varScale="1">
        <p:scale>
          <a:sx n="109" d="100"/>
          <a:sy n="109" d="100"/>
        </p:scale>
        <p:origin x="74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2021/8/11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dirty="0"/>
              <a:t>文章列表查看</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F67C6E-0642-4BE4-BB3E-4827667DEB45}"/>
              </a:ext>
            </a:extLst>
          </p:cNvPr>
          <p:cNvSpPr>
            <a:spLocks noGrp="1"/>
          </p:cNvSpPr>
          <p:nvPr>
            <p:ph type="body" sz="quarter" idx="10"/>
          </p:nvPr>
        </p:nvSpPr>
        <p:spPr>
          <a:xfrm>
            <a:off x="5096390" y="1928925"/>
            <a:ext cx="5760538" cy="2730998"/>
          </a:xfrm>
        </p:spPr>
        <p:txBody>
          <a:bodyPr/>
          <a:lstStyle/>
          <a:p>
            <a:pPr marL="0" indent="0">
              <a:buNone/>
            </a:pPr>
            <a:r>
              <a:rPr lang="zh-CN" altLang="en-US" dirty="0"/>
              <a:t>为什么文章表要拆分成多个表？</a:t>
            </a:r>
          </a:p>
        </p:txBody>
      </p:sp>
      <p:sp>
        <p:nvSpPr>
          <p:cNvPr id="3" name="标题 2">
            <a:extLst>
              <a:ext uri="{FF2B5EF4-FFF2-40B4-BE49-F238E27FC236}">
                <a16:creationId xmlns:a16="http://schemas.microsoft.com/office/drawing/2014/main" id="{7D01D24B-5E2E-483F-9F7B-B073AFB27040}"/>
              </a:ext>
            </a:extLst>
          </p:cNvPr>
          <p:cNvSpPr>
            <a:spLocks noGrp="1"/>
          </p:cNvSpPr>
          <p:nvPr>
            <p:ph type="title"/>
          </p:nvPr>
        </p:nvSpPr>
        <p:spPr/>
        <p:txBody>
          <a:bodyPr/>
          <a:lstStyle/>
          <a:p>
            <a:r>
              <a:rPr lang="en-US" altLang="zh-CN" dirty="0"/>
              <a:t>app</a:t>
            </a:r>
            <a:r>
              <a:rPr lang="zh-CN" altLang="en-US" dirty="0"/>
              <a:t>端文章列表</a:t>
            </a:r>
          </a:p>
        </p:txBody>
      </p:sp>
    </p:spTree>
    <p:extLst>
      <p:ext uri="{BB962C8B-B14F-4D97-AF65-F5344CB8AC3E}">
        <p14:creationId xmlns:p14="http://schemas.microsoft.com/office/powerpoint/2010/main" val="217428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BEC3A-6256-410A-82F6-BCBE313D0100}"/>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0F5DB364-0B56-4BF7-AA11-DD49C1D52253}"/>
              </a:ext>
            </a:extLst>
          </p:cNvPr>
          <p:cNvSpPr>
            <a:spLocks noGrp="1"/>
          </p:cNvSpPr>
          <p:nvPr>
            <p:ph type="body" sz="quarter" idx="10"/>
          </p:nvPr>
        </p:nvSpPr>
        <p:spPr/>
        <p:txBody>
          <a:bodyPr/>
          <a:lstStyle/>
          <a:p>
            <a:r>
              <a:rPr lang="zh-CN" altLang="en-US" dirty="0"/>
              <a:t>表的拆分</a:t>
            </a:r>
            <a:r>
              <a:rPr lang="en-US" altLang="zh-CN" dirty="0"/>
              <a:t>-</a:t>
            </a:r>
            <a:r>
              <a:rPr lang="zh-CN" altLang="en-US" dirty="0"/>
              <a:t>垂直分表</a:t>
            </a:r>
          </a:p>
        </p:txBody>
      </p:sp>
      <p:sp>
        <p:nvSpPr>
          <p:cNvPr id="4" name="文本占位符 3">
            <a:extLst>
              <a:ext uri="{FF2B5EF4-FFF2-40B4-BE49-F238E27FC236}">
                <a16:creationId xmlns:a16="http://schemas.microsoft.com/office/drawing/2014/main" id="{6536BEFB-59D8-4952-9313-AB7257AEBE20}"/>
              </a:ext>
            </a:extLst>
          </p:cNvPr>
          <p:cNvSpPr>
            <a:spLocks noGrp="1"/>
          </p:cNvSpPr>
          <p:nvPr>
            <p:ph type="body" sz="quarter" idx="11"/>
          </p:nvPr>
        </p:nvSpPr>
        <p:spPr>
          <a:xfrm>
            <a:off x="710880" y="1656001"/>
            <a:ext cx="10698800" cy="1931261"/>
          </a:xfrm>
        </p:spPr>
        <p:txBody>
          <a:bodyPr/>
          <a:lstStyle/>
          <a:p>
            <a:r>
              <a:rPr lang="zh-CN" altLang="en-US" dirty="0"/>
              <a:t>垂直分表：将一个表的字段分散到多个表中，每个表存储其中一部分字段。</a:t>
            </a:r>
            <a:endParaRPr lang="en-US" altLang="zh-CN" dirty="0"/>
          </a:p>
          <a:p>
            <a:r>
              <a:rPr lang="zh-CN" altLang="en-US" dirty="0"/>
              <a:t>优势：</a:t>
            </a:r>
            <a:endParaRPr lang="en-US" altLang="zh-CN" dirty="0"/>
          </a:p>
          <a:p>
            <a:r>
              <a:rPr lang="en-US" altLang="zh-CN" dirty="0"/>
              <a:t>1. </a:t>
            </a:r>
            <a:r>
              <a:rPr lang="zh-CN" altLang="en-US" dirty="0"/>
              <a:t>减少</a:t>
            </a:r>
            <a:r>
              <a:rPr lang="en-US" altLang="zh-CN" dirty="0"/>
              <a:t>IO</a:t>
            </a:r>
            <a:r>
              <a:rPr lang="zh-CN" altLang="en-US" dirty="0"/>
              <a:t>争抢，减少锁表的几率，查看文章概述与文章详情互不影响</a:t>
            </a:r>
          </a:p>
          <a:p>
            <a:r>
              <a:rPr lang="en-US" altLang="zh-CN" dirty="0"/>
              <a:t>2. </a:t>
            </a:r>
            <a:r>
              <a:rPr lang="zh-CN" altLang="en-US" dirty="0"/>
              <a:t>充分发挥高频数据的操作效率，对文章概述数据操作的高效率不会被操作文章详情数据的低效率所拖累。</a:t>
            </a:r>
            <a:endParaRPr lang="en-US" altLang="zh-CN" dirty="0"/>
          </a:p>
        </p:txBody>
      </p:sp>
      <p:sp>
        <p:nvSpPr>
          <p:cNvPr id="5" name="文本占位符 3">
            <a:extLst>
              <a:ext uri="{FF2B5EF4-FFF2-40B4-BE49-F238E27FC236}">
                <a16:creationId xmlns:a16="http://schemas.microsoft.com/office/drawing/2014/main" id="{076579D8-924F-4AD5-9F16-C0D7064B2D3C}"/>
              </a:ext>
            </a:extLst>
          </p:cNvPr>
          <p:cNvSpPr txBox="1">
            <a:spLocks/>
          </p:cNvSpPr>
          <p:nvPr/>
        </p:nvSpPr>
        <p:spPr>
          <a:xfrm>
            <a:off x="710880" y="3736981"/>
            <a:ext cx="10698800" cy="188236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拆分规则：</a:t>
            </a:r>
            <a:endParaRPr lang="en-US" altLang="zh-CN" dirty="0"/>
          </a:p>
          <a:p>
            <a:pPr marL="342900" indent="-342900">
              <a:buFont typeface="+mj-lt"/>
              <a:buAutoNum type="arabicPeriod"/>
            </a:pPr>
            <a:r>
              <a:rPr lang="zh-CN" altLang="en-US" dirty="0"/>
              <a:t>把不常用的字段单独放在一张表</a:t>
            </a:r>
            <a:endParaRPr lang="en-US" altLang="zh-CN" dirty="0"/>
          </a:p>
          <a:p>
            <a:pPr marL="342900" indent="-342900">
              <a:buFont typeface="+mj-lt"/>
              <a:buAutoNum type="arabicPeriod"/>
            </a:pPr>
            <a:r>
              <a:rPr lang="zh-CN" altLang="en-US" dirty="0"/>
              <a:t>把</a:t>
            </a:r>
            <a:r>
              <a:rPr lang="en-US" altLang="zh-CN" dirty="0"/>
              <a:t>text</a:t>
            </a:r>
            <a:r>
              <a:rPr lang="zh-CN" altLang="en-US" dirty="0"/>
              <a:t>，</a:t>
            </a:r>
            <a:r>
              <a:rPr lang="en-US" altLang="zh-CN" dirty="0"/>
              <a:t>blob</a:t>
            </a:r>
            <a:r>
              <a:rPr lang="zh-CN" altLang="en-US" dirty="0"/>
              <a:t>等大字段拆分出来单独放在一张表</a:t>
            </a:r>
            <a:endParaRPr lang="en-US" altLang="zh-CN" dirty="0"/>
          </a:p>
          <a:p>
            <a:pPr marL="342900" indent="-342900">
              <a:buFont typeface="+mj-lt"/>
              <a:buAutoNum type="arabicPeriod"/>
            </a:pPr>
            <a:r>
              <a:rPr lang="zh-CN" altLang="en-US" dirty="0"/>
              <a:t>经常组合查询的字段单独放在一张表中</a:t>
            </a:r>
            <a:endParaRPr lang="en-US" altLang="zh-CN" dirty="0"/>
          </a:p>
        </p:txBody>
      </p:sp>
    </p:spTree>
    <p:extLst>
      <p:ext uri="{BB962C8B-B14F-4D97-AF65-F5344CB8AC3E}">
        <p14:creationId xmlns:p14="http://schemas.microsoft.com/office/powerpoint/2010/main" val="240260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096390" y="1279816"/>
            <a:ext cx="6193058" cy="4511040"/>
          </a:xfrm>
        </p:spPr>
        <p:txBody>
          <a:bodyPr/>
          <a:lstStyle/>
          <a:p>
            <a:r>
              <a:rPr lang="zh-CN" altLang="en-US" dirty="0"/>
              <a:t>文章展示的效果</a:t>
            </a:r>
            <a:endParaRPr lang="en-US" altLang="zh-CN" dirty="0"/>
          </a:p>
          <a:p>
            <a:r>
              <a:rPr lang="zh-CN" altLang="en-US" dirty="0"/>
              <a:t>文章相关的表共有三个</a:t>
            </a:r>
            <a:endParaRPr lang="en-US" altLang="zh-CN" dirty="0"/>
          </a:p>
          <a:p>
            <a:pPr lvl="1"/>
            <a:r>
              <a:rPr lang="en-US" altLang="zh-CN" b="0" dirty="0" err="1"/>
              <a:t>ap_article</a:t>
            </a:r>
            <a:endParaRPr lang="en-US" altLang="zh-CN" b="0" dirty="0"/>
          </a:p>
          <a:p>
            <a:pPr lvl="1"/>
            <a:r>
              <a:rPr lang="en-US" altLang="zh-CN" b="0" dirty="0" err="1"/>
              <a:t>ap_article_config</a:t>
            </a:r>
            <a:endParaRPr lang="en-US" altLang="zh-CN" b="0" dirty="0"/>
          </a:p>
          <a:p>
            <a:pPr lvl="1"/>
            <a:r>
              <a:rPr lang="en-US" altLang="zh-CN" b="0" dirty="0" err="1"/>
              <a:t>ap_article_content</a:t>
            </a:r>
            <a:endParaRPr lang="en-US" altLang="zh-CN" b="0" dirty="0"/>
          </a:p>
          <a:p>
            <a:r>
              <a:rPr lang="zh-CN" altLang="en-US" dirty="0"/>
              <a:t>垂直分表的规则</a:t>
            </a:r>
            <a:endParaRPr lang="en-US" altLang="zh-CN" dirty="0"/>
          </a:p>
          <a:p>
            <a:pPr lvl="1"/>
            <a:r>
              <a:rPr lang="zh-CN" altLang="en-US" b="0" dirty="0"/>
              <a:t>不常用的字段单独放在一张表</a:t>
            </a:r>
            <a:endParaRPr lang="en-US" altLang="zh-CN" b="0" dirty="0"/>
          </a:p>
          <a:p>
            <a:pPr lvl="1"/>
            <a:r>
              <a:rPr lang="zh-CN" altLang="en-US" b="0" dirty="0"/>
              <a:t>大字段拆分出来单独放在一张表</a:t>
            </a:r>
            <a:endParaRPr lang="en-US" altLang="zh-CN" b="0" dirty="0"/>
          </a:p>
          <a:p>
            <a:pPr lvl="1"/>
            <a:r>
              <a:rPr lang="zh-CN" altLang="en-US" b="0" dirty="0"/>
              <a:t>经常组合查询的字段单独放在一张表中</a:t>
            </a:r>
            <a:endParaRPr lang="en-US" altLang="zh-CN" dirty="0"/>
          </a:p>
          <a:p>
            <a:pPr lvl="1"/>
            <a:endParaRPr lang="en-US" altLang="zh-CN" dirty="0"/>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en-US" altLang="zh-CN" dirty="0"/>
              <a:t>app</a:t>
            </a:r>
            <a:r>
              <a:rPr lang="zh-CN" altLang="en-US" dirty="0"/>
              <a:t>端文章列表</a:t>
            </a:r>
          </a:p>
        </p:txBody>
      </p:sp>
    </p:spTree>
    <p:extLst>
      <p:ext uri="{BB962C8B-B14F-4D97-AF65-F5344CB8AC3E}">
        <p14:creationId xmlns:p14="http://schemas.microsoft.com/office/powerpoint/2010/main" val="184108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67A2-BB34-40A7-8078-DB3917319870}"/>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DD0F3FD2-E579-420B-8883-3A3383793C10}"/>
              </a:ext>
            </a:extLst>
          </p:cNvPr>
          <p:cNvSpPr>
            <a:spLocks noGrp="1"/>
          </p:cNvSpPr>
          <p:nvPr>
            <p:ph type="body" sz="quarter" idx="10"/>
          </p:nvPr>
        </p:nvSpPr>
        <p:spPr/>
        <p:txBody>
          <a:bodyPr/>
          <a:lstStyle/>
          <a:p>
            <a:r>
              <a:rPr lang="zh-CN" altLang="en-US" dirty="0"/>
              <a:t>实现思路</a:t>
            </a:r>
          </a:p>
        </p:txBody>
      </p:sp>
      <p:sp>
        <p:nvSpPr>
          <p:cNvPr id="4" name="文本占位符 3">
            <a:extLst>
              <a:ext uri="{FF2B5EF4-FFF2-40B4-BE49-F238E27FC236}">
                <a16:creationId xmlns:a16="http://schemas.microsoft.com/office/drawing/2014/main" id="{BB2BE39C-B350-4E42-BD01-F1067E830AD6}"/>
              </a:ext>
            </a:extLst>
          </p:cNvPr>
          <p:cNvSpPr>
            <a:spLocks noGrp="1"/>
          </p:cNvSpPr>
          <p:nvPr>
            <p:ph type="body" sz="quarter" idx="11"/>
          </p:nvPr>
        </p:nvSpPr>
        <p:spPr>
          <a:xfrm>
            <a:off x="10774087" y="2528867"/>
            <a:ext cx="590381" cy="368483"/>
          </a:xfrm>
        </p:spPr>
        <p:txBody>
          <a:bodyPr/>
          <a:lstStyle/>
          <a:p>
            <a:r>
              <a:rPr lang="zh-CN" altLang="en-US" sz="1400" dirty="0"/>
              <a:t>上拉</a:t>
            </a:r>
          </a:p>
        </p:txBody>
      </p:sp>
      <p:pic>
        <p:nvPicPr>
          <p:cNvPr id="8" name="图片 7">
            <a:extLst>
              <a:ext uri="{FF2B5EF4-FFF2-40B4-BE49-F238E27FC236}">
                <a16:creationId xmlns:a16="http://schemas.microsoft.com/office/drawing/2014/main" id="{53789529-54E9-4FFD-AAD5-E603B69C0A76}"/>
              </a:ext>
            </a:extLst>
          </p:cNvPr>
          <p:cNvPicPr>
            <a:picLocks noChangeAspect="1"/>
          </p:cNvPicPr>
          <p:nvPr/>
        </p:nvPicPr>
        <p:blipFill>
          <a:blip r:embed="rId2"/>
          <a:stretch>
            <a:fillRect/>
          </a:stretch>
        </p:blipFill>
        <p:spPr>
          <a:xfrm>
            <a:off x="4786692" y="1723358"/>
            <a:ext cx="2638425" cy="4933950"/>
          </a:xfrm>
          <a:prstGeom prst="rect">
            <a:avLst/>
          </a:prstGeom>
        </p:spPr>
      </p:pic>
      <p:pic>
        <p:nvPicPr>
          <p:cNvPr id="10" name="图片 9">
            <a:extLst>
              <a:ext uri="{FF2B5EF4-FFF2-40B4-BE49-F238E27FC236}">
                <a16:creationId xmlns:a16="http://schemas.microsoft.com/office/drawing/2014/main" id="{70A0B1FD-17CC-4F3A-9499-F7E9D6152BE7}"/>
              </a:ext>
            </a:extLst>
          </p:cNvPr>
          <p:cNvPicPr>
            <a:picLocks noChangeAspect="1"/>
          </p:cNvPicPr>
          <p:nvPr/>
        </p:nvPicPr>
        <p:blipFill>
          <a:blip r:embed="rId3"/>
          <a:stretch>
            <a:fillRect/>
          </a:stretch>
        </p:blipFill>
        <p:spPr>
          <a:xfrm>
            <a:off x="8176976" y="1756696"/>
            <a:ext cx="2609850" cy="4867275"/>
          </a:xfrm>
          <a:prstGeom prst="rect">
            <a:avLst/>
          </a:prstGeom>
        </p:spPr>
      </p:pic>
      <p:sp>
        <p:nvSpPr>
          <p:cNvPr id="12" name="箭头: 下 11">
            <a:extLst>
              <a:ext uri="{FF2B5EF4-FFF2-40B4-BE49-F238E27FC236}">
                <a16:creationId xmlns:a16="http://schemas.microsoft.com/office/drawing/2014/main" id="{37297E10-00B6-41E4-9019-669BEEDC65FF}"/>
              </a:ext>
            </a:extLst>
          </p:cNvPr>
          <p:cNvSpPr/>
          <p:nvPr/>
        </p:nvSpPr>
        <p:spPr>
          <a:xfrm rot="10800000">
            <a:off x="10941790" y="3078411"/>
            <a:ext cx="254977" cy="1881554"/>
          </a:xfrm>
          <a:prstGeom prst="downArrow">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E4F9CC2B-4C90-49B3-B784-D53FDC2E79C9}"/>
              </a:ext>
            </a:extLst>
          </p:cNvPr>
          <p:cNvGrpSpPr/>
          <p:nvPr/>
        </p:nvGrpSpPr>
        <p:grpSpPr>
          <a:xfrm>
            <a:off x="7387751" y="3045073"/>
            <a:ext cx="590381" cy="2268415"/>
            <a:chOff x="7387751" y="3045073"/>
            <a:chExt cx="590381" cy="2268415"/>
          </a:xfrm>
        </p:grpSpPr>
        <p:sp>
          <p:nvSpPr>
            <p:cNvPr id="11" name="箭头: 下 10">
              <a:extLst>
                <a:ext uri="{FF2B5EF4-FFF2-40B4-BE49-F238E27FC236}">
                  <a16:creationId xmlns:a16="http://schemas.microsoft.com/office/drawing/2014/main" id="{AB1BE426-14AF-461A-9A3C-274E92ABFD2D}"/>
                </a:ext>
              </a:extLst>
            </p:cNvPr>
            <p:cNvSpPr/>
            <p:nvPr/>
          </p:nvSpPr>
          <p:spPr>
            <a:xfrm>
              <a:off x="7551507" y="3045073"/>
              <a:ext cx="254977" cy="1881554"/>
            </a:xfrm>
            <a:prstGeom prst="downArrow">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3">
              <a:extLst>
                <a:ext uri="{FF2B5EF4-FFF2-40B4-BE49-F238E27FC236}">
                  <a16:creationId xmlns:a16="http://schemas.microsoft.com/office/drawing/2014/main" id="{E5D87EE6-D1B3-4CAF-BF4B-72BCC3D42857}"/>
                </a:ext>
              </a:extLst>
            </p:cNvPr>
            <p:cNvSpPr txBox="1">
              <a:spLocks/>
            </p:cNvSpPr>
            <p:nvPr/>
          </p:nvSpPr>
          <p:spPr>
            <a:xfrm>
              <a:off x="7387751" y="4945005"/>
              <a:ext cx="590381" cy="36848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下拉</a:t>
              </a:r>
            </a:p>
          </p:txBody>
        </p:sp>
      </p:grpSp>
      <p:sp>
        <p:nvSpPr>
          <p:cNvPr id="14" name="文本占位符 3">
            <a:extLst>
              <a:ext uri="{FF2B5EF4-FFF2-40B4-BE49-F238E27FC236}">
                <a16:creationId xmlns:a16="http://schemas.microsoft.com/office/drawing/2014/main" id="{B0928A30-2338-4C14-90AD-BAB136DA042B}"/>
              </a:ext>
            </a:extLst>
          </p:cNvPr>
          <p:cNvSpPr txBox="1">
            <a:spLocks/>
          </p:cNvSpPr>
          <p:nvPr/>
        </p:nvSpPr>
        <p:spPr>
          <a:xfrm>
            <a:off x="599511" y="1850850"/>
            <a:ext cx="4060791" cy="75440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1,</a:t>
            </a:r>
            <a:r>
              <a:rPr lang="zh-CN" altLang="en-US" sz="1400" dirty="0"/>
              <a:t>在默认频道展示</a:t>
            </a:r>
            <a:r>
              <a:rPr lang="en-US" altLang="zh-CN" sz="1400" dirty="0"/>
              <a:t>10</a:t>
            </a:r>
            <a:r>
              <a:rPr lang="zh-CN" altLang="en-US" sz="1400" dirty="0"/>
              <a:t>条文章信息</a:t>
            </a:r>
          </a:p>
          <a:p>
            <a:r>
              <a:rPr lang="en-US" altLang="zh-CN" sz="1400" dirty="0"/>
              <a:t>2,</a:t>
            </a:r>
            <a:r>
              <a:rPr lang="zh-CN" altLang="en-US" sz="1400" dirty="0"/>
              <a:t>可以切换频道查看不同种类文章</a:t>
            </a:r>
          </a:p>
          <a:p>
            <a:endParaRPr lang="zh-CN" altLang="en-US" sz="1400" dirty="0"/>
          </a:p>
        </p:txBody>
      </p:sp>
      <p:sp>
        <p:nvSpPr>
          <p:cNvPr id="15" name="文本占位符 3">
            <a:extLst>
              <a:ext uri="{FF2B5EF4-FFF2-40B4-BE49-F238E27FC236}">
                <a16:creationId xmlns:a16="http://schemas.microsoft.com/office/drawing/2014/main" id="{4214461D-9556-4671-B6D1-24A8ECFA070C}"/>
              </a:ext>
            </a:extLst>
          </p:cNvPr>
          <p:cNvSpPr txBox="1">
            <a:spLocks/>
          </p:cNvSpPr>
          <p:nvPr/>
        </p:nvSpPr>
        <p:spPr>
          <a:xfrm>
            <a:off x="593207" y="4486697"/>
            <a:ext cx="4306858" cy="155377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solidFill>
                  <a:srgbClr val="AD2B26"/>
                </a:solidFill>
              </a:rPr>
              <a:t>5</a:t>
            </a:r>
            <a:r>
              <a:rPr lang="zh-CN" altLang="en-US" sz="1400" dirty="0">
                <a:solidFill>
                  <a:srgbClr val="AD2B26"/>
                </a:solidFill>
              </a:rPr>
              <a:t>，如果是当前频道的首页，前端传递默认参数：</a:t>
            </a:r>
            <a:endParaRPr lang="en-US" altLang="zh-CN" sz="1400" dirty="0">
              <a:solidFill>
                <a:srgbClr val="AD2B26"/>
              </a:solidFill>
            </a:endParaRPr>
          </a:p>
          <a:p>
            <a:r>
              <a:rPr lang="en-US" altLang="zh-CN" sz="1400" dirty="0" err="1">
                <a:solidFill>
                  <a:srgbClr val="AD2B26"/>
                </a:solidFill>
              </a:rPr>
              <a:t>maxBehotTime</a:t>
            </a:r>
            <a:r>
              <a:rPr lang="zh-CN" altLang="en-US" sz="1400" dirty="0">
                <a:solidFill>
                  <a:srgbClr val="AD2B26"/>
                </a:solidFill>
              </a:rPr>
              <a:t>：</a:t>
            </a:r>
            <a:r>
              <a:rPr lang="en-US" altLang="zh-CN" sz="1400" dirty="0">
                <a:solidFill>
                  <a:srgbClr val="AD2B26"/>
                </a:solidFill>
              </a:rPr>
              <a:t>0</a:t>
            </a:r>
            <a:r>
              <a:rPr lang="zh-CN" altLang="en-US" sz="1400" dirty="0">
                <a:solidFill>
                  <a:srgbClr val="AD2B26"/>
                </a:solidFill>
              </a:rPr>
              <a:t>（毫秒）</a:t>
            </a:r>
            <a:endParaRPr lang="en-US" altLang="zh-CN" sz="1400" dirty="0">
              <a:solidFill>
                <a:srgbClr val="AD2B26"/>
              </a:solidFill>
            </a:endParaRPr>
          </a:p>
          <a:p>
            <a:r>
              <a:rPr lang="en-US" altLang="zh-CN" sz="1400" dirty="0" err="1">
                <a:solidFill>
                  <a:srgbClr val="AD2B26"/>
                </a:solidFill>
              </a:rPr>
              <a:t>minBehotTime</a:t>
            </a:r>
            <a:r>
              <a:rPr lang="zh-CN" altLang="en-US" sz="1400" dirty="0">
                <a:solidFill>
                  <a:srgbClr val="AD2B26"/>
                </a:solidFill>
              </a:rPr>
              <a:t>：</a:t>
            </a:r>
            <a:r>
              <a:rPr lang="en-US" altLang="zh-CN" sz="1400" dirty="0">
                <a:solidFill>
                  <a:srgbClr val="AD2B26"/>
                </a:solidFill>
              </a:rPr>
              <a:t>20000000000000</a:t>
            </a:r>
            <a:r>
              <a:rPr lang="zh-CN" altLang="en-US" sz="1400" dirty="0">
                <a:solidFill>
                  <a:srgbClr val="AD2B26"/>
                </a:solidFill>
              </a:rPr>
              <a:t>（毫秒）</a:t>
            </a:r>
            <a:endParaRPr lang="en-US" altLang="zh-CN" sz="1400" dirty="0">
              <a:solidFill>
                <a:srgbClr val="AD2B26"/>
              </a:solidFill>
            </a:endParaRPr>
          </a:p>
          <a:p>
            <a:r>
              <a:rPr lang="en-US" altLang="zh-CN" sz="1400" dirty="0">
                <a:solidFill>
                  <a:srgbClr val="AD2B26"/>
                </a:solidFill>
              </a:rPr>
              <a:t>                           2063</a:t>
            </a:r>
            <a:r>
              <a:rPr lang="zh-CN" altLang="en-US" sz="1400" dirty="0">
                <a:solidFill>
                  <a:srgbClr val="AD2B26"/>
                </a:solidFill>
              </a:rPr>
              <a:t>年</a:t>
            </a:r>
            <a:endParaRPr lang="en-US" altLang="zh-CN" sz="1400" dirty="0">
              <a:solidFill>
                <a:srgbClr val="AD2B26"/>
              </a:solidFill>
            </a:endParaRPr>
          </a:p>
          <a:p>
            <a:endParaRPr lang="zh-CN" altLang="en-US" sz="1400" dirty="0">
              <a:solidFill>
                <a:srgbClr val="AD2B26"/>
              </a:solidFill>
            </a:endParaRPr>
          </a:p>
        </p:txBody>
      </p:sp>
      <p:sp>
        <p:nvSpPr>
          <p:cNvPr id="16" name="文本占位符 3">
            <a:extLst>
              <a:ext uri="{FF2B5EF4-FFF2-40B4-BE49-F238E27FC236}">
                <a16:creationId xmlns:a16="http://schemas.microsoft.com/office/drawing/2014/main" id="{2D2B7E85-39F9-404C-B982-DDFB6F711EEE}"/>
              </a:ext>
            </a:extLst>
          </p:cNvPr>
          <p:cNvSpPr txBox="1">
            <a:spLocks/>
          </p:cNvSpPr>
          <p:nvPr/>
        </p:nvSpPr>
        <p:spPr>
          <a:xfrm>
            <a:off x="618072" y="3433698"/>
            <a:ext cx="4060791" cy="108188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4,</a:t>
            </a:r>
            <a:r>
              <a:rPr lang="zh-CN" altLang="en-US" sz="1400" dirty="0"/>
              <a:t>当用户上拉可以加载更多的文章信息（按照发布时间）本页文章列表中发布时间最小的时间为依据</a:t>
            </a:r>
          </a:p>
          <a:p>
            <a:endParaRPr lang="zh-CN" altLang="en-US" sz="1400" dirty="0"/>
          </a:p>
        </p:txBody>
      </p:sp>
      <p:sp>
        <p:nvSpPr>
          <p:cNvPr id="17" name="文本占位符 3">
            <a:extLst>
              <a:ext uri="{FF2B5EF4-FFF2-40B4-BE49-F238E27FC236}">
                <a16:creationId xmlns:a16="http://schemas.microsoft.com/office/drawing/2014/main" id="{2236CC02-CB8C-4933-AEFC-534395C78B8B}"/>
              </a:ext>
            </a:extLst>
          </p:cNvPr>
          <p:cNvSpPr txBox="1">
            <a:spLocks/>
          </p:cNvSpPr>
          <p:nvPr/>
        </p:nvSpPr>
        <p:spPr>
          <a:xfrm>
            <a:off x="599511" y="2684945"/>
            <a:ext cx="4060791" cy="73932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3,</a:t>
            </a:r>
            <a:r>
              <a:rPr lang="zh-CN" altLang="en-US" sz="1400" dirty="0"/>
              <a:t>当用户下拉可以加载最新的文章（分页）本页文章列表中发布时间为最大的时间为依据</a:t>
            </a:r>
          </a:p>
          <a:p>
            <a:endParaRPr lang="zh-CN" altLang="en-US" sz="1400" dirty="0"/>
          </a:p>
        </p:txBody>
      </p:sp>
      <p:pic>
        <p:nvPicPr>
          <p:cNvPr id="7" name="图片 6">
            <a:extLst>
              <a:ext uri="{FF2B5EF4-FFF2-40B4-BE49-F238E27FC236}">
                <a16:creationId xmlns:a16="http://schemas.microsoft.com/office/drawing/2014/main" id="{52E2431A-CC43-489F-B36F-0F4DE0E3AB93}"/>
              </a:ext>
            </a:extLst>
          </p:cNvPr>
          <p:cNvPicPr>
            <a:picLocks noChangeAspect="1"/>
          </p:cNvPicPr>
          <p:nvPr/>
        </p:nvPicPr>
        <p:blipFill>
          <a:blip r:embed="rId4"/>
          <a:stretch>
            <a:fillRect/>
          </a:stretch>
        </p:blipFill>
        <p:spPr>
          <a:xfrm>
            <a:off x="7392613" y="3697395"/>
            <a:ext cx="161925" cy="666750"/>
          </a:xfrm>
          <a:prstGeom prst="rect">
            <a:avLst/>
          </a:prstGeom>
        </p:spPr>
      </p:pic>
    </p:spTree>
    <p:extLst>
      <p:ext uri="{BB962C8B-B14F-4D97-AF65-F5344CB8AC3E}">
        <p14:creationId xmlns:p14="http://schemas.microsoft.com/office/powerpoint/2010/main" val="20620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animBg="1"/>
      <p:bldP spid="1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67A2-BB34-40A7-8078-DB3917319870}"/>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DD0F3FD2-E579-420B-8883-3A3383793C10}"/>
              </a:ext>
            </a:extLst>
          </p:cNvPr>
          <p:cNvSpPr>
            <a:spLocks noGrp="1"/>
          </p:cNvSpPr>
          <p:nvPr>
            <p:ph type="body" sz="quarter" idx="10"/>
          </p:nvPr>
        </p:nvSpPr>
        <p:spPr/>
        <p:txBody>
          <a:bodyPr/>
          <a:lstStyle/>
          <a:p>
            <a:r>
              <a:rPr lang="zh-CN" altLang="en-US" dirty="0"/>
              <a:t>接口定义</a:t>
            </a:r>
          </a:p>
        </p:txBody>
      </p:sp>
      <p:graphicFrame>
        <p:nvGraphicFramePr>
          <p:cNvPr id="9" name="表格 8">
            <a:extLst>
              <a:ext uri="{FF2B5EF4-FFF2-40B4-BE49-F238E27FC236}">
                <a16:creationId xmlns:a16="http://schemas.microsoft.com/office/drawing/2014/main" id="{9DD0BF62-5397-45B1-876E-C6586CB681FA}"/>
              </a:ext>
            </a:extLst>
          </p:cNvPr>
          <p:cNvGraphicFramePr>
            <a:graphicFrameLocks noGrp="1"/>
          </p:cNvGraphicFramePr>
          <p:nvPr>
            <p:extLst>
              <p:ext uri="{D42A27DB-BD31-4B8C-83A1-F6EECF244321}">
                <p14:modId xmlns:p14="http://schemas.microsoft.com/office/powerpoint/2010/main" val="1957810886"/>
              </p:ext>
            </p:extLst>
          </p:nvPr>
        </p:nvGraphicFramePr>
        <p:xfrm>
          <a:off x="1219574" y="1457271"/>
          <a:ext cx="9592969" cy="2435999"/>
        </p:xfrm>
        <a:graphic>
          <a:graphicData uri="http://schemas.openxmlformats.org/drawingml/2006/table">
            <a:tbl>
              <a:tblPr firstRow="1" bandRow="1">
                <a:tableStyleId>{5C22544A-7EE6-4342-B048-85BDC9FD1C3A}</a:tableStyleId>
              </a:tblPr>
              <a:tblGrid>
                <a:gridCol w="989227">
                  <a:extLst>
                    <a:ext uri="{9D8B030D-6E8A-4147-A177-3AD203B41FA5}">
                      <a16:colId xmlns:a16="http://schemas.microsoft.com/office/drawing/2014/main" val="2631685723"/>
                    </a:ext>
                  </a:extLst>
                </a:gridCol>
                <a:gridCol w="2867914">
                  <a:extLst>
                    <a:ext uri="{9D8B030D-6E8A-4147-A177-3AD203B41FA5}">
                      <a16:colId xmlns:a16="http://schemas.microsoft.com/office/drawing/2014/main" val="1367814691"/>
                    </a:ext>
                  </a:extLst>
                </a:gridCol>
                <a:gridCol w="2867914">
                  <a:extLst>
                    <a:ext uri="{9D8B030D-6E8A-4147-A177-3AD203B41FA5}">
                      <a16:colId xmlns:a16="http://schemas.microsoft.com/office/drawing/2014/main" val="598261924"/>
                    </a:ext>
                  </a:extLst>
                </a:gridCol>
                <a:gridCol w="2867914">
                  <a:extLst>
                    <a:ext uri="{9D8B030D-6E8A-4147-A177-3AD203B41FA5}">
                      <a16:colId xmlns:a16="http://schemas.microsoft.com/office/drawing/2014/main" val="2514995719"/>
                    </a:ext>
                  </a:extLst>
                </a:gridCol>
              </a:tblGrid>
              <a:tr h="487416">
                <a:tc>
                  <a:txBody>
                    <a:bodyPr/>
                    <a:lstStyle/>
                    <a:p>
                      <a:pPr algn="ctr">
                        <a:lnSpc>
                          <a:spcPct val="200000"/>
                        </a:lnSpc>
                      </a:pPr>
                      <a:endParaRPr lang="zh-CN" altLang="en-US" sz="1400" dirty="0">
                        <a:ea typeface="Alibaba PuHuiTi B"/>
                      </a:endParaRPr>
                    </a:p>
                  </a:txBody>
                  <a:tcPr>
                    <a:solidFill>
                      <a:srgbClr val="AD2B26"/>
                    </a:solidFill>
                  </a:tcPr>
                </a:tc>
                <a:tc>
                  <a:txBody>
                    <a:bodyPr/>
                    <a:lstStyle/>
                    <a:p>
                      <a:pPr algn="ctr">
                        <a:lnSpc>
                          <a:spcPct val="200000"/>
                        </a:lnSpc>
                      </a:pPr>
                      <a:r>
                        <a:rPr lang="zh-CN" altLang="en-US" sz="1400" dirty="0">
                          <a:ea typeface="Alibaba PuHuiTi B"/>
                        </a:rPr>
                        <a:t>加载首页</a:t>
                      </a:r>
                    </a:p>
                  </a:txBody>
                  <a:tcPr>
                    <a:solidFill>
                      <a:srgbClr val="AD2B26"/>
                    </a:solidFill>
                  </a:tcPr>
                </a:tc>
                <a:tc>
                  <a:txBody>
                    <a:bodyPr/>
                    <a:lstStyle/>
                    <a:p>
                      <a:pPr algn="ctr">
                        <a:lnSpc>
                          <a:spcPct val="200000"/>
                        </a:lnSpc>
                      </a:pPr>
                      <a:r>
                        <a:rPr lang="zh-CN" altLang="en-US" sz="1400" dirty="0">
                          <a:ea typeface="Alibaba PuHuiTi B"/>
                        </a:rPr>
                        <a:t>加载更多</a:t>
                      </a:r>
                    </a:p>
                  </a:txBody>
                  <a:tcPr>
                    <a:solidFill>
                      <a:srgbClr val="AD2B26"/>
                    </a:solidFill>
                  </a:tcPr>
                </a:tc>
                <a:tc>
                  <a:txBody>
                    <a:bodyPr/>
                    <a:lstStyle/>
                    <a:p>
                      <a:pPr algn="ctr">
                        <a:lnSpc>
                          <a:spcPct val="200000"/>
                        </a:lnSpc>
                      </a:pPr>
                      <a:r>
                        <a:rPr lang="zh-CN" altLang="en-US" sz="1400" dirty="0">
                          <a:ea typeface="Alibaba PuHuiTi B"/>
                        </a:rPr>
                        <a:t>加载最新</a:t>
                      </a:r>
                    </a:p>
                  </a:txBody>
                  <a:tcPr>
                    <a:solidFill>
                      <a:srgbClr val="AD2B26"/>
                    </a:solidFill>
                  </a:tcPr>
                </a:tc>
                <a:extLst>
                  <a:ext uri="{0D108BD9-81ED-4DB2-BD59-A6C34878D82A}">
                    <a16:rowId xmlns:a16="http://schemas.microsoft.com/office/drawing/2014/main" val="2735728530"/>
                  </a:ext>
                </a:extLst>
              </a:tr>
              <a:tr h="487416">
                <a:tc>
                  <a:txBody>
                    <a:bodyPr/>
                    <a:lstStyle/>
                    <a:p>
                      <a:pPr algn="ctr">
                        <a:lnSpc>
                          <a:spcPct val="200000"/>
                        </a:lnSpc>
                      </a:pPr>
                      <a:r>
                        <a:rPr lang="zh-CN" altLang="en-US" sz="1400" dirty="0">
                          <a:ea typeface="Alibaba PuHuiTi B"/>
                        </a:rPr>
                        <a:t>接口路径</a:t>
                      </a:r>
                    </a:p>
                  </a:txBody>
                  <a:tcPr>
                    <a:solidFill>
                      <a:schemeClr val="bg1">
                        <a:lumMod val="95000"/>
                      </a:schemeClr>
                    </a:solidFill>
                  </a:tcPr>
                </a:tc>
                <a:tc>
                  <a:txBody>
                    <a:bodyPr/>
                    <a:lstStyle/>
                    <a:p>
                      <a:pPr algn="ctr">
                        <a:lnSpc>
                          <a:spcPct val="200000"/>
                        </a:lnSpc>
                      </a:pPr>
                      <a:r>
                        <a:rPr lang="en-US" altLang="zh-CN" sz="1400" kern="1200" dirty="0">
                          <a:solidFill>
                            <a:schemeClr val="dk1"/>
                          </a:solidFill>
                          <a:latin typeface="+mn-lt"/>
                          <a:ea typeface="Alibaba PuHuiTi B"/>
                          <a:cs typeface="+mn-cs"/>
                        </a:rPr>
                        <a:t>/</a:t>
                      </a:r>
                      <a:r>
                        <a:rPr lang="en-US" altLang="zh-CN" sz="1400" kern="1200" dirty="0" err="1">
                          <a:solidFill>
                            <a:schemeClr val="dk1"/>
                          </a:solidFill>
                          <a:latin typeface="+mn-lt"/>
                          <a:ea typeface="Alibaba PuHuiTi B"/>
                          <a:cs typeface="+mn-cs"/>
                        </a:rPr>
                        <a:t>api</a:t>
                      </a:r>
                      <a:r>
                        <a:rPr lang="en-US" altLang="zh-CN" sz="1400" kern="1200" dirty="0">
                          <a:solidFill>
                            <a:schemeClr val="dk1"/>
                          </a:solidFill>
                          <a:latin typeface="+mn-lt"/>
                          <a:ea typeface="Alibaba PuHuiTi B"/>
                          <a:cs typeface="+mn-cs"/>
                        </a:rPr>
                        <a:t>/v1/article/load</a:t>
                      </a:r>
                      <a:endParaRPr lang="zh-CN" altLang="en-US" sz="1400" kern="1200" dirty="0">
                        <a:solidFill>
                          <a:schemeClr val="dk1"/>
                        </a:solidFill>
                        <a:latin typeface="+mn-lt"/>
                        <a:ea typeface="Alibaba PuHuiTi B"/>
                        <a:cs typeface="+mn-cs"/>
                      </a:endParaRPr>
                    </a:p>
                  </a:txBody>
                  <a:tcPr>
                    <a:solidFill>
                      <a:schemeClr val="bg1">
                        <a:lumMod val="95000"/>
                      </a:schemeClr>
                    </a:solidFill>
                  </a:tcPr>
                </a:tc>
                <a:tc>
                  <a:txBody>
                    <a:bodyPr/>
                    <a:lstStyle/>
                    <a:p>
                      <a:pPr algn="ctr">
                        <a:lnSpc>
                          <a:spcPct val="200000"/>
                        </a:lnSpc>
                      </a:pPr>
                      <a:r>
                        <a:rPr lang="en-US" altLang="zh-CN" sz="1400" kern="1200" dirty="0">
                          <a:solidFill>
                            <a:schemeClr val="dk1"/>
                          </a:solidFill>
                          <a:latin typeface="+mn-lt"/>
                          <a:ea typeface="Alibaba PuHuiTi B"/>
                          <a:cs typeface="+mn-cs"/>
                        </a:rPr>
                        <a:t>/</a:t>
                      </a:r>
                      <a:r>
                        <a:rPr lang="en-US" altLang="zh-CN" sz="1400" kern="1200" dirty="0" err="1">
                          <a:solidFill>
                            <a:schemeClr val="dk1"/>
                          </a:solidFill>
                          <a:latin typeface="+mn-lt"/>
                          <a:ea typeface="Alibaba PuHuiTi B"/>
                          <a:cs typeface="+mn-cs"/>
                        </a:rPr>
                        <a:t>api</a:t>
                      </a:r>
                      <a:r>
                        <a:rPr lang="en-US" altLang="zh-CN" sz="1400" kern="1200" dirty="0">
                          <a:solidFill>
                            <a:schemeClr val="dk1"/>
                          </a:solidFill>
                          <a:latin typeface="+mn-lt"/>
                          <a:ea typeface="Alibaba PuHuiTi B"/>
                          <a:cs typeface="+mn-cs"/>
                        </a:rPr>
                        <a:t>/v1/article/</a:t>
                      </a:r>
                      <a:r>
                        <a:rPr lang="en-US" altLang="zh-CN" sz="1400" kern="1200" dirty="0" err="1">
                          <a:solidFill>
                            <a:schemeClr val="dk1"/>
                          </a:solidFill>
                          <a:latin typeface="+mn-lt"/>
                          <a:ea typeface="Alibaba PuHuiTi B"/>
                          <a:cs typeface="+mn-cs"/>
                        </a:rPr>
                        <a:t>loadmore</a:t>
                      </a:r>
                      <a:endParaRPr lang="zh-CN" altLang="en-US" sz="1400" kern="1200" dirty="0">
                        <a:solidFill>
                          <a:schemeClr val="dk1"/>
                        </a:solidFill>
                        <a:latin typeface="+mn-lt"/>
                        <a:ea typeface="Alibaba PuHuiTi B"/>
                        <a:cs typeface="+mn-cs"/>
                      </a:endParaRPr>
                    </a:p>
                  </a:txBody>
                  <a:tcPr>
                    <a:solidFill>
                      <a:schemeClr val="bg1">
                        <a:lumMod val="95000"/>
                      </a:schemeClr>
                    </a:solidFill>
                  </a:tcPr>
                </a:tc>
                <a:tc>
                  <a:txBody>
                    <a:bodyPr/>
                    <a:lstStyle/>
                    <a:p>
                      <a:pPr algn="ctr">
                        <a:lnSpc>
                          <a:spcPct val="200000"/>
                        </a:lnSpc>
                      </a:pPr>
                      <a:r>
                        <a:rPr lang="en-US" altLang="zh-CN" sz="1400" kern="1200" dirty="0">
                          <a:solidFill>
                            <a:schemeClr val="dk1"/>
                          </a:solidFill>
                          <a:latin typeface="+mn-lt"/>
                          <a:ea typeface="Alibaba PuHuiTi B"/>
                          <a:cs typeface="+mn-cs"/>
                        </a:rPr>
                        <a:t>/</a:t>
                      </a:r>
                      <a:r>
                        <a:rPr lang="en-US" altLang="zh-CN" sz="1400" kern="1200" dirty="0" err="1">
                          <a:solidFill>
                            <a:schemeClr val="dk1"/>
                          </a:solidFill>
                          <a:latin typeface="+mn-lt"/>
                          <a:ea typeface="Alibaba PuHuiTi B"/>
                          <a:cs typeface="+mn-cs"/>
                        </a:rPr>
                        <a:t>api</a:t>
                      </a:r>
                      <a:r>
                        <a:rPr lang="en-US" altLang="zh-CN" sz="1400" kern="1200" dirty="0">
                          <a:solidFill>
                            <a:schemeClr val="dk1"/>
                          </a:solidFill>
                          <a:latin typeface="+mn-lt"/>
                          <a:ea typeface="Alibaba PuHuiTi B"/>
                          <a:cs typeface="+mn-cs"/>
                        </a:rPr>
                        <a:t>/v1/article/</a:t>
                      </a:r>
                      <a:r>
                        <a:rPr lang="en-US" altLang="zh-CN" sz="1400" kern="1200" dirty="0" err="1">
                          <a:solidFill>
                            <a:schemeClr val="dk1"/>
                          </a:solidFill>
                          <a:latin typeface="+mn-lt"/>
                          <a:ea typeface="Alibaba PuHuiTi B"/>
                          <a:cs typeface="+mn-cs"/>
                        </a:rPr>
                        <a:t>loadnew</a:t>
                      </a:r>
                      <a:endParaRPr lang="zh-CN" altLang="en-US" sz="1400" kern="1200" dirty="0">
                        <a:solidFill>
                          <a:schemeClr val="dk1"/>
                        </a:solidFill>
                        <a:latin typeface="+mn-lt"/>
                        <a:ea typeface="Alibaba PuHuiTi B"/>
                        <a:cs typeface="+mn-cs"/>
                      </a:endParaRPr>
                    </a:p>
                  </a:txBody>
                  <a:tcPr>
                    <a:solidFill>
                      <a:schemeClr val="bg1">
                        <a:lumMod val="95000"/>
                      </a:schemeClr>
                    </a:solidFill>
                  </a:tcPr>
                </a:tc>
                <a:extLst>
                  <a:ext uri="{0D108BD9-81ED-4DB2-BD59-A6C34878D82A}">
                    <a16:rowId xmlns:a16="http://schemas.microsoft.com/office/drawing/2014/main" val="1627796238"/>
                  </a:ext>
                </a:extLst>
              </a:tr>
              <a:tr h="487416">
                <a:tc>
                  <a:txBody>
                    <a:bodyPr/>
                    <a:lstStyle/>
                    <a:p>
                      <a:pPr algn="ctr">
                        <a:lnSpc>
                          <a:spcPct val="200000"/>
                        </a:lnSpc>
                      </a:pPr>
                      <a:r>
                        <a:rPr lang="zh-CN" altLang="en-US" sz="1400" dirty="0">
                          <a:ea typeface="Alibaba PuHuiTi B"/>
                        </a:rPr>
                        <a:t>请求方式</a:t>
                      </a:r>
                    </a:p>
                  </a:txBody>
                  <a:tcPr>
                    <a:solidFill>
                      <a:schemeClr val="bg1">
                        <a:lumMod val="85000"/>
                      </a:schemeClr>
                    </a:solidFill>
                  </a:tcPr>
                </a:tc>
                <a:tc>
                  <a:txBody>
                    <a:bodyPr/>
                    <a:lstStyle/>
                    <a:p>
                      <a:pPr algn="ctr">
                        <a:lnSpc>
                          <a:spcPct val="200000"/>
                        </a:lnSpc>
                      </a:pPr>
                      <a:r>
                        <a:rPr lang="en-US" altLang="zh-CN" sz="1400" dirty="0">
                          <a:ea typeface="Alibaba PuHuiTi B"/>
                        </a:rPr>
                        <a:t>POST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a:ea typeface="Alibaba PuHuiTi B"/>
                        </a:rPr>
                        <a:t>POST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a:ea typeface="Alibaba PuHuiTi B"/>
                        </a:rPr>
                        <a:t>POST</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3815491075"/>
                  </a:ext>
                </a:extLst>
              </a:tr>
              <a:tr h="486335">
                <a:tc>
                  <a:txBody>
                    <a:bodyPr/>
                    <a:lstStyle/>
                    <a:p>
                      <a:pPr algn="ctr">
                        <a:lnSpc>
                          <a:spcPct val="200000"/>
                        </a:lnSpc>
                      </a:pPr>
                      <a:r>
                        <a:rPr lang="zh-CN" altLang="en-US" sz="1400" dirty="0">
                          <a:ea typeface="Alibaba PuHuiTi B"/>
                        </a:rPr>
                        <a:t>参数</a:t>
                      </a:r>
                    </a:p>
                  </a:txBody>
                  <a:tcPr>
                    <a:solidFill>
                      <a:schemeClr val="bg1">
                        <a:lumMod val="95000"/>
                      </a:schemeClr>
                    </a:solidFill>
                  </a:tcPr>
                </a:tc>
                <a:tc>
                  <a:txBody>
                    <a:bodyPr/>
                    <a:lstStyle/>
                    <a:p>
                      <a:pPr algn="ctr">
                        <a:lnSpc>
                          <a:spcPct val="200000"/>
                        </a:lnSpc>
                      </a:pPr>
                      <a:r>
                        <a:rPr kumimoji="0" lang="zh-CN" altLang="zh-CN" sz="1400" b="0" i="0" u="none" strike="noStrike" cap="none" normalizeH="0" baseline="0" dirty="0">
                          <a:ln>
                            <a:noFill/>
                          </a:ln>
                          <a:solidFill>
                            <a:srgbClr val="000000"/>
                          </a:solidFill>
                          <a:effectLst/>
                          <a:latin typeface="宋体" panose="02010600030101010101" pitchFamily="2" charset="-122"/>
                          <a:ea typeface="Alibaba PuHuiTi B"/>
                        </a:rPr>
                        <a:t>ArticleHomeDto</a:t>
                      </a:r>
                      <a:endParaRPr lang="zh-CN" altLang="en-US" sz="1400" dirty="0">
                        <a:ea typeface="Alibaba PuHuiTi B"/>
                      </a:endParaRPr>
                    </a:p>
                  </a:txBody>
                  <a:tcPr>
                    <a:solidFill>
                      <a:schemeClr val="bg1">
                        <a:lumMod val="95000"/>
                      </a:schemeClr>
                    </a:solidFill>
                  </a:tcPr>
                </a:tc>
                <a:tc>
                  <a:txBody>
                    <a:bodyPr/>
                    <a:lstStyle/>
                    <a:p>
                      <a:pPr algn="ctr">
                        <a:lnSpc>
                          <a:spcPct val="200000"/>
                        </a:lnSpc>
                      </a:pPr>
                      <a:r>
                        <a:rPr kumimoji="0" lang="zh-CN" altLang="zh-CN" sz="1400" b="0" i="0" u="none" strike="noStrike" cap="none" normalizeH="0" baseline="0" dirty="0">
                          <a:ln>
                            <a:noFill/>
                          </a:ln>
                          <a:solidFill>
                            <a:srgbClr val="000000"/>
                          </a:solidFill>
                          <a:effectLst/>
                          <a:latin typeface="宋体" panose="02010600030101010101" pitchFamily="2" charset="-122"/>
                          <a:ea typeface="Alibaba PuHuiTi B"/>
                        </a:rPr>
                        <a:t>ArticleHomeDto</a:t>
                      </a:r>
                      <a:endParaRPr lang="zh-CN" altLang="en-US" sz="1400" dirty="0">
                        <a:ea typeface="Alibaba PuHuiTi B"/>
                      </a:endParaRPr>
                    </a:p>
                  </a:txBody>
                  <a:tcPr>
                    <a:solidFill>
                      <a:schemeClr val="bg1">
                        <a:lumMod val="95000"/>
                      </a:schemeClr>
                    </a:solidFill>
                  </a:tcPr>
                </a:tc>
                <a:tc>
                  <a:txBody>
                    <a:bodyPr/>
                    <a:lstStyle/>
                    <a:p>
                      <a:pPr algn="ctr">
                        <a:lnSpc>
                          <a:spcPct val="200000"/>
                        </a:lnSpc>
                      </a:pPr>
                      <a:r>
                        <a:rPr kumimoji="0" lang="zh-CN" altLang="zh-CN" sz="1400" b="0" i="0" u="none" strike="noStrike" cap="none" normalizeH="0" baseline="0" dirty="0">
                          <a:ln>
                            <a:noFill/>
                          </a:ln>
                          <a:solidFill>
                            <a:srgbClr val="000000"/>
                          </a:solidFill>
                          <a:effectLst/>
                          <a:latin typeface="宋体" panose="02010600030101010101" pitchFamily="2" charset="-122"/>
                          <a:ea typeface="Alibaba PuHuiTi B"/>
                        </a:rPr>
                        <a:t>ArticleHomeDto</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313452798"/>
                  </a:ext>
                </a:extLst>
              </a:tr>
              <a:tr h="487416">
                <a:tc>
                  <a:txBody>
                    <a:bodyPr/>
                    <a:lstStyle/>
                    <a:p>
                      <a:pPr algn="ctr">
                        <a:lnSpc>
                          <a:spcPct val="200000"/>
                        </a:lnSpc>
                      </a:pPr>
                      <a:r>
                        <a:rPr lang="zh-CN" altLang="en-US" sz="1400" dirty="0">
                          <a:ea typeface="Alibaba PuHuiTi B"/>
                        </a:rPr>
                        <a:t>响应结果</a:t>
                      </a:r>
                    </a:p>
                  </a:txBody>
                  <a:tcPr>
                    <a:solidFill>
                      <a:schemeClr val="bg1">
                        <a:lumMod val="85000"/>
                      </a:schemeClr>
                    </a:solidFill>
                  </a:tcPr>
                </a:tc>
                <a:tc>
                  <a:txBody>
                    <a:bodyPr/>
                    <a:lstStyle/>
                    <a:p>
                      <a:pPr algn="ctr">
                        <a:lnSpc>
                          <a:spcPct val="200000"/>
                        </a:lnSpc>
                      </a:pPr>
                      <a:r>
                        <a:rPr lang="en-US" altLang="zh-CN" sz="1400" dirty="0" err="1">
                          <a:ea typeface="Alibaba PuHuiTi B"/>
                        </a:rPr>
                        <a:t>ResponseResult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err="1">
                          <a:ea typeface="Alibaba PuHuiTi B"/>
                        </a:rPr>
                        <a:t>ResponseResult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err="1">
                          <a:ea typeface="Alibaba PuHuiTi B"/>
                        </a:rPr>
                        <a:t>ResponseResult</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2351304443"/>
                  </a:ext>
                </a:extLst>
              </a:tr>
            </a:tbl>
          </a:graphicData>
        </a:graphic>
      </p:graphicFrame>
      <p:sp>
        <p:nvSpPr>
          <p:cNvPr id="4" name="椭圆 3">
            <a:extLst>
              <a:ext uri="{FF2B5EF4-FFF2-40B4-BE49-F238E27FC236}">
                <a16:creationId xmlns:a16="http://schemas.microsoft.com/office/drawing/2014/main" id="{0A60A94F-4D92-4FFA-85E1-B5E109A70AD5}"/>
              </a:ext>
            </a:extLst>
          </p:cNvPr>
          <p:cNvSpPr/>
          <p:nvPr/>
        </p:nvSpPr>
        <p:spPr>
          <a:xfrm>
            <a:off x="2636336" y="2936451"/>
            <a:ext cx="2007910" cy="537327"/>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7" name="椭圆 26">
            <a:extLst>
              <a:ext uri="{FF2B5EF4-FFF2-40B4-BE49-F238E27FC236}">
                <a16:creationId xmlns:a16="http://schemas.microsoft.com/office/drawing/2014/main" id="{A6B5E10E-4A3A-4759-AE8D-23F84ADC1742}"/>
              </a:ext>
            </a:extLst>
          </p:cNvPr>
          <p:cNvSpPr/>
          <p:nvPr/>
        </p:nvSpPr>
        <p:spPr>
          <a:xfrm>
            <a:off x="5464377" y="2891673"/>
            <a:ext cx="2007910" cy="537327"/>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9" name="椭圆 28">
            <a:extLst>
              <a:ext uri="{FF2B5EF4-FFF2-40B4-BE49-F238E27FC236}">
                <a16:creationId xmlns:a16="http://schemas.microsoft.com/office/drawing/2014/main" id="{FC506B81-180D-44A5-A8DC-C6ADDA05D302}"/>
              </a:ext>
            </a:extLst>
          </p:cNvPr>
          <p:cNvSpPr/>
          <p:nvPr/>
        </p:nvSpPr>
        <p:spPr>
          <a:xfrm>
            <a:off x="8292418" y="2898744"/>
            <a:ext cx="2007910" cy="537327"/>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nvGrpSpPr>
          <p:cNvPr id="34" name="组合 33">
            <a:extLst>
              <a:ext uri="{FF2B5EF4-FFF2-40B4-BE49-F238E27FC236}">
                <a16:creationId xmlns:a16="http://schemas.microsoft.com/office/drawing/2014/main" id="{BC690D4D-F18B-49DE-90B0-30F36E7662DF}"/>
              </a:ext>
            </a:extLst>
          </p:cNvPr>
          <p:cNvGrpSpPr/>
          <p:nvPr/>
        </p:nvGrpSpPr>
        <p:grpSpPr>
          <a:xfrm>
            <a:off x="4350194" y="3357381"/>
            <a:ext cx="4236276" cy="3269266"/>
            <a:chOff x="4350194" y="3357381"/>
            <a:chExt cx="4236276" cy="3269266"/>
          </a:xfrm>
        </p:grpSpPr>
        <p:sp>
          <p:nvSpPr>
            <p:cNvPr id="22" name="Rectangle 1">
              <a:extLst>
                <a:ext uri="{FF2B5EF4-FFF2-40B4-BE49-F238E27FC236}">
                  <a16:creationId xmlns:a16="http://schemas.microsoft.com/office/drawing/2014/main" id="{E7710108-CE41-4BAB-A5F8-8692A0FAF846}"/>
                </a:ext>
              </a:extLst>
            </p:cNvPr>
            <p:cNvSpPr>
              <a:spLocks noChangeArrowheads="1"/>
            </p:cNvSpPr>
            <p:nvPr/>
          </p:nvSpPr>
          <p:spPr bwMode="auto">
            <a:xfrm>
              <a:off x="4903456" y="4318323"/>
              <a:ext cx="3129751" cy="2308324"/>
            </a:xfrm>
            <a:prstGeom prst="rect">
              <a:avLst/>
            </a:prstGeom>
            <a:solidFill>
              <a:srgbClr val="FFFFE4"/>
            </a:solidFill>
            <a:ln>
              <a:solidFill>
                <a:srgbClr val="333333"/>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@Data</a:t>
              </a:r>
              <a:br>
                <a:rPr kumimoji="0" lang="zh-CN" altLang="zh-CN" sz="12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class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ArticleHomeDto {</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最大时间</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maxBehotTime</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最小时间</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Date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minBehotTime</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分页size</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Integer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size</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频道ID</a:t>
              </a:r>
              <a:b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String </a:t>
              </a:r>
              <a:r>
                <a:rPr kumimoji="0" lang="zh-CN" altLang="zh-CN" sz="12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tag</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6" name="直接箭头连接符 5">
              <a:extLst>
                <a:ext uri="{FF2B5EF4-FFF2-40B4-BE49-F238E27FC236}">
                  <a16:creationId xmlns:a16="http://schemas.microsoft.com/office/drawing/2014/main" id="{234F6715-2004-4753-815E-5F5FE1BDEF48}"/>
                </a:ext>
              </a:extLst>
            </p:cNvPr>
            <p:cNvCxnSpPr>
              <a:stCxn id="4" idx="5"/>
              <a:endCxn id="22" idx="0"/>
            </p:cNvCxnSpPr>
            <p:nvPr/>
          </p:nvCxnSpPr>
          <p:spPr>
            <a:xfrm>
              <a:off x="4350194" y="3395088"/>
              <a:ext cx="2118138" cy="923235"/>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C842B6B-B7E3-4BBB-B96A-EE48055FEC40}"/>
                </a:ext>
              </a:extLst>
            </p:cNvPr>
            <p:cNvCxnSpPr>
              <a:stCxn id="27" idx="4"/>
              <a:endCxn id="22" idx="0"/>
            </p:cNvCxnSpPr>
            <p:nvPr/>
          </p:nvCxnSpPr>
          <p:spPr>
            <a:xfrm>
              <a:off x="6468332" y="3429000"/>
              <a:ext cx="0" cy="889323"/>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CB70234-0BBE-4F92-A252-A26835F2CAEE}"/>
                </a:ext>
              </a:extLst>
            </p:cNvPr>
            <p:cNvCxnSpPr>
              <a:stCxn id="29" idx="3"/>
              <a:endCxn id="22" idx="0"/>
            </p:cNvCxnSpPr>
            <p:nvPr/>
          </p:nvCxnSpPr>
          <p:spPr>
            <a:xfrm flipH="1">
              <a:off x="6468332" y="3357381"/>
              <a:ext cx="2118138" cy="960942"/>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458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67A2-BB34-40A7-8078-DB3917319870}"/>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DD0F3FD2-E579-420B-8883-3A3383793C10}"/>
              </a:ext>
            </a:extLst>
          </p:cNvPr>
          <p:cNvSpPr>
            <a:spLocks noGrp="1"/>
          </p:cNvSpPr>
          <p:nvPr>
            <p:ph type="body" sz="quarter" idx="10"/>
          </p:nvPr>
        </p:nvSpPr>
        <p:spPr/>
        <p:txBody>
          <a:bodyPr/>
          <a:lstStyle/>
          <a:p>
            <a:r>
              <a:rPr lang="zh-CN" altLang="en-US" dirty="0"/>
              <a:t>接口定义</a:t>
            </a:r>
          </a:p>
        </p:txBody>
      </p:sp>
      <p:graphicFrame>
        <p:nvGraphicFramePr>
          <p:cNvPr id="9" name="表格 8">
            <a:extLst>
              <a:ext uri="{FF2B5EF4-FFF2-40B4-BE49-F238E27FC236}">
                <a16:creationId xmlns:a16="http://schemas.microsoft.com/office/drawing/2014/main" id="{9DD0BF62-5397-45B1-876E-C6586CB681FA}"/>
              </a:ext>
            </a:extLst>
          </p:cNvPr>
          <p:cNvGraphicFramePr>
            <a:graphicFrameLocks noGrp="1"/>
          </p:cNvGraphicFramePr>
          <p:nvPr>
            <p:extLst>
              <p:ext uri="{D42A27DB-BD31-4B8C-83A1-F6EECF244321}">
                <p14:modId xmlns:p14="http://schemas.microsoft.com/office/powerpoint/2010/main" val="4245337534"/>
              </p:ext>
            </p:extLst>
          </p:nvPr>
        </p:nvGraphicFramePr>
        <p:xfrm>
          <a:off x="1219574" y="1457271"/>
          <a:ext cx="9592969" cy="2435999"/>
        </p:xfrm>
        <a:graphic>
          <a:graphicData uri="http://schemas.openxmlformats.org/drawingml/2006/table">
            <a:tbl>
              <a:tblPr firstRow="1" bandRow="1">
                <a:tableStyleId>{5C22544A-7EE6-4342-B048-85BDC9FD1C3A}</a:tableStyleId>
              </a:tblPr>
              <a:tblGrid>
                <a:gridCol w="989227">
                  <a:extLst>
                    <a:ext uri="{9D8B030D-6E8A-4147-A177-3AD203B41FA5}">
                      <a16:colId xmlns:a16="http://schemas.microsoft.com/office/drawing/2014/main" val="2631685723"/>
                    </a:ext>
                  </a:extLst>
                </a:gridCol>
                <a:gridCol w="2867914">
                  <a:extLst>
                    <a:ext uri="{9D8B030D-6E8A-4147-A177-3AD203B41FA5}">
                      <a16:colId xmlns:a16="http://schemas.microsoft.com/office/drawing/2014/main" val="1367814691"/>
                    </a:ext>
                  </a:extLst>
                </a:gridCol>
                <a:gridCol w="2867914">
                  <a:extLst>
                    <a:ext uri="{9D8B030D-6E8A-4147-A177-3AD203B41FA5}">
                      <a16:colId xmlns:a16="http://schemas.microsoft.com/office/drawing/2014/main" val="598261924"/>
                    </a:ext>
                  </a:extLst>
                </a:gridCol>
                <a:gridCol w="2867914">
                  <a:extLst>
                    <a:ext uri="{9D8B030D-6E8A-4147-A177-3AD203B41FA5}">
                      <a16:colId xmlns:a16="http://schemas.microsoft.com/office/drawing/2014/main" val="2514995719"/>
                    </a:ext>
                  </a:extLst>
                </a:gridCol>
              </a:tblGrid>
              <a:tr h="487416">
                <a:tc>
                  <a:txBody>
                    <a:bodyPr/>
                    <a:lstStyle/>
                    <a:p>
                      <a:pPr algn="ctr">
                        <a:lnSpc>
                          <a:spcPct val="200000"/>
                        </a:lnSpc>
                      </a:pPr>
                      <a:endParaRPr lang="zh-CN" altLang="en-US" sz="1400" dirty="0">
                        <a:ea typeface="Alibaba PuHuiTi B"/>
                      </a:endParaRPr>
                    </a:p>
                  </a:txBody>
                  <a:tcPr>
                    <a:solidFill>
                      <a:srgbClr val="AD2B26"/>
                    </a:solidFill>
                  </a:tcPr>
                </a:tc>
                <a:tc>
                  <a:txBody>
                    <a:bodyPr/>
                    <a:lstStyle/>
                    <a:p>
                      <a:pPr algn="ctr">
                        <a:lnSpc>
                          <a:spcPct val="200000"/>
                        </a:lnSpc>
                      </a:pPr>
                      <a:r>
                        <a:rPr lang="zh-CN" altLang="en-US" sz="1400" dirty="0">
                          <a:ea typeface="Alibaba PuHuiTi B"/>
                        </a:rPr>
                        <a:t>加载首页</a:t>
                      </a:r>
                    </a:p>
                  </a:txBody>
                  <a:tcPr>
                    <a:solidFill>
                      <a:srgbClr val="AD2B26"/>
                    </a:solidFill>
                  </a:tcPr>
                </a:tc>
                <a:tc>
                  <a:txBody>
                    <a:bodyPr/>
                    <a:lstStyle/>
                    <a:p>
                      <a:pPr algn="ctr">
                        <a:lnSpc>
                          <a:spcPct val="200000"/>
                        </a:lnSpc>
                      </a:pPr>
                      <a:r>
                        <a:rPr lang="zh-CN" altLang="en-US" sz="1400" dirty="0">
                          <a:ea typeface="Alibaba PuHuiTi B"/>
                        </a:rPr>
                        <a:t>加载更多</a:t>
                      </a:r>
                    </a:p>
                  </a:txBody>
                  <a:tcPr>
                    <a:solidFill>
                      <a:srgbClr val="AD2B26"/>
                    </a:solidFill>
                  </a:tcPr>
                </a:tc>
                <a:tc>
                  <a:txBody>
                    <a:bodyPr/>
                    <a:lstStyle/>
                    <a:p>
                      <a:pPr algn="ctr">
                        <a:lnSpc>
                          <a:spcPct val="200000"/>
                        </a:lnSpc>
                      </a:pPr>
                      <a:r>
                        <a:rPr lang="zh-CN" altLang="en-US" sz="1400" dirty="0">
                          <a:ea typeface="Alibaba PuHuiTi B"/>
                        </a:rPr>
                        <a:t>加载最新</a:t>
                      </a:r>
                    </a:p>
                  </a:txBody>
                  <a:tcPr>
                    <a:solidFill>
                      <a:srgbClr val="AD2B26"/>
                    </a:solidFill>
                  </a:tcPr>
                </a:tc>
                <a:extLst>
                  <a:ext uri="{0D108BD9-81ED-4DB2-BD59-A6C34878D82A}">
                    <a16:rowId xmlns:a16="http://schemas.microsoft.com/office/drawing/2014/main" val="2735728530"/>
                  </a:ext>
                </a:extLst>
              </a:tr>
              <a:tr h="487416">
                <a:tc>
                  <a:txBody>
                    <a:bodyPr/>
                    <a:lstStyle/>
                    <a:p>
                      <a:pPr algn="ctr">
                        <a:lnSpc>
                          <a:spcPct val="200000"/>
                        </a:lnSpc>
                      </a:pPr>
                      <a:r>
                        <a:rPr lang="zh-CN" altLang="en-US" sz="1400" dirty="0">
                          <a:ea typeface="Alibaba PuHuiTi B"/>
                        </a:rPr>
                        <a:t>接口路径</a:t>
                      </a:r>
                    </a:p>
                  </a:txBody>
                  <a:tcPr>
                    <a:solidFill>
                      <a:schemeClr val="bg1">
                        <a:lumMod val="95000"/>
                      </a:schemeClr>
                    </a:solidFill>
                  </a:tcPr>
                </a:tc>
                <a:tc>
                  <a:txBody>
                    <a:bodyPr/>
                    <a:lstStyle/>
                    <a:p>
                      <a:pPr algn="ctr">
                        <a:lnSpc>
                          <a:spcPct val="200000"/>
                        </a:lnSpc>
                      </a:pPr>
                      <a:r>
                        <a:rPr lang="en-US" altLang="zh-CN" sz="1400" kern="1200" dirty="0">
                          <a:solidFill>
                            <a:schemeClr val="dk1"/>
                          </a:solidFill>
                          <a:latin typeface="+mn-lt"/>
                          <a:ea typeface="Alibaba PuHuiTi B"/>
                          <a:cs typeface="+mn-cs"/>
                        </a:rPr>
                        <a:t>/</a:t>
                      </a:r>
                      <a:r>
                        <a:rPr lang="en-US" altLang="zh-CN" sz="1400" kern="1200" dirty="0" err="1">
                          <a:solidFill>
                            <a:schemeClr val="dk1"/>
                          </a:solidFill>
                          <a:latin typeface="+mn-lt"/>
                          <a:ea typeface="Alibaba PuHuiTi B"/>
                          <a:cs typeface="+mn-cs"/>
                        </a:rPr>
                        <a:t>api</a:t>
                      </a:r>
                      <a:r>
                        <a:rPr lang="en-US" altLang="zh-CN" sz="1400" kern="1200" dirty="0">
                          <a:solidFill>
                            <a:schemeClr val="dk1"/>
                          </a:solidFill>
                          <a:latin typeface="+mn-lt"/>
                          <a:ea typeface="Alibaba PuHuiTi B"/>
                          <a:cs typeface="+mn-cs"/>
                        </a:rPr>
                        <a:t>/v1/article/load</a:t>
                      </a:r>
                      <a:endParaRPr lang="zh-CN" altLang="en-US" sz="1400" kern="1200" dirty="0">
                        <a:solidFill>
                          <a:schemeClr val="dk1"/>
                        </a:solidFill>
                        <a:latin typeface="+mn-lt"/>
                        <a:ea typeface="Alibaba PuHuiTi B"/>
                        <a:cs typeface="+mn-cs"/>
                      </a:endParaRPr>
                    </a:p>
                  </a:txBody>
                  <a:tcPr>
                    <a:solidFill>
                      <a:schemeClr val="bg1">
                        <a:lumMod val="95000"/>
                      </a:schemeClr>
                    </a:solidFill>
                  </a:tcPr>
                </a:tc>
                <a:tc>
                  <a:txBody>
                    <a:bodyPr/>
                    <a:lstStyle/>
                    <a:p>
                      <a:pPr algn="ctr">
                        <a:lnSpc>
                          <a:spcPct val="200000"/>
                        </a:lnSpc>
                      </a:pPr>
                      <a:r>
                        <a:rPr lang="en-US" altLang="zh-CN" sz="1400" kern="1200" dirty="0">
                          <a:solidFill>
                            <a:schemeClr val="dk1"/>
                          </a:solidFill>
                          <a:latin typeface="+mn-lt"/>
                          <a:ea typeface="Alibaba PuHuiTi B"/>
                          <a:cs typeface="+mn-cs"/>
                        </a:rPr>
                        <a:t>/</a:t>
                      </a:r>
                      <a:r>
                        <a:rPr lang="en-US" altLang="zh-CN" sz="1400" kern="1200" dirty="0" err="1">
                          <a:solidFill>
                            <a:schemeClr val="dk1"/>
                          </a:solidFill>
                          <a:latin typeface="+mn-lt"/>
                          <a:ea typeface="Alibaba PuHuiTi B"/>
                          <a:cs typeface="+mn-cs"/>
                        </a:rPr>
                        <a:t>api</a:t>
                      </a:r>
                      <a:r>
                        <a:rPr lang="en-US" altLang="zh-CN" sz="1400" kern="1200" dirty="0">
                          <a:solidFill>
                            <a:schemeClr val="dk1"/>
                          </a:solidFill>
                          <a:latin typeface="+mn-lt"/>
                          <a:ea typeface="Alibaba PuHuiTi B"/>
                          <a:cs typeface="+mn-cs"/>
                        </a:rPr>
                        <a:t>/v1/article/</a:t>
                      </a:r>
                      <a:r>
                        <a:rPr lang="en-US" altLang="zh-CN" sz="1400" kern="1200" dirty="0" err="1">
                          <a:solidFill>
                            <a:schemeClr val="dk1"/>
                          </a:solidFill>
                          <a:latin typeface="+mn-lt"/>
                          <a:ea typeface="Alibaba PuHuiTi B"/>
                          <a:cs typeface="+mn-cs"/>
                        </a:rPr>
                        <a:t>loadmore</a:t>
                      </a:r>
                      <a:endParaRPr lang="zh-CN" altLang="en-US" sz="1400" kern="1200" dirty="0">
                        <a:solidFill>
                          <a:schemeClr val="dk1"/>
                        </a:solidFill>
                        <a:latin typeface="+mn-lt"/>
                        <a:ea typeface="Alibaba PuHuiTi B"/>
                        <a:cs typeface="+mn-cs"/>
                      </a:endParaRPr>
                    </a:p>
                  </a:txBody>
                  <a:tcPr>
                    <a:solidFill>
                      <a:schemeClr val="bg1">
                        <a:lumMod val="95000"/>
                      </a:schemeClr>
                    </a:solidFill>
                  </a:tcPr>
                </a:tc>
                <a:tc>
                  <a:txBody>
                    <a:bodyPr/>
                    <a:lstStyle/>
                    <a:p>
                      <a:pPr algn="ctr">
                        <a:lnSpc>
                          <a:spcPct val="200000"/>
                        </a:lnSpc>
                      </a:pPr>
                      <a:r>
                        <a:rPr lang="en-US" altLang="zh-CN" sz="1400" kern="1200" dirty="0">
                          <a:solidFill>
                            <a:schemeClr val="dk1"/>
                          </a:solidFill>
                          <a:latin typeface="+mn-lt"/>
                          <a:ea typeface="Alibaba PuHuiTi B"/>
                          <a:cs typeface="+mn-cs"/>
                        </a:rPr>
                        <a:t>/</a:t>
                      </a:r>
                      <a:r>
                        <a:rPr lang="en-US" altLang="zh-CN" sz="1400" kern="1200" dirty="0" err="1">
                          <a:solidFill>
                            <a:schemeClr val="dk1"/>
                          </a:solidFill>
                          <a:latin typeface="+mn-lt"/>
                          <a:ea typeface="Alibaba PuHuiTi B"/>
                          <a:cs typeface="+mn-cs"/>
                        </a:rPr>
                        <a:t>api</a:t>
                      </a:r>
                      <a:r>
                        <a:rPr lang="en-US" altLang="zh-CN" sz="1400" kern="1200" dirty="0">
                          <a:solidFill>
                            <a:schemeClr val="dk1"/>
                          </a:solidFill>
                          <a:latin typeface="+mn-lt"/>
                          <a:ea typeface="Alibaba PuHuiTi B"/>
                          <a:cs typeface="+mn-cs"/>
                        </a:rPr>
                        <a:t>/v1/article/</a:t>
                      </a:r>
                      <a:r>
                        <a:rPr lang="en-US" altLang="zh-CN" sz="1400" kern="1200" dirty="0" err="1">
                          <a:solidFill>
                            <a:schemeClr val="dk1"/>
                          </a:solidFill>
                          <a:latin typeface="+mn-lt"/>
                          <a:ea typeface="Alibaba PuHuiTi B"/>
                          <a:cs typeface="+mn-cs"/>
                        </a:rPr>
                        <a:t>loadnew</a:t>
                      </a:r>
                      <a:endParaRPr lang="zh-CN" altLang="en-US" sz="1400" kern="1200" dirty="0">
                        <a:solidFill>
                          <a:schemeClr val="dk1"/>
                        </a:solidFill>
                        <a:latin typeface="+mn-lt"/>
                        <a:ea typeface="Alibaba PuHuiTi B"/>
                        <a:cs typeface="+mn-cs"/>
                      </a:endParaRPr>
                    </a:p>
                  </a:txBody>
                  <a:tcPr>
                    <a:solidFill>
                      <a:schemeClr val="bg1">
                        <a:lumMod val="95000"/>
                      </a:schemeClr>
                    </a:solidFill>
                  </a:tcPr>
                </a:tc>
                <a:extLst>
                  <a:ext uri="{0D108BD9-81ED-4DB2-BD59-A6C34878D82A}">
                    <a16:rowId xmlns:a16="http://schemas.microsoft.com/office/drawing/2014/main" val="1627796238"/>
                  </a:ext>
                </a:extLst>
              </a:tr>
              <a:tr h="487416">
                <a:tc>
                  <a:txBody>
                    <a:bodyPr/>
                    <a:lstStyle/>
                    <a:p>
                      <a:pPr algn="ctr">
                        <a:lnSpc>
                          <a:spcPct val="200000"/>
                        </a:lnSpc>
                      </a:pPr>
                      <a:r>
                        <a:rPr lang="zh-CN" altLang="en-US" sz="1400" dirty="0">
                          <a:ea typeface="Alibaba PuHuiTi B"/>
                        </a:rPr>
                        <a:t>请求方式</a:t>
                      </a:r>
                    </a:p>
                  </a:txBody>
                  <a:tcPr>
                    <a:solidFill>
                      <a:schemeClr val="bg1">
                        <a:lumMod val="85000"/>
                      </a:schemeClr>
                    </a:solidFill>
                  </a:tcPr>
                </a:tc>
                <a:tc>
                  <a:txBody>
                    <a:bodyPr/>
                    <a:lstStyle/>
                    <a:p>
                      <a:pPr algn="ctr">
                        <a:lnSpc>
                          <a:spcPct val="200000"/>
                        </a:lnSpc>
                      </a:pPr>
                      <a:r>
                        <a:rPr lang="en-US" altLang="zh-CN" sz="1400" dirty="0">
                          <a:ea typeface="Alibaba PuHuiTi B"/>
                        </a:rPr>
                        <a:t>POST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a:ea typeface="Alibaba PuHuiTi B"/>
                        </a:rPr>
                        <a:t>POST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a:ea typeface="Alibaba PuHuiTi B"/>
                        </a:rPr>
                        <a:t>POST</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3815491075"/>
                  </a:ext>
                </a:extLst>
              </a:tr>
              <a:tr h="486335">
                <a:tc>
                  <a:txBody>
                    <a:bodyPr/>
                    <a:lstStyle/>
                    <a:p>
                      <a:pPr algn="ctr">
                        <a:lnSpc>
                          <a:spcPct val="200000"/>
                        </a:lnSpc>
                      </a:pPr>
                      <a:r>
                        <a:rPr lang="zh-CN" altLang="en-US" sz="1400" dirty="0">
                          <a:ea typeface="Alibaba PuHuiTi B"/>
                        </a:rPr>
                        <a:t>参数</a:t>
                      </a:r>
                    </a:p>
                  </a:txBody>
                  <a:tcPr>
                    <a:solidFill>
                      <a:schemeClr val="bg1">
                        <a:lumMod val="95000"/>
                      </a:schemeClr>
                    </a:solidFill>
                  </a:tcPr>
                </a:tc>
                <a:tc>
                  <a:txBody>
                    <a:bodyPr/>
                    <a:lstStyle/>
                    <a:p>
                      <a:pPr algn="ctr">
                        <a:lnSpc>
                          <a:spcPct val="200000"/>
                        </a:lnSpc>
                      </a:pPr>
                      <a:r>
                        <a:rPr kumimoji="0" lang="zh-CN" altLang="zh-CN" sz="1400" b="0" i="0" u="none" strike="noStrike" cap="none" normalizeH="0" baseline="0" dirty="0">
                          <a:ln>
                            <a:noFill/>
                          </a:ln>
                          <a:solidFill>
                            <a:srgbClr val="000000"/>
                          </a:solidFill>
                          <a:effectLst/>
                          <a:latin typeface="宋体" panose="02010600030101010101" pitchFamily="2" charset="-122"/>
                          <a:ea typeface="Alibaba PuHuiTi B"/>
                        </a:rPr>
                        <a:t>ArticleHomeDto</a:t>
                      </a:r>
                      <a:endParaRPr lang="zh-CN" altLang="en-US" sz="1400" dirty="0">
                        <a:ea typeface="Alibaba PuHuiTi B"/>
                      </a:endParaRPr>
                    </a:p>
                  </a:txBody>
                  <a:tcPr>
                    <a:solidFill>
                      <a:schemeClr val="bg1">
                        <a:lumMod val="95000"/>
                      </a:schemeClr>
                    </a:solidFill>
                  </a:tcPr>
                </a:tc>
                <a:tc>
                  <a:txBody>
                    <a:bodyPr/>
                    <a:lstStyle/>
                    <a:p>
                      <a:pPr algn="ctr">
                        <a:lnSpc>
                          <a:spcPct val="200000"/>
                        </a:lnSpc>
                      </a:pPr>
                      <a:r>
                        <a:rPr kumimoji="0" lang="zh-CN" altLang="zh-CN" sz="1400" b="0" i="0" u="none" strike="noStrike" cap="none" normalizeH="0" baseline="0" dirty="0">
                          <a:ln>
                            <a:noFill/>
                          </a:ln>
                          <a:solidFill>
                            <a:srgbClr val="000000"/>
                          </a:solidFill>
                          <a:effectLst/>
                          <a:latin typeface="宋体" panose="02010600030101010101" pitchFamily="2" charset="-122"/>
                          <a:ea typeface="Alibaba PuHuiTi B"/>
                        </a:rPr>
                        <a:t>ArticleHomeDto</a:t>
                      </a:r>
                      <a:endParaRPr lang="zh-CN" altLang="en-US" sz="1400" dirty="0">
                        <a:ea typeface="Alibaba PuHuiTi B"/>
                      </a:endParaRPr>
                    </a:p>
                  </a:txBody>
                  <a:tcPr>
                    <a:solidFill>
                      <a:schemeClr val="bg1">
                        <a:lumMod val="95000"/>
                      </a:schemeClr>
                    </a:solidFill>
                  </a:tcPr>
                </a:tc>
                <a:tc>
                  <a:txBody>
                    <a:bodyPr/>
                    <a:lstStyle/>
                    <a:p>
                      <a:pPr algn="ctr">
                        <a:lnSpc>
                          <a:spcPct val="200000"/>
                        </a:lnSpc>
                      </a:pPr>
                      <a:r>
                        <a:rPr kumimoji="0" lang="zh-CN" altLang="zh-CN" sz="1400" b="0" i="0" u="none" strike="noStrike" cap="none" normalizeH="0" baseline="0" dirty="0">
                          <a:ln>
                            <a:noFill/>
                          </a:ln>
                          <a:solidFill>
                            <a:srgbClr val="000000"/>
                          </a:solidFill>
                          <a:effectLst/>
                          <a:latin typeface="宋体" panose="02010600030101010101" pitchFamily="2" charset="-122"/>
                          <a:ea typeface="Alibaba PuHuiTi B"/>
                        </a:rPr>
                        <a:t>ArticleHomeDto</a:t>
                      </a:r>
                      <a:endParaRPr lang="zh-CN" altLang="en-US" sz="1400" dirty="0">
                        <a:ea typeface="Alibaba PuHuiTi B"/>
                      </a:endParaRPr>
                    </a:p>
                  </a:txBody>
                  <a:tcPr>
                    <a:solidFill>
                      <a:schemeClr val="bg1">
                        <a:lumMod val="95000"/>
                      </a:schemeClr>
                    </a:solidFill>
                  </a:tcPr>
                </a:tc>
                <a:extLst>
                  <a:ext uri="{0D108BD9-81ED-4DB2-BD59-A6C34878D82A}">
                    <a16:rowId xmlns:a16="http://schemas.microsoft.com/office/drawing/2014/main" val="1313452798"/>
                  </a:ext>
                </a:extLst>
              </a:tr>
              <a:tr h="487416">
                <a:tc>
                  <a:txBody>
                    <a:bodyPr/>
                    <a:lstStyle/>
                    <a:p>
                      <a:pPr algn="ctr">
                        <a:lnSpc>
                          <a:spcPct val="200000"/>
                        </a:lnSpc>
                      </a:pPr>
                      <a:r>
                        <a:rPr lang="zh-CN" altLang="en-US" sz="1400" dirty="0">
                          <a:ea typeface="Alibaba PuHuiTi B"/>
                        </a:rPr>
                        <a:t>响应结果</a:t>
                      </a:r>
                    </a:p>
                  </a:txBody>
                  <a:tcPr>
                    <a:solidFill>
                      <a:schemeClr val="bg1">
                        <a:lumMod val="85000"/>
                      </a:schemeClr>
                    </a:solidFill>
                  </a:tcPr>
                </a:tc>
                <a:tc>
                  <a:txBody>
                    <a:bodyPr/>
                    <a:lstStyle/>
                    <a:p>
                      <a:pPr algn="ctr">
                        <a:lnSpc>
                          <a:spcPct val="200000"/>
                        </a:lnSpc>
                      </a:pPr>
                      <a:r>
                        <a:rPr lang="en-US" altLang="zh-CN" sz="1400" dirty="0" err="1">
                          <a:ea typeface="Alibaba PuHuiTi B"/>
                        </a:rPr>
                        <a:t>ResponseResult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err="1">
                          <a:ea typeface="Alibaba PuHuiTi B"/>
                        </a:rPr>
                        <a:t>ResponseResult</a:t>
                      </a:r>
                      <a:endParaRPr lang="zh-CN" altLang="en-US" sz="1400" dirty="0">
                        <a:ea typeface="Alibaba PuHuiTi B"/>
                      </a:endParaRPr>
                    </a:p>
                  </a:txBody>
                  <a:tcPr>
                    <a:solidFill>
                      <a:schemeClr val="bg1">
                        <a:lumMod val="85000"/>
                      </a:schemeClr>
                    </a:solidFill>
                  </a:tcPr>
                </a:tc>
                <a:tc>
                  <a:txBody>
                    <a:bodyPr/>
                    <a:lstStyle/>
                    <a:p>
                      <a:pPr algn="ctr">
                        <a:lnSpc>
                          <a:spcPct val="200000"/>
                        </a:lnSpc>
                      </a:pPr>
                      <a:r>
                        <a:rPr lang="en-US" altLang="zh-CN" sz="1400" dirty="0" err="1">
                          <a:ea typeface="Alibaba PuHuiTi B"/>
                        </a:rPr>
                        <a:t>ResponseResult</a:t>
                      </a:r>
                      <a:endParaRPr lang="zh-CN" altLang="en-US" sz="1400" dirty="0">
                        <a:ea typeface="Alibaba PuHuiTi B"/>
                      </a:endParaRPr>
                    </a:p>
                  </a:txBody>
                  <a:tcPr>
                    <a:solidFill>
                      <a:schemeClr val="bg1">
                        <a:lumMod val="85000"/>
                      </a:schemeClr>
                    </a:solidFill>
                  </a:tcPr>
                </a:tc>
                <a:extLst>
                  <a:ext uri="{0D108BD9-81ED-4DB2-BD59-A6C34878D82A}">
                    <a16:rowId xmlns:a16="http://schemas.microsoft.com/office/drawing/2014/main" val="2351304443"/>
                  </a:ext>
                </a:extLst>
              </a:tr>
            </a:tbl>
          </a:graphicData>
        </a:graphic>
      </p:graphicFrame>
      <p:sp>
        <p:nvSpPr>
          <p:cNvPr id="13" name="Rectangle 2">
            <a:extLst>
              <a:ext uri="{FF2B5EF4-FFF2-40B4-BE49-F238E27FC236}">
                <a16:creationId xmlns:a16="http://schemas.microsoft.com/office/drawing/2014/main" id="{08A0FA12-8FEA-431B-B0B2-7972978E21F5}"/>
              </a:ext>
            </a:extLst>
          </p:cNvPr>
          <p:cNvSpPr>
            <a:spLocks noChangeArrowheads="1"/>
          </p:cNvSpPr>
          <p:nvPr/>
        </p:nvSpPr>
        <p:spPr bwMode="auto">
          <a:xfrm>
            <a:off x="4830978" y="4297143"/>
            <a:ext cx="3182596" cy="2031325"/>
          </a:xfrm>
          <a:prstGeom prst="rect">
            <a:avLst/>
          </a:prstGeom>
          <a:solidFill>
            <a:srgbClr val="FFFFE4"/>
          </a:solidFill>
          <a:ln>
            <a:solidFill>
              <a:srgbClr val="333333"/>
            </a:solid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r>
              <a:rPr lang="zh-CN" altLang="zh-CN" sz="1050" b="1" dirty="0">
                <a:solidFill>
                  <a:srgbClr val="660E7A"/>
                </a:solidFill>
                <a:latin typeface="宋体" panose="02010600030101010101" pitchFamily="2" charset="-122"/>
                <a:ea typeface="宋体" panose="02010600030101010101" pitchFamily="2" charset="-122"/>
              </a:rPr>
              <a:t>"code"</a:t>
            </a:r>
            <a:r>
              <a:rPr lang="zh-CN" altLang="zh-CN" sz="1050" dirty="0">
                <a:solidFill>
                  <a:srgbClr val="000000"/>
                </a:solidFill>
                <a:latin typeface="宋体" panose="02010600030101010101" pitchFamily="2" charset="-122"/>
                <a:ea typeface="宋体" panose="02010600030101010101" pitchFamily="2" charset="-122"/>
              </a:rPr>
              <a:t>:</a:t>
            </a:r>
            <a:r>
              <a:rPr lang="zh-CN" altLang="zh-CN" sz="1050" dirty="0">
                <a:solidFill>
                  <a:srgbClr val="0000FF"/>
                </a:solidFill>
                <a:latin typeface="宋体" panose="02010600030101010101" pitchFamily="2" charset="-122"/>
                <a:ea typeface="宋体" panose="02010600030101010101" pitchFamily="2" charset="-122"/>
              </a:rPr>
              <a:t>200</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r>
              <a:rPr lang="zh-CN" altLang="zh-CN" sz="1050" b="1" dirty="0">
                <a:solidFill>
                  <a:srgbClr val="660E7A"/>
                </a:solidFill>
                <a:latin typeface="宋体" panose="02010600030101010101" pitchFamily="2" charset="-122"/>
                <a:ea typeface="宋体" panose="02010600030101010101" pitchFamily="2" charset="-122"/>
              </a:rPr>
              <a:t>"errorMessage"</a:t>
            </a:r>
            <a:r>
              <a:rPr lang="zh-CN" altLang="zh-CN" sz="1050" dirty="0">
                <a:solidFill>
                  <a:srgbClr val="000000"/>
                </a:solidFill>
                <a:latin typeface="宋体" panose="02010600030101010101" pitchFamily="2" charset="-122"/>
                <a:ea typeface="宋体" panose="02010600030101010101" pitchFamily="2" charset="-122"/>
              </a:rPr>
              <a:t>:</a:t>
            </a:r>
            <a:r>
              <a:rPr lang="zh-CN" altLang="zh-CN" sz="1050" b="1" dirty="0">
                <a:solidFill>
                  <a:srgbClr val="008000"/>
                </a:solidFill>
                <a:latin typeface="宋体" panose="02010600030101010101" pitchFamily="2" charset="-122"/>
                <a:ea typeface="宋体" panose="02010600030101010101" pitchFamily="2" charset="-122"/>
              </a:rPr>
              <a:t>"操作成功"</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r>
              <a:rPr lang="zh-CN" altLang="zh-CN" sz="1050" b="1" dirty="0">
                <a:solidFill>
                  <a:srgbClr val="660E7A"/>
                </a:solidFill>
                <a:latin typeface="宋体" panose="02010600030101010101" pitchFamily="2" charset="-122"/>
                <a:ea typeface="宋体" panose="02010600030101010101" pitchFamily="2" charset="-122"/>
              </a:rPr>
              <a:t>"data"</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r>
              <a:rPr lang="zh-CN" altLang="zh-CN" sz="1050" b="1" dirty="0">
                <a:solidFill>
                  <a:srgbClr val="660E7A"/>
                </a:solidFill>
                <a:latin typeface="宋体" panose="02010600030101010101" pitchFamily="2" charset="-122"/>
                <a:ea typeface="宋体" panose="02010600030101010101" pitchFamily="2" charset="-122"/>
              </a:rPr>
              <a:t>"id"</a:t>
            </a:r>
            <a:r>
              <a:rPr lang="zh-CN" altLang="zh-CN" sz="1050" dirty="0">
                <a:solidFill>
                  <a:srgbClr val="000000"/>
                </a:solidFill>
                <a:latin typeface="宋体" panose="02010600030101010101" pitchFamily="2" charset="-122"/>
                <a:ea typeface="宋体" panose="02010600030101010101" pitchFamily="2" charset="-122"/>
              </a:rPr>
              <a:t>:</a:t>
            </a:r>
            <a:r>
              <a:rPr lang="en-US" altLang="zh-CN" sz="1050" dirty="0">
                <a:solidFill>
                  <a:srgbClr val="0000FF"/>
                </a:solidFill>
                <a:latin typeface="宋体" panose="02010600030101010101" pitchFamily="2" charset="-122"/>
                <a:ea typeface="宋体" panose="02010600030101010101" pitchFamily="2" charset="-122"/>
              </a:rPr>
              <a:t>1302862387124125697</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r>
              <a:rPr lang="zh-CN" altLang="zh-CN" sz="1050" b="1" dirty="0">
                <a:solidFill>
                  <a:srgbClr val="660E7A"/>
                </a:solidFill>
                <a:latin typeface="宋体" panose="02010600030101010101" pitchFamily="2" charset="-122"/>
                <a:ea typeface="宋体" panose="02010600030101010101" pitchFamily="2" charset="-122"/>
              </a:rPr>
              <a:t>"userId"</a:t>
            </a:r>
            <a:r>
              <a:rPr lang="zh-CN" altLang="zh-CN" sz="1050" dirty="0">
                <a:solidFill>
                  <a:srgbClr val="000000"/>
                </a:solidFill>
                <a:latin typeface="宋体" panose="02010600030101010101" pitchFamily="2" charset="-122"/>
                <a:ea typeface="宋体" panose="02010600030101010101" pitchFamily="2" charset="-122"/>
              </a:rPr>
              <a:t>:</a:t>
            </a:r>
            <a:r>
              <a:rPr lang="zh-CN" altLang="zh-CN" sz="1050" dirty="0">
                <a:solidFill>
                  <a:srgbClr val="0000FF"/>
                </a:solidFill>
                <a:latin typeface="宋体" panose="02010600030101010101" pitchFamily="2" charset="-122"/>
                <a:ea typeface="宋体" panose="02010600030101010101" pitchFamily="2" charset="-122"/>
              </a:rPr>
              <a:t>1102</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r>
              <a:rPr lang="zh-CN" altLang="zh-CN" sz="1050" b="1" dirty="0">
                <a:solidFill>
                  <a:srgbClr val="660E7A"/>
                </a:solidFill>
                <a:latin typeface="宋体" panose="02010600030101010101" pitchFamily="2" charset="-122"/>
                <a:ea typeface="宋体" panose="02010600030101010101" pitchFamily="2" charset="-122"/>
              </a:rPr>
              <a:t>"title"</a:t>
            </a:r>
            <a:r>
              <a:rPr lang="zh-CN" altLang="zh-CN" sz="1050" dirty="0">
                <a:solidFill>
                  <a:srgbClr val="000000"/>
                </a:solidFill>
                <a:latin typeface="宋体" panose="02010600030101010101" pitchFamily="2" charset="-122"/>
                <a:ea typeface="宋体" panose="02010600030101010101" pitchFamily="2" charset="-122"/>
              </a:rPr>
              <a:t>:</a:t>
            </a:r>
            <a:r>
              <a:rPr lang="zh-CN" altLang="zh-CN" sz="1050" b="1" dirty="0">
                <a:solidFill>
                  <a:srgbClr val="008000"/>
                </a:solidFill>
                <a:latin typeface="宋体" panose="02010600030101010101" pitchFamily="2" charset="-122"/>
                <a:ea typeface="宋体" panose="02010600030101010101" pitchFamily="2" charset="-122"/>
              </a:rPr>
              <a:t>"</a:t>
            </a:r>
            <a:r>
              <a:rPr lang="zh-CN" altLang="en-US" sz="1050" b="1" dirty="0">
                <a:solidFill>
                  <a:srgbClr val="008000"/>
                </a:solidFill>
                <a:latin typeface="宋体" panose="02010600030101010101" pitchFamily="2" charset="-122"/>
                <a:ea typeface="宋体" panose="02010600030101010101" pitchFamily="2" charset="-122"/>
              </a:rPr>
              <a:t>什么是</a:t>
            </a:r>
            <a:r>
              <a:rPr lang="en-US" altLang="zh-CN" sz="1050" b="1" dirty="0">
                <a:solidFill>
                  <a:srgbClr val="008000"/>
                </a:solidFill>
                <a:latin typeface="宋体" panose="02010600030101010101" pitchFamily="2" charset="-122"/>
                <a:ea typeface="宋体" panose="02010600030101010101" pitchFamily="2" charset="-122"/>
              </a:rPr>
              <a:t>Java</a:t>
            </a:r>
            <a:r>
              <a:rPr lang="zh-CN" altLang="en-US" sz="1050" b="1" dirty="0">
                <a:solidFill>
                  <a:srgbClr val="008000"/>
                </a:solidFill>
                <a:latin typeface="宋体" panose="02010600030101010101" pitchFamily="2" charset="-122"/>
                <a:ea typeface="宋体" panose="02010600030101010101" pitchFamily="2" charset="-122"/>
              </a:rPr>
              <a:t>语言</a:t>
            </a:r>
            <a:r>
              <a:rPr lang="zh-CN" altLang="zh-CN" sz="1050" b="1" dirty="0">
                <a:solidFill>
                  <a:srgbClr val="008000"/>
                </a:solidFill>
                <a:latin typeface="宋体" panose="02010600030101010101" pitchFamily="2" charset="-122"/>
                <a:ea typeface="宋体" panose="02010600030101010101" pitchFamily="2" charset="-122"/>
              </a:rPr>
              <a:t>"</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r>
              <a:rPr lang="zh-CN" altLang="zh-CN" sz="1050" b="1" dirty="0">
                <a:solidFill>
                  <a:srgbClr val="008000"/>
                </a:solidFill>
                <a:latin typeface="宋体" panose="02010600030101010101" pitchFamily="2" charset="-122"/>
                <a:ea typeface="宋体" panose="02010600030101010101" pitchFamily="2" charset="-122"/>
              </a:rPr>
              <a:t>    </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Object{</a:t>
            </a:r>
            <a:r>
              <a:rPr lang="zh-CN" altLang="zh-CN" sz="1050" b="1" dirty="0">
                <a:solidFill>
                  <a:srgbClr val="660E7A"/>
                </a:solidFill>
                <a:latin typeface="宋体" panose="02010600030101010101" pitchFamily="2" charset="-122"/>
                <a:ea typeface="宋体" panose="02010600030101010101" pitchFamily="2" charset="-122"/>
              </a:rPr>
              <a:t>...</a:t>
            </a:r>
            <a:r>
              <a:rPr lang="zh-CN" altLang="zh-CN" sz="1050" dirty="0">
                <a:solidFill>
                  <a:srgbClr val="000000"/>
                </a:solidFill>
                <a:latin typeface="宋体" panose="02010600030101010101" pitchFamily="2" charset="-122"/>
                <a:ea typeface="宋体" panose="02010600030101010101" pitchFamily="2" charset="-122"/>
              </a:rPr>
              <a:t>},</a:t>
            </a:r>
            <a:br>
              <a:rPr lang="zh-CN" altLang="zh-CN" sz="1050" dirty="0">
                <a:solidFill>
                  <a:srgbClr val="000000"/>
                </a:solidFill>
                <a:latin typeface="宋体" panose="02010600030101010101" pitchFamily="2" charset="-122"/>
                <a:ea typeface="宋体" panose="02010600030101010101" pitchFamily="2" charset="-122"/>
              </a:rPr>
            </a:br>
            <a:r>
              <a:rPr lang="zh-CN" altLang="zh-CN" sz="1050" dirty="0">
                <a:solidFill>
                  <a:srgbClr val="000000"/>
                </a:solidFill>
                <a:latin typeface="宋体" panose="02010600030101010101" pitchFamily="2" charset="-122"/>
                <a:ea typeface="宋体" panose="02010600030101010101" pitchFamily="2" charset="-122"/>
              </a:rPr>
              <a:t>  ]</a:t>
            </a:r>
            <a:endParaRPr lang="en-US" altLang="zh-CN" sz="1050" dirty="0">
              <a:solidFill>
                <a:srgbClr val="00000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1050" dirty="0">
                <a:solidFill>
                  <a:srgbClr val="000000"/>
                </a:solidFill>
                <a:latin typeface="宋体" panose="02010600030101010101" pitchFamily="2" charset="-122"/>
                <a:ea typeface="宋体" panose="02010600030101010101" pitchFamily="2" charset="-122"/>
              </a:rPr>
              <a:t>}</a:t>
            </a:r>
            <a:endParaRPr lang="zh-CN" altLang="zh-CN" sz="1400" dirty="0">
              <a:latin typeface="Arial" panose="020B0604020202020204" pitchFamily="34" charset="0"/>
            </a:endParaRPr>
          </a:p>
        </p:txBody>
      </p:sp>
      <p:sp>
        <p:nvSpPr>
          <p:cNvPr id="16" name="椭圆 15">
            <a:extLst>
              <a:ext uri="{FF2B5EF4-FFF2-40B4-BE49-F238E27FC236}">
                <a16:creationId xmlns:a16="http://schemas.microsoft.com/office/drawing/2014/main" id="{276A8AF5-3A7B-475D-95F2-EBFC46ADEC25}"/>
              </a:ext>
            </a:extLst>
          </p:cNvPr>
          <p:cNvSpPr/>
          <p:nvPr/>
        </p:nvSpPr>
        <p:spPr>
          <a:xfrm>
            <a:off x="2598629" y="3553905"/>
            <a:ext cx="2007910" cy="339366"/>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椭圆 16">
            <a:extLst>
              <a:ext uri="{FF2B5EF4-FFF2-40B4-BE49-F238E27FC236}">
                <a16:creationId xmlns:a16="http://schemas.microsoft.com/office/drawing/2014/main" id="{E7C024F5-6EF1-492B-AACF-995131014595}"/>
              </a:ext>
            </a:extLst>
          </p:cNvPr>
          <p:cNvSpPr/>
          <p:nvPr/>
        </p:nvSpPr>
        <p:spPr>
          <a:xfrm>
            <a:off x="5418321" y="3578133"/>
            <a:ext cx="2007910" cy="339366"/>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8" name="椭圆 17">
            <a:extLst>
              <a:ext uri="{FF2B5EF4-FFF2-40B4-BE49-F238E27FC236}">
                <a16:creationId xmlns:a16="http://schemas.microsoft.com/office/drawing/2014/main" id="{415B2072-1D8A-49C3-9B31-FD333447A036}"/>
              </a:ext>
            </a:extLst>
          </p:cNvPr>
          <p:cNvSpPr/>
          <p:nvPr/>
        </p:nvSpPr>
        <p:spPr>
          <a:xfrm>
            <a:off x="8477946" y="3553904"/>
            <a:ext cx="2007910" cy="339366"/>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4739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FB801-AEF3-4A0B-BA38-32DD7F9753A7}"/>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46505B7C-D89F-49CD-AEF4-D95DE54DE034}"/>
              </a:ext>
            </a:extLst>
          </p:cNvPr>
          <p:cNvSpPr>
            <a:spLocks noGrp="1"/>
          </p:cNvSpPr>
          <p:nvPr>
            <p:ph type="body" sz="quarter" idx="10"/>
          </p:nvPr>
        </p:nvSpPr>
        <p:spPr/>
        <p:txBody>
          <a:bodyPr/>
          <a:lstStyle/>
          <a:p>
            <a:r>
              <a:rPr lang="en-US" altLang="zh-CN" dirty="0"/>
              <a:t>app</a:t>
            </a:r>
            <a:r>
              <a:rPr lang="zh-CN" altLang="en-US" dirty="0"/>
              <a:t>端文章列表</a:t>
            </a:r>
          </a:p>
        </p:txBody>
      </p:sp>
      <p:sp>
        <p:nvSpPr>
          <p:cNvPr id="4" name="文本占位符 3">
            <a:extLst>
              <a:ext uri="{FF2B5EF4-FFF2-40B4-BE49-F238E27FC236}">
                <a16:creationId xmlns:a16="http://schemas.microsoft.com/office/drawing/2014/main" id="{F57C0203-6B3C-4900-AC7A-EA3E29C32960}"/>
              </a:ext>
            </a:extLst>
          </p:cNvPr>
          <p:cNvSpPr>
            <a:spLocks noGrp="1"/>
          </p:cNvSpPr>
          <p:nvPr>
            <p:ph type="body" sz="quarter" idx="11"/>
          </p:nvPr>
        </p:nvSpPr>
        <p:spPr>
          <a:xfrm>
            <a:off x="2195450" y="1691169"/>
            <a:ext cx="9214230" cy="3768853"/>
          </a:xfrm>
        </p:spPr>
        <p:txBody>
          <a:bodyPr/>
          <a:lstStyle/>
          <a:p>
            <a:r>
              <a:rPr lang="zh-CN" altLang="en-US" sz="1400" dirty="0"/>
              <a:t>①：导入</a:t>
            </a:r>
            <a:r>
              <a:rPr lang="en-US" altLang="zh-CN" sz="1400" dirty="0" err="1"/>
              <a:t>heima</a:t>
            </a:r>
            <a:r>
              <a:rPr lang="en-US" altLang="zh-CN" sz="1400" dirty="0"/>
              <a:t>-</a:t>
            </a:r>
            <a:r>
              <a:rPr lang="en-US" altLang="zh-CN" sz="1400" dirty="0" err="1"/>
              <a:t>leadnews</a:t>
            </a:r>
            <a:r>
              <a:rPr lang="en-US" altLang="zh-CN" sz="1400" dirty="0"/>
              <a:t>-article</a:t>
            </a:r>
            <a:r>
              <a:rPr lang="zh-CN" altLang="en-US" sz="1400" dirty="0"/>
              <a:t>微服务，资料在当天的文件夹中</a:t>
            </a:r>
            <a:endParaRPr lang="en-US" altLang="zh-CN" sz="1400" dirty="0"/>
          </a:p>
          <a:p>
            <a:r>
              <a:rPr lang="en-US" altLang="zh-CN" sz="1400" dirty="0"/>
              <a:t>       </a:t>
            </a:r>
            <a:r>
              <a:rPr lang="zh-CN" altLang="en-US" sz="1400" dirty="0"/>
              <a:t>需要在</a:t>
            </a:r>
            <a:r>
              <a:rPr lang="en-US" altLang="zh-CN" sz="1400" dirty="0" err="1"/>
              <a:t>nacos</a:t>
            </a:r>
            <a:r>
              <a:rPr lang="zh-CN" altLang="en-US" sz="1400" dirty="0"/>
              <a:t>中添加对应的配置</a:t>
            </a:r>
            <a:endParaRPr lang="en-US" altLang="zh-CN" sz="1400" dirty="0"/>
          </a:p>
          <a:p>
            <a:r>
              <a:rPr lang="zh-CN" altLang="en-US" sz="1400" dirty="0"/>
              <a:t>②：定义接口</a:t>
            </a:r>
            <a:endParaRPr lang="en-US" altLang="zh-CN" sz="1400" dirty="0"/>
          </a:p>
          <a:p>
            <a:r>
              <a:rPr lang="en-US" altLang="zh-CN" sz="1400" dirty="0"/>
              <a:t>       </a:t>
            </a:r>
            <a:r>
              <a:rPr lang="zh-CN" altLang="en-US" sz="1400" dirty="0"/>
              <a:t>接口路径、请求方式、入参、出参</a:t>
            </a:r>
            <a:endParaRPr lang="en-US" altLang="zh-CN" sz="1400" dirty="0"/>
          </a:p>
          <a:p>
            <a:r>
              <a:rPr lang="zh-CN" altLang="en-US" sz="1400" dirty="0"/>
              <a:t>③：编写</a:t>
            </a:r>
            <a:r>
              <a:rPr lang="en-US" altLang="zh-CN" sz="1400" dirty="0"/>
              <a:t>mapper</a:t>
            </a:r>
            <a:r>
              <a:rPr lang="zh-CN" altLang="en-US" sz="1400" dirty="0"/>
              <a:t>文件</a:t>
            </a:r>
            <a:endParaRPr lang="en-US" altLang="zh-CN" sz="1400" dirty="0"/>
          </a:p>
          <a:p>
            <a:r>
              <a:rPr lang="en-US" altLang="zh-CN" sz="1400" dirty="0"/>
              <a:t>       </a:t>
            </a:r>
            <a:r>
              <a:rPr lang="zh-CN" altLang="en-US" sz="1400" dirty="0"/>
              <a:t>文章表与文章配置表多表查询</a:t>
            </a:r>
            <a:endParaRPr lang="en-US" altLang="zh-CN" sz="1400" dirty="0"/>
          </a:p>
          <a:p>
            <a:r>
              <a:rPr lang="zh-CN" altLang="en-US" sz="1400" dirty="0"/>
              <a:t>④：编写业务层代码</a:t>
            </a:r>
            <a:endParaRPr lang="en-US" altLang="zh-CN" sz="1400" dirty="0"/>
          </a:p>
          <a:p>
            <a:r>
              <a:rPr lang="zh-CN" altLang="en-US" sz="1400" dirty="0"/>
              <a:t>⑤：编写控制器代码</a:t>
            </a:r>
            <a:endParaRPr lang="en-US" altLang="zh-CN" sz="1400" dirty="0"/>
          </a:p>
          <a:p>
            <a:r>
              <a:rPr lang="zh-CN" altLang="en-US" sz="1400" dirty="0"/>
              <a:t>⑥：</a:t>
            </a:r>
            <a:r>
              <a:rPr lang="en-US" altLang="zh-CN" sz="1400" dirty="0"/>
              <a:t>swagger</a:t>
            </a:r>
            <a:r>
              <a:rPr lang="zh-CN" altLang="en-US" sz="1400" dirty="0"/>
              <a:t>测试或前后端联调测试</a:t>
            </a:r>
            <a:endParaRPr lang="en-US" altLang="zh-CN" sz="1400" dirty="0"/>
          </a:p>
        </p:txBody>
      </p:sp>
    </p:spTree>
    <p:extLst>
      <p:ext uri="{BB962C8B-B14F-4D97-AF65-F5344CB8AC3E}">
        <p14:creationId xmlns:p14="http://schemas.microsoft.com/office/powerpoint/2010/main" val="157233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5200156" y="1095178"/>
            <a:ext cx="6193058" cy="4511040"/>
          </a:xfrm>
        </p:spPr>
        <p:txBody>
          <a:bodyPr/>
          <a:lstStyle/>
          <a:p>
            <a:r>
              <a:rPr lang="zh-CN" altLang="en-US" dirty="0"/>
              <a:t>文章列表查询的默认参数</a:t>
            </a:r>
            <a:r>
              <a:rPr lang="en-US" altLang="zh-CN" dirty="0"/>
              <a:t>max</a:t>
            </a:r>
            <a:r>
              <a:rPr lang="zh-CN" altLang="en-US" dirty="0"/>
              <a:t>和</a:t>
            </a:r>
            <a:r>
              <a:rPr lang="en-US" altLang="zh-CN" dirty="0"/>
              <a:t>min</a:t>
            </a:r>
            <a:r>
              <a:rPr lang="zh-CN" altLang="en-US" dirty="0"/>
              <a:t>时间</a:t>
            </a:r>
            <a:endParaRPr lang="en-US" altLang="zh-CN" dirty="0"/>
          </a:p>
          <a:p>
            <a:r>
              <a:rPr lang="zh-CN" altLang="en-US" dirty="0"/>
              <a:t>文章查询需要多表查询，需要自定义</a:t>
            </a:r>
            <a:r>
              <a:rPr lang="en-US" altLang="zh-CN" dirty="0"/>
              <a:t>mapper</a:t>
            </a:r>
            <a:r>
              <a:rPr lang="zh-CN" altLang="en-US" dirty="0"/>
              <a:t>映射文件</a:t>
            </a:r>
            <a:endParaRPr lang="en-US" altLang="zh-CN" dirty="0"/>
          </a:p>
          <a:p>
            <a:r>
              <a:rPr lang="zh-CN" altLang="en-US" dirty="0"/>
              <a:t>接口定义有三个方法 </a:t>
            </a:r>
            <a:r>
              <a:rPr lang="en-US" altLang="zh-CN" dirty="0"/>
              <a:t>load</a:t>
            </a:r>
            <a:r>
              <a:rPr lang="zh-CN" altLang="en-US" dirty="0"/>
              <a:t>、</a:t>
            </a:r>
            <a:r>
              <a:rPr lang="en-US" altLang="zh-CN" dirty="0" err="1"/>
              <a:t>loadmore</a:t>
            </a:r>
            <a:r>
              <a:rPr lang="zh-CN" altLang="en-US" dirty="0"/>
              <a:t>、</a:t>
            </a:r>
            <a:r>
              <a:rPr lang="en-US" altLang="zh-CN" dirty="0" err="1"/>
              <a:t>loadnew</a:t>
            </a:r>
            <a:endParaRPr lang="en-US" altLang="zh-CN" dirty="0"/>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en-US" altLang="zh-CN" dirty="0"/>
              <a:t>app</a:t>
            </a:r>
            <a:r>
              <a:rPr lang="zh-CN" altLang="en-US" dirty="0"/>
              <a:t>端文章列表</a:t>
            </a:r>
          </a:p>
        </p:txBody>
      </p:sp>
    </p:spTree>
    <p:extLst>
      <p:ext uri="{BB962C8B-B14F-4D97-AF65-F5344CB8AC3E}">
        <p14:creationId xmlns:p14="http://schemas.microsoft.com/office/powerpoint/2010/main" val="3100970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97181-598B-4617-B991-84510C772158}"/>
              </a:ext>
            </a:extLst>
          </p:cNvPr>
          <p:cNvSpPr>
            <a:spLocks noGrp="1"/>
          </p:cNvSpPr>
          <p:nvPr>
            <p:ph type="ctrTitle"/>
          </p:nvPr>
        </p:nvSpPr>
        <p:spPr>
          <a:xfrm>
            <a:off x="5369755" y="2668661"/>
            <a:ext cx="6725920" cy="548322"/>
          </a:xfrm>
        </p:spPr>
        <p:txBody>
          <a:bodyPr>
            <a:normAutofit fontScale="90000"/>
          </a:bodyPr>
          <a:lstStyle/>
          <a:p>
            <a:r>
              <a:rPr lang="zh-CN" altLang="en-US" dirty="0"/>
              <a:t>文章详情</a:t>
            </a:r>
          </a:p>
        </p:txBody>
      </p:sp>
      <p:sp>
        <p:nvSpPr>
          <p:cNvPr id="3" name="文本占位符 2">
            <a:extLst>
              <a:ext uri="{FF2B5EF4-FFF2-40B4-BE49-F238E27FC236}">
                <a16:creationId xmlns:a16="http://schemas.microsoft.com/office/drawing/2014/main" id="{EC3B9D91-35BA-4B09-8EA3-92E8B4090006}"/>
              </a:ext>
            </a:extLst>
          </p:cNvPr>
          <p:cNvSpPr>
            <a:spLocks noGrp="1"/>
          </p:cNvSpPr>
          <p:nvPr>
            <p:ph type="body" idx="10"/>
          </p:nvPr>
        </p:nvSpPr>
        <p:spPr>
          <a:xfrm>
            <a:off x="5273040" y="3253910"/>
            <a:ext cx="5466080" cy="2138221"/>
          </a:xfrm>
        </p:spPr>
        <p:txBody>
          <a:bodyPr/>
          <a:lstStyle/>
          <a:p>
            <a:r>
              <a:rPr lang="zh-CN" altLang="en-US" dirty="0"/>
              <a:t>需求分析</a:t>
            </a:r>
            <a:endParaRPr lang="en-US" altLang="zh-CN" dirty="0"/>
          </a:p>
          <a:p>
            <a:r>
              <a:rPr lang="zh-CN" altLang="en-US" dirty="0"/>
              <a:t>实现思路</a:t>
            </a:r>
            <a:endParaRPr lang="en-US" altLang="zh-CN" dirty="0"/>
          </a:p>
          <a:p>
            <a:r>
              <a:rPr lang="en-US" altLang="zh-CN" dirty="0" err="1"/>
              <a:t>freemarker</a:t>
            </a:r>
            <a:endParaRPr lang="en-US" altLang="zh-CN" dirty="0"/>
          </a:p>
          <a:p>
            <a:r>
              <a:rPr lang="en-US" altLang="zh-CN" dirty="0" err="1"/>
              <a:t>minIO</a:t>
            </a:r>
            <a:endParaRPr lang="zh-CN" altLang="en-US" dirty="0"/>
          </a:p>
        </p:txBody>
      </p:sp>
      <p:sp>
        <p:nvSpPr>
          <p:cNvPr id="4" name="文本占位符 3">
            <a:extLst>
              <a:ext uri="{FF2B5EF4-FFF2-40B4-BE49-F238E27FC236}">
                <a16:creationId xmlns:a16="http://schemas.microsoft.com/office/drawing/2014/main" id="{DC258946-0478-4CC5-8C98-4F3AE224BD1A}"/>
              </a:ext>
            </a:extLst>
          </p:cNvPr>
          <p:cNvSpPr>
            <a:spLocks noGrp="1"/>
          </p:cNvSpPr>
          <p:nvPr>
            <p:ph type="body" sz="quarter" idx="11"/>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3864263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8146A-F129-4077-9235-C9290EB4E79C}"/>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71F60421-6DE9-469D-9505-128AF830CC26}"/>
              </a:ext>
            </a:extLst>
          </p:cNvPr>
          <p:cNvSpPr>
            <a:spLocks noGrp="1"/>
          </p:cNvSpPr>
          <p:nvPr>
            <p:ph type="body" sz="quarter" idx="10"/>
          </p:nvPr>
        </p:nvSpPr>
        <p:spPr/>
        <p:txBody>
          <a:bodyPr/>
          <a:lstStyle/>
          <a:p>
            <a:r>
              <a:rPr lang="zh-CN" altLang="en-US" dirty="0"/>
              <a:t>需求分析</a:t>
            </a:r>
          </a:p>
        </p:txBody>
      </p:sp>
      <p:sp>
        <p:nvSpPr>
          <p:cNvPr id="6" name="Rectangle 1">
            <a:extLst>
              <a:ext uri="{FF2B5EF4-FFF2-40B4-BE49-F238E27FC236}">
                <a16:creationId xmlns:a16="http://schemas.microsoft.com/office/drawing/2014/main" id="{143EB314-722A-487B-9D85-80C4A3ECC90F}"/>
              </a:ext>
            </a:extLst>
          </p:cNvPr>
          <p:cNvSpPr>
            <a:spLocks noChangeArrowheads="1"/>
          </p:cNvSpPr>
          <p:nvPr/>
        </p:nvSpPr>
        <p:spPr bwMode="auto">
          <a:xfrm>
            <a:off x="4318000" y="179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13" name="组合 12">
            <a:extLst>
              <a:ext uri="{FF2B5EF4-FFF2-40B4-BE49-F238E27FC236}">
                <a16:creationId xmlns:a16="http://schemas.microsoft.com/office/drawing/2014/main" id="{A0043470-8492-4C0A-9885-142AF2DDFACA}"/>
              </a:ext>
            </a:extLst>
          </p:cNvPr>
          <p:cNvGrpSpPr/>
          <p:nvPr/>
        </p:nvGrpSpPr>
        <p:grpSpPr>
          <a:xfrm>
            <a:off x="6060280" y="1312446"/>
            <a:ext cx="5353091" cy="5311525"/>
            <a:chOff x="6060280" y="1312446"/>
            <a:chExt cx="5353091" cy="5311525"/>
          </a:xfrm>
        </p:grpSpPr>
        <p:pic>
          <p:nvPicPr>
            <p:cNvPr id="5" name="图片 4">
              <a:extLst>
                <a:ext uri="{FF2B5EF4-FFF2-40B4-BE49-F238E27FC236}">
                  <a16:creationId xmlns:a16="http://schemas.microsoft.com/office/drawing/2014/main" id="{64CEB03F-36FA-41B1-A7A2-19C0450AC585}"/>
                </a:ext>
              </a:extLst>
            </p:cNvPr>
            <p:cNvPicPr>
              <a:picLocks noChangeAspect="1"/>
            </p:cNvPicPr>
            <p:nvPr/>
          </p:nvPicPr>
          <p:blipFill>
            <a:blip r:embed="rId2"/>
            <a:stretch>
              <a:fillRect/>
            </a:stretch>
          </p:blipFill>
          <p:spPr>
            <a:xfrm>
              <a:off x="6060280" y="1312446"/>
              <a:ext cx="2570500" cy="5264869"/>
            </a:xfrm>
            <a:prstGeom prst="rect">
              <a:avLst/>
            </a:prstGeom>
            <a:ln>
              <a:solidFill>
                <a:srgbClr val="333333"/>
              </a:solidFill>
            </a:ln>
          </p:spPr>
        </p:pic>
        <p:pic>
          <p:nvPicPr>
            <p:cNvPr id="8" name="图片 7">
              <a:extLst>
                <a:ext uri="{FF2B5EF4-FFF2-40B4-BE49-F238E27FC236}">
                  <a16:creationId xmlns:a16="http://schemas.microsoft.com/office/drawing/2014/main" id="{2BE2663C-DF06-415C-853B-DBED65E60793}"/>
                </a:ext>
              </a:extLst>
            </p:cNvPr>
            <p:cNvPicPr>
              <a:picLocks noChangeAspect="1"/>
            </p:cNvPicPr>
            <p:nvPr/>
          </p:nvPicPr>
          <p:blipFill>
            <a:blip r:embed="rId3"/>
            <a:stretch>
              <a:fillRect/>
            </a:stretch>
          </p:blipFill>
          <p:spPr>
            <a:xfrm>
              <a:off x="8842872" y="1312448"/>
              <a:ext cx="2570499" cy="5311523"/>
            </a:xfrm>
            <a:prstGeom prst="rect">
              <a:avLst/>
            </a:prstGeom>
            <a:ln>
              <a:solidFill>
                <a:srgbClr val="333333"/>
              </a:solidFill>
            </a:ln>
          </p:spPr>
        </p:pic>
      </p:grpSp>
      <p:pic>
        <p:nvPicPr>
          <p:cNvPr id="10" name="图片 9">
            <a:extLst>
              <a:ext uri="{FF2B5EF4-FFF2-40B4-BE49-F238E27FC236}">
                <a16:creationId xmlns:a16="http://schemas.microsoft.com/office/drawing/2014/main" id="{26F17DA1-1153-40F3-A125-652A782E2AE2}"/>
              </a:ext>
            </a:extLst>
          </p:cNvPr>
          <p:cNvPicPr>
            <a:picLocks noChangeAspect="1"/>
          </p:cNvPicPr>
          <p:nvPr/>
        </p:nvPicPr>
        <p:blipFill>
          <a:blip r:embed="rId4"/>
          <a:stretch>
            <a:fillRect/>
          </a:stretch>
        </p:blipFill>
        <p:spPr>
          <a:xfrm>
            <a:off x="1141846" y="1792153"/>
            <a:ext cx="2964062" cy="4352111"/>
          </a:xfrm>
          <a:prstGeom prst="rect">
            <a:avLst/>
          </a:prstGeom>
          <a:ln>
            <a:solidFill>
              <a:srgbClr val="333333"/>
            </a:solidFill>
          </a:ln>
        </p:spPr>
      </p:pic>
      <p:sp>
        <p:nvSpPr>
          <p:cNvPr id="11" name="箭头: 右 10">
            <a:extLst>
              <a:ext uri="{FF2B5EF4-FFF2-40B4-BE49-F238E27FC236}">
                <a16:creationId xmlns:a16="http://schemas.microsoft.com/office/drawing/2014/main" id="{F17ED781-9E9A-46A9-966C-E65DAB59D8AE}"/>
              </a:ext>
            </a:extLst>
          </p:cNvPr>
          <p:cNvSpPr/>
          <p:nvPr/>
        </p:nvSpPr>
        <p:spPr>
          <a:xfrm>
            <a:off x="4722332" y="3747154"/>
            <a:ext cx="648799" cy="116892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D76F9CE-E7F5-4846-9C48-84C41F28C5ED}"/>
              </a:ext>
            </a:extLst>
          </p:cNvPr>
          <p:cNvSpPr/>
          <p:nvPr/>
        </p:nvSpPr>
        <p:spPr>
          <a:xfrm>
            <a:off x="1141846" y="3893270"/>
            <a:ext cx="2964062" cy="876693"/>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772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DA608-A6E6-457F-BB32-E5718DCC4421}"/>
              </a:ext>
            </a:extLst>
          </p:cNvPr>
          <p:cNvSpPr>
            <a:spLocks noGrp="1"/>
          </p:cNvSpPr>
          <p:nvPr>
            <p:ph type="title"/>
          </p:nvPr>
        </p:nvSpPr>
        <p:spPr/>
        <p:txBody>
          <a:bodyPr/>
          <a:lstStyle/>
          <a:p>
            <a:r>
              <a:rPr lang="zh-CN" altLang="en-US" dirty="0"/>
              <a:t>今日内容</a:t>
            </a:r>
          </a:p>
        </p:txBody>
      </p:sp>
      <p:sp>
        <p:nvSpPr>
          <p:cNvPr id="3" name="文本占位符 2">
            <a:extLst>
              <a:ext uri="{FF2B5EF4-FFF2-40B4-BE49-F238E27FC236}">
                <a16:creationId xmlns:a16="http://schemas.microsoft.com/office/drawing/2014/main" id="{75976695-7F4C-4D19-87AB-33686FFE9E37}"/>
              </a:ext>
            </a:extLst>
          </p:cNvPr>
          <p:cNvSpPr>
            <a:spLocks noGrp="1"/>
          </p:cNvSpPr>
          <p:nvPr>
            <p:ph type="body" sz="quarter" idx="10"/>
          </p:nvPr>
        </p:nvSpPr>
        <p:spPr/>
        <p:txBody>
          <a:bodyPr/>
          <a:lstStyle/>
          <a:p>
            <a:r>
              <a:rPr lang="zh-CN" altLang="en-US" dirty="0"/>
              <a:t>学习内容</a:t>
            </a:r>
          </a:p>
        </p:txBody>
      </p:sp>
      <p:pic>
        <p:nvPicPr>
          <p:cNvPr id="8" name="图片 7">
            <a:extLst>
              <a:ext uri="{FF2B5EF4-FFF2-40B4-BE49-F238E27FC236}">
                <a16:creationId xmlns:a16="http://schemas.microsoft.com/office/drawing/2014/main" id="{95B6A3C9-1928-4C4E-A59D-4CA76207909A}"/>
              </a:ext>
            </a:extLst>
          </p:cNvPr>
          <p:cNvPicPr>
            <a:picLocks noChangeAspect="1"/>
          </p:cNvPicPr>
          <p:nvPr/>
        </p:nvPicPr>
        <p:blipFill>
          <a:blip r:embed="rId2"/>
          <a:stretch>
            <a:fillRect/>
          </a:stretch>
        </p:blipFill>
        <p:spPr>
          <a:xfrm>
            <a:off x="1279170" y="1646134"/>
            <a:ext cx="2007380" cy="3976432"/>
          </a:xfrm>
          <a:prstGeom prst="rect">
            <a:avLst/>
          </a:prstGeom>
          <a:ln>
            <a:solidFill>
              <a:schemeClr val="tx1"/>
            </a:solidFill>
          </a:ln>
        </p:spPr>
      </p:pic>
      <p:grpSp>
        <p:nvGrpSpPr>
          <p:cNvPr id="19" name="组合 18">
            <a:extLst>
              <a:ext uri="{FF2B5EF4-FFF2-40B4-BE49-F238E27FC236}">
                <a16:creationId xmlns:a16="http://schemas.microsoft.com/office/drawing/2014/main" id="{AB4D0DB1-C843-4412-BD31-53E120D215F9}"/>
              </a:ext>
            </a:extLst>
          </p:cNvPr>
          <p:cNvGrpSpPr/>
          <p:nvPr/>
        </p:nvGrpSpPr>
        <p:grpSpPr>
          <a:xfrm>
            <a:off x="3636178" y="1640148"/>
            <a:ext cx="3156578" cy="3982417"/>
            <a:chOff x="3636178" y="1640148"/>
            <a:chExt cx="3156578" cy="3982417"/>
          </a:xfrm>
        </p:grpSpPr>
        <p:pic>
          <p:nvPicPr>
            <p:cNvPr id="10" name="图片 9">
              <a:extLst>
                <a:ext uri="{FF2B5EF4-FFF2-40B4-BE49-F238E27FC236}">
                  <a16:creationId xmlns:a16="http://schemas.microsoft.com/office/drawing/2014/main" id="{2E897796-62C7-4D15-8539-61DE53F619A1}"/>
                </a:ext>
              </a:extLst>
            </p:cNvPr>
            <p:cNvPicPr>
              <a:picLocks noChangeAspect="1"/>
            </p:cNvPicPr>
            <p:nvPr/>
          </p:nvPicPr>
          <p:blipFill>
            <a:blip r:embed="rId3"/>
            <a:stretch>
              <a:fillRect/>
            </a:stretch>
          </p:blipFill>
          <p:spPr>
            <a:xfrm>
              <a:off x="4693792" y="1640148"/>
              <a:ext cx="2098964" cy="3982417"/>
            </a:xfrm>
            <a:prstGeom prst="rect">
              <a:avLst/>
            </a:prstGeom>
            <a:ln>
              <a:solidFill>
                <a:schemeClr val="tx1"/>
              </a:solidFill>
            </a:ln>
          </p:spPr>
        </p:pic>
        <p:sp>
          <p:nvSpPr>
            <p:cNvPr id="13" name="箭头: 右 12">
              <a:extLst>
                <a:ext uri="{FF2B5EF4-FFF2-40B4-BE49-F238E27FC236}">
                  <a16:creationId xmlns:a16="http://schemas.microsoft.com/office/drawing/2014/main" id="{011D1755-3497-4D5D-B970-5C06425BF803}"/>
                </a:ext>
              </a:extLst>
            </p:cNvPr>
            <p:cNvSpPr/>
            <p:nvPr/>
          </p:nvSpPr>
          <p:spPr>
            <a:xfrm>
              <a:off x="3921373" y="3569677"/>
              <a:ext cx="334107" cy="84406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3">
              <a:extLst>
                <a:ext uri="{FF2B5EF4-FFF2-40B4-BE49-F238E27FC236}">
                  <a16:creationId xmlns:a16="http://schemas.microsoft.com/office/drawing/2014/main" id="{1FBAA16F-D865-417B-B3CE-D187C4EAD7DF}"/>
                </a:ext>
              </a:extLst>
            </p:cNvPr>
            <p:cNvSpPr txBox="1">
              <a:spLocks/>
            </p:cNvSpPr>
            <p:nvPr/>
          </p:nvSpPr>
          <p:spPr>
            <a:xfrm>
              <a:off x="3636178" y="3029728"/>
              <a:ext cx="1173027"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文章列表</a:t>
              </a:r>
            </a:p>
          </p:txBody>
        </p:sp>
      </p:grpSp>
      <p:grpSp>
        <p:nvGrpSpPr>
          <p:cNvPr id="20" name="组合 19">
            <a:extLst>
              <a:ext uri="{FF2B5EF4-FFF2-40B4-BE49-F238E27FC236}">
                <a16:creationId xmlns:a16="http://schemas.microsoft.com/office/drawing/2014/main" id="{B1316E7E-B224-4708-8EA9-EA288AB63D11}"/>
              </a:ext>
            </a:extLst>
          </p:cNvPr>
          <p:cNvGrpSpPr/>
          <p:nvPr/>
        </p:nvGrpSpPr>
        <p:grpSpPr>
          <a:xfrm>
            <a:off x="7132431" y="1640148"/>
            <a:ext cx="3374376" cy="3990707"/>
            <a:chOff x="7132431" y="1640148"/>
            <a:chExt cx="3374376" cy="3990707"/>
          </a:xfrm>
        </p:grpSpPr>
        <p:pic>
          <p:nvPicPr>
            <p:cNvPr id="12" name="图片 11">
              <a:extLst>
                <a:ext uri="{FF2B5EF4-FFF2-40B4-BE49-F238E27FC236}">
                  <a16:creationId xmlns:a16="http://schemas.microsoft.com/office/drawing/2014/main" id="{2E8EDA01-1964-4C8B-9FEE-58F451D8C2B4}"/>
                </a:ext>
              </a:extLst>
            </p:cNvPr>
            <p:cNvPicPr>
              <a:picLocks noChangeAspect="1"/>
            </p:cNvPicPr>
            <p:nvPr/>
          </p:nvPicPr>
          <p:blipFill>
            <a:blip r:embed="rId4"/>
            <a:stretch>
              <a:fillRect/>
            </a:stretch>
          </p:blipFill>
          <p:spPr>
            <a:xfrm>
              <a:off x="8315411" y="1640148"/>
              <a:ext cx="2191396" cy="3990707"/>
            </a:xfrm>
            <a:prstGeom prst="rect">
              <a:avLst/>
            </a:prstGeom>
            <a:ln>
              <a:solidFill>
                <a:schemeClr val="tx1"/>
              </a:solidFill>
            </a:ln>
          </p:spPr>
        </p:pic>
        <p:sp>
          <p:nvSpPr>
            <p:cNvPr id="14" name="箭头: 右 13">
              <a:extLst>
                <a:ext uri="{FF2B5EF4-FFF2-40B4-BE49-F238E27FC236}">
                  <a16:creationId xmlns:a16="http://schemas.microsoft.com/office/drawing/2014/main" id="{79B38629-5C91-42F7-8588-FF9D818F9C00}"/>
                </a:ext>
              </a:extLst>
            </p:cNvPr>
            <p:cNvSpPr/>
            <p:nvPr/>
          </p:nvSpPr>
          <p:spPr>
            <a:xfrm>
              <a:off x="7387030" y="3569676"/>
              <a:ext cx="334107" cy="84406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3">
              <a:extLst>
                <a:ext uri="{FF2B5EF4-FFF2-40B4-BE49-F238E27FC236}">
                  <a16:creationId xmlns:a16="http://schemas.microsoft.com/office/drawing/2014/main" id="{16727D83-DB99-46FB-83BF-E0492498A2E3}"/>
                </a:ext>
              </a:extLst>
            </p:cNvPr>
            <p:cNvSpPr txBox="1">
              <a:spLocks/>
            </p:cNvSpPr>
            <p:nvPr/>
          </p:nvSpPr>
          <p:spPr>
            <a:xfrm>
              <a:off x="7132431" y="3029728"/>
              <a:ext cx="1173027"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文章详情</a:t>
              </a:r>
            </a:p>
          </p:txBody>
        </p:sp>
      </p:grpSp>
    </p:spTree>
    <p:extLst>
      <p:ext uri="{BB962C8B-B14F-4D97-AF65-F5344CB8AC3E}">
        <p14:creationId xmlns:p14="http://schemas.microsoft.com/office/powerpoint/2010/main" val="35740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8146A-F129-4077-9235-C9290EB4E79C}"/>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71F60421-6DE9-469D-9505-128AF830CC26}"/>
              </a:ext>
            </a:extLst>
          </p:cNvPr>
          <p:cNvSpPr>
            <a:spLocks noGrp="1"/>
          </p:cNvSpPr>
          <p:nvPr>
            <p:ph type="body" sz="quarter" idx="10"/>
          </p:nvPr>
        </p:nvSpPr>
        <p:spPr/>
        <p:txBody>
          <a:bodyPr/>
          <a:lstStyle/>
          <a:p>
            <a:r>
              <a:rPr lang="zh-CN" altLang="en-US" dirty="0"/>
              <a:t>实现方案</a:t>
            </a:r>
            <a:r>
              <a:rPr lang="en-US" altLang="zh-CN" dirty="0"/>
              <a:t>1</a:t>
            </a:r>
            <a:endParaRPr lang="zh-CN" altLang="en-US" dirty="0"/>
          </a:p>
        </p:txBody>
      </p:sp>
      <p:sp>
        <p:nvSpPr>
          <p:cNvPr id="6" name="Rectangle 1">
            <a:extLst>
              <a:ext uri="{FF2B5EF4-FFF2-40B4-BE49-F238E27FC236}">
                <a16:creationId xmlns:a16="http://schemas.microsoft.com/office/drawing/2014/main" id="{143EB314-722A-487B-9D85-80C4A3ECC90F}"/>
              </a:ext>
            </a:extLst>
          </p:cNvPr>
          <p:cNvSpPr>
            <a:spLocks noChangeArrowheads="1"/>
          </p:cNvSpPr>
          <p:nvPr/>
        </p:nvSpPr>
        <p:spPr bwMode="auto">
          <a:xfrm>
            <a:off x="4318000" y="179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文本占位符 72">
            <a:extLst>
              <a:ext uri="{FF2B5EF4-FFF2-40B4-BE49-F238E27FC236}">
                <a16:creationId xmlns:a16="http://schemas.microsoft.com/office/drawing/2014/main" id="{F8335603-5669-4CBD-BEB7-3F86E7DC449C}"/>
              </a:ext>
            </a:extLst>
          </p:cNvPr>
          <p:cNvSpPr>
            <a:spLocks noGrp="1"/>
          </p:cNvSpPr>
          <p:nvPr>
            <p:ph type="body" sz="quarter" idx="11"/>
          </p:nvPr>
        </p:nvSpPr>
        <p:spPr>
          <a:xfrm>
            <a:off x="710880" y="1793875"/>
            <a:ext cx="9724592" cy="517190"/>
          </a:xfrm>
        </p:spPr>
        <p:txBody>
          <a:bodyPr/>
          <a:lstStyle/>
          <a:p>
            <a:r>
              <a:rPr lang="zh-CN" altLang="en-US" dirty="0"/>
              <a:t>用户某一条文章，根据文章的</a:t>
            </a:r>
            <a:r>
              <a:rPr lang="en-US" altLang="zh-CN" dirty="0"/>
              <a:t>id</a:t>
            </a:r>
            <a:r>
              <a:rPr lang="zh-CN" altLang="en-US" dirty="0"/>
              <a:t>去查询文章内容表，返回渲染页面</a:t>
            </a:r>
          </a:p>
        </p:txBody>
      </p:sp>
      <p:sp>
        <p:nvSpPr>
          <p:cNvPr id="74" name="矩形: 圆角 73">
            <a:extLst>
              <a:ext uri="{FF2B5EF4-FFF2-40B4-BE49-F238E27FC236}">
                <a16:creationId xmlns:a16="http://schemas.microsoft.com/office/drawing/2014/main" id="{4BEA1DF5-C835-4955-8F99-E5127CF6DF77}"/>
              </a:ext>
            </a:extLst>
          </p:cNvPr>
          <p:cNvSpPr/>
          <p:nvPr/>
        </p:nvSpPr>
        <p:spPr>
          <a:xfrm>
            <a:off x="1068263" y="3223966"/>
            <a:ext cx="2234153" cy="77299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333333"/>
                </a:solidFill>
                <a:ea typeface="Alibaba PuHuiTi B"/>
              </a:rPr>
              <a:t>文章</a:t>
            </a:r>
            <a:r>
              <a:rPr lang="en-US" altLang="zh-CN" sz="1400" dirty="0">
                <a:solidFill>
                  <a:srgbClr val="333333"/>
                </a:solidFill>
                <a:ea typeface="Alibaba PuHuiTi B"/>
              </a:rPr>
              <a:t>id</a:t>
            </a:r>
            <a:endParaRPr lang="zh-CN" altLang="en-US" sz="1400" dirty="0">
              <a:solidFill>
                <a:srgbClr val="333333"/>
              </a:solidFill>
              <a:ea typeface="Alibaba PuHuiTi B"/>
            </a:endParaRPr>
          </a:p>
        </p:txBody>
      </p:sp>
      <p:sp>
        <p:nvSpPr>
          <p:cNvPr id="76" name="矩形: 圆角 75">
            <a:extLst>
              <a:ext uri="{FF2B5EF4-FFF2-40B4-BE49-F238E27FC236}">
                <a16:creationId xmlns:a16="http://schemas.microsoft.com/office/drawing/2014/main" id="{1B90E435-D2B2-43CF-B1AA-33C51F4EA5EB}"/>
              </a:ext>
            </a:extLst>
          </p:cNvPr>
          <p:cNvSpPr/>
          <p:nvPr/>
        </p:nvSpPr>
        <p:spPr>
          <a:xfrm>
            <a:off x="4943203" y="3223966"/>
            <a:ext cx="2234153" cy="77299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333333"/>
                </a:solidFill>
                <a:ea typeface="Alibaba PuHuiTi B"/>
              </a:rPr>
              <a:t>根据文章</a:t>
            </a:r>
            <a:r>
              <a:rPr lang="en-US" altLang="zh-CN" sz="1400" dirty="0">
                <a:solidFill>
                  <a:srgbClr val="333333"/>
                </a:solidFill>
                <a:ea typeface="Alibaba PuHuiTi B"/>
              </a:rPr>
              <a:t>id</a:t>
            </a:r>
            <a:r>
              <a:rPr lang="zh-CN" altLang="en-US" sz="1400" dirty="0">
                <a:solidFill>
                  <a:srgbClr val="333333"/>
                </a:solidFill>
                <a:ea typeface="Alibaba PuHuiTi B"/>
              </a:rPr>
              <a:t>查询文章内容</a:t>
            </a:r>
          </a:p>
        </p:txBody>
      </p:sp>
      <p:sp>
        <p:nvSpPr>
          <p:cNvPr id="77" name="椭圆 76">
            <a:extLst>
              <a:ext uri="{FF2B5EF4-FFF2-40B4-BE49-F238E27FC236}">
                <a16:creationId xmlns:a16="http://schemas.microsoft.com/office/drawing/2014/main" id="{3B170A2E-A7B0-43EA-AA96-138F13E0FE25}"/>
              </a:ext>
            </a:extLst>
          </p:cNvPr>
          <p:cNvSpPr/>
          <p:nvPr/>
        </p:nvSpPr>
        <p:spPr>
          <a:xfrm>
            <a:off x="8967925" y="3223966"/>
            <a:ext cx="1866507" cy="77296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rPr>
              <a:t>DB</a:t>
            </a:r>
            <a:endParaRPr lang="zh-CN" altLang="en-US" sz="1400" dirty="0">
              <a:solidFill>
                <a:schemeClr val="bg1"/>
              </a:solidFill>
            </a:endParaRPr>
          </a:p>
        </p:txBody>
      </p:sp>
      <p:cxnSp>
        <p:nvCxnSpPr>
          <p:cNvPr id="79" name="直接箭头连接符 78">
            <a:extLst>
              <a:ext uri="{FF2B5EF4-FFF2-40B4-BE49-F238E27FC236}">
                <a16:creationId xmlns:a16="http://schemas.microsoft.com/office/drawing/2014/main" id="{7687757A-244A-470B-A123-2FAA629712E1}"/>
              </a:ext>
            </a:extLst>
          </p:cNvPr>
          <p:cNvCxnSpPr>
            <a:stCxn id="74" idx="3"/>
            <a:endCxn id="76" idx="1"/>
          </p:cNvCxnSpPr>
          <p:nvPr/>
        </p:nvCxnSpPr>
        <p:spPr>
          <a:xfrm>
            <a:off x="3302416" y="3610465"/>
            <a:ext cx="1640787" cy="0"/>
          </a:xfrm>
          <a:prstGeom prst="straightConnector1">
            <a:avLst/>
          </a:prstGeom>
          <a:ln w="19050">
            <a:solidFill>
              <a:srgbClr val="51515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804C31B0-3694-4862-A532-C0549F782E9F}"/>
              </a:ext>
            </a:extLst>
          </p:cNvPr>
          <p:cNvCxnSpPr>
            <a:stCxn id="76" idx="3"/>
            <a:endCxn id="77" idx="2"/>
          </p:cNvCxnSpPr>
          <p:nvPr/>
        </p:nvCxnSpPr>
        <p:spPr>
          <a:xfrm flipV="1">
            <a:off x="7177356" y="3610451"/>
            <a:ext cx="1790569" cy="14"/>
          </a:xfrm>
          <a:prstGeom prst="straightConnector1">
            <a:avLst/>
          </a:prstGeom>
          <a:ln w="19050">
            <a:solidFill>
              <a:srgbClr val="51515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83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8146A-F129-4077-9235-C9290EB4E79C}"/>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71F60421-6DE9-469D-9505-128AF830CC26}"/>
              </a:ext>
            </a:extLst>
          </p:cNvPr>
          <p:cNvSpPr>
            <a:spLocks noGrp="1"/>
          </p:cNvSpPr>
          <p:nvPr>
            <p:ph type="body" sz="quarter" idx="10"/>
          </p:nvPr>
        </p:nvSpPr>
        <p:spPr/>
        <p:txBody>
          <a:bodyPr/>
          <a:lstStyle/>
          <a:p>
            <a:r>
              <a:rPr lang="zh-CN" altLang="en-US" dirty="0"/>
              <a:t>实现方案</a:t>
            </a:r>
            <a:r>
              <a:rPr lang="en-US" altLang="zh-CN" dirty="0"/>
              <a:t>2-</a:t>
            </a:r>
            <a:r>
              <a:rPr lang="zh-CN" altLang="en-US" dirty="0"/>
              <a:t>静态模板展示</a:t>
            </a:r>
          </a:p>
        </p:txBody>
      </p:sp>
      <p:sp>
        <p:nvSpPr>
          <p:cNvPr id="6" name="Rectangle 1">
            <a:extLst>
              <a:ext uri="{FF2B5EF4-FFF2-40B4-BE49-F238E27FC236}">
                <a16:creationId xmlns:a16="http://schemas.microsoft.com/office/drawing/2014/main" id="{143EB314-722A-487B-9D85-80C4A3ECC90F}"/>
              </a:ext>
            </a:extLst>
          </p:cNvPr>
          <p:cNvSpPr>
            <a:spLocks noChangeArrowheads="1"/>
          </p:cNvSpPr>
          <p:nvPr/>
        </p:nvSpPr>
        <p:spPr bwMode="auto">
          <a:xfrm>
            <a:off x="4318000" y="179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30" name="组合 29">
            <a:extLst>
              <a:ext uri="{FF2B5EF4-FFF2-40B4-BE49-F238E27FC236}">
                <a16:creationId xmlns:a16="http://schemas.microsoft.com/office/drawing/2014/main" id="{E26C9EB0-30B2-4374-9441-33179F2095E9}"/>
              </a:ext>
            </a:extLst>
          </p:cNvPr>
          <p:cNvGrpSpPr/>
          <p:nvPr/>
        </p:nvGrpSpPr>
        <p:grpSpPr>
          <a:xfrm>
            <a:off x="2854504" y="2496331"/>
            <a:ext cx="4019549" cy="669303"/>
            <a:chOff x="2854504" y="2496331"/>
            <a:chExt cx="4019549" cy="669303"/>
          </a:xfrm>
        </p:grpSpPr>
        <p:sp>
          <p:nvSpPr>
            <p:cNvPr id="15" name="矩形 14">
              <a:extLst>
                <a:ext uri="{FF2B5EF4-FFF2-40B4-BE49-F238E27FC236}">
                  <a16:creationId xmlns:a16="http://schemas.microsoft.com/office/drawing/2014/main" id="{7DC5BF7E-2749-46BE-A336-33593CA5A90E}"/>
                </a:ext>
              </a:extLst>
            </p:cNvPr>
            <p:cNvSpPr/>
            <p:nvPr/>
          </p:nvSpPr>
          <p:spPr>
            <a:xfrm>
              <a:off x="4856717" y="2496331"/>
              <a:ext cx="2017336" cy="669303"/>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freemarker</a:t>
              </a:r>
              <a:endParaRPr lang="zh-CN" altLang="en-US" dirty="0"/>
            </a:p>
          </p:txBody>
        </p:sp>
        <p:cxnSp>
          <p:nvCxnSpPr>
            <p:cNvPr id="31" name="直接箭头连接符 30">
              <a:extLst>
                <a:ext uri="{FF2B5EF4-FFF2-40B4-BE49-F238E27FC236}">
                  <a16:creationId xmlns:a16="http://schemas.microsoft.com/office/drawing/2014/main" id="{B5AF0C0A-33C7-41EF-BFC3-C4060641ABC4}"/>
                </a:ext>
              </a:extLst>
            </p:cNvPr>
            <p:cNvCxnSpPr>
              <a:stCxn id="13" idx="3"/>
              <a:endCxn id="15" idx="1"/>
            </p:cNvCxnSpPr>
            <p:nvPr/>
          </p:nvCxnSpPr>
          <p:spPr>
            <a:xfrm flipV="1">
              <a:off x="2854504" y="2830983"/>
              <a:ext cx="2002213" cy="1"/>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595310A9-A021-4F72-A005-5B4868D72BA7}"/>
              </a:ext>
            </a:extLst>
          </p:cNvPr>
          <p:cNvGrpSpPr/>
          <p:nvPr/>
        </p:nvGrpSpPr>
        <p:grpSpPr>
          <a:xfrm>
            <a:off x="6874053" y="2275957"/>
            <a:ext cx="3862511" cy="1121777"/>
            <a:chOff x="6874053" y="2275957"/>
            <a:chExt cx="3862511" cy="1121777"/>
          </a:xfrm>
        </p:grpSpPr>
        <p:sp>
          <p:nvSpPr>
            <p:cNvPr id="43" name="椭圆 42">
              <a:extLst>
                <a:ext uri="{FF2B5EF4-FFF2-40B4-BE49-F238E27FC236}">
                  <a16:creationId xmlns:a16="http://schemas.microsoft.com/office/drawing/2014/main" id="{DC6A5A07-F08A-4465-8E08-8330A133600C}"/>
                </a:ext>
              </a:extLst>
            </p:cNvPr>
            <p:cNvSpPr/>
            <p:nvPr/>
          </p:nvSpPr>
          <p:spPr>
            <a:xfrm>
              <a:off x="9556753" y="2275957"/>
              <a:ext cx="1179811" cy="1121777"/>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a:t>minIO</a:t>
              </a:r>
              <a:endParaRPr lang="zh-CN" altLang="en-US" dirty="0"/>
            </a:p>
          </p:txBody>
        </p:sp>
        <p:cxnSp>
          <p:nvCxnSpPr>
            <p:cNvPr id="53" name="直接箭头连接符 52">
              <a:extLst>
                <a:ext uri="{FF2B5EF4-FFF2-40B4-BE49-F238E27FC236}">
                  <a16:creationId xmlns:a16="http://schemas.microsoft.com/office/drawing/2014/main" id="{7CD22B65-3DE6-45AC-915C-91659D412E35}"/>
                </a:ext>
              </a:extLst>
            </p:cNvPr>
            <p:cNvCxnSpPr>
              <a:stCxn id="15" idx="3"/>
              <a:endCxn id="43" idx="2"/>
            </p:cNvCxnSpPr>
            <p:nvPr/>
          </p:nvCxnSpPr>
          <p:spPr>
            <a:xfrm>
              <a:off x="6874053" y="2830983"/>
              <a:ext cx="2682700" cy="5863"/>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7" name="文本占位符 1">
            <a:extLst>
              <a:ext uri="{FF2B5EF4-FFF2-40B4-BE49-F238E27FC236}">
                <a16:creationId xmlns:a16="http://schemas.microsoft.com/office/drawing/2014/main" id="{949BF040-69F4-42CD-B5D4-6A81FEF72CB7}"/>
              </a:ext>
            </a:extLst>
          </p:cNvPr>
          <p:cNvSpPr>
            <a:spLocks noGrp="1"/>
          </p:cNvSpPr>
          <p:nvPr>
            <p:ph type="body" sz="quarter" idx="11"/>
          </p:nvPr>
        </p:nvSpPr>
        <p:spPr>
          <a:xfrm>
            <a:off x="2100638" y="1983349"/>
            <a:ext cx="4052389" cy="495098"/>
          </a:xfrm>
        </p:spPr>
        <p:txBody>
          <a:bodyPr/>
          <a:lstStyle/>
          <a:p>
            <a:pPr marL="0" indent="0">
              <a:buNone/>
            </a:pPr>
            <a:r>
              <a:rPr lang="zh-CN" altLang="en-US" sz="1400" dirty="0"/>
              <a:t>根据文章内容通过模板技术生成静态的</a:t>
            </a:r>
            <a:r>
              <a:rPr lang="en-US" altLang="zh-CN" sz="1400" dirty="0"/>
              <a:t>html</a:t>
            </a:r>
            <a:r>
              <a:rPr lang="zh-CN" altLang="en-US" sz="1400" dirty="0"/>
              <a:t>文件</a:t>
            </a:r>
            <a:endParaRPr kumimoji="1" lang="zh-CN" altLang="en-US" sz="1400" dirty="0"/>
          </a:p>
          <a:p>
            <a:pPr marL="0" indent="0">
              <a:buNone/>
            </a:pPr>
            <a:endParaRPr kumimoji="1" lang="zh-CN" altLang="en-US" sz="1400" dirty="0"/>
          </a:p>
        </p:txBody>
      </p:sp>
      <p:sp>
        <p:nvSpPr>
          <p:cNvPr id="58" name="文本占位符 1">
            <a:extLst>
              <a:ext uri="{FF2B5EF4-FFF2-40B4-BE49-F238E27FC236}">
                <a16:creationId xmlns:a16="http://schemas.microsoft.com/office/drawing/2014/main" id="{ED7DEB1E-6092-4852-9B0A-089FE6B57B8B}"/>
              </a:ext>
            </a:extLst>
          </p:cNvPr>
          <p:cNvSpPr txBox="1">
            <a:spLocks/>
          </p:cNvSpPr>
          <p:nvPr/>
        </p:nvSpPr>
        <p:spPr>
          <a:xfrm>
            <a:off x="7127575" y="2305921"/>
            <a:ext cx="2697907"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文件存入分布式文件系统中</a:t>
            </a:r>
          </a:p>
        </p:txBody>
      </p:sp>
      <p:sp>
        <p:nvSpPr>
          <p:cNvPr id="61" name="文本占位符 1">
            <a:extLst>
              <a:ext uri="{FF2B5EF4-FFF2-40B4-BE49-F238E27FC236}">
                <a16:creationId xmlns:a16="http://schemas.microsoft.com/office/drawing/2014/main" id="{BD529B64-0279-43EC-9DE3-E2E323421B66}"/>
              </a:ext>
            </a:extLst>
          </p:cNvPr>
          <p:cNvSpPr txBox="1">
            <a:spLocks/>
          </p:cNvSpPr>
          <p:nvPr/>
        </p:nvSpPr>
        <p:spPr>
          <a:xfrm>
            <a:off x="2884269" y="3824127"/>
            <a:ext cx="3268758"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把生成好的</a:t>
            </a:r>
            <a:r>
              <a:rPr kumimoji="1" lang="en-US" altLang="zh-CN" sz="1400" dirty="0"/>
              <a:t>html</a:t>
            </a:r>
            <a:r>
              <a:rPr kumimoji="1" lang="zh-CN" altLang="en-US" sz="1400" dirty="0"/>
              <a:t>访问路径存入文章中</a:t>
            </a:r>
          </a:p>
        </p:txBody>
      </p:sp>
      <p:sp>
        <p:nvSpPr>
          <p:cNvPr id="62" name="文本占位符 1">
            <a:extLst>
              <a:ext uri="{FF2B5EF4-FFF2-40B4-BE49-F238E27FC236}">
                <a16:creationId xmlns:a16="http://schemas.microsoft.com/office/drawing/2014/main" id="{A1AA82E8-C070-443B-BB4A-1D32AFF5D299}"/>
              </a:ext>
            </a:extLst>
          </p:cNvPr>
          <p:cNvSpPr txBox="1">
            <a:spLocks/>
          </p:cNvSpPr>
          <p:nvPr/>
        </p:nvSpPr>
        <p:spPr>
          <a:xfrm>
            <a:off x="7377370" y="4785207"/>
            <a:ext cx="1469131"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获取</a:t>
            </a:r>
            <a:r>
              <a:rPr kumimoji="1" lang="en-US" altLang="zh-CN" sz="1400" dirty="0"/>
              <a:t>html</a:t>
            </a:r>
            <a:r>
              <a:rPr kumimoji="1" lang="zh-CN" altLang="en-US" sz="1400" dirty="0"/>
              <a:t>的</a:t>
            </a:r>
            <a:r>
              <a:rPr kumimoji="1" lang="en-US" altLang="zh-CN" sz="1400" dirty="0" err="1"/>
              <a:t>url</a:t>
            </a:r>
            <a:endParaRPr kumimoji="1" lang="zh-CN" altLang="en-US" sz="1400" dirty="0"/>
          </a:p>
        </p:txBody>
      </p:sp>
      <p:grpSp>
        <p:nvGrpSpPr>
          <p:cNvPr id="29" name="组合 28">
            <a:extLst>
              <a:ext uri="{FF2B5EF4-FFF2-40B4-BE49-F238E27FC236}">
                <a16:creationId xmlns:a16="http://schemas.microsoft.com/office/drawing/2014/main" id="{2F114EA0-91B1-42BC-B71C-387BF8F3D864}"/>
              </a:ext>
            </a:extLst>
          </p:cNvPr>
          <p:cNvGrpSpPr/>
          <p:nvPr/>
        </p:nvGrpSpPr>
        <p:grpSpPr>
          <a:xfrm>
            <a:off x="837168" y="2496332"/>
            <a:ext cx="2017336" cy="1221333"/>
            <a:chOff x="837168" y="2496332"/>
            <a:chExt cx="2017336" cy="1221333"/>
          </a:xfrm>
        </p:grpSpPr>
        <p:sp>
          <p:nvSpPr>
            <p:cNvPr id="13" name="矩形 12">
              <a:extLst>
                <a:ext uri="{FF2B5EF4-FFF2-40B4-BE49-F238E27FC236}">
                  <a16:creationId xmlns:a16="http://schemas.microsoft.com/office/drawing/2014/main" id="{483BD29C-6326-41CB-8BA8-84CEDE6FCC47}"/>
                </a:ext>
              </a:extLst>
            </p:cNvPr>
            <p:cNvSpPr/>
            <p:nvPr/>
          </p:nvSpPr>
          <p:spPr>
            <a:xfrm>
              <a:off x="837168" y="2496332"/>
              <a:ext cx="2017336" cy="6693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文章内容</a:t>
              </a:r>
            </a:p>
          </p:txBody>
        </p:sp>
        <p:sp>
          <p:nvSpPr>
            <p:cNvPr id="65" name="文本占位符 1">
              <a:extLst>
                <a:ext uri="{FF2B5EF4-FFF2-40B4-BE49-F238E27FC236}">
                  <a16:creationId xmlns:a16="http://schemas.microsoft.com/office/drawing/2014/main" id="{E764D753-921E-4BCD-8917-52ED93493B92}"/>
                </a:ext>
              </a:extLst>
            </p:cNvPr>
            <p:cNvSpPr txBox="1">
              <a:spLocks/>
            </p:cNvSpPr>
            <p:nvPr/>
          </p:nvSpPr>
          <p:spPr>
            <a:xfrm>
              <a:off x="864086" y="3222567"/>
              <a:ext cx="1881785"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ap_article_content</a:t>
              </a:r>
              <a:endParaRPr kumimoji="1" lang="zh-CN" altLang="en-US" sz="1400" dirty="0"/>
            </a:p>
            <a:p>
              <a:endParaRPr kumimoji="1" lang="zh-CN" altLang="en-US" sz="1400" dirty="0"/>
            </a:p>
          </p:txBody>
        </p:sp>
      </p:grpSp>
      <p:grpSp>
        <p:nvGrpSpPr>
          <p:cNvPr id="35" name="组合 34">
            <a:extLst>
              <a:ext uri="{FF2B5EF4-FFF2-40B4-BE49-F238E27FC236}">
                <a16:creationId xmlns:a16="http://schemas.microsoft.com/office/drawing/2014/main" id="{83B86B49-D982-40FA-BD64-D49EB78AB22C}"/>
              </a:ext>
            </a:extLst>
          </p:cNvPr>
          <p:cNvGrpSpPr/>
          <p:nvPr/>
        </p:nvGrpSpPr>
        <p:grpSpPr>
          <a:xfrm>
            <a:off x="4856875" y="3165633"/>
            <a:ext cx="2017336" cy="2923326"/>
            <a:chOff x="4856875" y="3165633"/>
            <a:chExt cx="2017336" cy="2923326"/>
          </a:xfrm>
        </p:grpSpPr>
        <p:grpSp>
          <p:nvGrpSpPr>
            <p:cNvPr id="33" name="组合 32">
              <a:extLst>
                <a:ext uri="{FF2B5EF4-FFF2-40B4-BE49-F238E27FC236}">
                  <a16:creationId xmlns:a16="http://schemas.microsoft.com/office/drawing/2014/main" id="{FF49B196-DBE0-4C84-BE57-1440C1A90189}"/>
                </a:ext>
              </a:extLst>
            </p:cNvPr>
            <p:cNvGrpSpPr/>
            <p:nvPr/>
          </p:nvGrpSpPr>
          <p:grpSpPr>
            <a:xfrm>
              <a:off x="4856875" y="3165633"/>
              <a:ext cx="2017336" cy="2449324"/>
              <a:chOff x="4856875" y="3165633"/>
              <a:chExt cx="2017336" cy="2449324"/>
            </a:xfrm>
          </p:grpSpPr>
          <p:sp>
            <p:nvSpPr>
              <p:cNvPr id="18" name="矩形 17">
                <a:extLst>
                  <a:ext uri="{FF2B5EF4-FFF2-40B4-BE49-F238E27FC236}">
                    <a16:creationId xmlns:a16="http://schemas.microsoft.com/office/drawing/2014/main" id="{768BA1EF-15A5-40E1-99E6-D0C40B146565}"/>
                  </a:ext>
                </a:extLst>
              </p:cNvPr>
              <p:cNvSpPr/>
              <p:nvPr/>
            </p:nvSpPr>
            <p:spPr>
              <a:xfrm>
                <a:off x="4856875" y="4945654"/>
                <a:ext cx="2017336" cy="6693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文章</a:t>
                </a:r>
              </a:p>
            </p:txBody>
          </p:sp>
          <p:cxnSp>
            <p:nvCxnSpPr>
              <p:cNvPr id="23" name="直接箭头连接符 22">
                <a:extLst>
                  <a:ext uri="{FF2B5EF4-FFF2-40B4-BE49-F238E27FC236}">
                    <a16:creationId xmlns:a16="http://schemas.microsoft.com/office/drawing/2014/main" id="{3A6D97E6-B06D-4F4F-8A2E-99A9AFF91267}"/>
                  </a:ext>
                </a:extLst>
              </p:cNvPr>
              <p:cNvCxnSpPr>
                <a:cxnSpLocks/>
              </p:cNvCxnSpPr>
              <p:nvPr/>
            </p:nvCxnSpPr>
            <p:spPr>
              <a:xfrm>
                <a:off x="5874335" y="3165633"/>
                <a:ext cx="8950" cy="1780020"/>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6" name="文本占位符 1">
              <a:extLst>
                <a:ext uri="{FF2B5EF4-FFF2-40B4-BE49-F238E27FC236}">
                  <a16:creationId xmlns:a16="http://schemas.microsoft.com/office/drawing/2014/main" id="{7626C84E-4E9B-4504-9061-7DA150D6379C}"/>
                </a:ext>
              </a:extLst>
            </p:cNvPr>
            <p:cNvSpPr txBox="1">
              <a:spLocks/>
            </p:cNvSpPr>
            <p:nvPr/>
          </p:nvSpPr>
          <p:spPr>
            <a:xfrm>
              <a:off x="5424761" y="5593861"/>
              <a:ext cx="1218283"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ap_article</a:t>
              </a:r>
              <a:endParaRPr kumimoji="1" lang="zh-CN" altLang="en-US" sz="1400" dirty="0"/>
            </a:p>
            <a:p>
              <a:endParaRPr kumimoji="1" lang="zh-CN" altLang="en-US" sz="1400" dirty="0"/>
            </a:p>
          </p:txBody>
        </p:sp>
      </p:grpSp>
      <p:grpSp>
        <p:nvGrpSpPr>
          <p:cNvPr id="34" name="组合 33">
            <a:extLst>
              <a:ext uri="{FF2B5EF4-FFF2-40B4-BE49-F238E27FC236}">
                <a16:creationId xmlns:a16="http://schemas.microsoft.com/office/drawing/2014/main" id="{9B0FC9AD-E0FF-4CE5-BE1F-6C55FF3D80A8}"/>
              </a:ext>
            </a:extLst>
          </p:cNvPr>
          <p:cNvGrpSpPr/>
          <p:nvPr/>
        </p:nvGrpSpPr>
        <p:grpSpPr>
          <a:xfrm>
            <a:off x="6874211" y="4945654"/>
            <a:ext cx="4289908" cy="669303"/>
            <a:chOff x="6874211" y="4945654"/>
            <a:chExt cx="4289908" cy="669303"/>
          </a:xfrm>
        </p:grpSpPr>
        <p:sp>
          <p:nvSpPr>
            <p:cNvPr id="25" name="矩形 24">
              <a:extLst>
                <a:ext uri="{FF2B5EF4-FFF2-40B4-BE49-F238E27FC236}">
                  <a16:creationId xmlns:a16="http://schemas.microsoft.com/office/drawing/2014/main" id="{4B294ABD-8496-4961-B158-D77044637981}"/>
                </a:ext>
              </a:extLst>
            </p:cNvPr>
            <p:cNvSpPr/>
            <p:nvPr/>
          </p:nvSpPr>
          <p:spPr>
            <a:xfrm>
              <a:off x="9146783" y="4945654"/>
              <a:ext cx="2017336" cy="66930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solidFill>
                    <a:srgbClr val="333333"/>
                  </a:solidFill>
                  <a:ea typeface="Alibaba PuHuiTi B"/>
                </a:rPr>
                <a:t>文章详情展示</a:t>
              </a:r>
            </a:p>
          </p:txBody>
        </p:sp>
        <p:cxnSp>
          <p:nvCxnSpPr>
            <p:cNvPr id="5" name="直接箭头连接符 4">
              <a:extLst>
                <a:ext uri="{FF2B5EF4-FFF2-40B4-BE49-F238E27FC236}">
                  <a16:creationId xmlns:a16="http://schemas.microsoft.com/office/drawing/2014/main" id="{FED25FDC-3718-47FF-854A-8194BB74B026}"/>
                </a:ext>
              </a:extLst>
            </p:cNvPr>
            <p:cNvCxnSpPr>
              <a:stCxn id="18" idx="3"/>
              <a:endCxn id="25" idx="1"/>
            </p:cNvCxnSpPr>
            <p:nvPr/>
          </p:nvCxnSpPr>
          <p:spPr>
            <a:xfrm>
              <a:off x="6874211" y="5280306"/>
              <a:ext cx="2272572" cy="0"/>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5602AA3D-7C06-4EEE-906C-251E661A7878}"/>
              </a:ext>
            </a:extLst>
          </p:cNvPr>
          <p:cNvGrpSpPr/>
          <p:nvPr/>
        </p:nvGrpSpPr>
        <p:grpSpPr>
          <a:xfrm>
            <a:off x="10146659" y="3397734"/>
            <a:ext cx="1477923" cy="1547920"/>
            <a:chOff x="10146659" y="3397734"/>
            <a:chExt cx="1477923" cy="1547920"/>
          </a:xfrm>
        </p:grpSpPr>
        <p:cxnSp>
          <p:nvCxnSpPr>
            <p:cNvPr id="8" name="直接箭头连接符 7">
              <a:extLst>
                <a:ext uri="{FF2B5EF4-FFF2-40B4-BE49-F238E27FC236}">
                  <a16:creationId xmlns:a16="http://schemas.microsoft.com/office/drawing/2014/main" id="{75420454-A1F1-461E-8EAB-DB3A65B0B1AA}"/>
                </a:ext>
              </a:extLst>
            </p:cNvPr>
            <p:cNvCxnSpPr>
              <a:stCxn id="25" idx="0"/>
              <a:endCxn id="43" idx="4"/>
            </p:cNvCxnSpPr>
            <p:nvPr/>
          </p:nvCxnSpPr>
          <p:spPr>
            <a:xfrm flipH="1" flipV="1">
              <a:off x="10146659" y="3397734"/>
              <a:ext cx="8792" cy="1547920"/>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占位符 1">
              <a:extLst>
                <a:ext uri="{FF2B5EF4-FFF2-40B4-BE49-F238E27FC236}">
                  <a16:creationId xmlns:a16="http://schemas.microsoft.com/office/drawing/2014/main" id="{97ADAC50-BB73-4E33-B106-E617E80F2B0C}"/>
                </a:ext>
              </a:extLst>
            </p:cNvPr>
            <p:cNvSpPr txBox="1">
              <a:spLocks/>
            </p:cNvSpPr>
            <p:nvPr/>
          </p:nvSpPr>
          <p:spPr>
            <a:xfrm>
              <a:off x="10155451" y="3835853"/>
              <a:ext cx="1469131"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访问静态页面</a:t>
              </a:r>
            </a:p>
          </p:txBody>
        </p:sp>
      </p:grpSp>
    </p:spTree>
    <p:extLst>
      <p:ext uri="{BB962C8B-B14F-4D97-AF65-F5344CB8AC3E}">
        <p14:creationId xmlns:p14="http://schemas.microsoft.com/office/powerpoint/2010/main" val="420644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xEl>
                                              <p:pRg st="0" end="0"/>
                                            </p:txEl>
                                          </p:spTgt>
                                        </p:tgtEl>
                                        <p:attrNameLst>
                                          <p:attrName>style.visibility</p:attrName>
                                        </p:attrNameLst>
                                      </p:cBhvr>
                                      <p:to>
                                        <p:strVal val="visible"/>
                                      </p:to>
                                    </p:set>
                                    <p:animEffect transition="in" filter="fade">
                                      <p:cBhvr>
                                        <p:cTn id="17" dur="500"/>
                                        <p:tgtEl>
                                          <p:spTgt spid="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P spid="58" grpId="0"/>
      <p:bldP spid="61" grpId="0"/>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8146A-F129-4077-9235-C9290EB4E79C}"/>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71F60421-6DE9-469D-9505-128AF830CC26}"/>
              </a:ext>
            </a:extLst>
          </p:cNvPr>
          <p:cNvSpPr>
            <a:spLocks noGrp="1"/>
          </p:cNvSpPr>
          <p:nvPr>
            <p:ph type="body" sz="quarter" idx="10"/>
          </p:nvPr>
        </p:nvSpPr>
        <p:spPr/>
        <p:txBody>
          <a:bodyPr/>
          <a:lstStyle/>
          <a:p>
            <a:r>
              <a:rPr lang="en-US" altLang="zh-CN" dirty="0" err="1"/>
              <a:t>freemarker</a:t>
            </a:r>
            <a:endParaRPr lang="en-US" altLang="zh-CN" dirty="0"/>
          </a:p>
        </p:txBody>
      </p:sp>
      <p:sp>
        <p:nvSpPr>
          <p:cNvPr id="6" name="Rectangle 1">
            <a:extLst>
              <a:ext uri="{FF2B5EF4-FFF2-40B4-BE49-F238E27FC236}">
                <a16:creationId xmlns:a16="http://schemas.microsoft.com/office/drawing/2014/main" id="{143EB314-722A-487B-9D85-80C4A3ECC90F}"/>
              </a:ext>
            </a:extLst>
          </p:cNvPr>
          <p:cNvSpPr>
            <a:spLocks noChangeArrowheads="1"/>
          </p:cNvSpPr>
          <p:nvPr/>
        </p:nvSpPr>
        <p:spPr bwMode="auto">
          <a:xfrm>
            <a:off x="4318000" y="179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文本占位符 1">
            <a:extLst>
              <a:ext uri="{FF2B5EF4-FFF2-40B4-BE49-F238E27FC236}">
                <a16:creationId xmlns:a16="http://schemas.microsoft.com/office/drawing/2014/main" id="{EAA1415D-DC2C-4938-91FE-71274036E5A3}"/>
              </a:ext>
            </a:extLst>
          </p:cNvPr>
          <p:cNvSpPr>
            <a:spLocks noGrp="1"/>
          </p:cNvSpPr>
          <p:nvPr>
            <p:ph type="body" sz="quarter" idx="11"/>
          </p:nvPr>
        </p:nvSpPr>
        <p:spPr>
          <a:xfrm>
            <a:off x="721201" y="1883368"/>
            <a:ext cx="10749598" cy="903635"/>
          </a:xfrm>
        </p:spPr>
        <p:txBody>
          <a:bodyPr/>
          <a:lstStyle/>
          <a:p>
            <a:pPr marL="0" indent="0">
              <a:buNone/>
            </a:pPr>
            <a:r>
              <a:rPr lang="zh-CN" altLang="en-US" dirty="0">
                <a:solidFill>
                  <a:srgbClr val="262626"/>
                </a:solidFill>
              </a:rPr>
              <a:t>详细查看</a:t>
            </a:r>
            <a:r>
              <a:rPr lang="en-US" altLang="zh-CN" dirty="0">
                <a:solidFill>
                  <a:srgbClr val="262626"/>
                </a:solidFill>
              </a:rPr>
              <a:t>Freemarker.pptx</a:t>
            </a:r>
            <a:r>
              <a:rPr lang="zh-CN" altLang="en-US" dirty="0">
                <a:solidFill>
                  <a:srgbClr val="262626"/>
                </a:solidFill>
              </a:rPr>
              <a:t>文档</a:t>
            </a:r>
            <a:endParaRPr lang="en-US" altLang="zh-CN" dirty="0">
              <a:solidFill>
                <a:srgbClr val="262626"/>
              </a:solidFill>
            </a:endParaRPr>
          </a:p>
          <a:p>
            <a:pPr marL="0" indent="0">
              <a:buNone/>
            </a:pPr>
            <a:endParaRPr lang="zh-CN" altLang="en-US" dirty="0"/>
          </a:p>
          <a:p>
            <a:endParaRPr kumimoji="1" lang="zh-CN" altLang="en-US" dirty="0"/>
          </a:p>
          <a:p>
            <a:pPr marL="0" indent="0">
              <a:buNone/>
            </a:pPr>
            <a:endParaRPr kumimoji="1" lang="zh-CN" altLang="en-US" dirty="0"/>
          </a:p>
        </p:txBody>
      </p:sp>
    </p:spTree>
    <p:extLst>
      <p:ext uri="{BB962C8B-B14F-4D97-AF65-F5344CB8AC3E}">
        <p14:creationId xmlns:p14="http://schemas.microsoft.com/office/powerpoint/2010/main" val="228565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8146A-F129-4077-9235-C9290EB4E79C}"/>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71F60421-6DE9-469D-9505-128AF830CC26}"/>
              </a:ext>
            </a:extLst>
          </p:cNvPr>
          <p:cNvSpPr>
            <a:spLocks noGrp="1"/>
          </p:cNvSpPr>
          <p:nvPr>
            <p:ph type="body" sz="quarter" idx="10"/>
          </p:nvPr>
        </p:nvSpPr>
        <p:spPr/>
        <p:txBody>
          <a:bodyPr/>
          <a:lstStyle/>
          <a:p>
            <a:r>
              <a:rPr lang="en-US" altLang="zh-CN" dirty="0" err="1">
                <a:solidFill>
                  <a:srgbClr val="262626"/>
                </a:solidFill>
              </a:rPr>
              <a:t>minIO</a:t>
            </a:r>
            <a:endParaRPr lang="en-US" altLang="zh-CN" dirty="0"/>
          </a:p>
        </p:txBody>
      </p:sp>
      <p:sp>
        <p:nvSpPr>
          <p:cNvPr id="6" name="Rectangle 1">
            <a:extLst>
              <a:ext uri="{FF2B5EF4-FFF2-40B4-BE49-F238E27FC236}">
                <a16:creationId xmlns:a16="http://schemas.microsoft.com/office/drawing/2014/main" id="{143EB314-722A-487B-9D85-80C4A3ECC90F}"/>
              </a:ext>
            </a:extLst>
          </p:cNvPr>
          <p:cNvSpPr>
            <a:spLocks noChangeArrowheads="1"/>
          </p:cNvSpPr>
          <p:nvPr/>
        </p:nvSpPr>
        <p:spPr bwMode="auto">
          <a:xfrm>
            <a:off x="4318000" y="179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文本占位符 1">
            <a:extLst>
              <a:ext uri="{FF2B5EF4-FFF2-40B4-BE49-F238E27FC236}">
                <a16:creationId xmlns:a16="http://schemas.microsoft.com/office/drawing/2014/main" id="{14C39F5B-E7D5-45B1-B40B-C8B553DB4F1E}"/>
              </a:ext>
            </a:extLst>
          </p:cNvPr>
          <p:cNvSpPr>
            <a:spLocks noGrp="1"/>
          </p:cNvSpPr>
          <p:nvPr>
            <p:ph type="body" sz="quarter" idx="11"/>
          </p:nvPr>
        </p:nvSpPr>
        <p:spPr>
          <a:xfrm>
            <a:off x="721201" y="1883368"/>
            <a:ext cx="10749598" cy="903635"/>
          </a:xfrm>
        </p:spPr>
        <p:txBody>
          <a:bodyPr/>
          <a:lstStyle/>
          <a:p>
            <a:pPr marL="0" indent="0">
              <a:buNone/>
            </a:pPr>
            <a:r>
              <a:rPr lang="zh-CN" altLang="en-US" dirty="0">
                <a:solidFill>
                  <a:srgbClr val="262626"/>
                </a:solidFill>
              </a:rPr>
              <a:t>详细查看</a:t>
            </a:r>
            <a:r>
              <a:rPr lang="en-US" altLang="zh-CN" dirty="0">
                <a:solidFill>
                  <a:srgbClr val="262626"/>
                </a:solidFill>
              </a:rPr>
              <a:t>minIO.pptx</a:t>
            </a:r>
            <a:r>
              <a:rPr lang="zh-CN" altLang="en-US" dirty="0">
                <a:solidFill>
                  <a:srgbClr val="262626"/>
                </a:solidFill>
              </a:rPr>
              <a:t>文档</a:t>
            </a:r>
            <a:endParaRPr lang="en-US" altLang="zh-CN" dirty="0">
              <a:solidFill>
                <a:srgbClr val="262626"/>
              </a:solidFill>
            </a:endParaRPr>
          </a:p>
          <a:p>
            <a:pPr marL="0" indent="0">
              <a:buNone/>
            </a:pPr>
            <a:endParaRPr lang="zh-CN" altLang="en-US" dirty="0"/>
          </a:p>
          <a:p>
            <a:endParaRPr kumimoji="1" lang="zh-CN" altLang="en-US" dirty="0"/>
          </a:p>
          <a:p>
            <a:pPr marL="0" indent="0">
              <a:buNone/>
            </a:pPr>
            <a:endParaRPr kumimoji="1" lang="zh-CN" altLang="en-US" dirty="0"/>
          </a:p>
        </p:txBody>
      </p:sp>
    </p:spTree>
    <p:extLst>
      <p:ext uri="{BB962C8B-B14F-4D97-AF65-F5344CB8AC3E}">
        <p14:creationId xmlns:p14="http://schemas.microsoft.com/office/powerpoint/2010/main" val="394563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8146A-F129-4077-9235-C9290EB4E79C}"/>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71F60421-6DE9-469D-9505-128AF830CC26}"/>
              </a:ext>
            </a:extLst>
          </p:cNvPr>
          <p:cNvSpPr>
            <a:spLocks noGrp="1"/>
          </p:cNvSpPr>
          <p:nvPr>
            <p:ph type="body" sz="quarter" idx="10"/>
          </p:nvPr>
        </p:nvSpPr>
        <p:spPr/>
        <p:txBody>
          <a:bodyPr/>
          <a:lstStyle/>
          <a:p>
            <a:r>
              <a:rPr lang="zh-CN" altLang="en-US" dirty="0"/>
              <a:t>静态模板展示</a:t>
            </a:r>
          </a:p>
        </p:txBody>
      </p:sp>
      <p:sp>
        <p:nvSpPr>
          <p:cNvPr id="6" name="Rectangle 1">
            <a:extLst>
              <a:ext uri="{FF2B5EF4-FFF2-40B4-BE49-F238E27FC236}">
                <a16:creationId xmlns:a16="http://schemas.microsoft.com/office/drawing/2014/main" id="{143EB314-722A-487B-9D85-80C4A3ECC90F}"/>
              </a:ext>
            </a:extLst>
          </p:cNvPr>
          <p:cNvSpPr>
            <a:spLocks noChangeArrowheads="1"/>
          </p:cNvSpPr>
          <p:nvPr/>
        </p:nvSpPr>
        <p:spPr bwMode="auto">
          <a:xfrm>
            <a:off x="4318000" y="179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nvGrpSpPr>
          <p:cNvPr id="30" name="组合 29">
            <a:extLst>
              <a:ext uri="{FF2B5EF4-FFF2-40B4-BE49-F238E27FC236}">
                <a16:creationId xmlns:a16="http://schemas.microsoft.com/office/drawing/2014/main" id="{E26C9EB0-30B2-4374-9441-33179F2095E9}"/>
              </a:ext>
            </a:extLst>
          </p:cNvPr>
          <p:cNvGrpSpPr/>
          <p:nvPr/>
        </p:nvGrpSpPr>
        <p:grpSpPr>
          <a:xfrm>
            <a:off x="2854504" y="2496331"/>
            <a:ext cx="4019549" cy="669303"/>
            <a:chOff x="2854504" y="2496331"/>
            <a:chExt cx="4019549" cy="669303"/>
          </a:xfrm>
        </p:grpSpPr>
        <p:sp>
          <p:nvSpPr>
            <p:cNvPr id="15" name="矩形 14">
              <a:extLst>
                <a:ext uri="{FF2B5EF4-FFF2-40B4-BE49-F238E27FC236}">
                  <a16:creationId xmlns:a16="http://schemas.microsoft.com/office/drawing/2014/main" id="{7DC5BF7E-2749-46BE-A336-33593CA5A90E}"/>
                </a:ext>
              </a:extLst>
            </p:cNvPr>
            <p:cNvSpPr/>
            <p:nvPr/>
          </p:nvSpPr>
          <p:spPr>
            <a:xfrm>
              <a:off x="4856717" y="2496331"/>
              <a:ext cx="2017336" cy="669303"/>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t>freemarker</a:t>
              </a:r>
              <a:endParaRPr lang="zh-CN" altLang="en-US" dirty="0"/>
            </a:p>
          </p:txBody>
        </p:sp>
        <p:cxnSp>
          <p:nvCxnSpPr>
            <p:cNvPr id="31" name="直接箭头连接符 30">
              <a:extLst>
                <a:ext uri="{FF2B5EF4-FFF2-40B4-BE49-F238E27FC236}">
                  <a16:creationId xmlns:a16="http://schemas.microsoft.com/office/drawing/2014/main" id="{B5AF0C0A-33C7-41EF-BFC3-C4060641ABC4}"/>
                </a:ext>
              </a:extLst>
            </p:cNvPr>
            <p:cNvCxnSpPr>
              <a:stCxn id="13" idx="3"/>
              <a:endCxn id="15" idx="1"/>
            </p:cNvCxnSpPr>
            <p:nvPr/>
          </p:nvCxnSpPr>
          <p:spPr>
            <a:xfrm flipV="1">
              <a:off x="2854504" y="2830983"/>
              <a:ext cx="2002213" cy="1"/>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595310A9-A021-4F72-A005-5B4868D72BA7}"/>
              </a:ext>
            </a:extLst>
          </p:cNvPr>
          <p:cNvGrpSpPr/>
          <p:nvPr/>
        </p:nvGrpSpPr>
        <p:grpSpPr>
          <a:xfrm>
            <a:off x="6874053" y="2275957"/>
            <a:ext cx="3862511" cy="1121777"/>
            <a:chOff x="6874053" y="2275957"/>
            <a:chExt cx="3862511" cy="1121777"/>
          </a:xfrm>
        </p:grpSpPr>
        <p:sp>
          <p:nvSpPr>
            <p:cNvPr id="43" name="椭圆 42">
              <a:extLst>
                <a:ext uri="{FF2B5EF4-FFF2-40B4-BE49-F238E27FC236}">
                  <a16:creationId xmlns:a16="http://schemas.microsoft.com/office/drawing/2014/main" id="{DC6A5A07-F08A-4465-8E08-8330A133600C}"/>
                </a:ext>
              </a:extLst>
            </p:cNvPr>
            <p:cNvSpPr/>
            <p:nvPr/>
          </p:nvSpPr>
          <p:spPr>
            <a:xfrm>
              <a:off x="9556753" y="2275957"/>
              <a:ext cx="1179811" cy="1121777"/>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a:t>minIO</a:t>
              </a:r>
              <a:endParaRPr lang="zh-CN" altLang="en-US" dirty="0"/>
            </a:p>
          </p:txBody>
        </p:sp>
        <p:cxnSp>
          <p:nvCxnSpPr>
            <p:cNvPr id="53" name="直接箭头连接符 52">
              <a:extLst>
                <a:ext uri="{FF2B5EF4-FFF2-40B4-BE49-F238E27FC236}">
                  <a16:creationId xmlns:a16="http://schemas.microsoft.com/office/drawing/2014/main" id="{7CD22B65-3DE6-45AC-915C-91659D412E35}"/>
                </a:ext>
              </a:extLst>
            </p:cNvPr>
            <p:cNvCxnSpPr>
              <a:stCxn id="15" idx="3"/>
              <a:endCxn id="43" idx="2"/>
            </p:cNvCxnSpPr>
            <p:nvPr/>
          </p:nvCxnSpPr>
          <p:spPr>
            <a:xfrm>
              <a:off x="6874053" y="2830983"/>
              <a:ext cx="2682700" cy="5863"/>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7" name="文本占位符 1">
            <a:extLst>
              <a:ext uri="{FF2B5EF4-FFF2-40B4-BE49-F238E27FC236}">
                <a16:creationId xmlns:a16="http://schemas.microsoft.com/office/drawing/2014/main" id="{949BF040-69F4-42CD-B5D4-6A81FEF72CB7}"/>
              </a:ext>
            </a:extLst>
          </p:cNvPr>
          <p:cNvSpPr>
            <a:spLocks noGrp="1"/>
          </p:cNvSpPr>
          <p:nvPr>
            <p:ph type="body" sz="quarter" idx="11"/>
          </p:nvPr>
        </p:nvSpPr>
        <p:spPr>
          <a:xfrm>
            <a:off x="2100638" y="1983349"/>
            <a:ext cx="4052389" cy="495098"/>
          </a:xfrm>
        </p:spPr>
        <p:txBody>
          <a:bodyPr/>
          <a:lstStyle/>
          <a:p>
            <a:pPr marL="0" indent="0">
              <a:buNone/>
            </a:pPr>
            <a:r>
              <a:rPr lang="zh-CN" altLang="en-US" sz="1400" dirty="0"/>
              <a:t>根据文章内容通过模板技术生成静态的</a:t>
            </a:r>
            <a:r>
              <a:rPr lang="en-US" altLang="zh-CN" sz="1400" dirty="0"/>
              <a:t>html</a:t>
            </a:r>
            <a:r>
              <a:rPr lang="zh-CN" altLang="en-US" sz="1400" dirty="0"/>
              <a:t>文件</a:t>
            </a:r>
            <a:endParaRPr kumimoji="1" lang="zh-CN" altLang="en-US" sz="1400" dirty="0"/>
          </a:p>
          <a:p>
            <a:pPr marL="0" indent="0">
              <a:buNone/>
            </a:pPr>
            <a:endParaRPr kumimoji="1" lang="zh-CN" altLang="en-US" sz="1400" dirty="0"/>
          </a:p>
        </p:txBody>
      </p:sp>
      <p:sp>
        <p:nvSpPr>
          <p:cNvPr id="58" name="文本占位符 1">
            <a:extLst>
              <a:ext uri="{FF2B5EF4-FFF2-40B4-BE49-F238E27FC236}">
                <a16:creationId xmlns:a16="http://schemas.microsoft.com/office/drawing/2014/main" id="{ED7DEB1E-6092-4852-9B0A-089FE6B57B8B}"/>
              </a:ext>
            </a:extLst>
          </p:cNvPr>
          <p:cNvSpPr txBox="1">
            <a:spLocks/>
          </p:cNvSpPr>
          <p:nvPr/>
        </p:nvSpPr>
        <p:spPr>
          <a:xfrm>
            <a:off x="7127575" y="2305921"/>
            <a:ext cx="2697907"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文件存入分布式文件系统中</a:t>
            </a:r>
          </a:p>
        </p:txBody>
      </p:sp>
      <p:sp>
        <p:nvSpPr>
          <p:cNvPr id="61" name="文本占位符 1">
            <a:extLst>
              <a:ext uri="{FF2B5EF4-FFF2-40B4-BE49-F238E27FC236}">
                <a16:creationId xmlns:a16="http://schemas.microsoft.com/office/drawing/2014/main" id="{BD529B64-0279-43EC-9DE3-E2E323421B66}"/>
              </a:ext>
            </a:extLst>
          </p:cNvPr>
          <p:cNvSpPr txBox="1">
            <a:spLocks/>
          </p:cNvSpPr>
          <p:nvPr/>
        </p:nvSpPr>
        <p:spPr>
          <a:xfrm>
            <a:off x="2884269" y="3824127"/>
            <a:ext cx="3268758"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把生成好的</a:t>
            </a:r>
            <a:r>
              <a:rPr kumimoji="1" lang="en-US" altLang="zh-CN" sz="1400" dirty="0"/>
              <a:t>html</a:t>
            </a:r>
            <a:r>
              <a:rPr kumimoji="1" lang="zh-CN" altLang="en-US" sz="1400" dirty="0"/>
              <a:t>访问路径存入文章中</a:t>
            </a:r>
          </a:p>
        </p:txBody>
      </p:sp>
      <p:sp>
        <p:nvSpPr>
          <p:cNvPr id="62" name="文本占位符 1">
            <a:extLst>
              <a:ext uri="{FF2B5EF4-FFF2-40B4-BE49-F238E27FC236}">
                <a16:creationId xmlns:a16="http://schemas.microsoft.com/office/drawing/2014/main" id="{A1AA82E8-C070-443B-BB4A-1D32AFF5D299}"/>
              </a:ext>
            </a:extLst>
          </p:cNvPr>
          <p:cNvSpPr txBox="1">
            <a:spLocks/>
          </p:cNvSpPr>
          <p:nvPr/>
        </p:nvSpPr>
        <p:spPr>
          <a:xfrm>
            <a:off x="7377370" y="4785207"/>
            <a:ext cx="1469131"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获取</a:t>
            </a:r>
            <a:r>
              <a:rPr kumimoji="1" lang="en-US" altLang="zh-CN" sz="1400" dirty="0"/>
              <a:t>html</a:t>
            </a:r>
            <a:r>
              <a:rPr kumimoji="1" lang="zh-CN" altLang="en-US" sz="1400" dirty="0"/>
              <a:t>的</a:t>
            </a:r>
            <a:r>
              <a:rPr kumimoji="1" lang="en-US" altLang="zh-CN" sz="1400" dirty="0" err="1"/>
              <a:t>url</a:t>
            </a:r>
            <a:endParaRPr kumimoji="1" lang="zh-CN" altLang="en-US" sz="1400" dirty="0"/>
          </a:p>
        </p:txBody>
      </p:sp>
      <p:grpSp>
        <p:nvGrpSpPr>
          <p:cNvPr id="29" name="组合 28">
            <a:extLst>
              <a:ext uri="{FF2B5EF4-FFF2-40B4-BE49-F238E27FC236}">
                <a16:creationId xmlns:a16="http://schemas.microsoft.com/office/drawing/2014/main" id="{2F114EA0-91B1-42BC-B71C-387BF8F3D864}"/>
              </a:ext>
            </a:extLst>
          </p:cNvPr>
          <p:cNvGrpSpPr/>
          <p:nvPr/>
        </p:nvGrpSpPr>
        <p:grpSpPr>
          <a:xfrm>
            <a:off x="837168" y="2496332"/>
            <a:ext cx="2017336" cy="1221333"/>
            <a:chOff x="837168" y="2496332"/>
            <a:chExt cx="2017336" cy="1221333"/>
          </a:xfrm>
        </p:grpSpPr>
        <p:sp>
          <p:nvSpPr>
            <p:cNvPr id="13" name="矩形 12">
              <a:extLst>
                <a:ext uri="{FF2B5EF4-FFF2-40B4-BE49-F238E27FC236}">
                  <a16:creationId xmlns:a16="http://schemas.microsoft.com/office/drawing/2014/main" id="{483BD29C-6326-41CB-8BA8-84CEDE6FCC47}"/>
                </a:ext>
              </a:extLst>
            </p:cNvPr>
            <p:cNvSpPr/>
            <p:nvPr/>
          </p:nvSpPr>
          <p:spPr>
            <a:xfrm>
              <a:off x="837168" y="2496332"/>
              <a:ext cx="2017336" cy="6693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文章内容</a:t>
              </a:r>
            </a:p>
          </p:txBody>
        </p:sp>
        <p:sp>
          <p:nvSpPr>
            <p:cNvPr id="65" name="文本占位符 1">
              <a:extLst>
                <a:ext uri="{FF2B5EF4-FFF2-40B4-BE49-F238E27FC236}">
                  <a16:creationId xmlns:a16="http://schemas.microsoft.com/office/drawing/2014/main" id="{E764D753-921E-4BCD-8917-52ED93493B92}"/>
                </a:ext>
              </a:extLst>
            </p:cNvPr>
            <p:cNvSpPr txBox="1">
              <a:spLocks/>
            </p:cNvSpPr>
            <p:nvPr/>
          </p:nvSpPr>
          <p:spPr>
            <a:xfrm>
              <a:off x="864086" y="3222567"/>
              <a:ext cx="1881785"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ap_article_content</a:t>
              </a:r>
              <a:endParaRPr kumimoji="1" lang="zh-CN" altLang="en-US" sz="1400" dirty="0"/>
            </a:p>
            <a:p>
              <a:endParaRPr kumimoji="1" lang="zh-CN" altLang="en-US" sz="1400" dirty="0"/>
            </a:p>
          </p:txBody>
        </p:sp>
      </p:grpSp>
      <p:grpSp>
        <p:nvGrpSpPr>
          <p:cNvPr id="35" name="组合 34">
            <a:extLst>
              <a:ext uri="{FF2B5EF4-FFF2-40B4-BE49-F238E27FC236}">
                <a16:creationId xmlns:a16="http://schemas.microsoft.com/office/drawing/2014/main" id="{83B86B49-D982-40FA-BD64-D49EB78AB22C}"/>
              </a:ext>
            </a:extLst>
          </p:cNvPr>
          <p:cNvGrpSpPr/>
          <p:nvPr/>
        </p:nvGrpSpPr>
        <p:grpSpPr>
          <a:xfrm>
            <a:off x="4856875" y="3165633"/>
            <a:ext cx="2017336" cy="2923326"/>
            <a:chOff x="4856875" y="3165633"/>
            <a:chExt cx="2017336" cy="2923326"/>
          </a:xfrm>
        </p:grpSpPr>
        <p:grpSp>
          <p:nvGrpSpPr>
            <p:cNvPr id="33" name="组合 32">
              <a:extLst>
                <a:ext uri="{FF2B5EF4-FFF2-40B4-BE49-F238E27FC236}">
                  <a16:creationId xmlns:a16="http://schemas.microsoft.com/office/drawing/2014/main" id="{FF49B196-DBE0-4C84-BE57-1440C1A90189}"/>
                </a:ext>
              </a:extLst>
            </p:cNvPr>
            <p:cNvGrpSpPr/>
            <p:nvPr/>
          </p:nvGrpSpPr>
          <p:grpSpPr>
            <a:xfrm>
              <a:off x="4856875" y="3165633"/>
              <a:ext cx="2017336" cy="2449324"/>
              <a:chOff x="4856875" y="3165633"/>
              <a:chExt cx="2017336" cy="2449324"/>
            </a:xfrm>
          </p:grpSpPr>
          <p:sp>
            <p:nvSpPr>
              <p:cNvPr id="18" name="矩形 17">
                <a:extLst>
                  <a:ext uri="{FF2B5EF4-FFF2-40B4-BE49-F238E27FC236}">
                    <a16:creationId xmlns:a16="http://schemas.microsoft.com/office/drawing/2014/main" id="{768BA1EF-15A5-40E1-99E6-D0C40B146565}"/>
                  </a:ext>
                </a:extLst>
              </p:cNvPr>
              <p:cNvSpPr/>
              <p:nvPr/>
            </p:nvSpPr>
            <p:spPr>
              <a:xfrm>
                <a:off x="4856875" y="4945654"/>
                <a:ext cx="2017336" cy="6693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333333"/>
                    </a:solidFill>
                    <a:ea typeface="Alibaba PuHuiTi B"/>
                  </a:rPr>
                  <a:t>文章</a:t>
                </a:r>
              </a:p>
            </p:txBody>
          </p:sp>
          <p:cxnSp>
            <p:nvCxnSpPr>
              <p:cNvPr id="23" name="直接箭头连接符 22">
                <a:extLst>
                  <a:ext uri="{FF2B5EF4-FFF2-40B4-BE49-F238E27FC236}">
                    <a16:creationId xmlns:a16="http://schemas.microsoft.com/office/drawing/2014/main" id="{3A6D97E6-B06D-4F4F-8A2E-99A9AFF91267}"/>
                  </a:ext>
                </a:extLst>
              </p:cNvPr>
              <p:cNvCxnSpPr>
                <a:cxnSpLocks/>
              </p:cNvCxnSpPr>
              <p:nvPr/>
            </p:nvCxnSpPr>
            <p:spPr>
              <a:xfrm>
                <a:off x="5874335" y="3165633"/>
                <a:ext cx="8950" cy="1780020"/>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6" name="文本占位符 1">
              <a:extLst>
                <a:ext uri="{FF2B5EF4-FFF2-40B4-BE49-F238E27FC236}">
                  <a16:creationId xmlns:a16="http://schemas.microsoft.com/office/drawing/2014/main" id="{7626C84E-4E9B-4504-9061-7DA150D6379C}"/>
                </a:ext>
              </a:extLst>
            </p:cNvPr>
            <p:cNvSpPr txBox="1">
              <a:spLocks/>
            </p:cNvSpPr>
            <p:nvPr/>
          </p:nvSpPr>
          <p:spPr>
            <a:xfrm>
              <a:off x="5424761" y="5593861"/>
              <a:ext cx="1218283"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err="1"/>
                <a:t>ap_article</a:t>
              </a:r>
              <a:endParaRPr kumimoji="1" lang="zh-CN" altLang="en-US" sz="1400" dirty="0"/>
            </a:p>
            <a:p>
              <a:endParaRPr kumimoji="1" lang="zh-CN" altLang="en-US" sz="1400" dirty="0"/>
            </a:p>
          </p:txBody>
        </p:sp>
      </p:grpSp>
      <p:grpSp>
        <p:nvGrpSpPr>
          <p:cNvPr id="34" name="组合 33">
            <a:extLst>
              <a:ext uri="{FF2B5EF4-FFF2-40B4-BE49-F238E27FC236}">
                <a16:creationId xmlns:a16="http://schemas.microsoft.com/office/drawing/2014/main" id="{9B0FC9AD-E0FF-4CE5-BE1F-6C55FF3D80A8}"/>
              </a:ext>
            </a:extLst>
          </p:cNvPr>
          <p:cNvGrpSpPr/>
          <p:nvPr/>
        </p:nvGrpSpPr>
        <p:grpSpPr>
          <a:xfrm>
            <a:off x="6874211" y="4945654"/>
            <a:ext cx="4289908" cy="669303"/>
            <a:chOff x="6874211" y="4945654"/>
            <a:chExt cx="4289908" cy="669303"/>
          </a:xfrm>
        </p:grpSpPr>
        <p:sp>
          <p:nvSpPr>
            <p:cNvPr id="25" name="矩形 24">
              <a:extLst>
                <a:ext uri="{FF2B5EF4-FFF2-40B4-BE49-F238E27FC236}">
                  <a16:creationId xmlns:a16="http://schemas.microsoft.com/office/drawing/2014/main" id="{4B294ABD-8496-4961-B158-D77044637981}"/>
                </a:ext>
              </a:extLst>
            </p:cNvPr>
            <p:cNvSpPr/>
            <p:nvPr/>
          </p:nvSpPr>
          <p:spPr>
            <a:xfrm>
              <a:off x="9146783" y="4945654"/>
              <a:ext cx="2017336" cy="66930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solidFill>
                    <a:srgbClr val="333333"/>
                  </a:solidFill>
                  <a:ea typeface="Alibaba PuHuiTi B"/>
                </a:rPr>
                <a:t>文章详情展示</a:t>
              </a:r>
            </a:p>
          </p:txBody>
        </p:sp>
        <p:cxnSp>
          <p:nvCxnSpPr>
            <p:cNvPr id="5" name="直接箭头连接符 4">
              <a:extLst>
                <a:ext uri="{FF2B5EF4-FFF2-40B4-BE49-F238E27FC236}">
                  <a16:creationId xmlns:a16="http://schemas.microsoft.com/office/drawing/2014/main" id="{FED25FDC-3718-47FF-854A-8194BB74B026}"/>
                </a:ext>
              </a:extLst>
            </p:cNvPr>
            <p:cNvCxnSpPr>
              <a:stCxn id="18" idx="3"/>
              <a:endCxn id="25" idx="1"/>
            </p:cNvCxnSpPr>
            <p:nvPr/>
          </p:nvCxnSpPr>
          <p:spPr>
            <a:xfrm>
              <a:off x="6874211" y="5280306"/>
              <a:ext cx="2272572" cy="0"/>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5602AA3D-7C06-4EEE-906C-251E661A7878}"/>
              </a:ext>
            </a:extLst>
          </p:cNvPr>
          <p:cNvGrpSpPr/>
          <p:nvPr/>
        </p:nvGrpSpPr>
        <p:grpSpPr>
          <a:xfrm>
            <a:off x="10146659" y="3397734"/>
            <a:ext cx="1477923" cy="1547920"/>
            <a:chOff x="10146659" y="3397734"/>
            <a:chExt cx="1477923" cy="1547920"/>
          </a:xfrm>
        </p:grpSpPr>
        <p:cxnSp>
          <p:nvCxnSpPr>
            <p:cNvPr id="8" name="直接箭头连接符 7">
              <a:extLst>
                <a:ext uri="{FF2B5EF4-FFF2-40B4-BE49-F238E27FC236}">
                  <a16:creationId xmlns:a16="http://schemas.microsoft.com/office/drawing/2014/main" id="{75420454-A1F1-461E-8EAB-DB3A65B0B1AA}"/>
                </a:ext>
              </a:extLst>
            </p:cNvPr>
            <p:cNvCxnSpPr>
              <a:stCxn id="25" idx="0"/>
              <a:endCxn id="43" idx="4"/>
            </p:cNvCxnSpPr>
            <p:nvPr/>
          </p:nvCxnSpPr>
          <p:spPr>
            <a:xfrm flipH="1" flipV="1">
              <a:off x="10146659" y="3397734"/>
              <a:ext cx="8792" cy="1547920"/>
            </a:xfrm>
            <a:prstGeom prst="straightConnector1">
              <a:avLst/>
            </a:prstGeom>
            <a:ln w="19050">
              <a:solidFill>
                <a:srgbClr val="49504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文本占位符 1">
              <a:extLst>
                <a:ext uri="{FF2B5EF4-FFF2-40B4-BE49-F238E27FC236}">
                  <a16:creationId xmlns:a16="http://schemas.microsoft.com/office/drawing/2014/main" id="{97ADAC50-BB73-4E33-B106-E617E80F2B0C}"/>
                </a:ext>
              </a:extLst>
            </p:cNvPr>
            <p:cNvSpPr txBox="1">
              <a:spLocks/>
            </p:cNvSpPr>
            <p:nvPr/>
          </p:nvSpPr>
          <p:spPr>
            <a:xfrm>
              <a:off x="10155451" y="3835853"/>
              <a:ext cx="1469131" cy="49509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sz="1400" dirty="0"/>
                <a:t>访问静态页面</a:t>
              </a:r>
            </a:p>
          </p:txBody>
        </p:sp>
      </p:grpSp>
    </p:spTree>
    <p:extLst>
      <p:ext uri="{BB962C8B-B14F-4D97-AF65-F5344CB8AC3E}">
        <p14:creationId xmlns:p14="http://schemas.microsoft.com/office/powerpoint/2010/main" val="2689591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E3CC7-B2F4-48A9-90EF-932C445A4DBA}"/>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E7D23BC5-9603-4E34-96B1-C94AF4B99DE0}"/>
              </a:ext>
            </a:extLst>
          </p:cNvPr>
          <p:cNvSpPr>
            <a:spLocks noGrp="1"/>
          </p:cNvSpPr>
          <p:nvPr>
            <p:ph type="body" sz="quarter" idx="10"/>
          </p:nvPr>
        </p:nvSpPr>
        <p:spPr/>
        <p:txBody>
          <a:bodyPr/>
          <a:lstStyle/>
          <a:p>
            <a:r>
              <a:rPr lang="zh-CN" altLang="en-US" dirty="0"/>
              <a:t>实现步骤</a:t>
            </a:r>
          </a:p>
        </p:txBody>
      </p:sp>
      <p:sp>
        <p:nvSpPr>
          <p:cNvPr id="4" name="文本占位符 3">
            <a:extLst>
              <a:ext uri="{FF2B5EF4-FFF2-40B4-BE49-F238E27FC236}">
                <a16:creationId xmlns:a16="http://schemas.microsoft.com/office/drawing/2014/main" id="{8F853E37-C234-48A2-8591-55730E80FC18}"/>
              </a:ext>
            </a:extLst>
          </p:cNvPr>
          <p:cNvSpPr>
            <a:spLocks noGrp="1"/>
          </p:cNvSpPr>
          <p:nvPr>
            <p:ph type="body" sz="quarter" idx="11"/>
          </p:nvPr>
        </p:nvSpPr>
        <p:spPr>
          <a:xfrm>
            <a:off x="710880" y="1656001"/>
            <a:ext cx="10698800" cy="517190"/>
          </a:xfrm>
        </p:spPr>
        <p:txBody>
          <a:bodyPr/>
          <a:lstStyle/>
          <a:p>
            <a:r>
              <a:rPr lang="en-US" altLang="zh-CN" sz="1400" dirty="0"/>
              <a:t>1.</a:t>
            </a:r>
            <a:r>
              <a:rPr lang="zh-CN" altLang="en-US" sz="1400" dirty="0"/>
              <a:t>在</a:t>
            </a:r>
            <a:r>
              <a:rPr lang="en-US" altLang="zh-CN" sz="1400" dirty="0"/>
              <a:t>article</a:t>
            </a:r>
            <a:r>
              <a:rPr lang="zh-CN" altLang="en-US" sz="1400" dirty="0"/>
              <a:t>微服务中添加</a:t>
            </a:r>
            <a:r>
              <a:rPr lang="en-US" altLang="zh-CN" sz="1400" dirty="0" err="1"/>
              <a:t>MinIO</a:t>
            </a:r>
            <a:r>
              <a:rPr lang="zh-CN" altLang="en-US" sz="1400" dirty="0"/>
              <a:t>和</a:t>
            </a:r>
            <a:r>
              <a:rPr lang="en-US" altLang="zh-CN" sz="1400" dirty="0" err="1"/>
              <a:t>freemarker</a:t>
            </a:r>
            <a:r>
              <a:rPr lang="zh-CN" altLang="en-US" sz="1400" dirty="0"/>
              <a:t>的支持，参考测试项目</a:t>
            </a:r>
          </a:p>
        </p:txBody>
      </p:sp>
      <p:sp>
        <p:nvSpPr>
          <p:cNvPr id="5" name="文本占位符 3">
            <a:extLst>
              <a:ext uri="{FF2B5EF4-FFF2-40B4-BE49-F238E27FC236}">
                <a16:creationId xmlns:a16="http://schemas.microsoft.com/office/drawing/2014/main" id="{558DA22B-D98E-49B1-AC63-866C998FFA5D}"/>
              </a:ext>
            </a:extLst>
          </p:cNvPr>
          <p:cNvSpPr txBox="1">
            <a:spLocks/>
          </p:cNvSpPr>
          <p:nvPr/>
        </p:nvSpPr>
        <p:spPr>
          <a:xfrm>
            <a:off x="710880" y="2173191"/>
            <a:ext cx="10698800" cy="6300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2.</a:t>
            </a:r>
            <a:r>
              <a:rPr lang="zh-CN" altLang="en-US" sz="1400" dirty="0"/>
              <a:t>资料中找到模板文件（</a:t>
            </a:r>
            <a:r>
              <a:rPr lang="en-US" altLang="zh-CN" sz="1400" dirty="0" err="1"/>
              <a:t>article.ftl</a:t>
            </a:r>
            <a:r>
              <a:rPr lang="zh-CN" altLang="en-US" sz="1400" dirty="0"/>
              <a:t>）拷贝到</a:t>
            </a:r>
            <a:r>
              <a:rPr lang="en-US" altLang="zh-CN" sz="1400" dirty="0"/>
              <a:t>article</a:t>
            </a:r>
            <a:r>
              <a:rPr lang="zh-CN" altLang="en-US" sz="1400" dirty="0"/>
              <a:t>微服务下</a:t>
            </a:r>
          </a:p>
        </p:txBody>
      </p:sp>
      <p:pic>
        <p:nvPicPr>
          <p:cNvPr id="8" name="图片 7">
            <a:extLst>
              <a:ext uri="{FF2B5EF4-FFF2-40B4-BE49-F238E27FC236}">
                <a16:creationId xmlns:a16="http://schemas.microsoft.com/office/drawing/2014/main" id="{76FE77EF-D7D2-46EA-826D-BF3DB83E58AF}"/>
              </a:ext>
            </a:extLst>
          </p:cNvPr>
          <p:cNvPicPr>
            <a:picLocks noChangeAspect="1"/>
          </p:cNvPicPr>
          <p:nvPr/>
        </p:nvPicPr>
        <p:blipFill>
          <a:blip r:embed="rId2"/>
          <a:stretch>
            <a:fillRect/>
          </a:stretch>
        </p:blipFill>
        <p:spPr>
          <a:xfrm>
            <a:off x="2145322" y="2884388"/>
            <a:ext cx="2869956" cy="1808582"/>
          </a:xfrm>
          <a:prstGeom prst="rect">
            <a:avLst/>
          </a:prstGeom>
          <a:ln>
            <a:solidFill>
              <a:schemeClr val="tx1"/>
            </a:solidFill>
          </a:ln>
        </p:spPr>
      </p:pic>
      <p:sp>
        <p:nvSpPr>
          <p:cNvPr id="9" name="文本占位符 3">
            <a:extLst>
              <a:ext uri="{FF2B5EF4-FFF2-40B4-BE49-F238E27FC236}">
                <a16:creationId xmlns:a16="http://schemas.microsoft.com/office/drawing/2014/main" id="{55FCEBF9-DA3C-43DA-83FD-1608E6BE8823}"/>
              </a:ext>
            </a:extLst>
          </p:cNvPr>
          <p:cNvSpPr txBox="1">
            <a:spLocks/>
          </p:cNvSpPr>
          <p:nvPr/>
        </p:nvSpPr>
        <p:spPr>
          <a:xfrm>
            <a:off x="710880" y="5173243"/>
            <a:ext cx="5808984" cy="63000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3.</a:t>
            </a:r>
            <a:r>
              <a:rPr lang="zh-CN" altLang="en-US" sz="1400" dirty="0"/>
              <a:t>资料中找到</a:t>
            </a:r>
            <a:r>
              <a:rPr lang="en-US" altLang="zh-CN" sz="1400" dirty="0"/>
              <a:t>index.js</a:t>
            </a:r>
            <a:r>
              <a:rPr lang="zh-CN" altLang="en-US" sz="1400" dirty="0"/>
              <a:t>和</a:t>
            </a:r>
            <a:r>
              <a:rPr lang="en-US" altLang="zh-CN" sz="1400" dirty="0"/>
              <a:t>index.css</a:t>
            </a:r>
            <a:r>
              <a:rPr lang="zh-CN" altLang="en-US" sz="1400" dirty="0"/>
              <a:t>两个文件手动上传到</a:t>
            </a:r>
            <a:r>
              <a:rPr lang="en-US" altLang="zh-CN" sz="1400" dirty="0" err="1"/>
              <a:t>MinIO</a:t>
            </a:r>
            <a:r>
              <a:rPr lang="zh-CN" altLang="en-US" sz="1400" dirty="0"/>
              <a:t>中</a:t>
            </a:r>
          </a:p>
        </p:txBody>
      </p:sp>
      <p:pic>
        <p:nvPicPr>
          <p:cNvPr id="11" name="图片 10">
            <a:extLst>
              <a:ext uri="{FF2B5EF4-FFF2-40B4-BE49-F238E27FC236}">
                <a16:creationId xmlns:a16="http://schemas.microsoft.com/office/drawing/2014/main" id="{0CC229B4-F9D2-4CF0-835C-B09E511931D8}"/>
              </a:ext>
            </a:extLst>
          </p:cNvPr>
          <p:cNvPicPr>
            <a:picLocks noChangeAspect="1"/>
          </p:cNvPicPr>
          <p:nvPr/>
        </p:nvPicPr>
        <p:blipFill>
          <a:blip r:embed="rId3"/>
          <a:stretch>
            <a:fillRect/>
          </a:stretch>
        </p:blipFill>
        <p:spPr>
          <a:xfrm>
            <a:off x="6519864" y="4278579"/>
            <a:ext cx="3526814" cy="2419328"/>
          </a:xfrm>
          <a:prstGeom prst="rect">
            <a:avLst/>
          </a:prstGeom>
          <a:ln>
            <a:solidFill>
              <a:schemeClr val="tx1"/>
            </a:solidFill>
          </a:ln>
        </p:spPr>
      </p:pic>
      <p:pic>
        <p:nvPicPr>
          <p:cNvPr id="19" name="图片 18">
            <a:extLst>
              <a:ext uri="{FF2B5EF4-FFF2-40B4-BE49-F238E27FC236}">
                <a16:creationId xmlns:a16="http://schemas.microsoft.com/office/drawing/2014/main" id="{14610697-2CB1-4AC5-B5C5-C2ED0390E927}"/>
              </a:ext>
            </a:extLst>
          </p:cNvPr>
          <p:cNvPicPr>
            <a:picLocks noChangeAspect="1"/>
          </p:cNvPicPr>
          <p:nvPr/>
        </p:nvPicPr>
        <p:blipFill>
          <a:blip r:embed="rId4"/>
          <a:stretch>
            <a:fillRect/>
          </a:stretch>
        </p:blipFill>
        <p:spPr>
          <a:xfrm>
            <a:off x="9486665" y="5783507"/>
            <a:ext cx="1524000" cy="914400"/>
          </a:xfrm>
          <a:prstGeom prst="rect">
            <a:avLst/>
          </a:prstGeom>
          <a:ln>
            <a:solidFill>
              <a:schemeClr val="tx1"/>
            </a:solidFill>
          </a:ln>
        </p:spPr>
      </p:pic>
    </p:spTree>
    <p:extLst>
      <p:ext uri="{BB962C8B-B14F-4D97-AF65-F5344CB8AC3E}">
        <p14:creationId xmlns:p14="http://schemas.microsoft.com/office/powerpoint/2010/main" val="1109786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B5FE9-88DA-4DF8-9B7B-A687BE2F3BF3}"/>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D042E90A-F4F5-4006-A90A-E243572D6D12}"/>
              </a:ext>
            </a:extLst>
          </p:cNvPr>
          <p:cNvSpPr>
            <a:spLocks noGrp="1"/>
          </p:cNvSpPr>
          <p:nvPr>
            <p:ph type="body" sz="quarter" idx="10"/>
          </p:nvPr>
        </p:nvSpPr>
        <p:spPr/>
        <p:txBody>
          <a:bodyPr/>
          <a:lstStyle/>
          <a:p>
            <a:r>
              <a:rPr lang="zh-CN" altLang="en-US" dirty="0"/>
              <a:t>实现步骤</a:t>
            </a:r>
          </a:p>
        </p:txBody>
      </p:sp>
      <p:sp>
        <p:nvSpPr>
          <p:cNvPr id="5" name="文本占位符 3">
            <a:extLst>
              <a:ext uri="{FF2B5EF4-FFF2-40B4-BE49-F238E27FC236}">
                <a16:creationId xmlns:a16="http://schemas.microsoft.com/office/drawing/2014/main" id="{230552D1-C6F9-4B32-A4CF-57F570B31115}"/>
              </a:ext>
            </a:extLst>
          </p:cNvPr>
          <p:cNvSpPr>
            <a:spLocks noGrp="1"/>
          </p:cNvSpPr>
          <p:nvPr>
            <p:ph type="body" sz="quarter" idx="11"/>
          </p:nvPr>
        </p:nvSpPr>
        <p:spPr>
          <a:xfrm>
            <a:off x="710880" y="1656001"/>
            <a:ext cx="10698800" cy="517190"/>
          </a:xfrm>
        </p:spPr>
        <p:txBody>
          <a:bodyPr/>
          <a:lstStyle/>
          <a:p>
            <a:r>
              <a:rPr lang="en-US" altLang="zh-CN" sz="1400" dirty="0"/>
              <a:t>4.</a:t>
            </a:r>
            <a:r>
              <a:rPr lang="zh-CN" altLang="en-US" sz="1400" dirty="0"/>
              <a:t>在</a:t>
            </a:r>
            <a:r>
              <a:rPr lang="en-US" altLang="zh-CN" sz="1400" dirty="0" err="1"/>
              <a:t>artile</a:t>
            </a:r>
            <a:r>
              <a:rPr lang="zh-CN" altLang="en-US" sz="1400" dirty="0"/>
              <a:t>微服务中新增测试类（后期新增文章的时候创建详情静态页，目前暂时手动生成）</a:t>
            </a:r>
          </a:p>
        </p:txBody>
      </p:sp>
      <p:sp>
        <p:nvSpPr>
          <p:cNvPr id="6" name="文本占位符 3">
            <a:extLst>
              <a:ext uri="{FF2B5EF4-FFF2-40B4-BE49-F238E27FC236}">
                <a16:creationId xmlns:a16="http://schemas.microsoft.com/office/drawing/2014/main" id="{4A18AC0A-665F-4BD0-B1DF-C670551A4414}"/>
              </a:ext>
            </a:extLst>
          </p:cNvPr>
          <p:cNvSpPr txBox="1">
            <a:spLocks/>
          </p:cNvSpPr>
          <p:nvPr/>
        </p:nvSpPr>
        <p:spPr>
          <a:xfrm>
            <a:off x="1036196" y="2173191"/>
            <a:ext cx="379078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4.1 </a:t>
            </a:r>
            <a:r>
              <a:rPr lang="zh-CN" altLang="en-US" sz="1400" dirty="0"/>
              <a:t>获取文章内容</a:t>
            </a:r>
          </a:p>
        </p:txBody>
      </p:sp>
      <p:sp>
        <p:nvSpPr>
          <p:cNvPr id="7" name="文本占位符 3">
            <a:extLst>
              <a:ext uri="{FF2B5EF4-FFF2-40B4-BE49-F238E27FC236}">
                <a16:creationId xmlns:a16="http://schemas.microsoft.com/office/drawing/2014/main" id="{D7E6AD99-1775-41B9-99EE-21489112446F}"/>
              </a:ext>
            </a:extLst>
          </p:cNvPr>
          <p:cNvSpPr txBox="1">
            <a:spLocks/>
          </p:cNvSpPr>
          <p:nvPr/>
        </p:nvSpPr>
        <p:spPr>
          <a:xfrm>
            <a:off x="1036195" y="3264312"/>
            <a:ext cx="379078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4.2 </a:t>
            </a:r>
            <a:r>
              <a:rPr lang="zh-CN" altLang="en-US" sz="1400" dirty="0"/>
              <a:t>文章内容通过</a:t>
            </a:r>
            <a:r>
              <a:rPr lang="en-US" altLang="zh-CN" sz="1400" dirty="0" err="1"/>
              <a:t>freemarker</a:t>
            </a:r>
            <a:r>
              <a:rPr lang="zh-CN" altLang="en-US" sz="1400" dirty="0"/>
              <a:t>生成</a:t>
            </a:r>
            <a:r>
              <a:rPr lang="en-US" altLang="zh-CN" sz="1400" dirty="0"/>
              <a:t>html</a:t>
            </a:r>
            <a:r>
              <a:rPr lang="zh-CN" altLang="en-US" sz="1400" dirty="0"/>
              <a:t>文件</a:t>
            </a:r>
          </a:p>
        </p:txBody>
      </p:sp>
      <p:sp>
        <p:nvSpPr>
          <p:cNvPr id="8" name="文本占位符 3">
            <a:extLst>
              <a:ext uri="{FF2B5EF4-FFF2-40B4-BE49-F238E27FC236}">
                <a16:creationId xmlns:a16="http://schemas.microsoft.com/office/drawing/2014/main" id="{EF9891C0-5FEE-46EB-9751-90BF3DE7B53D}"/>
              </a:ext>
            </a:extLst>
          </p:cNvPr>
          <p:cNvSpPr txBox="1">
            <a:spLocks/>
          </p:cNvSpPr>
          <p:nvPr/>
        </p:nvSpPr>
        <p:spPr>
          <a:xfrm>
            <a:off x="1036195" y="4450239"/>
            <a:ext cx="379078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4.3 </a:t>
            </a:r>
            <a:r>
              <a:rPr lang="zh-CN" altLang="en-US" sz="1400" dirty="0"/>
              <a:t>把</a:t>
            </a:r>
            <a:r>
              <a:rPr lang="en-US" altLang="zh-CN" sz="1400" dirty="0"/>
              <a:t>html</a:t>
            </a:r>
            <a:r>
              <a:rPr lang="zh-CN" altLang="en-US" sz="1400" dirty="0"/>
              <a:t>文件上传到</a:t>
            </a:r>
            <a:r>
              <a:rPr lang="en-US" altLang="zh-CN" sz="1400" dirty="0" err="1"/>
              <a:t>minio</a:t>
            </a:r>
            <a:r>
              <a:rPr lang="zh-CN" altLang="en-US" sz="1400" dirty="0"/>
              <a:t>中</a:t>
            </a:r>
          </a:p>
        </p:txBody>
      </p:sp>
      <p:sp>
        <p:nvSpPr>
          <p:cNvPr id="9" name="文本占位符 3">
            <a:extLst>
              <a:ext uri="{FF2B5EF4-FFF2-40B4-BE49-F238E27FC236}">
                <a16:creationId xmlns:a16="http://schemas.microsoft.com/office/drawing/2014/main" id="{80EA2ACB-5853-4132-A7A2-CB3B175F89E2}"/>
              </a:ext>
            </a:extLst>
          </p:cNvPr>
          <p:cNvSpPr txBox="1">
            <a:spLocks/>
          </p:cNvSpPr>
          <p:nvPr/>
        </p:nvSpPr>
        <p:spPr>
          <a:xfrm>
            <a:off x="1036195" y="5278891"/>
            <a:ext cx="379078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sz="1400" dirty="0"/>
              <a:t>4.4 </a:t>
            </a:r>
            <a:r>
              <a:rPr lang="zh-CN" altLang="en-US" sz="1400" dirty="0"/>
              <a:t>修改</a:t>
            </a:r>
            <a:r>
              <a:rPr lang="en-US" altLang="zh-CN" sz="1400" dirty="0" err="1"/>
              <a:t>ap_article</a:t>
            </a:r>
            <a:r>
              <a:rPr lang="zh-CN" altLang="en-US" sz="1400" dirty="0"/>
              <a:t>表，保存</a:t>
            </a:r>
            <a:r>
              <a:rPr lang="en-US" altLang="zh-CN" sz="1400" dirty="0" err="1"/>
              <a:t>static_url</a:t>
            </a:r>
            <a:r>
              <a:rPr lang="zh-CN" altLang="en-US" sz="1400" dirty="0"/>
              <a:t>字段</a:t>
            </a:r>
          </a:p>
        </p:txBody>
      </p:sp>
      <p:sp>
        <p:nvSpPr>
          <p:cNvPr id="11" name="Rectangle 2">
            <a:extLst>
              <a:ext uri="{FF2B5EF4-FFF2-40B4-BE49-F238E27FC236}">
                <a16:creationId xmlns:a16="http://schemas.microsoft.com/office/drawing/2014/main" id="{E4500D05-E226-4ED1-8A93-7AD86EDFA57C}"/>
              </a:ext>
            </a:extLst>
          </p:cNvPr>
          <p:cNvSpPr>
            <a:spLocks noChangeArrowheads="1"/>
          </p:cNvSpPr>
          <p:nvPr/>
        </p:nvSpPr>
        <p:spPr bwMode="auto">
          <a:xfrm>
            <a:off x="1111486" y="2717709"/>
            <a:ext cx="10298193" cy="430887"/>
          </a:xfrm>
          <a:prstGeom prst="rect">
            <a:avLst/>
          </a:prstGeom>
          <a:solidFill>
            <a:srgbClr val="FFFFE4"/>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nsolas" panose="020B0609020204030204" pitchFamily="49" charset="0"/>
              </a:rPr>
              <a:t>ApArticleContent apArticleContent </a:t>
            </a:r>
            <a:r>
              <a:rPr kumimoji="0" lang="zh-CN" altLang="zh-CN" sz="1100" b="0" i="0" u="none" strike="noStrike" cap="none" normalizeH="0" baseline="0" dirty="0">
                <a:ln>
                  <a:noFill/>
                </a:ln>
                <a:solidFill>
                  <a:srgbClr val="080808"/>
                </a:solidFill>
                <a:effectLst/>
                <a:latin typeface="Consolas" panose="020B0609020204030204" pitchFamily="49" charset="0"/>
              </a:rPr>
              <a:t>= </a:t>
            </a:r>
            <a:r>
              <a:rPr kumimoji="0" lang="zh-CN" altLang="zh-CN" sz="1100" b="0" i="0" u="none" strike="noStrike" cap="none" normalizeH="0" baseline="0" dirty="0">
                <a:ln>
                  <a:noFill/>
                </a:ln>
                <a:solidFill>
                  <a:srgbClr val="871094"/>
                </a:solidFill>
                <a:effectLst/>
                <a:latin typeface="Consolas" panose="020B0609020204030204" pitchFamily="49" charset="0"/>
              </a:rPr>
              <a:t>apArticleContentMapper</a:t>
            </a:r>
            <a:r>
              <a:rPr kumimoji="0" lang="zh-CN" altLang="zh-CN" sz="1100" b="0" i="0" u="none" strike="noStrike" cap="none" normalizeH="0" baseline="0" dirty="0">
                <a:ln>
                  <a:noFill/>
                </a:ln>
                <a:solidFill>
                  <a:srgbClr val="080808"/>
                </a:solidFill>
                <a:effectLst/>
                <a:latin typeface="Consolas" panose="020B0609020204030204" pitchFamily="49" charset="0"/>
              </a:rPr>
              <a:t>.selectOne(</a:t>
            </a:r>
            <a:r>
              <a:rPr kumimoji="0" lang="zh-CN" altLang="zh-CN" sz="1100" b="0" i="0" u="none" strike="noStrike" cap="none" normalizeH="0" baseline="0" dirty="0">
                <a:ln>
                  <a:noFill/>
                </a:ln>
                <a:solidFill>
                  <a:srgbClr val="000000"/>
                </a:solidFill>
                <a:effectLst/>
                <a:latin typeface="Consolas" panose="020B0609020204030204" pitchFamily="49" charset="0"/>
              </a:rPr>
              <a:t>Wrappers</a:t>
            </a:r>
            <a:r>
              <a:rPr kumimoji="0" lang="zh-CN" altLang="zh-CN" sz="1100" b="0" i="0" u="none" strike="noStrike" cap="none" normalizeH="0" baseline="0" dirty="0">
                <a:ln>
                  <a:noFill/>
                </a:ln>
                <a:solidFill>
                  <a:srgbClr val="080808"/>
                </a:solidFill>
                <a:effectLst/>
                <a:latin typeface="Consolas" panose="020B0609020204030204" pitchFamily="49" charset="0"/>
              </a:rPr>
              <a:t>.&lt;</a:t>
            </a:r>
            <a:r>
              <a:rPr kumimoji="0" lang="zh-CN" altLang="zh-CN" sz="1100" b="0" i="0" u="none" strike="noStrike" cap="none" normalizeH="0" baseline="0" dirty="0">
                <a:ln>
                  <a:noFill/>
                </a:ln>
                <a:solidFill>
                  <a:srgbClr val="000000"/>
                </a:solidFill>
                <a:effectLst/>
                <a:latin typeface="Consolas" panose="020B0609020204030204" pitchFamily="49" charset="0"/>
              </a:rPr>
              <a:t>ApArticleContent</a:t>
            </a:r>
            <a:r>
              <a:rPr kumimoji="0" lang="zh-CN" altLang="zh-CN" sz="1100" b="0" i="0" u="none" strike="noStrike" cap="none" normalizeH="0" baseline="0" dirty="0">
                <a:ln>
                  <a:noFill/>
                </a:ln>
                <a:solidFill>
                  <a:srgbClr val="080808"/>
                </a:solidFill>
                <a:effectLst/>
                <a:latin typeface="Consolas" panose="020B0609020204030204" pitchFamily="49" charset="0"/>
              </a:rPr>
              <a:t>&gt;</a:t>
            </a:r>
            <a:r>
              <a:rPr kumimoji="0" lang="zh-CN" altLang="zh-CN" sz="1100" b="0" i="1" u="none" strike="noStrike" cap="none" normalizeH="0" baseline="0" dirty="0">
                <a:ln>
                  <a:noFill/>
                </a:ln>
                <a:solidFill>
                  <a:srgbClr val="080808"/>
                </a:solidFill>
                <a:effectLst/>
                <a:latin typeface="Consolas" panose="020B0609020204030204" pitchFamily="49" charset="0"/>
              </a:rPr>
              <a:t>lambdaQuery</a:t>
            </a:r>
            <a:r>
              <a:rPr kumimoji="0" lang="zh-CN" altLang="zh-CN" sz="1100" b="0" i="0" u="none" strike="noStrike" cap="none" normalizeH="0" baseline="0" dirty="0">
                <a:ln>
                  <a:noFill/>
                </a:ln>
                <a:solidFill>
                  <a:srgbClr val="080808"/>
                </a:solidFill>
                <a:effectLst/>
                <a:latin typeface="Consolas" panose="020B0609020204030204" pitchFamily="49" charset="0"/>
              </a:rPr>
              <a:t>().eq(</a:t>
            </a:r>
            <a:r>
              <a:rPr kumimoji="0" lang="zh-CN" altLang="zh-CN" sz="1100" b="0" i="0" u="none" strike="noStrike" cap="none" normalizeH="0" baseline="0" dirty="0">
                <a:ln>
                  <a:noFill/>
                </a:ln>
                <a:solidFill>
                  <a:srgbClr val="000000"/>
                </a:solidFill>
                <a:effectLst/>
                <a:latin typeface="Consolas" panose="020B0609020204030204" pitchFamily="49" charset="0"/>
              </a:rPr>
              <a:t>ApArticleContent</a:t>
            </a:r>
            <a:r>
              <a:rPr kumimoji="0" lang="zh-CN" altLang="zh-CN" sz="1100" b="0" i="0" u="none" strike="noStrike" cap="none" normalizeH="0" baseline="0" dirty="0">
                <a:ln>
                  <a:noFill/>
                </a:ln>
                <a:solidFill>
                  <a:srgbClr val="080808"/>
                </a:solidFill>
                <a:effectLst/>
                <a:latin typeface="Consolas" panose="020B0609020204030204" pitchFamily="49" charset="0"/>
              </a:rPr>
              <a:t>::getArticleId, </a:t>
            </a:r>
            <a:r>
              <a:rPr kumimoji="0" lang="zh-CN" altLang="zh-CN" sz="1100" b="0" i="0" u="none" strike="noStrike" cap="none" normalizeH="0" baseline="0" dirty="0">
                <a:ln>
                  <a:noFill/>
                </a:ln>
                <a:solidFill>
                  <a:srgbClr val="1750EB"/>
                </a:solidFill>
                <a:effectLst/>
                <a:latin typeface="Consolas" panose="020B0609020204030204" pitchFamily="49" charset="0"/>
              </a:rPr>
              <a:t>1390536764510310401L</a:t>
            </a:r>
            <a:r>
              <a:rPr kumimoji="0" lang="zh-CN" altLang="zh-CN" sz="1100" b="0" i="0" u="none" strike="noStrike" cap="none" normalizeH="0" baseline="0" dirty="0">
                <a:ln>
                  <a:noFill/>
                </a:ln>
                <a:solidFill>
                  <a:srgbClr val="08080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404CDEB-3C1C-4E1C-AA20-A7601A6902DD}"/>
              </a:ext>
            </a:extLst>
          </p:cNvPr>
          <p:cNvSpPr>
            <a:spLocks noChangeArrowheads="1"/>
          </p:cNvSpPr>
          <p:nvPr/>
        </p:nvSpPr>
        <p:spPr bwMode="auto">
          <a:xfrm>
            <a:off x="1111487" y="3789477"/>
            <a:ext cx="10298193" cy="600164"/>
          </a:xfrm>
          <a:prstGeom prst="rect">
            <a:avLst/>
          </a:prstGeom>
          <a:solidFill>
            <a:srgbClr val="FFFFE4"/>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nsolas" panose="020B0609020204030204" pitchFamily="49" charset="0"/>
              </a:rPr>
              <a:t>Template template </a:t>
            </a:r>
            <a:r>
              <a:rPr kumimoji="0" lang="zh-CN" altLang="zh-CN" sz="1100" b="0" i="0" u="none" strike="noStrike" cap="none" normalizeH="0" baseline="0" dirty="0">
                <a:ln>
                  <a:noFill/>
                </a:ln>
                <a:solidFill>
                  <a:srgbClr val="080808"/>
                </a:solidFill>
                <a:effectLst/>
                <a:latin typeface="Consolas" panose="020B0609020204030204" pitchFamily="49" charset="0"/>
              </a:rPr>
              <a:t>= </a:t>
            </a:r>
            <a:r>
              <a:rPr kumimoji="0" lang="zh-CN" altLang="zh-CN" sz="1100" b="0" i="0" u="none" strike="noStrike" cap="none" normalizeH="0" baseline="0" dirty="0">
                <a:ln>
                  <a:noFill/>
                </a:ln>
                <a:solidFill>
                  <a:srgbClr val="871094"/>
                </a:solidFill>
                <a:effectLst/>
                <a:latin typeface="Consolas" panose="020B0609020204030204" pitchFamily="49" charset="0"/>
              </a:rPr>
              <a:t>configuration</a:t>
            </a:r>
            <a:r>
              <a:rPr kumimoji="0" lang="zh-CN" altLang="zh-CN" sz="1100" b="0" i="0" u="none" strike="noStrike" cap="none" normalizeH="0" baseline="0" dirty="0">
                <a:ln>
                  <a:noFill/>
                </a:ln>
                <a:solidFill>
                  <a:srgbClr val="080808"/>
                </a:solidFill>
                <a:effectLst/>
                <a:latin typeface="Consolas" panose="020B0609020204030204" pitchFamily="49" charset="0"/>
              </a:rPr>
              <a:t>.getTemplate(</a:t>
            </a:r>
            <a:r>
              <a:rPr kumimoji="0" lang="zh-CN" altLang="zh-CN" sz="1100" b="0" i="0" u="none" strike="noStrike" cap="none" normalizeH="0" baseline="0" dirty="0">
                <a:ln>
                  <a:noFill/>
                </a:ln>
                <a:solidFill>
                  <a:srgbClr val="067D17"/>
                </a:solidFill>
                <a:effectLst/>
                <a:latin typeface="Consolas" panose="020B0609020204030204" pitchFamily="49" charset="0"/>
              </a:rPr>
              <a:t>"article.ftl"</a:t>
            </a:r>
            <a:r>
              <a:rPr kumimoji="0" lang="zh-CN" altLang="zh-CN" sz="1100" b="0" i="0" u="none" strike="noStrike" cap="none" normalizeH="0" baseline="0" dirty="0">
                <a:ln>
                  <a:noFill/>
                </a:ln>
                <a:solidFill>
                  <a:srgbClr val="080808"/>
                </a:solidFill>
                <a:effectLst/>
                <a:latin typeface="Consolas" panose="020B0609020204030204" pitchFamily="49" charset="0"/>
              </a:rPr>
              <a:t>);</a:t>
            </a:r>
            <a:br>
              <a:rPr kumimoji="0" lang="zh-CN" altLang="zh-CN" sz="1100" b="0" i="0" u="none" strike="noStrike" cap="none" normalizeH="0" baseline="0" dirty="0">
                <a:ln>
                  <a:noFill/>
                </a:ln>
                <a:solidFill>
                  <a:srgbClr val="080808"/>
                </a:solidFill>
                <a:effectLst/>
                <a:latin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rPr>
              <a:t>params</a:t>
            </a:r>
            <a:r>
              <a:rPr kumimoji="0" lang="zh-CN" altLang="zh-CN" sz="1100" b="0" i="0" u="none" strike="noStrike" cap="none" normalizeH="0" baseline="0" dirty="0">
                <a:ln>
                  <a:noFill/>
                </a:ln>
                <a:solidFill>
                  <a:srgbClr val="080808"/>
                </a:solidFill>
                <a:effectLst/>
                <a:latin typeface="Consolas" panose="020B0609020204030204" pitchFamily="49" charset="0"/>
              </a:rPr>
              <a:t>.put(</a:t>
            </a:r>
            <a:r>
              <a:rPr kumimoji="0" lang="zh-CN" altLang="zh-CN" sz="1100" b="0" i="0" u="none" strike="noStrike" cap="none" normalizeH="0" baseline="0" dirty="0">
                <a:ln>
                  <a:noFill/>
                </a:ln>
                <a:solidFill>
                  <a:srgbClr val="067D17"/>
                </a:solidFill>
                <a:effectLst/>
                <a:latin typeface="Consolas" panose="020B0609020204030204" pitchFamily="49" charset="0"/>
              </a:rPr>
              <a:t>"content"</a:t>
            </a:r>
            <a:r>
              <a:rPr kumimoji="0" lang="zh-CN" altLang="zh-CN" sz="1100" b="0" i="0" u="none" strike="noStrike" cap="none" normalizeH="0" baseline="0" dirty="0">
                <a:ln>
                  <a:noFill/>
                </a:ln>
                <a:solidFill>
                  <a:srgbClr val="080808"/>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JSONArray</a:t>
            </a:r>
            <a:r>
              <a:rPr kumimoji="0" lang="zh-CN" altLang="zh-CN" sz="1100" b="0" i="0" u="none" strike="noStrike" cap="none" normalizeH="0" baseline="0" dirty="0">
                <a:ln>
                  <a:noFill/>
                </a:ln>
                <a:solidFill>
                  <a:srgbClr val="080808"/>
                </a:solidFill>
                <a:effectLst/>
                <a:latin typeface="Consolas" panose="020B0609020204030204" pitchFamily="49" charset="0"/>
              </a:rPr>
              <a:t>.</a:t>
            </a:r>
            <a:r>
              <a:rPr kumimoji="0" lang="zh-CN" altLang="zh-CN" sz="1100" b="0" i="1" u="none" strike="noStrike" cap="none" normalizeH="0" baseline="0" dirty="0">
                <a:ln>
                  <a:noFill/>
                </a:ln>
                <a:solidFill>
                  <a:srgbClr val="080808"/>
                </a:solidFill>
                <a:effectLst/>
                <a:latin typeface="Consolas" panose="020B0609020204030204" pitchFamily="49" charset="0"/>
              </a:rPr>
              <a:t>parseArray</a:t>
            </a:r>
            <a:r>
              <a:rPr kumimoji="0" lang="zh-CN" altLang="zh-CN" sz="1100" b="0" i="0" u="none" strike="noStrike" cap="none" normalizeH="0" baseline="0" dirty="0">
                <a:ln>
                  <a:noFill/>
                </a:ln>
                <a:solidFill>
                  <a:srgbClr val="080808"/>
                </a:solidFill>
                <a:effectLst/>
                <a:latin typeface="Consolas" panose="020B0609020204030204" pitchFamily="49" charset="0"/>
              </a:rPr>
              <a:t>(</a:t>
            </a:r>
            <a:r>
              <a:rPr kumimoji="0" lang="zh-CN" altLang="zh-CN" sz="1100" b="0" i="0" u="none" strike="noStrike" cap="none" normalizeH="0" baseline="0" dirty="0">
                <a:ln>
                  <a:noFill/>
                </a:ln>
                <a:solidFill>
                  <a:srgbClr val="000000"/>
                </a:solidFill>
                <a:effectLst/>
                <a:latin typeface="Consolas" panose="020B0609020204030204" pitchFamily="49" charset="0"/>
              </a:rPr>
              <a:t>apArticleContent</a:t>
            </a:r>
            <a:r>
              <a:rPr kumimoji="0" lang="zh-CN" altLang="zh-CN" sz="1100" b="0" i="0" u="none" strike="noStrike" cap="none" normalizeH="0" baseline="0" dirty="0">
                <a:ln>
                  <a:noFill/>
                </a:ln>
                <a:solidFill>
                  <a:srgbClr val="080808"/>
                </a:solidFill>
                <a:effectLst/>
                <a:latin typeface="Consolas" panose="020B0609020204030204" pitchFamily="49" charset="0"/>
              </a:rPr>
              <a:t>.getContent()));</a:t>
            </a:r>
            <a:br>
              <a:rPr kumimoji="0" lang="zh-CN" altLang="zh-CN" sz="1100" b="0" i="0" u="none" strike="noStrike" cap="none" normalizeH="0" baseline="0" dirty="0">
                <a:ln>
                  <a:noFill/>
                </a:ln>
                <a:solidFill>
                  <a:srgbClr val="080808"/>
                </a:solidFill>
                <a:effectLst/>
                <a:latin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rPr>
              <a:t>template</a:t>
            </a:r>
            <a:r>
              <a:rPr kumimoji="0" lang="zh-CN" altLang="zh-CN" sz="1100" b="0" i="0" u="none" strike="noStrike" cap="none" normalizeH="0" baseline="0" dirty="0">
                <a:ln>
                  <a:noFill/>
                </a:ln>
                <a:solidFill>
                  <a:srgbClr val="080808"/>
                </a:solidFill>
                <a:effectLst/>
                <a:latin typeface="Consolas" panose="020B0609020204030204" pitchFamily="49" charset="0"/>
              </a:rPr>
              <a:t>.process(</a:t>
            </a:r>
            <a:r>
              <a:rPr kumimoji="0" lang="zh-CN" altLang="zh-CN" sz="1100" b="0" i="0" u="none" strike="noStrike" cap="none" normalizeH="0" baseline="0" dirty="0">
                <a:ln>
                  <a:noFill/>
                </a:ln>
                <a:solidFill>
                  <a:srgbClr val="000000"/>
                </a:solidFill>
                <a:effectLst/>
                <a:latin typeface="Consolas" panose="020B0609020204030204" pitchFamily="49" charset="0"/>
              </a:rPr>
              <a:t>params</a:t>
            </a:r>
            <a:r>
              <a:rPr kumimoji="0" lang="zh-CN" altLang="zh-CN" sz="1100" b="0" i="0" u="none" strike="noStrike" cap="none" normalizeH="0" baseline="0" dirty="0">
                <a:ln>
                  <a:noFill/>
                </a:ln>
                <a:solidFill>
                  <a:srgbClr val="080808"/>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out</a:t>
            </a:r>
            <a:r>
              <a:rPr kumimoji="0" lang="zh-CN" altLang="zh-CN" sz="1100" b="0" i="0" u="none" strike="noStrike" cap="none" normalizeH="0" baseline="0" dirty="0">
                <a:ln>
                  <a:noFill/>
                </a:ln>
                <a:solidFill>
                  <a:srgbClr val="08080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28FCEF7F-AECC-4A5B-BF5A-4A3848FF2450}"/>
              </a:ext>
            </a:extLst>
          </p:cNvPr>
          <p:cNvSpPr>
            <a:spLocks noChangeArrowheads="1"/>
          </p:cNvSpPr>
          <p:nvPr/>
        </p:nvSpPr>
        <p:spPr bwMode="auto">
          <a:xfrm>
            <a:off x="1111487" y="4932256"/>
            <a:ext cx="10298193" cy="261610"/>
          </a:xfrm>
          <a:prstGeom prst="rect">
            <a:avLst/>
          </a:prstGeom>
          <a:solidFill>
            <a:srgbClr val="FFFFE4"/>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nsolas" panose="020B0609020204030204" pitchFamily="49" charset="0"/>
              </a:rPr>
              <a:t>String path </a:t>
            </a:r>
            <a:r>
              <a:rPr kumimoji="0" lang="zh-CN" altLang="zh-CN" sz="1100" b="0" i="0" u="none" strike="noStrike" cap="none" normalizeH="0" baseline="0" dirty="0">
                <a:ln>
                  <a:noFill/>
                </a:ln>
                <a:solidFill>
                  <a:srgbClr val="080808"/>
                </a:solidFill>
                <a:effectLst/>
                <a:latin typeface="Consolas" panose="020B0609020204030204" pitchFamily="49" charset="0"/>
              </a:rPr>
              <a:t>= </a:t>
            </a:r>
            <a:r>
              <a:rPr kumimoji="0" lang="zh-CN" altLang="zh-CN" sz="1100" b="0" i="0" u="none" strike="noStrike" cap="none" normalizeH="0" baseline="0" dirty="0">
                <a:ln>
                  <a:noFill/>
                </a:ln>
                <a:solidFill>
                  <a:srgbClr val="871094"/>
                </a:solidFill>
                <a:effectLst/>
                <a:latin typeface="Consolas" panose="020B0609020204030204" pitchFamily="49" charset="0"/>
              </a:rPr>
              <a:t>fileStorageService</a:t>
            </a:r>
            <a:r>
              <a:rPr kumimoji="0" lang="zh-CN" altLang="zh-CN" sz="1100" b="0" i="0" u="none" strike="noStrike" cap="none" normalizeH="0" baseline="0" dirty="0">
                <a:ln>
                  <a:noFill/>
                </a:ln>
                <a:solidFill>
                  <a:srgbClr val="080808"/>
                </a:solidFill>
                <a:effectLst/>
                <a:latin typeface="Consolas" panose="020B0609020204030204" pitchFamily="49" charset="0"/>
              </a:rPr>
              <a:t>.uploadHtmlFile(</a:t>
            </a:r>
            <a:r>
              <a:rPr kumimoji="0" lang="zh-CN" altLang="zh-CN" sz="1100" b="0" i="0" u="none" strike="noStrike" cap="none" normalizeH="0" baseline="0" dirty="0">
                <a:ln>
                  <a:noFill/>
                </a:ln>
                <a:solidFill>
                  <a:srgbClr val="067D17"/>
                </a:solidFill>
                <a:effectLst/>
                <a:latin typeface="Consolas" panose="020B0609020204030204" pitchFamily="49" charset="0"/>
              </a:rPr>
              <a:t>""</a:t>
            </a:r>
            <a:r>
              <a:rPr kumimoji="0" lang="zh-CN" altLang="zh-CN" sz="1100" b="0" i="0" u="none" strike="noStrike" cap="none" normalizeH="0" baseline="0" dirty="0">
                <a:ln>
                  <a:noFill/>
                </a:ln>
                <a:solidFill>
                  <a:srgbClr val="080808"/>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apArticleContent</a:t>
            </a:r>
            <a:r>
              <a:rPr kumimoji="0" lang="zh-CN" altLang="zh-CN" sz="1100" b="0" i="0" u="none" strike="noStrike" cap="none" normalizeH="0" baseline="0" dirty="0">
                <a:ln>
                  <a:noFill/>
                </a:ln>
                <a:solidFill>
                  <a:srgbClr val="080808"/>
                </a:solidFill>
                <a:effectLst/>
                <a:latin typeface="Consolas" panose="020B0609020204030204" pitchFamily="49" charset="0"/>
              </a:rPr>
              <a:t>.getArticleId() + </a:t>
            </a:r>
            <a:r>
              <a:rPr kumimoji="0" lang="zh-CN" altLang="zh-CN" sz="1100" b="0" i="0" u="none" strike="noStrike" cap="none" normalizeH="0" baseline="0" dirty="0">
                <a:ln>
                  <a:noFill/>
                </a:ln>
                <a:solidFill>
                  <a:srgbClr val="067D17"/>
                </a:solidFill>
                <a:effectLst/>
                <a:latin typeface="Consolas" panose="020B0609020204030204" pitchFamily="49" charset="0"/>
              </a:rPr>
              <a:t>".html"</a:t>
            </a:r>
            <a:r>
              <a:rPr kumimoji="0" lang="zh-CN" altLang="zh-CN" sz="1100" b="0" i="0" u="none" strike="noStrike" cap="none" normalizeH="0" baseline="0" dirty="0">
                <a:ln>
                  <a:noFill/>
                </a:ln>
                <a:solidFill>
                  <a:srgbClr val="080808"/>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rPr>
              <a:t>is</a:t>
            </a:r>
            <a:r>
              <a:rPr kumimoji="0" lang="zh-CN" altLang="zh-CN" sz="1100" b="0" i="0" u="none" strike="noStrike" cap="none" normalizeH="0" baseline="0" dirty="0">
                <a:ln>
                  <a:noFill/>
                </a:ln>
                <a:solidFill>
                  <a:srgbClr val="08080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D4F949A0-E7E5-4995-B351-6DE138923B99}"/>
              </a:ext>
            </a:extLst>
          </p:cNvPr>
          <p:cNvSpPr>
            <a:spLocks noChangeArrowheads="1"/>
          </p:cNvSpPr>
          <p:nvPr/>
        </p:nvSpPr>
        <p:spPr bwMode="auto">
          <a:xfrm>
            <a:off x="1111486" y="5776570"/>
            <a:ext cx="10298193" cy="600164"/>
          </a:xfrm>
          <a:prstGeom prst="rect">
            <a:avLst/>
          </a:prstGeom>
          <a:solidFill>
            <a:srgbClr val="FFFFE4"/>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0000"/>
                </a:solidFill>
                <a:effectLst/>
                <a:latin typeface="Consolas" panose="020B0609020204030204" pitchFamily="49" charset="0"/>
              </a:rPr>
              <a:t>article</a:t>
            </a:r>
            <a:r>
              <a:rPr kumimoji="0" lang="zh-CN" altLang="zh-CN" sz="1100" b="0" i="0" u="none" strike="noStrike" cap="none" normalizeH="0" baseline="0" dirty="0">
                <a:ln>
                  <a:noFill/>
                </a:ln>
                <a:solidFill>
                  <a:srgbClr val="080808"/>
                </a:solidFill>
                <a:effectLst/>
                <a:latin typeface="Consolas" panose="020B0609020204030204" pitchFamily="49" charset="0"/>
              </a:rPr>
              <a:t>.setId(</a:t>
            </a:r>
            <a:r>
              <a:rPr kumimoji="0" lang="zh-CN" altLang="zh-CN" sz="1100" b="0" i="0" u="none" strike="noStrike" cap="none" normalizeH="0" baseline="0" dirty="0">
                <a:ln>
                  <a:noFill/>
                </a:ln>
                <a:solidFill>
                  <a:srgbClr val="000000"/>
                </a:solidFill>
                <a:effectLst/>
                <a:latin typeface="Consolas" panose="020B0609020204030204" pitchFamily="49" charset="0"/>
              </a:rPr>
              <a:t>apArticleContent</a:t>
            </a:r>
            <a:r>
              <a:rPr kumimoji="0" lang="zh-CN" altLang="zh-CN" sz="1100" b="0" i="0" u="none" strike="noStrike" cap="none" normalizeH="0" baseline="0" dirty="0">
                <a:ln>
                  <a:noFill/>
                </a:ln>
                <a:solidFill>
                  <a:srgbClr val="080808"/>
                </a:solidFill>
                <a:effectLst/>
                <a:latin typeface="Consolas" panose="020B0609020204030204" pitchFamily="49" charset="0"/>
              </a:rPr>
              <a:t>.getArticleId());</a:t>
            </a:r>
            <a:br>
              <a:rPr kumimoji="0" lang="zh-CN" altLang="zh-CN" sz="1100" b="0" i="0" u="none" strike="noStrike" cap="none" normalizeH="0" baseline="0" dirty="0">
                <a:ln>
                  <a:noFill/>
                </a:ln>
                <a:solidFill>
                  <a:srgbClr val="080808"/>
                </a:solidFill>
                <a:effectLst/>
                <a:latin typeface="Consolas" panose="020B0609020204030204" pitchFamily="49" charset="0"/>
              </a:rPr>
            </a:br>
            <a:r>
              <a:rPr kumimoji="0" lang="zh-CN" altLang="zh-CN" sz="1100" b="0" i="0" u="none" strike="noStrike" cap="none" normalizeH="0" baseline="0" dirty="0">
                <a:ln>
                  <a:noFill/>
                </a:ln>
                <a:solidFill>
                  <a:srgbClr val="000000"/>
                </a:solidFill>
                <a:effectLst/>
                <a:latin typeface="Consolas" panose="020B0609020204030204" pitchFamily="49" charset="0"/>
              </a:rPr>
              <a:t>article</a:t>
            </a:r>
            <a:r>
              <a:rPr kumimoji="0" lang="zh-CN" altLang="zh-CN" sz="1100" b="0" i="0" u="none" strike="noStrike" cap="none" normalizeH="0" baseline="0" dirty="0">
                <a:ln>
                  <a:noFill/>
                </a:ln>
                <a:solidFill>
                  <a:srgbClr val="080808"/>
                </a:solidFill>
                <a:effectLst/>
                <a:latin typeface="Consolas" panose="020B0609020204030204" pitchFamily="49" charset="0"/>
              </a:rPr>
              <a:t>.setStaticUrl(</a:t>
            </a:r>
            <a:r>
              <a:rPr kumimoji="0" lang="zh-CN" altLang="zh-CN" sz="1100" b="0" i="0" u="none" strike="noStrike" cap="none" normalizeH="0" baseline="0" dirty="0">
                <a:ln>
                  <a:noFill/>
                </a:ln>
                <a:solidFill>
                  <a:srgbClr val="000000"/>
                </a:solidFill>
                <a:effectLst/>
                <a:latin typeface="Consolas" panose="020B0609020204030204" pitchFamily="49" charset="0"/>
              </a:rPr>
              <a:t>path</a:t>
            </a:r>
            <a:r>
              <a:rPr kumimoji="0" lang="zh-CN" altLang="zh-CN" sz="1100" b="0" i="0" u="none" strike="noStrike" cap="none" normalizeH="0" baseline="0" dirty="0">
                <a:ln>
                  <a:noFill/>
                </a:ln>
                <a:solidFill>
                  <a:srgbClr val="080808"/>
                </a:solidFill>
                <a:effectLst/>
                <a:latin typeface="Consolas" panose="020B0609020204030204" pitchFamily="49" charset="0"/>
              </a:rPr>
              <a:t>);</a:t>
            </a:r>
            <a:br>
              <a:rPr kumimoji="0" lang="zh-CN" altLang="zh-CN" sz="1100" b="0" i="0" u="none" strike="noStrike" cap="none" normalizeH="0" baseline="0" dirty="0">
                <a:ln>
                  <a:noFill/>
                </a:ln>
                <a:solidFill>
                  <a:srgbClr val="080808"/>
                </a:solidFill>
                <a:effectLst/>
                <a:latin typeface="Consolas" panose="020B0609020204030204" pitchFamily="49" charset="0"/>
              </a:rPr>
            </a:br>
            <a:r>
              <a:rPr kumimoji="0" lang="zh-CN" altLang="zh-CN" sz="1100" b="0" i="0" u="none" strike="noStrike" cap="none" normalizeH="0" baseline="0" dirty="0">
                <a:ln>
                  <a:noFill/>
                </a:ln>
                <a:solidFill>
                  <a:srgbClr val="871094"/>
                </a:solidFill>
                <a:effectLst/>
                <a:latin typeface="Consolas" panose="020B0609020204030204" pitchFamily="49" charset="0"/>
              </a:rPr>
              <a:t>apArticleMapper</a:t>
            </a:r>
            <a:r>
              <a:rPr kumimoji="0" lang="zh-CN" altLang="zh-CN" sz="1100" b="0" i="0" u="none" strike="noStrike" cap="none" normalizeH="0" baseline="0" dirty="0">
                <a:ln>
                  <a:noFill/>
                </a:ln>
                <a:solidFill>
                  <a:srgbClr val="080808"/>
                </a:solidFill>
                <a:effectLst/>
                <a:latin typeface="Consolas" panose="020B0609020204030204" pitchFamily="49" charset="0"/>
              </a:rPr>
              <a:t>.updateById(</a:t>
            </a:r>
            <a:r>
              <a:rPr kumimoji="0" lang="zh-CN" altLang="zh-CN" sz="1100" b="0" i="0" u="none" strike="noStrike" cap="none" normalizeH="0" baseline="0" dirty="0">
                <a:ln>
                  <a:noFill/>
                </a:ln>
                <a:solidFill>
                  <a:srgbClr val="000000"/>
                </a:solidFill>
                <a:effectLst/>
                <a:latin typeface="Consolas" panose="020B0609020204030204" pitchFamily="49" charset="0"/>
              </a:rPr>
              <a:t>article</a:t>
            </a:r>
            <a:r>
              <a:rPr kumimoji="0" lang="zh-CN" altLang="zh-CN" sz="1100" b="0" i="0" u="none" strike="noStrike" cap="none" normalizeH="0" baseline="0" dirty="0">
                <a:ln>
                  <a:noFill/>
                </a:ln>
                <a:solidFill>
                  <a:srgbClr val="080808"/>
                </a:solidFill>
                <a:effectLst/>
                <a:latin typeface="Consolas" panose="020B0609020204030204" pitchFamily="49"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513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50C9F-4A6D-4E98-9F25-B8AB7BAFF557}"/>
              </a:ext>
            </a:extLst>
          </p:cNvPr>
          <p:cNvSpPr>
            <a:spLocks noGrp="1"/>
          </p:cNvSpPr>
          <p:nvPr>
            <p:ph type="title"/>
          </p:nvPr>
        </p:nvSpPr>
        <p:spPr/>
        <p:txBody>
          <a:bodyPr/>
          <a:lstStyle/>
          <a:p>
            <a:r>
              <a:rPr lang="zh-CN" altLang="en-US" dirty="0"/>
              <a:t>文章详情</a:t>
            </a:r>
          </a:p>
        </p:txBody>
      </p:sp>
      <p:sp>
        <p:nvSpPr>
          <p:cNvPr id="3" name="文本占位符 2">
            <a:extLst>
              <a:ext uri="{FF2B5EF4-FFF2-40B4-BE49-F238E27FC236}">
                <a16:creationId xmlns:a16="http://schemas.microsoft.com/office/drawing/2014/main" id="{C90CC95C-F0E6-465B-915D-C1F952D7719F}"/>
              </a:ext>
            </a:extLst>
          </p:cNvPr>
          <p:cNvSpPr>
            <a:spLocks noGrp="1"/>
          </p:cNvSpPr>
          <p:nvPr>
            <p:ph type="body" sz="quarter" idx="10"/>
          </p:nvPr>
        </p:nvSpPr>
        <p:spPr/>
        <p:txBody>
          <a:bodyPr/>
          <a:lstStyle/>
          <a:p>
            <a:r>
              <a:rPr lang="zh-CN" altLang="en-US" dirty="0"/>
              <a:t>注意事项</a:t>
            </a:r>
          </a:p>
        </p:txBody>
      </p:sp>
      <p:pic>
        <p:nvPicPr>
          <p:cNvPr id="6" name="图片 5">
            <a:extLst>
              <a:ext uri="{FF2B5EF4-FFF2-40B4-BE49-F238E27FC236}">
                <a16:creationId xmlns:a16="http://schemas.microsoft.com/office/drawing/2014/main" id="{C8C64E8D-95B9-4FB0-B9EB-ABCED7457E42}"/>
              </a:ext>
            </a:extLst>
          </p:cNvPr>
          <p:cNvPicPr>
            <a:picLocks noChangeAspect="1"/>
          </p:cNvPicPr>
          <p:nvPr/>
        </p:nvPicPr>
        <p:blipFill>
          <a:blip r:embed="rId2"/>
          <a:stretch>
            <a:fillRect/>
          </a:stretch>
        </p:blipFill>
        <p:spPr>
          <a:xfrm>
            <a:off x="1172673" y="2114183"/>
            <a:ext cx="3990975" cy="3438525"/>
          </a:xfrm>
          <a:prstGeom prst="rect">
            <a:avLst/>
          </a:prstGeom>
          <a:ln>
            <a:solidFill>
              <a:schemeClr val="tx1"/>
            </a:solidFill>
          </a:ln>
        </p:spPr>
      </p:pic>
      <p:pic>
        <p:nvPicPr>
          <p:cNvPr id="8" name="图片 7">
            <a:extLst>
              <a:ext uri="{FF2B5EF4-FFF2-40B4-BE49-F238E27FC236}">
                <a16:creationId xmlns:a16="http://schemas.microsoft.com/office/drawing/2014/main" id="{1E3123E5-A38D-4C8A-87E9-09EB62CDF19A}"/>
              </a:ext>
            </a:extLst>
          </p:cNvPr>
          <p:cNvPicPr>
            <a:picLocks noChangeAspect="1"/>
          </p:cNvPicPr>
          <p:nvPr/>
        </p:nvPicPr>
        <p:blipFill>
          <a:blip r:embed="rId3"/>
          <a:stretch>
            <a:fillRect/>
          </a:stretch>
        </p:blipFill>
        <p:spPr>
          <a:xfrm>
            <a:off x="6550616" y="706052"/>
            <a:ext cx="3748232" cy="5917919"/>
          </a:xfrm>
          <a:prstGeom prst="rect">
            <a:avLst/>
          </a:prstGeom>
          <a:ln>
            <a:solidFill>
              <a:schemeClr val="tx1"/>
            </a:solidFill>
          </a:ln>
        </p:spPr>
      </p:pic>
    </p:spTree>
    <p:extLst>
      <p:ext uri="{BB962C8B-B14F-4D97-AF65-F5344CB8AC3E}">
        <p14:creationId xmlns:p14="http://schemas.microsoft.com/office/powerpoint/2010/main" val="2269837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DA608-A6E6-457F-BB32-E5718DCC4421}"/>
              </a:ext>
            </a:extLst>
          </p:cNvPr>
          <p:cNvSpPr>
            <a:spLocks noGrp="1"/>
          </p:cNvSpPr>
          <p:nvPr>
            <p:ph type="title"/>
          </p:nvPr>
        </p:nvSpPr>
        <p:spPr/>
        <p:txBody>
          <a:bodyPr/>
          <a:lstStyle/>
          <a:p>
            <a:r>
              <a:rPr lang="zh-CN" altLang="en-US" dirty="0"/>
              <a:t>今日内容</a:t>
            </a:r>
          </a:p>
        </p:txBody>
      </p:sp>
      <p:sp>
        <p:nvSpPr>
          <p:cNvPr id="3" name="文本占位符 2">
            <a:extLst>
              <a:ext uri="{FF2B5EF4-FFF2-40B4-BE49-F238E27FC236}">
                <a16:creationId xmlns:a16="http://schemas.microsoft.com/office/drawing/2014/main" id="{75976695-7F4C-4D19-87AB-33686FFE9E37}"/>
              </a:ext>
            </a:extLst>
          </p:cNvPr>
          <p:cNvSpPr>
            <a:spLocks noGrp="1"/>
          </p:cNvSpPr>
          <p:nvPr>
            <p:ph type="body" sz="quarter" idx="10"/>
          </p:nvPr>
        </p:nvSpPr>
        <p:spPr/>
        <p:txBody>
          <a:bodyPr/>
          <a:lstStyle/>
          <a:p>
            <a:r>
              <a:rPr lang="zh-CN" altLang="en-US" dirty="0"/>
              <a:t>学习内容</a:t>
            </a:r>
          </a:p>
        </p:txBody>
      </p:sp>
      <p:pic>
        <p:nvPicPr>
          <p:cNvPr id="10" name="图片 9">
            <a:extLst>
              <a:ext uri="{FF2B5EF4-FFF2-40B4-BE49-F238E27FC236}">
                <a16:creationId xmlns:a16="http://schemas.microsoft.com/office/drawing/2014/main" id="{2E897796-62C7-4D15-8539-61DE53F619A1}"/>
              </a:ext>
            </a:extLst>
          </p:cNvPr>
          <p:cNvPicPr>
            <a:picLocks noChangeAspect="1"/>
          </p:cNvPicPr>
          <p:nvPr/>
        </p:nvPicPr>
        <p:blipFill>
          <a:blip r:embed="rId2"/>
          <a:stretch>
            <a:fillRect/>
          </a:stretch>
        </p:blipFill>
        <p:spPr>
          <a:xfrm>
            <a:off x="2380941" y="1626191"/>
            <a:ext cx="2634119" cy="4997780"/>
          </a:xfrm>
          <a:prstGeom prst="rect">
            <a:avLst/>
          </a:prstGeom>
          <a:ln>
            <a:solidFill>
              <a:schemeClr val="tx1"/>
            </a:solidFill>
          </a:ln>
        </p:spPr>
      </p:pic>
      <p:sp>
        <p:nvSpPr>
          <p:cNvPr id="4" name="椭圆 3">
            <a:extLst>
              <a:ext uri="{FF2B5EF4-FFF2-40B4-BE49-F238E27FC236}">
                <a16:creationId xmlns:a16="http://schemas.microsoft.com/office/drawing/2014/main" id="{E00D8262-BF40-4A21-8F13-61CDC54FBB50}"/>
              </a:ext>
            </a:extLst>
          </p:cNvPr>
          <p:cNvSpPr/>
          <p:nvPr/>
        </p:nvSpPr>
        <p:spPr>
          <a:xfrm>
            <a:off x="6060280" y="2670232"/>
            <a:ext cx="3327662" cy="631595"/>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ea typeface="Alibaba PuHuiTi B"/>
              </a:rPr>
              <a:t>从业务角度分析如何分表</a:t>
            </a:r>
            <a:endParaRPr lang="en-US" altLang="zh-CN" sz="1400" dirty="0">
              <a:ea typeface="Alibaba PuHuiTi B"/>
            </a:endParaRPr>
          </a:p>
        </p:txBody>
      </p:sp>
      <p:sp>
        <p:nvSpPr>
          <p:cNvPr id="22" name="椭圆 21">
            <a:extLst>
              <a:ext uri="{FF2B5EF4-FFF2-40B4-BE49-F238E27FC236}">
                <a16:creationId xmlns:a16="http://schemas.microsoft.com/office/drawing/2014/main" id="{1C62793D-D499-4278-8990-17777668BBCA}"/>
              </a:ext>
            </a:extLst>
          </p:cNvPr>
          <p:cNvSpPr/>
          <p:nvPr/>
        </p:nvSpPr>
        <p:spPr>
          <a:xfrm>
            <a:off x="6060280" y="4125081"/>
            <a:ext cx="3327662" cy="631595"/>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400" dirty="0">
                <a:ea typeface="Alibaba PuHuiTi B"/>
              </a:rPr>
              <a:t>  滚屏分页</a:t>
            </a:r>
            <a:r>
              <a:rPr lang="zh-CN" altLang="en-US" sz="1400">
                <a:ea typeface="Alibaba PuHuiTi B"/>
              </a:rPr>
              <a:t>的逻辑</a:t>
            </a:r>
            <a:endParaRPr lang="en-US" altLang="zh-CN" sz="1400" dirty="0">
              <a:ea typeface="Alibaba PuHuiTi B"/>
            </a:endParaRPr>
          </a:p>
        </p:txBody>
      </p:sp>
    </p:spTree>
    <p:extLst>
      <p:ext uri="{BB962C8B-B14F-4D97-AF65-F5344CB8AC3E}">
        <p14:creationId xmlns:p14="http://schemas.microsoft.com/office/powerpoint/2010/main" val="14776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DA608-A6E6-457F-BB32-E5718DCC4421}"/>
              </a:ext>
            </a:extLst>
          </p:cNvPr>
          <p:cNvSpPr>
            <a:spLocks noGrp="1"/>
          </p:cNvSpPr>
          <p:nvPr>
            <p:ph type="title"/>
          </p:nvPr>
        </p:nvSpPr>
        <p:spPr/>
        <p:txBody>
          <a:bodyPr/>
          <a:lstStyle/>
          <a:p>
            <a:r>
              <a:rPr lang="zh-CN" altLang="en-US" dirty="0"/>
              <a:t>今日内容</a:t>
            </a:r>
          </a:p>
        </p:txBody>
      </p:sp>
      <p:sp>
        <p:nvSpPr>
          <p:cNvPr id="3" name="文本占位符 2">
            <a:extLst>
              <a:ext uri="{FF2B5EF4-FFF2-40B4-BE49-F238E27FC236}">
                <a16:creationId xmlns:a16="http://schemas.microsoft.com/office/drawing/2014/main" id="{75976695-7F4C-4D19-87AB-33686FFE9E37}"/>
              </a:ext>
            </a:extLst>
          </p:cNvPr>
          <p:cNvSpPr>
            <a:spLocks noGrp="1"/>
          </p:cNvSpPr>
          <p:nvPr>
            <p:ph type="body" sz="quarter" idx="10"/>
          </p:nvPr>
        </p:nvSpPr>
        <p:spPr/>
        <p:txBody>
          <a:bodyPr/>
          <a:lstStyle/>
          <a:p>
            <a:r>
              <a:rPr lang="zh-CN" altLang="en-US" dirty="0"/>
              <a:t>学习内容</a:t>
            </a:r>
          </a:p>
        </p:txBody>
      </p:sp>
      <p:pic>
        <p:nvPicPr>
          <p:cNvPr id="12" name="图片 11">
            <a:extLst>
              <a:ext uri="{FF2B5EF4-FFF2-40B4-BE49-F238E27FC236}">
                <a16:creationId xmlns:a16="http://schemas.microsoft.com/office/drawing/2014/main" id="{2E8EDA01-1964-4C8B-9FEE-58F451D8C2B4}"/>
              </a:ext>
            </a:extLst>
          </p:cNvPr>
          <p:cNvPicPr>
            <a:picLocks noChangeAspect="1"/>
          </p:cNvPicPr>
          <p:nvPr/>
        </p:nvPicPr>
        <p:blipFill>
          <a:blip r:embed="rId2"/>
          <a:stretch>
            <a:fillRect/>
          </a:stretch>
        </p:blipFill>
        <p:spPr>
          <a:xfrm>
            <a:off x="2119823" y="1646133"/>
            <a:ext cx="2732803" cy="4976652"/>
          </a:xfrm>
          <a:prstGeom prst="rect">
            <a:avLst/>
          </a:prstGeom>
          <a:ln>
            <a:solidFill>
              <a:schemeClr val="tx1"/>
            </a:solidFill>
          </a:ln>
        </p:spPr>
      </p:pic>
      <p:sp>
        <p:nvSpPr>
          <p:cNvPr id="21" name="椭圆 20">
            <a:extLst>
              <a:ext uri="{FF2B5EF4-FFF2-40B4-BE49-F238E27FC236}">
                <a16:creationId xmlns:a16="http://schemas.microsoft.com/office/drawing/2014/main" id="{8C14FF05-ACC8-4798-9532-98E0B653749B}"/>
              </a:ext>
            </a:extLst>
          </p:cNvPr>
          <p:cNvSpPr/>
          <p:nvPr/>
        </p:nvSpPr>
        <p:spPr>
          <a:xfrm>
            <a:off x="6744515" y="2250898"/>
            <a:ext cx="3327662" cy="631595"/>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zh-CN" altLang="en-US" sz="1400" dirty="0">
                <a:ea typeface="Alibaba PuHuiTi B"/>
              </a:rPr>
              <a:t>         大文本静态化方案</a:t>
            </a:r>
            <a:endParaRPr lang="en-US" altLang="zh-CN" sz="1400" dirty="0">
              <a:ea typeface="Alibaba PuHuiTi B"/>
            </a:endParaRPr>
          </a:p>
        </p:txBody>
      </p:sp>
      <p:cxnSp>
        <p:nvCxnSpPr>
          <p:cNvPr id="5" name="直接箭头连接符 4">
            <a:extLst>
              <a:ext uri="{FF2B5EF4-FFF2-40B4-BE49-F238E27FC236}">
                <a16:creationId xmlns:a16="http://schemas.microsoft.com/office/drawing/2014/main" id="{C09D35C1-2218-49AC-81AC-A2F9943B58D4}"/>
              </a:ext>
            </a:extLst>
          </p:cNvPr>
          <p:cNvCxnSpPr>
            <a:stCxn id="21" idx="4"/>
            <a:endCxn id="23" idx="0"/>
          </p:cNvCxnSpPr>
          <p:nvPr/>
        </p:nvCxnSpPr>
        <p:spPr>
          <a:xfrm flipH="1">
            <a:off x="6951117" y="2882493"/>
            <a:ext cx="1457229" cy="793629"/>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FBBBDE8-BBEC-41DC-84AB-91F75DC8F005}"/>
              </a:ext>
            </a:extLst>
          </p:cNvPr>
          <p:cNvCxnSpPr>
            <a:stCxn id="21" idx="4"/>
            <a:endCxn id="24" idx="0"/>
          </p:cNvCxnSpPr>
          <p:nvPr/>
        </p:nvCxnSpPr>
        <p:spPr>
          <a:xfrm>
            <a:off x="8408346" y="2882493"/>
            <a:ext cx="1688051" cy="793627"/>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F9E4ACDF-81DB-4336-839F-9DC5543CC4FA}"/>
              </a:ext>
            </a:extLst>
          </p:cNvPr>
          <p:cNvGrpSpPr/>
          <p:nvPr/>
        </p:nvGrpSpPr>
        <p:grpSpPr>
          <a:xfrm>
            <a:off x="5637833" y="3676122"/>
            <a:ext cx="2626568" cy="1159740"/>
            <a:chOff x="5637833" y="3676122"/>
            <a:chExt cx="2626568" cy="1159740"/>
          </a:xfrm>
        </p:grpSpPr>
        <p:sp>
          <p:nvSpPr>
            <p:cNvPr id="23" name="椭圆 22">
              <a:extLst>
                <a:ext uri="{FF2B5EF4-FFF2-40B4-BE49-F238E27FC236}">
                  <a16:creationId xmlns:a16="http://schemas.microsoft.com/office/drawing/2014/main" id="{4D49F264-3183-4C2C-A49E-C36C0074B844}"/>
                </a:ext>
              </a:extLst>
            </p:cNvPr>
            <p:cNvSpPr/>
            <p:nvPr/>
          </p:nvSpPr>
          <p:spPr>
            <a:xfrm>
              <a:off x="5637833" y="3676122"/>
              <a:ext cx="2626567" cy="528147"/>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err="1">
                  <a:ea typeface="Alibaba PuHuiTi B"/>
                </a:rPr>
                <a:t>freemarker</a:t>
              </a:r>
              <a:endParaRPr lang="en-US" altLang="zh-CN" sz="1400" dirty="0">
                <a:ea typeface="Alibaba PuHuiTi B"/>
              </a:endParaRPr>
            </a:p>
          </p:txBody>
        </p:sp>
        <p:sp>
          <p:nvSpPr>
            <p:cNvPr id="25" name="文本占位符 3">
              <a:extLst>
                <a:ext uri="{FF2B5EF4-FFF2-40B4-BE49-F238E27FC236}">
                  <a16:creationId xmlns:a16="http://schemas.microsoft.com/office/drawing/2014/main" id="{6CDA96C3-9948-42E3-97E1-C83FBC17B03A}"/>
                </a:ext>
              </a:extLst>
            </p:cNvPr>
            <p:cNvSpPr txBox="1">
              <a:spLocks/>
            </p:cNvSpPr>
            <p:nvPr/>
          </p:nvSpPr>
          <p:spPr>
            <a:xfrm>
              <a:off x="6344475" y="4307715"/>
              <a:ext cx="1919926" cy="52814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静态化模板技术</a:t>
              </a:r>
            </a:p>
          </p:txBody>
        </p:sp>
      </p:grpSp>
      <p:grpSp>
        <p:nvGrpSpPr>
          <p:cNvPr id="11" name="组合 10">
            <a:extLst>
              <a:ext uri="{FF2B5EF4-FFF2-40B4-BE49-F238E27FC236}">
                <a16:creationId xmlns:a16="http://schemas.microsoft.com/office/drawing/2014/main" id="{A4A47119-2C0B-49CD-9699-704EF1AA0647}"/>
              </a:ext>
            </a:extLst>
          </p:cNvPr>
          <p:cNvGrpSpPr/>
          <p:nvPr/>
        </p:nvGrpSpPr>
        <p:grpSpPr>
          <a:xfrm>
            <a:off x="8783113" y="3676120"/>
            <a:ext cx="2626567" cy="1159742"/>
            <a:chOff x="8783113" y="3676120"/>
            <a:chExt cx="2626567" cy="1159742"/>
          </a:xfrm>
        </p:grpSpPr>
        <p:sp>
          <p:nvSpPr>
            <p:cNvPr id="24" name="椭圆 23">
              <a:extLst>
                <a:ext uri="{FF2B5EF4-FFF2-40B4-BE49-F238E27FC236}">
                  <a16:creationId xmlns:a16="http://schemas.microsoft.com/office/drawing/2014/main" id="{62912269-B2A8-4C68-A12D-4D1C9D9FC550}"/>
                </a:ext>
              </a:extLst>
            </p:cNvPr>
            <p:cNvSpPr/>
            <p:nvPr/>
          </p:nvSpPr>
          <p:spPr>
            <a:xfrm>
              <a:off x="8783113" y="3676120"/>
              <a:ext cx="2626567" cy="528147"/>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err="1">
                  <a:ea typeface="Alibaba PuHuiTi B"/>
                </a:rPr>
                <a:t>minio</a:t>
              </a:r>
              <a:endParaRPr lang="en-US" altLang="zh-CN" sz="1400" dirty="0">
                <a:ea typeface="Alibaba PuHuiTi B"/>
              </a:endParaRPr>
            </a:p>
          </p:txBody>
        </p:sp>
        <p:sp>
          <p:nvSpPr>
            <p:cNvPr id="26" name="文本占位符 3">
              <a:extLst>
                <a:ext uri="{FF2B5EF4-FFF2-40B4-BE49-F238E27FC236}">
                  <a16:creationId xmlns:a16="http://schemas.microsoft.com/office/drawing/2014/main" id="{4AB20D9E-2A28-4A88-A8EA-4106EF49B091}"/>
                </a:ext>
              </a:extLst>
            </p:cNvPr>
            <p:cNvSpPr txBox="1">
              <a:spLocks/>
            </p:cNvSpPr>
            <p:nvPr/>
          </p:nvSpPr>
          <p:spPr>
            <a:xfrm>
              <a:off x="9361053" y="4307715"/>
              <a:ext cx="1919926" cy="52814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1400" dirty="0"/>
                <a:t>分布式文件系统</a:t>
              </a:r>
            </a:p>
          </p:txBody>
        </p:sp>
      </p:grpSp>
    </p:spTree>
    <p:extLst>
      <p:ext uri="{BB962C8B-B14F-4D97-AF65-F5344CB8AC3E}">
        <p14:creationId xmlns:p14="http://schemas.microsoft.com/office/powerpoint/2010/main" val="258561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97181-598B-4617-B991-84510C772158}"/>
              </a:ext>
            </a:extLst>
          </p:cNvPr>
          <p:cNvSpPr>
            <a:spLocks noGrp="1"/>
          </p:cNvSpPr>
          <p:nvPr>
            <p:ph type="ctrTitle"/>
          </p:nvPr>
        </p:nvSpPr>
        <p:spPr>
          <a:xfrm>
            <a:off x="5281833" y="2697016"/>
            <a:ext cx="6725920" cy="548322"/>
          </a:xfrm>
        </p:spPr>
        <p:txBody>
          <a:bodyPr>
            <a:normAutofit fontScale="90000"/>
          </a:bodyPr>
          <a:lstStyle/>
          <a:p>
            <a:r>
              <a:rPr lang="en-US" altLang="zh-CN" dirty="0"/>
              <a:t>app</a:t>
            </a:r>
            <a:r>
              <a:rPr lang="zh-CN" altLang="en-US" dirty="0"/>
              <a:t>端文章列表</a:t>
            </a:r>
          </a:p>
        </p:txBody>
      </p:sp>
      <p:sp>
        <p:nvSpPr>
          <p:cNvPr id="4" name="文本占位符 3">
            <a:extLst>
              <a:ext uri="{FF2B5EF4-FFF2-40B4-BE49-F238E27FC236}">
                <a16:creationId xmlns:a16="http://schemas.microsoft.com/office/drawing/2014/main" id="{DC258946-0478-4CC5-8C98-4F3AE224BD1A}"/>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928755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67A2-BB34-40A7-8078-DB3917319870}"/>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DD0F3FD2-E579-420B-8883-3A3383793C10}"/>
              </a:ext>
            </a:extLst>
          </p:cNvPr>
          <p:cNvSpPr>
            <a:spLocks noGrp="1"/>
          </p:cNvSpPr>
          <p:nvPr>
            <p:ph type="body" sz="quarter" idx="10"/>
          </p:nvPr>
        </p:nvSpPr>
        <p:spPr/>
        <p:txBody>
          <a:bodyPr/>
          <a:lstStyle/>
          <a:p>
            <a:r>
              <a:rPr lang="zh-CN" altLang="en-US" dirty="0"/>
              <a:t>需求分析</a:t>
            </a:r>
          </a:p>
        </p:txBody>
      </p:sp>
      <p:sp>
        <p:nvSpPr>
          <p:cNvPr id="30" name="文本占位符 3">
            <a:extLst>
              <a:ext uri="{FF2B5EF4-FFF2-40B4-BE49-F238E27FC236}">
                <a16:creationId xmlns:a16="http://schemas.microsoft.com/office/drawing/2014/main" id="{39A957DA-BF6D-44D7-B49E-F10CEF750D22}"/>
              </a:ext>
            </a:extLst>
          </p:cNvPr>
          <p:cNvSpPr txBox="1">
            <a:spLocks/>
          </p:cNvSpPr>
          <p:nvPr/>
        </p:nvSpPr>
        <p:spPr>
          <a:xfrm>
            <a:off x="710880" y="1455019"/>
            <a:ext cx="225102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文章的布局展示</a:t>
            </a:r>
          </a:p>
        </p:txBody>
      </p:sp>
      <p:pic>
        <p:nvPicPr>
          <p:cNvPr id="14" name="图片 13">
            <a:extLst>
              <a:ext uri="{FF2B5EF4-FFF2-40B4-BE49-F238E27FC236}">
                <a16:creationId xmlns:a16="http://schemas.microsoft.com/office/drawing/2014/main" id="{6B28FF8C-8731-4EF9-B85A-8D6D38A4627F}"/>
              </a:ext>
            </a:extLst>
          </p:cNvPr>
          <p:cNvPicPr>
            <a:picLocks noChangeAspect="1"/>
          </p:cNvPicPr>
          <p:nvPr/>
        </p:nvPicPr>
        <p:blipFill>
          <a:blip r:embed="rId2"/>
          <a:stretch>
            <a:fillRect/>
          </a:stretch>
        </p:blipFill>
        <p:spPr>
          <a:xfrm>
            <a:off x="7072716" y="1868514"/>
            <a:ext cx="2380151" cy="4444488"/>
          </a:xfrm>
          <a:prstGeom prst="rect">
            <a:avLst/>
          </a:prstGeom>
        </p:spPr>
      </p:pic>
      <p:pic>
        <p:nvPicPr>
          <p:cNvPr id="17" name="图片 16">
            <a:extLst>
              <a:ext uri="{FF2B5EF4-FFF2-40B4-BE49-F238E27FC236}">
                <a16:creationId xmlns:a16="http://schemas.microsoft.com/office/drawing/2014/main" id="{8F5D6D27-BBC0-4D9A-AC65-9FA6963CD69E}"/>
              </a:ext>
            </a:extLst>
          </p:cNvPr>
          <p:cNvPicPr>
            <a:picLocks noChangeAspect="1"/>
          </p:cNvPicPr>
          <p:nvPr/>
        </p:nvPicPr>
        <p:blipFill>
          <a:blip r:embed="rId3"/>
          <a:stretch>
            <a:fillRect/>
          </a:stretch>
        </p:blipFill>
        <p:spPr>
          <a:xfrm>
            <a:off x="2961906" y="1868514"/>
            <a:ext cx="2316856" cy="4461061"/>
          </a:xfrm>
          <a:prstGeom prst="rect">
            <a:avLst/>
          </a:prstGeom>
        </p:spPr>
      </p:pic>
      <p:sp>
        <p:nvSpPr>
          <p:cNvPr id="23" name="矩形: 圆角 22">
            <a:extLst>
              <a:ext uri="{FF2B5EF4-FFF2-40B4-BE49-F238E27FC236}">
                <a16:creationId xmlns:a16="http://schemas.microsoft.com/office/drawing/2014/main" id="{C314B445-23A8-4D70-9D70-48ACB7E141E0}"/>
              </a:ext>
            </a:extLst>
          </p:cNvPr>
          <p:cNvSpPr/>
          <p:nvPr/>
        </p:nvSpPr>
        <p:spPr>
          <a:xfrm>
            <a:off x="2866569" y="2984493"/>
            <a:ext cx="2507530" cy="743402"/>
          </a:xfrm>
          <a:prstGeom prst="roundRect">
            <a:avLst/>
          </a:prstGeom>
          <a:noFill/>
          <a:ln>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219F0010-8019-450B-BAF3-EF5550132088}"/>
              </a:ext>
            </a:extLst>
          </p:cNvPr>
          <p:cNvSpPr/>
          <p:nvPr/>
        </p:nvSpPr>
        <p:spPr>
          <a:xfrm>
            <a:off x="2866569" y="4948884"/>
            <a:ext cx="2507530" cy="350402"/>
          </a:xfrm>
          <a:prstGeom prst="roundRect">
            <a:avLst/>
          </a:prstGeom>
          <a:noFill/>
          <a:ln>
            <a:solidFill>
              <a:srgbClr val="AD2B2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3">
            <a:extLst>
              <a:ext uri="{FF2B5EF4-FFF2-40B4-BE49-F238E27FC236}">
                <a16:creationId xmlns:a16="http://schemas.microsoft.com/office/drawing/2014/main" id="{BA955C56-F4C6-4D69-9A82-09FC345EFF53}"/>
              </a:ext>
            </a:extLst>
          </p:cNvPr>
          <p:cNvSpPr txBox="1">
            <a:spLocks/>
          </p:cNvSpPr>
          <p:nvPr/>
        </p:nvSpPr>
        <p:spPr>
          <a:xfrm>
            <a:off x="1173786" y="3840449"/>
            <a:ext cx="93881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无图</a:t>
            </a:r>
          </a:p>
        </p:txBody>
      </p:sp>
      <p:cxnSp>
        <p:nvCxnSpPr>
          <p:cNvPr id="26" name="直接箭头连接符 25">
            <a:extLst>
              <a:ext uri="{FF2B5EF4-FFF2-40B4-BE49-F238E27FC236}">
                <a16:creationId xmlns:a16="http://schemas.microsoft.com/office/drawing/2014/main" id="{9E4ADBDF-530D-4616-9D77-70C15A15B39B}"/>
              </a:ext>
            </a:extLst>
          </p:cNvPr>
          <p:cNvCxnSpPr>
            <a:stCxn id="23" idx="1"/>
            <a:endCxn id="28" idx="0"/>
          </p:cNvCxnSpPr>
          <p:nvPr/>
        </p:nvCxnSpPr>
        <p:spPr>
          <a:xfrm flipH="1">
            <a:off x="1643192" y="3356194"/>
            <a:ext cx="1223377" cy="484255"/>
          </a:xfrm>
          <a:prstGeom prst="straightConnector1">
            <a:avLst/>
          </a:prstGeom>
          <a:ln>
            <a:solidFill>
              <a:srgbClr val="AD2B2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8FB3DCE-0CD5-4AE4-A6F8-651914D4A8AD}"/>
              </a:ext>
            </a:extLst>
          </p:cNvPr>
          <p:cNvCxnSpPr>
            <a:stCxn id="27" idx="1"/>
            <a:endCxn id="28" idx="2"/>
          </p:cNvCxnSpPr>
          <p:nvPr/>
        </p:nvCxnSpPr>
        <p:spPr>
          <a:xfrm flipH="1" flipV="1">
            <a:off x="1643192" y="4357639"/>
            <a:ext cx="1223377" cy="766446"/>
          </a:xfrm>
          <a:prstGeom prst="straightConnector1">
            <a:avLst/>
          </a:prstGeom>
          <a:ln>
            <a:solidFill>
              <a:srgbClr val="AD2B26"/>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9CEBC8D4-EC57-4D23-998B-E2BEB30DAD11}"/>
              </a:ext>
            </a:extLst>
          </p:cNvPr>
          <p:cNvSpPr/>
          <p:nvPr/>
        </p:nvSpPr>
        <p:spPr>
          <a:xfrm>
            <a:off x="2871526" y="3810736"/>
            <a:ext cx="2502573" cy="1025593"/>
          </a:xfrm>
          <a:prstGeom prst="round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222DA9F8-7103-4CE8-8337-64C6BED6B893}"/>
              </a:ext>
            </a:extLst>
          </p:cNvPr>
          <p:cNvSpPr/>
          <p:nvPr/>
        </p:nvSpPr>
        <p:spPr>
          <a:xfrm>
            <a:off x="7001900" y="2952170"/>
            <a:ext cx="2507530" cy="600302"/>
          </a:xfrm>
          <a:prstGeom prst="round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4D80E4A0-A79B-4452-A257-80953BFC9107}"/>
              </a:ext>
            </a:extLst>
          </p:cNvPr>
          <p:cNvSpPr/>
          <p:nvPr/>
        </p:nvSpPr>
        <p:spPr>
          <a:xfrm>
            <a:off x="7011327" y="3729316"/>
            <a:ext cx="2450967" cy="1421749"/>
          </a:xfrm>
          <a:prstGeom prst="roundRect">
            <a:avLst/>
          </a:prstGeom>
          <a:noFill/>
          <a:ln>
            <a:solidFill>
              <a:srgbClr val="3333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D3D40D63-52F5-4227-B9BC-28FFFEA58B86}"/>
              </a:ext>
            </a:extLst>
          </p:cNvPr>
          <p:cNvGrpSpPr/>
          <p:nvPr/>
        </p:nvGrpSpPr>
        <p:grpSpPr>
          <a:xfrm>
            <a:off x="5374099" y="3252321"/>
            <a:ext cx="1627801" cy="1071212"/>
            <a:chOff x="5374099" y="3252321"/>
            <a:chExt cx="1627801" cy="1071212"/>
          </a:xfrm>
        </p:grpSpPr>
        <p:sp>
          <p:nvSpPr>
            <p:cNvPr id="38" name="文本占位符 3">
              <a:extLst>
                <a:ext uri="{FF2B5EF4-FFF2-40B4-BE49-F238E27FC236}">
                  <a16:creationId xmlns:a16="http://schemas.microsoft.com/office/drawing/2014/main" id="{DD54C552-C107-49DA-8EF8-7135BB30B503}"/>
                </a:ext>
              </a:extLst>
            </p:cNvPr>
            <p:cNvSpPr txBox="1">
              <a:spLocks/>
            </p:cNvSpPr>
            <p:nvPr/>
          </p:nvSpPr>
          <p:spPr>
            <a:xfrm>
              <a:off x="5785388" y="3565937"/>
              <a:ext cx="938811"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单图</a:t>
              </a:r>
            </a:p>
          </p:txBody>
        </p:sp>
        <p:cxnSp>
          <p:nvCxnSpPr>
            <p:cNvPr id="40" name="直接箭头连接符 39">
              <a:extLst>
                <a:ext uri="{FF2B5EF4-FFF2-40B4-BE49-F238E27FC236}">
                  <a16:creationId xmlns:a16="http://schemas.microsoft.com/office/drawing/2014/main" id="{0AC6056B-7599-477A-999B-E66A56B4FF72}"/>
                </a:ext>
              </a:extLst>
            </p:cNvPr>
            <p:cNvCxnSpPr>
              <a:cxnSpLocks/>
              <a:stCxn id="34" idx="1"/>
            </p:cNvCxnSpPr>
            <p:nvPr/>
          </p:nvCxnSpPr>
          <p:spPr>
            <a:xfrm flipH="1">
              <a:off x="6406613" y="3252321"/>
              <a:ext cx="595287" cy="34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89B523B-15D6-4CBF-9363-916DB760BFC8}"/>
                </a:ext>
              </a:extLst>
            </p:cNvPr>
            <p:cNvCxnSpPr>
              <a:stCxn id="33" idx="3"/>
            </p:cNvCxnSpPr>
            <p:nvPr/>
          </p:nvCxnSpPr>
          <p:spPr>
            <a:xfrm flipV="1">
              <a:off x="5374099" y="3968684"/>
              <a:ext cx="445458" cy="354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5E0ECCF0-5FB6-416F-BB55-125D4B15F25E}"/>
              </a:ext>
            </a:extLst>
          </p:cNvPr>
          <p:cNvGrpSpPr/>
          <p:nvPr/>
        </p:nvGrpSpPr>
        <p:grpSpPr>
          <a:xfrm>
            <a:off x="9462294" y="4083127"/>
            <a:ext cx="2307502" cy="517190"/>
            <a:chOff x="9462294" y="4186822"/>
            <a:chExt cx="2307502" cy="517190"/>
          </a:xfrm>
        </p:grpSpPr>
        <p:sp>
          <p:nvSpPr>
            <p:cNvPr id="45" name="文本占位符 3">
              <a:extLst>
                <a:ext uri="{FF2B5EF4-FFF2-40B4-BE49-F238E27FC236}">
                  <a16:creationId xmlns:a16="http://schemas.microsoft.com/office/drawing/2014/main" id="{8F7E6FBF-B3BC-45DC-B856-DC486E8A3A03}"/>
                </a:ext>
              </a:extLst>
            </p:cNvPr>
            <p:cNvSpPr txBox="1">
              <a:spLocks/>
            </p:cNvSpPr>
            <p:nvPr/>
          </p:nvSpPr>
          <p:spPr>
            <a:xfrm>
              <a:off x="10053400" y="4186822"/>
              <a:ext cx="1716396"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多图（</a:t>
              </a:r>
              <a:r>
                <a:rPr lang="en-US" altLang="zh-CN" dirty="0"/>
                <a:t>3</a:t>
              </a:r>
              <a:r>
                <a:rPr lang="zh-CN" altLang="en-US" dirty="0"/>
                <a:t>张）</a:t>
              </a:r>
            </a:p>
          </p:txBody>
        </p:sp>
        <p:cxnSp>
          <p:nvCxnSpPr>
            <p:cNvPr id="47" name="直接箭头连接符 46">
              <a:extLst>
                <a:ext uri="{FF2B5EF4-FFF2-40B4-BE49-F238E27FC236}">
                  <a16:creationId xmlns:a16="http://schemas.microsoft.com/office/drawing/2014/main" id="{5CE0F549-3324-4581-9150-F43907DFDB5C}"/>
                </a:ext>
              </a:extLst>
            </p:cNvPr>
            <p:cNvCxnSpPr>
              <a:stCxn id="35" idx="3"/>
            </p:cNvCxnSpPr>
            <p:nvPr/>
          </p:nvCxnSpPr>
          <p:spPr>
            <a:xfrm flipV="1">
              <a:off x="9462294" y="4440190"/>
              <a:ext cx="581679" cy="1"/>
            </a:xfrm>
            <a:prstGeom prst="straightConnector1">
              <a:avLst/>
            </a:prstGeom>
            <a:ln>
              <a:solidFill>
                <a:srgbClr val="33333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492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par>
                                <p:cTn id="19" presetID="22" presetClass="entr" presetSubtype="4"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500"/>
                            </p:stCondLst>
                            <p:childTnLst>
                              <p:par>
                                <p:cTn id="41" presetID="16" presetClass="entr" presetSubtype="21"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barn(inVertical)">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left)">
                                      <p:cBhvr>
                                        <p:cTn id="5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P spid="28" grpId="0"/>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119FC-A759-4996-8802-7BF8C1149ACA}"/>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B823156C-D929-4911-A75A-05954288FD3F}"/>
              </a:ext>
            </a:extLst>
          </p:cNvPr>
          <p:cNvSpPr>
            <a:spLocks noGrp="1"/>
          </p:cNvSpPr>
          <p:nvPr>
            <p:ph type="body" sz="quarter" idx="10"/>
          </p:nvPr>
        </p:nvSpPr>
        <p:spPr/>
        <p:txBody>
          <a:bodyPr/>
          <a:lstStyle/>
          <a:p>
            <a:r>
              <a:rPr lang="zh-CN" altLang="en-US" dirty="0"/>
              <a:t>导入文章数据库</a:t>
            </a:r>
          </a:p>
        </p:txBody>
      </p:sp>
      <p:sp>
        <p:nvSpPr>
          <p:cNvPr id="4" name="文本占位符 3">
            <a:extLst>
              <a:ext uri="{FF2B5EF4-FFF2-40B4-BE49-F238E27FC236}">
                <a16:creationId xmlns:a16="http://schemas.microsoft.com/office/drawing/2014/main" id="{78C7E128-9AD1-4BA7-A005-413D084C0776}"/>
              </a:ext>
            </a:extLst>
          </p:cNvPr>
          <p:cNvSpPr>
            <a:spLocks noGrp="1"/>
          </p:cNvSpPr>
          <p:nvPr>
            <p:ph type="body" sz="quarter" idx="11"/>
          </p:nvPr>
        </p:nvSpPr>
        <p:spPr>
          <a:xfrm>
            <a:off x="710880" y="1656001"/>
            <a:ext cx="10698800" cy="517190"/>
          </a:xfrm>
        </p:spPr>
        <p:txBody>
          <a:bodyPr/>
          <a:lstStyle/>
          <a:p>
            <a:r>
              <a:rPr lang="zh-CN" altLang="en-US" dirty="0"/>
              <a:t>查看当天资料文件夹，在数据库连接工具中执行</a:t>
            </a:r>
            <a:r>
              <a:rPr lang="en-US" altLang="zh-CN" dirty="0" err="1">
                <a:solidFill>
                  <a:srgbClr val="C00000"/>
                </a:solidFill>
              </a:rPr>
              <a:t>leadnews_article.sql</a:t>
            </a:r>
            <a:endParaRPr lang="en-US" altLang="zh-CN" dirty="0">
              <a:solidFill>
                <a:srgbClr val="C00000"/>
              </a:solidFill>
            </a:endParaRPr>
          </a:p>
        </p:txBody>
      </p:sp>
      <p:graphicFrame>
        <p:nvGraphicFramePr>
          <p:cNvPr id="6" name="表格 7">
            <a:extLst>
              <a:ext uri="{FF2B5EF4-FFF2-40B4-BE49-F238E27FC236}">
                <a16:creationId xmlns:a16="http://schemas.microsoft.com/office/drawing/2014/main" id="{1481AA92-14AC-4A3D-8D22-B8003E0D4BDB}"/>
              </a:ext>
            </a:extLst>
          </p:cNvPr>
          <p:cNvGraphicFramePr>
            <a:graphicFrameLocks noGrp="1"/>
          </p:cNvGraphicFramePr>
          <p:nvPr>
            <p:extLst>
              <p:ext uri="{D42A27DB-BD31-4B8C-83A1-F6EECF244321}">
                <p14:modId xmlns:p14="http://schemas.microsoft.com/office/powerpoint/2010/main" val="478353796"/>
              </p:ext>
            </p:extLst>
          </p:nvPr>
        </p:nvGraphicFramePr>
        <p:xfrm>
          <a:off x="1287766" y="2299260"/>
          <a:ext cx="8700966" cy="2376941"/>
        </p:xfrm>
        <a:graphic>
          <a:graphicData uri="http://schemas.openxmlformats.org/drawingml/2006/table">
            <a:tbl>
              <a:tblPr firstRow="1" bandRow="1">
                <a:tableStyleId>{5C22544A-7EE6-4342-B048-85BDC9FD1C3A}</a:tableStyleId>
              </a:tblPr>
              <a:tblGrid>
                <a:gridCol w="4350483">
                  <a:extLst>
                    <a:ext uri="{9D8B030D-6E8A-4147-A177-3AD203B41FA5}">
                      <a16:colId xmlns:a16="http://schemas.microsoft.com/office/drawing/2014/main" val="4153382047"/>
                    </a:ext>
                  </a:extLst>
                </a:gridCol>
                <a:gridCol w="4350483">
                  <a:extLst>
                    <a:ext uri="{9D8B030D-6E8A-4147-A177-3AD203B41FA5}">
                      <a16:colId xmlns:a16="http://schemas.microsoft.com/office/drawing/2014/main" val="1702324220"/>
                    </a:ext>
                  </a:extLst>
                </a:gridCol>
              </a:tblGrid>
              <a:tr h="363986">
                <a:tc>
                  <a:txBody>
                    <a:bodyPr/>
                    <a:lstStyle/>
                    <a:p>
                      <a:pPr algn="ctr">
                        <a:lnSpc>
                          <a:spcPct val="100000"/>
                        </a:lnSpc>
                      </a:pPr>
                      <a:r>
                        <a:rPr lang="zh-CN" altLang="en-US" sz="1600" dirty="0">
                          <a:ea typeface="Alibaba PuHuiTi R"/>
                        </a:rPr>
                        <a:t>表名称</a:t>
                      </a:r>
                    </a:p>
                  </a:txBody>
                  <a:tcPr anchor="ctr">
                    <a:solidFill>
                      <a:srgbClr val="AD2B26"/>
                    </a:solidFill>
                  </a:tcPr>
                </a:tc>
                <a:tc>
                  <a:txBody>
                    <a:bodyPr/>
                    <a:lstStyle/>
                    <a:p>
                      <a:pPr algn="ctr">
                        <a:lnSpc>
                          <a:spcPct val="100000"/>
                        </a:lnSpc>
                      </a:pPr>
                      <a:r>
                        <a:rPr lang="zh-CN" altLang="en-US" sz="1600" dirty="0">
                          <a:ea typeface="Alibaba PuHuiTi R"/>
                        </a:rPr>
                        <a:t>说明</a:t>
                      </a:r>
                    </a:p>
                  </a:txBody>
                  <a:tcPr anchor="ctr">
                    <a:solidFill>
                      <a:srgbClr val="AD2B26"/>
                    </a:solidFill>
                  </a:tcPr>
                </a:tc>
                <a:extLst>
                  <a:ext uri="{0D108BD9-81ED-4DB2-BD59-A6C34878D82A}">
                    <a16:rowId xmlns:a16="http://schemas.microsoft.com/office/drawing/2014/main" val="1610660018"/>
                  </a:ext>
                </a:extLst>
              </a:tr>
              <a:tr h="402591">
                <a:tc>
                  <a:txBody>
                    <a:bodyPr/>
                    <a:lstStyle/>
                    <a:p>
                      <a:pPr algn="ctr">
                        <a:lnSpc>
                          <a:spcPct val="100000"/>
                        </a:lnSpc>
                      </a:pPr>
                      <a:r>
                        <a:rPr lang="en-US" altLang="zh-CN" sz="1600" dirty="0" err="1">
                          <a:ea typeface="Alibaba PuHuiTi R"/>
                        </a:rPr>
                        <a:t>ap_article</a:t>
                      </a:r>
                      <a:endParaRPr lang="zh-CN" altLang="en-US" sz="1600" dirty="0">
                        <a:ea typeface="Alibaba PuHuiTi R"/>
                      </a:endParaRPr>
                    </a:p>
                  </a:txBody>
                  <a:tcPr anchor="ctr">
                    <a:solidFill>
                      <a:schemeClr val="bg1">
                        <a:lumMod val="95000"/>
                      </a:schemeClr>
                    </a:solidFill>
                  </a:tcPr>
                </a:tc>
                <a:tc>
                  <a:txBody>
                    <a:bodyPr/>
                    <a:lstStyle/>
                    <a:p>
                      <a:pPr algn="ctr">
                        <a:lnSpc>
                          <a:spcPct val="100000"/>
                        </a:lnSpc>
                      </a:pPr>
                      <a:r>
                        <a:rPr lang="zh-CN" altLang="en-US" sz="1600" dirty="0">
                          <a:ea typeface="Alibaba PuHuiTi R"/>
                        </a:rPr>
                        <a:t>文章信息表，存储已发布的文章</a:t>
                      </a:r>
                    </a:p>
                  </a:txBody>
                  <a:tcPr anchor="ctr">
                    <a:solidFill>
                      <a:schemeClr val="bg1">
                        <a:lumMod val="95000"/>
                      </a:schemeClr>
                    </a:solidFill>
                  </a:tcPr>
                </a:tc>
                <a:extLst>
                  <a:ext uri="{0D108BD9-81ED-4DB2-BD59-A6C34878D82A}">
                    <a16:rowId xmlns:a16="http://schemas.microsoft.com/office/drawing/2014/main" val="4088245220"/>
                  </a:ext>
                </a:extLst>
              </a:tr>
              <a:tr h="402591">
                <a:tc>
                  <a:txBody>
                    <a:bodyPr/>
                    <a:lstStyle/>
                    <a:p>
                      <a:pPr algn="ctr">
                        <a:lnSpc>
                          <a:spcPct val="100000"/>
                        </a:lnSpc>
                      </a:pPr>
                      <a:r>
                        <a:rPr lang="en-US" altLang="zh-CN" sz="1600" dirty="0" err="1">
                          <a:ea typeface="Alibaba PuHuiTi R"/>
                        </a:rPr>
                        <a:t>ap_article_config</a:t>
                      </a:r>
                      <a:endParaRPr lang="zh-CN" altLang="en-US" sz="1600" dirty="0">
                        <a:ea typeface="Alibaba PuHuiTi R"/>
                      </a:endParaRPr>
                    </a:p>
                  </a:txBody>
                  <a:tcPr anchor="ctr">
                    <a:solidFill>
                      <a:schemeClr val="bg1">
                        <a:lumMod val="85000"/>
                      </a:schemeClr>
                    </a:solidFill>
                  </a:tcPr>
                </a:tc>
                <a:tc>
                  <a:txBody>
                    <a:bodyPr/>
                    <a:lstStyle/>
                    <a:p>
                      <a:pPr algn="ctr">
                        <a:lnSpc>
                          <a:spcPct val="100000"/>
                        </a:lnSpc>
                      </a:pPr>
                      <a:r>
                        <a:rPr lang="en-US" altLang="zh-CN" sz="1600" dirty="0">
                          <a:ea typeface="Alibaba PuHuiTi R"/>
                        </a:rPr>
                        <a:t>APP</a:t>
                      </a:r>
                      <a:r>
                        <a:rPr lang="zh-CN" altLang="en-US" sz="1600" dirty="0">
                          <a:ea typeface="Alibaba PuHuiTi R"/>
                        </a:rPr>
                        <a:t>已发布文章配置表</a:t>
                      </a:r>
                    </a:p>
                  </a:txBody>
                  <a:tcPr anchor="ctr">
                    <a:solidFill>
                      <a:schemeClr val="bg1">
                        <a:lumMod val="85000"/>
                      </a:schemeClr>
                    </a:solidFill>
                  </a:tcPr>
                </a:tc>
                <a:extLst>
                  <a:ext uri="{0D108BD9-81ED-4DB2-BD59-A6C34878D82A}">
                    <a16:rowId xmlns:a16="http://schemas.microsoft.com/office/drawing/2014/main" val="1395506394"/>
                  </a:ext>
                </a:extLst>
              </a:tr>
              <a:tr h="402591">
                <a:tc>
                  <a:txBody>
                    <a:bodyPr/>
                    <a:lstStyle/>
                    <a:p>
                      <a:pPr algn="ctr">
                        <a:lnSpc>
                          <a:spcPct val="100000"/>
                        </a:lnSpc>
                      </a:pPr>
                      <a:r>
                        <a:rPr lang="en-US" altLang="zh-CN" sz="1600" dirty="0" err="1">
                          <a:ea typeface="Alibaba PuHuiTi R"/>
                        </a:rPr>
                        <a:t>ap_article_content</a:t>
                      </a:r>
                      <a:endParaRPr lang="zh-CN" altLang="en-US" sz="1600" dirty="0">
                        <a:ea typeface="Alibaba PuHuiTi R"/>
                      </a:endParaRPr>
                    </a:p>
                  </a:txBody>
                  <a:tcPr anchor="ctr">
                    <a:solidFill>
                      <a:schemeClr val="bg1">
                        <a:lumMod val="95000"/>
                      </a:schemeClr>
                    </a:solidFill>
                  </a:tcPr>
                </a:tc>
                <a:tc>
                  <a:txBody>
                    <a:bodyPr/>
                    <a:lstStyle/>
                    <a:p>
                      <a:pPr algn="ctr">
                        <a:lnSpc>
                          <a:spcPct val="100000"/>
                        </a:lnSpc>
                      </a:pPr>
                      <a:r>
                        <a:rPr lang="en-US" altLang="zh-CN" sz="1600" dirty="0">
                          <a:ea typeface="Alibaba PuHuiTi R"/>
                        </a:rPr>
                        <a:t>APP</a:t>
                      </a:r>
                      <a:r>
                        <a:rPr lang="zh-CN" altLang="en-US" sz="1600" dirty="0">
                          <a:ea typeface="Alibaba PuHuiTi R"/>
                        </a:rPr>
                        <a:t>已发布文章内容表</a:t>
                      </a:r>
                    </a:p>
                  </a:txBody>
                  <a:tcPr anchor="ctr">
                    <a:solidFill>
                      <a:schemeClr val="bg1">
                        <a:lumMod val="95000"/>
                      </a:schemeClr>
                    </a:solidFill>
                  </a:tcPr>
                </a:tc>
                <a:extLst>
                  <a:ext uri="{0D108BD9-81ED-4DB2-BD59-A6C34878D82A}">
                    <a16:rowId xmlns:a16="http://schemas.microsoft.com/office/drawing/2014/main" val="1698724497"/>
                  </a:ext>
                </a:extLst>
              </a:tr>
              <a:tr h="402591">
                <a:tc>
                  <a:txBody>
                    <a:bodyPr/>
                    <a:lstStyle/>
                    <a:p>
                      <a:pPr algn="ctr">
                        <a:lnSpc>
                          <a:spcPct val="100000"/>
                        </a:lnSpc>
                      </a:pPr>
                      <a:r>
                        <a:rPr lang="en-US" altLang="zh-CN" sz="1600" dirty="0" err="1">
                          <a:ea typeface="Alibaba PuHuiTi R"/>
                        </a:rPr>
                        <a:t>ap_author</a:t>
                      </a:r>
                      <a:endParaRPr lang="zh-CN" altLang="en-US" sz="1600" dirty="0">
                        <a:ea typeface="Alibaba PuHuiTi R"/>
                      </a:endParaRPr>
                    </a:p>
                  </a:txBody>
                  <a:tcPr anchor="ctr">
                    <a:solidFill>
                      <a:schemeClr val="bg1">
                        <a:lumMod val="85000"/>
                      </a:schemeClr>
                    </a:solidFill>
                  </a:tcPr>
                </a:tc>
                <a:tc>
                  <a:txBody>
                    <a:bodyPr/>
                    <a:lstStyle/>
                    <a:p>
                      <a:pPr algn="ctr">
                        <a:lnSpc>
                          <a:spcPct val="100000"/>
                        </a:lnSpc>
                      </a:pPr>
                      <a:r>
                        <a:rPr lang="en-US" altLang="zh-CN" sz="1600" dirty="0">
                          <a:ea typeface="Alibaba PuHuiTi R"/>
                        </a:rPr>
                        <a:t>APP</a:t>
                      </a:r>
                      <a:r>
                        <a:rPr lang="zh-CN" altLang="en-US" sz="1600" dirty="0">
                          <a:ea typeface="Alibaba PuHuiTi R"/>
                        </a:rPr>
                        <a:t>文章作者信息表</a:t>
                      </a:r>
                    </a:p>
                  </a:txBody>
                  <a:tcPr anchor="ctr">
                    <a:solidFill>
                      <a:schemeClr val="bg1">
                        <a:lumMod val="85000"/>
                      </a:schemeClr>
                    </a:solidFill>
                  </a:tcPr>
                </a:tc>
                <a:extLst>
                  <a:ext uri="{0D108BD9-81ED-4DB2-BD59-A6C34878D82A}">
                    <a16:rowId xmlns:a16="http://schemas.microsoft.com/office/drawing/2014/main" val="3545588061"/>
                  </a:ext>
                </a:extLst>
              </a:tr>
              <a:tr h="402591">
                <a:tc>
                  <a:txBody>
                    <a:bodyPr/>
                    <a:lstStyle/>
                    <a:p>
                      <a:pPr algn="ctr">
                        <a:lnSpc>
                          <a:spcPct val="100000"/>
                        </a:lnSpc>
                      </a:pPr>
                      <a:r>
                        <a:rPr lang="en-US" altLang="zh-CN" sz="1600" dirty="0" err="1">
                          <a:ea typeface="Alibaba PuHuiTi R"/>
                        </a:rPr>
                        <a:t>ap_collection</a:t>
                      </a:r>
                      <a:endParaRPr lang="zh-CN" altLang="en-US" sz="1600" dirty="0">
                        <a:ea typeface="Alibaba PuHuiTi R"/>
                      </a:endParaRPr>
                    </a:p>
                  </a:txBody>
                  <a:tcPr anchor="ctr">
                    <a:solidFill>
                      <a:schemeClr val="bg1">
                        <a:lumMod val="95000"/>
                      </a:schemeClr>
                    </a:solidFill>
                  </a:tcPr>
                </a:tc>
                <a:tc>
                  <a:txBody>
                    <a:bodyPr/>
                    <a:lstStyle/>
                    <a:p>
                      <a:pPr algn="ctr">
                        <a:lnSpc>
                          <a:spcPct val="100000"/>
                        </a:lnSpc>
                      </a:pPr>
                      <a:r>
                        <a:rPr lang="en-US" altLang="zh-CN" sz="1600" dirty="0">
                          <a:ea typeface="Alibaba PuHuiTi R"/>
                        </a:rPr>
                        <a:t>APP</a:t>
                      </a:r>
                      <a:r>
                        <a:rPr lang="zh-CN" altLang="en-US" sz="1600" dirty="0">
                          <a:ea typeface="Alibaba PuHuiTi R"/>
                        </a:rPr>
                        <a:t>收藏信息表</a:t>
                      </a:r>
                    </a:p>
                  </a:txBody>
                  <a:tcPr anchor="ctr">
                    <a:solidFill>
                      <a:schemeClr val="bg1">
                        <a:lumMod val="95000"/>
                      </a:schemeClr>
                    </a:solidFill>
                  </a:tcPr>
                </a:tc>
                <a:extLst>
                  <a:ext uri="{0D108BD9-81ED-4DB2-BD59-A6C34878D82A}">
                    <a16:rowId xmlns:a16="http://schemas.microsoft.com/office/drawing/2014/main" val="1900531955"/>
                  </a:ext>
                </a:extLst>
              </a:tr>
            </a:tbl>
          </a:graphicData>
        </a:graphic>
      </p:graphicFrame>
    </p:spTree>
    <p:extLst>
      <p:ext uri="{BB962C8B-B14F-4D97-AF65-F5344CB8AC3E}">
        <p14:creationId xmlns:p14="http://schemas.microsoft.com/office/powerpoint/2010/main" val="355063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67A2-BB34-40A7-8078-DB3917319870}"/>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DD0F3FD2-E579-420B-8883-3A3383793C10}"/>
              </a:ext>
            </a:extLst>
          </p:cNvPr>
          <p:cNvSpPr>
            <a:spLocks noGrp="1"/>
          </p:cNvSpPr>
          <p:nvPr>
            <p:ph type="body" sz="quarter" idx="10"/>
          </p:nvPr>
        </p:nvSpPr>
        <p:spPr/>
        <p:txBody>
          <a:bodyPr/>
          <a:lstStyle/>
          <a:p>
            <a:r>
              <a:rPr lang="zh-CN" altLang="en-US" dirty="0"/>
              <a:t>表结构分析</a:t>
            </a:r>
          </a:p>
        </p:txBody>
      </p:sp>
      <p:pic>
        <p:nvPicPr>
          <p:cNvPr id="18" name="图片 17">
            <a:extLst>
              <a:ext uri="{FF2B5EF4-FFF2-40B4-BE49-F238E27FC236}">
                <a16:creationId xmlns:a16="http://schemas.microsoft.com/office/drawing/2014/main" id="{0123FF4A-93E6-402F-BA78-9BABA180E80C}"/>
              </a:ext>
            </a:extLst>
          </p:cNvPr>
          <p:cNvPicPr>
            <a:picLocks noChangeAspect="1"/>
          </p:cNvPicPr>
          <p:nvPr/>
        </p:nvPicPr>
        <p:blipFill>
          <a:blip r:embed="rId2"/>
          <a:stretch>
            <a:fillRect/>
          </a:stretch>
        </p:blipFill>
        <p:spPr>
          <a:xfrm>
            <a:off x="3143250" y="2256183"/>
            <a:ext cx="5905500" cy="3800475"/>
          </a:xfrm>
          <a:prstGeom prst="rect">
            <a:avLst/>
          </a:prstGeom>
          <a:ln>
            <a:solidFill>
              <a:srgbClr val="333333"/>
            </a:solidFill>
          </a:ln>
        </p:spPr>
      </p:pic>
      <p:sp>
        <p:nvSpPr>
          <p:cNvPr id="19" name="文本占位符 3">
            <a:extLst>
              <a:ext uri="{FF2B5EF4-FFF2-40B4-BE49-F238E27FC236}">
                <a16:creationId xmlns:a16="http://schemas.microsoft.com/office/drawing/2014/main" id="{3A93CD15-087A-4A0D-BCF1-2BCB9F687DAE}"/>
              </a:ext>
            </a:extLst>
          </p:cNvPr>
          <p:cNvSpPr>
            <a:spLocks noGrp="1"/>
          </p:cNvSpPr>
          <p:nvPr>
            <p:ph type="body" sz="quarter" idx="11"/>
          </p:nvPr>
        </p:nvSpPr>
        <p:spPr>
          <a:xfrm>
            <a:off x="710880" y="1650268"/>
            <a:ext cx="3629519" cy="517191"/>
          </a:xfrm>
        </p:spPr>
        <p:txBody>
          <a:bodyPr/>
          <a:lstStyle/>
          <a:p>
            <a:r>
              <a:rPr lang="en-US" altLang="zh-CN" dirty="0" err="1"/>
              <a:t>ap_article</a:t>
            </a:r>
            <a:r>
              <a:rPr lang="en-US" altLang="zh-CN" dirty="0"/>
              <a:t>   </a:t>
            </a:r>
            <a:r>
              <a:rPr lang="zh-CN" altLang="en-US" dirty="0"/>
              <a:t>文章基本信息表</a:t>
            </a:r>
          </a:p>
        </p:txBody>
      </p:sp>
    </p:spTree>
    <p:extLst>
      <p:ext uri="{BB962C8B-B14F-4D97-AF65-F5344CB8AC3E}">
        <p14:creationId xmlns:p14="http://schemas.microsoft.com/office/powerpoint/2010/main" val="291966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67A2-BB34-40A7-8078-DB3917319870}"/>
              </a:ext>
            </a:extLst>
          </p:cNvPr>
          <p:cNvSpPr>
            <a:spLocks noGrp="1"/>
          </p:cNvSpPr>
          <p:nvPr>
            <p:ph type="title"/>
          </p:nvPr>
        </p:nvSpPr>
        <p:spPr/>
        <p:txBody>
          <a:bodyPr/>
          <a:lstStyle/>
          <a:p>
            <a:r>
              <a:rPr lang="en-US" altLang="zh-CN" dirty="0"/>
              <a:t>app</a:t>
            </a:r>
            <a:r>
              <a:rPr lang="zh-CN" altLang="en-US" dirty="0"/>
              <a:t>端文章列表</a:t>
            </a:r>
          </a:p>
        </p:txBody>
      </p:sp>
      <p:sp>
        <p:nvSpPr>
          <p:cNvPr id="3" name="文本占位符 2">
            <a:extLst>
              <a:ext uri="{FF2B5EF4-FFF2-40B4-BE49-F238E27FC236}">
                <a16:creationId xmlns:a16="http://schemas.microsoft.com/office/drawing/2014/main" id="{DD0F3FD2-E579-420B-8883-3A3383793C10}"/>
              </a:ext>
            </a:extLst>
          </p:cNvPr>
          <p:cNvSpPr>
            <a:spLocks noGrp="1"/>
          </p:cNvSpPr>
          <p:nvPr>
            <p:ph type="body" sz="quarter" idx="10"/>
          </p:nvPr>
        </p:nvSpPr>
        <p:spPr/>
        <p:txBody>
          <a:bodyPr/>
          <a:lstStyle/>
          <a:p>
            <a:r>
              <a:rPr lang="zh-CN" altLang="en-US" dirty="0"/>
              <a:t>表结构分析</a:t>
            </a:r>
          </a:p>
        </p:txBody>
      </p:sp>
      <p:sp>
        <p:nvSpPr>
          <p:cNvPr id="4" name="文本占位符 3">
            <a:extLst>
              <a:ext uri="{FF2B5EF4-FFF2-40B4-BE49-F238E27FC236}">
                <a16:creationId xmlns:a16="http://schemas.microsoft.com/office/drawing/2014/main" id="{6F4BA73C-3CBC-40FD-B9ED-DCC9598B74D3}"/>
              </a:ext>
            </a:extLst>
          </p:cNvPr>
          <p:cNvSpPr>
            <a:spLocks noGrp="1"/>
          </p:cNvSpPr>
          <p:nvPr>
            <p:ph type="body" sz="quarter" idx="11"/>
          </p:nvPr>
        </p:nvSpPr>
        <p:spPr>
          <a:xfrm>
            <a:off x="748547" y="1564718"/>
            <a:ext cx="3629519" cy="517191"/>
          </a:xfrm>
        </p:spPr>
        <p:txBody>
          <a:bodyPr/>
          <a:lstStyle/>
          <a:p>
            <a:r>
              <a:rPr lang="en-US" altLang="zh-CN" dirty="0" err="1"/>
              <a:t>ap_article_config</a:t>
            </a:r>
            <a:r>
              <a:rPr lang="en-US" altLang="zh-CN" dirty="0"/>
              <a:t>   </a:t>
            </a:r>
            <a:r>
              <a:rPr lang="zh-CN" altLang="en-US" dirty="0"/>
              <a:t>文章配置表</a:t>
            </a:r>
          </a:p>
        </p:txBody>
      </p:sp>
      <p:pic>
        <p:nvPicPr>
          <p:cNvPr id="5" name="图片 4">
            <a:extLst>
              <a:ext uri="{FF2B5EF4-FFF2-40B4-BE49-F238E27FC236}">
                <a16:creationId xmlns:a16="http://schemas.microsoft.com/office/drawing/2014/main" id="{636CC474-69C0-495F-8A5E-B264C862B56C}"/>
              </a:ext>
            </a:extLst>
          </p:cNvPr>
          <p:cNvPicPr>
            <a:picLocks noChangeAspect="1"/>
          </p:cNvPicPr>
          <p:nvPr/>
        </p:nvPicPr>
        <p:blipFill>
          <a:blip r:embed="rId2"/>
          <a:stretch>
            <a:fillRect/>
          </a:stretch>
        </p:blipFill>
        <p:spPr>
          <a:xfrm>
            <a:off x="748547" y="2086543"/>
            <a:ext cx="5114925" cy="1304925"/>
          </a:xfrm>
          <a:prstGeom prst="rect">
            <a:avLst/>
          </a:prstGeom>
          <a:ln>
            <a:solidFill>
              <a:srgbClr val="333333"/>
            </a:solidFill>
          </a:ln>
        </p:spPr>
      </p:pic>
      <p:pic>
        <p:nvPicPr>
          <p:cNvPr id="6" name="图片 5">
            <a:extLst>
              <a:ext uri="{FF2B5EF4-FFF2-40B4-BE49-F238E27FC236}">
                <a16:creationId xmlns:a16="http://schemas.microsoft.com/office/drawing/2014/main" id="{B3426E3E-1A6A-48AF-A201-C8287409F5EE}"/>
              </a:ext>
            </a:extLst>
          </p:cNvPr>
          <p:cNvPicPr>
            <a:picLocks noChangeAspect="1"/>
          </p:cNvPicPr>
          <p:nvPr/>
        </p:nvPicPr>
        <p:blipFill>
          <a:blip r:embed="rId3"/>
          <a:stretch>
            <a:fillRect/>
          </a:stretch>
        </p:blipFill>
        <p:spPr>
          <a:xfrm>
            <a:off x="6508053" y="2086543"/>
            <a:ext cx="5010150" cy="771525"/>
          </a:xfrm>
          <a:prstGeom prst="rect">
            <a:avLst/>
          </a:prstGeom>
          <a:ln>
            <a:solidFill>
              <a:srgbClr val="333333"/>
            </a:solidFill>
          </a:ln>
        </p:spPr>
      </p:pic>
      <p:sp>
        <p:nvSpPr>
          <p:cNvPr id="7" name="文本占位符 3">
            <a:extLst>
              <a:ext uri="{FF2B5EF4-FFF2-40B4-BE49-F238E27FC236}">
                <a16:creationId xmlns:a16="http://schemas.microsoft.com/office/drawing/2014/main" id="{FF26495D-AB5A-4FD3-8A35-B1A4B604C2A4}"/>
              </a:ext>
            </a:extLst>
          </p:cNvPr>
          <p:cNvSpPr txBox="1">
            <a:spLocks/>
          </p:cNvSpPr>
          <p:nvPr/>
        </p:nvSpPr>
        <p:spPr>
          <a:xfrm>
            <a:off x="6508053" y="1564718"/>
            <a:ext cx="3629519"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err="1"/>
              <a:t>ap_article_content</a:t>
            </a:r>
            <a:r>
              <a:rPr lang="en-US" altLang="zh-CN" dirty="0"/>
              <a:t>  </a:t>
            </a:r>
            <a:r>
              <a:rPr lang="zh-CN" altLang="en-US" dirty="0"/>
              <a:t>文章内容表</a:t>
            </a:r>
          </a:p>
        </p:txBody>
      </p:sp>
      <p:sp>
        <p:nvSpPr>
          <p:cNvPr id="8" name="文本占位符 3">
            <a:extLst>
              <a:ext uri="{FF2B5EF4-FFF2-40B4-BE49-F238E27FC236}">
                <a16:creationId xmlns:a16="http://schemas.microsoft.com/office/drawing/2014/main" id="{1E85015D-A5E4-44FC-A006-9E95A9D45A7E}"/>
              </a:ext>
            </a:extLst>
          </p:cNvPr>
          <p:cNvSpPr txBox="1">
            <a:spLocks/>
          </p:cNvSpPr>
          <p:nvPr/>
        </p:nvSpPr>
        <p:spPr>
          <a:xfrm>
            <a:off x="6123586" y="5770626"/>
            <a:ext cx="262573"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endParaRPr lang="zh-CN" altLang="en-US" dirty="0"/>
          </a:p>
        </p:txBody>
      </p:sp>
      <p:sp>
        <p:nvSpPr>
          <p:cNvPr id="9" name="矩形 8">
            <a:extLst>
              <a:ext uri="{FF2B5EF4-FFF2-40B4-BE49-F238E27FC236}">
                <a16:creationId xmlns:a16="http://schemas.microsoft.com/office/drawing/2014/main" id="{E6F0EE97-8B70-4E35-86CC-07E3F8E781FF}"/>
              </a:ext>
            </a:extLst>
          </p:cNvPr>
          <p:cNvSpPr/>
          <p:nvPr/>
        </p:nvSpPr>
        <p:spPr>
          <a:xfrm>
            <a:off x="1611375" y="3999933"/>
            <a:ext cx="3104375" cy="872461"/>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333333"/>
                </a:solidFill>
              </a:rPr>
              <a:t>     </a:t>
            </a:r>
            <a:r>
              <a:rPr lang="en-US" altLang="zh-CN" dirty="0" err="1">
                <a:solidFill>
                  <a:srgbClr val="333333"/>
                </a:solidFill>
              </a:rPr>
              <a:t>ap_article</a:t>
            </a:r>
            <a:r>
              <a:rPr lang="en-US" altLang="zh-CN" dirty="0">
                <a:solidFill>
                  <a:srgbClr val="333333"/>
                </a:solidFill>
              </a:rPr>
              <a:t>  </a:t>
            </a:r>
            <a:r>
              <a:rPr lang="zh-CN" altLang="en-US" dirty="0">
                <a:solidFill>
                  <a:srgbClr val="333333"/>
                </a:solidFill>
              </a:rPr>
              <a:t>文章信息表</a:t>
            </a:r>
          </a:p>
        </p:txBody>
      </p:sp>
      <p:sp>
        <p:nvSpPr>
          <p:cNvPr id="10" name="矩形 9">
            <a:extLst>
              <a:ext uri="{FF2B5EF4-FFF2-40B4-BE49-F238E27FC236}">
                <a16:creationId xmlns:a16="http://schemas.microsoft.com/office/drawing/2014/main" id="{6BDE7D4A-5A62-409B-8EC0-41430AABF99D}"/>
              </a:ext>
            </a:extLst>
          </p:cNvPr>
          <p:cNvSpPr/>
          <p:nvPr/>
        </p:nvSpPr>
        <p:spPr>
          <a:xfrm>
            <a:off x="6446507" y="3999933"/>
            <a:ext cx="3513905" cy="872461"/>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333333"/>
                </a:solidFill>
              </a:rPr>
              <a:t>     </a:t>
            </a:r>
            <a:r>
              <a:rPr lang="en-US" altLang="zh-CN" dirty="0" err="1">
                <a:solidFill>
                  <a:srgbClr val="333333"/>
                </a:solidFill>
              </a:rPr>
              <a:t>ap_article_config</a:t>
            </a:r>
            <a:r>
              <a:rPr lang="en-US" altLang="zh-CN" dirty="0">
                <a:solidFill>
                  <a:srgbClr val="333333"/>
                </a:solidFill>
              </a:rPr>
              <a:t>   </a:t>
            </a:r>
            <a:r>
              <a:rPr lang="zh-CN" altLang="en-US" dirty="0">
                <a:solidFill>
                  <a:srgbClr val="333333"/>
                </a:solidFill>
              </a:rPr>
              <a:t>文章配置表</a:t>
            </a:r>
          </a:p>
        </p:txBody>
      </p:sp>
      <p:sp>
        <p:nvSpPr>
          <p:cNvPr id="11" name="矩形 10">
            <a:extLst>
              <a:ext uri="{FF2B5EF4-FFF2-40B4-BE49-F238E27FC236}">
                <a16:creationId xmlns:a16="http://schemas.microsoft.com/office/drawing/2014/main" id="{F72D50DF-2697-46C5-A937-D959EA72D38B}"/>
              </a:ext>
            </a:extLst>
          </p:cNvPr>
          <p:cNvSpPr/>
          <p:nvPr/>
        </p:nvSpPr>
        <p:spPr>
          <a:xfrm>
            <a:off x="6446507" y="5415356"/>
            <a:ext cx="3513905" cy="872461"/>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333333"/>
                </a:solidFill>
              </a:rPr>
              <a:t>     </a:t>
            </a:r>
            <a:r>
              <a:rPr lang="en-US" altLang="zh-CN" dirty="0" err="1">
                <a:solidFill>
                  <a:srgbClr val="333333"/>
                </a:solidFill>
              </a:rPr>
              <a:t>ap_article_content</a:t>
            </a:r>
            <a:r>
              <a:rPr lang="en-US" altLang="zh-CN" dirty="0">
                <a:solidFill>
                  <a:srgbClr val="333333"/>
                </a:solidFill>
              </a:rPr>
              <a:t>  </a:t>
            </a:r>
            <a:r>
              <a:rPr lang="zh-CN" altLang="en-US" dirty="0">
                <a:solidFill>
                  <a:srgbClr val="333333"/>
                </a:solidFill>
              </a:rPr>
              <a:t>文章内容表</a:t>
            </a:r>
          </a:p>
        </p:txBody>
      </p:sp>
      <p:cxnSp>
        <p:nvCxnSpPr>
          <p:cNvPr id="13" name="直接连接符 12">
            <a:extLst>
              <a:ext uri="{FF2B5EF4-FFF2-40B4-BE49-F238E27FC236}">
                <a16:creationId xmlns:a16="http://schemas.microsoft.com/office/drawing/2014/main" id="{28FCCC90-61B7-44BC-968B-0A488A6A1802}"/>
              </a:ext>
            </a:extLst>
          </p:cNvPr>
          <p:cNvCxnSpPr>
            <a:stCxn id="9" idx="3"/>
            <a:endCxn id="10" idx="1"/>
          </p:cNvCxnSpPr>
          <p:nvPr/>
        </p:nvCxnSpPr>
        <p:spPr>
          <a:xfrm>
            <a:off x="4715750" y="4436164"/>
            <a:ext cx="1730757" cy="0"/>
          </a:xfrm>
          <a:prstGeom prst="line">
            <a:avLst/>
          </a:prstGeom>
          <a:ln>
            <a:solidFill>
              <a:srgbClr val="49504F"/>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CC7DA76-EE65-42E1-AB5D-D7DF5694A215}"/>
              </a:ext>
            </a:extLst>
          </p:cNvPr>
          <p:cNvCxnSpPr>
            <a:stCxn id="9" idx="3"/>
            <a:endCxn id="11" idx="1"/>
          </p:cNvCxnSpPr>
          <p:nvPr/>
        </p:nvCxnSpPr>
        <p:spPr>
          <a:xfrm>
            <a:off x="4715750" y="4436164"/>
            <a:ext cx="1730757" cy="1415423"/>
          </a:xfrm>
          <a:prstGeom prst="line">
            <a:avLst/>
          </a:prstGeom>
          <a:ln>
            <a:solidFill>
              <a:srgbClr val="49504F"/>
            </a:solidFill>
          </a:ln>
        </p:spPr>
        <p:style>
          <a:lnRef idx="1">
            <a:schemeClr val="accent1"/>
          </a:lnRef>
          <a:fillRef idx="0">
            <a:schemeClr val="accent1"/>
          </a:fillRef>
          <a:effectRef idx="0">
            <a:schemeClr val="accent1"/>
          </a:effectRef>
          <a:fontRef idx="minor">
            <a:schemeClr val="tx1"/>
          </a:fontRef>
        </p:style>
      </p:cxnSp>
      <p:sp>
        <p:nvSpPr>
          <p:cNvPr id="18" name="文本占位符 3">
            <a:extLst>
              <a:ext uri="{FF2B5EF4-FFF2-40B4-BE49-F238E27FC236}">
                <a16:creationId xmlns:a16="http://schemas.microsoft.com/office/drawing/2014/main" id="{6D031A6D-E1F2-4BC0-8A97-8FEB6607FB76}"/>
              </a:ext>
            </a:extLst>
          </p:cNvPr>
          <p:cNvSpPr txBox="1">
            <a:spLocks/>
          </p:cNvSpPr>
          <p:nvPr/>
        </p:nvSpPr>
        <p:spPr>
          <a:xfrm>
            <a:off x="4715750" y="3979820"/>
            <a:ext cx="262573"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endParaRPr lang="zh-CN" altLang="en-US" dirty="0"/>
          </a:p>
        </p:txBody>
      </p:sp>
      <p:sp>
        <p:nvSpPr>
          <p:cNvPr id="19" name="文本占位符 3">
            <a:extLst>
              <a:ext uri="{FF2B5EF4-FFF2-40B4-BE49-F238E27FC236}">
                <a16:creationId xmlns:a16="http://schemas.microsoft.com/office/drawing/2014/main" id="{9CCBEE2D-E53D-452F-9AA3-EF674E1D6F7D}"/>
              </a:ext>
            </a:extLst>
          </p:cNvPr>
          <p:cNvSpPr txBox="1">
            <a:spLocks/>
          </p:cNvSpPr>
          <p:nvPr/>
        </p:nvSpPr>
        <p:spPr>
          <a:xfrm>
            <a:off x="4681452" y="4480494"/>
            <a:ext cx="262573"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endParaRPr lang="zh-CN" altLang="en-US" dirty="0"/>
          </a:p>
        </p:txBody>
      </p:sp>
      <p:sp>
        <p:nvSpPr>
          <p:cNvPr id="20" name="文本占位符 3">
            <a:extLst>
              <a:ext uri="{FF2B5EF4-FFF2-40B4-BE49-F238E27FC236}">
                <a16:creationId xmlns:a16="http://schemas.microsoft.com/office/drawing/2014/main" id="{B4294F12-80B8-4143-9E45-642E2C588777}"/>
              </a:ext>
            </a:extLst>
          </p:cNvPr>
          <p:cNvSpPr txBox="1">
            <a:spLocks/>
          </p:cNvSpPr>
          <p:nvPr/>
        </p:nvSpPr>
        <p:spPr>
          <a:xfrm>
            <a:off x="6086945" y="3979819"/>
            <a:ext cx="262573"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a:t>1</a:t>
            </a:r>
            <a:endParaRPr lang="zh-CN" altLang="en-US" dirty="0"/>
          </a:p>
        </p:txBody>
      </p:sp>
    </p:spTree>
    <p:extLst>
      <p:ext uri="{BB962C8B-B14F-4D97-AF65-F5344CB8AC3E}">
        <p14:creationId xmlns:p14="http://schemas.microsoft.com/office/powerpoint/2010/main" val="46171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8" grpId="0"/>
      <p:bldP spid="19" grpId="0"/>
      <p:bldP spid="20" grpId="0"/>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14301</TotalTime>
  <Words>1280</Words>
  <Application>Microsoft Office PowerPoint</Application>
  <PresentationFormat>宽屏</PresentationFormat>
  <Paragraphs>221</Paragraphs>
  <Slides>28</Slides>
  <Notes>0</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28</vt:i4>
      </vt:variant>
    </vt:vector>
  </HeadingPairs>
  <TitlesOfParts>
    <vt:vector size="48" baseType="lpstr">
      <vt:lpstr>Alibaba PuHuiTi B</vt:lpstr>
      <vt:lpstr>Alibaba PuHuiTi M</vt:lpstr>
      <vt:lpstr>Alibaba PuHuiTi R</vt:lpstr>
      <vt:lpstr>阿里巴巴普惠体</vt:lpstr>
      <vt:lpstr>等线</vt:lpstr>
      <vt:lpstr>黑体</vt:lpstr>
      <vt:lpstr>宋体</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文章列表查看</vt:lpstr>
      <vt:lpstr>今日内容</vt:lpstr>
      <vt:lpstr>今日内容</vt:lpstr>
      <vt:lpstr>今日内容</vt:lpstr>
      <vt:lpstr>app端文章列表</vt:lpstr>
      <vt:lpstr>app端文章列表</vt:lpstr>
      <vt:lpstr>app端文章列表</vt:lpstr>
      <vt:lpstr>app端文章列表</vt:lpstr>
      <vt:lpstr>app端文章列表</vt:lpstr>
      <vt:lpstr>app端文章列表</vt:lpstr>
      <vt:lpstr>app端文章列表</vt:lpstr>
      <vt:lpstr>app端文章列表</vt:lpstr>
      <vt:lpstr>app端文章列表</vt:lpstr>
      <vt:lpstr>app端文章列表</vt:lpstr>
      <vt:lpstr>app端文章列表</vt:lpstr>
      <vt:lpstr>app端文章列表</vt:lpstr>
      <vt:lpstr>app端文章列表</vt:lpstr>
      <vt:lpstr>文章详情</vt:lpstr>
      <vt:lpstr>文章详情</vt:lpstr>
      <vt:lpstr>文章详情</vt:lpstr>
      <vt:lpstr>文章详情</vt:lpstr>
      <vt:lpstr>文章详情</vt:lpstr>
      <vt:lpstr>文章详情</vt:lpstr>
      <vt:lpstr>文章详情</vt:lpstr>
      <vt:lpstr>文章详情</vt:lpstr>
      <vt:lpstr>文章详情</vt:lpstr>
      <vt:lpstr>文章详情</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yuhon</cp:lastModifiedBy>
  <cp:revision>862</cp:revision>
  <dcterms:created xsi:type="dcterms:W3CDTF">2020-03-31T02:23:27Z</dcterms:created>
  <dcterms:modified xsi:type="dcterms:W3CDTF">2021-08-11T02:04:05Z</dcterms:modified>
</cp:coreProperties>
</file>