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581" r:id="rId9"/>
    <p:sldId id="564" r:id="rId10"/>
    <p:sldId id="582" r:id="rId11"/>
    <p:sldId id="583" r:id="rId12"/>
    <p:sldId id="575" r:id="rId13"/>
    <p:sldId id="566" r:id="rId14"/>
    <p:sldId id="563" r:id="rId15"/>
    <p:sldId id="585" r:id="rId16"/>
    <p:sldId id="594" r:id="rId17"/>
    <p:sldId id="595" r:id="rId18"/>
    <p:sldId id="604" r:id="rId19"/>
    <p:sldId id="580" r:id="rId20"/>
    <p:sldId id="465" r:id="rId21"/>
    <p:sldId id="586" r:id="rId22"/>
    <p:sldId id="603" r:id="rId23"/>
    <p:sldId id="596" r:id="rId24"/>
    <p:sldId id="597" r:id="rId25"/>
    <p:sldId id="598" r:id="rId26"/>
    <p:sldId id="589" r:id="rId27"/>
    <p:sldId id="599" r:id="rId28"/>
    <p:sldId id="600" r:id="rId29"/>
    <p:sldId id="590" r:id="rId30"/>
    <p:sldId id="591" r:id="rId31"/>
    <p:sldId id="602" r:id="rId32"/>
    <p:sldId id="481" r:id="rId33"/>
    <p:sldId id="466" r:id="rId34"/>
    <p:sldId id="592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333333"/>
    <a:srgbClr val="AD2B26"/>
    <a:srgbClr val="49504F"/>
    <a:srgbClr val="B7000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Freemarker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028BF22-D170-4BCD-889B-7405B62EF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96410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下创建</a:t>
            </a:r>
            <a:r>
              <a:rPr lang="en-US" altLang="zh-CN" dirty="0"/>
              <a:t>templates</a:t>
            </a:r>
            <a:r>
              <a:rPr lang="zh-CN" altLang="en-US" dirty="0"/>
              <a:t>，此目录为</a:t>
            </a:r>
            <a:r>
              <a:rPr lang="en-US" altLang="zh-CN" dirty="0" err="1">
                <a:solidFill>
                  <a:srgbClr val="C00000"/>
                </a:solidFill>
              </a:rPr>
              <a:t>freemarker</a:t>
            </a:r>
            <a:r>
              <a:rPr lang="zh-CN" altLang="en-US" dirty="0">
                <a:solidFill>
                  <a:srgbClr val="C00000"/>
                </a:solidFill>
              </a:rPr>
              <a:t>的默认模板存放目录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templates</a:t>
            </a:r>
            <a:r>
              <a:rPr lang="zh-CN" altLang="en-US" dirty="0"/>
              <a:t>下创建模板文件 </a:t>
            </a:r>
            <a:r>
              <a:rPr lang="en-US" altLang="zh-CN" dirty="0"/>
              <a:t>01-basic.ftl </a:t>
            </a:r>
            <a:r>
              <a:rPr lang="zh-CN" altLang="en-US" dirty="0"/>
              <a:t>，模板中的</a:t>
            </a:r>
            <a:r>
              <a:rPr lang="zh-CN" altLang="en-US" dirty="0">
                <a:solidFill>
                  <a:srgbClr val="C00000"/>
                </a:solidFill>
              </a:rPr>
              <a:t>插值表达式</a:t>
            </a:r>
            <a:r>
              <a:rPr lang="zh-CN" altLang="en-US" dirty="0"/>
              <a:t>最终会被</a:t>
            </a:r>
            <a:r>
              <a:rPr lang="en-US" altLang="zh-CN" dirty="0" err="1"/>
              <a:t>freemarker</a:t>
            </a:r>
            <a:r>
              <a:rPr lang="zh-CN" altLang="en-US" dirty="0"/>
              <a:t>替换成具体的数据。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EAF15B-9D1F-482E-BBE5-D329F185D771}"/>
              </a:ext>
            </a:extLst>
          </p:cNvPr>
          <p:cNvGrpSpPr/>
          <p:nvPr/>
        </p:nvGrpSpPr>
        <p:grpSpPr>
          <a:xfrm>
            <a:off x="973170" y="2848664"/>
            <a:ext cx="5781673" cy="3600986"/>
            <a:chOff x="991335" y="2818839"/>
            <a:chExt cx="5781673" cy="360098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80EDD4E1-B1D1-4C35-B941-93B4E430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431" y="2818839"/>
              <a:ext cx="4293577" cy="3600986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&lt;!DOCTYPE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meta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charset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="utf-8"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&gt;Hello World!&lt;/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普通文本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String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展示：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Student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中的数据展示：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姓名：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年龄：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563A47E-5C7D-4B09-9E42-512FA8C623F1}"/>
                </a:ext>
              </a:extLst>
            </p:cNvPr>
            <p:cNvSpPr txBox="1"/>
            <p:nvPr/>
          </p:nvSpPr>
          <p:spPr>
            <a:xfrm>
              <a:off x="991335" y="4237892"/>
              <a:ext cx="117084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ea typeface="Alibaba PuHuiTi B"/>
                </a:rPr>
                <a:t>01-basic.ftl </a:t>
              </a:r>
              <a:endParaRPr lang="zh-CN" altLang="en-US" sz="1600" dirty="0">
                <a:ea typeface="Alibaba PuHuiTi B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D19DF-8416-424B-8CAA-276EA40F72DA}"/>
              </a:ext>
            </a:extLst>
          </p:cNvPr>
          <p:cNvSpPr txBox="1"/>
          <p:nvPr/>
        </p:nvSpPr>
        <p:spPr>
          <a:xfrm>
            <a:off x="4009292" y="4649157"/>
            <a:ext cx="1868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ea typeface="Alibaba PuHuiTi B"/>
              </a:rPr>
              <a:t>插值表达式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90352B-11D3-44A3-8D53-BA837B50CF00}"/>
              </a:ext>
            </a:extLst>
          </p:cNvPr>
          <p:cNvGrpSpPr/>
          <p:nvPr/>
        </p:nvGrpSpPr>
        <p:grpSpPr>
          <a:xfrm>
            <a:off x="7200900" y="3531985"/>
            <a:ext cx="4311894" cy="1533525"/>
            <a:chOff x="7200900" y="3531985"/>
            <a:chExt cx="4311894" cy="153352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58982A-2353-470E-AEC5-8039D3D37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2869" y="3531985"/>
              <a:ext cx="3209925" cy="1533525"/>
            </a:xfrm>
            <a:prstGeom prst="rect">
              <a:avLst/>
            </a:prstGeom>
            <a:ln>
              <a:solidFill>
                <a:srgbClr val="333333"/>
              </a:solidFill>
            </a:ln>
          </p:spPr>
        </p:pic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BFA9625-9447-4395-8960-183F22B7C3D8}"/>
                </a:ext>
              </a:extLst>
            </p:cNvPr>
            <p:cNvSpPr/>
            <p:nvPr/>
          </p:nvSpPr>
          <p:spPr>
            <a:xfrm>
              <a:off x="7200900" y="4132385"/>
              <a:ext cx="659423" cy="65063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AE5BC63-FFE8-4C83-91AF-C76593DD2B91}"/>
              </a:ext>
            </a:extLst>
          </p:cNvPr>
          <p:cNvSpPr/>
          <p:nvPr/>
        </p:nvSpPr>
        <p:spPr>
          <a:xfrm>
            <a:off x="3015762" y="4298748"/>
            <a:ext cx="738554" cy="29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46764A-95C9-44F4-B3D5-8AD7A6AE898C}"/>
              </a:ext>
            </a:extLst>
          </p:cNvPr>
          <p:cNvSpPr/>
          <p:nvPr/>
        </p:nvSpPr>
        <p:spPr>
          <a:xfrm>
            <a:off x="3015761" y="5209816"/>
            <a:ext cx="993531" cy="478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19B23-41B4-4FCD-9CF2-34714B9CA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作为</a:t>
            </a:r>
            <a:r>
              <a:rPr lang="en-US" altLang="zh-CN" dirty="0" err="1"/>
              <a:t>springmvc</a:t>
            </a:r>
            <a:r>
              <a:rPr lang="zh-CN" altLang="en-US" dirty="0"/>
              <a:t>一种视图格式，默认情况下</a:t>
            </a:r>
            <a:r>
              <a:rPr lang="en-US" altLang="zh-CN" dirty="0" err="1"/>
              <a:t>SpringMVC</a:t>
            </a:r>
            <a:r>
              <a:rPr lang="zh-CN" altLang="en-US" dirty="0"/>
              <a:t>支持</a:t>
            </a:r>
            <a:r>
              <a:rPr lang="en-US" altLang="zh-CN" dirty="0" err="1"/>
              <a:t>freemarker</a:t>
            </a:r>
            <a:r>
              <a:rPr lang="zh-CN" altLang="en-US" dirty="0"/>
              <a:t>视图格式。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E03E47A-A836-4F08-A319-CD8FA00A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49" y="2752764"/>
            <a:ext cx="4652350" cy="2308324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"basic"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model)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纯文本形式的参数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model.addAttribute(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"freemarker"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实体类相关的参数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student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Student();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.setName(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.setAge(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model.addAttribute(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"stu"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"01-basic"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BA76F6-F2DA-4145-8199-BB04B318FA4F}"/>
              </a:ext>
            </a:extLst>
          </p:cNvPr>
          <p:cNvGrpSpPr/>
          <p:nvPr/>
        </p:nvGrpSpPr>
        <p:grpSpPr>
          <a:xfrm>
            <a:off x="6705602" y="2290104"/>
            <a:ext cx="4293577" cy="4065465"/>
            <a:chOff x="6705602" y="2290104"/>
            <a:chExt cx="4293577" cy="406546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EF6990BE-A48F-426F-A4E9-03AC986D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2" y="2754583"/>
              <a:ext cx="4293577" cy="3600986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&lt;!DOCTYPE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meta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charset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="utf-8"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&gt;Hello World!&lt;/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普通文本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String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展示：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Student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中的数据展示：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姓名：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年龄：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42947-543C-4162-9FAE-82ED488D57C8}"/>
                </a:ext>
              </a:extLst>
            </p:cNvPr>
            <p:cNvSpPr txBox="1"/>
            <p:nvPr/>
          </p:nvSpPr>
          <p:spPr>
            <a:xfrm>
              <a:off x="6705602" y="2290104"/>
              <a:ext cx="24383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ea typeface="Alibaba PuHuiTi B"/>
                </a:rPr>
                <a:t>templates/</a:t>
              </a:r>
              <a:r>
                <a:rPr lang="en-US" altLang="zh-CN" sz="1600" dirty="0">
                  <a:solidFill>
                    <a:srgbClr val="C00000"/>
                  </a:solidFill>
                  <a:ea typeface="Alibaba PuHuiTi B"/>
                </a:rPr>
                <a:t>01-basic</a:t>
              </a:r>
              <a:r>
                <a:rPr lang="en-US" altLang="zh-CN" sz="1600" dirty="0">
                  <a:ea typeface="Alibaba PuHuiTi B"/>
                </a:rPr>
                <a:t>.ftl </a:t>
              </a:r>
              <a:endParaRPr lang="zh-CN" altLang="en-US" sz="1600" dirty="0">
                <a:ea typeface="Alibaba PuHuiTi B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9C3CB28-6716-4DE7-810E-C462EA71B3A3}"/>
              </a:ext>
            </a:extLst>
          </p:cNvPr>
          <p:cNvSpPr/>
          <p:nvPr/>
        </p:nvSpPr>
        <p:spPr>
          <a:xfrm>
            <a:off x="1820008" y="4554412"/>
            <a:ext cx="975946" cy="290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1030D7-EBAA-4A40-B5E8-9BBE6056E58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2795954" y="2459381"/>
            <a:ext cx="3909648" cy="2240105"/>
          </a:xfrm>
          <a:prstGeom prst="straightConnector1">
            <a:avLst/>
          </a:prstGeom>
          <a:ln w="1270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45C91E0-07E5-4D3C-B756-C573AD7B6DE0}"/>
              </a:ext>
            </a:extLst>
          </p:cNvPr>
          <p:cNvSpPr/>
          <p:nvPr/>
        </p:nvSpPr>
        <p:spPr>
          <a:xfrm>
            <a:off x="2795954" y="3323492"/>
            <a:ext cx="562708" cy="290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99CFE0C-A3BE-4D19-BA8F-95D0A1A8FF22}"/>
              </a:ext>
            </a:extLst>
          </p:cNvPr>
          <p:cNvCxnSpPr>
            <a:stCxn id="24" idx="3"/>
          </p:cNvCxnSpPr>
          <p:nvPr/>
        </p:nvCxnSpPr>
        <p:spPr>
          <a:xfrm>
            <a:off x="3358662" y="3468566"/>
            <a:ext cx="3886200" cy="869317"/>
          </a:xfrm>
          <a:prstGeom prst="straightConnector1">
            <a:avLst/>
          </a:prstGeom>
          <a:ln w="1270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DECAD55-C784-41B5-A655-E61DA12BCC92}"/>
              </a:ext>
            </a:extLst>
          </p:cNvPr>
          <p:cNvSpPr/>
          <p:nvPr/>
        </p:nvSpPr>
        <p:spPr>
          <a:xfrm>
            <a:off x="2857500" y="4267547"/>
            <a:ext cx="439615" cy="216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E19A03-7238-4690-9DA6-5675C4EC0D59}"/>
              </a:ext>
            </a:extLst>
          </p:cNvPr>
          <p:cNvCxnSpPr>
            <a:stCxn id="27" idx="3"/>
          </p:cNvCxnSpPr>
          <p:nvPr/>
        </p:nvCxnSpPr>
        <p:spPr>
          <a:xfrm>
            <a:off x="3297115" y="4375812"/>
            <a:ext cx="3947747" cy="996288"/>
          </a:xfrm>
          <a:prstGeom prst="straightConnector1">
            <a:avLst/>
          </a:prstGeom>
          <a:ln w="1270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9AC5-D53C-4EB5-93B1-32BEE2BB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91AD6-CA3F-4E22-8FFA-FCC87A70D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69A02-4F67-417B-819B-EE164539B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6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0156" y="1095178"/>
            <a:ext cx="6193058" cy="4511040"/>
          </a:xfrm>
        </p:spPr>
        <p:txBody>
          <a:bodyPr/>
          <a:lstStyle/>
          <a:p>
            <a:r>
              <a:rPr lang="zh-CN" altLang="en-US" dirty="0">
                <a:ea typeface="Alibaba PuHuiTi B"/>
              </a:rPr>
              <a:t>环境搭建</a:t>
            </a:r>
            <a:endParaRPr lang="en-US" altLang="zh-CN" dirty="0">
              <a:ea typeface="Alibaba PuHuiTi B"/>
            </a:endParaRPr>
          </a:p>
          <a:p>
            <a:pPr lvl="1"/>
            <a:r>
              <a:rPr lang="zh-CN" altLang="en-US" b="0" dirty="0">
                <a:ea typeface="Alibaba PuHuiTi B"/>
              </a:rPr>
              <a:t>导入</a:t>
            </a:r>
            <a:r>
              <a:rPr lang="en-US" altLang="zh-CN" b="0" dirty="0" err="1">
                <a:ea typeface="Alibaba PuHuiTi B"/>
              </a:rPr>
              <a:t>freemerker</a:t>
            </a:r>
            <a:r>
              <a:rPr lang="en-US" altLang="zh-CN" b="0" dirty="0">
                <a:ea typeface="Alibaba PuHuiTi B"/>
              </a:rPr>
              <a:t>-starter</a:t>
            </a:r>
          </a:p>
          <a:p>
            <a:pPr lvl="1"/>
            <a:r>
              <a:rPr lang="zh-CN" altLang="en-US" b="0" dirty="0">
                <a:ea typeface="Alibaba PuHuiTi B"/>
              </a:rPr>
              <a:t>模板配置</a:t>
            </a:r>
            <a:endParaRPr lang="en-US" altLang="zh-CN" b="0" dirty="0">
              <a:ea typeface="Alibaba PuHuiTi B"/>
            </a:endParaRPr>
          </a:p>
          <a:p>
            <a:r>
              <a:rPr lang="zh-CN" altLang="en-US" dirty="0">
                <a:ea typeface="Alibaba PuHuiTi B"/>
              </a:rPr>
              <a:t>入门案例</a:t>
            </a:r>
            <a:endParaRPr lang="en-US" altLang="zh-CN" dirty="0">
              <a:ea typeface="Alibaba PuHuiTi B"/>
            </a:endParaRPr>
          </a:p>
          <a:p>
            <a:pPr lvl="1"/>
            <a:r>
              <a:rPr lang="zh-CN" altLang="en-US" b="0" dirty="0">
                <a:ea typeface="Alibaba PuHuiTi B"/>
              </a:rPr>
              <a:t>准备模板（</a:t>
            </a:r>
            <a:r>
              <a:rPr lang="en-US" altLang="zh-CN" b="0" dirty="0">
                <a:ea typeface="Alibaba PuHuiTi B"/>
              </a:rPr>
              <a:t>templates/</a:t>
            </a:r>
            <a:r>
              <a:rPr lang="en-US" altLang="zh-CN" b="0" dirty="0" err="1">
                <a:ea typeface="Alibaba PuHuiTi B"/>
              </a:rPr>
              <a:t>xx.ftl</a:t>
            </a:r>
            <a:r>
              <a:rPr lang="zh-CN" altLang="en-US" b="0" dirty="0">
                <a:ea typeface="Alibaba PuHuiTi B"/>
              </a:rPr>
              <a:t>）</a:t>
            </a:r>
            <a:endParaRPr lang="en-US" altLang="zh-CN" b="0" dirty="0">
              <a:ea typeface="Alibaba PuHuiTi B"/>
            </a:endParaRPr>
          </a:p>
          <a:p>
            <a:pPr lvl="1"/>
            <a:r>
              <a:rPr lang="en-US" altLang="zh-CN" b="0" dirty="0" err="1">
                <a:ea typeface="Alibaba PuHuiTi B"/>
              </a:rPr>
              <a:t>freemarker</a:t>
            </a:r>
            <a:r>
              <a:rPr lang="zh-CN" altLang="en-US" b="0" dirty="0">
                <a:ea typeface="Alibaba PuHuiTi B"/>
              </a:rPr>
              <a:t>作为</a:t>
            </a:r>
            <a:r>
              <a:rPr lang="en-US" altLang="zh-CN" b="0" dirty="0" err="1">
                <a:ea typeface="Alibaba PuHuiTi B"/>
              </a:rPr>
              <a:t>springmvc</a:t>
            </a:r>
            <a:r>
              <a:rPr lang="zh-CN" altLang="en-US" b="0" dirty="0">
                <a:ea typeface="Alibaba PuHuiTi B"/>
              </a:rPr>
              <a:t>视图进行输出</a:t>
            </a:r>
            <a:endParaRPr lang="en-US" altLang="zh-CN" b="0" dirty="0">
              <a:ea typeface="Alibaba PuHuiTi B"/>
            </a:endParaRPr>
          </a:p>
          <a:p>
            <a:pPr lvl="1"/>
            <a:r>
              <a:rPr lang="zh-CN" altLang="en-US" b="0" dirty="0">
                <a:ea typeface="Alibaba PuHuiTi B"/>
              </a:rPr>
              <a:t>插值表达式</a:t>
            </a:r>
            <a:r>
              <a:rPr lang="en-US" altLang="zh-CN" b="0" dirty="0">
                <a:ea typeface="Alibaba PuHuiTi B"/>
                <a:sym typeface="Wingdings" panose="05000000000000000000" pitchFamily="2" charset="2"/>
              </a:rPr>
              <a:t>  ${name}</a:t>
            </a:r>
            <a:endParaRPr lang="en-US" altLang="zh-CN" b="0" dirty="0">
              <a:ea typeface="Alibaba PuHuiTi B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63106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0513"/>
          </a:xfrm>
        </p:spPr>
        <p:txBody>
          <a:bodyPr/>
          <a:lstStyle/>
          <a:p>
            <a:r>
              <a:rPr lang="zh-CN" altLang="en-US" dirty="0"/>
              <a:t>基础语法种类</a:t>
            </a:r>
            <a:endParaRPr lang="en-US" altLang="zh-CN" dirty="0"/>
          </a:p>
          <a:p>
            <a:r>
              <a:rPr lang="zh-CN" altLang="en-US" dirty="0"/>
              <a:t>集合指令（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zh-CN" altLang="en-US" dirty="0"/>
              <a:t>空值处理</a:t>
            </a:r>
            <a:endParaRPr lang="en-US" altLang="zh-CN" dirty="0"/>
          </a:p>
          <a:p>
            <a:r>
              <a:rPr lang="zh-CN" altLang="en-US" dirty="0"/>
              <a:t>内建函数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基础语法种类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8CA990-3DFF-4960-8528-71F6E8A01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、注释，即</a:t>
            </a:r>
            <a:r>
              <a:rPr lang="en-US" altLang="zh-CN" dirty="0"/>
              <a:t>&lt;#--  --&gt;</a:t>
            </a:r>
            <a:r>
              <a:rPr lang="zh-CN" altLang="en-US" dirty="0"/>
              <a:t>，介于其之间的内容会被</a:t>
            </a:r>
            <a:r>
              <a:rPr lang="en-US" altLang="zh-CN" dirty="0" err="1"/>
              <a:t>freemarker</a:t>
            </a:r>
            <a:r>
              <a:rPr lang="zh-CN" altLang="en-US" dirty="0"/>
              <a:t>忽略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F0CB143B-0A10-4EE9-B71D-D43AD4C4D3A6}"/>
              </a:ext>
            </a:extLst>
          </p:cNvPr>
          <p:cNvSpPr txBox="1">
            <a:spLocks/>
          </p:cNvSpPr>
          <p:nvPr/>
        </p:nvSpPr>
        <p:spPr>
          <a:xfrm>
            <a:off x="710880" y="2763831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、插值（</a:t>
            </a:r>
            <a:r>
              <a:rPr lang="en-US" altLang="zh-CN" dirty="0"/>
              <a:t>Interpolation</a:t>
            </a:r>
            <a:r>
              <a:rPr lang="zh-CN" altLang="en-US" dirty="0"/>
              <a:t>）：即</a:t>
            </a:r>
            <a:r>
              <a:rPr lang="en-US" altLang="zh-CN" dirty="0"/>
              <a:t>${..}</a:t>
            </a:r>
            <a:r>
              <a:rPr lang="zh-CN" altLang="en-US" dirty="0"/>
              <a:t>部分</a:t>
            </a:r>
            <a:r>
              <a:rPr lang="en-US" altLang="zh-CN" dirty="0"/>
              <a:t>,</a:t>
            </a:r>
            <a:r>
              <a:rPr lang="en-US" altLang="zh-CN" dirty="0" err="1"/>
              <a:t>freemarker</a:t>
            </a:r>
            <a:r>
              <a:rPr lang="zh-CN" altLang="en-US" dirty="0"/>
              <a:t>会用真实的值代替</a:t>
            </a:r>
            <a:r>
              <a:rPr lang="en-US" altLang="zh-CN" dirty="0"/>
              <a:t>${..}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1539218B-CB42-4677-ADC9-F966CD8F7E6E}"/>
              </a:ext>
            </a:extLst>
          </p:cNvPr>
          <p:cNvSpPr txBox="1">
            <a:spLocks/>
          </p:cNvSpPr>
          <p:nvPr/>
        </p:nvSpPr>
        <p:spPr>
          <a:xfrm>
            <a:off x="710880" y="389229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FTL</a:t>
            </a:r>
            <a:r>
              <a:rPr lang="zh-CN" altLang="en-US" dirty="0"/>
              <a:t>指令：和</a:t>
            </a:r>
            <a:r>
              <a:rPr lang="en-US" altLang="zh-CN" dirty="0"/>
              <a:t>HTML</a:t>
            </a:r>
            <a:r>
              <a:rPr lang="zh-CN" altLang="en-US" dirty="0"/>
              <a:t>标记类似，名字前加</a:t>
            </a:r>
            <a:r>
              <a:rPr lang="en-US" altLang="zh-CN" dirty="0"/>
              <a:t>#</a:t>
            </a:r>
            <a:r>
              <a:rPr lang="zh-CN" altLang="en-US" dirty="0"/>
              <a:t>予以区分，</a:t>
            </a:r>
            <a:r>
              <a:rPr lang="en-US" altLang="zh-CN" dirty="0" err="1"/>
              <a:t>Freemarker</a:t>
            </a:r>
            <a:r>
              <a:rPr lang="zh-CN" altLang="en-US" dirty="0"/>
              <a:t>会解析标签中的表达式或逻辑。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4D694EA8-4BCB-4301-A1E6-29DD9F70AC0B}"/>
              </a:ext>
            </a:extLst>
          </p:cNvPr>
          <p:cNvSpPr txBox="1">
            <a:spLocks/>
          </p:cNvSpPr>
          <p:nvPr/>
        </p:nvSpPr>
        <p:spPr>
          <a:xfrm>
            <a:off x="710879" y="5018056"/>
            <a:ext cx="1098288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、文本，仅文本信息，这些不是</a:t>
            </a:r>
            <a:r>
              <a:rPr lang="en-US" altLang="zh-CN" dirty="0" err="1"/>
              <a:t>freemarker</a:t>
            </a:r>
            <a:r>
              <a:rPr lang="zh-CN" altLang="en-US" dirty="0"/>
              <a:t>的注释、插值、</a:t>
            </a:r>
            <a:r>
              <a:rPr lang="en-US" altLang="zh-CN" dirty="0"/>
              <a:t>FTL</a:t>
            </a:r>
            <a:r>
              <a:rPr lang="zh-CN" altLang="en-US" dirty="0"/>
              <a:t>指令的内容会被</a:t>
            </a:r>
            <a:r>
              <a:rPr lang="en-US" altLang="zh-CN" dirty="0" err="1"/>
              <a:t>freemarker</a:t>
            </a:r>
            <a:r>
              <a:rPr lang="zh-CN" altLang="en-US" dirty="0"/>
              <a:t>忽略解析，直接输出内容。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E873904-7F08-4340-87C4-285A2385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2263290"/>
            <a:ext cx="821201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&lt;#--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我是一个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freemarker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--&gt;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A6AC22D-959E-45C1-9B21-454B8046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3355938"/>
            <a:ext cx="821201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Hello ${name}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80A76A-9306-48A6-8F8A-B325B8FF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4432323"/>
            <a:ext cx="821201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 &gt;FTL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&lt;/#&gt;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83DCDED-3C78-4D1F-8AE6-5B977E6D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5746485"/>
            <a:ext cx="8212015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&lt;#--freemarker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中的普通文本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我是一个普通的文本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  <p:bldP spid="11" grpId="0"/>
      <p:bldP spid="12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基础语法种类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8CA990-3DFF-4960-8528-71F6E8A01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574" y="1781108"/>
            <a:ext cx="10698800" cy="188591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、注释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、插值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FTL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、文本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F7B1349E-09EB-4A93-8209-45A2EB2582D8}"/>
              </a:ext>
            </a:extLst>
          </p:cNvPr>
          <p:cNvSpPr txBox="1">
            <a:spLocks/>
          </p:cNvSpPr>
          <p:nvPr/>
        </p:nvSpPr>
        <p:spPr>
          <a:xfrm>
            <a:off x="814574" y="4032000"/>
            <a:ext cx="10698800" cy="188591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FTL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遍历</a:t>
            </a:r>
            <a:r>
              <a:rPr lang="en-US" altLang="zh-CN" dirty="0"/>
              <a:t>list</a:t>
            </a:r>
            <a:r>
              <a:rPr lang="zh-CN" altLang="en-US" dirty="0"/>
              <a:t>、遍历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判断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8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集合指令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4254" y="1708796"/>
            <a:ext cx="4359061" cy="517190"/>
          </a:xfrm>
        </p:spPr>
        <p:txBody>
          <a:bodyPr/>
          <a:lstStyle/>
          <a:p>
            <a:r>
              <a:rPr lang="zh-CN" altLang="en-US" dirty="0"/>
              <a:t>指令格式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6333C7-CBEF-48DA-A360-7BD7D9F6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54" y="2225986"/>
            <a:ext cx="821201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&gt;&lt;/#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FA3DBE-16C5-42C2-A5BF-857313C36C75}"/>
              </a:ext>
            </a:extLst>
          </p:cNvPr>
          <p:cNvGrpSpPr/>
          <p:nvPr/>
        </p:nvGrpSpPr>
        <p:grpSpPr>
          <a:xfrm>
            <a:off x="774254" y="2777990"/>
            <a:ext cx="4359061" cy="2206855"/>
            <a:chOff x="774254" y="2777990"/>
            <a:chExt cx="4359061" cy="220685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9802A7F-B1D6-4580-A349-9930958E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54" y="3415185"/>
              <a:ext cx="4072135" cy="1569660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&lt;#list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stus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as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stu_index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    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stu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money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&lt;/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&lt;/#list&gt;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D755FD4A-7D9A-4DCE-98F4-7992685D517A}"/>
                </a:ext>
              </a:extLst>
            </p:cNvPr>
            <p:cNvSpPr txBox="1">
              <a:spLocks/>
            </p:cNvSpPr>
            <p:nvPr/>
          </p:nvSpPr>
          <p:spPr>
            <a:xfrm>
              <a:off x="774254" y="2777990"/>
              <a:ext cx="4359061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例子</a:t>
              </a:r>
            </a:p>
          </p:txBody>
        </p:sp>
      </p:grpSp>
      <p:sp>
        <p:nvSpPr>
          <p:cNvPr id="8" name="三角形 9">
            <a:extLst>
              <a:ext uri="{FF2B5EF4-FFF2-40B4-BE49-F238E27FC236}">
                <a16:creationId xmlns:a16="http://schemas.microsoft.com/office/drawing/2014/main" id="{5F0307E6-8EEC-4524-B117-C0F872FAA9D7}"/>
              </a:ext>
            </a:extLst>
          </p:cNvPr>
          <p:cNvSpPr/>
          <p:nvPr/>
        </p:nvSpPr>
        <p:spPr>
          <a:xfrm rot="2651319">
            <a:off x="717495" y="570110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D98C2F2-91E1-44F0-9558-499416BC1CF8}"/>
              </a:ext>
            </a:extLst>
          </p:cNvPr>
          <p:cNvSpPr txBox="1"/>
          <p:nvPr/>
        </p:nvSpPr>
        <p:spPr>
          <a:xfrm>
            <a:off x="1278342" y="5740158"/>
            <a:ext cx="9023094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${</a:t>
            </a: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k_index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}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：得到循环的下标，使用方法是在</a:t>
            </a: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stu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后边加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"_index"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，它的值是从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0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开始</a:t>
            </a:r>
            <a:endParaRPr lang="en-US" altLang="zh-CN" sz="1400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4101AE-5256-4FC8-9C8D-CA761B4B62DC}"/>
              </a:ext>
            </a:extLst>
          </p:cNvPr>
          <p:cNvSpPr/>
          <p:nvPr/>
        </p:nvSpPr>
        <p:spPr>
          <a:xfrm>
            <a:off x="808696" y="5390786"/>
            <a:ext cx="10302240" cy="105426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423C53-4545-443B-A425-06F43CFAC75C}"/>
              </a:ext>
            </a:extLst>
          </p:cNvPr>
          <p:cNvSpPr/>
          <p:nvPr/>
        </p:nvSpPr>
        <p:spPr>
          <a:xfrm>
            <a:off x="710881" y="54169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0892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集合指令</a:t>
            </a:r>
            <a:r>
              <a:rPr lang="en-US" altLang="zh-CN" dirty="0"/>
              <a:t>-Map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871677-0C86-4C1B-BED1-A059C8BB7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65471"/>
            <a:ext cx="10698800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获取</a:t>
            </a:r>
            <a:r>
              <a:rPr lang="en-US" altLang="zh-CN" dirty="0"/>
              <a:t>map</a:t>
            </a:r>
            <a:r>
              <a:rPr lang="zh-CN" altLang="en-US" dirty="0"/>
              <a:t>中的值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E93F38-52C2-4168-98EB-4B5E47B5331C}"/>
              </a:ext>
            </a:extLst>
          </p:cNvPr>
          <p:cNvGrpSpPr/>
          <p:nvPr/>
        </p:nvGrpSpPr>
        <p:grpSpPr>
          <a:xfrm>
            <a:off x="710880" y="3393219"/>
            <a:ext cx="10698800" cy="1534828"/>
            <a:chOff x="710880" y="3393219"/>
            <a:chExt cx="10698800" cy="1534828"/>
          </a:xfrm>
        </p:grpSpPr>
        <p:sp>
          <p:nvSpPr>
            <p:cNvPr id="15" name="文本占位符 8">
              <a:extLst>
                <a:ext uri="{FF2B5EF4-FFF2-40B4-BE49-F238E27FC236}">
                  <a16:creationId xmlns:a16="http://schemas.microsoft.com/office/drawing/2014/main" id="{CC62F199-151C-4AE4-BD86-5D9512C710ED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3393219"/>
              <a:ext cx="1069880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遍历</a:t>
              </a:r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234F3F9-CEEA-44F2-8CE2-236CC0EEB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555" y="4035367"/>
              <a:ext cx="6305382" cy="892680"/>
            </a:xfrm>
            <a:prstGeom prst="rect">
              <a:avLst/>
            </a:prstGeom>
            <a:solidFill>
              <a:srgbClr val="FFFFE4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&lt;#list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userMap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?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keys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as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key: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--value: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userMap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&lt;/#list&gt;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D2E382E-3F75-42A3-9C19-E337ABE7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55" y="2124305"/>
            <a:ext cx="6305382" cy="43200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map['keyname'].property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4FC63B-6207-4354-9D03-D70A6701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55" y="2828809"/>
            <a:ext cx="6305382" cy="43200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map.keyname.property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指令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4254" y="1539115"/>
            <a:ext cx="4359061" cy="517190"/>
          </a:xfrm>
        </p:spPr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6333C7-CBEF-48DA-A360-7BD7D9F6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51" y="1956216"/>
            <a:ext cx="7481724" cy="892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&lt;#if expression&gt;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&lt;#else&gt;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&lt;/#if&gt;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D755FD4A-7D9A-4DCE-98F4-7992685D517A}"/>
              </a:ext>
            </a:extLst>
          </p:cNvPr>
          <p:cNvSpPr txBox="1">
            <a:spLocks/>
          </p:cNvSpPr>
          <p:nvPr/>
        </p:nvSpPr>
        <p:spPr>
          <a:xfrm>
            <a:off x="774254" y="3103738"/>
            <a:ext cx="580239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需求：在</a:t>
            </a:r>
            <a:r>
              <a:rPr lang="en-US" altLang="zh-CN" dirty="0"/>
              <a:t>list</a:t>
            </a:r>
            <a:r>
              <a:rPr lang="zh-CN" altLang="en-US" dirty="0"/>
              <a:t>集合中判断学生为小红的数据字体显示为红色。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04167D0-F549-4626-9D06-07DB690A4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0" y="3718043"/>
            <a:ext cx="4608214" cy="2862322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&lt;#if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stu_index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&lt;#else 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stu_index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&lt;/#if&gt;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8B6003C0-E378-43A3-9C9A-92DA4E973D1B}"/>
              </a:ext>
            </a:extLst>
          </p:cNvPr>
          <p:cNvSpPr/>
          <p:nvPr/>
        </p:nvSpPr>
        <p:spPr>
          <a:xfrm rot="2651319">
            <a:off x="6131718" y="4981538"/>
            <a:ext cx="202625" cy="18474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B6B91E0-43E0-4B2C-B43E-0172685AB753}"/>
              </a:ext>
            </a:extLst>
          </p:cNvPr>
          <p:cNvSpPr txBox="1"/>
          <p:nvPr/>
        </p:nvSpPr>
        <p:spPr>
          <a:xfrm>
            <a:off x="6648191" y="5277154"/>
            <a:ext cx="4711395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在</a:t>
            </a: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freemarker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中，判断是否相等，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=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与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==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是一样的</a:t>
            </a:r>
            <a:endParaRPr lang="en-US" altLang="zh-CN" sz="1400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533922-A8EF-4E69-80AC-25A3988CC1F7}"/>
              </a:ext>
            </a:extLst>
          </p:cNvPr>
          <p:cNvSpPr/>
          <p:nvPr/>
        </p:nvSpPr>
        <p:spPr>
          <a:xfrm>
            <a:off x="6220459" y="4833484"/>
            <a:ext cx="5379299" cy="108443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D31859-1795-4200-B24E-94A82BF006D6}"/>
              </a:ext>
            </a:extLst>
          </p:cNvPr>
          <p:cNvSpPr/>
          <p:nvPr/>
        </p:nvSpPr>
        <p:spPr>
          <a:xfrm>
            <a:off x="6136630" y="4891259"/>
            <a:ext cx="1023123" cy="37612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7966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12" grpId="0" animBg="1"/>
      <p:bldP spid="8" grpId="0" animBg="1"/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E7CE62-BCBA-4EA4-925D-DD1386237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5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-</a:t>
            </a:r>
            <a:r>
              <a:rPr lang="zh-CN" altLang="en-US" dirty="0"/>
              <a:t>数学运算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2599128"/>
          </a:xfrm>
        </p:spPr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表达式中完全支持算术运算</a:t>
            </a:r>
            <a:r>
              <a:rPr lang="en-US" altLang="zh-CN" dirty="0"/>
              <a:t>,</a:t>
            </a:r>
            <a:r>
              <a:rPr lang="en-US" altLang="zh-CN" dirty="0" err="1"/>
              <a:t>FreeMarker</a:t>
            </a:r>
            <a:r>
              <a:rPr lang="zh-CN" altLang="en-US" dirty="0"/>
              <a:t>支持的算术运算符包括</a:t>
            </a:r>
            <a:r>
              <a:rPr lang="en-US" altLang="zh-CN" dirty="0"/>
              <a:t>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加法： </a:t>
            </a:r>
            <a:r>
              <a:rPr lang="en-US" altLang="zh-CN" b="1" dirty="0"/>
              <a:t>+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减法： </a:t>
            </a:r>
            <a:r>
              <a:rPr lang="en-US" altLang="zh-CN" b="1" dirty="0"/>
              <a:t>-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乘法： </a:t>
            </a:r>
            <a:r>
              <a:rPr lang="en-US" altLang="zh-CN" b="1" dirty="0"/>
              <a:t>*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除法： </a:t>
            </a:r>
            <a:r>
              <a:rPr lang="en-US" altLang="zh-CN" b="1" dirty="0"/>
              <a:t>/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求模 </a:t>
            </a:r>
            <a:r>
              <a:rPr lang="en-US" altLang="zh-CN" dirty="0"/>
              <a:t>(</a:t>
            </a:r>
            <a:r>
              <a:rPr lang="zh-CN" altLang="en-US" dirty="0"/>
              <a:t>求余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  <a:r>
              <a:rPr lang="en-US" altLang="zh-CN" b="1" dirty="0"/>
              <a:t>%</a:t>
            </a:r>
            <a:endParaRPr lang="zh-CN" altLang="en-US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FB6F0B-D52A-4BCE-A668-E1513B81EA25}"/>
              </a:ext>
            </a:extLst>
          </p:cNvPr>
          <p:cNvGrpSpPr/>
          <p:nvPr/>
        </p:nvGrpSpPr>
        <p:grpSpPr>
          <a:xfrm>
            <a:off x="710880" y="4552469"/>
            <a:ext cx="6500385" cy="1797866"/>
            <a:chOff x="710880" y="4552469"/>
            <a:chExt cx="6500385" cy="179786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6D26723-3193-4225-A2F0-60160378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72" y="5182387"/>
              <a:ext cx="6382693" cy="1167948"/>
            </a:xfrm>
            <a:prstGeom prst="rect">
              <a:avLst/>
            </a:prstGeom>
            <a:solidFill>
              <a:srgbClr val="FFFFE4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100+5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运算： 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100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+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5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100 - 5 * 5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运算：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100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-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5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*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5 / 2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运算：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5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12 % 10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运算：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12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%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本占位符 3">
              <a:extLst>
                <a:ext uri="{FF2B5EF4-FFF2-40B4-BE49-F238E27FC236}">
                  <a16:creationId xmlns:a16="http://schemas.microsoft.com/office/drawing/2014/main" id="{6A837E94-E74A-4CDF-AA09-23ADB9D05C91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4552469"/>
              <a:ext cx="4359061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例子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-</a:t>
            </a:r>
            <a:r>
              <a:rPr lang="zh-CN" altLang="en-US" dirty="0"/>
              <a:t>比较运算符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63874BFC-4BC2-40D3-96A5-08C1C7FE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90424"/>
              </p:ext>
            </p:extLst>
          </p:nvPr>
        </p:nvGraphicFramePr>
        <p:xfrm>
          <a:off x="819027" y="1668334"/>
          <a:ext cx="10144720" cy="246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498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7307222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比较运算符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=</a:t>
                      </a:r>
                      <a:r>
                        <a:rPr lang="zh-CN" altLang="en-US" sz="1400" dirty="0">
                          <a:ea typeface="Alibaba PuHuiTi R"/>
                        </a:rPr>
                        <a:t>或者</a:t>
                      </a:r>
                      <a:r>
                        <a:rPr lang="en-US" altLang="zh-CN" sz="1400" dirty="0">
                          <a:ea typeface="Alibaba PuHuiTi R"/>
                        </a:rPr>
                        <a:t>==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判断两个值是否相等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!=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判断两个值是否不等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&gt;</a:t>
                      </a:r>
                      <a:r>
                        <a:rPr lang="zh-CN" altLang="en-US" sz="1400" dirty="0">
                          <a:ea typeface="Alibaba PuHuiTi R"/>
                        </a:rPr>
                        <a:t>或者</a:t>
                      </a:r>
                      <a:r>
                        <a:rPr lang="en-US" altLang="zh-CN" sz="1400" dirty="0" err="1">
                          <a:ea typeface="Alibaba PuHuiTi R"/>
                        </a:rPr>
                        <a:t>gt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判断左边值是否大于右边值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&gt;=</a:t>
                      </a:r>
                      <a:r>
                        <a:rPr lang="zh-CN" altLang="en-US" sz="1400" dirty="0">
                          <a:ea typeface="Alibaba PuHuiTi R"/>
                        </a:rPr>
                        <a:t>或者</a:t>
                      </a:r>
                      <a:r>
                        <a:rPr lang="en-US" altLang="zh-CN" sz="1400" dirty="0" err="1">
                          <a:ea typeface="Alibaba PuHuiTi R"/>
                        </a:rPr>
                        <a:t>gte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判断左边值是否大于等于右边值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1032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&lt;</a:t>
                      </a:r>
                      <a:r>
                        <a:rPr lang="zh-CN" altLang="en-US" sz="1400" dirty="0">
                          <a:ea typeface="Alibaba PuHuiTi R"/>
                        </a:rPr>
                        <a:t>或者</a:t>
                      </a:r>
                      <a:r>
                        <a:rPr lang="en-US" altLang="zh-CN" sz="1400" dirty="0" err="1">
                          <a:ea typeface="Alibaba PuHuiTi R"/>
                        </a:rPr>
                        <a:t>lt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判断左边值是否小于右边值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33269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&lt;=</a:t>
                      </a:r>
                      <a:r>
                        <a:rPr lang="zh-CN" altLang="en-US" sz="1400" dirty="0">
                          <a:ea typeface="Alibaba PuHuiTi R"/>
                        </a:rPr>
                        <a:t>或者</a:t>
                      </a:r>
                      <a:r>
                        <a:rPr lang="en-US" altLang="zh-CN" sz="1400" dirty="0" err="1">
                          <a:ea typeface="Alibaba PuHuiTi R"/>
                        </a:rPr>
                        <a:t>lte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判断左边值是否小于等于右边值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54005"/>
                  </a:ext>
                </a:extLst>
              </a:tr>
            </a:tbl>
          </a:graphicData>
        </a:graphic>
      </p:graphicFrame>
      <p:sp>
        <p:nvSpPr>
          <p:cNvPr id="7" name="三角形 9">
            <a:extLst>
              <a:ext uri="{FF2B5EF4-FFF2-40B4-BE49-F238E27FC236}">
                <a16:creationId xmlns:a16="http://schemas.microsoft.com/office/drawing/2014/main" id="{1E9A29AC-73CF-4894-BB77-6BB92C7EC403}"/>
              </a:ext>
            </a:extLst>
          </p:cNvPr>
          <p:cNvSpPr/>
          <p:nvPr/>
        </p:nvSpPr>
        <p:spPr>
          <a:xfrm rot="2651319">
            <a:off x="743568" y="4906600"/>
            <a:ext cx="146935" cy="15344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8DF615A-4348-4708-949C-0B4A17032BBD}"/>
              </a:ext>
            </a:extLst>
          </p:cNvPr>
          <p:cNvSpPr txBox="1"/>
          <p:nvPr/>
        </p:nvSpPr>
        <p:spPr>
          <a:xfrm>
            <a:off x="1774508" y="4799283"/>
            <a:ext cx="9023094" cy="13481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=</a:t>
            </a:r>
            <a:r>
              <a:rPr lang="zh-CN" altLang="en-US" sz="1400" dirty="0"/>
              <a:t>和</a:t>
            </a:r>
            <a:r>
              <a:rPr lang="en-US" altLang="zh-CN" sz="1400" dirty="0"/>
              <a:t>!=</a:t>
            </a:r>
            <a:r>
              <a:rPr lang="zh-CN" altLang="en-US" sz="1400" dirty="0"/>
              <a:t>可以用于字符串、数值和日期来比较是否相等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=</a:t>
            </a:r>
            <a:r>
              <a:rPr lang="zh-CN" altLang="en-US" sz="1400" dirty="0"/>
              <a:t>和</a:t>
            </a:r>
            <a:r>
              <a:rPr lang="en-US" altLang="zh-CN" sz="1400" dirty="0"/>
              <a:t>!=</a:t>
            </a:r>
            <a:r>
              <a:rPr lang="zh-CN" altLang="en-US" sz="1400" dirty="0"/>
              <a:t>两边必须是相同类型的值</a:t>
            </a:r>
            <a:r>
              <a:rPr lang="en-US" altLang="zh-CN" sz="1400" dirty="0"/>
              <a:t>,</a:t>
            </a:r>
            <a:r>
              <a:rPr lang="zh-CN" altLang="en-US" sz="1400" dirty="0"/>
              <a:t>否则会产生错误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字符串 </a:t>
            </a:r>
            <a:r>
              <a:rPr lang="en-US" altLang="zh-CN" sz="1400" dirty="0"/>
              <a:t>"x" </a:t>
            </a:r>
            <a:r>
              <a:rPr lang="zh-CN" altLang="en-US" sz="1400" dirty="0"/>
              <a:t>、</a:t>
            </a:r>
            <a:r>
              <a:rPr lang="en-US" altLang="zh-CN" sz="1400" dirty="0"/>
              <a:t>"x " </a:t>
            </a:r>
            <a:r>
              <a:rPr lang="zh-CN" altLang="en-US" sz="1400" dirty="0"/>
              <a:t>、</a:t>
            </a:r>
            <a:r>
              <a:rPr lang="en-US" altLang="zh-CN" sz="1400" dirty="0"/>
              <a:t>"X"</a:t>
            </a:r>
            <a:r>
              <a:rPr lang="zh-CN" altLang="en-US" sz="1400" dirty="0"/>
              <a:t>比较是不等的</a:t>
            </a:r>
            <a:r>
              <a:rPr lang="en-US" altLang="zh-CN" sz="1400" dirty="0"/>
              <a:t>.</a:t>
            </a:r>
            <a:r>
              <a:rPr lang="zh-CN" altLang="en-US" sz="1400" dirty="0"/>
              <a:t>因为</a:t>
            </a:r>
            <a:r>
              <a:rPr lang="en-US" altLang="zh-CN" sz="1400" dirty="0" err="1"/>
              <a:t>FreeMarker</a:t>
            </a:r>
            <a:r>
              <a:rPr lang="zh-CN" altLang="en-US" sz="1400" dirty="0"/>
              <a:t>是精确比较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gt</a:t>
            </a:r>
            <a:r>
              <a:rPr lang="zh-CN" altLang="en-US" sz="1400" dirty="0"/>
              <a:t>代替</a:t>
            </a:r>
            <a:r>
              <a:rPr lang="en-US" altLang="zh-CN" sz="1400" dirty="0"/>
              <a:t>&gt;,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FreeMarker</a:t>
            </a:r>
            <a:r>
              <a:rPr lang="zh-CN" altLang="en-US" sz="1400" dirty="0"/>
              <a:t>会把</a:t>
            </a:r>
            <a:r>
              <a:rPr lang="en-US" altLang="zh-CN" sz="1400" dirty="0"/>
              <a:t>&gt;</a:t>
            </a:r>
            <a:r>
              <a:rPr lang="zh-CN" altLang="en-US" sz="1400" dirty="0"/>
              <a:t>解释成</a:t>
            </a:r>
            <a:r>
              <a:rPr lang="en-US" altLang="zh-CN" sz="1400" dirty="0"/>
              <a:t>FTL</a:t>
            </a:r>
            <a:r>
              <a:rPr lang="zh-CN" altLang="en-US" sz="1400" dirty="0"/>
              <a:t>标签的结束字符</a:t>
            </a:r>
            <a:r>
              <a:rPr lang="en-US" altLang="zh-CN" sz="1400" dirty="0"/>
              <a:t>,</a:t>
            </a:r>
            <a:r>
              <a:rPr lang="zh-CN" altLang="en-US" sz="1400" dirty="0"/>
              <a:t>可使用括号避免这种情况</a:t>
            </a:r>
            <a:r>
              <a:rPr lang="en-US" altLang="zh-CN" sz="1400" dirty="0"/>
              <a:t>,</a:t>
            </a:r>
            <a:r>
              <a:rPr lang="zh-CN" altLang="en-US" sz="1400" dirty="0"/>
              <a:t>如</a:t>
            </a:r>
            <a:r>
              <a:rPr lang="en-US" altLang="zh-CN" sz="1400" dirty="0"/>
              <a:t>:&lt;#if (x&gt;y)&gt;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1FBD32-B6C7-427B-AA1A-B9803D644208}"/>
              </a:ext>
            </a:extLst>
          </p:cNvPr>
          <p:cNvSpPr/>
          <p:nvPr/>
        </p:nvSpPr>
        <p:spPr>
          <a:xfrm>
            <a:off x="819027" y="4579629"/>
            <a:ext cx="10302240" cy="17860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D90E3F-CCB5-4269-B95E-CDD721B25E22}"/>
              </a:ext>
            </a:extLst>
          </p:cNvPr>
          <p:cNvSpPr/>
          <p:nvPr/>
        </p:nvSpPr>
        <p:spPr>
          <a:xfrm>
            <a:off x="721212" y="4619047"/>
            <a:ext cx="1053296" cy="36047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1565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-</a:t>
            </a:r>
            <a:r>
              <a:rPr lang="zh-CN" altLang="en-US" dirty="0"/>
              <a:t>逻辑运算符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5180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逻辑与：</a:t>
            </a:r>
            <a:r>
              <a:rPr lang="en-US" altLang="zh-CN" b="1" dirty="0"/>
              <a:t>&amp;&amp;</a:t>
            </a:r>
            <a:r>
              <a:rPr lang="en-US" altLang="zh-C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逻辑或：</a:t>
            </a:r>
            <a:r>
              <a:rPr lang="en-US" altLang="zh-CN" b="1" dirty="0"/>
              <a:t>||</a:t>
            </a:r>
            <a:r>
              <a:rPr lang="en-US" altLang="zh-C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逻辑非：</a:t>
            </a:r>
            <a:r>
              <a:rPr lang="en-US" altLang="zh-CN" b="1" dirty="0"/>
              <a:t>!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1ECA18-DB7F-424E-9377-C1B07B07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84" y="4072743"/>
            <a:ext cx="6436165" cy="227767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&lt;#if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)&amp;&amp;(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(10 lt 12 )&amp;&amp;( 10  gt  5 )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显示为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&lt;/#if&gt;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&lt;#if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取反为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&lt;/#if&gt;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F91EAE9-3D6A-4CDA-AA77-103CA40C6B81}"/>
              </a:ext>
            </a:extLst>
          </p:cNvPr>
          <p:cNvSpPr txBox="1">
            <a:spLocks/>
          </p:cNvSpPr>
          <p:nvPr/>
        </p:nvSpPr>
        <p:spPr>
          <a:xfrm>
            <a:off x="710880" y="3555553"/>
            <a:ext cx="435906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833728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空值处理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813823"/>
          </a:xfrm>
        </p:spPr>
        <p:txBody>
          <a:bodyPr/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、判断某变量是否存在使用 </a:t>
            </a:r>
            <a:r>
              <a:rPr lang="en-US" altLang="zh-CN" sz="1400" dirty="0"/>
              <a:t>"??"</a:t>
            </a:r>
          </a:p>
          <a:p>
            <a:r>
              <a:rPr lang="zh-CN" altLang="en-US" sz="1400" dirty="0"/>
              <a:t>用法为</a:t>
            </a:r>
            <a:r>
              <a:rPr lang="en-US" altLang="zh-CN" sz="1400" dirty="0"/>
              <a:t>:variable??,</a:t>
            </a:r>
            <a:r>
              <a:rPr lang="zh-CN" altLang="en-US" sz="1400" dirty="0"/>
              <a:t>如果该变量存在</a:t>
            </a:r>
            <a:r>
              <a:rPr lang="en-US" altLang="zh-CN" sz="1400" dirty="0"/>
              <a:t>,</a:t>
            </a:r>
            <a:r>
              <a:rPr lang="zh-CN" altLang="en-US" sz="1400" dirty="0"/>
              <a:t>返回</a:t>
            </a:r>
            <a:r>
              <a:rPr lang="en-US" altLang="zh-CN" sz="1400" dirty="0"/>
              <a:t>true,</a:t>
            </a:r>
            <a:r>
              <a:rPr lang="zh-CN" altLang="en-US" sz="1400" dirty="0"/>
              <a:t>否则返回</a:t>
            </a:r>
            <a:r>
              <a:rPr lang="en-US" altLang="zh-CN" sz="1400" dirty="0"/>
              <a:t>false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E08C36-6E06-414E-961B-DA5B4D84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00" y="3119135"/>
            <a:ext cx="6277903" cy="101566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&lt;#if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&lt;#list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&lt;/#list&gt;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&lt;/#if&gt;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D1C563F1-DC0C-4648-8331-53478699326C}"/>
              </a:ext>
            </a:extLst>
          </p:cNvPr>
          <p:cNvSpPr txBox="1">
            <a:spLocks/>
          </p:cNvSpPr>
          <p:nvPr/>
        </p:nvSpPr>
        <p:spPr>
          <a:xfrm>
            <a:off x="710880" y="4275033"/>
            <a:ext cx="10698800" cy="22136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</a:t>
            </a:r>
            <a:r>
              <a:rPr lang="zh-CN" altLang="en-US" sz="1400" dirty="0"/>
              <a:t>、缺失变量默认值使用 </a:t>
            </a:r>
            <a:r>
              <a:rPr lang="en-US" altLang="zh-CN" sz="1400" dirty="0"/>
              <a:t>"!"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使用</a:t>
            </a:r>
            <a:r>
              <a:rPr lang="en-US" altLang="zh-CN" sz="1400" dirty="0"/>
              <a:t>!</a:t>
            </a:r>
            <a:r>
              <a:rPr lang="zh-CN" altLang="en-US" sz="1400" dirty="0"/>
              <a:t>要以指定一个默认值，当变量为空时显示默认值</a:t>
            </a:r>
          </a:p>
          <a:p>
            <a:r>
              <a:rPr lang="zh-CN" altLang="en-US" sz="1400" dirty="0"/>
              <a:t>  例：</a:t>
            </a:r>
            <a:r>
              <a:rPr lang="en-US" altLang="zh-CN" sz="1400" dirty="0"/>
              <a:t>${name!''}</a:t>
            </a:r>
            <a:r>
              <a:rPr lang="zh-CN" altLang="en-US" sz="1400" dirty="0"/>
              <a:t>表示如果</a:t>
            </a:r>
            <a:r>
              <a:rPr lang="en-US" altLang="zh-CN" sz="1400" dirty="0"/>
              <a:t>name</a:t>
            </a:r>
            <a:r>
              <a:rPr lang="zh-CN" altLang="en-US" sz="1400" dirty="0"/>
              <a:t>为空显示空字符串。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如果是嵌套对象则建议使用（）括起来</a:t>
            </a:r>
          </a:p>
          <a:p>
            <a:r>
              <a:rPr lang="zh-CN" altLang="en-US" sz="1400" dirty="0"/>
              <a:t>  例：</a:t>
            </a:r>
            <a:r>
              <a:rPr lang="en-US" altLang="zh-CN" sz="1400" dirty="0"/>
              <a:t>${(stu.name)!''}</a:t>
            </a:r>
            <a:r>
              <a:rPr lang="zh-CN" altLang="en-US" sz="1400" dirty="0"/>
              <a:t>表示，如果</a:t>
            </a:r>
            <a:r>
              <a:rPr lang="en-US" altLang="zh-CN" sz="1400" dirty="0" err="1"/>
              <a:t>stu</a:t>
            </a:r>
            <a:r>
              <a:rPr lang="zh-CN" altLang="en-US" sz="1400" dirty="0"/>
              <a:t>或</a:t>
            </a:r>
            <a:r>
              <a:rPr lang="en-US" altLang="zh-CN" sz="1400" dirty="0"/>
              <a:t>name</a:t>
            </a:r>
            <a:r>
              <a:rPr lang="zh-CN" altLang="en-US" sz="1400" dirty="0"/>
              <a:t>为空默认显示空字符串。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33DCF8A-DB5B-4BE7-91AE-A0896AE99FE9}"/>
              </a:ext>
            </a:extLst>
          </p:cNvPr>
          <p:cNvSpPr txBox="1">
            <a:spLocks/>
          </p:cNvSpPr>
          <p:nvPr/>
        </p:nvSpPr>
        <p:spPr>
          <a:xfrm>
            <a:off x="710880" y="2701157"/>
            <a:ext cx="10698800" cy="4493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例：为防止</a:t>
            </a:r>
            <a:r>
              <a:rPr lang="en-US" altLang="zh-CN" sz="1400" dirty="0" err="1"/>
              <a:t>stus</a:t>
            </a:r>
            <a:r>
              <a:rPr lang="zh-CN" altLang="en-US" sz="1400" dirty="0"/>
              <a:t>为空报错可以加上判断如下：</a:t>
            </a:r>
          </a:p>
        </p:txBody>
      </p:sp>
    </p:spTree>
    <p:extLst>
      <p:ext uri="{BB962C8B-B14F-4D97-AF65-F5344CB8AC3E}">
        <p14:creationId xmlns:p14="http://schemas.microsoft.com/office/powerpoint/2010/main" val="38295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1E25A-C3BB-4785-A9CF-115BEBD5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内建函数语法格式： 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en-US" altLang="zh-CN" dirty="0"/>
              <a:t>+?+</a:t>
            </a:r>
            <a:r>
              <a:rPr lang="zh-CN" altLang="en-US" dirty="0">
                <a:solidFill>
                  <a:srgbClr val="C00000"/>
                </a:solidFill>
              </a:rPr>
              <a:t>函数名称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9BA8B5-966F-4789-BE67-FCB21498070A}"/>
              </a:ext>
            </a:extLst>
          </p:cNvPr>
          <p:cNvGrpSpPr/>
          <p:nvPr/>
        </p:nvGrpSpPr>
        <p:grpSpPr>
          <a:xfrm>
            <a:off x="710880" y="2371920"/>
            <a:ext cx="10698800" cy="1057080"/>
            <a:chOff x="710880" y="2371920"/>
            <a:chExt cx="10698800" cy="1057080"/>
          </a:xfrm>
        </p:grpSpPr>
        <p:sp>
          <p:nvSpPr>
            <p:cNvPr id="5" name="文本占位符 3">
              <a:extLst>
                <a:ext uri="{FF2B5EF4-FFF2-40B4-BE49-F238E27FC236}">
                  <a16:creationId xmlns:a16="http://schemas.microsoft.com/office/drawing/2014/main" id="{630E09EB-C6FA-4660-BE61-FFB943139B99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2371920"/>
              <a:ext cx="10698800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集合的大小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7E36885-A16D-4681-A268-C30E3749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26" y="2997000"/>
              <a:ext cx="7315199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${集合名?size}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B9ACAC-FC27-4CBF-B237-C3B33DF4C44D}"/>
              </a:ext>
            </a:extLst>
          </p:cNvPr>
          <p:cNvGrpSpPr/>
          <p:nvPr/>
        </p:nvGrpSpPr>
        <p:grpSpPr>
          <a:xfrm>
            <a:off x="710880" y="3710294"/>
            <a:ext cx="10698800" cy="2159296"/>
            <a:chOff x="710880" y="3710294"/>
            <a:chExt cx="10698800" cy="2159296"/>
          </a:xfrm>
        </p:grpSpPr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EDA87926-41D3-4FF0-9780-4701C628D436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3710294"/>
              <a:ext cx="10698800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日期格式化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5C565066-BBEB-4652-A5AC-63E3DA86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78" y="4353341"/>
              <a:ext cx="7315200" cy="15162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显示年月日: ${today?date}</a:t>
              </a:r>
              <a:b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</a:b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显示时分秒：${today?time}</a:t>
              </a:r>
              <a:b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</a:b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显示日期+时间：${today?datetime}</a:t>
              </a:r>
              <a:b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</a:b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自定义格式化：${today?string("yyyy年MM月")}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3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C245-3A76-4DED-8A06-0C02BD32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指令语法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681D-9ED8-41C0-A7DD-DDB78B0F7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AB9F83-262A-4061-A976-E73C36618728}"/>
              </a:ext>
            </a:extLst>
          </p:cNvPr>
          <p:cNvGrpSpPr/>
          <p:nvPr/>
        </p:nvGrpSpPr>
        <p:grpSpPr>
          <a:xfrm>
            <a:off x="710880" y="1646134"/>
            <a:ext cx="10834108" cy="2479680"/>
            <a:chOff x="710880" y="1646134"/>
            <a:chExt cx="10834108" cy="2479680"/>
          </a:xfrm>
        </p:grpSpPr>
        <p:sp>
          <p:nvSpPr>
            <p:cNvPr id="5" name="文本占位符 3">
              <a:extLst>
                <a:ext uri="{FF2B5EF4-FFF2-40B4-BE49-F238E27FC236}">
                  <a16:creationId xmlns:a16="http://schemas.microsoft.com/office/drawing/2014/main" id="{630E09EB-C6FA-4660-BE61-FFB943139B99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1646134"/>
              <a:ext cx="10698800" cy="53850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内建函数</a:t>
              </a:r>
              <a:r>
                <a:rPr lang="en-US" altLang="zh-CN" dirty="0"/>
                <a:t>c</a:t>
              </a: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89CCA13-7A4D-489E-A814-EF114770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27" y="2157501"/>
              <a:ext cx="7315199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model.addAttribute("point", 102920122);</a:t>
              </a:r>
            </a:p>
          </p:txBody>
        </p:sp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2901391E-0191-420E-92B5-D817B2EF0620}"/>
                </a:ext>
              </a:extLst>
            </p:cNvPr>
            <p:cNvSpPr txBox="1">
              <a:spLocks/>
            </p:cNvSpPr>
            <p:nvPr/>
          </p:nvSpPr>
          <p:spPr>
            <a:xfrm>
              <a:off x="846188" y="2696005"/>
              <a:ext cx="10698800" cy="99780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point</a:t>
              </a:r>
              <a:r>
                <a:rPr lang="zh-CN" altLang="en-US" dirty="0"/>
                <a:t>是数字型，使用</a:t>
              </a:r>
              <a:r>
                <a:rPr lang="en-US" altLang="zh-CN" dirty="0"/>
                <a:t>${point}</a:t>
              </a:r>
              <a:r>
                <a:rPr lang="zh-CN" altLang="en-US" dirty="0"/>
                <a:t>会显示这个数字的值，每三位使用逗号分隔。</a:t>
              </a:r>
            </a:p>
            <a:p>
              <a:r>
                <a:rPr lang="zh-CN" altLang="en-US" dirty="0"/>
                <a:t>如果不想显示为每三位分隔的数字，可以使用</a:t>
              </a:r>
              <a:r>
                <a:rPr lang="en-US" altLang="zh-CN" dirty="0"/>
                <a:t>c</a:t>
              </a:r>
              <a:r>
                <a:rPr lang="zh-CN" altLang="en-US" dirty="0"/>
                <a:t>函数将数字型转成字符串输出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583E8-5925-40D3-86C8-91EDD10CC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27" y="3693814"/>
              <a:ext cx="7315199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rgbClr val="080808"/>
                  </a:solidFill>
                  <a:latin typeface="Consolas" panose="020B0609020204030204" pitchFamily="49" charset="0"/>
                  <a:ea typeface="Alibaba PuHuiTi B"/>
                </a:rPr>
                <a:t>${point?c}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2D4563E-7621-45ED-97E0-121A65219675}"/>
              </a:ext>
            </a:extLst>
          </p:cNvPr>
          <p:cNvGrpSpPr/>
          <p:nvPr/>
        </p:nvGrpSpPr>
        <p:grpSpPr>
          <a:xfrm>
            <a:off x="710880" y="4241393"/>
            <a:ext cx="10698800" cy="2446499"/>
            <a:chOff x="710880" y="4241393"/>
            <a:chExt cx="10698800" cy="2446499"/>
          </a:xfrm>
        </p:grpSpPr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06345476-49A3-4568-881D-FB76B4B20562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4241393"/>
              <a:ext cx="10698800" cy="132648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4.</a:t>
              </a:r>
              <a:r>
                <a:rPr lang="zh-CN" altLang="en-US" dirty="0"/>
                <a:t>将</a:t>
              </a:r>
              <a:r>
                <a:rPr lang="en-US" altLang="zh-CN" dirty="0"/>
                <a:t>json</a:t>
              </a:r>
              <a:r>
                <a:rPr lang="zh-CN" altLang="en-US" dirty="0"/>
                <a:t>字符串转成对象</a:t>
              </a:r>
              <a:endParaRPr lang="en-US" altLang="zh-CN" dirty="0"/>
            </a:p>
            <a:p>
              <a:r>
                <a:rPr lang="zh-CN" altLang="en-US" dirty="0"/>
                <a:t>   一个例子：</a:t>
              </a:r>
            </a:p>
            <a:p>
              <a:r>
                <a:rPr lang="zh-CN" altLang="en-US" dirty="0"/>
                <a:t>   其中用到了 </a:t>
              </a:r>
              <a:r>
                <a:rPr lang="en-US" altLang="zh-CN" dirty="0"/>
                <a:t>assign</a:t>
              </a:r>
              <a:r>
                <a:rPr lang="zh-CN" altLang="en-US" dirty="0"/>
                <a:t>标签，</a:t>
              </a:r>
              <a:r>
                <a:rPr lang="en-US" altLang="zh-CN" dirty="0"/>
                <a:t>assign</a:t>
              </a:r>
              <a:r>
                <a:rPr lang="zh-CN" altLang="en-US" dirty="0"/>
                <a:t>的作用是定义一个变量。</a:t>
              </a:r>
              <a:endParaRPr lang="en-US" altLang="zh-CN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E96AB66F-872E-4AEF-8E4A-09168019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24" y="5543027"/>
              <a:ext cx="7317802" cy="1144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&lt;#assign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"{'bank':'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工商银行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','account':'10101920201920212'}"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&lt;#assign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?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eval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/&gt;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开户行：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bank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 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账号：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Consolas" panose="020B0609020204030204" pitchFamily="49" charset="0"/>
                </a:rPr>
                <a:t>account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9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743" y="1840112"/>
            <a:ext cx="5760538" cy="3391764"/>
          </a:xfrm>
        </p:spPr>
        <p:txBody>
          <a:bodyPr/>
          <a:lstStyle/>
          <a:p>
            <a:r>
              <a:rPr lang="zh-CN" altLang="en-US" dirty="0"/>
              <a:t>内建函数语法格式： 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en-US" altLang="zh-CN" dirty="0"/>
              <a:t>+?+</a:t>
            </a:r>
            <a:r>
              <a:rPr lang="zh-CN" altLang="en-US" dirty="0">
                <a:solidFill>
                  <a:srgbClr val="C00000"/>
                </a:solidFill>
              </a:rPr>
              <a:t>函数名称</a:t>
            </a:r>
          </a:p>
          <a:p>
            <a:pPr lvl="1"/>
            <a:r>
              <a:rPr lang="en-US" altLang="zh-CN" b="0" dirty="0">
                <a:ea typeface="Alibaba PuHuiTi B"/>
              </a:rPr>
              <a:t>${</a:t>
            </a:r>
            <a:r>
              <a:rPr lang="zh-CN" altLang="en-US" b="0" dirty="0">
                <a:ea typeface="Alibaba PuHuiTi B"/>
              </a:rPr>
              <a:t>集合名</a:t>
            </a:r>
            <a:r>
              <a:rPr lang="en-US" altLang="zh-CN" b="0" dirty="0">
                <a:ea typeface="Alibaba PuHuiTi B"/>
              </a:rPr>
              <a:t>?size}</a:t>
            </a:r>
          </a:p>
          <a:p>
            <a:pPr lvl="1"/>
            <a:r>
              <a:rPr lang="en-US" altLang="zh-CN" b="0" dirty="0">
                <a:ea typeface="Alibaba PuHuiTi B"/>
              </a:rPr>
              <a:t>${</a:t>
            </a:r>
            <a:r>
              <a:rPr lang="en-US" altLang="zh-CN" b="0" dirty="0" err="1">
                <a:ea typeface="Alibaba PuHuiTi B"/>
              </a:rPr>
              <a:t>today?datetime</a:t>
            </a:r>
            <a:r>
              <a:rPr lang="en-US" altLang="zh-CN" b="0" dirty="0">
                <a:ea typeface="Alibaba PuHuiTi B"/>
              </a:rPr>
              <a:t>}</a:t>
            </a:r>
          </a:p>
          <a:p>
            <a:pPr lvl="1"/>
            <a:r>
              <a:rPr lang="en-US" altLang="zh-CN" b="0" dirty="0">
                <a:ea typeface="Alibaba PuHuiTi B"/>
              </a:rPr>
              <a:t>${</a:t>
            </a:r>
            <a:r>
              <a:rPr lang="en-US" altLang="zh-CN" b="0" dirty="0" err="1">
                <a:ea typeface="Alibaba PuHuiTi B"/>
              </a:rPr>
              <a:t>today?string</a:t>
            </a:r>
            <a:r>
              <a:rPr lang="en-US" altLang="zh-CN" b="0" dirty="0">
                <a:ea typeface="Alibaba PuHuiTi B"/>
              </a:rPr>
              <a:t>("</a:t>
            </a:r>
            <a:r>
              <a:rPr lang="en-US" altLang="zh-CN" b="0" dirty="0" err="1">
                <a:ea typeface="Alibaba PuHuiTi B"/>
              </a:rPr>
              <a:t>yyyy</a:t>
            </a:r>
            <a:r>
              <a:rPr lang="zh-CN" altLang="en-US" b="0" dirty="0">
                <a:ea typeface="Alibaba PuHuiTi B"/>
              </a:rPr>
              <a:t>年</a:t>
            </a:r>
            <a:r>
              <a:rPr lang="en-US" altLang="zh-CN" b="0" dirty="0">
                <a:ea typeface="Alibaba PuHuiTi B"/>
              </a:rPr>
              <a:t>MM</a:t>
            </a:r>
            <a:r>
              <a:rPr lang="zh-CN" altLang="en-US" b="0" dirty="0">
                <a:ea typeface="Alibaba PuHuiTi B"/>
              </a:rPr>
              <a:t>月</a:t>
            </a:r>
            <a:r>
              <a:rPr lang="en-US" altLang="zh-CN" b="0" dirty="0">
                <a:ea typeface="Alibaba PuHuiTi B"/>
              </a:rPr>
              <a:t>")}</a:t>
            </a:r>
          </a:p>
          <a:p>
            <a:pPr lvl="1"/>
            <a:r>
              <a:rPr lang="en-US" altLang="zh-CN" b="0" dirty="0">
                <a:ea typeface="Alibaba PuHuiTi B"/>
              </a:rPr>
              <a:t>${</a:t>
            </a:r>
            <a:r>
              <a:rPr lang="en-US" altLang="zh-CN" b="0" dirty="0" err="1">
                <a:ea typeface="Alibaba PuHuiTi B"/>
              </a:rPr>
              <a:t>point?c</a:t>
            </a:r>
            <a:r>
              <a:rPr lang="en-US" altLang="zh-CN" b="0" dirty="0">
                <a:ea typeface="Alibaba PuHuiTi B"/>
              </a:rPr>
              <a:t>}</a:t>
            </a:r>
          </a:p>
          <a:p>
            <a:pPr lvl="1"/>
            <a:r>
              <a:rPr lang="en-US" altLang="zh-CN" b="0" dirty="0" err="1">
                <a:ea typeface="Alibaba PuHuiTi B"/>
              </a:rPr>
              <a:t>text?eval</a:t>
            </a:r>
            <a:endParaRPr lang="en-US" altLang="zh-CN" b="0" dirty="0">
              <a:ea typeface="Alibaba PuHuiTi B"/>
            </a:endParaRP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68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输出静态化文件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F263-E849-4C4D-B79B-B46CC703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输出静态化文件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CD08C-6B09-4F87-86B6-94112F45C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BB32B-14DC-4A0C-AA6B-5E9354712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860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freemarker</a:t>
            </a:r>
            <a:r>
              <a:rPr lang="zh-CN" altLang="en-US" dirty="0"/>
              <a:t>原生</a:t>
            </a:r>
            <a:r>
              <a:rPr lang="en-US" altLang="zh-CN" dirty="0" err="1"/>
              <a:t>Api</a:t>
            </a:r>
            <a:r>
              <a:rPr lang="zh-CN" altLang="en-US" dirty="0"/>
              <a:t>将页面生成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4B7EC-2E8E-41EC-A577-F726A3D3473D}"/>
              </a:ext>
            </a:extLst>
          </p:cNvPr>
          <p:cNvSpPr/>
          <p:nvPr/>
        </p:nvSpPr>
        <p:spPr>
          <a:xfrm>
            <a:off x="1556237" y="2831949"/>
            <a:ext cx="1916723" cy="79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Alibaba PuHuiTi B"/>
              </a:rPr>
              <a:t>index.ftl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BD9103-4935-4503-B741-45E5B7E9C50B}"/>
              </a:ext>
            </a:extLst>
          </p:cNvPr>
          <p:cNvSpPr/>
          <p:nvPr/>
        </p:nvSpPr>
        <p:spPr>
          <a:xfrm>
            <a:off x="1556237" y="4322769"/>
            <a:ext cx="1916723" cy="79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数据模型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91F229F-3328-4A6B-ADF7-9DED61D99159}"/>
              </a:ext>
            </a:extLst>
          </p:cNvPr>
          <p:cNvSpPr/>
          <p:nvPr/>
        </p:nvSpPr>
        <p:spPr>
          <a:xfrm>
            <a:off x="4557346" y="3491373"/>
            <a:ext cx="2092568" cy="8696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Alibaba PuHuiTi B"/>
              </a:rPr>
              <a:t>freemarker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A59835-0DFA-4341-85B2-B01C150C3942}"/>
              </a:ext>
            </a:extLst>
          </p:cNvPr>
          <p:cNvSpPr/>
          <p:nvPr/>
        </p:nvSpPr>
        <p:spPr>
          <a:xfrm>
            <a:off x="7751884" y="3446993"/>
            <a:ext cx="2637693" cy="9583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Alibaba PuHuiTi B"/>
              </a:rPr>
              <a:t>index.html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11887C-60FE-457E-8C54-B592B05197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472960" y="3227603"/>
            <a:ext cx="1390835" cy="39112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4ECC5F-DA33-4C5B-9F84-F7C342FA2BC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3472960" y="4233634"/>
            <a:ext cx="1390835" cy="48478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782A0A-B4FE-43B8-876D-94127C85E7F1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6649914" y="3926174"/>
            <a:ext cx="1101970" cy="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7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D63-DB87-4F8D-9C7F-F814C2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E985A-63ED-4444-A0B0-1A09425CF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962E4-B918-4B27-B7B9-499EE0F38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0687" y="5203832"/>
            <a:ext cx="10698800" cy="889237"/>
          </a:xfrm>
        </p:spPr>
        <p:txBody>
          <a:bodyPr/>
          <a:lstStyle/>
          <a:p>
            <a:r>
              <a:rPr lang="en-US" altLang="zh-CN" sz="1400" dirty="0" err="1"/>
              <a:t>FreeMarker</a:t>
            </a:r>
            <a:r>
              <a:rPr lang="en-US" altLang="zh-CN" sz="1400" dirty="0"/>
              <a:t> </a:t>
            </a:r>
            <a:r>
              <a:rPr lang="zh-CN" altLang="en-US" sz="1400" dirty="0"/>
              <a:t>是一款 模板引擎： 即一种基于模板和要改变的数据， 并用来生成输出文本</a:t>
            </a:r>
            <a:r>
              <a:rPr lang="en-US" altLang="zh-CN" sz="1400" dirty="0"/>
              <a:t>(HTML</a:t>
            </a:r>
            <a:r>
              <a:rPr lang="zh-CN" altLang="en-US" sz="1400" dirty="0"/>
              <a:t>网页，电子邮件，配置文件，源代码等</a:t>
            </a:r>
            <a:r>
              <a:rPr lang="en-US" altLang="zh-CN" sz="1400" dirty="0"/>
              <a:t>)</a:t>
            </a:r>
            <a:r>
              <a:rPr lang="zh-CN" altLang="en-US" sz="1400" dirty="0"/>
              <a:t>的通用工具。 它不是面向最终用户的，而是一个</a:t>
            </a:r>
            <a:r>
              <a:rPr lang="en-US" altLang="zh-CN" sz="1400" dirty="0"/>
              <a:t>Java</a:t>
            </a:r>
            <a:r>
              <a:rPr lang="zh-CN" altLang="en-US" sz="1400" dirty="0"/>
              <a:t>类库，是一款程序员可以嵌入他们所开发产品的组件。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50A00A-E0E4-4225-B935-B7B06A4B0A73}"/>
              </a:ext>
            </a:extLst>
          </p:cNvPr>
          <p:cNvSpPr/>
          <p:nvPr/>
        </p:nvSpPr>
        <p:spPr>
          <a:xfrm>
            <a:off x="1776047" y="2150649"/>
            <a:ext cx="2057400" cy="958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F6C512-A485-45FF-906E-F3D7416EC848}"/>
              </a:ext>
            </a:extLst>
          </p:cNvPr>
          <p:cNvSpPr/>
          <p:nvPr/>
        </p:nvSpPr>
        <p:spPr>
          <a:xfrm>
            <a:off x="1776047" y="3677848"/>
            <a:ext cx="2057400" cy="958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1739E9-F3AD-4C98-B309-CA967E5305E4}"/>
              </a:ext>
            </a:extLst>
          </p:cNvPr>
          <p:cNvSpPr/>
          <p:nvPr/>
        </p:nvSpPr>
        <p:spPr>
          <a:xfrm>
            <a:off x="4721792" y="2866292"/>
            <a:ext cx="2350695" cy="11254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Freemarker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447576-688D-4C08-B567-A0B99167720F}"/>
              </a:ext>
            </a:extLst>
          </p:cNvPr>
          <p:cNvSpPr/>
          <p:nvPr/>
        </p:nvSpPr>
        <p:spPr>
          <a:xfrm>
            <a:off x="7960833" y="2949818"/>
            <a:ext cx="2057400" cy="958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70D5F01-6843-4A2C-B602-10DFF62F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54" y="2190276"/>
            <a:ext cx="1822347" cy="90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${name}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699CA5D-A068-4504-BCC8-0307B8FE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215" y="3879812"/>
            <a:ext cx="1951894" cy="577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model.setName(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BB8EB7-5EA7-4E30-B060-F6CE2501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131" y="2977344"/>
            <a:ext cx="1876803" cy="90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925A38-E1B4-4D04-B215-35D9B4439F6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833447" y="2629830"/>
            <a:ext cx="1232596" cy="401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5921B4-A26B-4FAA-BEC6-DF30973E0147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V="1">
            <a:off x="3833447" y="3826894"/>
            <a:ext cx="1232596" cy="330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32BD7D0-5679-4FBB-8846-6ABFCF55393E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7072487" y="3428999"/>
            <a:ext cx="88834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15C7E95-AC7D-4CFE-98D8-9CB0923C2007}"/>
              </a:ext>
            </a:extLst>
          </p:cNvPr>
          <p:cNvSpPr txBox="1">
            <a:spLocks/>
          </p:cNvSpPr>
          <p:nvPr/>
        </p:nvSpPr>
        <p:spPr>
          <a:xfrm>
            <a:off x="2305220" y="1724372"/>
            <a:ext cx="1097404" cy="3483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template</a:t>
            </a:r>
            <a:endParaRPr lang="zh-CN" altLang="en-US" sz="120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09A84B74-E090-484F-A60D-892FF7400D45}"/>
              </a:ext>
            </a:extLst>
          </p:cNvPr>
          <p:cNvSpPr txBox="1">
            <a:spLocks/>
          </p:cNvSpPr>
          <p:nvPr/>
        </p:nvSpPr>
        <p:spPr>
          <a:xfrm>
            <a:off x="2305220" y="3264376"/>
            <a:ext cx="1097404" cy="3483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Java objects</a:t>
            </a:r>
            <a:endParaRPr lang="zh-CN" altLang="en-US" sz="1200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E2261D6-1A70-4C11-A62E-7D6A790C4BB2}"/>
              </a:ext>
            </a:extLst>
          </p:cNvPr>
          <p:cNvSpPr txBox="1">
            <a:spLocks/>
          </p:cNvSpPr>
          <p:nvPr/>
        </p:nvSpPr>
        <p:spPr>
          <a:xfrm>
            <a:off x="8366913" y="2470685"/>
            <a:ext cx="1097404" cy="3483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Output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48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D63-DB87-4F8D-9C7F-F814C2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E985A-63ED-4444-A0B0-1A09425CF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技术选型对比</a:t>
            </a:r>
            <a:endParaRPr lang="en-US" altLang="zh-CN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95CF6796-0A97-4235-A366-151F96EA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43430"/>
              </p:ext>
            </p:extLst>
          </p:nvPr>
        </p:nvGraphicFramePr>
        <p:xfrm>
          <a:off x="746601" y="1941036"/>
          <a:ext cx="10234992" cy="300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39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8400153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641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技术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err="1">
                          <a:ea typeface="Alibaba PuHuiTi R"/>
                        </a:rPr>
                        <a:t>Jsp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err="1">
                          <a:ea typeface="Alibaba PuHuiTi R"/>
                        </a:rPr>
                        <a:t>Jsp</a:t>
                      </a:r>
                      <a:r>
                        <a:rPr lang="en-US" altLang="zh-CN" sz="1400" dirty="0">
                          <a:ea typeface="Alibaba PuHuiTi R"/>
                        </a:rPr>
                        <a:t> </a:t>
                      </a:r>
                      <a:r>
                        <a:rPr lang="zh-CN" altLang="en-US" sz="1400" dirty="0">
                          <a:ea typeface="Alibaba PuHuiTi R"/>
                        </a:rPr>
                        <a:t>为 </a:t>
                      </a:r>
                      <a:r>
                        <a:rPr lang="en-US" altLang="zh-CN" sz="1400" dirty="0">
                          <a:ea typeface="Alibaba PuHuiTi R"/>
                        </a:rPr>
                        <a:t>Servlet </a:t>
                      </a:r>
                      <a:r>
                        <a:rPr lang="zh-CN" altLang="en-US" sz="1400" dirty="0">
                          <a:ea typeface="Alibaba PuHuiTi R"/>
                        </a:rPr>
                        <a:t>专用，不能单独进行使用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5925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Velocity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ea typeface="Alibaba PuHuiTi R"/>
                        </a:rPr>
                        <a:t>Velocity</a:t>
                      </a:r>
                      <a:r>
                        <a:rPr lang="zh-CN" altLang="en-US" sz="1400" dirty="0">
                          <a:ea typeface="Alibaba PuHuiTi R"/>
                        </a:rPr>
                        <a:t>从</a:t>
                      </a:r>
                      <a:r>
                        <a:rPr lang="en-US" altLang="zh-CN" sz="1400" dirty="0">
                          <a:ea typeface="Alibaba PuHuiTi R"/>
                        </a:rPr>
                        <a:t>2010</a:t>
                      </a:r>
                      <a:r>
                        <a:rPr lang="zh-CN" altLang="en-US" sz="1400" dirty="0">
                          <a:ea typeface="Alibaba PuHuiTi R"/>
                        </a:rPr>
                        <a:t>年更新完 </a:t>
                      </a:r>
                      <a:r>
                        <a:rPr lang="en-US" altLang="zh-CN" sz="1400" dirty="0">
                          <a:ea typeface="Alibaba PuHuiTi R"/>
                        </a:rPr>
                        <a:t>2.0 </a:t>
                      </a:r>
                      <a:r>
                        <a:rPr lang="zh-CN" altLang="en-US" sz="1400" dirty="0">
                          <a:ea typeface="Alibaba PuHuiTi R"/>
                        </a:rPr>
                        <a:t>版本后，</a:t>
                      </a:r>
                      <a:r>
                        <a:rPr lang="en-US" altLang="zh-CN" sz="1400" dirty="0">
                          <a:ea typeface="Alibaba PuHuiTi R"/>
                        </a:rPr>
                        <a:t>7</a:t>
                      </a:r>
                      <a:r>
                        <a:rPr lang="zh-CN" altLang="en-US" sz="1400" dirty="0">
                          <a:ea typeface="Alibaba PuHuiTi R"/>
                        </a:rPr>
                        <a:t>年没有更新。</a:t>
                      </a:r>
                      <a:r>
                        <a:rPr lang="en-US" altLang="zh-CN" sz="1400" dirty="0">
                          <a:ea typeface="Alibaba PuHuiTi R"/>
                        </a:rPr>
                        <a:t>Spring Boot </a:t>
                      </a:r>
                      <a:r>
                        <a:rPr lang="zh-CN" altLang="en-US" sz="1400" dirty="0">
                          <a:ea typeface="Alibaba PuHuiTi R"/>
                        </a:rPr>
                        <a:t>官方在 </a:t>
                      </a:r>
                      <a:r>
                        <a:rPr lang="en-US" altLang="zh-CN" sz="1400" dirty="0">
                          <a:ea typeface="Alibaba PuHuiTi R"/>
                        </a:rPr>
                        <a:t>1.4 </a:t>
                      </a:r>
                      <a:r>
                        <a:rPr lang="zh-CN" altLang="en-US" sz="1400" dirty="0">
                          <a:ea typeface="Alibaba PuHuiTi R"/>
                        </a:rPr>
                        <a:t>版本后对此也不在支持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543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err="1">
                          <a:ea typeface="Alibaba PuHuiTi R"/>
                        </a:rPr>
                        <a:t>thmeleaf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新技术，功能较为强大，但是执行的效率比较低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  <a:tr h="662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err="1">
                          <a:ea typeface="Alibaba PuHuiTi R"/>
                        </a:rPr>
                        <a:t>freemarker</a:t>
                      </a:r>
                      <a:endParaRPr lang="zh-CN" altLang="en-US" sz="14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ea typeface="Alibaba PuHuiTi R"/>
                        </a:rPr>
                        <a:t>性能好，强大的模板语言、轻量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8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0157" y="2074985"/>
            <a:ext cx="6193058" cy="3446585"/>
          </a:xfrm>
        </p:spPr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是一个模板引擎技术</a:t>
            </a:r>
            <a:endParaRPr lang="en-US" altLang="zh-CN" dirty="0"/>
          </a:p>
          <a:p>
            <a:r>
              <a:rPr lang="zh-CN" altLang="en-US" dirty="0"/>
              <a:t>技术选型中：</a:t>
            </a:r>
            <a:endParaRPr lang="en-US" altLang="zh-CN" dirty="0"/>
          </a:p>
          <a:p>
            <a:pPr marL="266685" lvl="1"/>
            <a:r>
              <a:rPr lang="en-US" altLang="zh-CN" sz="1600" b="0" dirty="0" err="1">
                <a:ea typeface="Alibaba PuHuiTi R"/>
              </a:rPr>
              <a:t>Jsp</a:t>
            </a:r>
            <a:endParaRPr lang="en-US" altLang="zh-CN" sz="1600" b="0" dirty="0">
              <a:ea typeface="Alibaba PuHuiTi R"/>
            </a:endParaRPr>
          </a:p>
          <a:p>
            <a:pPr marL="266685" lvl="1"/>
            <a:r>
              <a:rPr lang="en-US" altLang="zh-CN" sz="1600" b="0" dirty="0">
                <a:ea typeface="Alibaba PuHuiTi R"/>
              </a:rPr>
              <a:t>Velocity</a:t>
            </a:r>
          </a:p>
          <a:p>
            <a:pPr marL="266685" lvl="1"/>
            <a:r>
              <a:rPr lang="en-US" altLang="zh-CN" sz="1600" b="0" dirty="0" err="1">
                <a:ea typeface="Alibaba PuHuiTi R"/>
              </a:rPr>
              <a:t>Thmeleaf</a:t>
            </a:r>
            <a:endParaRPr lang="en-US" altLang="zh-CN" sz="1600" b="0" dirty="0">
              <a:ea typeface="Alibaba PuHuiTi R"/>
            </a:endParaRPr>
          </a:p>
          <a:p>
            <a:pPr marL="266685" lvl="1"/>
            <a:r>
              <a:rPr lang="en-US" altLang="zh-CN" sz="1600" b="0" dirty="0" err="1">
                <a:ea typeface="Alibaba PuHuiTi R"/>
              </a:rPr>
              <a:t>Freemarker</a:t>
            </a:r>
            <a:r>
              <a:rPr lang="en-US" altLang="zh-CN" sz="1600" b="0" dirty="0">
                <a:ea typeface="Alibaba PuHuiTi R"/>
              </a:rPr>
              <a:t>(</a:t>
            </a:r>
            <a:r>
              <a:rPr lang="zh-CN" altLang="en-US" sz="1600" b="0" dirty="0">
                <a:ea typeface="Alibaba PuHuiTi R"/>
              </a:rPr>
              <a:t>项目中使用</a:t>
            </a:r>
            <a:r>
              <a:rPr lang="en-US" altLang="zh-CN" sz="1600" b="0" dirty="0">
                <a:ea typeface="Alibaba PuHuiTi R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84108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755" y="2668661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B9D91-35BA-4B09-8EA3-92E8B409000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1"/>
            <a:ext cx="5466080" cy="1148081"/>
          </a:xfrm>
        </p:spPr>
        <p:txBody>
          <a:bodyPr/>
          <a:lstStyle/>
          <a:p>
            <a:r>
              <a:rPr lang="zh-CN" altLang="en-US" dirty="0"/>
              <a:t>环境搭建</a:t>
            </a:r>
            <a:endParaRPr lang="en-US" altLang="zh-CN" dirty="0"/>
          </a:p>
          <a:p>
            <a:r>
              <a:rPr lang="zh-CN" altLang="en-US" dirty="0"/>
              <a:t>入门案例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测试工程搭建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6CE9961-0E8E-4E37-B717-290764F21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 err="1"/>
              <a:t>freemarker</a:t>
            </a:r>
            <a:r>
              <a:rPr lang="en-US" altLang="zh-CN" dirty="0"/>
              <a:t>-demo </a:t>
            </a:r>
            <a:r>
              <a:rPr lang="zh-CN" altLang="en-US" dirty="0"/>
              <a:t>的测试工程专门用于</a:t>
            </a:r>
            <a:r>
              <a:rPr lang="en-US" altLang="zh-CN" dirty="0" err="1"/>
              <a:t>freemarker</a:t>
            </a:r>
            <a:r>
              <a:rPr lang="zh-CN" altLang="en-US" dirty="0"/>
              <a:t>的功能测试与模板的测试。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98F40-BD9A-45EA-9CC4-D0FBB180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80" y="2173191"/>
            <a:ext cx="6348045" cy="4455066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&gt;spring-boot-starter-web&lt;/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&gt;spring-boot-starter-freemarker&lt;/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&gt;spring-boot-starter-test&lt;/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lombok --&gt;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&gt;org.projectlombok&lt;/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&gt;lombok&lt;/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apache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java io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的封装工具库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&gt;org.apache.commons&lt;/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&gt;commons-io&lt;/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&gt;1.3.2&lt;/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90C84359-1817-4A6A-A05E-73CDC1F5DB98}"/>
              </a:ext>
            </a:extLst>
          </p:cNvPr>
          <p:cNvSpPr txBox="1">
            <a:spLocks/>
          </p:cNvSpPr>
          <p:nvPr/>
        </p:nvSpPr>
        <p:spPr>
          <a:xfrm>
            <a:off x="7586269" y="3426208"/>
            <a:ext cx="1302754" cy="9259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POM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77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>&amp;</a:t>
            </a:r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测试工程搭建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FAB27FFF-845E-4ECA-BCB2-1DB3B83D9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 err="1"/>
              <a:t>application.yml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955767-19C1-4C3E-8BB5-D6B8ACD2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96" y="2242439"/>
            <a:ext cx="9795928" cy="1938992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8881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服务端口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test-freemarker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指定服务名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freemarker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关闭模板缓存，方便测试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template_update_delay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0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检查模板更新延迟时间，设置为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表示立即检查，如果时间大于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会有缓存不方便进行模板测试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.ftl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Freemarker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模板文件的后缀名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C5A52F03-398B-49CB-A5FE-B75907550064}"/>
              </a:ext>
            </a:extLst>
          </p:cNvPr>
          <p:cNvSpPr/>
          <p:nvPr/>
        </p:nvSpPr>
        <p:spPr>
          <a:xfrm rot="2651319">
            <a:off x="717495" y="504139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BCFE481-89DD-4852-B405-404563E51ABE}"/>
              </a:ext>
            </a:extLst>
          </p:cNvPr>
          <p:cNvSpPr txBox="1"/>
          <p:nvPr/>
        </p:nvSpPr>
        <p:spPr>
          <a:xfrm>
            <a:off x="1278342" y="5080445"/>
            <a:ext cx="9023094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freemarker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模板文件通常都是以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ftl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作为扩展名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也可以为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jsp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等</a:t>
            </a:r>
            <a:endParaRPr lang="en-US" altLang="zh-CN" sz="1400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E7BF01-424A-4236-BA8A-46E754D86A65}"/>
              </a:ext>
            </a:extLst>
          </p:cNvPr>
          <p:cNvSpPr/>
          <p:nvPr/>
        </p:nvSpPr>
        <p:spPr>
          <a:xfrm>
            <a:off x="808696" y="4731073"/>
            <a:ext cx="10302240" cy="105426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2E5363-1EC1-4DA8-A1D6-F716DAC311F2}"/>
              </a:ext>
            </a:extLst>
          </p:cNvPr>
          <p:cNvSpPr/>
          <p:nvPr/>
        </p:nvSpPr>
        <p:spPr>
          <a:xfrm>
            <a:off x="710881" y="475728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1313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13421</TotalTime>
  <Words>2354</Words>
  <Application>Microsoft Office PowerPoint</Application>
  <PresentationFormat>宽屏</PresentationFormat>
  <Paragraphs>214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Freemarker</vt:lpstr>
      <vt:lpstr>PowerPoint 演示文稿</vt:lpstr>
      <vt:lpstr>Freemarker概述</vt:lpstr>
      <vt:lpstr>Freemarker概述</vt:lpstr>
      <vt:lpstr>Freemarker概述</vt:lpstr>
      <vt:lpstr>Freemarker概述</vt:lpstr>
      <vt:lpstr>环境搭建&amp;快速入门</vt:lpstr>
      <vt:lpstr>环境搭建&amp;快速入门</vt:lpstr>
      <vt:lpstr>环境搭建&amp;快速入门</vt:lpstr>
      <vt:lpstr>环境搭建&amp;快速入门</vt:lpstr>
      <vt:lpstr>环境搭建&amp;快速入门</vt:lpstr>
      <vt:lpstr>环境搭建&amp;快速入门</vt:lpstr>
      <vt:lpstr>环境搭建&amp;快速入门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Freemarker指令语法</vt:lpstr>
      <vt:lpstr>项目背景介绍</vt:lpstr>
      <vt:lpstr>输出静态化文件</vt:lpstr>
      <vt:lpstr>输出静态化文件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 hongbo</cp:lastModifiedBy>
  <cp:revision>983</cp:revision>
  <dcterms:created xsi:type="dcterms:W3CDTF">2020-03-31T02:23:27Z</dcterms:created>
  <dcterms:modified xsi:type="dcterms:W3CDTF">2021-05-24T15:11:23Z</dcterms:modified>
</cp:coreProperties>
</file>