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24"/>
  </p:notesMasterIdLst>
  <p:handoutMasterIdLst>
    <p:handoutMasterId r:id="rId25"/>
  </p:handoutMasterIdLst>
  <p:sldIdLst>
    <p:sldId id="462" r:id="rId8"/>
    <p:sldId id="581" r:id="rId9"/>
    <p:sldId id="564" r:id="rId10"/>
    <p:sldId id="606" r:id="rId11"/>
    <p:sldId id="607" r:id="rId12"/>
    <p:sldId id="582" r:id="rId13"/>
    <p:sldId id="566" r:id="rId14"/>
    <p:sldId id="608" r:id="rId15"/>
    <p:sldId id="603" r:id="rId16"/>
    <p:sldId id="465" r:id="rId17"/>
    <p:sldId id="604" r:id="rId18"/>
    <p:sldId id="609" r:id="rId19"/>
    <p:sldId id="466" r:id="rId20"/>
    <p:sldId id="605" r:id="rId21"/>
    <p:sldId id="610" r:id="rId22"/>
    <p:sldId id="26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FFFFE4"/>
    <a:srgbClr val="AD2B26"/>
    <a:srgbClr val="49504F"/>
    <a:srgbClr val="B70006"/>
    <a:srgbClr val="B60206"/>
    <a:srgbClr val="919191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5306" autoAdjust="0"/>
  </p:normalViewPr>
  <p:slideViewPr>
    <p:cSldViewPr snapToGrid="0">
      <p:cViewPr varScale="1">
        <p:scale>
          <a:sx n="109" d="100"/>
          <a:sy n="109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2021/7/17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200.130:9000/" TargetMode="Externa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MinIO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70580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快速入门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416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39179-F675-4016-A995-B68E145B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快速入门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37A072-7280-431B-B046-8A541DC956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上传文件进行静态访问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CEB924-CBAB-4F3E-97CA-DBB87B5BD8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517191"/>
          </a:xfrm>
        </p:spPr>
        <p:txBody>
          <a:bodyPr/>
          <a:lstStyle/>
          <a:p>
            <a:r>
              <a:rPr lang="zh-CN" altLang="en-US" dirty="0"/>
              <a:t>目标：把</a:t>
            </a:r>
            <a:r>
              <a:rPr lang="en-US" altLang="zh-CN" dirty="0"/>
              <a:t>list.html</a:t>
            </a:r>
            <a:r>
              <a:rPr lang="zh-CN" altLang="en-US" dirty="0"/>
              <a:t>文件上传到</a:t>
            </a:r>
            <a:r>
              <a:rPr lang="en-US" altLang="zh-CN" dirty="0" err="1"/>
              <a:t>minio</a:t>
            </a:r>
            <a:r>
              <a:rPr lang="zh-CN" altLang="en-US" dirty="0"/>
              <a:t>中，并且可以在浏览器中访问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9EDE0DB-35DF-4710-9461-7EC16F797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991" y="2455626"/>
            <a:ext cx="10770577" cy="3477875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FileInputStream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fileInputStream 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fileInputStream =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FileInputStream(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"D: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list.html"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//1.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minio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链接客户端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MinioClient minioClient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MinioClient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().credentials(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"minio"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"minio123"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).endpoint(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"http://192.168.200.130:9000"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).build();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//2.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上传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PutObjectArgs putObjectArgs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PutObjectArgs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.object(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"list.html"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文件名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.contentType(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"text/html"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文件类型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.bucket(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"leadnews"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桶名词  与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minio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创建的名词一致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.stream(fileInputStream, fileInputStream.available(), -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文件流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.build();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minioClient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.putObject(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putObjectArgs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"http://192.168.200.130:9000/leadnews/list.html"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ex)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ex.printStackTrace();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25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67493-DB54-4DD2-83BA-11BAB333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快速入门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792084-FECC-43DD-BDBB-CB497A610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上传文件进行静态访问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3B5684-AAA9-4A11-A830-021A3C0C73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603623"/>
          </a:xfrm>
        </p:spPr>
        <p:txBody>
          <a:bodyPr/>
          <a:lstStyle/>
          <a:p>
            <a:r>
              <a:rPr lang="zh-CN" altLang="en-US" dirty="0"/>
              <a:t>如果文件上传成功后不能访问，则需要设置</a:t>
            </a:r>
            <a:r>
              <a:rPr lang="en-US" altLang="zh-CN" dirty="0"/>
              <a:t>bucket</a:t>
            </a:r>
            <a:r>
              <a:rPr lang="zh-CN" altLang="en-US" dirty="0"/>
              <a:t>的访问权限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42CF5E-A108-4200-AAA1-EEDAAFB23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3288689"/>
            <a:ext cx="3067050" cy="17049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DFB3B41-4BE6-4CCC-BB16-31868DDBA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780" y="3089030"/>
            <a:ext cx="5676900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C3D0FD2B-22F1-4DA7-BB10-B9D71979AB10}"/>
              </a:ext>
            </a:extLst>
          </p:cNvPr>
          <p:cNvSpPr/>
          <p:nvPr/>
        </p:nvSpPr>
        <p:spPr>
          <a:xfrm>
            <a:off x="4448907" y="3839364"/>
            <a:ext cx="448408" cy="60362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262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封装</a:t>
            </a:r>
            <a:r>
              <a:rPr kumimoji="1" lang="en-US" altLang="zh-CN" dirty="0" err="1"/>
              <a:t>MinIO</a:t>
            </a:r>
            <a:r>
              <a:rPr kumimoji="1" lang="zh-CN" altLang="en-US" dirty="0"/>
              <a:t>为</a:t>
            </a:r>
            <a:r>
              <a:rPr kumimoji="1" lang="en-US" altLang="zh-CN" dirty="0"/>
              <a:t>starter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35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3AF49-C7AF-4C7D-B83A-E9EFFB03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封装</a:t>
            </a:r>
            <a:r>
              <a:rPr kumimoji="1" lang="en-US" altLang="zh-CN" dirty="0" err="1"/>
              <a:t>MinIO</a:t>
            </a:r>
            <a:r>
              <a:rPr kumimoji="1" lang="zh-CN" altLang="en-US" dirty="0"/>
              <a:t>为</a:t>
            </a:r>
            <a:r>
              <a:rPr kumimoji="1" lang="en-US" altLang="zh-CN" dirty="0"/>
              <a:t>starter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838181-46DD-47DE-9467-B3086BDBD0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/>
              <a:t>MinIO</a:t>
            </a:r>
            <a:r>
              <a:rPr kumimoji="1" lang="zh-CN" altLang="en-US" dirty="0"/>
              <a:t>为</a:t>
            </a:r>
            <a:r>
              <a:rPr kumimoji="1" lang="en-US" altLang="zh-CN" dirty="0"/>
              <a:t>starter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4DF6CE-7FAA-4192-A57A-8A5DC464121C}"/>
              </a:ext>
            </a:extLst>
          </p:cNvPr>
          <p:cNvSpPr/>
          <p:nvPr/>
        </p:nvSpPr>
        <p:spPr>
          <a:xfrm>
            <a:off x="6781800" y="3468144"/>
            <a:ext cx="2127738" cy="8176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333333"/>
                </a:solidFill>
                <a:ea typeface="Alibaba PuHuiTi B"/>
              </a:rPr>
              <a:t>文件服务</a:t>
            </a:r>
            <a:r>
              <a:rPr lang="en-US" altLang="zh-CN" sz="1600" dirty="0">
                <a:solidFill>
                  <a:srgbClr val="333333"/>
                </a:solidFill>
                <a:ea typeface="Alibaba PuHuiTi B"/>
              </a:rPr>
              <a:t>-starter</a:t>
            </a:r>
            <a:endParaRPr lang="zh-CN" altLang="en-US" sz="1600" dirty="0">
              <a:solidFill>
                <a:srgbClr val="333333"/>
              </a:solidFill>
              <a:ea typeface="Alibaba PuHuiTi B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DE3704-3DEA-4868-826B-E7A492ED5625}"/>
              </a:ext>
            </a:extLst>
          </p:cNvPr>
          <p:cNvSpPr/>
          <p:nvPr/>
        </p:nvSpPr>
        <p:spPr>
          <a:xfrm>
            <a:off x="2167668" y="1831185"/>
            <a:ext cx="2127738" cy="8176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333333"/>
                </a:solidFill>
                <a:ea typeface="Alibaba PuHuiTi B"/>
              </a:rPr>
              <a:t>文章微服务</a:t>
            </a:r>
            <a:endParaRPr lang="zh-CN" altLang="en-US" sz="1600" b="1" dirty="0">
              <a:solidFill>
                <a:srgbClr val="333333"/>
              </a:solidFill>
              <a:ea typeface="Alibaba PuHuiTi B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5BB492-C7FD-4B0B-8041-CF9F2035133E}"/>
              </a:ext>
            </a:extLst>
          </p:cNvPr>
          <p:cNvSpPr/>
          <p:nvPr/>
        </p:nvSpPr>
        <p:spPr>
          <a:xfrm>
            <a:off x="2167668" y="3070484"/>
            <a:ext cx="2127738" cy="8176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333333"/>
                </a:solidFill>
                <a:ea typeface="Alibaba PuHuiTi B"/>
              </a:rPr>
              <a:t>自媒体微服务</a:t>
            </a:r>
            <a:endParaRPr lang="zh-CN" altLang="en-US" sz="1600" b="1" dirty="0">
              <a:solidFill>
                <a:srgbClr val="333333"/>
              </a:solidFill>
              <a:ea typeface="Alibaba PuHuiTi B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EB2D36-BC73-492B-8093-A5F603978303}"/>
              </a:ext>
            </a:extLst>
          </p:cNvPr>
          <p:cNvSpPr/>
          <p:nvPr/>
        </p:nvSpPr>
        <p:spPr>
          <a:xfrm>
            <a:off x="2167668" y="4300414"/>
            <a:ext cx="2127738" cy="8176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333333"/>
                </a:solidFill>
                <a:ea typeface="Alibaba PuHuiTi B"/>
              </a:rPr>
              <a:t>评论微服务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15FB8DD8-BE38-4000-81FB-4550B4759F58}"/>
              </a:ext>
            </a:extLst>
          </p:cNvPr>
          <p:cNvSpPr txBox="1">
            <a:spLocks/>
          </p:cNvSpPr>
          <p:nvPr/>
        </p:nvSpPr>
        <p:spPr>
          <a:xfrm>
            <a:off x="4544326" y="1940966"/>
            <a:ext cx="1320143" cy="60362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文件服务</a:t>
            </a:r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2EC00DC0-7931-4569-9EF0-569C433E2DD2}"/>
              </a:ext>
            </a:extLst>
          </p:cNvPr>
          <p:cNvSpPr txBox="1">
            <a:spLocks/>
          </p:cNvSpPr>
          <p:nvPr/>
        </p:nvSpPr>
        <p:spPr>
          <a:xfrm>
            <a:off x="4544326" y="3166332"/>
            <a:ext cx="1320143" cy="60362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文件服务</a:t>
            </a:r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03E12B6E-E280-4718-BE38-E788C36FC420}"/>
              </a:ext>
            </a:extLst>
          </p:cNvPr>
          <p:cNvSpPr txBox="1">
            <a:spLocks/>
          </p:cNvSpPr>
          <p:nvPr/>
        </p:nvSpPr>
        <p:spPr>
          <a:xfrm>
            <a:off x="4544326" y="5699903"/>
            <a:ext cx="1320143" cy="60362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文件服务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6843D3-7999-4458-A5DA-69FA55B6E4A2}"/>
              </a:ext>
            </a:extLst>
          </p:cNvPr>
          <p:cNvSpPr/>
          <p:nvPr/>
        </p:nvSpPr>
        <p:spPr>
          <a:xfrm>
            <a:off x="2167668" y="5592873"/>
            <a:ext cx="2127738" cy="8176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333333"/>
                </a:solidFill>
                <a:ea typeface="Alibaba PuHuiTi B"/>
              </a:rPr>
              <a:t>……..</a:t>
            </a:r>
            <a:endParaRPr lang="zh-CN" altLang="en-US" sz="1600" dirty="0">
              <a:solidFill>
                <a:srgbClr val="333333"/>
              </a:solidFill>
              <a:ea typeface="Alibaba PuHuiTi B"/>
            </a:endParaRPr>
          </a:p>
        </p:txBody>
      </p:sp>
      <p:sp>
        <p:nvSpPr>
          <p:cNvPr id="18" name="文本占位符 3">
            <a:extLst>
              <a:ext uri="{FF2B5EF4-FFF2-40B4-BE49-F238E27FC236}">
                <a16:creationId xmlns:a16="http://schemas.microsoft.com/office/drawing/2014/main" id="{580918BD-B8A7-49E8-811B-8FB77058A562}"/>
              </a:ext>
            </a:extLst>
          </p:cNvPr>
          <p:cNvSpPr txBox="1">
            <a:spLocks/>
          </p:cNvSpPr>
          <p:nvPr/>
        </p:nvSpPr>
        <p:spPr>
          <a:xfrm>
            <a:off x="4544326" y="4440389"/>
            <a:ext cx="1320143" cy="60362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文件服务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87EA453-1744-4278-BC28-0A598E7227B1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4295406" y="2240028"/>
            <a:ext cx="2486394" cy="163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D8A2060-6F70-48A6-8370-2B6FC92A0789}"/>
              </a:ext>
            </a:extLst>
          </p:cNvPr>
          <p:cNvCxnSpPr>
            <a:stCxn id="9" idx="3"/>
            <a:endCxn id="5" idx="1"/>
          </p:cNvCxnSpPr>
          <p:nvPr/>
        </p:nvCxnSpPr>
        <p:spPr>
          <a:xfrm>
            <a:off x="4295406" y="3479327"/>
            <a:ext cx="2486394" cy="39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C0B17F7-FF86-4253-AC1F-ACBC559C2256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4295406" y="3876987"/>
            <a:ext cx="2486394" cy="83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8E18DA0-C5CA-4A24-9310-541367F21D31}"/>
              </a:ext>
            </a:extLst>
          </p:cNvPr>
          <p:cNvCxnSpPr>
            <a:stCxn id="17" idx="3"/>
            <a:endCxn id="5" idx="1"/>
          </p:cNvCxnSpPr>
          <p:nvPr/>
        </p:nvCxnSpPr>
        <p:spPr>
          <a:xfrm flipV="1">
            <a:off x="4295406" y="3876987"/>
            <a:ext cx="2486394" cy="2124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37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2" grpId="0"/>
      <p:bldP spid="12" grpId="1"/>
      <p:bldP spid="15" grpId="0"/>
      <p:bldP spid="15" grpId="1"/>
      <p:bldP spid="16" grpId="0"/>
      <p:bldP spid="16" grpId="1"/>
      <p:bldP spid="17" grpId="0" animBg="1"/>
      <p:bldP spid="18" grpId="0"/>
      <p:bldP spid="1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7DB05-B78B-4041-AF26-A73411E3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封装</a:t>
            </a:r>
            <a:r>
              <a:rPr kumimoji="1" lang="en-US" altLang="zh-CN" dirty="0" err="1"/>
              <a:t>MinIO</a:t>
            </a:r>
            <a:r>
              <a:rPr kumimoji="1" lang="zh-CN" altLang="en-US" dirty="0"/>
              <a:t>为</a:t>
            </a:r>
            <a:r>
              <a:rPr kumimoji="1" lang="en-US" altLang="zh-CN" dirty="0"/>
              <a:t>starter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4DBDE7-9CEF-4F7F-8B0A-68183475D5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封装</a:t>
            </a:r>
            <a:r>
              <a:rPr kumimoji="1" lang="en-US" altLang="zh-CN" dirty="0" err="1"/>
              <a:t>MinIO</a:t>
            </a:r>
            <a:r>
              <a:rPr kumimoji="1" lang="zh-CN" altLang="en-US" dirty="0"/>
              <a:t>为</a:t>
            </a:r>
            <a:r>
              <a:rPr kumimoji="1" lang="en-US" altLang="zh-CN" dirty="0"/>
              <a:t>starter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4A04A1-29E2-403F-9C3C-DDB3832927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1"/>
            <a:ext cx="9214230" cy="2821732"/>
          </a:xfrm>
        </p:spPr>
        <p:txBody>
          <a:bodyPr/>
          <a:lstStyle/>
          <a:p>
            <a:r>
              <a:rPr lang="zh-CN" altLang="en-US" sz="1400" dirty="0"/>
              <a:t>①：在</a:t>
            </a:r>
            <a:r>
              <a:rPr lang="en-US" altLang="zh-CN" sz="1400" dirty="0"/>
              <a:t>idea</a:t>
            </a:r>
            <a:r>
              <a:rPr lang="zh-CN" altLang="en-US" sz="1400" dirty="0"/>
              <a:t>中导入资料文件夹中的</a:t>
            </a:r>
            <a:r>
              <a:rPr lang="en-US" altLang="zh-CN" sz="1400" dirty="0" err="1"/>
              <a:t>heima</a:t>
            </a:r>
            <a:r>
              <a:rPr lang="en-US" altLang="zh-CN" sz="1400" dirty="0"/>
              <a:t>-</a:t>
            </a:r>
            <a:r>
              <a:rPr lang="en-US" altLang="zh-CN" sz="1400" dirty="0" err="1"/>
              <a:t>leadnews</a:t>
            </a:r>
            <a:r>
              <a:rPr lang="en-US" altLang="zh-CN" sz="1400" dirty="0"/>
              <a:t>-basic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heima</a:t>
            </a:r>
            <a:r>
              <a:rPr lang="en-US" altLang="zh-CN" sz="1400" dirty="0"/>
              <a:t>-</a:t>
            </a:r>
            <a:r>
              <a:rPr lang="en-US" altLang="zh-CN" sz="1400" dirty="0" err="1"/>
              <a:t>leadnews</a:t>
            </a:r>
            <a:r>
              <a:rPr lang="en-US" altLang="zh-CN" sz="1400" dirty="0"/>
              <a:t>-basic  </a:t>
            </a:r>
            <a:r>
              <a:rPr lang="zh-CN" altLang="en-US" sz="1400" dirty="0"/>
              <a:t>存放通用的</a:t>
            </a:r>
            <a:r>
              <a:rPr lang="en-US" altLang="zh-CN" sz="1400" dirty="0"/>
              <a:t>starter</a:t>
            </a:r>
          </a:p>
          <a:p>
            <a:r>
              <a:rPr lang="en-US" altLang="zh-CN" sz="1400" dirty="0"/>
              <a:t>                 	   -</a:t>
            </a:r>
            <a:r>
              <a:rPr lang="en-US" altLang="zh-CN" sz="1400" dirty="0" err="1"/>
              <a:t>heima</a:t>
            </a:r>
            <a:r>
              <a:rPr lang="en-US" altLang="zh-CN" sz="1400" dirty="0"/>
              <a:t>-file-starter  </a:t>
            </a:r>
            <a:r>
              <a:rPr lang="zh-CN" altLang="en-US" sz="1400" dirty="0"/>
              <a:t>文件管理</a:t>
            </a:r>
            <a:r>
              <a:rPr lang="en-US" altLang="zh-CN" sz="1400" dirty="0"/>
              <a:t>starter</a:t>
            </a:r>
          </a:p>
          <a:p>
            <a:r>
              <a:rPr lang="zh-CN" altLang="en-US" sz="1400" dirty="0"/>
              <a:t>②：在项目中集成</a:t>
            </a:r>
            <a:endParaRPr lang="en-US" altLang="zh-CN" sz="1400" dirty="0"/>
          </a:p>
          <a:p>
            <a:r>
              <a:rPr lang="en-US" altLang="zh-CN" sz="1400" dirty="0"/>
              <a:t>	</a:t>
            </a:r>
            <a:r>
              <a:rPr lang="zh-CN" altLang="en-US" sz="1400" dirty="0"/>
              <a:t>导入文件管理依赖</a:t>
            </a:r>
            <a:endParaRPr lang="en-US" altLang="zh-CN" sz="1400" dirty="0"/>
          </a:p>
          <a:p>
            <a:r>
              <a:rPr lang="en-US" altLang="zh-CN" sz="1400" dirty="0"/>
              <a:t>	</a:t>
            </a:r>
            <a:r>
              <a:rPr lang="zh-CN" altLang="en-US" sz="1400" dirty="0"/>
              <a:t>添加</a:t>
            </a:r>
            <a:r>
              <a:rPr lang="en-US" altLang="zh-CN" sz="1400" dirty="0" err="1"/>
              <a:t>minio</a:t>
            </a:r>
            <a:r>
              <a:rPr lang="zh-CN" altLang="en-US" sz="1400" dirty="0"/>
              <a:t>配置文件</a:t>
            </a:r>
            <a:endParaRPr lang="en-US" altLang="zh-CN" sz="1400" dirty="0"/>
          </a:p>
          <a:p>
            <a:r>
              <a:rPr lang="en-US" altLang="zh-CN" sz="1400" dirty="0"/>
              <a:t>	</a:t>
            </a:r>
            <a:r>
              <a:rPr lang="zh-CN" altLang="en-US" sz="1400" dirty="0"/>
              <a:t>在</a:t>
            </a:r>
            <a:r>
              <a:rPr lang="en-US" altLang="zh-CN" sz="1400" dirty="0"/>
              <a:t>spring</a:t>
            </a:r>
            <a:r>
              <a:rPr lang="zh-CN" altLang="en-US" sz="1400" dirty="0"/>
              <a:t>管理的</a:t>
            </a:r>
            <a:r>
              <a:rPr lang="en-US" altLang="zh-CN" sz="1400" dirty="0"/>
              <a:t>bean</a:t>
            </a:r>
            <a:r>
              <a:rPr lang="zh-CN" altLang="en-US" sz="1400" dirty="0"/>
              <a:t>中注入</a:t>
            </a:r>
            <a:r>
              <a:rPr lang="en-US" altLang="zh-CN" sz="1400" dirty="0" err="1"/>
              <a:t>FileStorageService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14635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1E7CE62-BCBA-4EA4-925D-DD13862378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30373" y="531691"/>
            <a:ext cx="5973761" cy="4256405"/>
          </a:xfrm>
        </p:spPr>
        <p:txBody>
          <a:bodyPr/>
          <a:lstStyle/>
          <a:p>
            <a:r>
              <a:rPr lang="en-US" altLang="zh-CN" dirty="0" err="1"/>
              <a:t>MinIO</a:t>
            </a:r>
            <a:r>
              <a:rPr lang="zh-CN" altLang="en-US" dirty="0"/>
              <a:t>简介   </a:t>
            </a:r>
          </a:p>
          <a:p>
            <a:r>
              <a:rPr lang="zh-CN" altLang="en-US" dirty="0"/>
              <a:t>开箱使用 </a:t>
            </a:r>
          </a:p>
          <a:p>
            <a:r>
              <a:rPr lang="zh-CN" altLang="en-US" dirty="0"/>
              <a:t>快速入门</a:t>
            </a:r>
          </a:p>
          <a:p>
            <a:r>
              <a:rPr lang="zh-CN" altLang="en-US" dirty="0"/>
              <a:t>封装</a:t>
            </a:r>
            <a:r>
              <a:rPr lang="en-US" altLang="zh-CN" dirty="0" err="1"/>
              <a:t>MinIO</a:t>
            </a:r>
            <a:r>
              <a:rPr lang="zh-CN" altLang="en-US" dirty="0"/>
              <a:t>为</a:t>
            </a:r>
            <a:r>
              <a:rPr lang="en-US" altLang="zh-CN" dirty="0"/>
              <a:t>starter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55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97181-598B-4617-B991-84510C772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1833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MinIO</a:t>
            </a:r>
            <a:r>
              <a:rPr lang="zh-CN" altLang="en-US" dirty="0"/>
              <a:t>简介  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258946-0478-4CC5-8C98-4F3AE224BD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75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EED63-DB87-4F8D-9C7F-F814C23D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MinIO</a:t>
            </a:r>
            <a:r>
              <a:rPr lang="zh-CN" altLang="en-US" dirty="0"/>
              <a:t>简介   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0C2C3941-91F1-47F7-912E-A5560F1D52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对象存储的方式对比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1BE6977-B351-4BC4-8B6E-FD22935CF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556697"/>
              </p:ext>
            </p:extLst>
          </p:nvPr>
        </p:nvGraphicFramePr>
        <p:xfrm>
          <a:off x="1390681" y="2127738"/>
          <a:ext cx="9339198" cy="26025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26528">
                  <a:extLst>
                    <a:ext uri="{9D8B030D-6E8A-4147-A177-3AD203B41FA5}">
                      <a16:colId xmlns:a16="http://schemas.microsoft.com/office/drawing/2014/main" val="1484658407"/>
                    </a:ext>
                  </a:extLst>
                </a:gridCol>
                <a:gridCol w="4924215">
                  <a:extLst>
                    <a:ext uri="{9D8B030D-6E8A-4147-A177-3AD203B41FA5}">
                      <a16:colId xmlns:a16="http://schemas.microsoft.com/office/drawing/2014/main" val="3363277717"/>
                    </a:ext>
                  </a:extLst>
                </a:gridCol>
                <a:gridCol w="1988455">
                  <a:extLst>
                    <a:ext uri="{9D8B030D-6E8A-4147-A177-3AD203B41FA5}">
                      <a16:colId xmlns:a16="http://schemas.microsoft.com/office/drawing/2014/main" val="1277133885"/>
                    </a:ext>
                  </a:extLst>
                </a:gridCol>
              </a:tblGrid>
              <a:tr h="6506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ea typeface="Alibaba PuHuiTi B"/>
                        </a:rPr>
                        <a:t>存储方式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Alibaba PuHuiTi B"/>
                      </a:endParaRPr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ea typeface="Alibaba PuHuiTi B"/>
                        </a:rPr>
                        <a:t>优点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Alibaba PuHuiTi B"/>
                      </a:endParaRPr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ea typeface="Alibaba PuHuiTi B"/>
                        </a:rPr>
                        <a:t>缺点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Alibaba PuHuiTi B"/>
                      </a:endParaRPr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843808"/>
                  </a:ext>
                </a:extLst>
              </a:tr>
              <a:tr h="6506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ea typeface="Alibaba PuHuiTi B"/>
                        </a:rPr>
                        <a:t>服务器磁盘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Alibaba PuHuiTi B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ea typeface="Alibaba PuHuiTi B"/>
                        </a:rPr>
                        <a:t>开发便捷，成本低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Alibaba PuHuiTi B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ea typeface="Alibaba PuHuiTi B"/>
                        </a:rPr>
                        <a:t>扩展困难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Alibaba PuHuiTi B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364559"/>
                  </a:ext>
                </a:extLst>
              </a:tr>
              <a:tr h="6506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ea typeface="Alibaba PuHuiTi B"/>
                        </a:rPr>
                        <a:t>分布式文件系统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Alibaba PuHuiTi B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ea typeface="Alibaba PuHuiTi B"/>
                        </a:rPr>
                        <a:t>容易实现扩容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Alibaba PuHuiTi B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ea typeface="Alibaba PuHuiTi B"/>
                        </a:rPr>
                        <a:t>复杂度高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Alibaba PuHuiTi B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22776"/>
                  </a:ext>
                </a:extLst>
              </a:tr>
              <a:tr h="6506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ea typeface="Alibaba PuHuiTi B"/>
                        </a:rPr>
                        <a:t>第三方存储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Alibaba PuHuiTi B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ea typeface="Alibaba PuHuiTi B"/>
                        </a:rPr>
                        <a:t>开发简单，功能强大，免维护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Alibaba PuHuiTi B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ea typeface="Alibaba PuHuiTi B"/>
                        </a:rPr>
                        <a:t>收费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Alibaba PuHuiTi B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526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11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EED63-DB87-4F8D-9C7F-F814C23D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MinIO</a:t>
            </a:r>
            <a:r>
              <a:rPr lang="zh-CN" altLang="en-US" dirty="0"/>
              <a:t>简介   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0C2C3941-91F1-47F7-912E-A5560F1D52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分布式文件系统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1BE6977-B351-4BC4-8B6E-FD22935CF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755205"/>
              </p:ext>
            </p:extLst>
          </p:nvPr>
        </p:nvGraphicFramePr>
        <p:xfrm>
          <a:off x="1041170" y="1960683"/>
          <a:ext cx="10109659" cy="30861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7245">
                  <a:extLst>
                    <a:ext uri="{9D8B030D-6E8A-4147-A177-3AD203B41FA5}">
                      <a16:colId xmlns:a16="http://schemas.microsoft.com/office/drawing/2014/main" val="1484658407"/>
                    </a:ext>
                  </a:extLst>
                </a:gridCol>
                <a:gridCol w="5530362">
                  <a:extLst>
                    <a:ext uri="{9D8B030D-6E8A-4147-A177-3AD203B41FA5}">
                      <a16:colId xmlns:a16="http://schemas.microsoft.com/office/drawing/2014/main" val="3363277717"/>
                    </a:ext>
                  </a:extLst>
                </a:gridCol>
                <a:gridCol w="3352052">
                  <a:extLst>
                    <a:ext uri="{9D8B030D-6E8A-4147-A177-3AD203B41FA5}">
                      <a16:colId xmlns:a16="http://schemas.microsoft.com/office/drawing/2014/main" val="1277133885"/>
                    </a:ext>
                  </a:extLst>
                </a:gridCol>
              </a:tblGrid>
              <a:tr h="77236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solidFill>
                            <a:schemeClr val="bg1"/>
                          </a:solidFill>
                          <a:effectLst/>
                          <a:ea typeface="Alibaba PuHuiTi B"/>
                        </a:rPr>
                        <a:t>存储方式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Alibaba PuHuiTi B"/>
                      </a:endParaRPr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solidFill>
                            <a:schemeClr val="bg1"/>
                          </a:solidFill>
                          <a:effectLst/>
                          <a:ea typeface="Alibaba PuHuiTi B"/>
                        </a:rPr>
                        <a:t>优点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Alibaba PuHuiTi B"/>
                      </a:endParaRPr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solidFill>
                            <a:schemeClr val="bg1"/>
                          </a:solidFill>
                          <a:effectLst/>
                          <a:ea typeface="Alibaba PuHuiTi B"/>
                        </a:rPr>
                        <a:t>缺点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Alibaba PuHuiTi B"/>
                      </a:endParaRPr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843808"/>
                  </a:ext>
                </a:extLst>
              </a:tr>
              <a:tr h="11568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err="1">
                          <a:effectLst/>
                          <a:ea typeface="Alibaba PuHuiTi B"/>
                        </a:rPr>
                        <a:t>FastDFS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Alibaba PuHuiTi B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Alibaba PuHuiTi B"/>
                        </a:rPr>
                        <a:t>1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Alibaba PuHuiTi B"/>
                        </a:rPr>
                        <a:t>，主备服务，高可用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Alibaba PuHuiTi B"/>
                      </a:endParaRPr>
                    </a:p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Alibaba PuHuiTi B"/>
                        </a:rPr>
                        <a:t>2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Alibaba PuHuiTi B"/>
                        </a:rPr>
                        <a:t>，支持主从文件，支持自定义扩展名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Alibaba PuHuiTi B"/>
                      </a:endParaRPr>
                    </a:p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Alibaba PuHuiTi B"/>
                        </a:rPr>
                        <a:t>3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Alibaba PuHuiTi B"/>
                        </a:rPr>
                        <a:t>，支持动态扩容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  <a:ea typeface="Alibaba PuHuiTi B"/>
                        </a:rPr>
                        <a:t>1</a:t>
                      </a:r>
                      <a:r>
                        <a:rPr lang="zh-CN" altLang="en-US" sz="1400" u="none" strike="noStrike" dirty="0">
                          <a:effectLst/>
                          <a:ea typeface="Alibaba PuHuiTi B"/>
                        </a:rPr>
                        <a:t>，没有完备官方文档，近几年没有更新</a:t>
                      </a:r>
                      <a:endParaRPr lang="en-US" altLang="zh-CN" sz="1400" u="none" strike="noStrike" dirty="0">
                        <a:effectLst/>
                        <a:ea typeface="Alibaba PuHuiTi B"/>
                      </a:endParaRPr>
                    </a:p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  <a:ea typeface="Alibaba PuHuiTi B"/>
                        </a:rPr>
                        <a:t>2</a:t>
                      </a:r>
                      <a:r>
                        <a:rPr lang="zh-CN" altLang="en-US" sz="1400" u="none" strike="noStrike" dirty="0">
                          <a:effectLst/>
                          <a:ea typeface="Alibaba PuHuiTi B"/>
                        </a:rPr>
                        <a:t>，环境搭建较为麻烦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Alibaba PuHuiTi B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364559"/>
                  </a:ext>
                </a:extLst>
              </a:tr>
              <a:tr h="11568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err="1">
                          <a:effectLst/>
                          <a:ea typeface="Alibaba PuHuiTi B"/>
                        </a:rPr>
                        <a:t>MinIO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Alibaba PuHuiTi B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  <a:ea typeface="Alibaba PuHuiTi B"/>
                        </a:rPr>
                        <a:t>1</a:t>
                      </a:r>
                      <a:r>
                        <a:rPr lang="zh-CN" altLang="en-US" sz="1400" u="none" strike="noStrike" dirty="0">
                          <a:effectLst/>
                          <a:ea typeface="Alibaba PuHuiTi B"/>
                        </a:rPr>
                        <a:t>，性能高，准硬件条件下它能达到</a:t>
                      </a:r>
                      <a:r>
                        <a:rPr lang="en-US" altLang="zh-CN" sz="1400" u="none" strike="noStrike" dirty="0">
                          <a:effectLst/>
                          <a:ea typeface="Alibaba PuHuiTi B"/>
                        </a:rPr>
                        <a:t>55GB/s</a:t>
                      </a:r>
                      <a:r>
                        <a:rPr lang="zh-CN" altLang="en-US" sz="1400" u="none" strike="noStrike" dirty="0">
                          <a:effectLst/>
                          <a:ea typeface="Alibaba PuHuiTi B"/>
                        </a:rPr>
                        <a:t>的读、</a:t>
                      </a:r>
                      <a:r>
                        <a:rPr lang="en-US" altLang="zh-CN" sz="1400" u="none" strike="noStrike" dirty="0">
                          <a:effectLst/>
                          <a:ea typeface="Alibaba PuHuiTi B"/>
                        </a:rPr>
                        <a:t>35GB/s</a:t>
                      </a:r>
                      <a:r>
                        <a:rPr lang="zh-CN" altLang="en-US" sz="1400" u="none" strike="noStrike" dirty="0">
                          <a:effectLst/>
                          <a:ea typeface="Alibaba PuHuiTi B"/>
                        </a:rPr>
                        <a:t>的写速率</a:t>
                      </a:r>
                      <a:endParaRPr lang="en-US" altLang="zh-CN" sz="1400" u="none" strike="noStrike" dirty="0">
                        <a:effectLst/>
                        <a:ea typeface="Alibaba PuHuiTi B"/>
                      </a:endParaRPr>
                    </a:p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Alibaba PuHuiTi B"/>
                        </a:rPr>
                        <a:t>2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Alibaba PuHuiTi B"/>
                        </a:rPr>
                        <a:t>，部署自带管理界面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Alibaba PuHuiTi B"/>
                      </a:endParaRPr>
                    </a:p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Alibaba PuHuiTi B"/>
                        </a:rPr>
                        <a:t>3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Alibaba PuHuiTi B"/>
                        </a:rPr>
                        <a:t>，</a:t>
                      </a: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Alibaba PuHuiTi B"/>
                        </a:rPr>
                        <a:t>MinIO.Inc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Alibaba PuHuiTi B"/>
                        </a:rPr>
                        <a:t>运营的开源项目，社区活跃度高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Alibaba PuHuiTi B"/>
                      </a:endParaRPr>
                    </a:p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Alibaba PuHuiTi B"/>
                        </a:rPr>
                        <a:t>4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Alibaba PuHuiTi B"/>
                        </a:rPr>
                        <a:t>，提供了所有主流开发语言的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Alibaba PuHuiTi B"/>
                        </a:rPr>
                        <a:t>SDK</a:t>
                      </a:r>
                    </a:p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Alibaba PuHuiTi B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  <a:ea typeface="Alibaba PuHuiTi B"/>
                        </a:rPr>
                        <a:t>1</a:t>
                      </a:r>
                      <a:r>
                        <a:rPr lang="zh-CN" altLang="en-US" sz="1400" u="none" strike="noStrike" dirty="0">
                          <a:effectLst/>
                          <a:ea typeface="Alibaba PuHuiTi B"/>
                        </a:rPr>
                        <a:t>，</a:t>
                      </a:r>
                      <a:r>
                        <a:rPr lang="zh-CN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Alibaba PuHuiTi B"/>
                          <a:cs typeface="+mn-cs"/>
                        </a:rPr>
                        <a:t>不支持动态增加节点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22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46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EED63-DB87-4F8D-9C7F-F814C23D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MinIO</a:t>
            </a:r>
            <a:r>
              <a:rPr lang="zh-CN" altLang="en-US" dirty="0"/>
              <a:t>简介   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1FCCD05-B4FE-4F6F-A3A5-7BEC7FE8B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805468"/>
            <a:ext cx="10698800" cy="3127017"/>
          </a:xfrm>
        </p:spPr>
        <p:txBody>
          <a:bodyPr/>
          <a:lstStyle/>
          <a:p>
            <a:r>
              <a:rPr lang="en-US" altLang="zh-CN" dirty="0" err="1"/>
              <a:t>MinIO</a:t>
            </a:r>
            <a:r>
              <a:rPr lang="zh-CN" altLang="en-US" dirty="0"/>
              <a:t>基于</a:t>
            </a:r>
            <a:r>
              <a:rPr lang="en-US" altLang="zh-CN" dirty="0"/>
              <a:t>Apache License v2.0</a:t>
            </a:r>
            <a:r>
              <a:rPr lang="zh-CN" altLang="en-US" dirty="0"/>
              <a:t>开源协议的对象存储服务，可以做为云存储的解决方案用来保存海量的图片，视频，文档。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Golang</a:t>
            </a:r>
            <a:r>
              <a:rPr lang="zh-CN" altLang="en-US" dirty="0"/>
              <a:t>语言实现，配置简单，单行命令可以运行起来。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err="1"/>
              <a:t>MinIO</a:t>
            </a:r>
            <a:r>
              <a:rPr lang="zh-CN" altLang="en-US" dirty="0"/>
              <a:t>兼容亚马逊</a:t>
            </a:r>
            <a:r>
              <a:rPr lang="en-US" altLang="zh-CN" dirty="0"/>
              <a:t>S3</a:t>
            </a:r>
            <a:r>
              <a:rPr lang="zh-CN" altLang="en-US" dirty="0"/>
              <a:t>云存储服务接口，适合于存储大容量非结构化的数据，一个对象文件可以是任意大小，从几</a:t>
            </a:r>
            <a:r>
              <a:rPr lang="en-US" altLang="zh-CN" dirty="0"/>
              <a:t>kb</a:t>
            </a:r>
            <a:r>
              <a:rPr lang="zh-CN" altLang="en-US" dirty="0"/>
              <a:t>到最大</a:t>
            </a:r>
            <a:r>
              <a:rPr lang="en-US" altLang="zh-CN" dirty="0"/>
              <a:t>5T</a:t>
            </a:r>
            <a:r>
              <a:rPr lang="zh-CN" altLang="en-US" dirty="0"/>
              <a:t>不等。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官网文档：</a:t>
            </a:r>
            <a:r>
              <a:rPr lang="en-US" altLang="zh-CN" dirty="0"/>
              <a:t>http://docs.minio.org.cn/docs/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0C2C3941-91F1-47F7-912E-A5560F1D52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MinIO</a:t>
            </a:r>
            <a:r>
              <a:rPr lang="zh-CN" altLang="en-US" dirty="0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366488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97181-598B-4617-B991-84510C772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9755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开箱使用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258946-0478-4CC5-8C98-4F3AE224BD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263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B3414-8C2D-42E4-9A09-20FFF51B1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开箱使用 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BB71E-3F89-4195-B55F-CEA6493A34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安装</a:t>
            </a:r>
            <a:r>
              <a:rPr lang="en-US" altLang="zh-CN" dirty="0" err="1"/>
              <a:t>MinIO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8579C9-E279-4990-893D-FD9A6C34C9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3205711"/>
          </a:xfrm>
        </p:spPr>
        <p:txBody>
          <a:bodyPr/>
          <a:lstStyle/>
          <a:p>
            <a:r>
              <a:rPr lang="zh-CN" altLang="en-US" sz="1400" dirty="0"/>
              <a:t>①：拉取镜像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②：创建容器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③：访问</a:t>
            </a:r>
            <a:r>
              <a:rPr lang="en-US" altLang="zh-CN" sz="1400" dirty="0" err="1"/>
              <a:t>minio</a:t>
            </a:r>
            <a:r>
              <a:rPr lang="zh-CN" altLang="en-US" sz="1400" dirty="0"/>
              <a:t>系统</a:t>
            </a:r>
            <a:endParaRPr lang="en-US" altLang="zh-CN" sz="1400" dirty="0"/>
          </a:p>
          <a:p>
            <a:r>
              <a:rPr lang="en-US" altLang="zh-CN" sz="1400" dirty="0"/>
              <a:t>     </a:t>
            </a:r>
            <a:r>
              <a:rPr lang="en-US" altLang="zh-CN" sz="1400" dirty="0">
                <a:hlinkClick r:id="rId2"/>
              </a:rPr>
              <a:t>http://192.168.200.130:9000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C523E9B-9A43-4785-81B4-CF92D5BC8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99" y="2101798"/>
            <a:ext cx="8761839" cy="3386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docker pull minio/minio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574033B-B3AB-4851-8574-9788B8FA5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100" y="2856335"/>
            <a:ext cx="8761839" cy="6156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docker run -p 9000:9000 --name minio -d --restart=always -e "MINIO_ACCESS_KEY=minio" -e "MINIO_SECRET_KEY=minio123" -v /home/data:/data -v /home/config:/root/.minio minio/minio server /data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469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9E4C3-9EB2-40D5-B20C-9F2E50CB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开箱使用 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42DB04-6F57-4DE7-9E2C-DC8A40B064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E591CA-CDF8-4874-A5C4-D2B9D4711A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600" y="2108674"/>
            <a:ext cx="10698800" cy="148555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bucket – </a:t>
            </a:r>
            <a:r>
              <a:rPr lang="zh-CN" altLang="en-US" dirty="0"/>
              <a:t>类比于文件系统的目录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Object – </a:t>
            </a:r>
            <a:r>
              <a:rPr lang="zh-CN" altLang="en-US" dirty="0"/>
              <a:t>类比文件系统的文件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Keys – </a:t>
            </a:r>
            <a:r>
              <a:rPr lang="zh-CN" altLang="en-US" dirty="0"/>
              <a:t>类比文件名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AE5984-D74A-4DF3-A6AE-C64A0F7E6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709" y="3564642"/>
            <a:ext cx="3743325" cy="23526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139176D-AF12-4F15-BFC0-A6732B12ED66}"/>
              </a:ext>
            </a:extLst>
          </p:cNvPr>
          <p:cNvSpPr txBox="1"/>
          <p:nvPr/>
        </p:nvSpPr>
        <p:spPr>
          <a:xfrm>
            <a:off x="928163" y="4402426"/>
            <a:ext cx="41236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点击右下角的“+”号 ，创建一个桶</a:t>
            </a:r>
          </a:p>
        </p:txBody>
      </p:sp>
    </p:spTree>
    <p:extLst>
      <p:ext uri="{BB962C8B-B14F-4D97-AF65-F5344CB8AC3E}">
        <p14:creationId xmlns:p14="http://schemas.microsoft.com/office/powerpoint/2010/main" val="1511701656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12421</TotalTime>
  <Words>755</Words>
  <Application>Microsoft Office PowerPoint</Application>
  <PresentationFormat>宽屏</PresentationFormat>
  <Paragraphs>94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16</vt:i4>
      </vt:variant>
    </vt:vector>
  </HeadingPairs>
  <TitlesOfParts>
    <vt:vector size="36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MinIO</vt:lpstr>
      <vt:lpstr>PowerPoint 演示文稿</vt:lpstr>
      <vt:lpstr>MinIO简介   </vt:lpstr>
      <vt:lpstr>MinIO简介   </vt:lpstr>
      <vt:lpstr>MinIO简介   </vt:lpstr>
      <vt:lpstr>MinIO简介   </vt:lpstr>
      <vt:lpstr>开箱使用 </vt:lpstr>
      <vt:lpstr>开箱使用 </vt:lpstr>
      <vt:lpstr>开箱使用 </vt:lpstr>
      <vt:lpstr>快速入门</vt:lpstr>
      <vt:lpstr>快速入门</vt:lpstr>
      <vt:lpstr>快速入门</vt:lpstr>
      <vt:lpstr>封装MinIO为starter</vt:lpstr>
      <vt:lpstr>封装MinIO为starter</vt:lpstr>
      <vt:lpstr>封装MinIO为starter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yuhon</cp:lastModifiedBy>
  <cp:revision>1086</cp:revision>
  <dcterms:created xsi:type="dcterms:W3CDTF">2020-03-31T02:23:27Z</dcterms:created>
  <dcterms:modified xsi:type="dcterms:W3CDTF">2021-07-17T05:59:02Z</dcterms:modified>
</cp:coreProperties>
</file>