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6"/>
  </p:notesMasterIdLst>
  <p:handoutMasterIdLst>
    <p:handoutMasterId r:id="rId47"/>
  </p:handoutMasterIdLst>
  <p:sldIdLst>
    <p:sldId id="462" r:id="rId8"/>
    <p:sldId id="626" r:id="rId9"/>
    <p:sldId id="474" r:id="rId10"/>
    <p:sldId id="567" r:id="rId11"/>
    <p:sldId id="569" r:id="rId12"/>
    <p:sldId id="613" r:id="rId13"/>
    <p:sldId id="570" r:id="rId14"/>
    <p:sldId id="562" r:id="rId15"/>
    <p:sldId id="554" r:id="rId16"/>
    <p:sldId id="560" r:id="rId17"/>
    <p:sldId id="614" r:id="rId18"/>
    <p:sldId id="615" r:id="rId19"/>
    <p:sldId id="561" r:id="rId20"/>
    <p:sldId id="616" r:id="rId21"/>
    <p:sldId id="619" r:id="rId22"/>
    <p:sldId id="555" r:id="rId23"/>
    <p:sldId id="618" r:id="rId24"/>
    <p:sldId id="564" r:id="rId25"/>
    <p:sldId id="620" r:id="rId26"/>
    <p:sldId id="531" r:id="rId27"/>
    <p:sldId id="625" r:id="rId28"/>
    <p:sldId id="532" r:id="rId29"/>
    <p:sldId id="621" r:id="rId30"/>
    <p:sldId id="528" r:id="rId31"/>
    <p:sldId id="529" r:id="rId32"/>
    <p:sldId id="530" r:id="rId33"/>
    <p:sldId id="624" r:id="rId34"/>
    <p:sldId id="622" r:id="rId35"/>
    <p:sldId id="536" r:id="rId36"/>
    <p:sldId id="537" r:id="rId37"/>
    <p:sldId id="538" r:id="rId38"/>
    <p:sldId id="539" r:id="rId39"/>
    <p:sldId id="540" r:id="rId40"/>
    <p:sldId id="541" r:id="rId41"/>
    <p:sldId id="543" r:id="rId42"/>
    <p:sldId id="527" r:id="rId43"/>
    <p:sldId id="452" r:id="rId44"/>
    <p:sldId id="264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FFE4"/>
    <a:srgbClr val="AD2B26"/>
    <a:srgbClr val="49504F"/>
    <a:srgbClr val="B60206"/>
    <a:srgbClr val="B70006"/>
    <a:srgbClr val="919191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306" autoAdjust="0"/>
  </p:normalViewPr>
  <p:slideViewPr>
    <p:cSldViewPr snapToGrid="0">
      <p:cViewPr varScale="1">
        <p:scale>
          <a:sx n="109" d="100"/>
          <a:sy n="109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72" y="2101363"/>
            <a:ext cx="9299331" cy="2277206"/>
          </a:xfrm>
        </p:spPr>
        <p:txBody>
          <a:bodyPr/>
          <a:lstStyle/>
          <a:p>
            <a:r>
              <a:rPr kumimoji="1" lang="zh-CN" altLang="en-US" dirty="0"/>
              <a:t>自媒体文章发布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2A076-B7BD-4D7E-A8DF-C7EE737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E9D52-6E9E-4C76-9793-DFB2B24E1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素材管理</a:t>
            </a:r>
            <a:r>
              <a:rPr lang="en-US" altLang="zh-CN" dirty="0"/>
              <a:t>-</a:t>
            </a:r>
            <a:r>
              <a:rPr lang="zh-CN" altLang="en-US" dirty="0"/>
              <a:t>图片上传</a:t>
            </a:r>
            <a:r>
              <a:rPr lang="en-US" altLang="zh-CN" dirty="0"/>
              <a:t>-</a:t>
            </a:r>
            <a:r>
              <a:rPr lang="zh-CN" altLang="en-US" dirty="0"/>
              <a:t>表结构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43D483-93D6-49FA-8804-5DBAB9460B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630885"/>
            <a:ext cx="10698800" cy="436569"/>
          </a:xfrm>
        </p:spPr>
        <p:txBody>
          <a:bodyPr/>
          <a:lstStyle/>
          <a:p>
            <a:r>
              <a:rPr lang="zh-CN" altLang="en-US" dirty="0"/>
              <a:t>媒体图文素材信息表</a:t>
            </a:r>
            <a:r>
              <a:rPr lang="en-US" altLang="zh-CN" dirty="0" err="1"/>
              <a:t>wm_material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CB1338-6E3C-426E-B220-1A5C84AA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679974"/>
            <a:ext cx="6572250" cy="1266825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F4427DB1-B7CB-4751-AC75-C5E0C17B9D4C}"/>
              </a:ext>
            </a:extLst>
          </p:cNvPr>
          <p:cNvSpPr txBox="1">
            <a:spLocks/>
          </p:cNvSpPr>
          <p:nvPr/>
        </p:nvSpPr>
        <p:spPr>
          <a:xfrm>
            <a:off x="746600" y="4641077"/>
            <a:ext cx="2603269" cy="58603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从讲义中拷贝对应实体类</a:t>
            </a:r>
          </a:p>
        </p:txBody>
      </p:sp>
    </p:spTree>
    <p:extLst>
      <p:ext uri="{BB962C8B-B14F-4D97-AF65-F5344CB8AC3E}">
        <p14:creationId xmlns:p14="http://schemas.microsoft.com/office/powerpoint/2010/main" val="112071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FF8254C-D51E-4B58-A46C-8E9E13015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36556"/>
            <a:ext cx="5760538" cy="3786075"/>
          </a:xfrm>
        </p:spPr>
        <p:txBody>
          <a:bodyPr/>
          <a:lstStyle/>
          <a:p>
            <a:r>
              <a:rPr lang="zh-CN" altLang="en-US" dirty="0"/>
              <a:t>在素材表中的用户信息如何得到？</a:t>
            </a:r>
            <a:endParaRPr lang="en-US" altLang="zh-CN" dirty="0"/>
          </a:p>
          <a:p>
            <a:r>
              <a:rPr lang="zh-CN" altLang="en-US" dirty="0"/>
              <a:t>素材的信息保存到什么位置？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C7DBDB3-6FB9-4371-99C6-594300B1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素材管理</a:t>
            </a:r>
            <a:r>
              <a:rPr lang="en-US" altLang="zh-CN" dirty="0"/>
              <a:t>-</a:t>
            </a:r>
            <a:r>
              <a:rPr lang="zh-CN" altLang="en-US" dirty="0"/>
              <a:t>图片上传</a:t>
            </a:r>
          </a:p>
        </p:txBody>
      </p:sp>
    </p:spTree>
    <p:extLst>
      <p:ext uri="{BB962C8B-B14F-4D97-AF65-F5344CB8AC3E}">
        <p14:creationId xmlns:p14="http://schemas.microsoft.com/office/powerpoint/2010/main" val="349780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14B03-8216-4999-8BA6-E9B7669F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素材管理</a:t>
            </a:r>
            <a:r>
              <a:rPr lang="en-US" altLang="zh-CN" dirty="0"/>
              <a:t>-</a:t>
            </a:r>
            <a:r>
              <a:rPr lang="zh-CN" altLang="en-US" dirty="0"/>
              <a:t>图片上传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10AB9-506E-49BB-988D-CAE1B51AF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672C06-2342-43F5-B790-F9FD80981FB8}"/>
              </a:ext>
            </a:extLst>
          </p:cNvPr>
          <p:cNvSpPr/>
          <p:nvPr/>
        </p:nvSpPr>
        <p:spPr>
          <a:xfrm>
            <a:off x="464442" y="3604316"/>
            <a:ext cx="1575120" cy="63963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前端上传请求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39C71F-F9BA-43E4-92F9-BC952BDC857B}"/>
              </a:ext>
            </a:extLst>
          </p:cNvPr>
          <p:cNvSpPr/>
          <p:nvPr/>
        </p:nvSpPr>
        <p:spPr>
          <a:xfrm>
            <a:off x="6473115" y="2894589"/>
            <a:ext cx="726223" cy="204529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拦</a:t>
            </a:r>
            <a:endParaRPr lang="en-US" altLang="zh-CN" sz="1600" dirty="0">
              <a:ea typeface="Alibaba PuHuiTi B"/>
            </a:endParaRPr>
          </a:p>
          <a:p>
            <a:pPr algn="ctr"/>
            <a:r>
              <a:rPr lang="zh-CN" altLang="en-US" sz="1600" dirty="0">
                <a:ea typeface="Alibaba PuHuiTi B"/>
              </a:rPr>
              <a:t>截</a:t>
            </a:r>
            <a:endParaRPr lang="en-US" altLang="zh-CN" sz="1600" dirty="0">
              <a:ea typeface="Alibaba PuHuiTi B"/>
            </a:endParaRPr>
          </a:p>
          <a:p>
            <a:pPr algn="ctr"/>
            <a:r>
              <a:rPr lang="zh-CN" altLang="en-US" sz="1600" dirty="0">
                <a:ea typeface="Alibaba PuHuiTi B"/>
              </a:rPr>
              <a:t>器</a:t>
            </a:r>
            <a:endParaRPr lang="zh-CN" altLang="en-US" dirty="0">
              <a:ea typeface="Alibaba PuHuiTi B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F3AEDAA-EBB3-4AF5-8541-4FAF7F17D9E7}"/>
              </a:ext>
            </a:extLst>
          </p:cNvPr>
          <p:cNvGrpSpPr/>
          <p:nvPr/>
        </p:nvGrpSpPr>
        <p:grpSpPr>
          <a:xfrm>
            <a:off x="2039562" y="2390862"/>
            <a:ext cx="1387006" cy="3066545"/>
            <a:chOff x="2039562" y="2390862"/>
            <a:chExt cx="1387006" cy="306654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DD5797A-7A9B-4365-B220-9EC74FC81E0D}"/>
                </a:ext>
              </a:extLst>
            </p:cNvPr>
            <p:cNvSpPr/>
            <p:nvPr/>
          </p:nvSpPr>
          <p:spPr>
            <a:xfrm>
              <a:off x="2556129" y="2390862"/>
              <a:ext cx="870439" cy="3066545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ea typeface="Alibaba PuHuiTi B"/>
                </a:rPr>
                <a:t>网</a:t>
              </a:r>
              <a:endParaRPr lang="en-US" altLang="zh-CN" sz="1600" dirty="0">
                <a:ea typeface="Alibaba PuHuiTi B"/>
              </a:endParaRPr>
            </a:p>
            <a:p>
              <a:pPr algn="ctr"/>
              <a:r>
                <a:rPr lang="zh-CN" altLang="en-US" sz="1600" dirty="0">
                  <a:ea typeface="Alibaba PuHuiTi B"/>
                </a:rPr>
                <a:t>关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16A1792-48DF-46B5-9DC6-90FE6661980E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 flipV="1">
              <a:off x="2039562" y="3924135"/>
              <a:ext cx="516567" cy="1"/>
            </a:xfrm>
            <a:prstGeom prst="straightConnector1">
              <a:avLst/>
            </a:prstGeom>
            <a:ln w="1905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CFA2DD0-25F4-4CDF-B4FA-C3E39AD38AB9}"/>
              </a:ext>
            </a:extLst>
          </p:cNvPr>
          <p:cNvGrpSpPr/>
          <p:nvPr/>
        </p:nvGrpSpPr>
        <p:grpSpPr>
          <a:xfrm>
            <a:off x="3426568" y="2709159"/>
            <a:ext cx="6384331" cy="3115679"/>
            <a:chOff x="3426568" y="2709159"/>
            <a:chExt cx="6384331" cy="311567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5463538-8DEB-4CD0-8FC7-0C9A232B5741}"/>
                </a:ext>
              </a:extLst>
            </p:cNvPr>
            <p:cNvSpPr/>
            <p:nvPr/>
          </p:nvSpPr>
          <p:spPr>
            <a:xfrm>
              <a:off x="6190850" y="2709159"/>
              <a:ext cx="3620049" cy="258189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EC7F7F9-D67B-4BF6-B418-A9BA916C3E07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426568" y="3924135"/>
              <a:ext cx="2764282" cy="0"/>
            </a:xfrm>
            <a:prstGeom prst="straightConnector1">
              <a:avLst/>
            </a:prstGeom>
            <a:ln w="1905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占位符 3">
              <a:extLst>
                <a:ext uri="{FF2B5EF4-FFF2-40B4-BE49-F238E27FC236}">
                  <a16:creationId xmlns:a16="http://schemas.microsoft.com/office/drawing/2014/main" id="{3F1B54EE-402E-4A21-B7D4-4720F636BDD6}"/>
                </a:ext>
              </a:extLst>
            </p:cNvPr>
            <p:cNvSpPr txBox="1">
              <a:spLocks/>
            </p:cNvSpPr>
            <p:nvPr/>
          </p:nvSpPr>
          <p:spPr>
            <a:xfrm>
              <a:off x="7455379" y="5414937"/>
              <a:ext cx="1491762" cy="409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自媒体微服务</a:t>
              </a:r>
            </a:p>
          </p:txBody>
        </p:sp>
      </p:grp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721937E8-49A8-407E-BEA3-5FB8FA3FC51B}"/>
              </a:ext>
            </a:extLst>
          </p:cNvPr>
          <p:cNvSpPr txBox="1">
            <a:spLocks/>
          </p:cNvSpPr>
          <p:nvPr/>
        </p:nvSpPr>
        <p:spPr>
          <a:xfrm>
            <a:off x="3432429" y="3219801"/>
            <a:ext cx="2758421" cy="7526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1.token</a:t>
            </a:r>
            <a:r>
              <a:rPr lang="zh-CN" altLang="en-US" sz="1400" dirty="0"/>
              <a:t>解析为用户存入</a:t>
            </a:r>
            <a:r>
              <a:rPr lang="en-US" altLang="zh-CN" sz="1400" dirty="0"/>
              <a:t>header</a:t>
            </a:r>
            <a:br>
              <a:rPr lang="en-US" altLang="zh-CN" sz="1400" dirty="0"/>
            </a:br>
            <a:r>
              <a:rPr lang="en-US" altLang="zh-CN" sz="1400" dirty="0"/>
              <a:t>2.</a:t>
            </a:r>
            <a:r>
              <a:rPr lang="zh-CN" altLang="en-US" sz="1400" dirty="0"/>
              <a:t>路由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9ABBD21-75FC-4986-BD17-42AEDA71401D}"/>
              </a:ext>
            </a:extLst>
          </p:cNvPr>
          <p:cNvGrpSpPr/>
          <p:nvPr/>
        </p:nvGrpSpPr>
        <p:grpSpPr>
          <a:xfrm>
            <a:off x="9188534" y="2709159"/>
            <a:ext cx="2082803" cy="1208078"/>
            <a:chOff x="9188534" y="2709159"/>
            <a:chExt cx="2082803" cy="1208078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833128A-404F-419E-B354-9BF284E0902F}"/>
                </a:ext>
              </a:extLst>
            </p:cNvPr>
            <p:cNvSpPr/>
            <p:nvPr/>
          </p:nvSpPr>
          <p:spPr>
            <a:xfrm>
              <a:off x="10101960" y="2709159"/>
              <a:ext cx="1169377" cy="1123217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MinIO</a:t>
              </a:r>
              <a:endParaRPr lang="zh-CN" altLang="en-US" sz="14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2CE648F9-B8BC-4B0A-9431-85908D378704}"/>
                </a:ext>
              </a:extLst>
            </p:cNvPr>
            <p:cNvCxnSpPr>
              <a:cxnSpLocks/>
              <a:stCxn id="6" idx="3"/>
              <a:endCxn id="10" idx="2"/>
            </p:cNvCxnSpPr>
            <p:nvPr/>
          </p:nvCxnSpPr>
          <p:spPr>
            <a:xfrm flipV="1">
              <a:off x="9188534" y="3270768"/>
              <a:ext cx="913426" cy="646469"/>
            </a:xfrm>
            <a:prstGeom prst="straightConnector1">
              <a:avLst/>
            </a:prstGeom>
            <a:ln w="1905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8EDEA9DA-3A83-4609-A31F-E90CF7C848BF}"/>
              </a:ext>
            </a:extLst>
          </p:cNvPr>
          <p:cNvGrpSpPr/>
          <p:nvPr/>
        </p:nvGrpSpPr>
        <p:grpSpPr>
          <a:xfrm>
            <a:off x="9188534" y="3917237"/>
            <a:ext cx="2082803" cy="1359358"/>
            <a:chOff x="9188534" y="3917237"/>
            <a:chExt cx="2082803" cy="1359358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3896136-B2C9-44FE-8CE5-A356A75E1173}"/>
                </a:ext>
              </a:extLst>
            </p:cNvPr>
            <p:cNvSpPr/>
            <p:nvPr/>
          </p:nvSpPr>
          <p:spPr>
            <a:xfrm>
              <a:off x="10101960" y="4153378"/>
              <a:ext cx="1169377" cy="1123217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DB</a:t>
              </a:r>
              <a:endParaRPr lang="zh-CN" altLang="en-US" sz="1400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F8B69BB-8D70-49EF-8DA8-A16A963C9129}"/>
                </a:ext>
              </a:extLst>
            </p:cNvPr>
            <p:cNvCxnSpPr>
              <a:cxnSpLocks/>
              <a:stCxn id="6" idx="3"/>
              <a:endCxn id="12" idx="2"/>
            </p:cNvCxnSpPr>
            <p:nvPr/>
          </p:nvCxnSpPr>
          <p:spPr>
            <a:xfrm>
              <a:off x="9188534" y="3917237"/>
              <a:ext cx="913426" cy="797750"/>
            </a:xfrm>
            <a:prstGeom prst="straightConnector1">
              <a:avLst/>
            </a:prstGeom>
            <a:ln w="1905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C8A3D5B-177F-4070-B5B2-56EDFD9AAF47}"/>
              </a:ext>
            </a:extLst>
          </p:cNvPr>
          <p:cNvGrpSpPr/>
          <p:nvPr/>
        </p:nvGrpSpPr>
        <p:grpSpPr>
          <a:xfrm>
            <a:off x="7199338" y="3621596"/>
            <a:ext cx="1989196" cy="591282"/>
            <a:chOff x="7199338" y="3621596"/>
            <a:chExt cx="1989196" cy="5912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92B3408-DFF4-4435-B94B-99FE946AD5D3}"/>
                </a:ext>
              </a:extLst>
            </p:cNvPr>
            <p:cNvSpPr/>
            <p:nvPr/>
          </p:nvSpPr>
          <p:spPr>
            <a:xfrm>
              <a:off x="7821702" y="3621596"/>
              <a:ext cx="1366832" cy="59128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上传图片</a:t>
              </a: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7C229BDA-1DF6-4A6D-89A2-7AD9EBE70D76}"/>
                </a:ext>
              </a:extLst>
            </p:cNvPr>
            <p:cNvCxnSpPr>
              <a:stCxn id="14" idx="3"/>
              <a:endCxn id="6" idx="1"/>
            </p:cNvCxnSpPr>
            <p:nvPr/>
          </p:nvCxnSpPr>
          <p:spPr>
            <a:xfrm flipV="1">
              <a:off x="7199338" y="3917237"/>
              <a:ext cx="622364" cy="1"/>
            </a:xfrm>
            <a:prstGeom prst="straightConnector1">
              <a:avLst/>
            </a:prstGeom>
            <a:ln w="1905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本占位符 3">
            <a:extLst>
              <a:ext uri="{FF2B5EF4-FFF2-40B4-BE49-F238E27FC236}">
                <a16:creationId xmlns:a16="http://schemas.microsoft.com/office/drawing/2014/main" id="{14592863-E529-4043-AC85-CECEEF85312A}"/>
              </a:ext>
            </a:extLst>
          </p:cNvPr>
          <p:cNvSpPr txBox="1">
            <a:spLocks/>
          </p:cNvSpPr>
          <p:nvPr/>
        </p:nvSpPr>
        <p:spPr>
          <a:xfrm>
            <a:off x="6096000" y="2012823"/>
            <a:ext cx="4527442" cy="4699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拦截器的作用：从</a:t>
            </a:r>
            <a:r>
              <a:rPr lang="en-US" altLang="zh-CN" sz="1400" dirty="0"/>
              <a:t>header</a:t>
            </a:r>
            <a:r>
              <a:rPr lang="zh-CN" altLang="en-US" sz="1400" dirty="0"/>
              <a:t>中获取用户存入当前线程</a:t>
            </a:r>
          </a:p>
        </p:txBody>
      </p:sp>
    </p:spTree>
    <p:extLst>
      <p:ext uri="{BB962C8B-B14F-4D97-AF65-F5344CB8AC3E}">
        <p14:creationId xmlns:p14="http://schemas.microsoft.com/office/powerpoint/2010/main" val="63503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40" grpId="0"/>
      <p:bldP spid="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2A076-B7BD-4D7E-A8DF-C7EE737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E9D52-6E9E-4C76-9793-DFB2B24E1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素材管理</a:t>
            </a:r>
            <a:r>
              <a:rPr lang="en-US" altLang="zh-CN" dirty="0"/>
              <a:t>-</a:t>
            </a:r>
            <a:r>
              <a:rPr lang="zh-CN" altLang="en-US" dirty="0"/>
              <a:t>图片上传</a:t>
            </a:r>
            <a:r>
              <a:rPr lang="en-US" altLang="zh-CN" dirty="0"/>
              <a:t>-</a:t>
            </a:r>
            <a:r>
              <a:rPr lang="zh-CN" altLang="en-US" dirty="0"/>
              <a:t>接口定义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06CAE8B-ACBC-4BBB-9A43-1FF9102C13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62213" y="4241224"/>
            <a:ext cx="3919129" cy="607436"/>
          </a:xfrm>
          <a:noFill/>
          <a:ln>
            <a:noFill/>
          </a:ln>
        </p:spPr>
        <p:txBody>
          <a:bodyPr/>
          <a:lstStyle/>
          <a:p>
            <a:r>
              <a:rPr lang="en-US" altLang="zh-CN" dirty="0" err="1"/>
              <a:t>Springmvc</a:t>
            </a:r>
            <a:r>
              <a:rPr lang="zh-CN" altLang="en-US" dirty="0"/>
              <a:t>指定的文件接收类型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6B1F225-690D-49EF-92C2-B57D9618A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24151"/>
              </p:ext>
            </p:extLst>
          </p:nvPr>
        </p:nvGraphicFramePr>
        <p:xfrm>
          <a:off x="1986717" y="1646133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Alibaba PuHuiTi B"/>
                        </a:rPr>
                        <a:t>/</a:t>
                      </a:r>
                      <a:r>
                        <a:rPr lang="en-US" altLang="zh-CN" sz="1600" dirty="0" err="1">
                          <a:ea typeface="Alibaba PuHuiTi B"/>
                        </a:rPr>
                        <a:t>api</a:t>
                      </a:r>
                      <a:r>
                        <a:rPr lang="en-US" altLang="zh-CN" sz="1600" dirty="0">
                          <a:ea typeface="Alibaba PuHuiTi B"/>
                        </a:rPr>
                        <a:t>/v1/material/</a:t>
                      </a:r>
                      <a:r>
                        <a:rPr lang="en-US" altLang="zh-CN" sz="1600" dirty="0" err="1">
                          <a:ea typeface="Alibaba PuHuiTi B"/>
                        </a:rPr>
                        <a:t>upload_picture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Alibaba PuHuiTi B"/>
                        </a:rPr>
                        <a:t>POST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a typeface="Alibaba PuHuiTi B"/>
                        </a:rPr>
                        <a:t>MultipartFile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a typeface="Alibaba PuHuiTi B"/>
                        </a:rPr>
                        <a:t>ResponseResult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07FD7A65-9A16-4D35-A33B-EA799AFA7FDB}"/>
              </a:ext>
            </a:extLst>
          </p:cNvPr>
          <p:cNvSpPr/>
          <p:nvPr/>
        </p:nvSpPr>
        <p:spPr>
          <a:xfrm>
            <a:off x="5948855" y="2753710"/>
            <a:ext cx="1313793" cy="262759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8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2A076-B7BD-4D7E-A8DF-C7EE737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E9D52-6E9E-4C76-9793-DFB2B24E1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素材管理</a:t>
            </a:r>
            <a:r>
              <a:rPr lang="en-US" altLang="zh-CN" dirty="0"/>
              <a:t>-</a:t>
            </a:r>
            <a:r>
              <a:rPr lang="zh-CN" altLang="en-US" dirty="0"/>
              <a:t>图片上传</a:t>
            </a:r>
            <a:r>
              <a:rPr lang="en-US" altLang="zh-CN" dirty="0"/>
              <a:t>-</a:t>
            </a:r>
            <a:r>
              <a:rPr lang="zh-CN" altLang="en-US" dirty="0"/>
              <a:t>接口定义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6B1F225-690D-49EF-92C2-B57D9618A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00923"/>
              </p:ext>
            </p:extLst>
          </p:nvPr>
        </p:nvGraphicFramePr>
        <p:xfrm>
          <a:off x="1986717" y="1646133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Alibaba PuHuiTi B"/>
                        </a:rPr>
                        <a:t>/</a:t>
                      </a:r>
                      <a:r>
                        <a:rPr lang="en-US" altLang="zh-CN" sz="1600" dirty="0" err="1">
                          <a:ea typeface="Alibaba PuHuiTi B"/>
                        </a:rPr>
                        <a:t>api</a:t>
                      </a:r>
                      <a:r>
                        <a:rPr lang="en-US" altLang="zh-CN" sz="1600" dirty="0">
                          <a:ea typeface="Alibaba PuHuiTi B"/>
                        </a:rPr>
                        <a:t>/v1/material/</a:t>
                      </a:r>
                      <a:r>
                        <a:rPr lang="en-US" altLang="zh-CN" sz="1600" dirty="0" err="1">
                          <a:ea typeface="Alibaba PuHuiTi B"/>
                        </a:rPr>
                        <a:t>upload_picture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Alibaba PuHuiTi B"/>
                        </a:rPr>
                        <a:t>POST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a typeface="Alibaba PuHuiTi B"/>
                        </a:rPr>
                        <a:t>MultipartFile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a typeface="Alibaba PuHuiTi B"/>
                        </a:rPr>
                        <a:t>ResponseResult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DE11AE2-ACC3-4D34-A5C6-ABBB5C68A5F0}"/>
              </a:ext>
            </a:extLst>
          </p:cNvPr>
          <p:cNvSpPr/>
          <p:nvPr/>
        </p:nvSpPr>
        <p:spPr>
          <a:xfrm>
            <a:off x="5948855" y="3131600"/>
            <a:ext cx="1418897" cy="262759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CD9927F-A491-4622-A392-5803644C38E3}"/>
              </a:ext>
            </a:extLst>
          </p:cNvPr>
          <p:cNvGrpSpPr/>
          <p:nvPr/>
        </p:nvGrpSpPr>
        <p:grpSpPr>
          <a:xfrm>
            <a:off x="366666" y="3584028"/>
            <a:ext cx="11458668" cy="2719651"/>
            <a:chOff x="366666" y="3584028"/>
            <a:chExt cx="11458668" cy="2719651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0D565481-60A9-49CC-85C6-62AFC2A3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17" y="5393721"/>
              <a:ext cx="3268717" cy="738664"/>
            </a:xfrm>
            <a:prstGeom prst="rect">
              <a:avLst/>
            </a:prstGeom>
            <a:solidFill>
              <a:srgbClr val="FFFFE4"/>
            </a:solidFill>
            <a:ln>
              <a:solidFill>
                <a:srgbClr val="333333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"code"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501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"errorMessage"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05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"文件上传参数失效"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0F9AC56B-5421-469C-B7FD-42C4890F5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18" y="4115413"/>
              <a:ext cx="3268716" cy="830997"/>
            </a:xfrm>
            <a:prstGeom prst="rect">
              <a:avLst/>
            </a:prstGeom>
            <a:solidFill>
              <a:srgbClr val="FFFFE4"/>
            </a:solidFill>
            <a:ln>
              <a:solidFill>
                <a:srgbClr val="333333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"code"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501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"errorMessage"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"文件上传失败"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F80DE2C8-91BF-4B83-9D3F-7BECF52E4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66" y="4110771"/>
              <a:ext cx="7527800" cy="2192908"/>
            </a:xfrm>
            <a:prstGeom prst="rect">
              <a:avLst/>
            </a:prstGeom>
            <a:solidFill>
              <a:srgbClr val="FFFFE4"/>
            </a:solidFill>
            <a:ln>
              <a:solidFill>
                <a:srgbClr val="333333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Consolas" panose="020B0609020204030204" pitchFamily="49" charset="0"/>
                </a:rPr>
                <a:t>"host"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Consolas" panose="020B0609020204030204" pitchFamily="49" charset="0"/>
                </a:rPr>
                <a:t>"code"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200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Consolas" panose="020B0609020204030204" pitchFamily="49" charset="0"/>
                </a:rPr>
                <a:t>"errorMessage"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操作成功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Consolas" panose="020B0609020204030204" pitchFamily="49" charset="0"/>
                </a:rPr>
                <a:t>"data"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:{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Consolas" panose="020B0609020204030204" pitchFamily="49" charset="0"/>
                </a:rPr>
                <a:t>"id"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52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Consolas" panose="020B0609020204030204" pitchFamily="49" charset="0"/>
                </a:rPr>
                <a:t>"userId"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1102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kumimoji="0" lang="en-US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Consolas" panose="020B0609020204030204" pitchFamily="49" charset="0"/>
                </a:rPr>
                <a:t>"url"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nsolas" panose="020B0609020204030204" pitchFamily="49" charset="0"/>
                </a:rPr>
                <a:t>"http://192.168.200.130:9000/leadnews/2021/04/26/a73f5b60c0d84c32bfe175055aaaac40.jpg"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Consolas" panose="020B0609020204030204" pitchFamily="49" charset="0"/>
                </a:rPr>
                <a:t>"type"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Consolas" panose="020B0609020204030204" pitchFamily="49" charset="0"/>
                </a:rPr>
                <a:t>"isCollection"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Consolas" panose="020B0609020204030204" pitchFamily="49" charset="0"/>
                </a:rPr>
                <a:t>"createdTime"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nsolas" panose="020B0609020204030204" pitchFamily="49" charset="0"/>
                </a:rPr>
                <a:t>"2021-01-20T16:49:48.443+0000"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sz="105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BF531746-5E99-4EF0-AAEE-FDBB6A1E3E9B}"/>
                </a:ext>
              </a:extLst>
            </p:cNvPr>
            <p:cNvSpPr/>
            <p:nvPr/>
          </p:nvSpPr>
          <p:spPr>
            <a:xfrm>
              <a:off x="6096000" y="3584028"/>
              <a:ext cx="1387366" cy="483737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967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D7808-597D-466B-A401-E6AC097E0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自媒体素材管理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DF8C0-C8C9-4BA1-9A1A-3213EAAD236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图片上传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图片列表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B32CF-8522-413D-8490-95F94A0494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465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2A076-B7BD-4D7E-A8DF-C7EE737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E9D52-6E9E-4C76-9793-DFB2B24E1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素材管理</a:t>
            </a:r>
            <a:r>
              <a:rPr lang="en-US" altLang="zh-CN" dirty="0"/>
              <a:t>-</a:t>
            </a:r>
            <a:r>
              <a:rPr lang="zh-CN" altLang="en-US" dirty="0"/>
              <a:t>素材列表</a:t>
            </a:r>
            <a:r>
              <a:rPr lang="en-US" altLang="zh-CN" dirty="0"/>
              <a:t>-</a:t>
            </a:r>
            <a:r>
              <a:rPr lang="zh-CN" altLang="en-US" dirty="0"/>
              <a:t>接口定义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8B8F966-72F3-4328-968B-B8249F209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4018"/>
              </p:ext>
            </p:extLst>
          </p:nvPr>
        </p:nvGraphicFramePr>
        <p:xfrm>
          <a:off x="2290097" y="1646133"/>
          <a:ext cx="7611806" cy="1863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73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659633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48718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78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api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/v1/material/list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78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Alibaba PuHuiTi B"/>
                        </a:rPr>
                        <a:t>POST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78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a typeface="Alibaba PuHuiTi B"/>
                        </a:rPr>
                        <a:t>WmMaterialDto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78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a typeface="Alibaba PuHuiTi B"/>
                        </a:rPr>
                        <a:t>ResponseResult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CC6239-FD13-40DD-A985-1E6E1519116C}"/>
              </a:ext>
            </a:extLst>
          </p:cNvPr>
          <p:cNvSpPr/>
          <p:nvPr/>
        </p:nvSpPr>
        <p:spPr>
          <a:xfrm>
            <a:off x="6362703" y="2747339"/>
            <a:ext cx="1459522" cy="325315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B6C4C5-0E17-43FF-94D8-8E508A7D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763" y="4348259"/>
            <a:ext cx="5607880" cy="1569660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WmMaterialDto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PageRequestDto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1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查询收藏的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0: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未收藏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isCollection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68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2A076-B7BD-4D7E-A8DF-C7EE737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E9D52-6E9E-4C76-9793-DFB2B24E1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素材管理</a:t>
            </a:r>
            <a:r>
              <a:rPr lang="en-US" altLang="zh-CN" dirty="0"/>
              <a:t>-</a:t>
            </a:r>
            <a:r>
              <a:rPr lang="zh-CN" altLang="en-US" dirty="0"/>
              <a:t>素材列表</a:t>
            </a:r>
            <a:r>
              <a:rPr lang="en-US" altLang="zh-CN" dirty="0"/>
              <a:t>-</a:t>
            </a:r>
            <a:r>
              <a:rPr lang="zh-CN" altLang="en-US" dirty="0"/>
              <a:t>接口定义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8B8F966-72F3-4328-968B-B8249F209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20580"/>
              </p:ext>
            </p:extLst>
          </p:nvPr>
        </p:nvGraphicFramePr>
        <p:xfrm>
          <a:off x="2290097" y="1646133"/>
          <a:ext cx="7611806" cy="1863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73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659633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48718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78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api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/v1/material/list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78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Alibaba PuHuiTi B"/>
                        </a:rPr>
                        <a:t>POST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78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a typeface="Alibaba PuHuiTi B"/>
                        </a:rPr>
                        <a:t>WmMaterialDto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78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a typeface="Alibaba PuHuiTi B"/>
                        </a:rPr>
                        <a:t>ResponseResult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CC6239-FD13-40DD-A985-1E6E1519116C}"/>
              </a:ext>
            </a:extLst>
          </p:cNvPr>
          <p:cNvSpPr/>
          <p:nvPr/>
        </p:nvSpPr>
        <p:spPr>
          <a:xfrm>
            <a:off x="6362703" y="3130061"/>
            <a:ext cx="1459522" cy="325315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52DE96-5A01-44E1-BCD6-62E966265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483" y="3711456"/>
            <a:ext cx="7921871" cy="3000821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"host"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"errorMessage"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操作成功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:[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1102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"url"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"http://192.168.200.130:9000/leadnews/2021/04/26/ec893175f18c4261af14df14b83cb25f.jpg"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"isCollection"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"createdTime"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"2021-01-20T16:49:48.000+0000"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],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"currentPage"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"size"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"total"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41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217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自媒体文章管理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7425D44D-9F5B-4A29-9CD3-C7525C0D26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364472" y="3434990"/>
            <a:ext cx="5466080" cy="2031047"/>
          </a:xfrm>
        </p:spPr>
        <p:txBody>
          <a:bodyPr/>
          <a:lstStyle/>
          <a:p>
            <a:r>
              <a:rPr lang="zh-CN" altLang="en-US" dirty="0"/>
              <a:t>频道列表查询</a:t>
            </a:r>
            <a:endParaRPr lang="en-US" altLang="zh-CN" dirty="0"/>
          </a:p>
          <a:p>
            <a:r>
              <a:rPr lang="zh-CN" altLang="en-US" dirty="0"/>
              <a:t>文章列表加载</a:t>
            </a:r>
            <a:endParaRPr lang="en-US" altLang="zh-CN" dirty="0"/>
          </a:p>
          <a:p>
            <a:r>
              <a:rPr lang="zh-CN" altLang="en-US" dirty="0"/>
              <a:t>发布文章</a:t>
            </a:r>
          </a:p>
        </p:txBody>
      </p:sp>
    </p:spTree>
    <p:extLst>
      <p:ext uri="{BB962C8B-B14F-4D97-AF65-F5344CB8AC3E}">
        <p14:creationId xmlns:p14="http://schemas.microsoft.com/office/powerpoint/2010/main" val="3821447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217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自媒体文章管理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7425D44D-9F5B-4A29-9CD3-C7525C0D26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364472" y="3434990"/>
            <a:ext cx="5466080" cy="203104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频道列表查询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文章列表加载</a:t>
            </a:r>
            <a:endParaRPr lang="en-US" altLang="zh-CN" dirty="0"/>
          </a:p>
          <a:p>
            <a:r>
              <a:rPr lang="zh-CN" altLang="en-US" dirty="0"/>
              <a:t>发布文章</a:t>
            </a:r>
          </a:p>
        </p:txBody>
      </p:sp>
    </p:spTree>
    <p:extLst>
      <p:ext uri="{BB962C8B-B14F-4D97-AF65-F5344CB8AC3E}">
        <p14:creationId xmlns:p14="http://schemas.microsoft.com/office/powerpoint/2010/main" val="47017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C9AC0-1192-4D89-AE7A-DFBD2BF3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今日内容介绍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40880-DCD8-4266-9C60-4AE3FA011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今日学习内容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7C6C43-1AB9-453D-AB59-D196E2C643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8652928" cy="594831"/>
          </a:xfrm>
        </p:spPr>
        <p:txBody>
          <a:bodyPr/>
          <a:lstStyle/>
          <a:p>
            <a:r>
              <a:rPr lang="zh-CN" altLang="en-US" dirty="0"/>
              <a:t>功能：</a:t>
            </a:r>
            <a:endParaRPr lang="en-US" altLang="zh-CN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52B4D99-EB7D-4995-B546-AE52AB78AF33}"/>
              </a:ext>
            </a:extLst>
          </p:cNvPr>
          <p:cNvSpPr/>
          <p:nvPr/>
        </p:nvSpPr>
        <p:spPr>
          <a:xfrm>
            <a:off x="4756639" y="2250831"/>
            <a:ext cx="1969477" cy="8176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素材管理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CF91F5-9EC3-4D6B-B2AE-FA7EE794AF14}"/>
              </a:ext>
            </a:extLst>
          </p:cNvPr>
          <p:cNvSpPr/>
          <p:nvPr/>
        </p:nvSpPr>
        <p:spPr>
          <a:xfrm>
            <a:off x="7853165" y="2243386"/>
            <a:ext cx="1969477" cy="8176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文章管理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132DEDC-ED28-41E9-9E6E-C1453900C1E4}"/>
              </a:ext>
            </a:extLst>
          </p:cNvPr>
          <p:cNvSpPr txBox="1">
            <a:spLocks/>
          </p:cNvSpPr>
          <p:nvPr/>
        </p:nvSpPr>
        <p:spPr>
          <a:xfrm>
            <a:off x="4967007" y="3257378"/>
            <a:ext cx="1969478" cy="134979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minIO</a:t>
            </a:r>
            <a:r>
              <a:rPr lang="zh-CN" altLang="en-US" sz="1200" dirty="0"/>
              <a:t>的图片上传</a:t>
            </a:r>
            <a:endParaRPr lang="en-US" altLang="zh-CN" sz="1200" dirty="0"/>
          </a:p>
          <a:p>
            <a:r>
              <a:rPr lang="zh-CN" altLang="en-US" sz="1200" dirty="0"/>
              <a:t>微服务中获取用户的方式</a:t>
            </a:r>
            <a:endParaRPr lang="en-US" altLang="zh-CN" sz="1200" dirty="0"/>
          </a:p>
          <a:p>
            <a:r>
              <a:rPr lang="zh-CN" altLang="en-US" sz="1200" dirty="0"/>
              <a:t>拦截器的使用</a:t>
            </a:r>
            <a:endParaRPr lang="en-US" altLang="zh-CN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E2E243-BAD0-4DBE-85CA-3C55AF1C2427}"/>
              </a:ext>
            </a:extLst>
          </p:cNvPr>
          <p:cNvSpPr/>
          <p:nvPr/>
        </p:nvSpPr>
        <p:spPr>
          <a:xfrm>
            <a:off x="1660113" y="2250831"/>
            <a:ext cx="1969477" cy="8176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自媒体环境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7D72E214-8647-4F35-AEC1-B191DFCE9A47}"/>
              </a:ext>
            </a:extLst>
          </p:cNvPr>
          <p:cNvSpPr txBox="1">
            <a:spLocks/>
          </p:cNvSpPr>
          <p:nvPr/>
        </p:nvSpPr>
        <p:spPr>
          <a:xfrm>
            <a:off x="2179843" y="3257378"/>
            <a:ext cx="1134856" cy="105964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后台环境</a:t>
            </a:r>
            <a:endParaRPr lang="en-US" altLang="zh-CN" sz="1200" dirty="0"/>
          </a:p>
          <a:p>
            <a:r>
              <a:rPr lang="zh-CN" altLang="en-US" sz="1200" dirty="0"/>
              <a:t>前台环境</a:t>
            </a:r>
            <a:endParaRPr lang="en-US" altLang="zh-CN" sz="1200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07E21D4A-1919-4FB8-ACC2-EED8630F05D7}"/>
              </a:ext>
            </a:extLst>
          </p:cNvPr>
          <p:cNvSpPr txBox="1">
            <a:spLocks/>
          </p:cNvSpPr>
          <p:nvPr/>
        </p:nvSpPr>
        <p:spPr>
          <a:xfrm>
            <a:off x="8294615" y="3257378"/>
            <a:ext cx="2374571" cy="134979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多条件查询</a:t>
            </a:r>
            <a:endParaRPr lang="en-US" altLang="zh-CN" sz="1200" dirty="0"/>
          </a:p>
          <a:p>
            <a:r>
              <a:rPr lang="zh-CN" altLang="en-US" sz="1200" dirty="0"/>
              <a:t>复杂业务的处理（文章发布）</a:t>
            </a:r>
            <a:endParaRPr lang="en-US" altLang="zh-CN" sz="1200" dirty="0"/>
          </a:p>
          <a:p>
            <a:r>
              <a:rPr lang="en-US" altLang="zh-CN" sz="1200" dirty="0"/>
              <a:t>Jdk8</a:t>
            </a:r>
            <a:r>
              <a:rPr lang="zh-CN" altLang="en-US" sz="1200" dirty="0"/>
              <a:t>中的新特性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95985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806E5-B6AA-4117-A503-4BFA2988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自媒体文章列表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089E6-F0AF-4DF8-89BF-24A191377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频道列表查询</a:t>
            </a:r>
            <a:r>
              <a:rPr lang="en-US" altLang="zh-CN" dirty="0"/>
              <a:t>-</a:t>
            </a:r>
            <a:r>
              <a:rPr lang="zh-CN" altLang="en-US" dirty="0"/>
              <a:t>需求分析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AD2313-EAE9-434C-9A07-394B21B3AD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334" y="5795181"/>
            <a:ext cx="10698800" cy="517190"/>
          </a:xfrm>
        </p:spPr>
        <p:txBody>
          <a:bodyPr/>
          <a:lstStyle/>
          <a:p>
            <a:r>
              <a:rPr lang="zh-CN" altLang="en-US" dirty="0"/>
              <a:t>需要查询所有的频道信息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BC32CC-3644-45CD-B48C-052868EA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76" y="1457271"/>
            <a:ext cx="7795115" cy="3966573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1610797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0D1F7-B2BC-42E9-BF7D-CFF7AF65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自媒体文章列表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AAAAD-F32D-48E9-950C-A31CFACB7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频道列表查询</a:t>
            </a:r>
            <a:r>
              <a:rPr lang="en-US" altLang="zh-CN" dirty="0"/>
              <a:t>-</a:t>
            </a:r>
            <a:r>
              <a:rPr lang="zh-CN" altLang="en-US" dirty="0"/>
              <a:t>表结构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A7B674-CF8C-4943-8A52-8E01F0AF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487277"/>
            <a:ext cx="6915150" cy="1438275"/>
          </a:xfrm>
          <a:prstGeom prst="rect">
            <a:avLst/>
          </a:prstGeom>
        </p:spPr>
      </p:pic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18B41B2-4B85-4EE8-9BED-D0AA297D1C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666925"/>
            <a:ext cx="10698800" cy="517190"/>
          </a:xfrm>
        </p:spPr>
        <p:txBody>
          <a:bodyPr/>
          <a:lstStyle/>
          <a:p>
            <a:r>
              <a:rPr lang="en-US" altLang="zh-CN" dirty="0" err="1"/>
              <a:t>wm_channel</a:t>
            </a:r>
            <a:r>
              <a:rPr lang="en-US" altLang="zh-CN" dirty="0"/>
              <a:t> </a:t>
            </a:r>
            <a:r>
              <a:rPr lang="zh-CN" altLang="en-US" dirty="0"/>
              <a:t>频道信息表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62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421F0-A853-4C30-9998-A18C8E8A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自媒体文章列表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E6636-0791-4230-BBE7-98176B3AE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频道列表查询</a:t>
            </a:r>
            <a:r>
              <a:rPr lang="en-US" altLang="zh-CN" dirty="0"/>
              <a:t>-</a:t>
            </a:r>
            <a:r>
              <a:rPr lang="zh-CN" altLang="en-US" dirty="0"/>
              <a:t>接口定义</a:t>
            </a:r>
            <a:endParaRPr lang="en-US" altLang="zh-CN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164E986-99CC-40C3-BEF9-97784BE08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1634"/>
              </p:ext>
            </p:extLst>
          </p:nvPr>
        </p:nvGraphicFramePr>
        <p:xfrm>
          <a:off x="1956546" y="1558849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api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/v1/channel/channels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Alibaba PuHuiTi B"/>
                        </a:rPr>
                        <a:t>GET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a typeface="Alibaba PuHuiTi B"/>
                        </a:rPr>
                        <a:t>ResponseResult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73F5574E-9D39-4BDE-B553-22942E67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777" y="3718591"/>
            <a:ext cx="4285336" cy="3000821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"host"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"code"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"errorMessage"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"操作成功"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"data"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:[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"id"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"name"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"java"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"description"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"java"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"isDefault"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"status"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"ord"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"createdTime"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"2019-08-16T10:55:41.000+0000"</a:t>
            </a:r>
            <a:b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Object{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Object{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]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9BAF90B-8604-4E2F-BF35-7B3B83F2C7AD}"/>
              </a:ext>
            </a:extLst>
          </p:cNvPr>
          <p:cNvSpPr/>
          <p:nvPr/>
        </p:nvSpPr>
        <p:spPr>
          <a:xfrm>
            <a:off x="5776821" y="3003172"/>
            <a:ext cx="1617509" cy="305905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1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217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自媒体文章管理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7425D44D-9F5B-4A29-9CD3-C7525C0D26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364472" y="3434990"/>
            <a:ext cx="5466080" cy="2031047"/>
          </a:xfrm>
        </p:spPr>
        <p:txBody>
          <a:bodyPr/>
          <a:lstStyle/>
          <a:p>
            <a:r>
              <a:rPr lang="zh-CN" altLang="en-US" dirty="0"/>
              <a:t>频道列表查询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文章列表加载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发布文章</a:t>
            </a:r>
          </a:p>
        </p:txBody>
      </p:sp>
    </p:spTree>
    <p:extLst>
      <p:ext uri="{BB962C8B-B14F-4D97-AF65-F5344CB8AC3E}">
        <p14:creationId xmlns:p14="http://schemas.microsoft.com/office/powerpoint/2010/main" val="4170420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9F753-4A29-4DD8-8267-065305F6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自媒体文章列表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491E5-C412-4803-B442-92641A4B5F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551107-04F0-4C43-ABD0-5C6BAE75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12" y="1646133"/>
            <a:ext cx="10925170" cy="4662175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4055452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19E5F-317E-4164-AFAB-E3523126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自媒体文章列表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49B81-650B-4831-992B-FC377C817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表结构分析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650046-1DED-446F-9805-8EFB090084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322791"/>
            <a:ext cx="10698800" cy="444463"/>
          </a:xfrm>
        </p:spPr>
        <p:txBody>
          <a:bodyPr/>
          <a:lstStyle/>
          <a:p>
            <a:r>
              <a:rPr lang="en-US" altLang="zh-CN" dirty="0" err="1"/>
              <a:t>wm_news</a:t>
            </a:r>
            <a:r>
              <a:rPr lang="en-US" altLang="zh-CN" dirty="0"/>
              <a:t>  </a:t>
            </a:r>
            <a:r>
              <a:rPr lang="zh-CN" altLang="en-US" dirty="0"/>
              <a:t>自媒体文章表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B15C46B-A3B5-4B1A-B12D-405B6D32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45" y="2043112"/>
            <a:ext cx="5791200" cy="2771775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2323EF63-B01C-4402-8817-61CF8107F60A}"/>
              </a:ext>
            </a:extLst>
          </p:cNvPr>
          <p:cNvSpPr txBox="1">
            <a:spLocks/>
          </p:cNvSpPr>
          <p:nvPr/>
        </p:nvSpPr>
        <p:spPr>
          <a:xfrm>
            <a:off x="782320" y="5870708"/>
            <a:ext cx="3455572" cy="4444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请查看讲义导入对应实体</a:t>
            </a:r>
          </a:p>
        </p:txBody>
      </p:sp>
    </p:spTree>
    <p:extLst>
      <p:ext uri="{BB962C8B-B14F-4D97-AF65-F5344CB8AC3E}">
        <p14:creationId xmlns:p14="http://schemas.microsoft.com/office/powerpoint/2010/main" val="19672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421F0-A853-4C30-9998-A18C8E8A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自媒体文章列表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E6636-0791-4230-BBE7-98176B3AE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接口定义</a:t>
            </a:r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C6DCE1B-DDBA-4A00-8C92-10C292C9C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953" y="3957537"/>
            <a:ext cx="5549428" cy="2492990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@Data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WmNewsPageReqDto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extends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PageRequestDto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lang="en-US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阿里巴巴普惠体" panose="00020600040101010101"/>
              </a:rPr>
              <a:t>//</a:t>
            </a: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阿里巴巴普惠体" panose="00020600040101010101"/>
              </a:rPr>
              <a:t>状态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Short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status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lang="en-US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阿里巴巴普惠体" panose="00020600040101010101"/>
              </a:rPr>
              <a:t>//</a:t>
            </a:r>
            <a:r>
              <a:rPr lang="zh-CN" altLang="en-US" sz="1200" i="1" dirty="0">
                <a:solidFill>
                  <a:srgbClr val="808080"/>
                </a:solidFill>
                <a:latin typeface="宋体" panose="02010600030101010101" pitchFamily="2" charset="-122"/>
                <a:ea typeface="阿里巴巴普惠体" panose="00020600040101010101"/>
              </a:rPr>
              <a:t>开始时间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Date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beginPubDate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</a:t>
            </a:r>
            <a:r>
              <a:rPr lang="en-US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结束时间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Date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endPubDate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lang="en-US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所属频道ID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Integer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channelId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lang="en-US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阿里巴巴普惠体" panose="00020600040101010101"/>
              </a:rPr>
              <a:t>//</a:t>
            </a:r>
            <a:r>
              <a:rPr lang="zh-CN" altLang="zh-CN" sz="1200" i="1" dirty="0">
                <a:solidFill>
                  <a:srgbClr val="808080"/>
                </a:solidFill>
                <a:latin typeface="宋体" panose="02010600030101010101" pitchFamily="2" charset="-122"/>
                <a:ea typeface="阿里巴巴普惠体" panose="00020600040101010101"/>
              </a:rPr>
              <a:t>关键字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String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keyword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0BAC9CC-6062-4A99-8B4E-49CFC7F25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85449"/>
              </p:ext>
            </p:extLst>
          </p:nvPr>
        </p:nvGraphicFramePr>
        <p:xfrm>
          <a:off x="1916182" y="1554168"/>
          <a:ext cx="8359636" cy="2039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967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6215669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81761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144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api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/v1/news/list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4144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Alibaba PuHuiTi B"/>
                        </a:rPr>
                        <a:t>POST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4144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WmNewsPageReqDto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4144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a typeface="Alibaba PuHuiTi B"/>
                        </a:rPr>
                        <a:t>ResponseResult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62F9126A-3529-46F5-9B5A-E809CFB43519}"/>
              </a:ext>
            </a:extLst>
          </p:cNvPr>
          <p:cNvSpPr/>
          <p:nvPr/>
        </p:nvSpPr>
        <p:spPr>
          <a:xfrm>
            <a:off x="6245130" y="2755858"/>
            <a:ext cx="1868969" cy="360230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2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421F0-A853-4C30-9998-A18C8E8A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自媒体文章列表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E6636-0791-4230-BBE7-98176B3AE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接口定义</a:t>
            </a: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0BAC9CC-6062-4A99-8B4E-49CFC7F25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31037"/>
              </p:ext>
            </p:extLst>
          </p:nvPr>
        </p:nvGraphicFramePr>
        <p:xfrm>
          <a:off x="1916182" y="1568528"/>
          <a:ext cx="8359636" cy="2039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967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6215669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81761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144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api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/v1/news/list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4144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Alibaba PuHuiTi B"/>
                        </a:rPr>
                        <a:t>POST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4144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libaba PuHuiTi B"/>
                        </a:rPr>
                        <a:t>WmNewsPageReqDto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4144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a typeface="Alibaba PuHuiTi B"/>
                        </a:rPr>
                        <a:t>ResponseResult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62F9126A-3529-46F5-9B5A-E809CFB43519}"/>
              </a:ext>
            </a:extLst>
          </p:cNvPr>
          <p:cNvSpPr/>
          <p:nvPr/>
        </p:nvSpPr>
        <p:spPr>
          <a:xfrm>
            <a:off x="6254752" y="3199730"/>
            <a:ext cx="1868969" cy="360230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EA05C2C-7B27-41C4-83D8-1988A492EB13}"/>
              </a:ext>
            </a:extLst>
          </p:cNvPr>
          <p:cNvGrpSpPr/>
          <p:nvPr/>
        </p:nvGrpSpPr>
        <p:grpSpPr>
          <a:xfrm>
            <a:off x="1960732" y="3738982"/>
            <a:ext cx="9069301" cy="2884989"/>
            <a:chOff x="1944304" y="3738982"/>
            <a:chExt cx="9069301" cy="2884989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82F44837-5379-4605-A405-CC9E018FF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0455" y="4782873"/>
              <a:ext cx="2813150" cy="830997"/>
            </a:xfrm>
            <a:prstGeom prst="rect">
              <a:avLst/>
            </a:prstGeom>
            <a:solidFill>
              <a:srgbClr val="FFFFE4"/>
            </a:solidFill>
            <a:ln>
              <a:solidFill>
                <a:srgbClr val="333333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“code”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501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“errorMessage”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</a:t>
              </a:r>
              <a:r>
                <a:rPr lang="zh-CN" altLang="en-US" sz="1200" b="1" dirty="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参数失效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A753840-E2D3-4B25-A69E-3E63CA670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304" y="4130981"/>
              <a:ext cx="5101389" cy="2492990"/>
            </a:xfrm>
            <a:prstGeom prst="rect">
              <a:avLst/>
            </a:prstGeom>
            <a:solidFill>
              <a:srgbClr val="FFFFE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"host"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</a:t>
              </a: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null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"code"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200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"errorMessage"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"操作成功"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"data"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:[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  Object{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...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},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  Object{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...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},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  Object{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...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],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"currentPage"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"size"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10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"total"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21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箭头: 下 3">
              <a:extLst>
                <a:ext uri="{FF2B5EF4-FFF2-40B4-BE49-F238E27FC236}">
                  <a16:creationId xmlns:a16="http://schemas.microsoft.com/office/drawing/2014/main" id="{0E675559-B59E-49F1-B146-E960208DBA43}"/>
                </a:ext>
              </a:extLst>
            </p:cNvPr>
            <p:cNvSpPr/>
            <p:nvPr/>
          </p:nvSpPr>
          <p:spPr>
            <a:xfrm>
              <a:off x="7073732" y="3738982"/>
              <a:ext cx="712269" cy="406004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38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217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自媒体文章管理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7425D44D-9F5B-4A29-9CD3-C7525C0D26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364472" y="3434990"/>
            <a:ext cx="5466080" cy="2031047"/>
          </a:xfrm>
        </p:spPr>
        <p:txBody>
          <a:bodyPr/>
          <a:lstStyle/>
          <a:p>
            <a:r>
              <a:rPr lang="zh-CN" altLang="en-US" dirty="0"/>
              <a:t>频道列表查询</a:t>
            </a:r>
            <a:endParaRPr lang="en-US" altLang="zh-CN" dirty="0"/>
          </a:p>
          <a:p>
            <a:r>
              <a:rPr lang="zh-CN" altLang="en-US" dirty="0"/>
              <a:t>文章列表加载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发布文章</a:t>
            </a:r>
          </a:p>
        </p:txBody>
      </p:sp>
    </p:spTree>
    <p:extLst>
      <p:ext uri="{BB962C8B-B14F-4D97-AF65-F5344CB8AC3E}">
        <p14:creationId xmlns:p14="http://schemas.microsoft.com/office/powerpoint/2010/main" val="679129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AD4B3-C3A3-459E-A7B9-9977C813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</a:t>
            </a:r>
            <a:r>
              <a:rPr lang="en-US" altLang="zh-CN" dirty="0"/>
              <a:t>-</a:t>
            </a:r>
            <a:r>
              <a:rPr lang="zh-CN" altLang="en-US" dirty="0"/>
              <a:t>发布、修改，保存草稿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E5473-4923-411D-A9DF-6DF14DE2DB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16CFD3-CA72-464C-8998-3A03F23F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2" y="1646133"/>
            <a:ext cx="6709727" cy="5056606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F82D210-B90A-4792-B9B8-0B9ECCF6AB82}"/>
              </a:ext>
            </a:extLst>
          </p:cNvPr>
          <p:cNvSpPr/>
          <p:nvPr/>
        </p:nvSpPr>
        <p:spPr>
          <a:xfrm>
            <a:off x="3968224" y="1763142"/>
            <a:ext cx="1521069" cy="378069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DBD42A-0F39-4E9C-A090-1A8A2CBC9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89" y="3131952"/>
            <a:ext cx="5265699" cy="2013723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47A9577-1DC7-45AD-B55B-C205707A8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052" y="2752788"/>
            <a:ext cx="4819895" cy="3236741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F9B0E4B8-CF37-4485-BFDE-4F47A458F35C}"/>
              </a:ext>
            </a:extLst>
          </p:cNvPr>
          <p:cNvSpPr txBox="1">
            <a:spLocks/>
          </p:cNvSpPr>
          <p:nvPr/>
        </p:nvSpPr>
        <p:spPr>
          <a:xfrm>
            <a:off x="3966830" y="1712325"/>
            <a:ext cx="1616279" cy="3780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文章标题</a:t>
            </a: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912F11D4-9A0D-4ECE-8BA3-F2B832610644}"/>
              </a:ext>
            </a:extLst>
          </p:cNvPr>
          <p:cNvSpPr txBox="1">
            <a:spLocks/>
          </p:cNvSpPr>
          <p:nvPr/>
        </p:nvSpPr>
        <p:spPr>
          <a:xfrm>
            <a:off x="9944100" y="2396872"/>
            <a:ext cx="668215" cy="3780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修改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20FE0A-858D-4565-87E9-09F6366D5924}"/>
              </a:ext>
            </a:extLst>
          </p:cNvPr>
          <p:cNvSpPr/>
          <p:nvPr/>
        </p:nvSpPr>
        <p:spPr>
          <a:xfrm>
            <a:off x="2826995" y="2497015"/>
            <a:ext cx="167055" cy="19536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968F0E-9746-4718-9142-DAFD093259DE}"/>
              </a:ext>
            </a:extLst>
          </p:cNvPr>
          <p:cNvSpPr/>
          <p:nvPr/>
        </p:nvSpPr>
        <p:spPr>
          <a:xfrm>
            <a:off x="3002841" y="2497015"/>
            <a:ext cx="167055" cy="19536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DE00B2-586B-4BA6-AFC6-54E1D7157715}"/>
              </a:ext>
            </a:extLst>
          </p:cNvPr>
          <p:cNvSpPr/>
          <p:nvPr/>
        </p:nvSpPr>
        <p:spPr>
          <a:xfrm>
            <a:off x="8590085" y="2488223"/>
            <a:ext cx="167055" cy="19536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A953BF-6D1E-46D3-B9C7-F1B59B09EEB6}"/>
              </a:ext>
            </a:extLst>
          </p:cNvPr>
          <p:cNvCxnSpPr>
            <a:stCxn id="19" idx="3"/>
          </p:cNvCxnSpPr>
          <p:nvPr/>
        </p:nvCxnSpPr>
        <p:spPr>
          <a:xfrm>
            <a:off x="8757140" y="2585908"/>
            <a:ext cx="1186960" cy="9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97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5" grpId="0"/>
      <p:bldP spid="10" grpId="0" animBg="1"/>
      <p:bldP spid="1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217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自媒体前后端搭建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95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AD4B3-C3A3-459E-A7B9-9977C813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</a:t>
            </a:r>
            <a:r>
              <a:rPr lang="en-US" altLang="zh-CN" dirty="0"/>
              <a:t>-</a:t>
            </a:r>
            <a:r>
              <a:rPr lang="zh-CN" altLang="en-US" dirty="0"/>
              <a:t>发布、修改，保存草稿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E5473-4923-411D-A9DF-6DF14DE2DB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16CFD3-CA72-464C-8998-3A03F23F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15" y="1646133"/>
            <a:ext cx="6709727" cy="5056606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912F11D4-9A0D-4ECE-8BA3-F2B832610644}"/>
              </a:ext>
            </a:extLst>
          </p:cNvPr>
          <p:cNvSpPr txBox="1">
            <a:spLocks/>
          </p:cNvSpPr>
          <p:nvPr/>
        </p:nvSpPr>
        <p:spPr>
          <a:xfrm>
            <a:off x="6280925" y="3572623"/>
            <a:ext cx="2027091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文章可以定时发布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38C36C45-22C5-4CD4-B856-A06EA51FDE93}"/>
              </a:ext>
            </a:extLst>
          </p:cNvPr>
          <p:cNvSpPr txBox="1">
            <a:spLocks/>
          </p:cNvSpPr>
          <p:nvPr/>
        </p:nvSpPr>
        <p:spPr>
          <a:xfrm>
            <a:off x="3208070" y="4375391"/>
            <a:ext cx="499515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当封面选择为</a:t>
            </a:r>
            <a:r>
              <a:rPr lang="zh-CN" altLang="en-US" dirty="0">
                <a:solidFill>
                  <a:srgbClr val="AD2B26"/>
                </a:solidFill>
              </a:rPr>
              <a:t>自动</a:t>
            </a:r>
            <a:r>
              <a:rPr lang="zh-CN" altLang="en-US" dirty="0"/>
              <a:t>时，文章内容的图片作为封面图片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DDB5606A-E886-4EFE-BBB9-85CF214CD4BD}"/>
              </a:ext>
            </a:extLst>
          </p:cNvPr>
          <p:cNvSpPr txBox="1">
            <a:spLocks/>
          </p:cNvSpPr>
          <p:nvPr/>
        </p:nvSpPr>
        <p:spPr>
          <a:xfrm>
            <a:off x="8767126" y="4448909"/>
            <a:ext cx="2809412" cy="21750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匹配规则：</a:t>
            </a:r>
            <a:endParaRPr lang="en-US" altLang="zh-CN" sz="1400" dirty="0"/>
          </a:p>
          <a:p>
            <a:r>
              <a:rPr lang="zh-CN" altLang="en-US" sz="1400" dirty="0"/>
              <a:t>内容中无图</a:t>
            </a:r>
            <a:r>
              <a:rPr lang="en-US" altLang="zh-CN" sz="1400" dirty="0"/>
              <a:t>-&gt;</a:t>
            </a:r>
            <a:r>
              <a:rPr lang="zh-CN" altLang="en-US" sz="1400" dirty="0"/>
              <a:t>无图</a:t>
            </a:r>
            <a:endParaRPr lang="en-US" altLang="zh-CN" sz="1400" dirty="0"/>
          </a:p>
          <a:p>
            <a:r>
              <a:rPr lang="zh-CN" altLang="en-US" sz="1400" dirty="0"/>
              <a:t>内容中的图片大于</a:t>
            </a:r>
            <a:r>
              <a:rPr lang="en-US" altLang="zh-CN" sz="1400" dirty="0"/>
              <a:t>1</a:t>
            </a:r>
            <a:r>
              <a:rPr lang="zh-CN" altLang="en-US" sz="1400" dirty="0"/>
              <a:t>小于</a:t>
            </a:r>
            <a:r>
              <a:rPr lang="en-US" altLang="zh-CN" sz="1400" dirty="0"/>
              <a:t>3-&gt;</a:t>
            </a:r>
            <a:r>
              <a:rPr lang="zh-CN" altLang="en-US" sz="1400" dirty="0"/>
              <a:t>单图</a:t>
            </a:r>
            <a:endParaRPr lang="en-US" altLang="zh-CN" sz="1400" dirty="0"/>
          </a:p>
          <a:p>
            <a:r>
              <a:rPr lang="zh-CN" altLang="en-US" sz="1400" dirty="0"/>
              <a:t>内容中图片大于等于</a:t>
            </a:r>
            <a:r>
              <a:rPr lang="en-US" altLang="zh-CN" sz="1400" dirty="0"/>
              <a:t>3-&gt;</a:t>
            </a:r>
            <a:r>
              <a:rPr lang="zh-CN" altLang="en-US" sz="1400" dirty="0"/>
              <a:t>多图</a:t>
            </a:r>
          </a:p>
        </p:txBody>
      </p:sp>
    </p:spTree>
    <p:extLst>
      <p:ext uri="{BB962C8B-B14F-4D97-AF65-F5344CB8AC3E}">
        <p14:creationId xmlns:p14="http://schemas.microsoft.com/office/powerpoint/2010/main" val="42810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EE3F8-684C-43D1-94A4-E9553069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</a:t>
            </a:r>
            <a:r>
              <a:rPr lang="en-US" altLang="zh-CN" dirty="0"/>
              <a:t>-</a:t>
            </a:r>
            <a:r>
              <a:rPr lang="zh-CN" altLang="en-US" dirty="0"/>
              <a:t>发布、修改，保存草稿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35B8A-D65F-4863-A37A-A41B9D339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表结构分析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5D23A-5C50-4B71-A3DA-0E7A7A5693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638792"/>
          </a:xfrm>
        </p:spPr>
        <p:txBody>
          <a:bodyPr/>
          <a:lstStyle/>
          <a:p>
            <a:r>
              <a:rPr lang="zh-CN" altLang="en-US" dirty="0"/>
              <a:t>保存文章，除了需要</a:t>
            </a:r>
            <a:r>
              <a:rPr lang="en-US" altLang="zh-CN" dirty="0" err="1"/>
              <a:t>wm_news</a:t>
            </a:r>
            <a:r>
              <a:rPr lang="zh-CN" altLang="en-US" dirty="0"/>
              <a:t>表以外，还需要另外两张表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096A19-9374-4C6B-BD88-B3F7BABA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05" y="2716433"/>
            <a:ext cx="5191125" cy="1228725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DBA71F-96C9-4CC3-81E3-71527670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72" y="2716432"/>
            <a:ext cx="5324475" cy="1228725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537C3D7E-8545-4509-9AA6-7A4A804A79E5}"/>
              </a:ext>
            </a:extLst>
          </p:cNvPr>
          <p:cNvSpPr txBox="1">
            <a:spLocks/>
          </p:cNvSpPr>
          <p:nvPr/>
        </p:nvSpPr>
        <p:spPr>
          <a:xfrm>
            <a:off x="782320" y="2279864"/>
            <a:ext cx="2336948" cy="63879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wm_material</a:t>
            </a:r>
            <a:r>
              <a:rPr lang="en-US" altLang="zh-CN" dirty="0"/>
              <a:t>  </a:t>
            </a:r>
            <a:r>
              <a:rPr lang="zh-CN" altLang="en-US" dirty="0"/>
              <a:t>素材表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B3AA72EB-97CF-4F43-92F0-A0B5B3499A6A}"/>
              </a:ext>
            </a:extLst>
          </p:cNvPr>
          <p:cNvSpPr txBox="1">
            <a:spLocks/>
          </p:cNvSpPr>
          <p:nvPr/>
        </p:nvSpPr>
        <p:spPr>
          <a:xfrm>
            <a:off x="6096000" y="2279864"/>
            <a:ext cx="4129454" cy="63879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wm_news_material</a:t>
            </a:r>
            <a:r>
              <a:rPr lang="en-US" altLang="zh-CN" dirty="0"/>
              <a:t>  </a:t>
            </a:r>
            <a:r>
              <a:rPr lang="zh-CN" altLang="en-US" dirty="0"/>
              <a:t>文章素材关系表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4DD50D-4944-49D7-B130-5DC9FD6244D2}"/>
              </a:ext>
            </a:extLst>
          </p:cNvPr>
          <p:cNvSpPr/>
          <p:nvPr/>
        </p:nvSpPr>
        <p:spPr>
          <a:xfrm>
            <a:off x="2239934" y="4493180"/>
            <a:ext cx="2363203" cy="638791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333333"/>
                </a:solidFill>
                <a:latin typeface="Alibaba PuHuiTi R"/>
                <a:ea typeface="Alibaba PuHuiTi B"/>
              </a:rPr>
              <a:t>wm_news</a:t>
            </a:r>
            <a:endParaRPr lang="zh-CN" altLang="en-US" dirty="0">
              <a:solidFill>
                <a:srgbClr val="333333"/>
              </a:solidFill>
              <a:latin typeface="Alibaba PuHuiTi R"/>
              <a:ea typeface="Alibaba PuHuiTi B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4CE6CB-7294-4857-8B1D-67378A5D17C2}"/>
              </a:ext>
            </a:extLst>
          </p:cNvPr>
          <p:cNvSpPr/>
          <p:nvPr/>
        </p:nvSpPr>
        <p:spPr>
          <a:xfrm>
            <a:off x="6862761" y="4475597"/>
            <a:ext cx="2363203" cy="638791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333333"/>
                </a:solidFill>
                <a:latin typeface="Alibaba PuHuiTi R"/>
                <a:ea typeface="Alibaba PuHuiTi B"/>
              </a:rPr>
              <a:t>wm_material</a:t>
            </a:r>
            <a:endParaRPr lang="zh-CN" altLang="en-US" dirty="0">
              <a:solidFill>
                <a:srgbClr val="333333"/>
              </a:solidFill>
              <a:latin typeface="Alibaba PuHuiTi R"/>
              <a:ea typeface="Alibaba PuHuiTi B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DDC070-3CCF-4CC2-9CC8-1691282FC3E1}"/>
              </a:ext>
            </a:extLst>
          </p:cNvPr>
          <p:cNvSpPr/>
          <p:nvPr/>
        </p:nvSpPr>
        <p:spPr>
          <a:xfrm>
            <a:off x="4603137" y="5788666"/>
            <a:ext cx="2363203" cy="638791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333333"/>
                </a:solidFill>
                <a:latin typeface="Alibaba PuHuiTi R"/>
                <a:ea typeface="Alibaba PuHuiTi B"/>
              </a:rPr>
              <a:t>wm_news_material</a:t>
            </a:r>
            <a:endParaRPr lang="zh-CN" altLang="en-US" dirty="0">
              <a:solidFill>
                <a:srgbClr val="333333"/>
              </a:solidFill>
              <a:latin typeface="Alibaba PuHuiTi R"/>
              <a:ea typeface="Alibaba PuHuiTi B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6DDDDF-DA48-412D-9FA6-85DD77A334A5}"/>
              </a:ext>
            </a:extLst>
          </p:cNvPr>
          <p:cNvCxnSpPr>
            <a:stCxn id="12" idx="3"/>
            <a:endCxn id="16" idx="0"/>
          </p:cNvCxnSpPr>
          <p:nvPr/>
        </p:nvCxnSpPr>
        <p:spPr>
          <a:xfrm>
            <a:off x="4603137" y="4812576"/>
            <a:ext cx="1181602" cy="976090"/>
          </a:xfrm>
          <a:prstGeom prst="line">
            <a:avLst/>
          </a:prstGeom>
          <a:ln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6B26DC3-5496-46BF-B082-C68BCE792C79}"/>
              </a:ext>
            </a:extLst>
          </p:cNvPr>
          <p:cNvCxnSpPr>
            <a:stCxn id="15" idx="1"/>
            <a:endCxn id="16" idx="0"/>
          </p:cNvCxnSpPr>
          <p:nvPr/>
        </p:nvCxnSpPr>
        <p:spPr>
          <a:xfrm flipH="1">
            <a:off x="5784739" y="4794993"/>
            <a:ext cx="1078022" cy="993673"/>
          </a:xfrm>
          <a:prstGeom prst="line">
            <a:avLst/>
          </a:prstGeom>
          <a:ln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4D533A43-F3F3-405E-926F-ECE7D8FCA565}"/>
              </a:ext>
            </a:extLst>
          </p:cNvPr>
          <p:cNvSpPr txBox="1">
            <a:spLocks/>
          </p:cNvSpPr>
          <p:nvPr/>
        </p:nvSpPr>
        <p:spPr>
          <a:xfrm>
            <a:off x="4603137" y="4366796"/>
            <a:ext cx="373309" cy="63879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EDF33574-796E-4CB4-9DCA-87F8B71C31D1}"/>
              </a:ext>
            </a:extLst>
          </p:cNvPr>
          <p:cNvSpPr txBox="1">
            <a:spLocks/>
          </p:cNvSpPr>
          <p:nvPr/>
        </p:nvSpPr>
        <p:spPr>
          <a:xfrm>
            <a:off x="6541242" y="4438939"/>
            <a:ext cx="373309" cy="63879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EE8EB2FD-4A31-4ECA-906E-84A6B857C8FF}"/>
              </a:ext>
            </a:extLst>
          </p:cNvPr>
          <p:cNvSpPr txBox="1">
            <a:spLocks/>
          </p:cNvSpPr>
          <p:nvPr/>
        </p:nvSpPr>
        <p:spPr>
          <a:xfrm>
            <a:off x="5463219" y="5201999"/>
            <a:ext cx="373309" cy="63879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772D9FCA-7A15-4EBD-A90B-2A6EAD5CBD87}"/>
              </a:ext>
            </a:extLst>
          </p:cNvPr>
          <p:cNvSpPr txBox="1">
            <a:spLocks/>
          </p:cNvSpPr>
          <p:nvPr/>
        </p:nvSpPr>
        <p:spPr>
          <a:xfrm>
            <a:off x="5796875" y="5198952"/>
            <a:ext cx="373309" cy="63879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85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23" grpId="0"/>
      <p:bldP spid="24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B8922-051A-4D6C-B065-E2B2EE86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</a:t>
            </a:r>
            <a:r>
              <a:rPr lang="en-US" altLang="zh-CN" dirty="0"/>
              <a:t>-</a:t>
            </a:r>
            <a:r>
              <a:rPr lang="zh-CN" altLang="en-US" dirty="0"/>
              <a:t>发布、修改，保存草稿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70E02A-8F3C-4F33-8385-50C6D8A9D6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实现思路及流程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31BA2C-C3CB-49ED-B4E2-D57A776757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77728"/>
            <a:ext cx="10698800" cy="630000"/>
          </a:xfrm>
        </p:spPr>
        <p:txBody>
          <a:bodyPr/>
          <a:lstStyle/>
          <a:p>
            <a:r>
              <a:rPr lang="zh-CN" altLang="en-US" dirty="0"/>
              <a:t>该功能为保存、修改（是否有</a:t>
            </a:r>
            <a:r>
              <a:rPr lang="en-US" altLang="zh-CN" dirty="0"/>
              <a:t>id</a:t>
            </a:r>
            <a:r>
              <a:rPr lang="zh-CN" altLang="en-US" dirty="0"/>
              <a:t>）、保存草稿的共有方法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4D1E2DD-9143-43B0-8AD4-A65BF60B3A61}"/>
              </a:ext>
            </a:extLst>
          </p:cNvPr>
          <p:cNvSpPr/>
          <p:nvPr/>
        </p:nvSpPr>
        <p:spPr>
          <a:xfrm>
            <a:off x="890365" y="2249051"/>
            <a:ext cx="2142173" cy="592756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333333"/>
                </a:solidFill>
                <a:latin typeface="Alibaba PuHuiTi R"/>
                <a:ea typeface="Alibaba PuHuiTi B"/>
              </a:rPr>
              <a:t>提交或保存草稿</a:t>
            </a:r>
            <a:endParaRPr lang="zh-CN" altLang="en-US" sz="1400" dirty="0">
              <a:solidFill>
                <a:srgbClr val="333333"/>
              </a:solidFill>
              <a:latin typeface="Alibaba PuHuiTi R"/>
              <a:ea typeface="Alibaba PuHuiTi B"/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E3FF0869-AD67-434D-803A-3B56B2C983FB}"/>
              </a:ext>
            </a:extLst>
          </p:cNvPr>
          <p:cNvGrpSpPr/>
          <p:nvPr/>
        </p:nvGrpSpPr>
        <p:grpSpPr>
          <a:xfrm>
            <a:off x="1286356" y="5561888"/>
            <a:ext cx="5709323" cy="891136"/>
            <a:chOff x="837970" y="5739173"/>
            <a:chExt cx="5709323" cy="891136"/>
          </a:xfrm>
        </p:grpSpPr>
        <p:sp>
          <p:nvSpPr>
            <p:cNvPr id="44" name="文本占位符 3">
              <a:extLst>
                <a:ext uri="{FF2B5EF4-FFF2-40B4-BE49-F238E27FC236}">
                  <a16:creationId xmlns:a16="http://schemas.microsoft.com/office/drawing/2014/main" id="{506D7688-8185-44E5-8B08-4DF55E517BD1}"/>
                </a:ext>
              </a:extLst>
            </p:cNvPr>
            <p:cNvSpPr txBox="1">
              <a:spLocks/>
            </p:cNvSpPr>
            <p:nvPr/>
          </p:nvSpPr>
          <p:spPr>
            <a:xfrm>
              <a:off x="837970" y="6113119"/>
              <a:ext cx="5709323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注意：封面选择的是</a:t>
              </a:r>
              <a:r>
                <a:rPr lang="zh-CN" altLang="en-US" dirty="0">
                  <a:solidFill>
                    <a:srgbClr val="AD2B26"/>
                  </a:solidFill>
                </a:rPr>
                <a:t>自动</a:t>
              </a:r>
              <a:r>
                <a:rPr lang="zh-CN" altLang="en-US" dirty="0"/>
                <a:t>，要按照匹配规则匹配封面图片</a:t>
              </a:r>
            </a:p>
          </p:txBody>
        </p:sp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C853259-6D95-4A26-A2B8-F75B4776D876}"/>
                </a:ext>
              </a:extLst>
            </p:cNvPr>
            <p:cNvSpPr/>
            <p:nvPr/>
          </p:nvSpPr>
          <p:spPr>
            <a:xfrm>
              <a:off x="2708811" y="5739173"/>
              <a:ext cx="641131" cy="326807"/>
            </a:xfrm>
            <a:prstGeom prst="downArrow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B2DD798-2A1A-4625-BAEC-4689E7962313}"/>
              </a:ext>
            </a:extLst>
          </p:cNvPr>
          <p:cNvGrpSpPr/>
          <p:nvPr/>
        </p:nvGrpSpPr>
        <p:grpSpPr>
          <a:xfrm>
            <a:off x="2411905" y="4677865"/>
            <a:ext cx="4120569" cy="647671"/>
            <a:chOff x="2411905" y="4677865"/>
            <a:chExt cx="4120569" cy="64767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372A4FB-9F7F-491D-957D-D57A1A29A6CE}"/>
                </a:ext>
              </a:extLst>
            </p:cNvPr>
            <p:cNvSpPr/>
            <p:nvPr/>
          </p:nvSpPr>
          <p:spPr>
            <a:xfrm>
              <a:off x="2411905" y="4677865"/>
              <a:ext cx="2069040" cy="647671"/>
            </a:xfrm>
            <a:prstGeom prst="rect">
              <a:avLst/>
            </a:prstGeom>
            <a:solidFill>
              <a:srgbClr val="AD2B26"/>
            </a:solidFill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Alibaba PuHuiTi R"/>
                  <a:ea typeface="Alibaba PuHuiTi B"/>
                </a:rPr>
                <a:t>关联封面中的图片与素材的关系</a:t>
              </a: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88494B1C-3C07-408F-9D10-CB61306C69E4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 flipV="1">
              <a:off x="4480945" y="5001701"/>
              <a:ext cx="2051529" cy="1"/>
            </a:xfrm>
            <a:prstGeom prst="straightConnector1">
              <a:avLst/>
            </a:prstGeom>
            <a:ln w="1905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8AA8974-858F-4C66-A8A7-D69CD0A6D54F}"/>
              </a:ext>
            </a:extLst>
          </p:cNvPr>
          <p:cNvGrpSpPr/>
          <p:nvPr/>
        </p:nvGrpSpPr>
        <p:grpSpPr>
          <a:xfrm>
            <a:off x="9316461" y="2890523"/>
            <a:ext cx="2002218" cy="1154007"/>
            <a:chOff x="9316461" y="2890523"/>
            <a:chExt cx="2002218" cy="115400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758507-F9E5-4E41-8251-33683FA0B7C2}"/>
                </a:ext>
              </a:extLst>
            </p:cNvPr>
            <p:cNvSpPr/>
            <p:nvPr/>
          </p:nvSpPr>
          <p:spPr>
            <a:xfrm>
              <a:off x="9316461" y="3414529"/>
              <a:ext cx="2002218" cy="630001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latin typeface="Alibaba PuHuiTi R"/>
                  <a:ea typeface="Alibaba PuHuiTi B"/>
                </a:rPr>
                <a:t>修改文章</a:t>
              </a:r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827A0152-EF20-4E10-89DD-0BBEAF1AAB16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10317570" y="2890523"/>
              <a:ext cx="4551" cy="524006"/>
            </a:xfrm>
            <a:prstGeom prst="straightConnector1">
              <a:avLst/>
            </a:prstGeom>
            <a:ln w="1905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C6D8D74-ED3E-4707-B788-06F953B7DEFA}"/>
              </a:ext>
            </a:extLst>
          </p:cNvPr>
          <p:cNvGrpSpPr/>
          <p:nvPr/>
        </p:nvGrpSpPr>
        <p:grpSpPr>
          <a:xfrm>
            <a:off x="3032538" y="2233818"/>
            <a:ext cx="3005205" cy="623221"/>
            <a:chOff x="3032538" y="2233818"/>
            <a:chExt cx="3005205" cy="623221"/>
          </a:xfrm>
        </p:grpSpPr>
        <p:sp>
          <p:nvSpPr>
            <p:cNvPr id="10" name="流程图: 决策 9">
              <a:extLst>
                <a:ext uri="{FF2B5EF4-FFF2-40B4-BE49-F238E27FC236}">
                  <a16:creationId xmlns:a16="http://schemas.microsoft.com/office/drawing/2014/main" id="{33DA81BD-66FB-4B42-B246-46369137039F}"/>
                </a:ext>
              </a:extLst>
            </p:cNvPr>
            <p:cNvSpPr/>
            <p:nvPr/>
          </p:nvSpPr>
          <p:spPr>
            <a:xfrm>
              <a:off x="3681353" y="2233818"/>
              <a:ext cx="2356390" cy="623221"/>
            </a:xfrm>
            <a:prstGeom prst="flowChartDecision">
              <a:avLst/>
            </a:prstGeom>
            <a:solidFill>
              <a:srgbClr val="AD2B26"/>
            </a:solidFill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Alibaba PuHuiTi R"/>
                  <a:ea typeface="Alibaba PuHuiTi B"/>
                </a:rPr>
                <a:t>是否存在</a:t>
              </a:r>
              <a:r>
                <a:rPr lang="en-US" altLang="zh-CN" sz="1400" dirty="0">
                  <a:latin typeface="Alibaba PuHuiTi R"/>
                  <a:ea typeface="Alibaba PuHuiTi B"/>
                </a:rPr>
                <a:t>id</a:t>
              </a:r>
              <a:endParaRPr lang="zh-CN" altLang="en-US" sz="1400" dirty="0">
                <a:latin typeface="Alibaba PuHuiTi R"/>
                <a:ea typeface="Alibaba PuHuiTi B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3C212A2-2C9C-44E4-A56D-25AEBA89D840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3032538" y="2545429"/>
              <a:ext cx="648815" cy="0"/>
            </a:xfrm>
            <a:prstGeom prst="straightConnector1">
              <a:avLst/>
            </a:prstGeom>
            <a:ln w="1905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9532EB1-92C6-4908-B2C1-CE583297A2EC}"/>
              </a:ext>
            </a:extLst>
          </p:cNvPr>
          <p:cNvGrpSpPr/>
          <p:nvPr/>
        </p:nvGrpSpPr>
        <p:grpSpPr>
          <a:xfrm>
            <a:off x="6037743" y="2088921"/>
            <a:ext cx="5285488" cy="801602"/>
            <a:chOff x="6037743" y="2088921"/>
            <a:chExt cx="5285488" cy="80160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EB77B5-9C7D-4B7D-900E-2C3D66A80D1E}"/>
                </a:ext>
              </a:extLst>
            </p:cNvPr>
            <p:cNvSpPr/>
            <p:nvPr/>
          </p:nvSpPr>
          <p:spPr>
            <a:xfrm>
              <a:off x="9321011" y="2209620"/>
              <a:ext cx="2002220" cy="680903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latin typeface="Alibaba PuHuiTi R"/>
                  <a:ea typeface="Alibaba PuHuiTi B"/>
                </a:rPr>
                <a:t>删除已关联素材关系</a:t>
              </a:r>
            </a:p>
          </p:txBody>
        </p:sp>
        <p:sp>
          <p:nvSpPr>
            <p:cNvPr id="148" name="文本占位符 3">
              <a:extLst>
                <a:ext uri="{FF2B5EF4-FFF2-40B4-BE49-F238E27FC236}">
                  <a16:creationId xmlns:a16="http://schemas.microsoft.com/office/drawing/2014/main" id="{F406664B-6714-4A71-88B2-50E652F24273}"/>
                </a:ext>
              </a:extLst>
            </p:cNvPr>
            <p:cNvSpPr txBox="1">
              <a:spLocks/>
            </p:cNvSpPr>
            <p:nvPr/>
          </p:nvSpPr>
          <p:spPr>
            <a:xfrm>
              <a:off x="7446078" y="2088921"/>
              <a:ext cx="436465" cy="42112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是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F16512A-5143-4ECC-918D-8DEA26F2CD4C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6037743" y="2545429"/>
              <a:ext cx="3283268" cy="4643"/>
            </a:xfrm>
            <a:prstGeom prst="straightConnector1">
              <a:avLst/>
            </a:prstGeom>
            <a:ln w="1905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0B88DA0-E0D1-4CF4-BDE3-EA6FEAEC6679}"/>
              </a:ext>
            </a:extLst>
          </p:cNvPr>
          <p:cNvCxnSpPr>
            <a:cxnSpLocks/>
            <a:stCxn id="13" idx="1"/>
            <a:endCxn id="41" idx="3"/>
          </p:cNvCxnSpPr>
          <p:nvPr/>
        </p:nvCxnSpPr>
        <p:spPr>
          <a:xfrm flipH="1" flipV="1">
            <a:off x="8778596" y="3727256"/>
            <a:ext cx="537865" cy="2274"/>
          </a:xfrm>
          <a:prstGeom prst="straightConnector1">
            <a:avLst/>
          </a:prstGeom>
          <a:ln w="19050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63E527F-E524-4718-B0A3-F9CE494F3F5A}"/>
              </a:ext>
            </a:extLst>
          </p:cNvPr>
          <p:cNvGrpSpPr/>
          <p:nvPr/>
        </p:nvGrpSpPr>
        <p:grpSpPr>
          <a:xfrm>
            <a:off x="5884341" y="3415645"/>
            <a:ext cx="2894255" cy="623221"/>
            <a:chOff x="5884341" y="3415645"/>
            <a:chExt cx="2894255" cy="623221"/>
          </a:xfrm>
        </p:grpSpPr>
        <p:sp>
          <p:nvSpPr>
            <p:cNvPr id="41" name="流程图: 决策 40">
              <a:extLst>
                <a:ext uri="{FF2B5EF4-FFF2-40B4-BE49-F238E27FC236}">
                  <a16:creationId xmlns:a16="http://schemas.microsoft.com/office/drawing/2014/main" id="{83339DF3-030F-4BFA-BC04-CCBA0015332C}"/>
                </a:ext>
              </a:extLst>
            </p:cNvPr>
            <p:cNvSpPr/>
            <p:nvPr/>
          </p:nvSpPr>
          <p:spPr>
            <a:xfrm>
              <a:off x="6422206" y="3415645"/>
              <a:ext cx="2356390" cy="623221"/>
            </a:xfrm>
            <a:prstGeom prst="flowChartDecision">
              <a:avLst/>
            </a:prstGeom>
            <a:solidFill>
              <a:srgbClr val="AD2B26"/>
            </a:solidFill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Alibaba PuHuiTi R"/>
                  <a:ea typeface="Alibaba PuHuiTi B"/>
                </a:rPr>
                <a:t>是否为草稿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41E8AE6-3137-48F0-A56C-B7FE6304C834}"/>
                </a:ext>
              </a:extLst>
            </p:cNvPr>
            <p:cNvCxnSpPr>
              <a:stCxn id="14" idx="3"/>
              <a:endCxn id="41" idx="1"/>
            </p:cNvCxnSpPr>
            <p:nvPr/>
          </p:nvCxnSpPr>
          <p:spPr>
            <a:xfrm flipV="1">
              <a:off x="5884341" y="3727256"/>
              <a:ext cx="537865" cy="2274"/>
            </a:xfrm>
            <a:prstGeom prst="straightConnector1">
              <a:avLst/>
            </a:prstGeom>
            <a:ln w="1905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9579493-7810-4B24-B87C-61CC9F4DA025}"/>
              </a:ext>
            </a:extLst>
          </p:cNvPr>
          <p:cNvGrpSpPr/>
          <p:nvPr/>
        </p:nvGrpSpPr>
        <p:grpSpPr>
          <a:xfrm>
            <a:off x="677017" y="4622920"/>
            <a:ext cx="1734888" cy="757559"/>
            <a:chOff x="677017" y="4622920"/>
            <a:chExt cx="1734888" cy="757559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2A508D46-D4B1-435F-8810-5315FB580759}"/>
                </a:ext>
              </a:extLst>
            </p:cNvPr>
            <p:cNvSpPr/>
            <p:nvPr/>
          </p:nvSpPr>
          <p:spPr>
            <a:xfrm>
              <a:off x="677017" y="4622920"/>
              <a:ext cx="876510" cy="757559"/>
            </a:xfrm>
            <a:prstGeom prst="ellipse">
              <a:avLst/>
            </a:prstGeom>
            <a:solidFill>
              <a:srgbClr val="AD2B26"/>
            </a:solidFill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Alibaba PuHuiTi R"/>
                  <a:ea typeface="Alibaba PuHuiTi B"/>
                </a:rPr>
                <a:t>结束</a:t>
              </a: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E2107F7-F3C6-4DB9-B802-7842A80DEC9F}"/>
                </a:ext>
              </a:extLst>
            </p:cNvPr>
            <p:cNvCxnSpPr>
              <a:stCxn id="16" idx="1"/>
              <a:endCxn id="94" idx="6"/>
            </p:cNvCxnSpPr>
            <p:nvPr/>
          </p:nvCxnSpPr>
          <p:spPr>
            <a:xfrm flipH="1" flipV="1">
              <a:off x="1553527" y="5001700"/>
              <a:ext cx="858378" cy="1"/>
            </a:xfrm>
            <a:prstGeom prst="straightConnector1">
              <a:avLst/>
            </a:prstGeom>
            <a:ln w="1905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DA42E76-7D58-4C94-A6B8-8DC475C43139}"/>
              </a:ext>
            </a:extLst>
          </p:cNvPr>
          <p:cNvGrpSpPr/>
          <p:nvPr/>
        </p:nvGrpSpPr>
        <p:grpSpPr>
          <a:xfrm>
            <a:off x="6532474" y="4038866"/>
            <a:ext cx="2135854" cy="1286671"/>
            <a:chOff x="6532474" y="4038866"/>
            <a:chExt cx="2135854" cy="128667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039636E-8B55-4432-822B-C0D7993E7979}"/>
                </a:ext>
              </a:extLst>
            </p:cNvPr>
            <p:cNvSpPr/>
            <p:nvPr/>
          </p:nvSpPr>
          <p:spPr>
            <a:xfrm>
              <a:off x="6532474" y="4677866"/>
              <a:ext cx="2135854" cy="647671"/>
            </a:xfrm>
            <a:prstGeom prst="rect">
              <a:avLst/>
            </a:prstGeom>
            <a:solidFill>
              <a:srgbClr val="AD2B26"/>
            </a:solidFill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Alibaba PuHuiTi R"/>
                  <a:ea typeface="Alibaba PuHuiTi B"/>
                </a:rPr>
                <a:t>关联内容中的图片与素材的关系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32241F5-4F87-4D28-9B95-A25D80DD53B2}"/>
                </a:ext>
              </a:extLst>
            </p:cNvPr>
            <p:cNvCxnSpPr>
              <a:stCxn id="41" idx="2"/>
              <a:endCxn id="15" idx="0"/>
            </p:cNvCxnSpPr>
            <p:nvPr/>
          </p:nvCxnSpPr>
          <p:spPr>
            <a:xfrm>
              <a:off x="7600401" y="4038866"/>
              <a:ext cx="0" cy="639000"/>
            </a:xfrm>
            <a:prstGeom prst="straightConnector1">
              <a:avLst/>
            </a:prstGeom>
            <a:ln w="1905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占位符 3">
              <a:extLst>
                <a:ext uri="{FF2B5EF4-FFF2-40B4-BE49-F238E27FC236}">
                  <a16:creationId xmlns:a16="http://schemas.microsoft.com/office/drawing/2014/main" id="{A9801D6E-E5BF-4FC5-892F-37F1AEBB62B9}"/>
                </a:ext>
              </a:extLst>
            </p:cNvPr>
            <p:cNvSpPr txBox="1">
              <a:spLocks/>
            </p:cNvSpPr>
            <p:nvPr/>
          </p:nvSpPr>
          <p:spPr>
            <a:xfrm>
              <a:off x="7697899" y="4058357"/>
              <a:ext cx="436465" cy="50330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否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EC5BEF4-1D79-4BE4-9F9C-0EA6D4574AA9}"/>
              </a:ext>
            </a:extLst>
          </p:cNvPr>
          <p:cNvGrpSpPr/>
          <p:nvPr/>
        </p:nvGrpSpPr>
        <p:grpSpPr>
          <a:xfrm>
            <a:off x="3834755" y="2857039"/>
            <a:ext cx="2049586" cy="1187491"/>
            <a:chOff x="3834755" y="2857039"/>
            <a:chExt cx="2049586" cy="118749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CC95306-CABF-453C-9A37-C39514757B3C}"/>
                </a:ext>
              </a:extLst>
            </p:cNvPr>
            <p:cNvSpPr/>
            <p:nvPr/>
          </p:nvSpPr>
          <p:spPr>
            <a:xfrm>
              <a:off x="3834755" y="3414529"/>
              <a:ext cx="2049586" cy="630001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latin typeface="Alibaba PuHuiTi R"/>
                  <a:ea typeface="Alibaba PuHuiTi B"/>
                </a:rPr>
                <a:t>新增文章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1EBB251-992A-47D3-A644-ACD7D4A6AAEC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>
              <a:off x="4859548" y="2857039"/>
              <a:ext cx="0" cy="557490"/>
            </a:xfrm>
            <a:prstGeom prst="straightConnector1">
              <a:avLst/>
            </a:prstGeom>
            <a:ln w="19050">
              <a:solidFill>
                <a:srgbClr val="33333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占位符 3">
              <a:extLst>
                <a:ext uri="{FF2B5EF4-FFF2-40B4-BE49-F238E27FC236}">
                  <a16:creationId xmlns:a16="http://schemas.microsoft.com/office/drawing/2014/main" id="{848E895D-39F1-4CAF-8E11-BDFB6A38CE13}"/>
                </a:ext>
              </a:extLst>
            </p:cNvPr>
            <p:cNvSpPr txBox="1">
              <a:spLocks/>
            </p:cNvSpPr>
            <p:nvPr/>
          </p:nvSpPr>
          <p:spPr>
            <a:xfrm>
              <a:off x="4897996" y="2864474"/>
              <a:ext cx="396786" cy="415955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18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A2364-72B2-42D3-BD49-DD03E19B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</a:t>
            </a:r>
            <a:r>
              <a:rPr lang="en-US" altLang="zh-CN" dirty="0"/>
              <a:t>-</a:t>
            </a:r>
            <a:r>
              <a:rPr lang="zh-CN" altLang="en-US" dirty="0"/>
              <a:t>发布、修改，保存草稿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35D9D-167B-46A3-BC59-A6E10331D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接口定义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C348E7D-62A7-438F-953E-68230A5D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2895"/>
              </p:ext>
            </p:extLst>
          </p:nvPr>
        </p:nvGraphicFramePr>
        <p:xfrm>
          <a:off x="1985751" y="1822406"/>
          <a:ext cx="7764918" cy="2564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441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773477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480104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5212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/v1/news/submit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5212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POST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5212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WmNewsDto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5212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ResponseResult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781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DF3C-36AA-47A1-8B4B-BE5A744A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</a:t>
            </a:r>
            <a:r>
              <a:rPr lang="en-US" altLang="zh-CN" dirty="0"/>
              <a:t>-</a:t>
            </a:r>
            <a:r>
              <a:rPr lang="zh-CN" altLang="en-US" dirty="0"/>
              <a:t>发布、修改，保存草稿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BE8ED-2951-49B9-A260-3445946B4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err="1"/>
              <a:t>WmNewsDto</a:t>
            </a:r>
            <a:endParaRPr lang="zh-CN" altLang="en-US" sz="1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2A9A35-3069-40C3-B51E-C32754783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144179"/>
            <a:ext cx="7301795" cy="4401205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@Data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WmNewsDto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//标题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title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//频道id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channelId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//标签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labels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//发布时间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Date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publishTime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//文章内容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//文章封面类型  0 无图 1 单图 3 多图 -1 自动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Short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//状态 提交为1  草稿为0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Short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//封面图片列表 多张图以逗号隔开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List&lt;String&gt;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EBEB1088-F095-4B0D-8D24-8D694D16F636}"/>
              </a:ext>
            </a:extLst>
          </p:cNvPr>
          <p:cNvSpPr txBox="1">
            <a:spLocks/>
          </p:cNvSpPr>
          <p:nvPr/>
        </p:nvSpPr>
        <p:spPr>
          <a:xfrm>
            <a:off x="822297" y="1542746"/>
            <a:ext cx="5709323" cy="6300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保存文章需要接收的参数比较多，如下：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9F83075-11FF-4F5A-A30E-E48D12AF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311" y="1936867"/>
            <a:ext cx="7101254" cy="4647426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"title":"黑马头条项目背景",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"type":"1</a:t>
            </a:r>
            <a:r>
              <a:rPr lang="zh-CN" altLang="zh-CN" sz="14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",//这个 0 是无图  1 是单图  3 是多图  -1 是自动</a:t>
            </a:r>
            <a:br>
              <a:rPr lang="zh-CN" altLang="zh-CN" sz="14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"labels":"黑马头条",</a:t>
            </a:r>
            <a:br>
              <a:rPr lang="zh-CN" altLang="zh-CN" sz="14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"publishTime":"2020-03-14T11:35:49.000Z",</a:t>
            </a:r>
            <a:br>
              <a:rPr lang="zh-CN" altLang="zh-CN" sz="14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"channelId":1,</a:t>
            </a:r>
            <a:br>
              <a:rPr lang="zh-CN" altLang="zh-CN" sz="14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"images":[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"http://192.168.200.130/group1/M00/00/00/wKjIgl5swbGATaSAAAEPfZfx6Iw790.png"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],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"status":1,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"content":"[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"type":"text",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value":"随着智能手机的普及，人们更加习惯于通过手机来看新闻。由于生活节奏的加快，很多人只能利用碎片时间来获取信息，因此，对于移动资讯客户端的需求也越来越高。黑马头条项目正是在这样背景下开发出来。黑马头条项目采用当下火热的微服务+大数据技术架构实现。本项目主要着手于获取最新最热新闻资讯，通过大数据分析用户喜好精确推送咨询新闻"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"type":"image",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"value":"http://192.168.200.130/group1/M00/00/00/wKjIgl5swbGATaSAAAEPfZfx6Iw790.png"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]"</a:t>
            </a:r>
            <a:b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58F2152-AC0E-4FA8-8D70-0A47A7D685FA}"/>
              </a:ext>
            </a:extLst>
          </p:cNvPr>
          <p:cNvSpPr/>
          <p:nvPr/>
        </p:nvSpPr>
        <p:spPr>
          <a:xfrm>
            <a:off x="4040797" y="3798277"/>
            <a:ext cx="641839" cy="703385"/>
          </a:xfrm>
          <a:prstGeom prst="right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A2364-72B2-42D3-BD49-DD03E19B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自媒体文章</a:t>
            </a:r>
            <a:r>
              <a:rPr lang="en-US" altLang="zh-CN" dirty="0"/>
              <a:t>-</a:t>
            </a:r>
            <a:r>
              <a:rPr lang="zh-CN" altLang="en-US" dirty="0"/>
              <a:t>发布、修改，保存草稿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35D9D-167B-46A3-BC59-A6E10331D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接口定义</a:t>
            </a:r>
            <a:r>
              <a:rPr lang="en-US" altLang="zh-CN" dirty="0"/>
              <a:t>-</a:t>
            </a:r>
            <a:r>
              <a:rPr lang="zh-CN" altLang="en-US" dirty="0"/>
              <a:t>响应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C348E7D-62A7-438F-953E-68230A5D0ECB}"/>
              </a:ext>
            </a:extLst>
          </p:cNvPr>
          <p:cNvGraphicFramePr>
            <a:graphicFrameLocks noGrp="1"/>
          </p:cNvGraphicFramePr>
          <p:nvPr/>
        </p:nvGraphicFramePr>
        <p:xfrm>
          <a:off x="1985751" y="1822406"/>
          <a:ext cx="7496150" cy="2013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511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573639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76953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09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/v1/channel/submit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409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POST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409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WmNewsDto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409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ResponseResult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1656FB3F-29B3-4D45-B497-4EB5853F7506}"/>
              </a:ext>
            </a:extLst>
          </p:cNvPr>
          <p:cNvSpPr/>
          <p:nvPr/>
        </p:nvSpPr>
        <p:spPr>
          <a:xfrm>
            <a:off x="5882587" y="3446585"/>
            <a:ext cx="1579758" cy="342900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1444714-DB59-4BC4-8F4A-07A9619B0C93}"/>
              </a:ext>
            </a:extLst>
          </p:cNvPr>
          <p:cNvGrpSpPr/>
          <p:nvPr/>
        </p:nvGrpSpPr>
        <p:grpSpPr>
          <a:xfrm>
            <a:off x="1588407" y="4053254"/>
            <a:ext cx="8921938" cy="1626409"/>
            <a:chOff x="1588407" y="4053254"/>
            <a:chExt cx="8921938" cy="1626409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D508850-2BB3-4973-ABB6-5BEB7BDA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407" y="4848666"/>
              <a:ext cx="2581512" cy="830997"/>
            </a:xfrm>
            <a:prstGeom prst="rect">
              <a:avLst/>
            </a:prstGeom>
            <a:solidFill>
              <a:srgbClr val="FFFFE4"/>
            </a:solidFill>
            <a:ln>
              <a:solidFill>
                <a:srgbClr val="333333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“code”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501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“errorMessage”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</a:t>
              </a:r>
              <a:r>
                <a:rPr lang="zh-CN" altLang="en-US" sz="1200" b="1" dirty="0">
                  <a:solidFill>
                    <a:srgbClr val="008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参数失效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1A06A4C-481E-4C0E-B4FB-A63B84DBC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676" y="4848666"/>
              <a:ext cx="2813150" cy="830997"/>
            </a:xfrm>
            <a:prstGeom prst="rect">
              <a:avLst/>
            </a:prstGeom>
            <a:solidFill>
              <a:srgbClr val="FFFFE4"/>
            </a:solidFill>
            <a:ln>
              <a:solidFill>
                <a:srgbClr val="333333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“code”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200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“errorMessage”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</a:t>
              </a:r>
              <a:r>
                <a:rPr kumimoji="0" lang="zh-CN" altLang="en-US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操作成功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</a:t>
              </a:r>
              <a:b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D521145-749B-4E20-BC2F-F5BD6E987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195" y="4841752"/>
              <a:ext cx="2813150" cy="830997"/>
            </a:xfrm>
            <a:prstGeom prst="rect">
              <a:avLst/>
            </a:prstGeom>
            <a:solidFill>
              <a:srgbClr val="FFFFE4"/>
            </a:solidFill>
            <a:ln>
              <a:solidFill>
                <a:srgbClr val="333333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“code”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501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b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660E7A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“errorMessage”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“</a:t>
              </a:r>
              <a:r>
                <a:rPr kumimoji="0" lang="zh-CN" altLang="en-US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素材引用失效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"</a:t>
              </a:r>
              <a:b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D16874A3-2F3C-4594-A998-A59BEF95B276}"/>
                </a:ext>
              </a:extLst>
            </p:cNvPr>
            <p:cNvSpPr/>
            <p:nvPr/>
          </p:nvSpPr>
          <p:spPr>
            <a:xfrm>
              <a:off x="6096000" y="4053254"/>
              <a:ext cx="902677" cy="536331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14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778351"/>
            <a:ext cx="6214078" cy="4511040"/>
          </a:xfrm>
        </p:spPr>
        <p:txBody>
          <a:bodyPr/>
          <a:lstStyle/>
          <a:p>
            <a:r>
              <a:rPr lang="zh-CN" altLang="en-US" dirty="0"/>
              <a:t>自媒体端登录和网关完成（获取用户信息）</a:t>
            </a:r>
            <a:endParaRPr lang="en-US" altLang="zh-CN" dirty="0"/>
          </a:p>
          <a:p>
            <a:r>
              <a:rPr lang="zh-CN" altLang="en-US" dirty="0"/>
              <a:t>自媒体端素材上传</a:t>
            </a:r>
            <a:endParaRPr lang="en-US" altLang="zh-CN" dirty="0"/>
          </a:p>
          <a:p>
            <a:r>
              <a:rPr lang="zh-CN" altLang="en-US" dirty="0"/>
              <a:t>素材列表加载</a:t>
            </a:r>
            <a:endParaRPr lang="en-US" altLang="zh-CN" dirty="0"/>
          </a:p>
          <a:p>
            <a:r>
              <a:rPr lang="zh-CN" altLang="en-US" dirty="0"/>
              <a:t>素材删除</a:t>
            </a:r>
            <a:endParaRPr lang="en-US" altLang="zh-CN" dirty="0"/>
          </a:p>
          <a:p>
            <a:r>
              <a:rPr lang="zh-CN" altLang="en-US" dirty="0"/>
              <a:t>素材的收藏与取消收藏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635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9646" y="1355834"/>
            <a:ext cx="5760538" cy="3890579"/>
          </a:xfrm>
        </p:spPr>
        <p:txBody>
          <a:bodyPr/>
          <a:lstStyle/>
          <a:p>
            <a:r>
              <a:rPr lang="zh-CN" altLang="en-US" dirty="0"/>
              <a:t>搭建</a:t>
            </a:r>
            <a:r>
              <a:rPr lang="en-US" altLang="zh-CN" dirty="0" err="1"/>
              <a:t>seata</a:t>
            </a:r>
            <a:r>
              <a:rPr lang="zh-CN" altLang="en-US" dirty="0"/>
              <a:t>服务并集成到项目中</a:t>
            </a:r>
            <a:endParaRPr lang="en-US" altLang="zh-CN" dirty="0"/>
          </a:p>
          <a:p>
            <a:r>
              <a:rPr lang="zh-CN" altLang="en-US" dirty="0"/>
              <a:t>搭建</a:t>
            </a:r>
            <a:r>
              <a:rPr lang="en-US" altLang="zh-CN" dirty="0" err="1"/>
              <a:t>oss</a:t>
            </a:r>
            <a:r>
              <a:rPr lang="zh-CN" altLang="en-US" dirty="0"/>
              <a:t>服务，能成功上传查看图片</a:t>
            </a:r>
            <a:endParaRPr lang="en-US" altLang="zh-CN" dirty="0"/>
          </a:p>
          <a:p>
            <a:r>
              <a:rPr lang="zh-CN" altLang="en-US" dirty="0"/>
              <a:t>完成素材管理（上传、列表加载、删除、收藏）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29EDBEC-5E42-F040-B63A-408C1ED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822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98100-4651-40F6-A168-D6413E87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自媒体前后端搭建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D5518-710D-443D-A84F-CD5363574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自媒体后台搭建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B297C7-03BE-43E8-8959-AB53728407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590" y="4907590"/>
            <a:ext cx="1721456" cy="897200"/>
          </a:xfrm>
        </p:spPr>
        <p:txBody>
          <a:bodyPr/>
          <a:lstStyle/>
          <a:p>
            <a:r>
              <a:rPr lang="zh-CN" altLang="en-US" dirty="0"/>
              <a:t>基本的环境</a:t>
            </a:r>
            <a:endParaRPr lang="en-US" altLang="zh-CN" dirty="0"/>
          </a:p>
          <a:p>
            <a:r>
              <a:rPr lang="zh-CN" altLang="en-US" dirty="0"/>
              <a:t>登录接口</a:t>
            </a:r>
            <a:endParaRPr lang="en-US" altLang="zh-CN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ED16399E-033A-4F7B-AA53-FCBE8885066A}"/>
              </a:ext>
            </a:extLst>
          </p:cNvPr>
          <p:cNvSpPr txBox="1">
            <a:spLocks/>
          </p:cNvSpPr>
          <p:nvPr/>
        </p:nvSpPr>
        <p:spPr>
          <a:xfrm>
            <a:off x="7476198" y="4907590"/>
            <a:ext cx="1792636" cy="9219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基本的环境</a:t>
            </a:r>
            <a:endParaRPr lang="en-US" altLang="zh-CN" dirty="0"/>
          </a:p>
          <a:p>
            <a:r>
              <a:rPr lang="zh-CN" altLang="en-US" dirty="0"/>
              <a:t>授权过滤器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D5556E-4ABB-4BA5-8BB0-D82011A50C77}"/>
              </a:ext>
            </a:extLst>
          </p:cNvPr>
          <p:cNvSpPr/>
          <p:nvPr/>
        </p:nvSpPr>
        <p:spPr>
          <a:xfrm>
            <a:off x="4318492" y="1844780"/>
            <a:ext cx="2611315" cy="5995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333333"/>
                </a:solidFill>
              </a:rPr>
              <a:t>heima-leadnews</a:t>
            </a:r>
            <a:endParaRPr lang="zh-CN" altLang="en-US" sz="1600" dirty="0">
              <a:solidFill>
                <a:srgbClr val="333333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E9458EB-7C13-4012-A8A8-24CFAA8B7157}"/>
              </a:ext>
            </a:extLst>
          </p:cNvPr>
          <p:cNvGrpSpPr/>
          <p:nvPr/>
        </p:nvGrpSpPr>
        <p:grpSpPr>
          <a:xfrm>
            <a:off x="2206869" y="2444301"/>
            <a:ext cx="6816969" cy="1186729"/>
            <a:chOff x="2206869" y="2444301"/>
            <a:chExt cx="6816969" cy="118672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AA4A9C-9920-441F-9778-EC5841A9FE1B}"/>
                </a:ext>
              </a:extLst>
            </p:cNvPr>
            <p:cNvSpPr/>
            <p:nvPr/>
          </p:nvSpPr>
          <p:spPr>
            <a:xfrm>
              <a:off x="2206869" y="3031509"/>
              <a:ext cx="2611315" cy="5995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333333"/>
                  </a:solidFill>
                </a:rPr>
                <a:t>heima-leadnews</a:t>
              </a:r>
              <a:r>
                <a:rPr lang="en-US" altLang="zh-CN" sz="1600" dirty="0">
                  <a:solidFill>
                    <a:srgbClr val="333333"/>
                  </a:solidFill>
                </a:rPr>
                <a:t>-service</a:t>
              </a:r>
              <a:endParaRPr lang="zh-CN" alt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4A4013A-27BB-4258-8550-0BDC41647962}"/>
                </a:ext>
              </a:extLst>
            </p:cNvPr>
            <p:cNvSpPr/>
            <p:nvPr/>
          </p:nvSpPr>
          <p:spPr>
            <a:xfrm>
              <a:off x="6412523" y="3029353"/>
              <a:ext cx="2611315" cy="5995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333333"/>
                  </a:solidFill>
                </a:rPr>
                <a:t>heima-leadnews</a:t>
              </a:r>
              <a:r>
                <a:rPr lang="en-US" altLang="zh-CN" sz="1600" dirty="0">
                  <a:solidFill>
                    <a:srgbClr val="333333"/>
                  </a:solidFill>
                </a:rPr>
                <a:t>-gateway</a:t>
              </a:r>
              <a:endParaRPr lang="zh-CN" altLang="en-US" sz="1600" dirty="0">
                <a:solidFill>
                  <a:srgbClr val="333333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DE831C3-70A9-4DA4-A0AD-E0958B43C47F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3512527" y="2444301"/>
              <a:ext cx="2111623" cy="587208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B4DCDCA-FABD-4330-8AA2-ECF7C814EDED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5624150" y="2444301"/>
              <a:ext cx="2094031" cy="585052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29AA296-C8D7-4C4A-8717-1C8088782958}"/>
              </a:ext>
            </a:extLst>
          </p:cNvPr>
          <p:cNvGrpSpPr/>
          <p:nvPr/>
        </p:nvGrpSpPr>
        <p:grpSpPr>
          <a:xfrm>
            <a:off x="1753313" y="3631030"/>
            <a:ext cx="2746127" cy="1147096"/>
            <a:chOff x="1753313" y="3631030"/>
            <a:chExt cx="2746127" cy="11470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419CA20-8174-40A3-90F3-88E7DF20CF02}"/>
                </a:ext>
              </a:extLst>
            </p:cNvPr>
            <p:cNvSpPr/>
            <p:nvPr/>
          </p:nvSpPr>
          <p:spPr>
            <a:xfrm>
              <a:off x="1753313" y="4178606"/>
              <a:ext cx="2746127" cy="5995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rgbClr val="333333"/>
                  </a:solidFill>
                </a:rPr>
                <a:t>heima-leadnews-wemedia</a:t>
              </a:r>
              <a:endParaRPr lang="zh-CN" altLang="en-US" sz="1600" dirty="0">
                <a:solidFill>
                  <a:srgbClr val="333333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8B3F707-A0B1-4C60-A467-85D8AF6C0C34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flipH="1">
              <a:off x="3126377" y="3631030"/>
              <a:ext cx="386150" cy="547576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9012E1D-7874-4729-BACE-C079FB2AF843}"/>
              </a:ext>
            </a:extLst>
          </p:cNvPr>
          <p:cNvGrpSpPr/>
          <p:nvPr/>
        </p:nvGrpSpPr>
        <p:grpSpPr>
          <a:xfrm>
            <a:off x="6412523" y="3628874"/>
            <a:ext cx="3485955" cy="1149252"/>
            <a:chOff x="6412523" y="3628874"/>
            <a:chExt cx="3485955" cy="114925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A3331AC-FBF5-4E58-A703-4D0C848B411E}"/>
                </a:ext>
              </a:extLst>
            </p:cNvPr>
            <p:cNvSpPr/>
            <p:nvPr/>
          </p:nvSpPr>
          <p:spPr>
            <a:xfrm>
              <a:off x="6412523" y="4178606"/>
              <a:ext cx="3485955" cy="5995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333333"/>
                  </a:solidFill>
                </a:rPr>
                <a:t>heima-leadnews-wemedia</a:t>
              </a:r>
              <a:r>
                <a:rPr lang="en-US" altLang="zh-CN" sz="1600" dirty="0">
                  <a:solidFill>
                    <a:srgbClr val="333333"/>
                  </a:solidFill>
                </a:rPr>
                <a:t>-gateway</a:t>
              </a:r>
              <a:endParaRPr lang="zh-CN" altLang="en-US" sz="1600" dirty="0">
                <a:solidFill>
                  <a:srgbClr val="333333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FAEE763-6CB5-4B52-9D4A-80555EC480D3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>
              <a:off x="7718181" y="3628874"/>
              <a:ext cx="437320" cy="549732"/>
            </a:xfrm>
            <a:prstGeom prst="straightConnector1">
              <a:avLst/>
            </a:prstGeom>
            <a:ln w="19050">
              <a:solidFill>
                <a:srgbClr val="4950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5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D9E31-BACB-4383-BAAC-D28594C8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自媒体前后端搭建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80AE7-943B-46BB-8E74-17D5EF61D4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自媒体后台搭建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144584-2031-4774-9DEF-CB5F3F677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400" dirty="0"/>
              <a:t>①：基础环境和数据准备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执行资料中的</a:t>
            </a:r>
            <a:r>
              <a:rPr lang="en-US" altLang="zh-CN" sz="1400" dirty="0" err="1"/>
              <a:t>leadnews-wemedia.sql</a:t>
            </a:r>
            <a:r>
              <a:rPr lang="zh-CN" altLang="en-US" sz="1400" dirty="0"/>
              <a:t>脚本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拷贝</a:t>
            </a:r>
            <a:r>
              <a:rPr lang="en-US" altLang="zh-CN" sz="1400" dirty="0" err="1">
                <a:solidFill>
                  <a:srgbClr val="AD2B26"/>
                </a:solidFill>
              </a:rPr>
              <a:t>wemedia</a:t>
            </a:r>
            <a:r>
              <a:rPr lang="zh-CN" altLang="en-US" sz="1400" dirty="0">
                <a:solidFill>
                  <a:srgbClr val="AD2B26"/>
                </a:solidFill>
              </a:rPr>
              <a:t>文件夹</a:t>
            </a:r>
            <a:r>
              <a:rPr lang="zh-CN" altLang="en-US" sz="1400" dirty="0"/>
              <a:t>到</a:t>
            </a:r>
            <a:r>
              <a:rPr lang="en-US" altLang="zh-CN" sz="1400" dirty="0" err="1"/>
              <a:t>heima</a:t>
            </a:r>
            <a:r>
              <a:rPr lang="en-US" altLang="zh-CN" sz="1400" dirty="0"/>
              <a:t>-</a:t>
            </a:r>
            <a:r>
              <a:rPr lang="en-US" altLang="zh-CN" sz="1400" dirty="0" err="1"/>
              <a:t>leadnews</a:t>
            </a:r>
            <a:r>
              <a:rPr lang="en-US" altLang="zh-CN" sz="1400" dirty="0"/>
              <a:t>-model</a:t>
            </a:r>
            <a:r>
              <a:rPr lang="zh-CN" altLang="en-US" sz="1400" dirty="0"/>
              <a:t>模块下的</a:t>
            </a:r>
            <a:r>
              <a:rPr lang="en-US" altLang="zh-CN" sz="1400" dirty="0" err="1">
                <a:solidFill>
                  <a:srgbClr val="AD2B26"/>
                </a:solidFill>
              </a:rPr>
              <a:t>com.heima.model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zh-CN" altLang="en-US" sz="1400" dirty="0"/>
              <a:t>②：资料中找到</a:t>
            </a:r>
            <a:r>
              <a:rPr lang="en-US" altLang="zh-CN" sz="1400" dirty="0"/>
              <a:t>heima-leadnews-wemedia.zip</a:t>
            </a:r>
            <a:r>
              <a:rPr lang="zh-CN" altLang="en-US" sz="1400" dirty="0"/>
              <a:t>解压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拷贝到</a:t>
            </a:r>
            <a:r>
              <a:rPr lang="en-US" altLang="zh-CN" sz="1400" dirty="0" err="1"/>
              <a:t>heima</a:t>
            </a:r>
            <a:r>
              <a:rPr lang="en-US" altLang="zh-CN" sz="1400" dirty="0"/>
              <a:t>-</a:t>
            </a:r>
            <a:r>
              <a:rPr lang="en-US" altLang="zh-CN" sz="1400" dirty="0" err="1"/>
              <a:t>leadnews</a:t>
            </a:r>
            <a:r>
              <a:rPr lang="en-US" altLang="zh-CN" sz="1400" dirty="0"/>
              <a:t>-service</a:t>
            </a:r>
            <a:r>
              <a:rPr lang="zh-CN" altLang="en-US" sz="1400" dirty="0"/>
              <a:t>工程下，并指定子模块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添加对应的</a:t>
            </a:r>
            <a:r>
              <a:rPr lang="en-US" altLang="zh-CN" sz="1400" dirty="0" err="1"/>
              <a:t>nacos</a:t>
            </a:r>
            <a:r>
              <a:rPr lang="zh-CN" altLang="en-US" sz="1400" dirty="0"/>
              <a:t>配置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zh-CN" altLang="en-US" sz="1400" dirty="0"/>
              <a:t>③：资料中找到</a:t>
            </a:r>
            <a:r>
              <a:rPr lang="en-US" altLang="zh-CN" sz="1400" dirty="0"/>
              <a:t>heima-leadnews-wemedia-gateway.zip</a:t>
            </a:r>
            <a:r>
              <a:rPr lang="zh-CN" altLang="en-US" sz="1400" dirty="0"/>
              <a:t>解压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拷贝到</a:t>
            </a:r>
            <a:r>
              <a:rPr lang="en-US" altLang="zh-CN" sz="1400" dirty="0" err="1"/>
              <a:t>heima</a:t>
            </a:r>
            <a:r>
              <a:rPr lang="en-US" altLang="zh-CN" sz="1400" dirty="0"/>
              <a:t>-</a:t>
            </a:r>
            <a:r>
              <a:rPr lang="en-US" altLang="zh-CN" sz="1400" dirty="0" err="1"/>
              <a:t>leadnews</a:t>
            </a:r>
            <a:r>
              <a:rPr lang="en-US" altLang="zh-CN" sz="1400" dirty="0"/>
              <a:t>-gateway</a:t>
            </a:r>
            <a:r>
              <a:rPr lang="zh-CN" altLang="en-US" sz="1400" dirty="0"/>
              <a:t>工程下，并指定子模块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添加对应的</a:t>
            </a:r>
            <a:r>
              <a:rPr lang="en-US" altLang="zh-CN" sz="1400" dirty="0" err="1"/>
              <a:t>nacos</a:t>
            </a:r>
            <a:r>
              <a:rPr lang="zh-CN" altLang="en-US" sz="1400" dirty="0"/>
              <a:t>配置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073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0F62C-2C81-4D86-BB2A-06D8356D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自媒体前后端搭建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B31690-494A-4405-B0F5-1FD6AF4A0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自媒体前端搭建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CF051-8F94-430B-8861-F2196ADA50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4052" y="2454071"/>
            <a:ext cx="1231413" cy="586037"/>
          </a:xfrm>
        </p:spPr>
        <p:txBody>
          <a:bodyPr/>
          <a:lstStyle/>
          <a:p>
            <a:r>
              <a:rPr lang="zh-CN" altLang="en-US" sz="1400" dirty="0"/>
              <a:t>反向代理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C5CA7A-9B63-490A-A414-6D1B4638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75" y="3109274"/>
            <a:ext cx="902703" cy="12109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F5F0CAE-CD38-4638-A88D-44D034280BD6}"/>
              </a:ext>
            </a:extLst>
          </p:cNvPr>
          <p:cNvSpPr/>
          <p:nvPr/>
        </p:nvSpPr>
        <p:spPr>
          <a:xfrm>
            <a:off x="4164404" y="2083817"/>
            <a:ext cx="1107099" cy="326185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83B42-5653-4AAE-AF94-51CBC6D3BF2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55278" y="3714746"/>
            <a:ext cx="1509126" cy="1"/>
          </a:xfrm>
          <a:prstGeom prst="straightConnector1">
            <a:avLst/>
          </a:prstGeom>
          <a:ln w="19050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8E08B2A-A4C0-4D42-9FF3-E0B0702A6BBC}"/>
              </a:ext>
            </a:extLst>
          </p:cNvPr>
          <p:cNvSpPr/>
          <p:nvPr/>
        </p:nvSpPr>
        <p:spPr>
          <a:xfrm>
            <a:off x="7735387" y="1725781"/>
            <a:ext cx="1801335" cy="56249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ea typeface="Alibaba PuHuiTi B"/>
              </a:rPr>
              <a:t>app</a:t>
            </a:r>
            <a:r>
              <a:rPr lang="zh-CN" altLang="en-US" sz="1400" dirty="0">
                <a:ea typeface="Alibaba PuHuiTi B"/>
              </a:rPr>
              <a:t>网关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13736A-F1A8-4BD6-AD26-A67169694538}"/>
              </a:ext>
            </a:extLst>
          </p:cNvPr>
          <p:cNvSpPr/>
          <p:nvPr/>
        </p:nvSpPr>
        <p:spPr>
          <a:xfrm>
            <a:off x="7735387" y="2611562"/>
            <a:ext cx="1801335" cy="5624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前端项目</a:t>
            </a:r>
            <a:r>
              <a:rPr lang="en-US" altLang="zh-CN" sz="1400" dirty="0">
                <a:ea typeface="Alibaba PuHuiTi B"/>
              </a:rPr>
              <a:t>-app</a:t>
            </a:r>
            <a:endParaRPr lang="zh-CN" altLang="en-US" sz="1400" dirty="0">
              <a:ea typeface="Alibaba PuHuiTi B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E90390-94A1-467D-8C45-248711C6995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271503" y="2007029"/>
            <a:ext cx="2463884" cy="1707718"/>
          </a:xfrm>
          <a:prstGeom prst="straightConnector1">
            <a:avLst/>
          </a:prstGeom>
          <a:ln w="19050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BB80671-000B-4B04-B58C-A5EC495EC86B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5271503" y="2892810"/>
            <a:ext cx="2463884" cy="821937"/>
          </a:xfrm>
          <a:prstGeom prst="straightConnector1">
            <a:avLst/>
          </a:prstGeom>
          <a:ln w="19050">
            <a:solidFill>
              <a:srgbClr val="33333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81C9193E-AB7E-4017-A475-EBFDE4C4163A}"/>
              </a:ext>
            </a:extLst>
          </p:cNvPr>
          <p:cNvSpPr txBox="1">
            <a:spLocks/>
          </p:cNvSpPr>
          <p:nvPr/>
        </p:nvSpPr>
        <p:spPr>
          <a:xfrm>
            <a:off x="6227163" y="2887787"/>
            <a:ext cx="1300799" cy="41599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静态资源</a:t>
            </a:r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6DCD8E17-F684-41DD-AEE0-EB5DC63B0A25}"/>
              </a:ext>
            </a:extLst>
          </p:cNvPr>
          <p:cNvSpPr txBox="1">
            <a:spLocks/>
          </p:cNvSpPr>
          <p:nvPr/>
        </p:nvSpPr>
        <p:spPr>
          <a:xfrm>
            <a:off x="2213520" y="5931213"/>
            <a:ext cx="5314442" cy="6103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/>
              <a:t>通过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的虚拟主机功能，使用同一个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访问多个项目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DD1CFC7-55D9-4651-8203-9EA134011D3E}"/>
              </a:ext>
            </a:extLst>
          </p:cNvPr>
          <p:cNvSpPr/>
          <p:nvPr/>
        </p:nvSpPr>
        <p:spPr>
          <a:xfrm>
            <a:off x="7403123" y="1396612"/>
            <a:ext cx="3552092" cy="203726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3">
            <a:extLst>
              <a:ext uri="{FF2B5EF4-FFF2-40B4-BE49-F238E27FC236}">
                <a16:creationId xmlns:a16="http://schemas.microsoft.com/office/drawing/2014/main" id="{1F9F4E85-ABDB-4856-B1BD-C30270D61FEA}"/>
              </a:ext>
            </a:extLst>
          </p:cNvPr>
          <p:cNvSpPr txBox="1">
            <a:spLocks/>
          </p:cNvSpPr>
          <p:nvPr/>
        </p:nvSpPr>
        <p:spPr>
          <a:xfrm>
            <a:off x="9964385" y="2046070"/>
            <a:ext cx="812042" cy="6103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1400" dirty="0"/>
              <a:t>8801</a:t>
            </a:r>
            <a:endParaRPr lang="zh-CN" altLang="en-US" sz="1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5DB2515-CE0D-4A2E-B83B-CD5F51BDF2B2}"/>
              </a:ext>
            </a:extLst>
          </p:cNvPr>
          <p:cNvGrpSpPr/>
          <p:nvPr/>
        </p:nvGrpSpPr>
        <p:grpSpPr>
          <a:xfrm>
            <a:off x="5271503" y="3674920"/>
            <a:ext cx="5683712" cy="2330280"/>
            <a:chOff x="5271503" y="3674920"/>
            <a:chExt cx="5683712" cy="2330280"/>
          </a:xfrm>
        </p:grpSpPr>
        <p:sp>
          <p:nvSpPr>
            <p:cNvPr id="33" name="文本占位符 3">
              <a:extLst>
                <a:ext uri="{FF2B5EF4-FFF2-40B4-BE49-F238E27FC236}">
                  <a16:creationId xmlns:a16="http://schemas.microsoft.com/office/drawing/2014/main" id="{208A68F1-825F-4021-BABB-46F918AEE962}"/>
                </a:ext>
              </a:extLst>
            </p:cNvPr>
            <p:cNvSpPr txBox="1">
              <a:spLocks/>
            </p:cNvSpPr>
            <p:nvPr/>
          </p:nvSpPr>
          <p:spPr>
            <a:xfrm>
              <a:off x="6227163" y="4164508"/>
              <a:ext cx="1300799" cy="4159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静态资源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3E6707F-B4C6-449F-AEDD-A0E5EF1E89AB}"/>
                </a:ext>
              </a:extLst>
            </p:cNvPr>
            <p:cNvGrpSpPr/>
            <p:nvPr/>
          </p:nvGrpSpPr>
          <p:grpSpPr>
            <a:xfrm>
              <a:off x="5271503" y="3674920"/>
              <a:ext cx="5683712" cy="2330280"/>
              <a:chOff x="5271503" y="3674920"/>
              <a:chExt cx="5683712" cy="2330280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4F64E2B-C5D2-426F-96B2-41770835D280}"/>
                  </a:ext>
                </a:extLst>
              </p:cNvPr>
              <p:cNvSpPr/>
              <p:nvPr/>
            </p:nvSpPr>
            <p:spPr>
              <a:xfrm>
                <a:off x="7735387" y="4255441"/>
                <a:ext cx="1801335" cy="562495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ea typeface="Alibaba PuHuiTi B"/>
                  </a:rPr>
                  <a:t>自媒体网关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C751BE2-42EF-4156-AA09-1AD9AAC58803}"/>
                  </a:ext>
                </a:extLst>
              </p:cNvPr>
              <p:cNvSpPr/>
              <p:nvPr/>
            </p:nvSpPr>
            <p:spPr>
              <a:xfrm>
                <a:off x="7735387" y="5183262"/>
                <a:ext cx="1801335" cy="562495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ea typeface="Alibaba PuHuiTi B"/>
                  </a:rPr>
                  <a:t>前端项目</a:t>
                </a:r>
                <a:r>
                  <a:rPr lang="en-US" altLang="zh-CN" sz="1400" dirty="0">
                    <a:ea typeface="Alibaba PuHuiTi B"/>
                  </a:rPr>
                  <a:t>-</a:t>
                </a:r>
                <a:r>
                  <a:rPr lang="zh-CN" altLang="en-US" sz="1400" dirty="0">
                    <a:ea typeface="Alibaba PuHuiTi B"/>
                  </a:rPr>
                  <a:t>自媒体</a:t>
                </a: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9DF02364-F7A9-4BCF-B992-7316FA12E11C}"/>
                  </a:ext>
                </a:extLst>
              </p:cNvPr>
              <p:cNvCxnSpPr>
                <a:stCxn id="7" idx="3"/>
                <a:endCxn id="21" idx="1"/>
              </p:cNvCxnSpPr>
              <p:nvPr/>
            </p:nvCxnSpPr>
            <p:spPr>
              <a:xfrm>
                <a:off x="5271503" y="3714747"/>
                <a:ext cx="2463884" cy="1749763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4EBF2769-83DB-4E2C-B51A-2CD2B3841F29}"/>
                  </a:ext>
                </a:extLst>
              </p:cNvPr>
              <p:cNvCxnSpPr>
                <a:stCxn id="7" idx="3"/>
                <a:endCxn id="20" idx="1"/>
              </p:cNvCxnSpPr>
              <p:nvPr/>
            </p:nvCxnSpPr>
            <p:spPr>
              <a:xfrm>
                <a:off x="5271503" y="3714747"/>
                <a:ext cx="2463884" cy="821942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占位符 3">
                <a:extLst>
                  <a:ext uri="{FF2B5EF4-FFF2-40B4-BE49-F238E27FC236}">
                    <a16:creationId xmlns:a16="http://schemas.microsoft.com/office/drawing/2014/main" id="{B079648B-B327-4402-9B09-B3821A0122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7738" y="3674920"/>
                <a:ext cx="1231413" cy="586037"/>
              </a:xfrm>
              <a:prstGeom prst="rect">
                <a:avLst/>
              </a:prstGeom>
            </p:spPr>
            <p:txBody>
              <a:bodyPr/>
              <a:lstStyle>
                <a:lvl1pPr marL="0" indent="0" algn="l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defRPr>
                </a:lvl1pPr>
                <a:lvl2pPr marL="990575" indent="-38099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523962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67"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2133547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dirty="0"/>
                  <a:t>反向代理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01B54F7-2C42-4AA3-81BD-201146C79E1C}"/>
                  </a:ext>
                </a:extLst>
              </p:cNvPr>
              <p:cNvSpPr/>
              <p:nvPr/>
            </p:nvSpPr>
            <p:spPr>
              <a:xfrm>
                <a:off x="7403123" y="3967938"/>
                <a:ext cx="3552092" cy="203726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占位符 3">
                <a:extLst>
                  <a:ext uri="{FF2B5EF4-FFF2-40B4-BE49-F238E27FC236}">
                    <a16:creationId xmlns:a16="http://schemas.microsoft.com/office/drawing/2014/main" id="{92553C07-F659-4160-A3D1-74EFA4121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25277" y="4735354"/>
                <a:ext cx="812042" cy="610322"/>
              </a:xfrm>
              <a:prstGeom prst="rect">
                <a:avLst/>
              </a:prstGeom>
            </p:spPr>
            <p:txBody>
              <a:bodyPr/>
              <a:lstStyle>
                <a:lvl1pPr marL="0" indent="0" algn="l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defRPr>
                </a:lvl1pPr>
                <a:lvl2pPr marL="990575" indent="-38099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523962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67"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2133547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-US" altLang="zh-CN" sz="1400" dirty="0"/>
                  <a:t>8802</a:t>
                </a:r>
                <a:endParaRPr lang="zh-CN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95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E1F1F-02A5-4291-BF14-2A5926D0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自媒体前后端搭建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6DD69B-D0A3-4EE6-8EE8-A94A3DD0C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自媒体前端搭建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1E3885-4904-4738-AA25-03F5A3F9B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351387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400" dirty="0"/>
              <a:t>①：资料中找到</a:t>
            </a:r>
            <a:r>
              <a:rPr lang="en-US" altLang="zh-CN" sz="1400" dirty="0"/>
              <a:t>wemedia-web.zip</a:t>
            </a:r>
            <a:r>
              <a:rPr lang="zh-CN" altLang="en-US" sz="1400" dirty="0"/>
              <a:t>解压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zh-CN" altLang="en-US" sz="1400" dirty="0"/>
              <a:t>②：在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中</a:t>
            </a:r>
            <a:r>
              <a:rPr lang="en-US" altLang="zh-CN" sz="1400" dirty="0" err="1"/>
              <a:t>leadnews.conf</a:t>
            </a:r>
            <a:r>
              <a:rPr lang="zh-CN" altLang="en-US" sz="1400" dirty="0"/>
              <a:t>目录中新增</a:t>
            </a:r>
            <a:r>
              <a:rPr lang="en-US" altLang="zh-CN" sz="1400" dirty="0" err="1"/>
              <a:t>heima-leadnews-wemedia.conf</a:t>
            </a:r>
            <a:r>
              <a:rPr lang="zh-CN" altLang="en-US" sz="1400" dirty="0"/>
              <a:t>文件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网关地址修改（</a:t>
            </a:r>
            <a:r>
              <a:rPr lang="en-US" altLang="zh-CN" sz="1400" dirty="0"/>
              <a:t>localhost:51602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前端项目目录修改（</a:t>
            </a:r>
            <a:r>
              <a:rPr lang="en-US" altLang="zh-CN" sz="1400" dirty="0" err="1"/>
              <a:t>wemedia</a:t>
            </a:r>
            <a:r>
              <a:rPr lang="en-US" altLang="zh-CN" sz="1400" dirty="0"/>
              <a:t>-web</a:t>
            </a:r>
            <a:r>
              <a:rPr lang="zh-CN" altLang="en-US" sz="1400" dirty="0"/>
              <a:t>解压的目录）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访问端口修改</a:t>
            </a:r>
            <a:r>
              <a:rPr lang="en-US" altLang="zh-CN" sz="1400" dirty="0"/>
              <a:t>(8802)</a:t>
            </a:r>
          </a:p>
          <a:p>
            <a:pPr>
              <a:lnSpc>
                <a:spcPct val="200000"/>
              </a:lnSpc>
            </a:pPr>
            <a:r>
              <a:rPr lang="zh-CN" altLang="en-US" sz="1400" dirty="0"/>
              <a:t>③：启动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，启动自媒体微服务和对应网关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zh-CN" altLang="en-US" sz="1400" dirty="0"/>
              <a:t>④：联调测试登录功能</a:t>
            </a:r>
          </a:p>
        </p:txBody>
      </p:sp>
    </p:spTree>
    <p:extLst>
      <p:ext uri="{BB962C8B-B14F-4D97-AF65-F5344CB8AC3E}">
        <p14:creationId xmlns:p14="http://schemas.microsoft.com/office/powerpoint/2010/main" val="406663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217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自媒体素材管理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82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2A076-B7BD-4D7E-A8DF-C7EE737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自媒体管理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E9D52-6E9E-4C76-9793-DFB2B24E1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素材管理</a:t>
            </a:r>
            <a:r>
              <a:rPr lang="en-US" altLang="zh-CN" dirty="0"/>
              <a:t>-</a:t>
            </a:r>
            <a:r>
              <a:rPr lang="zh-CN" altLang="en-US" dirty="0"/>
              <a:t>图片上传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43D483-93D6-49FA-8804-5DBAB9460B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36569"/>
          </a:xfrm>
        </p:spPr>
        <p:txBody>
          <a:bodyPr/>
          <a:lstStyle/>
          <a:p>
            <a:r>
              <a:rPr lang="zh-CN" altLang="en-US" dirty="0"/>
              <a:t>图片上传的页面，首先是展示素材信息，可以点击图片上传，弹窗后可以上传图片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78A5DD-2FBA-444B-B688-208931520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417886"/>
            <a:ext cx="10837983" cy="4206086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3A10A3AE-32FB-4A1E-8AF2-F846E007E9FD}"/>
              </a:ext>
            </a:extLst>
          </p:cNvPr>
          <p:cNvSpPr/>
          <p:nvPr/>
        </p:nvSpPr>
        <p:spPr>
          <a:xfrm>
            <a:off x="10515797" y="2602522"/>
            <a:ext cx="999194" cy="360486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D82FA79-9439-46FF-B591-7C1E3AA66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46" y="3333405"/>
            <a:ext cx="5246441" cy="2170067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  <p:extLst>
      <p:ext uri="{BB962C8B-B14F-4D97-AF65-F5344CB8AC3E}">
        <p14:creationId xmlns:p14="http://schemas.microsoft.com/office/powerpoint/2010/main" val="24916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14145</TotalTime>
  <Words>2276</Words>
  <Application>Microsoft Office PowerPoint</Application>
  <PresentationFormat>宽屏</PresentationFormat>
  <Paragraphs>291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自媒体文章发布</vt:lpstr>
      <vt:lpstr>今日内容介绍</vt:lpstr>
      <vt:lpstr>自媒体前后端搭建</vt:lpstr>
      <vt:lpstr>自媒体前后端搭建</vt:lpstr>
      <vt:lpstr>自媒体前后端搭建</vt:lpstr>
      <vt:lpstr>自媒体前后端搭建</vt:lpstr>
      <vt:lpstr>自媒体前后端搭建</vt:lpstr>
      <vt:lpstr>自媒体素材管理</vt:lpstr>
      <vt:lpstr>自媒体管理</vt:lpstr>
      <vt:lpstr>自媒体管理</vt:lpstr>
      <vt:lpstr>素材管理-图片上传</vt:lpstr>
      <vt:lpstr>素材管理-图片上传</vt:lpstr>
      <vt:lpstr>自媒体管理</vt:lpstr>
      <vt:lpstr>自媒体管理</vt:lpstr>
      <vt:lpstr>自媒体素材管理</vt:lpstr>
      <vt:lpstr>自媒体管理</vt:lpstr>
      <vt:lpstr>自媒体管理</vt:lpstr>
      <vt:lpstr>自媒体文章管理</vt:lpstr>
      <vt:lpstr>自媒体文章管理</vt:lpstr>
      <vt:lpstr>自媒体文章列表</vt:lpstr>
      <vt:lpstr>自媒体文章列表</vt:lpstr>
      <vt:lpstr>自媒体文章列表</vt:lpstr>
      <vt:lpstr>自媒体文章管理</vt:lpstr>
      <vt:lpstr>自媒体文章列表</vt:lpstr>
      <vt:lpstr>自媒体文章列表</vt:lpstr>
      <vt:lpstr>自媒体文章列表</vt:lpstr>
      <vt:lpstr>自媒体文章列表</vt:lpstr>
      <vt:lpstr>自媒体文章管理</vt:lpstr>
      <vt:lpstr>自媒体文章-发布、修改，保存草稿</vt:lpstr>
      <vt:lpstr>自媒体文章-发布、修改，保存草稿</vt:lpstr>
      <vt:lpstr>自媒体文章-发布、修改，保存草稿</vt:lpstr>
      <vt:lpstr>自媒体文章-发布、修改，保存草稿</vt:lpstr>
      <vt:lpstr>自媒体文章-发布、修改，保存草稿</vt:lpstr>
      <vt:lpstr>自媒体文章-发布、修改，保存草稿</vt:lpstr>
      <vt:lpstr>自媒体文章-发布、修改，保存草稿</vt:lpstr>
      <vt:lpstr>输入章节名称</vt:lpstr>
      <vt:lpstr>输入章节名称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yuhon</cp:lastModifiedBy>
  <cp:revision>869</cp:revision>
  <dcterms:created xsi:type="dcterms:W3CDTF">2020-03-31T02:23:27Z</dcterms:created>
  <dcterms:modified xsi:type="dcterms:W3CDTF">2021-07-18T16:58:52Z</dcterms:modified>
</cp:coreProperties>
</file>