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5"/>
  </p:notesMasterIdLst>
  <p:handoutMasterIdLst>
    <p:handoutMasterId r:id="rId66"/>
  </p:handoutMasterIdLst>
  <p:sldIdLst>
    <p:sldId id="462" r:id="rId8"/>
    <p:sldId id="508" r:id="rId9"/>
    <p:sldId id="545" r:id="rId10"/>
    <p:sldId id="465" r:id="rId11"/>
    <p:sldId id="553" r:id="rId12"/>
    <p:sldId id="533" r:id="rId13"/>
    <p:sldId id="536" r:id="rId14"/>
    <p:sldId id="534" r:id="rId15"/>
    <p:sldId id="549" r:id="rId16"/>
    <p:sldId id="547" r:id="rId17"/>
    <p:sldId id="548" r:id="rId18"/>
    <p:sldId id="550" r:id="rId19"/>
    <p:sldId id="535" r:id="rId20"/>
    <p:sldId id="538" r:id="rId21"/>
    <p:sldId id="554" r:id="rId22"/>
    <p:sldId id="521" r:id="rId23"/>
    <p:sldId id="513" r:id="rId24"/>
    <p:sldId id="556" r:id="rId25"/>
    <p:sldId id="524" r:id="rId26"/>
    <p:sldId id="511" r:id="rId27"/>
    <p:sldId id="528" r:id="rId28"/>
    <p:sldId id="539" r:id="rId29"/>
    <p:sldId id="557" r:id="rId30"/>
    <p:sldId id="540" r:id="rId31"/>
    <p:sldId id="541" r:id="rId32"/>
    <p:sldId id="544" r:id="rId33"/>
    <p:sldId id="546" r:id="rId34"/>
    <p:sldId id="560" r:id="rId35"/>
    <p:sldId id="561" r:id="rId36"/>
    <p:sldId id="466" r:id="rId37"/>
    <p:sldId id="542" r:id="rId38"/>
    <p:sldId id="558" r:id="rId39"/>
    <p:sldId id="474" r:id="rId40"/>
    <p:sldId id="516" r:id="rId41"/>
    <p:sldId id="517" r:id="rId42"/>
    <p:sldId id="578" r:id="rId43"/>
    <p:sldId id="597" r:id="rId44"/>
    <p:sldId id="596" r:id="rId45"/>
    <p:sldId id="564" r:id="rId46"/>
    <p:sldId id="565" r:id="rId47"/>
    <p:sldId id="566" r:id="rId48"/>
    <p:sldId id="568" r:id="rId49"/>
    <p:sldId id="519" r:id="rId50"/>
    <p:sldId id="573" r:id="rId51"/>
    <p:sldId id="574" r:id="rId52"/>
    <p:sldId id="575" r:id="rId53"/>
    <p:sldId id="567" r:id="rId54"/>
    <p:sldId id="577" r:id="rId55"/>
    <p:sldId id="570" r:id="rId56"/>
    <p:sldId id="571" r:id="rId57"/>
    <p:sldId id="598" r:id="rId58"/>
    <p:sldId id="599" r:id="rId59"/>
    <p:sldId id="600" r:id="rId60"/>
    <p:sldId id="601" r:id="rId61"/>
    <p:sldId id="563" r:id="rId62"/>
    <p:sldId id="543" r:id="rId63"/>
    <p:sldId id="264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333333"/>
    <a:srgbClr val="AD2B26"/>
    <a:srgbClr val="B60206"/>
    <a:srgbClr val="007A37"/>
    <a:srgbClr val="49504F"/>
    <a:srgbClr val="B70006"/>
    <a:srgbClr val="919191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5306" autoAdjust="0"/>
  </p:normalViewPr>
  <p:slideViewPr>
    <p:cSldViewPr snapToGrid="0">
      <p:cViewPr varScale="1">
        <p:scale>
          <a:sx n="109" d="100"/>
          <a:sy n="109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help.aliyun.com/document_detail/70439.html?spm=a2c4g.11186623.6.659.35ac3db3l0wV5k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help.aliyun.com/document_detail/53427.html?spm=a2c4g.11186623.6.717.466d7544QbU8L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53424.html?spm=a2c4g.11186623.6.715.c8f69b12ey35j4" TargetMode="External"/><Relationship Id="rId2" Type="http://schemas.openxmlformats.org/officeDocument/2006/relationships/hyperlink" Target="https://help.aliyun.com/document_detail/70292.html?spm=a2c4g.11186623.6.616.5d7d1e7f9vDRz4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iyun.com/price/product/?spm=a2c4g.11186623.2.10.4146401eg5oeu8#/lvwang/detai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自媒体文章审核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B14BA-6D37-4161-ACE8-55EF17CF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内容安全第三方接口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09520-6E95-456C-8FBC-4F9607A61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8B24F-E599-4F9E-9D65-C46D5B9858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647585"/>
          </a:xfrm>
        </p:spPr>
        <p:txBody>
          <a:bodyPr/>
          <a:lstStyle/>
          <a:p>
            <a:r>
              <a:rPr lang="en-US" altLang="zh-CN" sz="1400" dirty="0"/>
              <a:t>3</a:t>
            </a:r>
            <a:r>
              <a:rPr lang="zh-CN" altLang="en-US" sz="1400" dirty="0"/>
              <a:t>，在</a:t>
            </a:r>
            <a:r>
              <a:rPr lang="en-US" altLang="zh-CN" sz="1400" dirty="0"/>
              <a:t>[</a:t>
            </a:r>
            <a:r>
              <a:rPr lang="en-US" altLang="zh-CN" sz="1400" dirty="0" err="1"/>
              <a:t>AccessKey</a:t>
            </a:r>
            <a:r>
              <a:rPr lang="zh-CN" altLang="en-US" sz="1400" dirty="0"/>
              <a:t>管理页面</a:t>
            </a:r>
            <a:r>
              <a:rPr lang="en-US" altLang="zh-CN" sz="1400" dirty="0"/>
              <a:t>](https://ak-console.aliyun.com/#/accesskey)</a:t>
            </a:r>
            <a:r>
              <a:rPr lang="zh-CN" altLang="en-US" sz="1400" dirty="0"/>
              <a:t>管理您的</a:t>
            </a:r>
            <a:r>
              <a:rPr lang="en-US" altLang="zh-CN" sz="1400" dirty="0" err="1"/>
              <a:t>AccessKeyID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AccessKeySecret</a:t>
            </a:r>
            <a:r>
              <a:rPr lang="zh-CN" altLang="en-US" sz="1400" dirty="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AD36F-5C27-44F7-A50C-C25E5804C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59" y="2502314"/>
            <a:ext cx="9668241" cy="3255724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361943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B14BA-6D37-4161-ACE8-55EF17CF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内容安全第三方接口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09520-6E95-456C-8FBC-4F9607A61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阿里云安全</a:t>
            </a:r>
            <a:r>
              <a:rPr lang="en-US" altLang="zh-CN" dirty="0"/>
              <a:t>-</a:t>
            </a:r>
            <a:r>
              <a:rPr lang="zh-CN" altLang="en-US" dirty="0"/>
              <a:t>文本内容垃圾检测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8B24F-E599-4F9E-9D65-C46D5B9858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sz="1400" dirty="0"/>
              <a:t>文本垃圾内容检测：</a:t>
            </a:r>
            <a:r>
              <a:rPr lang="en-US" altLang="zh-CN" sz="1400" dirty="0">
                <a:hlinkClick r:id="rId2"/>
              </a:rPr>
              <a:t>https://help.aliyun.com/document_detail/70439.html?spm=a2c4g.11186623.6.659.35ac3db3l0wV5k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24CE67-0D85-4CA2-8093-B9F297530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417" y="2173191"/>
            <a:ext cx="6300059" cy="3603355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E9F37589-2713-41D6-8AE5-E9A88E649791}"/>
              </a:ext>
            </a:extLst>
          </p:cNvPr>
          <p:cNvSpPr txBox="1">
            <a:spLocks/>
          </p:cNvSpPr>
          <p:nvPr/>
        </p:nvSpPr>
        <p:spPr>
          <a:xfrm>
            <a:off x="746600" y="5917919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文本垃圾内容</a:t>
            </a:r>
            <a:r>
              <a:rPr lang="en-US" altLang="zh-CN" sz="1400" dirty="0"/>
              <a:t>Java SDK: </a:t>
            </a:r>
            <a:r>
              <a:rPr lang="en-US" altLang="zh-CN" sz="1400" dirty="0">
                <a:hlinkClick r:id="rId4"/>
              </a:rPr>
              <a:t>https://help.aliyun.com/document_detail/53427.html?spm=a2c4g.11186623.6.717.466d7544QbU8Lr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671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B14BA-6D37-4161-ACE8-55EF17CF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内容安全第三方接口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09520-6E95-456C-8FBC-4F9607A61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阿里云安全</a:t>
            </a:r>
            <a:r>
              <a:rPr lang="en-US" altLang="zh-CN" dirty="0"/>
              <a:t>-</a:t>
            </a:r>
            <a:r>
              <a:rPr lang="zh-CN" altLang="en-US" dirty="0"/>
              <a:t>图片审核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8B24F-E599-4F9E-9D65-C46D5B9858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sz="1400" dirty="0"/>
              <a:t>图片垃圾内容检测：</a:t>
            </a:r>
            <a:r>
              <a:rPr lang="en-US" altLang="zh-CN" sz="1400" dirty="0">
                <a:hlinkClick r:id="rId2"/>
              </a:rPr>
              <a:t>https://help.aliyun.com/document_detail/70292.html?spm=a2c4g.11186623.6.616.5d7d1e7f9vDRz4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E9F37589-2713-41D6-8AE5-E9A88E649791}"/>
              </a:ext>
            </a:extLst>
          </p:cNvPr>
          <p:cNvSpPr txBox="1">
            <a:spLocks/>
          </p:cNvSpPr>
          <p:nvPr/>
        </p:nvSpPr>
        <p:spPr>
          <a:xfrm>
            <a:off x="746600" y="4426215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图片垃圾内容</a:t>
            </a:r>
            <a:r>
              <a:rPr lang="en-US" altLang="zh-CN" sz="1400" dirty="0"/>
              <a:t>Java SDK: </a:t>
            </a:r>
            <a:r>
              <a:rPr lang="en-US" altLang="zh-CN" sz="1400" dirty="0">
                <a:hlinkClick r:id="rId3"/>
              </a:rPr>
              <a:t>https://help.aliyun.com/document_detail/53424.html?spm=a2c4g.11186623.6.715.c8f69b12ey35j4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94E136-A955-4016-9047-7D07CDBBC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427" y="2280504"/>
            <a:ext cx="7724775" cy="1628775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412847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8429-1BFA-4E45-B5E3-0C132B3D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内容安全第三方接口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385A6-25A7-4861-8EF4-57BC5B4AEE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项目集成阿里云内容安全接口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152FB-E07E-4BA2-991B-5FEE04DE8F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2590685"/>
          </a:xfrm>
        </p:spPr>
        <p:txBody>
          <a:bodyPr/>
          <a:lstStyle/>
          <a:p>
            <a:r>
              <a:rPr lang="zh-CN" altLang="en-US" sz="1400" dirty="0"/>
              <a:t>①：导入对应的依赖信息，参考接口</a:t>
            </a:r>
            <a:r>
              <a:rPr lang="en-US" altLang="zh-CN" sz="1400" dirty="0" err="1"/>
              <a:t>sdk</a:t>
            </a:r>
            <a:r>
              <a:rPr lang="zh-CN" altLang="en-US" sz="1400" dirty="0"/>
              <a:t>说明</a:t>
            </a:r>
            <a:endParaRPr lang="en-US" altLang="zh-CN" sz="1400" dirty="0"/>
          </a:p>
          <a:p>
            <a:r>
              <a:rPr lang="zh-CN" altLang="en-US" sz="1400" dirty="0"/>
              <a:t>②：拷贝资料文件夹中的类到</a:t>
            </a:r>
            <a:r>
              <a:rPr lang="en-US" altLang="zh-CN" sz="1400" dirty="0"/>
              <a:t>common</a:t>
            </a:r>
            <a:r>
              <a:rPr lang="zh-CN" altLang="en-US" sz="1400" dirty="0"/>
              <a:t>模块下面，并添加到自动配置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zh-CN" altLang="en-US" sz="1400" dirty="0"/>
              <a:t>包括了</a:t>
            </a:r>
            <a:r>
              <a:rPr lang="en-US" altLang="zh-CN" sz="1400" dirty="0" err="1"/>
              <a:t>GreenImageScan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GreenTextScan</a:t>
            </a:r>
            <a:r>
              <a:rPr lang="zh-CN" altLang="en-US" sz="1400" dirty="0"/>
              <a:t>及对应的工具类</a:t>
            </a:r>
            <a:endParaRPr lang="en-US" altLang="zh-CN" sz="1400" dirty="0"/>
          </a:p>
          <a:p>
            <a:r>
              <a:rPr lang="zh-CN" altLang="en-US" sz="1400" dirty="0"/>
              <a:t>③：在</a:t>
            </a:r>
            <a:r>
              <a:rPr lang="en-US" altLang="zh-CN" sz="1400" dirty="0" err="1"/>
              <a:t>bootstarp.yml</a:t>
            </a:r>
            <a:r>
              <a:rPr lang="zh-CN" altLang="en-US" sz="1400" dirty="0"/>
              <a:t>中添加阿里云的</a:t>
            </a:r>
            <a:r>
              <a:rPr lang="en-US" altLang="zh-CN" sz="1400" dirty="0" err="1"/>
              <a:t>ak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accessKeyId</a:t>
            </a:r>
            <a:r>
              <a:rPr lang="zh-CN" altLang="en-US" sz="1400" dirty="0"/>
              <a:t>和</a:t>
            </a:r>
            <a:r>
              <a:rPr lang="en-US" altLang="zh-CN" sz="1400" dirty="0"/>
              <a:t>secret</a:t>
            </a:r>
            <a:r>
              <a:rPr lang="zh-CN" altLang="en-US" sz="1400" dirty="0"/>
              <a:t>（需自己申请）</a:t>
            </a:r>
            <a:endParaRPr lang="en-US" altLang="zh-CN" sz="1400" dirty="0"/>
          </a:p>
          <a:p>
            <a:r>
              <a:rPr lang="zh-CN" altLang="en-US" sz="1400" dirty="0"/>
              <a:t>④：在自媒体微服务中测试类中注入审核文本和图片的</a:t>
            </a:r>
            <a:r>
              <a:rPr lang="en-US" altLang="zh-CN" sz="1400" dirty="0"/>
              <a:t>bean</a:t>
            </a:r>
            <a:r>
              <a:rPr lang="zh-CN" altLang="en-US" sz="1400" dirty="0"/>
              <a:t>进行测试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48030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0B390-EA4D-4E53-9DA7-344C6EA13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286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端文章保存接口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AFFC7-79A7-4E3A-B170-1354C9EC34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522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5144E-DD66-4F76-9D84-BE281CA4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自媒体文章自动审核功能实现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4DBC1-E951-4B93-9A26-E605F26A8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自媒体文章自动审核流程</a:t>
            </a:r>
            <a:r>
              <a:rPr lang="en-US" altLang="zh-CN" dirty="0"/>
              <a:t>-</a:t>
            </a:r>
            <a:r>
              <a:rPr lang="zh-CN" altLang="en-US" dirty="0"/>
              <a:t>多端调用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177213-DB03-4D6B-A040-9031358682B0}"/>
              </a:ext>
            </a:extLst>
          </p:cNvPr>
          <p:cNvSpPr/>
          <p:nvPr/>
        </p:nvSpPr>
        <p:spPr>
          <a:xfrm>
            <a:off x="1293695" y="164613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自媒体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BE5E8B-0B52-4060-8FD5-32DEF0F05A46}"/>
              </a:ext>
            </a:extLst>
          </p:cNvPr>
          <p:cNvSpPr/>
          <p:nvPr/>
        </p:nvSpPr>
        <p:spPr>
          <a:xfrm>
            <a:off x="4750165" y="164613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文章微服务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F09404-F70B-4E96-BA95-1C949161540E}"/>
              </a:ext>
            </a:extLst>
          </p:cNvPr>
          <p:cNvSpPr/>
          <p:nvPr/>
        </p:nvSpPr>
        <p:spPr>
          <a:xfrm>
            <a:off x="7334453" y="1646132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阿里云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63D3139-D59B-414A-B0F9-6F453BA70F9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95968" y="2076956"/>
            <a:ext cx="0" cy="4408135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EB74E1-C952-44AF-85BC-2695227E725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52438" y="2076956"/>
            <a:ext cx="0" cy="4408135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FEE75B-8A4E-404A-A71C-2AB3ADC3711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936726" y="2076955"/>
            <a:ext cx="0" cy="4308548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D3BF923-5EEF-4626-815B-53D68FAC5A0F}"/>
              </a:ext>
            </a:extLst>
          </p:cNvPr>
          <p:cNvSpPr/>
          <p:nvPr/>
        </p:nvSpPr>
        <p:spPr>
          <a:xfrm>
            <a:off x="1827897" y="2076956"/>
            <a:ext cx="129421" cy="430823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3">
            <a:extLst>
              <a:ext uri="{FF2B5EF4-FFF2-40B4-BE49-F238E27FC236}">
                <a16:creationId xmlns:a16="http://schemas.microsoft.com/office/drawing/2014/main" id="{5991CCAC-206D-4D97-9AEF-715F4DF8B750}"/>
              </a:ext>
            </a:extLst>
          </p:cNvPr>
          <p:cNvSpPr txBox="1">
            <a:spLocks/>
          </p:cNvSpPr>
          <p:nvPr/>
        </p:nvSpPr>
        <p:spPr>
          <a:xfrm>
            <a:off x="2375182" y="2118429"/>
            <a:ext cx="1446164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1.</a:t>
            </a:r>
            <a:r>
              <a:rPr lang="zh-CN" altLang="en-US" sz="1200" dirty="0"/>
              <a:t>查询自媒体文章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513CEA-7834-4817-93A9-88CF918BA762}"/>
              </a:ext>
            </a:extLst>
          </p:cNvPr>
          <p:cNvSpPr/>
          <p:nvPr/>
        </p:nvSpPr>
        <p:spPr>
          <a:xfrm>
            <a:off x="10136082" y="161897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ea typeface="阿里巴巴普惠体" panose="00020600040101010101" pitchFamily="18" charset="-122"/>
              </a:rPr>
              <a:t>MinIO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E367885-0DFD-49BE-8977-56BCE855444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738355" y="2049796"/>
            <a:ext cx="0" cy="4335707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右弧形 8">
            <a:extLst>
              <a:ext uri="{FF2B5EF4-FFF2-40B4-BE49-F238E27FC236}">
                <a16:creationId xmlns:a16="http://schemas.microsoft.com/office/drawing/2014/main" id="{079544BE-9A18-4AA6-957F-EA89A104C169}"/>
              </a:ext>
            </a:extLst>
          </p:cNvPr>
          <p:cNvSpPr/>
          <p:nvPr/>
        </p:nvSpPr>
        <p:spPr>
          <a:xfrm>
            <a:off x="1972823" y="2176624"/>
            <a:ext cx="437627" cy="266346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3B0BED-0D91-46C8-B45F-8E8E6339339D}"/>
              </a:ext>
            </a:extLst>
          </p:cNvPr>
          <p:cNvSpPr/>
          <p:nvPr/>
        </p:nvSpPr>
        <p:spPr>
          <a:xfrm>
            <a:off x="1828237" y="2657773"/>
            <a:ext cx="136714" cy="33269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BC2F2DA-9A71-484D-B7A0-0CA662993C06}"/>
              </a:ext>
            </a:extLst>
          </p:cNvPr>
          <p:cNvGrpSpPr/>
          <p:nvPr/>
        </p:nvGrpSpPr>
        <p:grpSpPr>
          <a:xfrm>
            <a:off x="1970472" y="2371361"/>
            <a:ext cx="5887044" cy="336192"/>
            <a:chOff x="1753015" y="2864909"/>
            <a:chExt cx="5887044" cy="336192"/>
          </a:xfrm>
        </p:grpSpPr>
        <p:sp>
          <p:nvSpPr>
            <p:cNvPr id="67" name="文本占位符 3">
              <a:extLst>
                <a:ext uri="{FF2B5EF4-FFF2-40B4-BE49-F238E27FC236}">
                  <a16:creationId xmlns:a16="http://schemas.microsoft.com/office/drawing/2014/main" id="{3022A5B4-4F0D-4BBC-8CC9-63B7B6DD3006}"/>
                </a:ext>
              </a:extLst>
            </p:cNvPr>
            <p:cNvSpPr txBox="1">
              <a:spLocks/>
            </p:cNvSpPr>
            <p:nvPr/>
          </p:nvSpPr>
          <p:spPr>
            <a:xfrm>
              <a:off x="2801588" y="2864909"/>
              <a:ext cx="1446164" cy="3361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2.</a:t>
              </a:r>
              <a:r>
                <a:rPr lang="zh-CN" altLang="en-US" sz="1200" dirty="0"/>
                <a:t>文章文本审核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1982074-D625-478F-ADDE-6468780F3211}"/>
                </a:ext>
              </a:extLst>
            </p:cNvPr>
            <p:cNvCxnSpPr>
              <a:cxnSpLocks/>
            </p:cNvCxnSpPr>
            <p:nvPr/>
          </p:nvCxnSpPr>
          <p:spPr>
            <a:xfrm>
              <a:off x="1753015" y="3201101"/>
              <a:ext cx="5887044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35708FFA-435F-4C3E-80FB-E861A089CC12}"/>
              </a:ext>
            </a:extLst>
          </p:cNvPr>
          <p:cNvSpPr/>
          <p:nvPr/>
        </p:nvSpPr>
        <p:spPr>
          <a:xfrm>
            <a:off x="7859867" y="2669337"/>
            <a:ext cx="153706" cy="332690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BDF6433-56BF-47A4-8D89-1ADBF278078C}"/>
              </a:ext>
            </a:extLst>
          </p:cNvPr>
          <p:cNvCxnSpPr>
            <a:cxnSpLocks/>
          </p:cNvCxnSpPr>
          <p:nvPr/>
        </p:nvCxnSpPr>
        <p:spPr>
          <a:xfrm flipH="1">
            <a:off x="1970473" y="2888170"/>
            <a:ext cx="5887043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AFCE997E-A8EB-4ACF-B1DC-F97ED15C1682}"/>
              </a:ext>
            </a:extLst>
          </p:cNvPr>
          <p:cNvSpPr/>
          <p:nvPr/>
        </p:nvSpPr>
        <p:spPr>
          <a:xfrm>
            <a:off x="1819105" y="3705422"/>
            <a:ext cx="145846" cy="945709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4B136A8-6C0E-470C-B304-138067CD2B30}"/>
              </a:ext>
            </a:extLst>
          </p:cNvPr>
          <p:cNvSpPr/>
          <p:nvPr/>
        </p:nvSpPr>
        <p:spPr>
          <a:xfrm>
            <a:off x="10664662" y="3748599"/>
            <a:ext cx="153697" cy="430824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1AD0E0E-596D-4A94-B3B1-A40231E32391}"/>
              </a:ext>
            </a:extLst>
          </p:cNvPr>
          <p:cNvCxnSpPr>
            <a:cxnSpLocks/>
          </p:cNvCxnSpPr>
          <p:nvPr/>
        </p:nvCxnSpPr>
        <p:spPr>
          <a:xfrm flipH="1">
            <a:off x="1978107" y="3983509"/>
            <a:ext cx="8695000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B59EADA-5937-41F1-849B-04EA4170EC3C}"/>
              </a:ext>
            </a:extLst>
          </p:cNvPr>
          <p:cNvGrpSpPr/>
          <p:nvPr/>
        </p:nvGrpSpPr>
        <p:grpSpPr>
          <a:xfrm>
            <a:off x="1970472" y="3940297"/>
            <a:ext cx="5887048" cy="337373"/>
            <a:chOff x="1753011" y="4442873"/>
            <a:chExt cx="5887048" cy="337373"/>
          </a:xfrm>
        </p:grpSpPr>
        <p:sp>
          <p:nvSpPr>
            <p:cNvPr id="68" name="文本占位符 3">
              <a:extLst>
                <a:ext uri="{FF2B5EF4-FFF2-40B4-BE49-F238E27FC236}">
                  <a16:creationId xmlns:a16="http://schemas.microsoft.com/office/drawing/2014/main" id="{ED7C156D-FB48-428D-B20D-5413F46B7ABA}"/>
                </a:ext>
              </a:extLst>
            </p:cNvPr>
            <p:cNvSpPr txBox="1">
              <a:spLocks/>
            </p:cNvSpPr>
            <p:nvPr/>
          </p:nvSpPr>
          <p:spPr>
            <a:xfrm>
              <a:off x="3686466" y="4442873"/>
              <a:ext cx="1446164" cy="3361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3.</a:t>
              </a:r>
              <a:r>
                <a:rPr lang="zh-CN" altLang="en-US" sz="1200" dirty="0"/>
                <a:t>文章图片审核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49D97F2-25B8-4EF9-A4C1-322E2B070668}"/>
                </a:ext>
              </a:extLst>
            </p:cNvPr>
            <p:cNvCxnSpPr>
              <a:cxnSpLocks/>
            </p:cNvCxnSpPr>
            <p:nvPr/>
          </p:nvCxnSpPr>
          <p:spPr>
            <a:xfrm>
              <a:off x="1753011" y="4780246"/>
              <a:ext cx="5887048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513B6202-B3F4-4F85-9E54-ABD028C48909}"/>
              </a:ext>
            </a:extLst>
          </p:cNvPr>
          <p:cNvSpPr/>
          <p:nvPr/>
        </p:nvSpPr>
        <p:spPr>
          <a:xfrm>
            <a:off x="7859867" y="4256631"/>
            <a:ext cx="153706" cy="458760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1DDC8E1-5004-407A-B349-AAF56E51C126}"/>
              </a:ext>
            </a:extLst>
          </p:cNvPr>
          <p:cNvCxnSpPr>
            <a:cxnSpLocks/>
          </p:cNvCxnSpPr>
          <p:nvPr/>
        </p:nvCxnSpPr>
        <p:spPr>
          <a:xfrm flipH="1">
            <a:off x="1959219" y="4515194"/>
            <a:ext cx="5898297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2235E34-3703-4609-9736-88A300FEF1F4}"/>
              </a:ext>
            </a:extLst>
          </p:cNvPr>
          <p:cNvSpPr/>
          <p:nvPr/>
        </p:nvSpPr>
        <p:spPr>
          <a:xfrm>
            <a:off x="1817875" y="5454565"/>
            <a:ext cx="152598" cy="425262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B213E6F-5B07-420D-92C6-C78B00026E7A}"/>
              </a:ext>
            </a:extLst>
          </p:cNvPr>
          <p:cNvSpPr/>
          <p:nvPr/>
        </p:nvSpPr>
        <p:spPr>
          <a:xfrm>
            <a:off x="5263973" y="5488552"/>
            <a:ext cx="153712" cy="429367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BD39764-3585-4D7C-B29D-028F340D9CE3}"/>
              </a:ext>
            </a:extLst>
          </p:cNvPr>
          <p:cNvGrpSpPr/>
          <p:nvPr/>
        </p:nvGrpSpPr>
        <p:grpSpPr>
          <a:xfrm>
            <a:off x="1971587" y="5174993"/>
            <a:ext cx="3303994" cy="416317"/>
            <a:chOff x="1751779" y="5353252"/>
            <a:chExt cx="3303994" cy="416317"/>
          </a:xfrm>
        </p:grpSpPr>
        <p:sp>
          <p:nvSpPr>
            <p:cNvPr id="69" name="文本占位符 3">
              <a:extLst>
                <a:ext uri="{FF2B5EF4-FFF2-40B4-BE49-F238E27FC236}">
                  <a16:creationId xmlns:a16="http://schemas.microsoft.com/office/drawing/2014/main" id="{FFB2945C-F4C7-4F4A-AF34-FC69B3A48108}"/>
                </a:ext>
              </a:extLst>
            </p:cNvPr>
            <p:cNvSpPr txBox="1">
              <a:spLocks/>
            </p:cNvSpPr>
            <p:nvPr/>
          </p:nvSpPr>
          <p:spPr>
            <a:xfrm>
              <a:off x="2098527" y="5353252"/>
              <a:ext cx="2447132" cy="41631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4.</a:t>
              </a:r>
              <a:r>
                <a:rPr lang="zh-CN" altLang="en-US" sz="1200" dirty="0"/>
                <a:t>审核通过，保存</a:t>
              </a:r>
              <a:r>
                <a:rPr lang="en-US" altLang="zh-CN" sz="1200" dirty="0"/>
                <a:t>app</a:t>
              </a:r>
              <a:r>
                <a:rPr lang="zh-CN" altLang="en-US" sz="1200" dirty="0"/>
                <a:t>端相关文章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70C3583-2B29-4571-B2C3-6A3201C2F436}"/>
                </a:ext>
              </a:extLst>
            </p:cNvPr>
            <p:cNvCxnSpPr>
              <a:cxnSpLocks/>
            </p:cNvCxnSpPr>
            <p:nvPr/>
          </p:nvCxnSpPr>
          <p:spPr>
            <a:xfrm>
              <a:off x="1751779" y="5756137"/>
              <a:ext cx="3303994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E041746-28C9-4BB9-BC78-95A153AA133E}"/>
              </a:ext>
            </a:extLst>
          </p:cNvPr>
          <p:cNvCxnSpPr/>
          <p:nvPr/>
        </p:nvCxnSpPr>
        <p:spPr>
          <a:xfrm flipH="1">
            <a:off x="1978107" y="5777604"/>
            <a:ext cx="3305919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99ACEC1-BD71-44D7-ABB2-81A3805731AB}"/>
              </a:ext>
            </a:extLst>
          </p:cNvPr>
          <p:cNvGrpSpPr/>
          <p:nvPr/>
        </p:nvGrpSpPr>
        <p:grpSpPr>
          <a:xfrm>
            <a:off x="1972819" y="3404146"/>
            <a:ext cx="8691843" cy="386172"/>
            <a:chOff x="1753011" y="3687909"/>
            <a:chExt cx="8691843" cy="386172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E21F9FC-8A1E-4FEB-9A60-3E8079A38939}"/>
                </a:ext>
              </a:extLst>
            </p:cNvPr>
            <p:cNvCxnSpPr>
              <a:cxnSpLocks/>
            </p:cNvCxnSpPr>
            <p:nvPr/>
          </p:nvCxnSpPr>
          <p:spPr>
            <a:xfrm>
              <a:off x="1753011" y="4074081"/>
              <a:ext cx="8691843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占位符 3">
              <a:extLst>
                <a:ext uri="{FF2B5EF4-FFF2-40B4-BE49-F238E27FC236}">
                  <a16:creationId xmlns:a16="http://schemas.microsoft.com/office/drawing/2014/main" id="{03EAFA82-C075-413F-A3CC-E2D725D62D74}"/>
                </a:ext>
              </a:extLst>
            </p:cNvPr>
            <p:cNvSpPr txBox="1">
              <a:spLocks/>
            </p:cNvSpPr>
            <p:nvPr/>
          </p:nvSpPr>
          <p:spPr>
            <a:xfrm>
              <a:off x="3334431" y="3687909"/>
              <a:ext cx="1446164" cy="3361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下载图片</a:t>
              </a: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DA8B0C15-82F5-4FE6-B1B2-ED19E4CCE901}"/>
              </a:ext>
            </a:extLst>
          </p:cNvPr>
          <p:cNvSpPr/>
          <p:nvPr/>
        </p:nvSpPr>
        <p:spPr>
          <a:xfrm>
            <a:off x="1828237" y="3135689"/>
            <a:ext cx="129077" cy="411093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弧形 39">
            <a:extLst>
              <a:ext uri="{FF2B5EF4-FFF2-40B4-BE49-F238E27FC236}">
                <a16:creationId xmlns:a16="http://schemas.microsoft.com/office/drawing/2014/main" id="{A0AAED74-5D01-4950-92F5-51D969292004}"/>
              </a:ext>
            </a:extLst>
          </p:cNvPr>
          <p:cNvSpPr/>
          <p:nvPr/>
        </p:nvSpPr>
        <p:spPr>
          <a:xfrm>
            <a:off x="1978107" y="3225132"/>
            <a:ext cx="437627" cy="266346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占位符 3">
            <a:extLst>
              <a:ext uri="{FF2B5EF4-FFF2-40B4-BE49-F238E27FC236}">
                <a16:creationId xmlns:a16="http://schemas.microsoft.com/office/drawing/2014/main" id="{779E02A6-6AD2-4267-81F5-8F2B8DD8175B}"/>
              </a:ext>
            </a:extLst>
          </p:cNvPr>
          <p:cNvSpPr txBox="1">
            <a:spLocks/>
          </p:cNvSpPr>
          <p:nvPr/>
        </p:nvSpPr>
        <p:spPr>
          <a:xfrm>
            <a:off x="2410450" y="3149656"/>
            <a:ext cx="1446164" cy="4321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失败</a:t>
            </a:r>
            <a:r>
              <a:rPr lang="en-US" altLang="zh-CN" sz="1200" dirty="0"/>
              <a:t>2,</a:t>
            </a:r>
            <a:r>
              <a:rPr lang="zh-CN" altLang="en-US" sz="1200" dirty="0"/>
              <a:t>人工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F18436B-3106-4C6C-8BAC-B779CFA6A2EE}"/>
              </a:ext>
            </a:extLst>
          </p:cNvPr>
          <p:cNvSpPr/>
          <p:nvPr/>
        </p:nvSpPr>
        <p:spPr>
          <a:xfrm>
            <a:off x="1819445" y="4773568"/>
            <a:ext cx="149870" cy="42266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弧形 46">
            <a:extLst>
              <a:ext uri="{FF2B5EF4-FFF2-40B4-BE49-F238E27FC236}">
                <a16:creationId xmlns:a16="http://schemas.microsoft.com/office/drawing/2014/main" id="{CA6D030B-6429-4C8D-9406-388E1741D2E8}"/>
              </a:ext>
            </a:extLst>
          </p:cNvPr>
          <p:cNvSpPr/>
          <p:nvPr/>
        </p:nvSpPr>
        <p:spPr>
          <a:xfrm>
            <a:off x="1978107" y="4863011"/>
            <a:ext cx="437627" cy="266346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占位符 3">
            <a:extLst>
              <a:ext uri="{FF2B5EF4-FFF2-40B4-BE49-F238E27FC236}">
                <a16:creationId xmlns:a16="http://schemas.microsoft.com/office/drawing/2014/main" id="{415FF516-B1E2-4A5C-971B-7B1C1609F521}"/>
              </a:ext>
            </a:extLst>
          </p:cNvPr>
          <p:cNvSpPr txBox="1">
            <a:spLocks/>
          </p:cNvSpPr>
          <p:nvPr/>
        </p:nvSpPr>
        <p:spPr>
          <a:xfrm>
            <a:off x="2410450" y="4787535"/>
            <a:ext cx="1446164" cy="4321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失败</a:t>
            </a:r>
            <a:r>
              <a:rPr lang="en-US" altLang="zh-CN" sz="1200" dirty="0"/>
              <a:t>2,</a:t>
            </a:r>
            <a:r>
              <a:rPr lang="zh-CN" altLang="en-US" sz="1200" dirty="0"/>
              <a:t>人工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8CA2D7E-A81F-4C67-8D20-525995109BE3}"/>
              </a:ext>
            </a:extLst>
          </p:cNvPr>
          <p:cNvSpPr/>
          <p:nvPr/>
        </p:nvSpPr>
        <p:spPr>
          <a:xfrm>
            <a:off x="1819445" y="5989456"/>
            <a:ext cx="149870" cy="42266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弧形 49">
            <a:extLst>
              <a:ext uri="{FF2B5EF4-FFF2-40B4-BE49-F238E27FC236}">
                <a16:creationId xmlns:a16="http://schemas.microsoft.com/office/drawing/2014/main" id="{FC0F315C-BC8F-449B-855F-744B10EC71C8}"/>
              </a:ext>
            </a:extLst>
          </p:cNvPr>
          <p:cNvSpPr/>
          <p:nvPr/>
        </p:nvSpPr>
        <p:spPr>
          <a:xfrm>
            <a:off x="1978107" y="6078899"/>
            <a:ext cx="437627" cy="266346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文本占位符 3">
            <a:extLst>
              <a:ext uri="{FF2B5EF4-FFF2-40B4-BE49-F238E27FC236}">
                <a16:creationId xmlns:a16="http://schemas.microsoft.com/office/drawing/2014/main" id="{7195AE89-9659-479D-8E87-A49B9B4F940A}"/>
              </a:ext>
            </a:extLst>
          </p:cNvPr>
          <p:cNvSpPr txBox="1">
            <a:spLocks/>
          </p:cNvSpPr>
          <p:nvPr/>
        </p:nvSpPr>
        <p:spPr>
          <a:xfrm>
            <a:off x="2410450" y="6003423"/>
            <a:ext cx="1446164" cy="4321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成功</a:t>
            </a:r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FCE9205-E5E8-42B3-9984-75C4057F30F8}"/>
              </a:ext>
            </a:extLst>
          </p:cNvPr>
          <p:cNvSpPr/>
          <p:nvPr/>
        </p:nvSpPr>
        <p:spPr>
          <a:xfrm>
            <a:off x="4582101" y="5260147"/>
            <a:ext cx="1584180" cy="724876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2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9388A-74E4-4A87-A441-E01723BC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端文章保存接口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EAEF2-4CB5-45E6-9541-C9B9BDC4F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表结构说明</a:t>
            </a:r>
            <a:r>
              <a:rPr lang="en-US" altLang="zh-CN" dirty="0"/>
              <a:t>-article</a:t>
            </a:r>
            <a:r>
              <a:rPr lang="zh-CN" altLang="en-US" dirty="0"/>
              <a:t>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292AE1-24DF-439F-8A67-D4551C2C8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5353" y="1700720"/>
            <a:ext cx="4273257" cy="517191"/>
          </a:xfrm>
        </p:spPr>
        <p:txBody>
          <a:bodyPr/>
          <a:lstStyle/>
          <a:p>
            <a:r>
              <a:rPr lang="en-US" altLang="zh-CN" dirty="0" err="1"/>
              <a:t>ap_article</a:t>
            </a:r>
            <a:r>
              <a:rPr lang="en-US" altLang="zh-CN" dirty="0"/>
              <a:t>  </a:t>
            </a:r>
            <a:r>
              <a:rPr lang="zh-CN" altLang="en-US" dirty="0"/>
              <a:t>文章信息表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B04C6B-1F1A-4536-A77D-E7CE27FD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53" y="2217911"/>
            <a:ext cx="5905500" cy="3800475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1858C6-64F1-418C-AE2D-57C072796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438" y="2217911"/>
            <a:ext cx="5114925" cy="1304925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1B4B6F-112B-4103-B2CB-0C6A203A6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38" y="4283476"/>
            <a:ext cx="5010150" cy="771525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5F976007-DB5B-41FA-9116-8C08EA557BDD}"/>
              </a:ext>
            </a:extLst>
          </p:cNvPr>
          <p:cNvSpPr txBox="1">
            <a:spLocks/>
          </p:cNvSpPr>
          <p:nvPr/>
        </p:nvSpPr>
        <p:spPr>
          <a:xfrm>
            <a:off x="6822048" y="3766285"/>
            <a:ext cx="3629519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ap_article_content</a:t>
            </a:r>
            <a:r>
              <a:rPr lang="en-US" altLang="zh-CN" dirty="0"/>
              <a:t>  </a:t>
            </a:r>
            <a:r>
              <a:rPr lang="zh-CN" altLang="en-US" dirty="0"/>
              <a:t>文章内容表</a:t>
            </a: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2F959F72-F347-4766-9422-303BE3B7B444}"/>
              </a:ext>
            </a:extLst>
          </p:cNvPr>
          <p:cNvSpPr txBox="1">
            <a:spLocks/>
          </p:cNvSpPr>
          <p:nvPr/>
        </p:nvSpPr>
        <p:spPr>
          <a:xfrm>
            <a:off x="6924438" y="1646133"/>
            <a:ext cx="3629519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ap_article_config   </a:t>
            </a:r>
            <a:r>
              <a:rPr lang="zh-CN" altLang="en-US"/>
              <a:t>文章配置表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48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9388A-74E4-4A87-A441-E01723BC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端文章保存接口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EAEF2-4CB5-45E6-9541-C9B9BDC4F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id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292AE1-24DF-439F-8A67-D4551C2C8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882030" cy="1318427"/>
          </a:xfrm>
        </p:spPr>
        <p:txBody>
          <a:bodyPr/>
          <a:lstStyle/>
          <a:p>
            <a:r>
              <a:rPr lang="zh-CN" altLang="en-US" dirty="0"/>
              <a:t>随着业务的增长，文章表可能要占用很大的物理存储空间，为了解决该问题，后期使用数据库分片技术。将一个数据库进行拆分，通过数据库中间件连接。如果数据库中该表选用</a:t>
            </a:r>
            <a:r>
              <a:rPr lang="en-US" altLang="zh-CN" dirty="0"/>
              <a:t>ID</a:t>
            </a:r>
            <a:r>
              <a:rPr lang="zh-CN" altLang="en-US" dirty="0"/>
              <a:t>自增策略，则可能产生重复的</a:t>
            </a:r>
            <a:r>
              <a:rPr lang="en-US" altLang="zh-CN" dirty="0"/>
              <a:t>ID</a:t>
            </a:r>
            <a:r>
              <a:rPr lang="zh-CN" altLang="en-US" dirty="0"/>
              <a:t>，此时应该使用分布式</a:t>
            </a:r>
            <a:r>
              <a:rPr lang="en-US" altLang="zh-CN" dirty="0"/>
              <a:t>ID</a:t>
            </a:r>
            <a:r>
              <a:rPr lang="zh-CN" altLang="en-US" dirty="0"/>
              <a:t>生成策略来生成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A4D530-1648-4800-B82C-02CEC318773B}"/>
              </a:ext>
            </a:extLst>
          </p:cNvPr>
          <p:cNvSpPr/>
          <p:nvPr/>
        </p:nvSpPr>
        <p:spPr>
          <a:xfrm>
            <a:off x="6512174" y="3166702"/>
            <a:ext cx="3960367" cy="2679024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182ABA8F-006F-48F9-A640-0971EF9D9BA8}"/>
              </a:ext>
            </a:extLst>
          </p:cNvPr>
          <p:cNvSpPr txBox="1">
            <a:spLocks/>
          </p:cNvSpPr>
          <p:nvPr/>
        </p:nvSpPr>
        <p:spPr>
          <a:xfrm>
            <a:off x="7426806" y="5927875"/>
            <a:ext cx="2131102" cy="6158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ea typeface="Alibaba PuHuiTi B"/>
              </a:rPr>
              <a:t>leadnews_article</a:t>
            </a:r>
            <a:r>
              <a:rPr lang="zh-CN" altLang="en-US" dirty="0">
                <a:ea typeface="Alibaba PuHuiTi B"/>
              </a:rPr>
              <a:t>库</a:t>
            </a:r>
            <a:endParaRPr lang="en-US" altLang="zh-CN" dirty="0">
              <a:ea typeface="Alibaba PuHuiTi B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A3BB1D-5733-44B4-9FB2-3B982BA86295}"/>
              </a:ext>
            </a:extLst>
          </p:cNvPr>
          <p:cNvSpPr/>
          <p:nvPr/>
        </p:nvSpPr>
        <p:spPr>
          <a:xfrm>
            <a:off x="7215352" y="3395983"/>
            <a:ext cx="1608082" cy="716293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33333"/>
                </a:solidFill>
                <a:ea typeface="Alibaba PuHuiTi B"/>
              </a:rPr>
              <a:t>ap_article1</a:t>
            </a:r>
            <a:endParaRPr lang="zh-CN" altLang="en-US" sz="1600" dirty="0">
              <a:solidFill>
                <a:srgbClr val="333333"/>
              </a:solidFill>
              <a:ea typeface="Alibaba PuHuiTi B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12FC50-7DD3-4C07-994C-648E91C04521}"/>
              </a:ext>
            </a:extLst>
          </p:cNvPr>
          <p:cNvSpPr/>
          <p:nvPr/>
        </p:nvSpPr>
        <p:spPr>
          <a:xfrm>
            <a:off x="7215352" y="4913406"/>
            <a:ext cx="1608082" cy="716293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333333"/>
                </a:solidFill>
                <a:ea typeface="Alibaba PuHuiTi B"/>
              </a:rPr>
              <a:t>ap_article2</a:t>
            </a:r>
            <a:endParaRPr lang="zh-CN" altLang="en-US" sz="1600" dirty="0">
              <a:solidFill>
                <a:srgbClr val="333333"/>
              </a:solidFill>
              <a:ea typeface="Alibaba PuHuiTi B"/>
            </a:endParaRP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CE257CBD-7C46-4367-B846-75C387F84F8A}"/>
              </a:ext>
            </a:extLst>
          </p:cNvPr>
          <p:cNvSpPr txBox="1">
            <a:spLocks/>
          </p:cNvSpPr>
          <p:nvPr/>
        </p:nvSpPr>
        <p:spPr>
          <a:xfrm>
            <a:off x="8823434" y="3482298"/>
            <a:ext cx="1417880" cy="6158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Alibaba PuHuiTi B"/>
              </a:rPr>
              <a:t>自增从</a:t>
            </a:r>
            <a:r>
              <a:rPr lang="en-US" altLang="zh-CN" dirty="0">
                <a:ea typeface="Alibaba PuHuiTi B"/>
              </a:rPr>
              <a:t>1</a:t>
            </a:r>
            <a:r>
              <a:rPr lang="zh-CN" altLang="en-US" dirty="0">
                <a:ea typeface="Alibaba PuHuiTi B"/>
              </a:rPr>
              <a:t>开始</a:t>
            </a:r>
            <a:endParaRPr lang="en-US" altLang="zh-CN" dirty="0">
              <a:ea typeface="Alibaba PuHuiTi B"/>
            </a:endParaRP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62E40313-29A9-4481-A083-46B2C9B0169C}"/>
              </a:ext>
            </a:extLst>
          </p:cNvPr>
          <p:cNvSpPr txBox="1">
            <a:spLocks/>
          </p:cNvSpPr>
          <p:nvPr/>
        </p:nvSpPr>
        <p:spPr>
          <a:xfrm>
            <a:off x="8823434" y="4972574"/>
            <a:ext cx="1417880" cy="6158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Alibaba PuHuiTi B"/>
              </a:rPr>
              <a:t>自增从</a:t>
            </a:r>
            <a:r>
              <a:rPr lang="en-US" altLang="zh-CN" dirty="0">
                <a:ea typeface="Alibaba PuHuiTi B"/>
              </a:rPr>
              <a:t>1</a:t>
            </a:r>
            <a:r>
              <a:rPr lang="zh-CN" altLang="en-US" dirty="0">
                <a:ea typeface="Alibaba PuHuiTi B"/>
              </a:rPr>
              <a:t>开始</a:t>
            </a:r>
            <a:endParaRPr lang="en-US" altLang="zh-CN" dirty="0">
              <a:ea typeface="Alibaba PuHuiTi B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474539-FD70-4069-B9DF-572FC22349AE}"/>
              </a:ext>
            </a:extLst>
          </p:cNvPr>
          <p:cNvSpPr/>
          <p:nvPr/>
        </p:nvSpPr>
        <p:spPr>
          <a:xfrm>
            <a:off x="3717661" y="3915741"/>
            <a:ext cx="1848584" cy="926247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数据库中间件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F4878A-284A-45BB-9D90-D4BF1C7765E9}"/>
              </a:ext>
            </a:extLst>
          </p:cNvPr>
          <p:cNvCxnSpPr>
            <a:stCxn id="16" idx="3"/>
            <a:endCxn id="10" idx="1"/>
          </p:cNvCxnSpPr>
          <p:nvPr/>
        </p:nvCxnSpPr>
        <p:spPr>
          <a:xfrm flipV="1">
            <a:off x="5566245" y="3754130"/>
            <a:ext cx="1649107" cy="62473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E974A4-43F9-4E4F-A68A-B4268175381C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5566245" y="4378865"/>
            <a:ext cx="1649107" cy="892688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1ABEF74-D052-4A42-A1D0-045F81EEE9DF}"/>
              </a:ext>
            </a:extLst>
          </p:cNvPr>
          <p:cNvSpPr/>
          <p:nvPr/>
        </p:nvSpPr>
        <p:spPr>
          <a:xfrm>
            <a:off x="795167" y="3915741"/>
            <a:ext cx="1848584" cy="926247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微服务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6D80A6A-D6A5-4AE7-A21E-3D2347A5C431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2643751" y="4378865"/>
            <a:ext cx="1073910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47C7694F-EC75-4932-B5DC-AAF1B80E5DC6}"/>
              </a:ext>
            </a:extLst>
          </p:cNvPr>
          <p:cNvSpPr txBox="1">
            <a:spLocks/>
          </p:cNvSpPr>
          <p:nvPr/>
        </p:nvSpPr>
        <p:spPr>
          <a:xfrm>
            <a:off x="8823434" y="4184435"/>
            <a:ext cx="1417880" cy="61582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AD2B26"/>
                </a:solidFill>
                <a:ea typeface="Alibaba PuHuiTi B"/>
              </a:rPr>
              <a:t>id</a:t>
            </a:r>
            <a:r>
              <a:rPr lang="zh-CN" altLang="en-US" dirty="0">
                <a:solidFill>
                  <a:srgbClr val="AD2B26"/>
                </a:solidFill>
                <a:ea typeface="Alibaba PuHuiTi B"/>
              </a:rPr>
              <a:t>可能重复</a:t>
            </a:r>
            <a:endParaRPr lang="en-US" altLang="zh-CN" dirty="0">
              <a:solidFill>
                <a:srgbClr val="AD2B26"/>
              </a:solidFill>
              <a:ea typeface="Alibaba PuHuiTi B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6050302-169C-41EE-9C50-6367C4A32A54}"/>
              </a:ext>
            </a:extLst>
          </p:cNvPr>
          <p:cNvCxnSpPr/>
          <p:nvPr/>
        </p:nvCxnSpPr>
        <p:spPr>
          <a:xfrm>
            <a:off x="9481901" y="3915741"/>
            <a:ext cx="0" cy="2686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45F5B6F-A8F7-48B4-9FBB-208D81FDE819}"/>
              </a:ext>
            </a:extLst>
          </p:cNvPr>
          <p:cNvCxnSpPr>
            <a:cxnSpLocks/>
          </p:cNvCxnSpPr>
          <p:nvPr/>
        </p:nvCxnSpPr>
        <p:spPr>
          <a:xfrm flipV="1">
            <a:off x="9481392" y="4663312"/>
            <a:ext cx="0" cy="30598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65C45-F19D-4D3E-8051-87EE5476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端文章保存接口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1DA54-CE5C-4F0C-987D-9A07AD180B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id-</a:t>
            </a:r>
            <a:r>
              <a:rPr lang="zh-CN" altLang="en-US" dirty="0"/>
              <a:t>技术选型</a:t>
            </a:r>
            <a:endParaRPr lang="en-US" altLang="zh-CN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CCBDFF-9788-4A26-876A-9F04ADFD2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87983"/>
              </p:ext>
            </p:extLst>
          </p:nvPr>
        </p:nvGraphicFramePr>
        <p:xfrm>
          <a:off x="774924" y="1646133"/>
          <a:ext cx="10570712" cy="343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90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4012086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  <a:gridCol w="4716236">
                  <a:extLst>
                    <a:ext uri="{9D8B030D-6E8A-4147-A177-3AD203B41FA5}">
                      <a16:colId xmlns:a16="http://schemas.microsoft.com/office/drawing/2014/main" val="598663058"/>
                    </a:ext>
                  </a:extLst>
                </a:gridCol>
              </a:tblGrid>
              <a:tr h="85120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方案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250000"/>
                        </a:lnSpc>
                      </a:pPr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Alibaba PuHuiTi B"/>
                          <a:cs typeface="+mn-cs"/>
                        </a:rPr>
                        <a:t>优势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250000"/>
                        </a:lnSpc>
                      </a:pPr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Alibaba PuHuiTi B"/>
                          <a:cs typeface="+mn-cs"/>
                        </a:rPr>
                        <a:t>劣势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redis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（</a:t>
                      </a:r>
                      <a:r>
                        <a:rPr lang="en-US" altLang="zh-CN" sz="1600" dirty="0">
                          <a:ea typeface="Alibaba PuHuiTi B"/>
                        </a:rPr>
                        <a:t>INCR</a:t>
                      </a:r>
                      <a:r>
                        <a:rPr lang="zh-CN" altLang="en-US" sz="1600" dirty="0">
                          <a:ea typeface="Alibaba PuHuiTi B"/>
                        </a:rPr>
                        <a:t>）生成一个全局连续递增 的数字类型主键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增加了一个外部组件的依赖，</a:t>
                      </a:r>
                      <a:r>
                        <a:rPr lang="en-US" altLang="zh-CN" sz="1600" dirty="0">
                          <a:ea typeface="Alibaba PuHuiTi B"/>
                        </a:rPr>
                        <a:t>Redis</a:t>
                      </a:r>
                      <a:r>
                        <a:rPr lang="zh-CN" altLang="en-US" sz="1600" dirty="0">
                          <a:ea typeface="Alibaba PuHuiTi B"/>
                        </a:rPr>
                        <a:t>不可用，则整个数据库将无法在插入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760334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UUID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阿里巴巴普惠体" panose="00020600040101010101" pitchFamily="18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i="0" dirty="0">
                          <a:solidFill>
                            <a:srgbClr val="111111"/>
                          </a:solidFill>
                          <a:effectLst/>
                          <a:latin typeface="PingFang SC"/>
                          <a:ea typeface="Alibaba PuHuiTi B"/>
                        </a:rPr>
                        <a:t>全局唯一，</a:t>
                      </a:r>
                      <a:r>
                        <a:rPr lang="en-US" altLang="zh-CN" sz="1600" b="0" i="0" dirty="0" err="1">
                          <a:solidFill>
                            <a:srgbClr val="111111"/>
                          </a:solidFill>
                          <a:effectLst/>
                          <a:latin typeface="PingFang SC"/>
                          <a:ea typeface="Alibaba PuHuiTi B"/>
                        </a:rPr>
                        <a:t>Mysql</a:t>
                      </a:r>
                      <a:r>
                        <a:rPr lang="zh-CN" altLang="en-US" sz="1600" b="0" i="0" dirty="0">
                          <a:solidFill>
                            <a:srgbClr val="111111"/>
                          </a:solidFill>
                          <a:effectLst/>
                          <a:latin typeface="PingFang SC"/>
                          <a:ea typeface="Alibaba PuHuiTi B"/>
                        </a:rPr>
                        <a:t>也有</a:t>
                      </a:r>
                      <a:r>
                        <a:rPr lang="en-US" altLang="zh-CN" sz="1600" b="0" i="0" dirty="0">
                          <a:solidFill>
                            <a:srgbClr val="111111"/>
                          </a:solidFill>
                          <a:effectLst/>
                          <a:latin typeface="PingFang SC"/>
                          <a:ea typeface="Alibaba PuHuiTi B"/>
                        </a:rPr>
                        <a:t>UUID</a:t>
                      </a:r>
                      <a:r>
                        <a:rPr lang="zh-CN" altLang="en-US" sz="1600" b="0" i="0" dirty="0">
                          <a:solidFill>
                            <a:srgbClr val="111111"/>
                          </a:solidFill>
                          <a:effectLst/>
                          <a:latin typeface="PingFang SC"/>
                          <a:ea typeface="Alibaba PuHuiTi B"/>
                        </a:rPr>
                        <a:t>实现</a:t>
                      </a:r>
                      <a:endParaRPr lang="en-US" altLang="zh-CN" sz="1600" b="0" i="0" dirty="0">
                        <a:solidFill>
                          <a:srgbClr val="111111"/>
                        </a:solidFill>
                        <a:effectLst/>
                        <a:latin typeface="PingFang SC"/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ea typeface="Alibaba PuHuiTi B"/>
                        </a:rPr>
                        <a:t>36</a:t>
                      </a:r>
                      <a:r>
                        <a:rPr lang="zh-CN" altLang="en-US" sz="1600" dirty="0">
                          <a:ea typeface="Alibaba PuHuiTi B"/>
                        </a:rPr>
                        <a:t>个字符组成，占用空间大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825104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dirty="0"/>
                        <a:t>snowflake</a:t>
                      </a:r>
                      <a:r>
                        <a:rPr lang="zh-CN" altLang="en-US" sz="1600" dirty="0">
                          <a:ea typeface="Alibaba PuHuiTi B"/>
                        </a:rPr>
                        <a:t>算法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0" i="0" dirty="0">
                          <a:solidFill>
                            <a:srgbClr val="111111"/>
                          </a:solidFill>
                          <a:effectLst/>
                          <a:latin typeface="PingFang SC"/>
                          <a:ea typeface="Alibaba PuHuiTi B"/>
                        </a:rPr>
                        <a:t>全局唯一 ，数字类型，存储成本低</a:t>
                      </a:r>
                      <a:endParaRPr lang="en-US" altLang="zh-CN" sz="1600" b="0" i="0" dirty="0">
                        <a:solidFill>
                          <a:srgbClr val="111111"/>
                        </a:solidFill>
                        <a:effectLst/>
                        <a:latin typeface="PingFang SC"/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1600" b="0" i="0" dirty="0">
                          <a:solidFill>
                            <a:srgbClr val="111111"/>
                          </a:solidFill>
                          <a:effectLst/>
                          <a:latin typeface="PingFang SC"/>
                          <a:ea typeface="Alibaba PuHuiTi B"/>
                        </a:rPr>
                        <a:t>机器规模大于</a:t>
                      </a:r>
                      <a:r>
                        <a:rPr lang="en-US" altLang="zh-CN" sz="1600" b="0" i="0" dirty="0">
                          <a:solidFill>
                            <a:srgbClr val="111111"/>
                          </a:solidFill>
                          <a:effectLst/>
                          <a:latin typeface="PingFang SC"/>
                          <a:ea typeface="Alibaba PuHuiTi B"/>
                        </a:rPr>
                        <a:t>1024</a:t>
                      </a:r>
                      <a:r>
                        <a:rPr lang="zh-CN" altLang="en-US" sz="1600" b="0" i="0" dirty="0">
                          <a:solidFill>
                            <a:srgbClr val="111111"/>
                          </a:solidFill>
                          <a:effectLst/>
                          <a:latin typeface="PingFang SC"/>
                          <a:ea typeface="Alibaba PuHuiTi B"/>
                        </a:rPr>
                        <a:t>台无法支持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71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9388A-74E4-4A87-A441-E01723BC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端文章保存接口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EAEF2-4CB5-45E6-9541-C9B9BDC4F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id-</a:t>
            </a:r>
            <a:r>
              <a:rPr lang="zh-CN" altLang="en-US" dirty="0"/>
              <a:t>雪花算法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292AE1-24DF-439F-8A67-D4551C2C8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882030" cy="1381489"/>
          </a:xfrm>
        </p:spPr>
        <p:txBody>
          <a:bodyPr/>
          <a:lstStyle/>
          <a:p>
            <a:r>
              <a:rPr lang="en-US" altLang="zh-CN" dirty="0"/>
              <a:t>snowflake</a:t>
            </a:r>
            <a:r>
              <a:rPr lang="zh-CN" altLang="en-US" dirty="0"/>
              <a:t>是</a:t>
            </a:r>
            <a:r>
              <a:rPr lang="en-US" altLang="zh-CN" dirty="0"/>
              <a:t>Twitter</a:t>
            </a:r>
            <a:r>
              <a:rPr lang="zh-CN" altLang="en-US" dirty="0"/>
              <a:t>开源的分布式</a:t>
            </a:r>
            <a:r>
              <a:rPr lang="en-US" altLang="zh-CN" dirty="0"/>
              <a:t>ID</a:t>
            </a:r>
            <a:r>
              <a:rPr lang="zh-CN" altLang="en-US" dirty="0"/>
              <a:t>生成算法，结果是一个</a:t>
            </a:r>
            <a:r>
              <a:rPr lang="en-US" altLang="zh-CN" dirty="0"/>
              <a:t>long</a:t>
            </a:r>
            <a:r>
              <a:rPr lang="zh-CN" altLang="en-US" dirty="0"/>
              <a:t>型的</a:t>
            </a:r>
            <a:r>
              <a:rPr lang="en-US" altLang="zh-CN" dirty="0"/>
              <a:t>ID</a:t>
            </a:r>
            <a:r>
              <a:rPr lang="zh-CN" altLang="en-US" dirty="0"/>
              <a:t>。其核心思想是：使用</a:t>
            </a:r>
            <a:r>
              <a:rPr lang="en-US" altLang="zh-CN" dirty="0"/>
              <a:t>41bit</a:t>
            </a:r>
            <a:r>
              <a:rPr lang="zh-CN" altLang="en-US" dirty="0"/>
              <a:t>作为毫秒数，</a:t>
            </a:r>
            <a:r>
              <a:rPr lang="en-US" altLang="zh-CN" dirty="0"/>
              <a:t>10bit</a:t>
            </a:r>
            <a:r>
              <a:rPr lang="zh-CN" altLang="en-US" dirty="0"/>
              <a:t>作为机器的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是数据中心，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的机器</a:t>
            </a:r>
            <a:r>
              <a:rPr lang="en-US" altLang="zh-CN" dirty="0"/>
              <a:t>ID</a:t>
            </a:r>
            <a:r>
              <a:rPr lang="zh-CN" altLang="en-US" dirty="0"/>
              <a:t>），</a:t>
            </a:r>
            <a:r>
              <a:rPr lang="en-US" altLang="zh-CN" dirty="0"/>
              <a:t>12bit</a:t>
            </a:r>
            <a:r>
              <a:rPr lang="zh-CN" altLang="en-US" dirty="0"/>
              <a:t>作为毫秒内的流水号（意味着每个节点在每毫秒可以产生 </a:t>
            </a:r>
            <a:r>
              <a:rPr lang="en-US" altLang="zh-CN" dirty="0"/>
              <a:t>4096 </a:t>
            </a:r>
            <a:r>
              <a:rPr lang="zh-CN" altLang="en-US" dirty="0"/>
              <a:t>个 </a:t>
            </a:r>
            <a:r>
              <a:rPr lang="en-US" altLang="zh-CN" dirty="0"/>
              <a:t>ID</a:t>
            </a:r>
            <a:r>
              <a:rPr lang="zh-CN" altLang="en-US" dirty="0"/>
              <a:t>），最后还有一个符号位，永远是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FC806D-70AA-4638-8DFD-152D7689C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121574"/>
            <a:ext cx="7467600" cy="2247900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2C0DD0B-D7DB-48FB-B2CA-672353F48E91}"/>
              </a:ext>
            </a:extLst>
          </p:cNvPr>
          <p:cNvSpPr txBox="1">
            <a:spLocks/>
          </p:cNvSpPr>
          <p:nvPr/>
        </p:nvSpPr>
        <p:spPr>
          <a:xfrm>
            <a:off x="788276" y="5542167"/>
            <a:ext cx="9041524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文章端相关的表都使用雪花算法生成</a:t>
            </a:r>
            <a:r>
              <a:rPr lang="en-US" altLang="zh-CN" dirty="0"/>
              <a:t>id,</a:t>
            </a:r>
            <a:r>
              <a:rPr lang="zh-CN" altLang="en-US" dirty="0"/>
              <a:t>包括</a:t>
            </a:r>
            <a:r>
              <a:rPr lang="en-US" altLang="zh-CN" dirty="0" err="1"/>
              <a:t>ap_article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ap_article_config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ap_article_content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93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9388A-74E4-4A87-A441-E01723BC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自媒体文章自动审核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EAEF2-4CB5-45E6-9541-C9B9BDC4F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文章数据流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B569CAA-6E51-4FA4-9CED-860ED0EE51D6}"/>
              </a:ext>
            </a:extLst>
          </p:cNvPr>
          <p:cNvGrpSpPr/>
          <p:nvPr/>
        </p:nvGrpSpPr>
        <p:grpSpPr>
          <a:xfrm>
            <a:off x="4991104" y="3147645"/>
            <a:ext cx="1881553" cy="2396560"/>
            <a:chOff x="4991104" y="3147645"/>
            <a:chExt cx="1881553" cy="239656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FAC087D-9D88-455A-B88C-18CA959411CF}"/>
                </a:ext>
              </a:extLst>
            </p:cNvPr>
            <p:cNvSpPr/>
            <p:nvPr/>
          </p:nvSpPr>
          <p:spPr>
            <a:xfrm>
              <a:off x="4991104" y="3147645"/>
              <a:ext cx="1881553" cy="233875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ea typeface="Alibaba PuHuiTi B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1286D73-CD37-481B-AAC7-7D15E3B666D0}"/>
                </a:ext>
              </a:extLst>
            </p:cNvPr>
            <p:cNvSpPr/>
            <p:nvPr/>
          </p:nvSpPr>
          <p:spPr>
            <a:xfrm>
              <a:off x="5225009" y="3526813"/>
              <a:ext cx="1386802" cy="53743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ea typeface="Alibaba PuHuiTi B"/>
                </a:rPr>
                <a:t>文本审核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3D5538F-28C6-4B33-88E0-84275C24107E}"/>
                </a:ext>
              </a:extLst>
            </p:cNvPr>
            <p:cNvSpPr/>
            <p:nvPr/>
          </p:nvSpPr>
          <p:spPr>
            <a:xfrm>
              <a:off x="5219148" y="4469788"/>
              <a:ext cx="1383871" cy="53743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ea typeface="Alibaba PuHuiTi B"/>
                </a:rPr>
                <a:t>图片审核</a:t>
              </a:r>
            </a:p>
          </p:txBody>
        </p:sp>
        <p:sp>
          <p:nvSpPr>
            <p:cNvPr id="50" name="文本占位符 3">
              <a:extLst>
                <a:ext uri="{FF2B5EF4-FFF2-40B4-BE49-F238E27FC236}">
                  <a16:creationId xmlns:a16="http://schemas.microsoft.com/office/drawing/2014/main" id="{C16EC57A-29F5-45DF-8C14-D69095D6BC22}"/>
                </a:ext>
              </a:extLst>
            </p:cNvPr>
            <p:cNvSpPr txBox="1">
              <a:spLocks/>
            </p:cNvSpPr>
            <p:nvPr/>
          </p:nvSpPr>
          <p:spPr>
            <a:xfrm>
              <a:off x="5687184" y="5127888"/>
              <a:ext cx="783955" cy="41631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审核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54E7B8E-CAB3-4929-A3F6-EF27DBEBC215}"/>
              </a:ext>
            </a:extLst>
          </p:cNvPr>
          <p:cNvGrpSpPr/>
          <p:nvPr/>
        </p:nvGrpSpPr>
        <p:grpSpPr>
          <a:xfrm>
            <a:off x="1207477" y="1729734"/>
            <a:ext cx="1796562" cy="3982677"/>
            <a:chOff x="1207477" y="1729734"/>
            <a:chExt cx="1796562" cy="3982677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687FC58-1C5F-4D1A-8E97-C08658D70243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>
              <a:off x="2105758" y="4142915"/>
              <a:ext cx="9" cy="8918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BCF7B2C-BDF9-4923-A3F1-194A45E1C745}"/>
                </a:ext>
              </a:extLst>
            </p:cNvPr>
            <p:cNvSpPr/>
            <p:nvPr/>
          </p:nvSpPr>
          <p:spPr>
            <a:xfrm>
              <a:off x="1207477" y="3551632"/>
              <a:ext cx="1796562" cy="59128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ea typeface="Alibaba PuHuiTi B"/>
                </a:rPr>
                <a:t>自媒体微服务</a:t>
              </a:r>
            </a:p>
          </p:txBody>
        </p:sp>
        <p:sp>
          <p:nvSpPr>
            <p:cNvPr id="8" name="流程图: 磁盘 7">
              <a:extLst>
                <a:ext uri="{FF2B5EF4-FFF2-40B4-BE49-F238E27FC236}">
                  <a16:creationId xmlns:a16="http://schemas.microsoft.com/office/drawing/2014/main" id="{F2431298-D971-478B-BE87-7251B867DDDA}"/>
                </a:ext>
              </a:extLst>
            </p:cNvPr>
            <p:cNvSpPr/>
            <p:nvPr/>
          </p:nvSpPr>
          <p:spPr>
            <a:xfrm>
              <a:off x="1207494" y="5034764"/>
              <a:ext cx="1796545" cy="677647"/>
            </a:xfrm>
            <a:prstGeom prst="flowChartMagneticDisk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DB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9932AC79-72CF-4070-A02A-A1DCF6028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5412" y="1729734"/>
              <a:ext cx="1722587" cy="1027762"/>
            </a:xfrm>
            <a:prstGeom prst="rect">
              <a:avLst/>
            </a:prstGeom>
          </p:spPr>
        </p:pic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63247A98-4821-4A47-B7A2-37BD8CA4167F}"/>
                </a:ext>
              </a:extLst>
            </p:cNvPr>
            <p:cNvCxnSpPr>
              <a:cxnSpLocks/>
            </p:cNvCxnSpPr>
            <p:nvPr/>
          </p:nvCxnSpPr>
          <p:spPr>
            <a:xfrm>
              <a:off x="2086706" y="2754473"/>
              <a:ext cx="9" cy="7863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A59BCD-25B2-4A5A-BAAB-B7C268B0050C}"/>
              </a:ext>
            </a:extLst>
          </p:cNvPr>
          <p:cNvGrpSpPr/>
          <p:nvPr/>
        </p:nvGrpSpPr>
        <p:grpSpPr>
          <a:xfrm>
            <a:off x="8748330" y="1269230"/>
            <a:ext cx="1796562" cy="4364053"/>
            <a:chOff x="8748330" y="1269230"/>
            <a:chExt cx="1796562" cy="436405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8A05A0-AB86-4E1E-88E9-AC8CF1642EB6}"/>
                </a:ext>
              </a:extLst>
            </p:cNvPr>
            <p:cNvSpPr/>
            <p:nvPr/>
          </p:nvSpPr>
          <p:spPr>
            <a:xfrm>
              <a:off x="8748330" y="3552336"/>
              <a:ext cx="1796562" cy="59128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ea typeface="Alibaba PuHuiTi B"/>
                </a:rPr>
                <a:t>文章微服务</a:t>
              </a:r>
            </a:p>
          </p:txBody>
        </p:sp>
        <p:sp>
          <p:nvSpPr>
            <p:cNvPr id="37" name="流程图: 磁盘 36">
              <a:extLst>
                <a:ext uri="{FF2B5EF4-FFF2-40B4-BE49-F238E27FC236}">
                  <a16:creationId xmlns:a16="http://schemas.microsoft.com/office/drawing/2014/main" id="{E8BEA5B6-E84D-492B-875A-ADE95B72FEB3}"/>
                </a:ext>
              </a:extLst>
            </p:cNvPr>
            <p:cNvSpPr/>
            <p:nvPr/>
          </p:nvSpPr>
          <p:spPr>
            <a:xfrm>
              <a:off x="8748347" y="4955636"/>
              <a:ext cx="1796545" cy="677647"/>
            </a:xfrm>
            <a:prstGeom prst="flowChartMagneticDisk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DB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8CAF73F-1DA9-4D95-9FE1-B6FC018EFBF0}"/>
                </a:ext>
              </a:extLst>
            </p:cNvPr>
            <p:cNvCxnSpPr>
              <a:cxnSpLocks/>
              <a:stCxn id="36" idx="2"/>
              <a:endCxn id="37" idx="1"/>
            </p:cNvCxnSpPr>
            <p:nvPr/>
          </p:nvCxnSpPr>
          <p:spPr>
            <a:xfrm>
              <a:off x="9646611" y="4143619"/>
              <a:ext cx="9" cy="81201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459205AD-5260-4FA2-A5E1-950DE3F8A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4932" y="1269230"/>
              <a:ext cx="880161" cy="1694732"/>
            </a:xfrm>
            <a:prstGeom prst="rect">
              <a:avLst/>
            </a:prstGeom>
          </p:spPr>
        </p:pic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89F4A9E-D60B-43D5-805C-21B39807D5F9}"/>
                </a:ext>
              </a:extLst>
            </p:cNvPr>
            <p:cNvCxnSpPr>
              <a:stCxn id="56" idx="2"/>
              <a:endCxn id="36" idx="0"/>
            </p:cNvCxnSpPr>
            <p:nvPr/>
          </p:nvCxnSpPr>
          <p:spPr>
            <a:xfrm>
              <a:off x="9645013" y="2963962"/>
              <a:ext cx="1598" cy="58837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2705777-3C04-4B80-BA1C-3205CE845C25}"/>
              </a:ext>
            </a:extLst>
          </p:cNvPr>
          <p:cNvGrpSpPr/>
          <p:nvPr/>
        </p:nvGrpSpPr>
        <p:grpSpPr>
          <a:xfrm>
            <a:off x="3004039" y="3429001"/>
            <a:ext cx="1987065" cy="418273"/>
            <a:chOff x="3004039" y="3429001"/>
            <a:chExt cx="1987065" cy="418273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22D8B92-7F37-4C12-AB0F-E910FB03BD30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004039" y="3847274"/>
              <a:ext cx="198706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占位符 3">
              <a:extLst>
                <a:ext uri="{FF2B5EF4-FFF2-40B4-BE49-F238E27FC236}">
                  <a16:creationId xmlns:a16="http://schemas.microsoft.com/office/drawing/2014/main" id="{004F32AF-1279-4550-B1F9-16F0E4C5A0E1}"/>
                </a:ext>
              </a:extLst>
            </p:cNvPr>
            <p:cNvSpPr txBox="1">
              <a:spLocks/>
            </p:cNvSpPr>
            <p:nvPr/>
          </p:nvSpPr>
          <p:spPr>
            <a:xfrm>
              <a:off x="3464650" y="3429001"/>
              <a:ext cx="862069" cy="30642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提交审核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5E8496E-F832-47F5-A037-E552C431EC29}"/>
              </a:ext>
            </a:extLst>
          </p:cNvPr>
          <p:cNvGrpSpPr/>
          <p:nvPr/>
        </p:nvGrpSpPr>
        <p:grpSpPr>
          <a:xfrm>
            <a:off x="6872657" y="3387607"/>
            <a:ext cx="1875673" cy="460371"/>
            <a:chOff x="6872657" y="3387607"/>
            <a:chExt cx="1875673" cy="460371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A53F755-D417-4277-96A2-276191F6002E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6872657" y="3847274"/>
              <a:ext cx="1875673" cy="70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占位符 3">
              <a:extLst>
                <a:ext uri="{FF2B5EF4-FFF2-40B4-BE49-F238E27FC236}">
                  <a16:creationId xmlns:a16="http://schemas.microsoft.com/office/drawing/2014/main" id="{12DD39C2-634D-49F7-8DC7-E5922912411D}"/>
                </a:ext>
              </a:extLst>
            </p:cNvPr>
            <p:cNvSpPr txBox="1">
              <a:spLocks/>
            </p:cNvSpPr>
            <p:nvPr/>
          </p:nvSpPr>
          <p:spPr>
            <a:xfrm>
              <a:off x="7235186" y="3387607"/>
              <a:ext cx="862069" cy="30642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审核成功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7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9388A-74E4-4A87-A441-E01723BC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端文章保存接口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EAEF2-4CB5-45E6-9541-C9B9BDC4F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保存</a:t>
            </a:r>
            <a:r>
              <a:rPr lang="en-US" altLang="zh-CN" dirty="0"/>
              <a:t>app</a:t>
            </a:r>
            <a:r>
              <a:rPr lang="zh-CN" altLang="en-US" dirty="0"/>
              <a:t>端文章</a:t>
            </a:r>
            <a:r>
              <a:rPr lang="en-US" altLang="zh-CN" dirty="0"/>
              <a:t>-</a:t>
            </a:r>
            <a:r>
              <a:rPr lang="zh-CN" altLang="en-US" dirty="0"/>
              <a:t>思路分析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292AE1-24DF-439F-8A67-D4551C2C81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772999"/>
          </a:xfrm>
        </p:spPr>
        <p:txBody>
          <a:bodyPr/>
          <a:lstStyle/>
          <a:p>
            <a:r>
              <a:rPr lang="zh-CN" altLang="en-US" dirty="0"/>
              <a:t>在文章审核成功以后需要在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en-US" altLang="zh-CN" dirty="0"/>
              <a:t>article</a:t>
            </a:r>
            <a:r>
              <a:rPr lang="zh-CN" altLang="en-US" dirty="0"/>
              <a:t>库中新增文章数据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保存文章信息  </a:t>
            </a:r>
            <a:r>
              <a:rPr lang="en-US" altLang="zh-CN" dirty="0" err="1"/>
              <a:t>ap_article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保存文章配置信息  </a:t>
            </a:r>
            <a:r>
              <a:rPr lang="en-US" altLang="zh-CN" dirty="0" err="1"/>
              <a:t>ap_article_config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保存文章内容 </a:t>
            </a:r>
            <a:r>
              <a:rPr lang="en-US" altLang="zh-CN" dirty="0" err="1"/>
              <a:t>ap_article_content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B605FED-7AD9-405F-AAD2-C8BE7A93C90F}"/>
              </a:ext>
            </a:extLst>
          </p:cNvPr>
          <p:cNvSpPr/>
          <p:nvPr/>
        </p:nvSpPr>
        <p:spPr>
          <a:xfrm>
            <a:off x="710880" y="3948100"/>
            <a:ext cx="1688124" cy="531935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保存或修改文章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0A54E3A-BC40-4C1B-9244-BAFF3515D0F0}"/>
              </a:ext>
            </a:extLst>
          </p:cNvPr>
          <p:cNvGrpSpPr/>
          <p:nvPr/>
        </p:nvGrpSpPr>
        <p:grpSpPr>
          <a:xfrm>
            <a:off x="2399004" y="3915127"/>
            <a:ext cx="2661950" cy="597878"/>
            <a:chOff x="2399004" y="3915127"/>
            <a:chExt cx="2661950" cy="597878"/>
          </a:xfrm>
        </p:grpSpPr>
        <p:sp>
          <p:nvSpPr>
            <p:cNvPr id="6" name="流程图: 决策 5">
              <a:extLst>
                <a:ext uri="{FF2B5EF4-FFF2-40B4-BE49-F238E27FC236}">
                  <a16:creationId xmlns:a16="http://schemas.microsoft.com/office/drawing/2014/main" id="{5929F42E-D383-4E06-80C0-C4258D0D13D5}"/>
                </a:ext>
              </a:extLst>
            </p:cNvPr>
            <p:cNvSpPr/>
            <p:nvPr/>
          </p:nvSpPr>
          <p:spPr>
            <a:xfrm>
              <a:off x="3293700" y="3915127"/>
              <a:ext cx="1767254" cy="597878"/>
            </a:xfrm>
            <a:prstGeom prst="flowChartDecisi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ea typeface="阿里巴巴普惠体" panose="00020600040101010101" pitchFamily="18" charset="-122"/>
                </a:rPr>
                <a:t>是否存在文章</a:t>
              </a:r>
              <a:r>
                <a:rPr lang="en-US" altLang="zh-CN" sz="1400" dirty="0">
                  <a:solidFill>
                    <a:schemeClr val="bg1"/>
                  </a:solidFill>
                  <a:ea typeface="阿里巴巴普惠体" panose="00020600040101010101" pitchFamily="18" charset="-122"/>
                </a:rPr>
                <a:t>id</a:t>
              </a:r>
              <a:endPara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ADC8A7-E695-4811-892D-8109E32C201C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2399004" y="4214066"/>
              <a:ext cx="894696" cy="2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C647003-70DA-4C51-9401-004749291150}"/>
              </a:ext>
            </a:extLst>
          </p:cNvPr>
          <p:cNvGrpSpPr/>
          <p:nvPr/>
        </p:nvGrpSpPr>
        <p:grpSpPr>
          <a:xfrm>
            <a:off x="7128559" y="3974472"/>
            <a:ext cx="2100660" cy="479189"/>
            <a:chOff x="7128559" y="3974472"/>
            <a:chExt cx="2100660" cy="47918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1ADEDDD-DA1D-4DEB-8856-F34E52C5ED7B}"/>
                </a:ext>
              </a:extLst>
            </p:cNvPr>
            <p:cNvSpPr/>
            <p:nvPr/>
          </p:nvSpPr>
          <p:spPr>
            <a:xfrm>
              <a:off x="7866629" y="3974472"/>
              <a:ext cx="1362590" cy="479189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保存文章配置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B075331-AD2E-4893-B87C-74C2809A259D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7128559" y="4214067"/>
              <a:ext cx="73807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6CAA9CC-4876-4612-BA06-75A032C42216}"/>
              </a:ext>
            </a:extLst>
          </p:cNvPr>
          <p:cNvGrpSpPr/>
          <p:nvPr/>
        </p:nvGrpSpPr>
        <p:grpSpPr>
          <a:xfrm>
            <a:off x="9229219" y="3980059"/>
            <a:ext cx="2180461" cy="479189"/>
            <a:chOff x="9229219" y="3980059"/>
            <a:chExt cx="2180461" cy="479189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0EB86120-7D05-4107-8761-C77C1A9CBCD4}"/>
                </a:ext>
              </a:extLst>
            </p:cNvPr>
            <p:cNvSpPr/>
            <p:nvPr/>
          </p:nvSpPr>
          <p:spPr>
            <a:xfrm>
              <a:off x="10047090" y="3980059"/>
              <a:ext cx="1362590" cy="479189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保存文章内容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8340301-8D3B-4E77-A028-2AFAA36B5138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9229219" y="4214067"/>
              <a:ext cx="817871" cy="5587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D2D0A46-9AF8-4557-BAD8-2796BC4BDCB6}"/>
              </a:ext>
            </a:extLst>
          </p:cNvPr>
          <p:cNvGrpSpPr/>
          <p:nvPr/>
        </p:nvGrpSpPr>
        <p:grpSpPr>
          <a:xfrm>
            <a:off x="4858622" y="5438730"/>
            <a:ext cx="5373701" cy="479189"/>
            <a:chOff x="4858622" y="5438730"/>
            <a:chExt cx="5373701" cy="479189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8FEE3E2-F80F-4EA7-A542-EFBF009BC0A6}"/>
                </a:ext>
              </a:extLst>
            </p:cNvPr>
            <p:cNvSpPr/>
            <p:nvPr/>
          </p:nvSpPr>
          <p:spPr>
            <a:xfrm>
              <a:off x="6688284" y="5438730"/>
              <a:ext cx="1362590" cy="479189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保存文章内容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A59C9B9-182F-4123-889A-5D7D7FCE6931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4858622" y="5678324"/>
              <a:ext cx="1829662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A77F6D3-D84D-4BEF-BE55-C17AC00EB8F6}"/>
                </a:ext>
              </a:extLst>
            </p:cNvPr>
            <p:cNvCxnSpPr>
              <a:stCxn id="11" idx="3"/>
              <a:endCxn id="27" idx="2"/>
            </p:cNvCxnSpPr>
            <p:nvPr/>
          </p:nvCxnSpPr>
          <p:spPr>
            <a:xfrm>
              <a:off x="8050874" y="5678325"/>
              <a:ext cx="2181449" cy="3774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占位符 3">
            <a:extLst>
              <a:ext uri="{FF2B5EF4-FFF2-40B4-BE49-F238E27FC236}">
                <a16:creationId xmlns:a16="http://schemas.microsoft.com/office/drawing/2014/main" id="{FA3E2B87-259D-46FC-AEB9-171ED4832D49}"/>
              </a:ext>
            </a:extLst>
          </p:cNvPr>
          <p:cNvSpPr txBox="1">
            <a:spLocks/>
          </p:cNvSpPr>
          <p:nvPr/>
        </p:nvSpPr>
        <p:spPr>
          <a:xfrm>
            <a:off x="710880" y="3357785"/>
            <a:ext cx="1539951" cy="4499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实现思路：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3F0E24E-BE57-4248-9AB3-3DE9F1E86F55}"/>
              </a:ext>
            </a:extLst>
          </p:cNvPr>
          <p:cNvGrpSpPr/>
          <p:nvPr/>
        </p:nvGrpSpPr>
        <p:grpSpPr>
          <a:xfrm>
            <a:off x="3496032" y="4513005"/>
            <a:ext cx="1362590" cy="1404913"/>
            <a:chOff x="3496032" y="4513005"/>
            <a:chExt cx="1362590" cy="140491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458369C-2BA7-4309-A457-28854ACED82E}"/>
                </a:ext>
              </a:extLst>
            </p:cNvPr>
            <p:cNvSpPr/>
            <p:nvPr/>
          </p:nvSpPr>
          <p:spPr>
            <a:xfrm>
              <a:off x="3496032" y="5438729"/>
              <a:ext cx="1362590" cy="479189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修改文章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CE450C4-5A34-45C9-95AB-9FE6A87EB132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4177327" y="4513005"/>
              <a:ext cx="0" cy="925724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占位符 3">
              <a:extLst>
                <a:ext uri="{FF2B5EF4-FFF2-40B4-BE49-F238E27FC236}">
                  <a16:creationId xmlns:a16="http://schemas.microsoft.com/office/drawing/2014/main" id="{E05360FB-3097-4FC8-A583-5D9D659D2AF9}"/>
                </a:ext>
              </a:extLst>
            </p:cNvPr>
            <p:cNvSpPr txBox="1">
              <a:spLocks/>
            </p:cNvSpPr>
            <p:nvPr/>
          </p:nvSpPr>
          <p:spPr>
            <a:xfrm>
              <a:off x="3741095" y="4552844"/>
              <a:ext cx="400033" cy="44997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是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D62EB21-8601-40A6-9DCF-9C4985F4F2A8}"/>
              </a:ext>
            </a:extLst>
          </p:cNvPr>
          <p:cNvGrpSpPr/>
          <p:nvPr/>
        </p:nvGrpSpPr>
        <p:grpSpPr>
          <a:xfrm>
            <a:off x="5060954" y="3736286"/>
            <a:ext cx="2067605" cy="717375"/>
            <a:chOff x="5060954" y="3736286"/>
            <a:chExt cx="2067605" cy="71737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6FD1D60-D9D5-4DE8-9757-136FAACD07B1}"/>
                </a:ext>
              </a:extLst>
            </p:cNvPr>
            <p:cNvSpPr/>
            <p:nvPr/>
          </p:nvSpPr>
          <p:spPr>
            <a:xfrm>
              <a:off x="5765969" y="3974472"/>
              <a:ext cx="1362590" cy="479189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保存文章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DB7F2B2-5A32-4D1D-9C7B-578C1A85A634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060954" y="4214066"/>
              <a:ext cx="705015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占位符 3">
              <a:extLst>
                <a:ext uri="{FF2B5EF4-FFF2-40B4-BE49-F238E27FC236}">
                  <a16:creationId xmlns:a16="http://schemas.microsoft.com/office/drawing/2014/main" id="{BA32A5DD-6B54-4699-930E-03BA37038BAF}"/>
                </a:ext>
              </a:extLst>
            </p:cNvPr>
            <p:cNvSpPr txBox="1">
              <a:spLocks/>
            </p:cNvSpPr>
            <p:nvPr/>
          </p:nvSpPr>
          <p:spPr>
            <a:xfrm>
              <a:off x="5175875" y="3736286"/>
              <a:ext cx="400033" cy="44997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否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B7FE0A4-E459-4C57-9ABC-1B4F3B93B054}"/>
              </a:ext>
            </a:extLst>
          </p:cNvPr>
          <p:cNvGrpSpPr/>
          <p:nvPr/>
        </p:nvGrpSpPr>
        <p:grpSpPr>
          <a:xfrm>
            <a:off x="10232323" y="4459248"/>
            <a:ext cx="992124" cy="1680399"/>
            <a:chOff x="10232323" y="4459248"/>
            <a:chExt cx="992124" cy="1680399"/>
          </a:xfrm>
        </p:grpSpPr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5DA1E13D-7DCC-4B15-AD5A-43FECCD9862D}"/>
                </a:ext>
              </a:extLst>
            </p:cNvPr>
            <p:cNvSpPr/>
            <p:nvPr/>
          </p:nvSpPr>
          <p:spPr>
            <a:xfrm>
              <a:off x="10232323" y="5224551"/>
              <a:ext cx="992124" cy="915096"/>
            </a:xfrm>
            <a:prstGeom prst="flowChartConnector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ea typeface="阿里巴巴普惠体" panose="00020600040101010101" pitchFamily="18" charset="-122"/>
                </a:rPr>
                <a:t>结束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06ECC8A-395F-4109-84FE-92F80FBA73D3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10728385" y="4459248"/>
              <a:ext cx="0" cy="76530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674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C0F7F-6B84-40A2-B29D-40E1D91D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端文章保存接口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4A0E9-8D03-4CFC-BF6D-B4DA2463F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保存</a:t>
            </a:r>
            <a:r>
              <a:rPr lang="en-US" altLang="zh-CN" dirty="0"/>
              <a:t>app</a:t>
            </a:r>
            <a:r>
              <a:rPr lang="zh-CN" altLang="en-US" dirty="0"/>
              <a:t>端文章</a:t>
            </a:r>
            <a:r>
              <a:rPr lang="en-US" altLang="zh-CN" dirty="0"/>
              <a:t>-feign</a:t>
            </a:r>
            <a:r>
              <a:rPr lang="zh-CN" altLang="en-US" dirty="0"/>
              <a:t>接口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49CA7A1-59FB-4793-9F26-5B2439E24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30716"/>
              </p:ext>
            </p:extLst>
          </p:nvPr>
        </p:nvGraphicFramePr>
        <p:xfrm>
          <a:off x="2091259" y="1569374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api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/v1/article/save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阿里巴巴普惠体" panose="00020600040101010101" pitchFamily="18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POST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阿里巴巴普惠体" panose="00020600040101010101" pitchFamily="18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ArticleDto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阿里巴巴普惠体" panose="00020600040101010101" pitchFamily="18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ResponseResult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阿里巴巴普惠体" panose="00020600040101010101" pitchFamily="18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31F4C747-0FDD-4C4A-A07C-FFC774B4A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8402" y="3903631"/>
            <a:ext cx="3535195" cy="1384995"/>
          </a:xfrm>
          <a:prstGeom prst="rect">
            <a:avLst/>
          </a:prstGeom>
          <a:solidFill>
            <a:srgbClr val="FFFFE4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@Data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ArticleDto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ApArticle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 文章内容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B62097D-C972-4736-A20D-8BC7F1F0236A}"/>
              </a:ext>
            </a:extLst>
          </p:cNvPr>
          <p:cNvSpPr/>
          <p:nvPr/>
        </p:nvSpPr>
        <p:spPr>
          <a:xfrm>
            <a:off x="6231746" y="2649278"/>
            <a:ext cx="1048287" cy="296145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3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C0F7F-6B84-40A2-B29D-40E1D91D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端文章保存接口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4A0E9-8D03-4CFC-BF6D-B4DA2463F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保存</a:t>
            </a:r>
            <a:r>
              <a:rPr lang="en-US" altLang="zh-CN" dirty="0"/>
              <a:t>app</a:t>
            </a:r>
            <a:r>
              <a:rPr lang="zh-CN" altLang="en-US" dirty="0"/>
              <a:t>端文章</a:t>
            </a:r>
            <a:r>
              <a:rPr lang="en-US" altLang="zh-CN" dirty="0"/>
              <a:t>-feign</a:t>
            </a:r>
            <a:r>
              <a:rPr lang="zh-CN" altLang="en-US" dirty="0"/>
              <a:t>接口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49CA7A1-59FB-4793-9F26-5B2439E24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262814"/>
              </p:ext>
            </p:extLst>
          </p:nvPr>
        </p:nvGraphicFramePr>
        <p:xfrm>
          <a:off x="2091259" y="1569374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api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/v1/article/save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阿里巴巴普惠体" panose="00020600040101010101" pitchFamily="18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POST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阿里巴巴普惠体" panose="00020600040101010101" pitchFamily="18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ArticleDto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阿里巴巴普惠体" panose="00020600040101010101" pitchFamily="18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阿里巴巴普惠体" panose="00020600040101010101" pitchFamily="18" charset="-122"/>
                          <a:cs typeface="+mn-cs"/>
                        </a:rPr>
                        <a:t>ResponseResult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阿里巴巴普惠体" panose="00020600040101010101" pitchFamily="18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F2CAF12-D69A-45E1-BBF0-A087D83748FD}"/>
              </a:ext>
            </a:extLst>
          </p:cNvPr>
          <p:cNvSpPr/>
          <p:nvPr/>
        </p:nvSpPr>
        <p:spPr>
          <a:xfrm>
            <a:off x="5947691" y="3007042"/>
            <a:ext cx="1539090" cy="334108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6BD9392-FEBB-45CF-B907-8EF1372C5ECF}"/>
              </a:ext>
            </a:extLst>
          </p:cNvPr>
          <p:cNvGrpSpPr/>
          <p:nvPr/>
        </p:nvGrpSpPr>
        <p:grpSpPr>
          <a:xfrm>
            <a:off x="3105088" y="3574073"/>
            <a:ext cx="6817094" cy="2636961"/>
            <a:chOff x="3105088" y="3574073"/>
            <a:chExt cx="6817094" cy="263696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26354CD4-1C24-47D2-82CE-A49B09AD3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088" y="4256315"/>
              <a:ext cx="3280371" cy="1015663"/>
            </a:xfrm>
            <a:prstGeom prst="rect">
              <a:avLst/>
            </a:prstGeom>
            <a:solidFill>
              <a:srgbClr val="FFFFE4"/>
            </a:solidFill>
            <a:ln>
              <a:solidFill>
                <a:srgbClr val="333333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"code"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200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"errorMessage"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"操作成功"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"data"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"1302864436297442242"</a:t>
              </a:r>
              <a:b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45D5B99C-13F4-4F7E-B926-71BCBEBE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5384" y="4256315"/>
              <a:ext cx="2637574" cy="830997"/>
            </a:xfrm>
            <a:prstGeom prst="rect">
              <a:avLst/>
            </a:prstGeom>
            <a:solidFill>
              <a:srgbClr val="FFFFE4"/>
            </a:solidFill>
            <a:ln>
              <a:solidFill>
                <a:srgbClr val="333333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“code”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501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“errorMessage”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</a:t>
              </a:r>
              <a:r>
                <a:rPr lang="zh-CN" altLang="en-US" sz="1200" b="1" dirty="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参数失效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84044583-1474-4D02-9750-358DDE26B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5384" y="5380037"/>
              <a:ext cx="2896798" cy="830997"/>
            </a:xfrm>
            <a:prstGeom prst="rect">
              <a:avLst/>
            </a:prstGeom>
            <a:solidFill>
              <a:srgbClr val="FFFFE4"/>
            </a:solidFill>
            <a:ln>
              <a:solidFill>
                <a:srgbClr val="333333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“code”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501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“errorMessage”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</a:t>
              </a:r>
              <a:r>
                <a:rPr lang="zh-CN" altLang="en-US" sz="1200" b="1" dirty="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文章没有找到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箭头: 下 3">
              <a:extLst>
                <a:ext uri="{FF2B5EF4-FFF2-40B4-BE49-F238E27FC236}">
                  <a16:creationId xmlns:a16="http://schemas.microsoft.com/office/drawing/2014/main" id="{899414F5-30B5-4FA9-B5E4-406947BB7CF5}"/>
                </a:ext>
              </a:extLst>
            </p:cNvPr>
            <p:cNvSpPr/>
            <p:nvPr/>
          </p:nvSpPr>
          <p:spPr>
            <a:xfrm>
              <a:off x="6315808" y="3574073"/>
              <a:ext cx="867508" cy="272561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271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6421A-AC9C-41C3-A90F-72964835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端文章保存接口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C2D24-F399-4430-AED5-2AF05D415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保存</a:t>
            </a:r>
            <a:r>
              <a:rPr lang="en-US" altLang="zh-CN" dirty="0"/>
              <a:t>app</a:t>
            </a:r>
            <a:r>
              <a:rPr lang="zh-CN" altLang="en-US" dirty="0"/>
              <a:t>端文章</a:t>
            </a:r>
            <a:r>
              <a:rPr lang="en-US" altLang="zh-CN" dirty="0"/>
              <a:t>-</a:t>
            </a:r>
            <a:r>
              <a:rPr lang="zh-CN" altLang="en-US" dirty="0"/>
              <a:t>实现步骤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4052E-5B92-47FA-B65B-5335B27DB0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400" dirty="0"/>
              <a:t>①：在</a:t>
            </a:r>
            <a:r>
              <a:rPr lang="en-US" altLang="zh-CN" sz="1400" dirty="0" err="1"/>
              <a:t>heima</a:t>
            </a:r>
            <a:r>
              <a:rPr lang="en-US" altLang="zh-CN" sz="1400" dirty="0"/>
              <a:t>-</a:t>
            </a:r>
            <a:r>
              <a:rPr lang="en-US" altLang="zh-CN" sz="1400" dirty="0" err="1"/>
              <a:t>leadnews</a:t>
            </a:r>
            <a:r>
              <a:rPr lang="en-US" altLang="zh-CN" sz="1400" dirty="0"/>
              <a:t>-feign-</a:t>
            </a:r>
            <a:r>
              <a:rPr lang="en-US" altLang="zh-CN" sz="1400" dirty="0" err="1"/>
              <a:t>api</a:t>
            </a:r>
            <a:r>
              <a:rPr lang="zh-CN" altLang="en-US" sz="1400" dirty="0"/>
              <a:t>中定义接口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zh-CN" altLang="en-US" sz="1400" b="0" dirty="0">
                <a:ea typeface="Alibaba PuHuiTi B"/>
              </a:rPr>
              <a:t>导入</a:t>
            </a:r>
            <a:r>
              <a:rPr lang="en-US" altLang="zh-CN" sz="1400" b="0" dirty="0">
                <a:ea typeface="Alibaba PuHuiTi B"/>
              </a:rPr>
              <a:t>feign</a:t>
            </a:r>
            <a:r>
              <a:rPr lang="zh-CN" altLang="en-US" sz="1400" b="0" dirty="0">
                <a:ea typeface="Alibaba PuHuiTi B"/>
              </a:rPr>
              <a:t>远程调用依赖</a:t>
            </a:r>
            <a:endParaRPr lang="en-US" altLang="zh-CN" sz="1400" b="0" dirty="0">
              <a:ea typeface="Alibaba PuHuiTi B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0" dirty="0">
                <a:ea typeface="Alibaba PuHuiTi B"/>
              </a:rPr>
              <a:t>定义文章端的远程接口</a:t>
            </a:r>
            <a:endParaRPr lang="en-US" altLang="zh-CN" sz="1400" b="0" dirty="0">
              <a:ea typeface="Alibaba PuHuiTi B"/>
            </a:endParaRPr>
          </a:p>
          <a:p>
            <a:r>
              <a:rPr lang="zh-CN" altLang="en-US" sz="1400" dirty="0"/>
              <a:t>②：在</a:t>
            </a:r>
            <a:r>
              <a:rPr lang="en-US" altLang="zh-CN" sz="1400" dirty="0" err="1"/>
              <a:t>heima</a:t>
            </a:r>
            <a:r>
              <a:rPr lang="en-US" altLang="zh-CN" sz="1400" dirty="0"/>
              <a:t>-</a:t>
            </a:r>
            <a:r>
              <a:rPr lang="en-US" altLang="zh-CN" sz="1400" dirty="0" err="1"/>
              <a:t>leadnews</a:t>
            </a:r>
            <a:r>
              <a:rPr lang="en-US" altLang="zh-CN" sz="1400" dirty="0"/>
              <a:t>-article</a:t>
            </a:r>
            <a:r>
              <a:rPr lang="zh-CN" altLang="en-US" sz="1400" dirty="0"/>
              <a:t>实现</a:t>
            </a:r>
            <a:r>
              <a:rPr lang="en-US" altLang="zh-CN" sz="1400" dirty="0"/>
              <a:t>feign</a:t>
            </a:r>
            <a:r>
              <a:rPr lang="zh-CN" altLang="en-US" sz="1400" dirty="0"/>
              <a:t>接口</a:t>
            </a:r>
            <a:r>
              <a:rPr lang="en-US" altLang="zh-CN" sz="1400" dirty="0"/>
              <a:t>	</a:t>
            </a:r>
          </a:p>
          <a:p>
            <a:r>
              <a:rPr lang="zh-CN" altLang="en-US" sz="1400" dirty="0"/>
              <a:t>③：在资料文件夹中拷贝</a:t>
            </a:r>
            <a:r>
              <a:rPr lang="en-US" altLang="zh-CN" sz="1400" dirty="0" err="1"/>
              <a:t>ApArticleConfigMapper</a:t>
            </a:r>
            <a:r>
              <a:rPr lang="zh-CN" altLang="en-US" sz="1400" dirty="0"/>
              <a:t>类到文章微服务</a:t>
            </a:r>
            <a:r>
              <a:rPr lang="en-US" altLang="zh-CN" sz="1400" dirty="0"/>
              <a:t>mapper</a:t>
            </a:r>
            <a:r>
              <a:rPr lang="zh-CN" altLang="en-US" sz="1400" dirty="0"/>
              <a:t>包下</a:t>
            </a:r>
            <a:endParaRPr lang="en-US" altLang="zh-CN" sz="1400" dirty="0"/>
          </a:p>
          <a:p>
            <a:r>
              <a:rPr lang="zh-CN" altLang="en-US" sz="1400" dirty="0"/>
              <a:t>④：</a:t>
            </a:r>
            <a:r>
              <a:rPr lang="zh-CN" altLang="fr-FR" sz="1400" dirty="0"/>
              <a:t>在</a:t>
            </a:r>
            <a:r>
              <a:rPr lang="fr-FR" altLang="zh-CN" sz="1400" dirty="0"/>
              <a:t>ApArticleService</a:t>
            </a:r>
            <a:r>
              <a:rPr lang="zh-CN" altLang="fr-FR" sz="1400" dirty="0"/>
              <a:t>中新增</a:t>
            </a:r>
            <a:r>
              <a:rPr lang="zh-CN" altLang="en-US" sz="1400" dirty="0"/>
              <a:t>保存</a:t>
            </a:r>
            <a:r>
              <a:rPr lang="zh-CN" altLang="fr-FR" sz="1400" dirty="0"/>
              <a:t>方法</a:t>
            </a:r>
            <a:r>
              <a:rPr lang="zh-CN" altLang="en-US" sz="1400" dirty="0"/>
              <a:t>进行实现</a:t>
            </a:r>
            <a:endParaRPr lang="en-US" altLang="zh-CN" sz="1400" dirty="0"/>
          </a:p>
          <a:p>
            <a:r>
              <a:rPr lang="zh-CN" altLang="en-US" sz="1400" dirty="0"/>
              <a:t>⑤：</a:t>
            </a:r>
            <a:r>
              <a:rPr lang="en-US" altLang="zh-CN" sz="1400" dirty="0"/>
              <a:t>postman</a:t>
            </a:r>
            <a:r>
              <a:rPr lang="zh-CN" altLang="en-US" sz="1400" dirty="0"/>
              <a:t>进行测试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979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475A5-C6D1-46B0-82D2-628B9C719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自媒体文章自动审核功能实现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C7F38C-2A7A-46CC-942D-B7883AF9B9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315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5144E-DD66-4F76-9D84-BE281CA4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自媒体文章自动审核功能实现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4DBC1-E951-4B93-9A26-E605F26A8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自媒体文章自动审核流程</a:t>
            </a:r>
            <a:r>
              <a:rPr lang="en-US" altLang="zh-CN" dirty="0"/>
              <a:t>-</a:t>
            </a:r>
            <a:r>
              <a:rPr lang="zh-CN" altLang="en-US" dirty="0"/>
              <a:t>多端调用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177213-DB03-4D6B-A040-9031358682B0}"/>
              </a:ext>
            </a:extLst>
          </p:cNvPr>
          <p:cNvSpPr/>
          <p:nvPr/>
        </p:nvSpPr>
        <p:spPr>
          <a:xfrm>
            <a:off x="1293695" y="164613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自媒体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BE5E8B-0B52-4060-8FD5-32DEF0F05A46}"/>
              </a:ext>
            </a:extLst>
          </p:cNvPr>
          <p:cNvSpPr/>
          <p:nvPr/>
        </p:nvSpPr>
        <p:spPr>
          <a:xfrm>
            <a:off x="4750165" y="164613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文章微服务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F09404-F70B-4E96-BA95-1C949161540E}"/>
              </a:ext>
            </a:extLst>
          </p:cNvPr>
          <p:cNvSpPr/>
          <p:nvPr/>
        </p:nvSpPr>
        <p:spPr>
          <a:xfrm>
            <a:off x="7334453" y="1646132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阿里云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63D3139-D59B-414A-B0F9-6F453BA70F9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95968" y="2076956"/>
            <a:ext cx="0" cy="4408135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EB74E1-C952-44AF-85BC-2695227E725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52438" y="2076956"/>
            <a:ext cx="0" cy="4408135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FEE75B-8A4E-404A-A71C-2AB3ADC3711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936726" y="2076955"/>
            <a:ext cx="0" cy="4308548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D3BF923-5EEF-4626-815B-53D68FAC5A0F}"/>
              </a:ext>
            </a:extLst>
          </p:cNvPr>
          <p:cNvSpPr/>
          <p:nvPr/>
        </p:nvSpPr>
        <p:spPr>
          <a:xfrm>
            <a:off x="1827897" y="2076956"/>
            <a:ext cx="129421" cy="430823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3">
            <a:extLst>
              <a:ext uri="{FF2B5EF4-FFF2-40B4-BE49-F238E27FC236}">
                <a16:creationId xmlns:a16="http://schemas.microsoft.com/office/drawing/2014/main" id="{5991CCAC-206D-4D97-9AEF-715F4DF8B750}"/>
              </a:ext>
            </a:extLst>
          </p:cNvPr>
          <p:cNvSpPr txBox="1">
            <a:spLocks/>
          </p:cNvSpPr>
          <p:nvPr/>
        </p:nvSpPr>
        <p:spPr>
          <a:xfrm>
            <a:off x="2375182" y="2118429"/>
            <a:ext cx="1446164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1.</a:t>
            </a:r>
            <a:r>
              <a:rPr lang="zh-CN" altLang="en-US" sz="1200" dirty="0"/>
              <a:t>查询自媒体文章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513CEA-7834-4817-93A9-88CF918BA762}"/>
              </a:ext>
            </a:extLst>
          </p:cNvPr>
          <p:cNvSpPr/>
          <p:nvPr/>
        </p:nvSpPr>
        <p:spPr>
          <a:xfrm>
            <a:off x="10136082" y="161897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ea typeface="阿里巴巴普惠体" panose="00020600040101010101" pitchFamily="18" charset="-122"/>
              </a:rPr>
              <a:t>MinIO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E367885-0DFD-49BE-8977-56BCE855444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738355" y="2049796"/>
            <a:ext cx="0" cy="4335707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右弧形 8">
            <a:extLst>
              <a:ext uri="{FF2B5EF4-FFF2-40B4-BE49-F238E27FC236}">
                <a16:creationId xmlns:a16="http://schemas.microsoft.com/office/drawing/2014/main" id="{079544BE-9A18-4AA6-957F-EA89A104C169}"/>
              </a:ext>
            </a:extLst>
          </p:cNvPr>
          <p:cNvSpPr/>
          <p:nvPr/>
        </p:nvSpPr>
        <p:spPr>
          <a:xfrm>
            <a:off x="1972823" y="2176624"/>
            <a:ext cx="437627" cy="266346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3B0BED-0D91-46C8-B45F-8E8E6339339D}"/>
              </a:ext>
            </a:extLst>
          </p:cNvPr>
          <p:cNvSpPr/>
          <p:nvPr/>
        </p:nvSpPr>
        <p:spPr>
          <a:xfrm>
            <a:off x="1828237" y="2657773"/>
            <a:ext cx="136714" cy="33269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BC2F2DA-9A71-484D-B7A0-0CA662993C06}"/>
              </a:ext>
            </a:extLst>
          </p:cNvPr>
          <p:cNvGrpSpPr/>
          <p:nvPr/>
        </p:nvGrpSpPr>
        <p:grpSpPr>
          <a:xfrm>
            <a:off x="1970472" y="2371361"/>
            <a:ext cx="5887044" cy="336192"/>
            <a:chOff x="1753015" y="2864909"/>
            <a:chExt cx="5887044" cy="336192"/>
          </a:xfrm>
        </p:grpSpPr>
        <p:sp>
          <p:nvSpPr>
            <p:cNvPr id="67" name="文本占位符 3">
              <a:extLst>
                <a:ext uri="{FF2B5EF4-FFF2-40B4-BE49-F238E27FC236}">
                  <a16:creationId xmlns:a16="http://schemas.microsoft.com/office/drawing/2014/main" id="{3022A5B4-4F0D-4BBC-8CC9-63B7B6DD3006}"/>
                </a:ext>
              </a:extLst>
            </p:cNvPr>
            <p:cNvSpPr txBox="1">
              <a:spLocks/>
            </p:cNvSpPr>
            <p:nvPr/>
          </p:nvSpPr>
          <p:spPr>
            <a:xfrm>
              <a:off x="2801588" y="2864909"/>
              <a:ext cx="1446164" cy="3361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2.</a:t>
              </a:r>
              <a:r>
                <a:rPr lang="zh-CN" altLang="en-US" sz="1200" dirty="0"/>
                <a:t>文章文本审核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1982074-D625-478F-ADDE-6468780F3211}"/>
                </a:ext>
              </a:extLst>
            </p:cNvPr>
            <p:cNvCxnSpPr>
              <a:cxnSpLocks/>
            </p:cNvCxnSpPr>
            <p:nvPr/>
          </p:nvCxnSpPr>
          <p:spPr>
            <a:xfrm>
              <a:off x="1753015" y="3201101"/>
              <a:ext cx="5887044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35708FFA-435F-4C3E-80FB-E861A089CC12}"/>
              </a:ext>
            </a:extLst>
          </p:cNvPr>
          <p:cNvSpPr/>
          <p:nvPr/>
        </p:nvSpPr>
        <p:spPr>
          <a:xfrm>
            <a:off x="7859867" y="2669337"/>
            <a:ext cx="153706" cy="332690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BDF6433-56BF-47A4-8D89-1ADBF278078C}"/>
              </a:ext>
            </a:extLst>
          </p:cNvPr>
          <p:cNvCxnSpPr>
            <a:cxnSpLocks/>
          </p:cNvCxnSpPr>
          <p:nvPr/>
        </p:nvCxnSpPr>
        <p:spPr>
          <a:xfrm flipH="1">
            <a:off x="1970473" y="2888170"/>
            <a:ext cx="5887043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AFCE997E-A8EB-4ACF-B1DC-F97ED15C1682}"/>
              </a:ext>
            </a:extLst>
          </p:cNvPr>
          <p:cNvSpPr/>
          <p:nvPr/>
        </p:nvSpPr>
        <p:spPr>
          <a:xfrm>
            <a:off x="1819105" y="3705422"/>
            <a:ext cx="145846" cy="945709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4B136A8-6C0E-470C-B304-138067CD2B30}"/>
              </a:ext>
            </a:extLst>
          </p:cNvPr>
          <p:cNvSpPr/>
          <p:nvPr/>
        </p:nvSpPr>
        <p:spPr>
          <a:xfrm>
            <a:off x="10664662" y="3748599"/>
            <a:ext cx="153697" cy="430824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1AD0E0E-596D-4A94-B3B1-A40231E32391}"/>
              </a:ext>
            </a:extLst>
          </p:cNvPr>
          <p:cNvCxnSpPr>
            <a:cxnSpLocks/>
          </p:cNvCxnSpPr>
          <p:nvPr/>
        </p:nvCxnSpPr>
        <p:spPr>
          <a:xfrm flipH="1">
            <a:off x="1978107" y="3983509"/>
            <a:ext cx="8695000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B59EADA-5937-41F1-849B-04EA4170EC3C}"/>
              </a:ext>
            </a:extLst>
          </p:cNvPr>
          <p:cNvGrpSpPr/>
          <p:nvPr/>
        </p:nvGrpSpPr>
        <p:grpSpPr>
          <a:xfrm>
            <a:off x="1970472" y="3940297"/>
            <a:ext cx="5887048" cy="337373"/>
            <a:chOff x="1753011" y="4442873"/>
            <a:chExt cx="5887048" cy="337373"/>
          </a:xfrm>
        </p:grpSpPr>
        <p:sp>
          <p:nvSpPr>
            <p:cNvPr id="68" name="文本占位符 3">
              <a:extLst>
                <a:ext uri="{FF2B5EF4-FFF2-40B4-BE49-F238E27FC236}">
                  <a16:creationId xmlns:a16="http://schemas.microsoft.com/office/drawing/2014/main" id="{ED7C156D-FB48-428D-B20D-5413F46B7ABA}"/>
                </a:ext>
              </a:extLst>
            </p:cNvPr>
            <p:cNvSpPr txBox="1">
              <a:spLocks/>
            </p:cNvSpPr>
            <p:nvPr/>
          </p:nvSpPr>
          <p:spPr>
            <a:xfrm>
              <a:off x="3686466" y="4442873"/>
              <a:ext cx="1446164" cy="3361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3.</a:t>
              </a:r>
              <a:r>
                <a:rPr lang="zh-CN" altLang="en-US" sz="1200" dirty="0"/>
                <a:t>文章图片审核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49D97F2-25B8-4EF9-A4C1-322E2B070668}"/>
                </a:ext>
              </a:extLst>
            </p:cNvPr>
            <p:cNvCxnSpPr>
              <a:cxnSpLocks/>
            </p:cNvCxnSpPr>
            <p:nvPr/>
          </p:nvCxnSpPr>
          <p:spPr>
            <a:xfrm>
              <a:off x="1753011" y="4780246"/>
              <a:ext cx="5887048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513B6202-B3F4-4F85-9E54-ABD028C48909}"/>
              </a:ext>
            </a:extLst>
          </p:cNvPr>
          <p:cNvSpPr/>
          <p:nvPr/>
        </p:nvSpPr>
        <p:spPr>
          <a:xfrm>
            <a:off x="7859867" y="4256631"/>
            <a:ext cx="153706" cy="458760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1DDC8E1-5004-407A-B349-AAF56E51C126}"/>
              </a:ext>
            </a:extLst>
          </p:cNvPr>
          <p:cNvCxnSpPr>
            <a:cxnSpLocks/>
          </p:cNvCxnSpPr>
          <p:nvPr/>
        </p:nvCxnSpPr>
        <p:spPr>
          <a:xfrm flipH="1">
            <a:off x="1959219" y="4515194"/>
            <a:ext cx="5898297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2235E34-3703-4609-9736-88A300FEF1F4}"/>
              </a:ext>
            </a:extLst>
          </p:cNvPr>
          <p:cNvSpPr/>
          <p:nvPr/>
        </p:nvSpPr>
        <p:spPr>
          <a:xfrm>
            <a:off x="1817875" y="5454565"/>
            <a:ext cx="152598" cy="425262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B213E6F-5B07-420D-92C6-C78B00026E7A}"/>
              </a:ext>
            </a:extLst>
          </p:cNvPr>
          <p:cNvSpPr/>
          <p:nvPr/>
        </p:nvSpPr>
        <p:spPr>
          <a:xfrm>
            <a:off x="5263973" y="5488552"/>
            <a:ext cx="153712" cy="429367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BD39764-3585-4D7C-B29D-028F340D9CE3}"/>
              </a:ext>
            </a:extLst>
          </p:cNvPr>
          <p:cNvGrpSpPr/>
          <p:nvPr/>
        </p:nvGrpSpPr>
        <p:grpSpPr>
          <a:xfrm>
            <a:off x="1971587" y="5174993"/>
            <a:ext cx="3303994" cy="416317"/>
            <a:chOff x="1751779" y="5353252"/>
            <a:chExt cx="3303994" cy="416317"/>
          </a:xfrm>
        </p:grpSpPr>
        <p:sp>
          <p:nvSpPr>
            <p:cNvPr id="69" name="文本占位符 3">
              <a:extLst>
                <a:ext uri="{FF2B5EF4-FFF2-40B4-BE49-F238E27FC236}">
                  <a16:creationId xmlns:a16="http://schemas.microsoft.com/office/drawing/2014/main" id="{FFB2945C-F4C7-4F4A-AF34-FC69B3A48108}"/>
                </a:ext>
              </a:extLst>
            </p:cNvPr>
            <p:cNvSpPr txBox="1">
              <a:spLocks/>
            </p:cNvSpPr>
            <p:nvPr/>
          </p:nvSpPr>
          <p:spPr>
            <a:xfrm>
              <a:off x="2098527" y="5353252"/>
              <a:ext cx="2447132" cy="41631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4.</a:t>
              </a:r>
              <a:r>
                <a:rPr lang="zh-CN" altLang="en-US" sz="1200" dirty="0"/>
                <a:t>审核通过，保存</a:t>
              </a:r>
              <a:r>
                <a:rPr lang="en-US" altLang="zh-CN" sz="1200" dirty="0"/>
                <a:t>app</a:t>
              </a:r>
              <a:r>
                <a:rPr lang="zh-CN" altLang="en-US" sz="1200" dirty="0"/>
                <a:t>端相关文章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70C3583-2B29-4571-B2C3-6A3201C2F436}"/>
                </a:ext>
              </a:extLst>
            </p:cNvPr>
            <p:cNvCxnSpPr>
              <a:cxnSpLocks/>
            </p:cNvCxnSpPr>
            <p:nvPr/>
          </p:nvCxnSpPr>
          <p:spPr>
            <a:xfrm>
              <a:off x="1751779" y="5756137"/>
              <a:ext cx="3303994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E041746-28C9-4BB9-BC78-95A153AA133E}"/>
              </a:ext>
            </a:extLst>
          </p:cNvPr>
          <p:cNvCxnSpPr/>
          <p:nvPr/>
        </p:nvCxnSpPr>
        <p:spPr>
          <a:xfrm flipH="1">
            <a:off x="1978107" y="5777604"/>
            <a:ext cx="3305919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99ACEC1-BD71-44D7-ABB2-81A3805731AB}"/>
              </a:ext>
            </a:extLst>
          </p:cNvPr>
          <p:cNvGrpSpPr/>
          <p:nvPr/>
        </p:nvGrpSpPr>
        <p:grpSpPr>
          <a:xfrm>
            <a:off x="1972819" y="3404146"/>
            <a:ext cx="8691843" cy="386172"/>
            <a:chOff x="1753011" y="3687909"/>
            <a:chExt cx="8691843" cy="386172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E21F9FC-8A1E-4FEB-9A60-3E8079A38939}"/>
                </a:ext>
              </a:extLst>
            </p:cNvPr>
            <p:cNvCxnSpPr>
              <a:cxnSpLocks/>
            </p:cNvCxnSpPr>
            <p:nvPr/>
          </p:nvCxnSpPr>
          <p:spPr>
            <a:xfrm>
              <a:off x="1753011" y="4074081"/>
              <a:ext cx="8691843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占位符 3">
              <a:extLst>
                <a:ext uri="{FF2B5EF4-FFF2-40B4-BE49-F238E27FC236}">
                  <a16:creationId xmlns:a16="http://schemas.microsoft.com/office/drawing/2014/main" id="{03EAFA82-C075-413F-A3CC-E2D725D62D74}"/>
                </a:ext>
              </a:extLst>
            </p:cNvPr>
            <p:cNvSpPr txBox="1">
              <a:spLocks/>
            </p:cNvSpPr>
            <p:nvPr/>
          </p:nvSpPr>
          <p:spPr>
            <a:xfrm>
              <a:off x="3334431" y="3687909"/>
              <a:ext cx="1446164" cy="3361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下载图片</a:t>
              </a: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DA8B0C15-82F5-4FE6-B1B2-ED19E4CCE901}"/>
              </a:ext>
            </a:extLst>
          </p:cNvPr>
          <p:cNvSpPr/>
          <p:nvPr/>
        </p:nvSpPr>
        <p:spPr>
          <a:xfrm>
            <a:off x="1828237" y="3135689"/>
            <a:ext cx="129077" cy="411093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弧形 39">
            <a:extLst>
              <a:ext uri="{FF2B5EF4-FFF2-40B4-BE49-F238E27FC236}">
                <a16:creationId xmlns:a16="http://schemas.microsoft.com/office/drawing/2014/main" id="{A0AAED74-5D01-4950-92F5-51D969292004}"/>
              </a:ext>
            </a:extLst>
          </p:cNvPr>
          <p:cNvSpPr/>
          <p:nvPr/>
        </p:nvSpPr>
        <p:spPr>
          <a:xfrm>
            <a:off x="1978107" y="3225132"/>
            <a:ext cx="437627" cy="266346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占位符 3">
            <a:extLst>
              <a:ext uri="{FF2B5EF4-FFF2-40B4-BE49-F238E27FC236}">
                <a16:creationId xmlns:a16="http://schemas.microsoft.com/office/drawing/2014/main" id="{779E02A6-6AD2-4267-81F5-8F2B8DD8175B}"/>
              </a:ext>
            </a:extLst>
          </p:cNvPr>
          <p:cNvSpPr txBox="1">
            <a:spLocks/>
          </p:cNvSpPr>
          <p:nvPr/>
        </p:nvSpPr>
        <p:spPr>
          <a:xfrm>
            <a:off x="2410450" y="3149656"/>
            <a:ext cx="1446164" cy="4321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失败</a:t>
            </a:r>
            <a:r>
              <a:rPr lang="en-US" altLang="zh-CN" sz="1200" dirty="0"/>
              <a:t>2,</a:t>
            </a:r>
            <a:r>
              <a:rPr lang="zh-CN" altLang="en-US" sz="1200" dirty="0"/>
              <a:t>人工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F18436B-3106-4C6C-8BAC-B779CFA6A2EE}"/>
              </a:ext>
            </a:extLst>
          </p:cNvPr>
          <p:cNvSpPr/>
          <p:nvPr/>
        </p:nvSpPr>
        <p:spPr>
          <a:xfrm>
            <a:off x="1819445" y="4773568"/>
            <a:ext cx="149870" cy="42266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弧形 46">
            <a:extLst>
              <a:ext uri="{FF2B5EF4-FFF2-40B4-BE49-F238E27FC236}">
                <a16:creationId xmlns:a16="http://schemas.microsoft.com/office/drawing/2014/main" id="{CA6D030B-6429-4C8D-9406-388E1741D2E8}"/>
              </a:ext>
            </a:extLst>
          </p:cNvPr>
          <p:cNvSpPr/>
          <p:nvPr/>
        </p:nvSpPr>
        <p:spPr>
          <a:xfrm>
            <a:off x="1978107" y="4863011"/>
            <a:ext cx="437627" cy="266346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占位符 3">
            <a:extLst>
              <a:ext uri="{FF2B5EF4-FFF2-40B4-BE49-F238E27FC236}">
                <a16:creationId xmlns:a16="http://schemas.microsoft.com/office/drawing/2014/main" id="{415FF516-B1E2-4A5C-971B-7B1C1609F521}"/>
              </a:ext>
            </a:extLst>
          </p:cNvPr>
          <p:cNvSpPr txBox="1">
            <a:spLocks/>
          </p:cNvSpPr>
          <p:nvPr/>
        </p:nvSpPr>
        <p:spPr>
          <a:xfrm>
            <a:off x="2410450" y="4787535"/>
            <a:ext cx="1446164" cy="4321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失败</a:t>
            </a:r>
            <a:r>
              <a:rPr lang="en-US" altLang="zh-CN" sz="1200" dirty="0"/>
              <a:t>2,</a:t>
            </a:r>
            <a:r>
              <a:rPr lang="zh-CN" altLang="en-US" sz="1200" dirty="0"/>
              <a:t>人工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8CA2D7E-A81F-4C67-8D20-525995109BE3}"/>
              </a:ext>
            </a:extLst>
          </p:cNvPr>
          <p:cNvSpPr/>
          <p:nvPr/>
        </p:nvSpPr>
        <p:spPr>
          <a:xfrm>
            <a:off x="1819445" y="5989456"/>
            <a:ext cx="149870" cy="42266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弧形 49">
            <a:extLst>
              <a:ext uri="{FF2B5EF4-FFF2-40B4-BE49-F238E27FC236}">
                <a16:creationId xmlns:a16="http://schemas.microsoft.com/office/drawing/2014/main" id="{FC0F315C-BC8F-449B-855F-744B10EC71C8}"/>
              </a:ext>
            </a:extLst>
          </p:cNvPr>
          <p:cNvSpPr/>
          <p:nvPr/>
        </p:nvSpPr>
        <p:spPr>
          <a:xfrm>
            <a:off x="1978107" y="6078899"/>
            <a:ext cx="437627" cy="266346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文本占位符 3">
            <a:extLst>
              <a:ext uri="{FF2B5EF4-FFF2-40B4-BE49-F238E27FC236}">
                <a16:creationId xmlns:a16="http://schemas.microsoft.com/office/drawing/2014/main" id="{7195AE89-9659-479D-8E87-A49B9B4F940A}"/>
              </a:ext>
            </a:extLst>
          </p:cNvPr>
          <p:cNvSpPr txBox="1">
            <a:spLocks/>
          </p:cNvSpPr>
          <p:nvPr/>
        </p:nvSpPr>
        <p:spPr>
          <a:xfrm>
            <a:off x="2410450" y="6003423"/>
            <a:ext cx="1446164" cy="4321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成功</a:t>
            </a:r>
            <a:r>
              <a:rPr lang="en-US" altLang="zh-CN" sz="1200" dirty="0"/>
              <a:t>9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4487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71C18-0AB4-4DFE-A3B6-4584D223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自媒体文章自动审核功能实现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F18CB-1E69-45DC-9F2E-D04C63446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feign</a:t>
            </a:r>
            <a:r>
              <a:rPr lang="zh-CN" altLang="en-US" dirty="0"/>
              <a:t>远程接口调用方式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98D674-1B3B-43A9-A84A-F921331EF3ED}"/>
              </a:ext>
            </a:extLst>
          </p:cNvPr>
          <p:cNvSpPr/>
          <p:nvPr/>
        </p:nvSpPr>
        <p:spPr>
          <a:xfrm>
            <a:off x="4895484" y="1854199"/>
            <a:ext cx="2242038" cy="51719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333333"/>
                </a:solidFill>
              </a:rPr>
              <a:t>heima-leadnews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3A3ACF-E238-4107-B537-17488F5C0C12}"/>
              </a:ext>
            </a:extLst>
          </p:cNvPr>
          <p:cNvSpPr/>
          <p:nvPr/>
        </p:nvSpPr>
        <p:spPr>
          <a:xfrm>
            <a:off x="4591172" y="3170405"/>
            <a:ext cx="2863362" cy="51719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333333"/>
                </a:solidFill>
              </a:rPr>
              <a:t>heima</a:t>
            </a:r>
            <a:r>
              <a:rPr lang="en-US" altLang="zh-CN" dirty="0">
                <a:solidFill>
                  <a:srgbClr val="333333"/>
                </a:solidFill>
              </a:rPr>
              <a:t>-</a:t>
            </a:r>
            <a:r>
              <a:rPr lang="en-US" altLang="zh-CN" dirty="0" err="1">
                <a:solidFill>
                  <a:srgbClr val="333333"/>
                </a:solidFill>
              </a:rPr>
              <a:t>leadnews</a:t>
            </a:r>
            <a:r>
              <a:rPr lang="en-US" altLang="zh-CN" dirty="0">
                <a:solidFill>
                  <a:srgbClr val="333333"/>
                </a:solidFill>
              </a:rPr>
              <a:t>-feign-</a:t>
            </a:r>
            <a:r>
              <a:rPr lang="en-US" altLang="zh-CN" dirty="0" err="1">
                <a:solidFill>
                  <a:srgbClr val="333333"/>
                </a:solidFill>
              </a:rPr>
              <a:t>apis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457ED1-F4A3-429F-AF24-CA493F318B0B}"/>
              </a:ext>
            </a:extLst>
          </p:cNvPr>
          <p:cNvSpPr/>
          <p:nvPr/>
        </p:nvSpPr>
        <p:spPr>
          <a:xfrm>
            <a:off x="6288039" y="5001894"/>
            <a:ext cx="2691912" cy="51719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333333"/>
                </a:solidFill>
              </a:rPr>
              <a:t>heima</a:t>
            </a:r>
            <a:r>
              <a:rPr lang="en-US" altLang="zh-CN" dirty="0">
                <a:solidFill>
                  <a:srgbClr val="333333"/>
                </a:solidFill>
              </a:rPr>
              <a:t>-</a:t>
            </a:r>
            <a:r>
              <a:rPr lang="en-US" altLang="zh-CN" dirty="0" err="1">
                <a:solidFill>
                  <a:srgbClr val="333333"/>
                </a:solidFill>
              </a:rPr>
              <a:t>leadnews</a:t>
            </a:r>
            <a:r>
              <a:rPr lang="en-US" altLang="zh-CN" dirty="0">
                <a:solidFill>
                  <a:srgbClr val="333333"/>
                </a:solidFill>
              </a:rPr>
              <a:t>-article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3DF24C-55E2-42E0-A328-E1BBFE5886E2}"/>
              </a:ext>
            </a:extLst>
          </p:cNvPr>
          <p:cNvSpPr/>
          <p:nvPr/>
        </p:nvSpPr>
        <p:spPr>
          <a:xfrm>
            <a:off x="3198354" y="5001894"/>
            <a:ext cx="2728035" cy="51719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333333"/>
                </a:solidFill>
              </a:rPr>
              <a:t>heima-leadnews-wemedia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5979E0F-CCA1-461E-8206-F830F0718BD6}"/>
              </a:ext>
            </a:extLst>
          </p:cNvPr>
          <p:cNvCxnSpPr>
            <a:cxnSpLocks/>
          </p:cNvCxnSpPr>
          <p:nvPr/>
        </p:nvCxnSpPr>
        <p:spPr>
          <a:xfrm flipV="1">
            <a:off x="5402442" y="3719066"/>
            <a:ext cx="0" cy="1282828"/>
          </a:xfrm>
          <a:prstGeom prst="straightConnector1">
            <a:avLst/>
          </a:prstGeom>
          <a:ln w="38100">
            <a:solidFill>
              <a:srgbClr val="AD2B2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D171B94A-97C6-4A89-86D8-D99167F0BC22}"/>
              </a:ext>
            </a:extLst>
          </p:cNvPr>
          <p:cNvSpPr txBox="1">
            <a:spLocks/>
          </p:cNvSpPr>
          <p:nvPr/>
        </p:nvSpPr>
        <p:spPr>
          <a:xfrm>
            <a:off x="6150112" y="2536293"/>
            <a:ext cx="734523" cy="5171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</a:rPr>
              <a:t>继承</a:t>
            </a:r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3727939E-DEFE-48DC-8D56-515BE6C84375}"/>
              </a:ext>
            </a:extLst>
          </p:cNvPr>
          <p:cNvSpPr txBox="1">
            <a:spLocks/>
          </p:cNvSpPr>
          <p:nvPr/>
        </p:nvSpPr>
        <p:spPr>
          <a:xfrm>
            <a:off x="4737466" y="4369688"/>
            <a:ext cx="734523" cy="5171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</a:rPr>
              <a:t>依赖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5FC3A82B-D2DA-43BE-A8C6-273D33299143}"/>
              </a:ext>
            </a:extLst>
          </p:cNvPr>
          <p:cNvSpPr txBox="1">
            <a:spLocks/>
          </p:cNvSpPr>
          <p:nvPr/>
        </p:nvSpPr>
        <p:spPr>
          <a:xfrm>
            <a:off x="6729993" y="4369688"/>
            <a:ext cx="734523" cy="5171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</a:rPr>
              <a:t>实现</a:t>
            </a:r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CE8FF7FE-697D-45C5-98B0-81C70843BAE5}"/>
              </a:ext>
            </a:extLst>
          </p:cNvPr>
          <p:cNvSpPr txBox="1">
            <a:spLocks/>
          </p:cNvSpPr>
          <p:nvPr/>
        </p:nvSpPr>
        <p:spPr>
          <a:xfrm>
            <a:off x="7486798" y="3161299"/>
            <a:ext cx="1493153" cy="5171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</a:rPr>
              <a:t>定义</a:t>
            </a:r>
            <a:r>
              <a:rPr lang="en-US" altLang="zh-CN" dirty="0">
                <a:solidFill>
                  <a:srgbClr val="333333"/>
                </a:solidFill>
              </a:rPr>
              <a:t>feign</a:t>
            </a:r>
            <a:r>
              <a:rPr lang="zh-CN" altLang="en-US" dirty="0">
                <a:solidFill>
                  <a:srgbClr val="333333"/>
                </a:solidFill>
              </a:rPr>
              <a:t>接口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D6E496B-E83E-43B2-80E3-EC1CD01989C9}"/>
              </a:ext>
            </a:extLst>
          </p:cNvPr>
          <p:cNvGrpSpPr/>
          <p:nvPr/>
        </p:nvGrpSpPr>
        <p:grpSpPr>
          <a:xfrm>
            <a:off x="6517373" y="3719066"/>
            <a:ext cx="168574" cy="1282828"/>
            <a:chOff x="5932216" y="2399744"/>
            <a:chExt cx="168574" cy="1282828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C81AADCC-8B46-4FFD-BEB3-710FB6D8A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2216" y="2399744"/>
              <a:ext cx="168574" cy="173323"/>
            </a:xfrm>
            <a:prstGeom prst="rect">
              <a:avLst/>
            </a:prstGeom>
          </p:spPr>
        </p:pic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8EFB762-352D-477F-B2B9-03D46051DD4F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6016503" y="2573067"/>
              <a:ext cx="0" cy="1109505"/>
            </a:xfrm>
            <a:prstGeom prst="line">
              <a:avLst/>
            </a:prstGeom>
            <a:noFill/>
            <a:ln>
              <a:solidFill>
                <a:srgbClr val="AD2B2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4E96E603-DFD7-4A77-9E41-36034FB5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566" y="2369999"/>
            <a:ext cx="168574" cy="173323"/>
          </a:xfrm>
          <a:prstGeom prst="rect">
            <a:avLst/>
          </a:prstGeom>
        </p:spPr>
      </p:pic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B4BDA47-5B72-4DA6-954B-97FA4BD2A10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22853" y="2536293"/>
            <a:ext cx="0" cy="634112"/>
          </a:xfrm>
          <a:prstGeom prst="line">
            <a:avLst/>
          </a:prstGeom>
          <a:noFill/>
          <a:ln>
            <a:solidFill>
              <a:srgbClr val="AD2B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4004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52DED-EE2D-4894-BB90-F3962CAA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自媒体文章自动审核功能实现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3FF97-24CA-495C-BE38-52204793F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feign</a:t>
            </a:r>
            <a:r>
              <a:rPr lang="zh-CN" altLang="en-US" dirty="0"/>
              <a:t>远程接口调用方式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94AF1-3E40-4481-80D6-18176FAD1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1948846"/>
          </a:xfrm>
        </p:spPr>
        <p:txBody>
          <a:bodyPr/>
          <a:lstStyle/>
          <a:p>
            <a:r>
              <a:rPr lang="zh-CN" altLang="en-US" sz="1400" dirty="0"/>
              <a:t>①：</a:t>
            </a:r>
            <a:r>
              <a:rPr lang="en-US" altLang="zh-CN" sz="1400" dirty="0" err="1"/>
              <a:t>heima-leadnews-wemedia</a:t>
            </a:r>
            <a:r>
              <a:rPr lang="zh-CN" altLang="en-US" sz="1400" dirty="0"/>
              <a:t>微服务依赖</a:t>
            </a:r>
            <a:r>
              <a:rPr lang="en-US" altLang="zh-CN" sz="1400" dirty="0" err="1"/>
              <a:t>heima</a:t>
            </a:r>
            <a:r>
              <a:rPr lang="en-US" altLang="zh-CN" sz="1400" dirty="0"/>
              <a:t>-</a:t>
            </a:r>
            <a:r>
              <a:rPr lang="en-US" altLang="zh-CN" sz="1400" dirty="0" err="1"/>
              <a:t>leadnews</a:t>
            </a:r>
            <a:r>
              <a:rPr lang="en-US" altLang="zh-CN" sz="1400" dirty="0"/>
              <a:t>-feign-</a:t>
            </a:r>
            <a:r>
              <a:rPr lang="en-US" altLang="zh-CN" sz="1400" dirty="0" err="1"/>
              <a:t>api</a:t>
            </a:r>
            <a:r>
              <a:rPr lang="zh-CN" altLang="en-US" sz="1400" dirty="0"/>
              <a:t>（已完成）</a:t>
            </a:r>
            <a:endParaRPr lang="en-US" altLang="zh-CN" sz="1400" dirty="0"/>
          </a:p>
          <a:p>
            <a:r>
              <a:rPr lang="zh-CN" altLang="en-US" sz="1400" dirty="0"/>
              <a:t>②：在</a:t>
            </a:r>
            <a:r>
              <a:rPr lang="en-US" altLang="zh-CN" sz="1400" dirty="0" err="1"/>
              <a:t>heima-leadnews-wemedia</a:t>
            </a:r>
            <a:r>
              <a:rPr lang="zh-CN" altLang="en-US" sz="1400" dirty="0"/>
              <a:t>的引导类中开启</a:t>
            </a:r>
            <a:r>
              <a:rPr lang="en-US" altLang="zh-CN" sz="1400" dirty="0"/>
              <a:t>feign</a:t>
            </a:r>
            <a:r>
              <a:rPr lang="zh-CN" altLang="en-US" sz="1400" dirty="0"/>
              <a:t>调用，并扫描包</a:t>
            </a:r>
            <a:endParaRPr lang="en-US" altLang="zh-CN" sz="1400" dirty="0"/>
          </a:p>
          <a:p>
            <a:r>
              <a:rPr lang="en-US" altLang="zh-CN" sz="1400" dirty="0"/>
              <a:t>	 @EnableFeignClients(basePackages="com.heima.apis")</a:t>
            </a:r>
          </a:p>
          <a:p>
            <a:r>
              <a:rPr lang="zh-CN" altLang="en-US" sz="1400" dirty="0"/>
              <a:t>③：在</a:t>
            </a:r>
            <a:r>
              <a:rPr lang="en-US" altLang="zh-CN" sz="1400" dirty="0" err="1"/>
              <a:t>heima-leadnews-wemedia</a:t>
            </a:r>
            <a:r>
              <a:rPr lang="zh-CN" altLang="en-US" sz="1400" dirty="0"/>
              <a:t>中的</a:t>
            </a:r>
            <a:r>
              <a:rPr lang="en-US" altLang="zh-CN" sz="1400" dirty="0"/>
              <a:t>bean</a:t>
            </a:r>
            <a:r>
              <a:rPr lang="zh-CN" altLang="en-US" sz="1400" dirty="0"/>
              <a:t>中注入</a:t>
            </a:r>
            <a:r>
              <a:rPr lang="en-US" altLang="zh-CN" sz="1400" dirty="0" err="1"/>
              <a:t>IArticleClient</a:t>
            </a:r>
            <a:r>
              <a:rPr lang="zh-CN" altLang="en-US" sz="1400" dirty="0"/>
              <a:t>即可发起远程调用</a:t>
            </a:r>
          </a:p>
        </p:txBody>
      </p:sp>
    </p:spTree>
    <p:extLst>
      <p:ext uri="{BB962C8B-B14F-4D97-AF65-F5344CB8AC3E}">
        <p14:creationId xmlns:p14="http://schemas.microsoft.com/office/powerpoint/2010/main" val="2705402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93EB9-4F57-445D-A421-6D1FEA1D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自媒体文章自动审核功能实现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86BD9-C4EC-4C0D-8659-C7807D4F67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feign</a:t>
            </a:r>
            <a:r>
              <a:rPr lang="zh-CN" altLang="en-US" dirty="0"/>
              <a:t>远程调用服务降级处理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647E12-2269-4C40-A3C8-A2308EEE2F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1490" y="1983444"/>
            <a:ext cx="1207695" cy="517190"/>
          </a:xfrm>
        </p:spPr>
        <p:txBody>
          <a:bodyPr/>
          <a:lstStyle/>
          <a:p>
            <a:r>
              <a:rPr lang="zh-CN" altLang="en-US" dirty="0"/>
              <a:t>远程调用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B51AFF-1EE3-49E8-BA18-16DECEE31627}"/>
              </a:ext>
            </a:extLst>
          </p:cNvPr>
          <p:cNvSpPr/>
          <p:nvPr/>
        </p:nvSpPr>
        <p:spPr>
          <a:xfrm>
            <a:off x="2180492" y="2242039"/>
            <a:ext cx="2004646" cy="7825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自媒体微服务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6BFA8B-7EFE-49CD-92C8-E02594F7A2C7}"/>
              </a:ext>
            </a:extLst>
          </p:cNvPr>
          <p:cNvSpPr/>
          <p:nvPr/>
        </p:nvSpPr>
        <p:spPr>
          <a:xfrm>
            <a:off x="7086600" y="2242039"/>
            <a:ext cx="2004646" cy="7825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文章微服务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B67297D-10BA-494A-9232-D305AA1F81F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185138" y="2633297"/>
            <a:ext cx="290146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9CD809B-FCF8-4F07-9B74-AEDC2BE3AE3A}"/>
              </a:ext>
            </a:extLst>
          </p:cNvPr>
          <p:cNvGrpSpPr/>
          <p:nvPr/>
        </p:nvGrpSpPr>
        <p:grpSpPr>
          <a:xfrm>
            <a:off x="4996514" y="-397706"/>
            <a:ext cx="6062952" cy="6062004"/>
            <a:chOff x="4469406" y="1603596"/>
            <a:chExt cx="4907341" cy="490734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7FE2D3E-A850-45D2-BC34-C0528A08FEE7}"/>
                </a:ext>
              </a:extLst>
            </p:cNvPr>
            <p:cNvSpPr/>
            <p:nvPr/>
          </p:nvSpPr>
          <p:spPr>
            <a:xfrm rot="1939383">
              <a:off x="4469406" y="3856181"/>
              <a:ext cx="4907341" cy="402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FE4140-12CE-4FF1-AF6C-C4EC6C52CD31}"/>
                </a:ext>
              </a:extLst>
            </p:cNvPr>
            <p:cNvSpPr/>
            <p:nvPr/>
          </p:nvSpPr>
          <p:spPr>
            <a:xfrm rot="7221359">
              <a:off x="4284223" y="3856180"/>
              <a:ext cx="4907341" cy="402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A34B15F6-8E5F-4DC8-B641-1DFD60234E7B}"/>
              </a:ext>
            </a:extLst>
          </p:cNvPr>
          <p:cNvSpPr txBox="1">
            <a:spLocks/>
          </p:cNvSpPr>
          <p:nvPr/>
        </p:nvSpPr>
        <p:spPr>
          <a:xfrm>
            <a:off x="943202" y="4502480"/>
            <a:ext cx="10219674" cy="141543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服务降级是服务自我保护的一种方式，或者保护下游服务的一种方式，用于确保服务不会受请求突增影响变得不可用，确保服务不会崩溃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服务降级虽然会导致请求失败，但是不会导致阻塞。</a:t>
            </a:r>
          </a:p>
        </p:txBody>
      </p:sp>
    </p:spTree>
    <p:extLst>
      <p:ext uri="{BB962C8B-B14F-4D97-AF65-F5344CB8AC3E}">
        <p14:creationId xmlns:p14="http://schemas.microsoft.com/office/powerpoint/2010/main" val="6367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088A5-C882-4AAC-BBA7-2701D271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自媒体文章自动审核功能实现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963FF-742E-49E7-827F-49BC77E0C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feign</a:t>
            </a:r>
            <a:r>
              <a:rPr lang="zh-CN" altLang="en-US" dirty="0"/>
              <a:t>远程调用服务降级处理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8B011-EBE2-48F9-B9BC-83823A89F0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517190"/>
          </a:xfrm>
        </p:spPr>
        <p:txBody>
          <a:bodyPr/>
          <a:lstStyle/>
          <a:p>
            <a:r>
              <a:rPr lang="zh-CN" altLang="en-US" dirty="0"/>
              <a:t>①：在</a:t>
            </a:r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-feign-</a:t>
            </a:r>
            <a:r>
              <a:rPr lang="en-US" altLang="zh-CN" dirty="0" err="1"/>
              <a:t>api</a:t>
            </a:r>
            <a:r>
              <a:rPr lang="zh-CN" altLang="en-US" dirty="0"/>
              <a:t>编写降级逻辑</a:t>
            </a:r>
            <a:endParaRPr lang="en-US" altLang="zh-CN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70AA309E-2CAA-48BE-B5BE-A48052803783}"/>
              </a:ext>
            </a:extLst>
          </p:cNvPr>
          <p:cNvSpPr txBox="1">
            <a:spLocks/>
          </p:cNvSpPr>
          <p:nvPr/>
        </p:nvSpPr>
        <p:spPr>
          <a:xfrm>
            <a:off x="2195450" y="3605143"/>
            <a:ext cx="5236482" cy="47023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②：远程接口中指向降级代码</a:t>
            </a:r>
            <a:endParaRPr lang="en-US" altLang="zh-C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DA1D5CB-1DA3-46A9-B5A7-93FAE4E3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370" y="2173191"/>
            <a:ext cx="8183962" cy="1384995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@Component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IArticleClientFallback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IArticleClient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saveArticle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dto) 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errorResult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AppHttpCodeEnum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SERVER_ERROR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获取数据失败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2C53088-B59E-4E64-B2F0-D8755A094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370" y="4114593"/>
            <a:ext cx="8183962" cy="1200329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@FeignClient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"leadnews-article"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,fallback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IArticleClientFallback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IArticleClient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"/api/v1/article/save"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ResponseResult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saveArticle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@RequestBody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ArticleDto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dto);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7F290734-31F5-493E-B7E7-C7C2D138B750}"/>
              </a:ext>
            </a:extLst>
          </p:cNvPr>
          <p:cNvSpPr txBox="1">
            <a:spLocks/>
          </p:cNvSpPr>
          <p:nvPr/>
        </p:nvSpPr>
        <p:spPr>
          <a:xfrm>
            <a:off x="2205178" y="5345247"/>
            <a:ext cx="9214230" cy="4702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③：客户端开启降级</a:t>
            </a:r>
            <a:r>
              <a:rPr lang="en-US" altLang="zh-CN" dirty="0" err="1"/>
              <a:t>heima-leadnews-wemedia</a:t>
            </a:r>
            <a:endParaRPr lang="en-US" altLang="zh-CN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AE3FCB2-534E-4D91-864C-F1319B4FF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441" y="5889985"/>
            <a:ext cx="8137891" cy="830997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feign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开启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feign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hystrix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熔断降级的支持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hystrix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enabled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53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97376F63-0700-4D69-BB81-0779E4973C16}"/>
              </a:ext>
            </a:extLst>
          </p:cNvPr>
          <p:cNvSpPr/>
          <p:nvPr/>
        </p:nvSpPr>
        <p:spPr>
          <a:xfrm>
            <a:off x="1766725" y="3045401"/>
            <a:ext cx="2461846" cy="7350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ea typeface="Alibaba PuHuiTi B"/>
              </a:rPr>
              <a:t>feign</a:t>
            </a:r>
            <a:r>
              <a:rPr lang="zh-CN" altLang="en-US" sz="1400" dirty="0">
                <a:ea typeface="Alibaba PuHuiTi B"/>
              </a:rPr>
              <a:t>远程接口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795A6A3-D890-4956-A5A1-4DCED9645227}"/>
              </a:ext>
            </a:extLst>
          </p:cNvPr>
          <p:cNvSpPr/>
          <p:nvPr/>
        </p:nvSpPr>
        <p:spPr>
          <a:xfrm>
            <a:off x="1747587" y="3055919"/>
            <a:ext cx="2461846" cy="7350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熔断降级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105AF6-D75E-421D-9BB7-3AB5C72F6E68}"/>
              </a:ext>
            </a:extLst>
          </p:cNvPr>
          <p:cNvSpPr/>
          <p:nvPr/>
        </p:nvSpPr>
        <p:spPr>
          <a:xfrm>
            <a:off x="1805002" y="2936127"/>
            <a:ext cx="2461846" cy="7350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异步调用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6EBF689-BE08-43E4-8D1A-A3B11018A390}"/>
              </a:ext>
            </a:extLst>
          </p:cNvPr>
          <p:cNvSpPr/>
          <p:nvPr/>
        </p:nvSpPr>
        <p:spPr>
          <a:xfrm>
            <a:off x="1805002" y="2933605"/>
            <a:ext cx="2461846" cy="7350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分布式主键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BEF9836-52BF-4E9C-AE29-E6700507B18B}"/>
              </a:ext>
            </a:extLst>
          </p:cNvPr>
          <p:cNvSpPr/>
          <p:nvPr/>
        </p:nvSpPr>
        <p:spPr>
          <a:xfrm>
            <a:off x="1728448" y="2889092"/>
            <a:ext cx="2461846" cy="7350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第三方内容安全审核接口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367684-889A-4634-B4E0-C2CC1E1C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今日内容介绍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297853-C8AE-4187-904F-F48AEC5F52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今日内容介绍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3AE6CDE-289F-47AB-AA06-00A2C1390105}"/>
              </a:ext>
            </a:extLst>
          </p:cNvPr>
          <p:cNvGrpSpPr/>
          <p:nvPr/>
        </p:nvGrpSpPr>
        <p:grpSpPr>
          <a:xfrm>
            <a:off x="1553312" y="2118168"/>
            <a:ext cx="2790089" cy="2621664"/>
            <a:chOff x="1729158" y="2381158"/>
            <a:chExt cx="2790089" cy="262166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2AA032F-4BC1-4A71-9296-DF2AB05EB605}"/>
                </a:ext>
              </a:extLst>
            </p:cNvPr>
            <p:cNvSpPr/>
            <p:nvPr/>
          </p:nvSpPr>
          <p:spPr>
            <a:xfrm>
              <a:off x="1729158" y="2381158"/>
              <a:ext cx="2790089" cy="262166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ea typeface="Alibaba PuHuiTi B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09129CA-7E05-48BA-A19A-9B0CF0357F30}"/>
                </a:ext>
              </a:extLst>
            </p:cNvPr>
            <p:cNvSpPr/>
            <p:nvPr/>
          </p:nvSpPr>
          <p:spPr>
            <a:xfrm>
              <a:off x="2042193" y="2760326"/>
              <a:ext cx="2186048" cy="650478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ea typeface="Alibaba PuHuiTi B"/>
                </a:rPr>
                <a:t>文本审核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CA38778-9834-43F3-B2D2-5C5063D9E124}"/>
                </a:ext>
              </a:extLst>
            </p:cNvPr>
            <p:cNvSpPr/>
            <p:nvPr/>
          </p:nvSpPr>
          <p:spPr>
            <a:xfrm>
              <a:off x="2036332" y="3703301"/>
              <a:ext cx="2181427" cy="650478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ea typeface="Alibaba PuHuiTi B"/>
                </a:rPr>
                <a:t>图片审核</a:t>
              </a:r>
            </a:p>
          </p:txBody>
        </p:sp>
        <p:sp>
          <p:nvSpPr>
            <p:cNvPr id="8" name="文本占位符 3">
              <a:extLst>
                <a:ext uri="{FF2B5EF4-FFF2-40B4-BE49-F238E27FC236}">
                  <a16:creationId xmlns:a16="http://schemas.microsoft.com/office/drawing/2014/main" id="{344D00A6-7CDF-41FC-B801-701D31FF601E}"/>
                </a:ext>
              </a:extLst>
            </p:cNvPr>
            <p:cNvSpPr txBox="1">
              <a:spLocks/>
            </p:cNvSpPr>
            <p:nvPr/>
          </p:nvSpPr>
          <p:spPr>
            <a:xfrm>
              <a:off x="2853614" y="4495173"/>
              <a:ext cx="540217" cy="39335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审核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29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27591 -0.234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40729 -0.1071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65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45482 0.0592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34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40417 0.2356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26953 0.3638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7" y="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  <p:bldP spid="11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399" y="2766219"/>
            <a:ext cx="6681177" cy="592444"/>
          </a:xfrm>
        </p:spPr>
        <p:txBody>
          <a:bodyPr/>
          <a:lstStyle/>
          <a:p>
            <a:r>
              <a:rPr lang="zh-CN" altLang="en-US" dirty="0"/>
              <a:t>发布文章提交审核集成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B1A71-7EC7-434D-B9F5-4D6334B7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发布文章提交审核集成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328B8-D358-4762-BEEB-DA58E02D6D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同步调用与异步调用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4D65F-D8AF-43DE-928B-ACEB098B0F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3818097"/>
            <a:ext cx="10698800" cy="1104785"/>
          </a:xfrm>
        </p:spPr>
        <p:txBody>
          <a:bodyPr/>
          <a:lstStyle/>
          <a:p>
            <a:r>
              <a:rPr lang="zh-CN" altLang="en-US" dirty="0"/>
              <a:t>同步：就是在发出一个调用时，在没有得到结果之前， 该调用就不返回（实时处理）</a:t>
            </a:r>
            <a:endParaRPr lang="en-US" altLang="zh-CN" dirty="0"/>
          </a:p>
          <a:p>
            <a:r>
              <a:rPr lang="zh-CN" altLang="en-US" dirty="0"/>
              <a:t>异步：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调用在发出之后，这个调用就直接返回了，没有返回结果（分时处理）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7A38170-B925-411C-A6E4-E6A214E5DF45}"/>
              </a:ext>
            </a:extLst>
          </p:cNvPr>
          <p:cNvGrpSpPr/>
          <p:nvPr/>
        </p:nvGrpSpPr>
        <p:grpSpPr>
          <a:xfrm>
            <a:off x="2285396" y="2153402"/>
            <a:ext cx="7196505" cy="668216"/>
            <a:chOff x="2003180" y="3613639"/>
            <a:chExt cx="7196505" cy="66821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68BFB2-CF2B-49B3-B57F-A2849B5A11A2}"/>
                </a:ext>
              </a:extLst>
            </p:cNvPr>
            <p:cNvSpPr/>
            <p:nvPr/>
          </p:nvSpPr>
          <p:spPr>
            <a:xfrm>
              <a:off x="2003180" y="3613639"/>
              <a:ext cx="1767254" cy="6682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发布文章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A36DC11-3FEF-496E-A8CB-83EA70A0391E}"/>
                </a:ext>
              </a:extLst>
            </p:cNvPr>
            <p:cNvSpPr/>
            <p:nvPr/>
          </p:nvSpPr>
          <p:spPr>
            <a:xfrm>
              <a:off x="7432431" y="3613639"/>
              <a:ext cx="1767254" cy="6682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审核文章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E316EE3-AE98-49C7-9117-5FC253A7935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770434" y="3947747"/>
              <a:ext cx="3661997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2B3E7B79-6261-4479-AB62-DFBB54441E33}"/>
              </a:ext>
            </a:extLst>
          </p:cNvPr>
          <p:cNvSpPr txBox="1">
            <a:spLocks/>
          </p:cNvSpPr>
          <p:nvPr/>
        </p:nvSpPr>
        <p:spPr>
          <a:xfrm>
            <a:off x="5311076" y="1898758"/>
            <a:ext cx="1318763" cy="50928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异步调用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776E5E48-9CF1-464D-95B1-30ADCD117A5E}"/>
              </a:ext>
            </a:extLst>
          </p:cNvPr>
          <p:cNvSpPr txBox="1">
            <a:spLocks/>
          </p:cNvSpPr>
          <p:nvPr/>
        </p:nvSpPr>
        <p:spPr>
          <a:xfrm>
            <a:off x="4689644" y="2826742"/>
            <a:ext cx="2561626" cy="50928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异步线程的方式审核文章</a:t>
            </a:r>
          </a:p>
        </p:txBody>
      </p:sp>
    </p:spTree>
    <p:extLst>
      <p:ext uri="{BB962C8B-B14F-4D97-AF65-F5344CB8AC3E}">
        <p14:creationId xmlns:p14="http://schemas.microsoft.com/office/powerpoint/2010/main" val="158619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9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627E0-C7B6-444E-BB3E-042F0F7B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发布文章提交审核集成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4C4961-B3D8-4292-BF19-389FA16DFF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集成异步线程调用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DFFA8B-C07A-456D-B578-FDAD7C1025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1641114"/>
          </a:xfrm>
        </p:spPr>
        <p:txBody>
          <a:bodyPr/>
          <a:lstStyle/>
          <a:p>
            <a:r>
              <a:rPr lang="zh-CN" altLang="en-US" dirty="0"/>
              <a:t>①：在自动审核的方法上加上</a:t>
            </a:r>
            <a:r>
              <a:rPr lang="en-US" altLang="zh-CN" dirty="0">
                <a:solidFill>
                  <a:srgbClr val="C00000"/>
                </a:solidFill>
              </a:rPr>
              <a:t>@Async</a:t>
            </a:r>
            <a:r>
              <a:rPr lang="zh-CN" altLang="en-US" dirty="0"/>
              <a:t>注解（标明要异步调用）</a:t>
            </a:r>
            <a:endParaRPr lang="en-US" altLang="zh-CN" dirty="0"/>
          </a:p>
          <a:p>
            <a:r>
              <a:rPr lang="zh-CN" altLang="en-US" dirty="0"/>
              <a:t>②：在文章发布成功后调用审核的方法</a:t>
            </a:r>
            <a:endParaRPr lang="en-US" altLang="zh-CN" dirty="0"/>
          </a:p>
          <a:p>
            <a:r>
              <a:rPr lang="zh-CN" altLang="en-US" dirty="0"/>
              <a:t>③：在自媒体引导类中使用</a:t>
            </a:r>
            <a:r>
              <a:rPr lang="en-US" altLang="zh-CN" dirty="0">
                <a:solidFill>
                  <a:srgbClr val="C00000"/>
                </a:solidFill>
              </a:rPr>
              <a:t>@EnableAsync</a:t>
            </a:r>
            <a:r>
              <a:rPr lang="zh-CN" altLang="en-US" dirty="0"/>
              <a:t>注解开启异步调用</a:t>
            </a:r>
          </a:p>
        </p:txBody>
      </p:sp>
    </p:spTree>
    <p:extLst>
      <p:ext uri="{BB962C8B-B14F-4D97-AF65-F5344CB8AC3E}">
        <p14:creationId xmlns:p14="http://schemas.microsoft.com/office/powerpoint/2010/main" val="2054881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87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文章审核功能</a:t>
            </a:r>
            <a:r>
              <a:rPr lang="en-US" altLang="zh-CN" dirty="0"/>
              <a:t>-</a:t>
            </a:r>
            <a:r>
              <a:rPr lang="zh-CN" altLang="en-US" dirty="0"/>
              <a:t>综合测试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953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10245-FCE8-442E-8CC1-218FEA11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文章审核功能</a:t>
            </a:r>
            <a:r>
              <a:rPr lang="en-US" altLang="zh-CN" dirty="0"/>
              <a:t>-</a:t>
            </a:r>
            <a:r>
              <a:rPr lang="zh-CN" altLang="en-US" dirty="0"/>
              <a:t>综合测试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A23030-7848-4AF4-88CA-A924CB3CE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工程启动准备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220B7C-7C09-476C-8585-F5D1797DA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707230"/>
            <a:ext cx="7755562" cy="3849507"/>
          </a:xfrm>
        </p:spPr>
        <p:txBody>
          <a:bodyPr/>
          <a:lstStyle/>
          <a:p>
            <a:r>
              <a:rPr lang="zh-CN" altLang="en-US" dirty="0"/>
              <a:t>服务启动列表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nacos</a:t>
            </a:r>
            <a:r>
              <a:rPr lang="zh-CN" altLang="en-US" dirty="0"/>
              <a:t>服务端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article</a:t>
            </a:r>
            <a:r>
              <a:rPr lang="zh-CN" altLang="en-US" dirty="0"/>
              <a:t>微服务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 err="1"/>
              <a:t>wemedia</a:t>
            </a:r>
            <a:r>
              <a:rPr lang="zh-CN" altLang="en-US" dirty="0"/>
              <a:t>微服务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，启动</a:t>
            </a:r>
            <a:r>
              <a:rPr lang="en-US" altLang="zh-CN" dirty="0" err="1"/>
              <a:t>wemedia</a:t>
            </a:r>
            <a:r>
              <a:rPr lang="zh-CN" altLang="en-US" dirty="0"/>
              <a:t>网关微服务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，启动前端系统</a:t>
            </a:r>
            <a:r>
              <a:rPr lang="en-US" altLang="zh-CN" dirty="0" err="1"/>
              <a:t>wemedia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219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D2D0B-85C5-4698-90F2-041B06F9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文章审核功能</a:t>
            </a:r>
            <a:r>
              <a:rPr lang="en-US" altLang="zh-CN" dirty="0"/>
              <a:t>-</a:t>
            </a:r>
            <a:r>
              <a:rPr lang="zh-CN" altLang="en-US" dirty="0"/>
              <a:t>综合测试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74D6AC-C6BF-4155-BB55-CFD8D2609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测试情况列表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5AEC6C47-11BC-4819-9F01-091D1C30CAE6}"/>
              </a:ext>
            </a:extLst>
          </p:cNvPr>
          <p:cNvSpPr txBox="1">
            <a:spLocks/>
          </p:cNvSpPr>
          <p:nvPr/>
        </p:nvSpPr>
        <p:spPr>
          <a:xfrm>
            <a:off x="822032" y="1824805"/>
            <a:ext cx="10698800" cy="103400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，自媒体前端发布一篇</a:t>
            </a:r>
            <a:r>
              <a:rPr lang="zh-CN" altLang="en-US" dirty="0">
                <a:solidFill>
                  <a:srgbClr val="AD2B26"/>
                </a:solidFill>
              </a:rPr>
              <a:t>正常的</a:t>
            </a:r>
            <a:r>
              <a:rPr lang="zh-CN" altLang="en-US" dirty="0"/>
              <a:t>文章</a:t>
            </a:r>
            <a:endParaRPr lang="en-US" altLang="zh-CN" dirty="0"/>
          </a:p>
          <a:p>
            <a:r>
              <a:rPr lang="zh-CN" altLang="en-US" dirty="0"/>
              <a:t>     审核成功后，</a:t>
            </a:r>
            <a:r>
              <a:rPr lang="en-US" altLang="zh-CN" dirty="0"/>
              <a:t>app</a:t>
            </a:r>
            <a:r>
              <a:rPr lang="zh-CN" altLang="en-US" dirty="0"/>
              <a:t>端的</a:t>
            </a:r>
            <a:r>
              <a:rPr lang="en-US" altLang="zh-CN" dirty="0"/>
              <a:t>article</a:t>
            </a:r>
            <a:r>
              <a:rPr lang="zh-CN" altLang="en-US" dirty="0"/>
              <a:t>相关数据是否可以正常保存，自媒体文章状态和</a:t>
            </a:r>
            <a:r>
              <a:rPr lang="en-US" altLang="zh-CN" dirty="0"/>
              <a:t>app</a:t>
            </a:r>
            <a:r>
              <a:rPr lang="zh-CN" altLang="en-US" dirty="0"/>
              <a:t>端文章</a:t>
            </a:r>
            <a:r>
              <a:rPr lang="en-US" altLang="zh-CN" dirty="0"/>
              <a:t>id</a:t>
            </a:r>
            <a:r>
              <a:rPr lang="zh-CN" altLang="en-US" dirty="0"/>
              <a:t>是否回显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1EA9033A-8463-47C6-B882-AE861182E158}"/>
              </a:ext>
            </a:extLst>
          </p:cNvPr>
          <p:cNvSpPr txBox="1">
            <a:spLocks/>
          </p:cNvSpPr>
          <p:nvPr/>
        </p:nvSpPr>
        <p:spPr>
          <a:xfrm>
            <a:off x="822032" y="2922432"/>
            <a:ext cx="10698800" cy="9443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，自媒体前端发布一篇</a:t>
            </a:r>
            <a:r>
              <a:rPr lang="zh-CN" altLang="en-US" dirty="0">
                <a:solidFill>
                  <a:srgbClr val="AD2B26"/>
                </a:solidFill>
              </a:rPr>
              <a:t>包含敏感词</a:t>
            </a:r>
            <a:r>
              <a:rPr lang="zh-CN" altLang="en-US" dirty="0"/>
              <a:t>的文章</a:t>
            </a:r>
            <a:endParaRPr lang="en-US" altLang="zh-CN" dirty="0"/>
          </a:p>
          <a:p>
            <a:r>
              <a:rPr lang="zh-CN" altLang="en-US" dirty="0"/>
              <a:t>     正常是审核失败，</a:t>
            </a:r>
            <a:r>
              <a:rPr lang="en-US" altLang="zh-CN" dirty="0"/>
              <a:t> </a:t>
            </a:r>
            <a:r>
              <a:rPr lang="en-US" altLang="zh-CN" dirty="0" err="1"/>
              <a:t>wm_news</a:t>
            </a:r>
            <a:r>
              <a:rPr lang="zh-CN" altLang="en-US" dirty="0"/>
              <a:t>表中的状态是否改变，成功和失败原因正常保存</a:t>
            </a:r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D7298E71-75EA-4F51-884E-113DA55B13A7}"/>
              </a:ext>
            </a:extLst>
          </p:cNvPr>
          <p:cNvSpPr txBox="1">
            <a:spLocks/>
          </p:cNvSpPr>
          <p:nvPr/>
        </p:nvSpPr>
        <p:spPr>
          <a:xfrm>
            <a:off x="822032" y="4023400"/>
            <a:ext cx="10698800" cy="103160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/>
              <a:t>，自媒体前端发布一篇</a:t>
            </a:r>
            <a:r>
              <a:rPr lang="zh-CN" altLang="en-US" dirty="0">
                <a:solidFill>
                  <a:srgbClr val="AD2B26"/>
                </a:solidFill>
              </a:rPr>
              <a:t>包含敏感图片</a:t>
            </a:r>
            <a:r>
              <a:rPr lang="zh-CN" altLang="en-US" dirty="0"/>
              <a:t>的文章</a:t>
            </a:r>
          </a:p>
          <a:p>
            <a:r>
              <a:rPr lang="zh-CN" altLang="en-US" dirty="0"/>
              <a:t>     正常是审核失败，</a:t>
            </a:r>
            <a:r>
              <a:rPr lang="en-US" altLang="zh-CN" dirty="0"/>
              <a:t> </a:t>
            </a:r>
            <a:r>
              <a:rPr lang="en-US" altLang="zh-CN" dirty="0" err="1"/>
              <a:t>wm_news</a:t>
            </a:r>
            <a:r>
              <a:rPr lang="zh-CN" altLang="en-US" dirty="0"/>
              <a:t>表中的状态是否改变，成功和失败原因正常保存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25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0FA77-DE89-483D-A1F6-396923141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1832" y="270580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文章详情静态</a:t>
            </a:r>
            <a:r>
              <a:rPr lang="en-US" altLang="zh-CN" dirty="0" err="1"/>
              <a:t>url</a:t>
            </a:r>
            <a:r>
              <a:rPr lang="zh-CN" altLang="en-US" dirty="0"/>
              <a:t>生成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ACE61E-D4F8-4BCC-97D0-1838A48970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936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8146A-F129-4077-9235-C9290EB4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文章详情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60421-6DE9-469D-9505-128AF830CC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实现方案</a:t>
            </a:r>
            <a:r>
              <a:rPr lang="en-US" altLang="zh-CN" dirty="0"/>
              <a:t>2-</a:t>
            </a:r>
            <a:r>
              <a:rPr lang="zh-CN" altLang="en-US" dirty="0"/>
              <a:t>静态模板展示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3EB314-722A-487B-9D85-80C4A3ECC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1793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26C9EB0-30B2-4374-9441-33179F2095E9}"/>
              </a:ext>
            </a:extLst>
          </p:cNvPr>
          <p:cNvGrpSpPr/>
          <p:nvPr/>
        </p:nvGrpSpPr>
        <p:grpSpPr>
          <a:xfrm>
            <a:off x="2854504" y="2496331"/>
            <a:ext cx="4019549" cy="669303"/>
            <a:chOff x="2854504" y="2496331"/>
            <a:chExt cx="4019549" cy="66930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DC5BF7E-2749-46BE-A336-33593CA5A90E}"/>
                </a:ext>
              </a:extLst>
            </p:cNvPr>
            <p:cNvSpPr/>
            <p:nvPr/>
          </p:nvSpPr>
          <p:spPr>
            <a:xfrm>
              <a:off x="4856717" y="2496331"/>
              <a:ext cx="2017336" cy="66930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freemarker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5AF0C0A-33C7-41EF-BFC3-C4060641ABC4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854504" y="2830983"/>
              <a:ext cx="2002213" cy="1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95310A9-A021-4F72-A005-5B4868D72BA7}"/>
              </a:ext>
            </a:extLst>
          </p:cNvPr>
          <p:cNvGrpSpPr/>
          <p:nvPr/>
        </p:nvGrpSpPr>
        <p:grpSpPr>
          <a:xfrm>
            <a:off x="6874053" y="2275957"/>
            <a:ext cx="3862511" cy="1121777"/>
            <a:chOff x="6874053" y="2275957"/>
            <a:chExt cx="3862511" cy="1121777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C6A5A07-F08A-4465-8E08-8330A133600C}"/>
                </a:ext>
              </a:extLst>
            </p:cNvPr>
            <p:cNvSpPr/>
            <p:nvPr/>
          </p:nvSpPr>
          <p:spPr>
            <a:xfrm>
              <a:off x="9556753" y="2275957"/>
              <a:ext cx="1179811" cy="1121777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minIO</a:t>
              </a:r>
              <a:endParaRPr lang="zh-CN" altLang="en-US" dirty="0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CD22B65-3DE6-45AC-915C-91659D412E35}"/>
                </a:ext>
              </a:extLst>
            </p:cNvPr>
            <p:cNvCxnSpPr>
              <a:stCxn id="15" idx="3"/>
              <a:endCxn id="43" idx="2"/>
            </p:cNvCxnSpPr>
            <p:nvPr/>
          </p:nvCxnSpPr>
          <p:spPr>
            <a:xfrm>
              <a:off x="6874053" y="2830983"/>
              <a:ext cx="2682700" cy="5863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占位符 1">
            <a:extLst>
              <a:ext uri="{FF2B5EF4-FFF2-40B4-BE49-F238E27FC236}">
                <a16:creationId xmlns:a16="http://schemas.microsoft.com/office/drawing/2014/main" id="{949BF040-69F4-42CD-B5D4-6A81FEF72C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0638" y="1983349"/>
            <a:ext cx="4052389" cy="4950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根据文章内容通过模板技术生成静态的</a:t>
            </a:r>
            <a:r>
              <a:rPr lang="en-US" altLang="zh-CN" sz="1400" dirty="0"/>
              <a:t>html</a:t>
            </a:r>
            <a:r>
              <a:rPr lang="zh-CN" altLang="en-US" sz="1400" dirty="0"/>
              <a:t>文件</a:t>
            </a:r>
            <a:endParaRPr kumimoji="1" lang="zh-CN" altLang="en-US" sz="1400" dirty="0"/>
          </a:p>
          <a:p>
            <a:pPr marL="0" indent="0">
              <a:buNone/>
            </a:pPr>
            <a:endParaRPr kumimoji="1" lang="zh-CN" altLang="en-US" sz="1400" dirty="0"/>
          </a:p>
        </p:txBody>
      </p:sp>
      <p:sp>
        <p:nvSpPr>
          <p:cNvPr id="58" name="文本占位符 1">
            <a:extLst>
              <a:ext uri="{FF2B5EF4-FFF2-40B4-BE49-F238E27FC236}">
                <a16:creationId xmlns:a16="http://schemas.microsoft.com/office/drawing/2014/main" id="{ED7DEB1E-6092-4852-9B0A-089FE6B57B8B}"/>
              </a:ext>
            </a:extLst>
          </p:cNvPr>
          <p:cNvSpPr txBox="1">
            <a:spLocks/>
          </p:cNvSpPr>
          <p:nvPr/>
        </p:nvSpPr>
        <p:spPr>
          <a:xfrm>
            <a:off x="7127575" y="2305921"/>
            <a:ext cx="2697907" cy="49509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/>
              <a:t>文件存入分布式文件系统中</a:t>
            </a:r>
          </a:p>
        </p:txBody>
      </p:sp>
      <p:sp>
        <p:nvSpPr>
          <p:cNvPr id="61" name="文本占位符 1">
            <a:extLst>
              <a:ext uri="{FF2B5EF4-FFF2-40B4-BE49-F238E27FC236}">
                <a16:creationId xmlns:a16="http://schemas.microsoft.com/office/drawing/2014/main" id="{BD529B64-0279-43EC-9DE3-E2E323421B66}"/>
              </a:ext>
            </a:extLst>
          </p:cNvPr>
          <p:cNvSpPr txBox="1">
            <a:spLocks/>
          </p:cNvSpPr>
          <p:nvPr/>
        </p:nvSpPr>
        <p:spPr>
          <a:xfrm>
            <a:off x="2884269" y="3824127"/>
            <a:ext cx="3268758" cy="49509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/>
              <a:t>把生成好的</a:t>
            </a:r>
            <a:r>
              <a:rPr kumimoji="1" lang="en-US" altLang="zh-CN" sz="1400" dirty="0"/>
              <a:t>html</a:t>
            </a:r>
            <a:r>
              <a:rPr kumimoji="1" lang="zh-CN" altLang="en-US" sz="1400" dirty="0"/>
              <a:t>访问路径存入文章中</a:t>
            </a:r>
          </a:p>
        </p:txBody>
      </p:sp>
      <p:sp>
        <p:nvSpPr>
          <p:cNvPr id="62" name="文本占位符 1">
            <a:extLst>
              <a:ext uri="{FF2B5EF4-FFF2-40B4-BE49-F238E27FC236}">
                <a16:creationId xmlns:a16="http://schemas.microsoft.com/office/drawing/2014/main" id="{A1AA82E8-C070-443B-BB4A-1D32AFF5D299}"/>
              </a:ext>
            </a:extLst>
          </p:cNvPr>
          <p:cNvSpPr txBox="1">
            <a:spLocks/>
          </p:cNvSpPr>
          <p:nvPr/>
        </p:nvSpPr>
        <p:spPr>
          <a:xfrm>
            <a:off x="7377370" y="4785207"/>
            <a:ext cx="1469131" cy="49509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/>
              <a:t>获取</a:t>
            </a:r>
            <a:r>
              <a:rPr kumimoji="1" lang="en-US" altLang="zh-CN" sz="1400" dirty="0"/>
              <a:t>html</a:t>
            </a:r>
            <a:r>
              <a:rPr kumimoji="1" lang="zh-CN" altLang="en-US" sz="1400" dirty="0"/>
              <a:t>的</a:t>
            </a:r>
            <a:r>
              <a:rPr kumimoji="1" lang="en-US" altLang="zh-CN" sz="1400" dirty="0" err="1"/>
              <a:t>url</a:t>
            </a:r>
            <a:endParaRPr kumimoji="1" lang="zh-CN" altLang="en-US" sz="1400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F114EA0-91B1-42BC-B71C-387BF8F3D864}"/>
              </a:ext>
            </a:extLst>
          </p:cNvPr>
          <p:cNvGrpSpPr/>
          <p:nvPr/>
        </p:nvGrpSpPr>
        <p:grpSpPr>
          <a:xfrm>
            <a:off x="837168" y="2496332"/>
            <a:ext cx="2017336" cy="1221333"/>
            <a:chOff x="837168" y="2496332"/>
            <a:chExt cx="2017336" cy="122133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3BD29C-6326-41CB-8BA8-84CEDE6FCC47}"/>
                </a:ext>
              </a:extLst>
            </p:cNvPr>
            <p:cNvSpPr/>
            <p:nvPr/>
          </p:nvSpPr>
          <p:spPr>
            <a:xfrm>
              <a:off x="837168" y="2496332"/>
              <a:ext cx="2017336" cy="66930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文章内容</a:t>
              </a:r>
            </a:p>
          </p:txBody>
        </p:sp>
        <p:sp>
          <p:nvSpPr>
            <p:cNvPr id="65" name="文本占位符 1">
              <a:extLst>
                <a:ext uri="{FF2B5EF4-FFF2-40B4-BE49-F238E27FC236}">
                  <a16:creationId xmlns:a16="http://schemas.microsoft.com/office/drawing/2014/main" id="{E764D753-921E-4BCD-8917-52ED93493B92}"/>
                </a:ext>
              </a:extLst>
            </p:cNvPr>
            <p:cNvSpPr txBox="1">
              <a:spLocks/>
            </p:cNvSpPr>
            <p:nvPr/>
          </p:nvSpPr>
          <p:spPr>
            <a:xfrm>
              <a:off x="864086" y="3222567"/>
              <a:ext cx="1881785" cy="49509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ap_article_content</a:t>
              </a:r>
              <a:endParaRPr kumimoji="1" lang="zh-CN" altLang="en-US" sz="1400" dirty="0"/>
            </a:p>
            <a:p>
              <a:endParaRPr kumimoji="1" lang="zh-CN" altLang="en-US" sz="1400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3B86B49-D982-40FA-BD64-D49EB78AB22C}"/>
              </a:ext>
            </a:extLst>
          </p:cNvPr>
          <p:cNvGrpSpPr/>
          <p:nvPr/>
        </p:nvGrpSpPr>
        <p:grpSpPr>
          <a:xfrm>
            <a:off x="4856875" y="3165633"/>
            <a:ext cx="2017336" cy="2923326"/>
            <a:chOff x="4856875" y="3165633"/>
            <a:chExt cx="2017336" cy="2923326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F49B196-DBE0-4C84-BE57-1440C1A90189}"/>
                </a:ext>
              </a:extLst>
            </p:cNvPr>
            <p:cNvGrpSpPr/>
            <p:nvPr/>
          </p:nvGrpSpPr>
          <p:grpSpPr>
            <a:xfrm>
              <a:off x="4856875" y="3165633"/>
              <a:ext cx="2017336" cy="2449324"/>
              <a:chOff x="4856875" y="3165633"/>
              <a:chExt cx="2017336" cy="244932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68BA1EF-15A5-40E1-99E6-D0C40B146565}"/>
                  </a:ext>
                </a:extLst>
              </p:cNvPr>
              <p:cNvSpPr/>
              <p:nvPr/>
            </p:nvSpPr>
            <p:spPr>
              <a:xfrm>
                <a:off x="4856875" y="4945654"/>
                <a:ext cx="2017336" cy="66930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rgbClr val="333333"/>
                    </a:solidFill>
                    <a:ea typeface="Alibaba PuHuiTi B"/>
                  </a:rPr>
                  <a:t>文章</a:t>
                </a: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3A6D97E6-B06D-4F4F-8A2E-99A9AFF91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4335" y="3165633"/>
                <a:ext cx="8950" cy="1780020"/>
              </a:xfrm>
              <a:prstGeom prst="straightConnector1">
                <a:avLst/>
              </a:prstGeom>
              <a:ln w="19050">
                <a:solidFill>
                  <a:srgbClr val="49504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文本占位符 1">
              <a:extLst>
                <a:ext uri="{FF2B5EF4-FFF2-40B4-BE49-F238E27FC236}">
                  <a16:creationId xmlns:a16="http://schemas.microsoft.com/office/drawing/2014/main" id="{7626C84E-4E9B-4504-9061-7DA150D6379C}"/>
                </a:ext>
              </a:extLst>
            </p:cNvPr>
            <p:cNvSpPr txBox="1">
              <a:spLocks/>
            </p:cNvSpPr>
            <p:nvPr/>
          </p:nvSpPr>
          <p:spPr>
            <a:xfrm>
              <a:off x="5424761" y="5593861"/>
              <a:ext cx="1218283" cy="49509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/>
                <a:t>ap_article</a:t>
              </a:r>
              <a:endParaRPr kumimoji="1" lang="zh-CN" altLang="en-US" sz="1400" dirty="0"/>
            </a:p>
            <a:p>
              <a:endParaRPr kumimoji="1" lang="zh-CN" altLang="en-US" sz="1400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B0FC9AD-E0FF-4CE5-BE1F-6C55FF3D80A8}"/>
              </a:ext>
            </a:extLst>
          </p:cNvPr>
          <p:cNvGrpSpPr/>
          <p:nvPr/>
        </p:nvGrpSpPr>
        <p:grpSpPr>
          <a:xfrm>
            <a:off x="6874211" y="4945654"/>
            <a:ext cx="4289908" cy="669303"/>
            <a:chOff x="6874211" y="4945654"/>
            <a:chExt cx="4289908" cy="66930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B294ABD-8496-4961-B158-D77044637981}"/>
                </a:ext>
              </a:extLst>
            </p:cNvPr>
            <p:cNvSpPr/>
            <p:nvPr/>
          </p:nvSpPr>
          <p:spPr>
            <a:xfrm>
              <a:off x="9146783" y="4945654"/>
              <a:ext cx="2017336" cy="6693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333333"/>
                  </a:solidFill>
                  <a:ea typeface="Alibaba PuHuiTi B"/>
                </a:rPr>
                <a:t>文章详情展示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FED25FDC-3718-47FF-854A-8194BB74B026}"/>
                </a:ext>
              </a:extLst>
            </p:cNvPr>
            <p:cNvCxnSpPr>
              <a:stCxn id="18" idx="3"/>
              <a:endCxn id="25" idx="1"/>
            </p:cNvCxnSpPr>
            <p:nvPr/>
          </p:nvCxnSpPr>
          <p:spPr>
            <a:xfrm>
              <a:off x="6874211" y="5280306"/>
              <a:ext cx="2272572" cy="0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602AA3D-7C06-4EEE-906C-251E661A7878}"/>
              </a:ext>
            </a:extLst>
          </p:cNvPr>
          <p:cNvGrpSpPr/>
          <p:nvPr/>
        </p:nvGrpSpPr>
        <p:grpSpPr>
          <a:xfrm>
            <a:off x="10146659" y="3397734"/>
            <a:ext cx="1477923" cy="1547920"/>
            <a:chOff x="10146659" y="3397734"/>
            <a:chExt cx="1477923" cy="1547920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5420454-A1F1-461E-8EAB-DB3A65B0B1AA}"/>
                </a:ext>
              </a:extLst>
            </p:cNvPr>
            <p:cNvCxnSpPr>
              <a:stCxn id="25" idx="0"/>
              <a:endCxn id="43" idx="4"/>
            </p:cNvCxnSpPr>
            <p:nvPr/>
          </p:nvCxnSpPr>
          <p:spPr>
            <a:xfrm flipH="1" flipV="1">
              <a:off x="10146659" y="3397734"/>
              <a:ext cx="8792" cy="1547920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占位符 1">
              <a:extLst>
                <a:ext uri="{FF2B5EF4-FFF2-40B4-BE49-F238E27FC236}">
                  <a16:creationId xmlns:a16="http://schemas.microsoft.com/office/drawing/2014/main" id="{97ADAC50-BB73-4E33-B106-E617E80F2B0C}"/>
                </a:ext>
              </a:extLst>
            </p:cNvPr>
            <p:cNvSpPr txBox="1">
              <a:spLocks/>
            </p:cNvSpPr>
            <p:nvPr/>
          </p:nvSpPr>
          <p:spPr>
            <a:xfrm>
              <a:off x="10155451" y="3835853"/>
              <a:ext cx="1469131" cy="49509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400" dirty="0"/>
                <a:t>访问静态页面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6372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8146A-F129-4077-9235-C9290EB4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文章详情静态</a:t>
            </a:r>
            <a:r>
              <a:rPr lang="en-US" altLang="zh-CN" dirty="0" err="1"/>
              <a:t>url</a:t>
            </a:r>
            <a:r>
              <a:rPr lang="zh-CN" altLang="en-US" dirty="0"/>
              <a:t>生成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60421-6DE9-469D-9505-128AF830CC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生成静态</a:t>
            </a:r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3EB314-722A-487B-9D85-80C4A3ECC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1793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C5BF7E-2749-46BE-A336-33593CA5A90E}"/>
              </a:ext>
            </a:extLst>
          </p:cNvPr>
          <p:cNvSpPr/>
          <p:nvPr/>
        </p:nvSpPr>
        <p:spPr>
          <a:xfrm>
            <a:off x="6555913" y="2508704"/>
            <a:ext cx="2017336" cy="66930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freemarker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C6A5A07-F08A-4465-8E08-8330A133600C}"/>
              </a:ext>
            </a:extLst>
          </p:cNvPr>
          <p:cNvSpPr/>
          <p:nvPr/>
        </p:nvSpPr>
        <p:spPr>
          <a:xfrm>
            <a:off x="9958616" y="2282465"/>
            <a:ext cx="1179811" cy="1121777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minIO</a:t>
            </a:r>
            <a:endParaRPr lang="zh-CN" altLang="en-US" dirty="0"/>
          </a:p>
        </p:txBody>
      </p:sp>
      <p:sp>
        <p:nvSpPr>
          <p:cNvPr id="58" name="文本占位符 1">
            <a:extLst>
              <a:ext uri="{FF2B5EF4-FFF2-40B4-BE49-F238E27FC236}">
                <a16:creationId xmlns:a16="http://schemas.microsoft.com/office/drawing/2014/main" id="{ED7DEB1E-6092-4852-9B0A-089FE6B57B8B}"/>
              </a:ext>
            </a:extLst>
          </p:cNvPr>
          <p:cNvSpPr txBox="1">
            <a:spLocks/>
          </p:cNvSpPr>
          <p:nvPr/>
        </p:nvSpPr>
        <p:spPr>
          <a:xfrm>
            <a:off x="9146783" y="810188"/>
            <a:ext cx="2697907" cy="49509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/>
              <a:t>文件存入分布式文件系统中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CC0BB1-BE6F-472A-80BC-E5275740C0F5}"/>
              </a:ext>
            </a:extLst>
          </p:cNvPr>
          <p:cNvSpPr/>
          <p:nvPr/>
        </p:nvSpPr>
        <p:spPr>
          <a:xfrm>
            <a:off x="3146672" y="2508703"/>
            <a:ext cx="2017335" cy="6693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Alibaba PuHuiTi B"/>
              </a:rPr>
              <a:t>创建</a:t>
            </a:r>
            <a:r>
              <a:rPr lang="en-US" altLang="zh-CN" sz="1600" dirty="0">
                <a:solidFill>
                  <a:schemeClr val="tx1"/>
                </a:solidFill>
                <a:ea typeface="Alibaba PuHuiTi B"/>
              </a:rPr>
              <a:t>article</a:t>
            </a:r>
            <a:r>
              <a:rPr lang="zh-CN" altLang="en-US" sz="1600" dirty="0">
                <a:solidFill>
                  <a:schemeClr val="tx1"/>
                </a:solidFill>
                <a:ea typeface="Alibaba PuHuiTi B"/>
              </a:rPr>
              <a:t>文章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2EDF42-F6CB-4A09-8B0B-A5B9817FDAE2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5164007" y="2843355"/>
            <a:ext cx="1391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115568-0C9F-4F14-809F-D3422AAB95E8}"/>
              </a:ext>
            </a:extLst>
          </p:cNvPr>
          <p:cNvCxnSpPr>
            <a:cxnSpLocks/>
            <a:stCxn id="15" idx="3"/>
            <a:endCxn id="43" idx="2"/>
          </p:cNvCxnSpPr>
          <p:nvPr/>
        </p:nvCxnSpPr>
        <p:spPr>
          <a:xfrm flipV="1">
            <a:off x="8573249" y="2843354"/>
            <a:ext cx="138536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91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DF160-F9E5-4A49-8C43-89B690A01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079" y="2768759"/>
            <a:ext cx="3765452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自管理敏感词过滤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730CC-27B5-4A7C-9F6C-9665D38F91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35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632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自媒体文章自动审核流程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27560-86F2-4A7E-A32C-868A432E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自管理敏感词过滤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02826D-C73C-499E-8065-E71673EAA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25799C-E5F4-4006-BD15-A745C528B6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dirty="0"/>
              <a:t>文章审核功能已经交付了，文章也能正常发布审核。突然，产品经理过来说要开会。</a:t>
            </a:r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881E70A-B7A1-41A5-9CF6-F55027FD22D0}"/>
              </a:ext>
            </a:extLst>
          </p:cNvPr>
          <p:cNvGrpSpPr/>
          <p:nvPr/>
        </p:nvGrpSpPr>
        <p:grpSpPr>
          <a:xfrm>
            <a:off x="710880" y="2298618"/>
            <a:ext cx="11209305" cy="1728259"/>
            <a:chOff x="710880" y="2298618"/>
            <a:chExt cx="11209305" cy="1728259"/>
          </a:xfrm>
        </p:grpSpPr>
        <p:sp>
          <p:nvSpPr>
            <p:cNvPr id="5" name="文本占位符 3">
              <a:extLst>
                <a:ext uri="{FF2B5EF4-FFF2-40B4-BE49-F238E27FC236}">
                  <a16:creationId xmlns:a16="http://schemas.microsoft.com/office/drawing/2014/main" id="{F0B6B789-D7EB-4AE4-9EC9-6DC6813B0B55}"/>
                </a:ext>
              </a:extLst>
            </p:cNvPr>
            <p:cNvSpPr txBox="1">
              <a:spLocks/>
            </p:cNvSpPr>
            <p:nvPr/>
          </p:nvSpPr>
          <p:spPr>
            <a:xfrm>
              <a:off x="1221385" y="2814318"/>
              <a:ext cx="10698800" cy="121255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/>
                <a:t>文章审核不能过滤一些敏感词：</a:t>
              </a:r>
              <a:endParaRPr lang="en-US" altLang="zh-CN" dirty="0"/>
            </a:p>
            <a:p>
              <a:r>
                <a:rPr lang="en-US" altLang="zh-CN" dirty="0"/>
                <a:t>	</a:t>
              </a:r>
              <a:r>
                <a:rPr lang="zh-CN" altLang="en-US" dirty="0"/>
                <a:t>私人侦探、针孔摄象、信用卡提现、广告代理、代开发票、刻章办、出售答案、小额贷款</a:t>
              </a:r>
              <a:r>
                <a:rPr lang="en-US" altLang="zh-CN" dirty="0"/>
                <a:t>…</a:t>
              </a:r>
            </a:p>
          </p:txBody>
        </p:sp>
        <p:sp>
          <p:nvSpPr>
            <p:cNvPr id="6" name="文本占位符 3">
              <a:extLst>
                <a:ext uri="{FF2B5EF4-FFF2-40B4-BE49-F238E27FC236}">
                  <a16:creationId xmlns:a16="http://schemas.microsoft.com/office/drawing/2014/main" id="{62BE079C-B5F6-4D04-82BA-3D0402732A5E}"/>
                </a:ext>
              </a:extLst>
            </p:cNvPr>
            <p:cNvSpPr txBox="1">
              <a:spLocks/>
            </p:cNvSpPr>
            <p:nvPr/>
          </p:nvSpPr>
          <p:spPr>
            <a:xfrm>
              <a:off x="710880" y="2298618"/>
              <a:ext cx="10698800" cy="103140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会议的内容核心有以下内容：</a:t>
              </a:r>
              <a:endParaRPr lang="en-US" altLang="zh-CN" dirty="0"/>
            </a:p>
          </p:txBody>
        </p:sp>
      </p:grp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AE8A0D7-2ABB-4136-90FA-6635D8E98A4A}"/>
              </a:ext>
            </a:extLst>
          </p:cNvPr>
          <p:cNvSpPr txBox="1">
            <a:spLocks/>
          </p:cNvSpPr>
          <p:nvPr/>
        </p:nvSpPr>
        <p:spPr>
          <a:xfrm>
            <a:off x="710880" y="4854895"/>
            <a:ext cx="10698800" cy="10314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需要完成的功能：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需要自己维护一套敏感词，在文章审核的时候，需要验证文章是否包含这些敏感词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733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BA8F6-A0DF-45AF-99B9-5958F795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自管理敏感词过滤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CEE51-0579-459B-B7CD-365B21462F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敏感词</a:t>
            </a:r>
            <a:r>
              <a:rPr lang="en-US" altLang="zh-CN" dirty="0"/>
              <a:t>-</a:t>
            </a:r>
            <a:r>
              <a:rPr lang="zh-CN" altLang="en-US" dirty="0"/>
              <a:t>过滤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7347294-B551-4C77-B329-6548A7F3F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43562"/>
              </p:ext>
            </p:extLst>
          </p:nvPr>
        </p:nvGraphicFramePr>
        <p:xfrm>
          <a:off x="1489479" y="2179226"/>
          <a:ext cx="8822419" cy="274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90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735517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607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方案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Alibaba PuHuiTi B"/>
                          <a:cs typeface="+mn-cs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431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数据库模糊查询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效率太低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542556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dirty="0" err="1">
                          <a:ea typeface="Alibaba PuHuiTi B"/>
                        </a:rPr>
                        <a:t>String.indexOf</a:t>
                      </a:r>
                      <a:r>
                        <a:rPr lang="en-US" altLang="zh-CN" sz="1600" dirty="0">
                          <a:ea typeface="Alibaba PuHuiTi B"/>
                        </a:rPr>
                        <a:t>("")</a:t>
                      </a:r>
                      <a:r>
                        <a:rPr lang="zh-CN" altLang="en-US" sz="1600" dirty="0">
                          <a:ea typeface="Alibaba PuHuiTi B"/>
                        </a:rPr>
                        <a:t>查找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数据库量大的话也是比较慢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588775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全文检索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ea typeface="Alibaba PuHuiTi B"/>
                        </a:rPr>
                        <a:t>分词再匹配</a:t>
                      </a:r>
                      <a:endParaRPr lang="en-US" altLang="zh-CN" sz="1600" b="0" i="0" dirty="0">
                        <a:solidFill>
                          <a:srgbClr val="111111"/>
                        </a:solidFill>
                        <a:effectLst/>
                        <a:latin typeface="PingFang SC"/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576127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DFA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算法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ea typeface="Alibaba PuHuiTi B"/>
                        </a:rPr>
                        <a:t>确定有穷自动机</a:t>
                      </a:r>
                      <a:r>
                        <a:rPr lang="en-US" altLang="zh-CN" sz="1600" dirty="0">
                          <a:ea typeface="Alibaba PuHuiTi B"/>
                        </a:rPr>
                        <a:t>(</a:t>
                      </a:r>
                      <a:r>
                        <a:rPr lang="zh-CN" altLang="en-US" sz="1600" dirty="0">
                          <a:ea typeface="Alibaba PuHuiTi B"/>
                        </a:rPr>
                        <a:t>一种数据结构</a:t>
                      </a:r>
                      <a:r>
                        <a:rPr lang="en-US" altLang="zh-CN" sz="1600" dirty="0">
                          <a:ea typeface="Alibaba PuHuiTi B"/>
                        </a:rPr>
                        <a:t>)</a:t>
                      </a:r>
                      <a:endParaRPr lang="en-US" altLang="zh-CN" sz="1600" b="0" i="0" dirty="0">
                        <a:solidFill>
                          <a:srgbClr val="111111"/>
                        </a:solidFill>
                        <a:effectLst/>
                        <a:latin typeface="PingFang SC"/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9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27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E315A-4220-4E7F-AFE2-8DBAE5CF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自管理敏感词过滤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06B3E-E94E-4FC7-B865-9FE449D62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实现原理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1114C6-13B1-4439-B5FE-581E3EA97C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386138"/>
          </a:xfrm>
        </p:spPr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全称为：</a:t>
            </a:r>
            <a:r>
              <a:rPr lang="en-US" altLang="zh-CN" dirty="0"/>
              <a:t>Deterministic Finite Automaton,</a:t>
            </a:r>
            <a:r>
              <a:rPr lang="zh-CN" altLang="en-US" dirty="0"/>
              <a:t>即确定有穷自动机。</a:t>
            </a:r>
            <a:endParaRPr lang="en-US" altLang="zh-CN" dirty="0"/>
          </a:p>
          <a:p>
            <a:r>
              <a:rPr lang="zh-CN" altLang="en-US" dirty="0"/>
              <a:t>存储：一次性的把所有的敏感词存储到了多个</a:t>
            </a:r>
            <a:r>
              <a:rPr lang="en-US" altLang="zh-CN" dirty="0"/>
              <a:t>map</a:t>
            </a:r>
            <a:r>
              <a:rPr lang="zh-CN" altLang="en-US" dirty="0"/>
              <a:t>中，就是下图表示这种结构</a:t>
            </a:r>
          </a:p>
          <a:p>
            <a:r>
              <a:rPr lang="zh-CN" altLang="en-US" dirty="0"/>
              <a:t>敏感词：冰毒、大麻、大坏蛋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99EB71-CB1A-4A09-B54D-1991E594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38" y="3042138"/>
            <a:ext cx="2298765" cy="3692768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2C9D07AD-8783-4E68-8B4C-4CA9EBBD7E35}"/>
              </a:ext>
            </a:extLst>
          </p:cNvPr>
          <p:cNvSpPr txBox="1">
            <a:spLocks/>
          </p:cNvSpPr>
          <p:nvPr/>
        </p:nvSpPr>
        <p:spPr>
          <a:xfrm>
            <a:off x="710880" y="4216083"/>
            <a:ext cx="2709327" cy="9859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C00000"/>
                </a:solidFill>
              </a:rPr>
              <a:t>isEnd</a:t>
            </a:r>
            <a:r>
              <a:rPr lang="en-US" altLang="zh-CN" sz="1400" dirty="0">
                <a:solidFill>
                  <a:srgbClr val="C00000"/>
                </a:solidFill>
              </a:rPr>
              <a:t>-&gt;1 </a:t>
            </a:r>
            <a:r>
              <a:rPr lang="zh-CN" altLang="en-US" sz="1400" dirty="0">
                <a:solidFill>
                  <a:srgbClr val="C00000"/>
                </a:solidFill>
              </a:rPr>
              <a:t>敏感词结尾</a:t>
            </a:r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en-US" altLang="zh-CN" sz="1400" dirty="0" err="1">
                <a:solidFill>
                  <a:srgbClr val="C00000"/>
                </a:solidFill>
              </a:rPr>
              <a:t>isEnd</a:t>
            </a:r>
            <a:r>
              <a:rPr lang="en-US" altLang="zh-CN" sz="1400" dirty="0">
                <a:solidFill>
                  <a:srgbClr val="C00000"/>
                </a:solidFill>
              </a:rPr>
              <a:t>-&gt;0 </a:t>
            </a:r>
            <a:r>
              <a:rPr lang="zh-CN" altLang="en-US" sz="1400" dirty="0">
                <a:solidFill>
                  <a:srgbClr val="C00000"/>
                </a:solidFill>
              </a:rPr>
              <a:t>不是敏感词结尾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4403A49-98B0-46AF-95CE-266FA62A83D6}"/>
              </a:ext>
            </a:extLst>
          </p:cNvPr>
          <p:cNvGrpSpPr/>
          <p:nvPr/>
        </p:nvGrpSpPr>
        <p:grpSpPr>
          <a:xfrm>
            <a:off x="6458568" y="3195834"/>
            <a:ext cx="3859822" cy="2889964"/>
            <a:chOff x="6458568" y="3195834"/>
            <a:chExt cx="3859822" cy="288996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7FC7BA-C19B-4B2F-88C0-F5E519265265}"/>
                </a:ext>
              </a:extLst>
            </p:cNvPr>
            <p:cNvSpPr/>
            <p:nvPr/>
          </p:nvSpPr>
          <p:spPr>
            <a:xfrm>
              <a:off x="6458568" y="3195834"/>
              <a:ext cx="764931" cy="620029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冰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97A249D-C3DA-4E6F-8033-670D7A6C3976}"/>
                </a:ext>
              </a:extLst>
            </p:cNvPr>
            <p:cNvSpPr/>
            <p:nvPr/>
          </p:nvSpPr>
          <p:spPr>
            <a:xfrm>
              <a:off x="8111522" y="3195834"/>
              <a:ext cx="764931" cy="620029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毒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C97CB3-13C9-4CDD-A017-0C592974E025}"/>
                </a:ext>
              </a:extLst>
            </p:cNvPr>
            <p:cNvSpPr/>
            <p:nvPr/>
          </p:nvSpPr>
          <p:spPr>
            <a:xfrm>
              <a:off x="6458568" y="4442056"/>
              <a:ext cx="764931" cy="620029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大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C07A472-4018-4F1D-AD8D-05C70A4932FF}"/>
                </a:ext>
              </a:extLst>
            </p:cNvPr>
            <p:cNvSpPr/>
            <p:nvPr/>
          </p:nvSpPr>
          <p:spPr>
            <a:xfrm>
              <a:off x="8111521" y="4442056"/>
              <a:ext cx="764931" cy="620029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麻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A77502-7C95-4AC9-AC28-8287FCFC33F1}"/>
                </a:ext>
              </a:extLst>
            </p:cNvPr>
            <p:cNvSpPr/>
            <p:nvPr/>
          </p:nvSpPr>
          <p:spPr>
            <a:xfrm>
              <a:off x="8111520" y="5465769"/>
              <a:ext cx="764931" cy="620029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7D34F74-D1EC-4D1E-BEDC-937EFB13F200}"/>
                </a:ext>
              </a:extLst>
            </p:cNvPr>
            <p:cNvSpPr/>
            <p:nvPr/>
          </p:nvSpPr>
          <p:spPr>
            <a:xfrm>
              <a:off x="9553459" y="5465768"/>
              <a:ext cx="764931" cy="620029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蛋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07236FA-0310-4CC9-B301-2A103D5ADFB9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223499" y="3505849"/>
              <a:ext cx="888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6B89575-EB51-4C39-A6BD-DCB85553830F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7223499" y="4752071"/>
              <a:ext cx="888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2294751-1C0F-410E-9515-3091290B56DE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7223499" y="4752071"/>
              <a:ext cx="888021" cy="1023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F2829E6-AA42-475B-B97B-4B73A2D10F89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8876451" y="5775783"/>
              <a:ext cx="67700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BE66037-6DB0-4802-8866-D79C81C91793}"/>
              </a:ext>
            </a:extLst>
          </p:cNvPr>
          <p:cNvGrpSpPr/>
          <p:nvPr/>
        </p:nvGrpSpPr>
        <p:grpSpPr>
          <a:xfrm>
            <a:off x="6437498" y="3783822"/>
            <a:ext cx="4181127" cy="2633882"/>
            <a:chOff x="6437498" y="3783822"/>
            <a:chExt cx="4181127" cy="2633882"/>
          </a:xfrm>
        </p:grpSpPr>
        <p:sp>
          <p:nvSpPr>
            <p:cNvPr id="24" name="文本占位符 3">
              <a:extLst>
                <a:ext uri="{FF2B5EF4-FFF2-40B4-BE49-F238E27FC236}">
                  <a16:creationId xmlns:a16="http://schemas.microsoft.com/office/drawing/2014/main" id="{5D13E036-58DE-4E1F-AB1D-67E2D4FF13AC}"/>
                </a:ext>
              </a:extLst>
            </p:cNvPr>
            <p:cNvSpPr txBox="1">
              <a:spLocks/>
            </p:cNvSpPr>
            <p:nvPr/>
          </p:nvSpPr>
          <p:spPr>
            <a:xfrm>
              <a:off x="8090156" y="6031774"/>
              <a:ext cx="1065166" cy="38593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rgbClr val="C00000"/>
                  </a:solidFill>
                </a:rPr>
                <a:t>isEnd</a:t>
              </a:r>
              <a:r>
                <a:rPr lang="en-US" altLang="zh-CN" sz="1400" dirty="0">
                  <a:solidFill>
                    <a:srgbClr val="C00000"/>
                  </a:solidFill>
                </a:rPr>
                <a:t>-&gt;0</a:t>
              </a:r>
            </a:p>
          </p:txBody>
        </p:sp>
        <p:sp>
          <p:nvSpPr>
            <p:cNvPr id="25" name="文本占位符 3">
              <a:extLst>
                <a:ext uri="{FF2B5EF4-FFF2-40B4-BE49-F238E27FC236}">
                  <a16:creationId xmlns:a16="http://schemas.microsoft.com/office/drawing/2014/main" id="{DF6B5C70-D5A5-4553-8021-BE1AB22E66E4}"/>
                </a:ext>
              </a:extLst>
            </p:cNvPr>
            <p:cNvSpPr txBox="1">
              <a:spLocks/>
            </p:cNvSpPr>
            <p:nvPr/>
          </p:nvSpPr>
          <p:spPr>
            <a:xfrm>
              <a:off x="6437498" y="5009035"/>
              <a:ext cx="1065166" cy="38593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rgbClr val="C00000"/>
                  </a:solidFill>
                </a:rPr>
                <a:t>isEnd</a:t>
              </a:r>
              <a:r>
                <a:rPr lang="en-US" altLang="zh-CN" sz="1400" dirty="0">
                  <a:solidFill>
                    <a:srgbClr val="C00000"/>
                  </a:solidFill>
                </a:rPr>
                <a:t>-&gt;0</a:t>
              </a:r>
            </a:p>
          </p:txBody>
        </p:sp>
        <p:sp>
          <p:nvSpPr>
            <p:cNvPr id="26" name="文本占位符 3">
              <a:extLst>
                <a:ext uri="{FF2B5EF4-FFF2-40B4-BE49-F238E27FC236}">
                  <a16:creationId xmlns:a16="http://schemas.microsoft.com/office/drawing/2014/main" id="{88EEDA87-D449-4551-AE58-3E1458F3A21A}"/>
                </a:ext>
              </a:extLst>
            </p:cNvPr>
            <p:cNvSpPr txBox="1">
              <a:spLocks/>
            </p:cNvSpPr>
            <p:nvPr/>
          </p:nvSpPr>
          <p:spPr>
            <a:xfrm>
              <a:off x="6439165" y="3783822"/>
              <a:ext cx="1065166" cy="38593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rgbClr val="C00000"/>
                  </a:solidFill>
                </a:rPr>
                <a:t>isEnd</a:t>
              </a:r>
              <a:r>
                <a:rPr lang="en-US" altLang="zh-CN" sz="1400" dirty="0">
                  <a:solidFill>
                    <a:srgbClr val="C00000"/>
                  </a:solidFill>
                </a:rPr>
                <a:t>-&gt;0</a:t>
              </a:r>
            </a:p>
          </p:txBody>
        </p:sp>
        <p:sp>
          <p:nvSpPr>
            <p:cNvPr id="27" name="文本占位符 3">
              <a:extLst>
                <a:ext uri="{FF2B5EF4-FFF2-40B4-BE49-F238E27FC236}">
                  <a16:creationId xmlns:a16="http://schemas.microsoft.com/office/drawing/2014/main" id="{1B58AD58-6289-41B5-8B2E-FAFB70D949F6}"/>
                </a:ext>
              </a:extLst>
            </p:cNvPr>
            <p:cNvSpPr txBox="1">
              <a:spLocks/>
            </p:cNvSpPr>
            <p:nvPr/>
          </p:nvSpPr>
          <p:spPr>
            <a:xfrm>
              <a:off x="8064704" y="3824740"/>
              <a:ext cx="1065166" cy="38593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rgbClr val="C00000"/>
                  </a:solidFill>
                </a:rPr>
                <a:t>isEnd</a:t>
              </a:r>
              <a:r>
                <a:rPr lang="en-US" altLang="zh-CN" sz="1400" dirty="0">
                  <a:solidFill>
                    <a:srgbClr val="C00000"/>
                  </a:solidFill>
                </a:rPr>
                <a:t>-&gt;1</a:t>
              </a:r>
            </a:p>
          </p:txBody>
        </p:sp>
        <p:sp>
          <p:nvSpPr>
            <p:cNvPr id="28" name="文本占位符 3">
              <a:extLst>
                <a:ext uri="{FF2B5EF4-FFF2-40B4-BE49-F238E27FC236}">
                  <a16:creationId xmlns:a16="http://schemas.microsoft.com/office/drawing/2014/main" id="{DDDD353B-F7BF-4931-9C6C-E1100F816F29}"/>
                </a:ext>
              </a:extLst>
            </p:cNvPr>
            <p:cNvSpPr txBox="1">
              <a:spLocks/>
            </p:cNvSpPr>
            <p:nvPr/>
          </p:nvSpPr>
          <p:spPr>
            <a:xfrm>
              <a:off x="8064704" y="5024127"/>
              <a:ext cx="1065166" cy="38593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rgbClr val="C00000"/>
                  </a:solidFill>
                </a:rPr>
                <a:t>isEnd</a:t>
              </a:r>
              <a:r>
                <a:rPr lang="en-US" altLang="zh-CN" sz="1400" dirty="0">
                  <a:solidFill>
                    <a:srgbClr val="C00000"/>
                  </a:solidFill>
                </a:rPr>
                <a:t>-&gt;1</a:t>
              </a:r>
            </a:p>
          </p:txBody>
        </p:sp>
        <p:sp>
          <p:nvSpPr>
            <p:cNvPr id="29" name="文本占位符 3">
              <a:extLst>
                <a:ext uri="{FF2B5EF4-FFF2-40B4-BE49-F238E27FC236}">
                  <a16:creationId xmlns:a16="http://schemas.microsoft.com/office/drawing/2014/main" id="{C7ABA4E1-374D-4E8D-8B1A-B3EB632B0F21}"/>
                </a:ext>
              </a:extLst>
            </p:cNvPr>
            <p:cNvSpPr txBox="1">
              <a:spLocks/>
            </p:cNvSpPr>
            <p:nvPr/>
          </p:nvSpPr>
          <p:spPr>
            <a:xfrm>
              <a:off x="9553459" y="6024502"/>
              <a:ext cx="1065166" cy="38593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rgbClr val="C00000"/>
                  </a:solidFill>
                </a:rPr>
                <a:t>isEnd</a:t>
              </a:r>
              <a:r>
                <a:rPr lang="en-US" altLang="zh-CN" sz="1400" dirty="0">
                  <a:solidFill>
                    <a:srgbClr val="C00000"/>
                  </a:solidFill>
                </a:rPr>
                <a:t>-&gt;1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37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E315A-4220-4E7F-AFE2-8DBAE5CF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自管理敏感词过滤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06B3E-E94E-4FC7-B865-9FE449D62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实现原理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99EB71-CB1A-4A09-B54D-1991E594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078761"/>
            <a:ext cx="2298765" cy="3692768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2C9D07AD-8783-4E68-8B4C-4CA9EBBD7E35}"/>
              </a:ext>
            </a:extLst>
          </p:cNvPr>
          <p:cNvSpPr txBox="1">
            <a:spLocks/>
          </p:cNvSpPr>
          <p:nvPr/>
        </p:nvSpPr>
        <p:spPr>
          <a:xfrm>
            <a:off x="710880" y="1367179"/>
            <a:ext cx="2639030" cy="40204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</a:rPr>
              <a:t>检索的过程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31" name="文本占位符 3">
            <a:extLst>
              <a:ext uri="{FF2B5EF4-FFF2-40B4-BE49-F238E27FC236}">
                <a16:creationId xmlns:a16="http://schemas.microsoft.com/office/drawing/2014/main" id="{735BFBB6-70C4-44A1-88BB-09034790ECC0}"/>
              </a:ext>
            </a:extLst>
          </p:cNvPr>
          <p:cNvSpPr txBox="1">
            <a:spLocks/>
          </p:cNvSpPr>
          <p:nvPr/>
        </p:nvSpPr>
        <p:spPr>
          <a:xfrm>
            <a:off x="881012" y="5872356"/>
            <a:ext cx="2298765" cy="4319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</a:rPr>
              <a:t>初始化后的敏感词库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C1F4949-9FC7-4A3A-A388-96B722EB9D34}"/>
              </a:ext>
            </a:extLst>
          </p:cNvPr>
          <p:cNvSpPr/>
          <p:nvPr/>
        </p:nvSpPr>
        <p:spPr>
          <a:xfrm>
            <a:off x="4616281" y="1367179"/>
            <a:ext cx="3763107" cy="5171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Alibaba PuHuiTi B"/>
              </a:rPr>
              <a:t>遍历文章中的每一个字符</a:t>
            </a:r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E544A8C6-288D-48B8-B090-69720FAFC977}"/>
              </a:ext>
            </a:extLst>
          </p:cNvPr>
          <p:cNvSpPr/>
          <p:nvPr/>
        </p:nvSpPr>
        <p:spPr>
          <a:xfrm>
            <a:off x="4399293" y="2215809"/>
            <a:ext cx="4197079" cy="633046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该字符在敏感词库中是否存在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C658F9-48F3-4B19-A068-402EB7C95D9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6497833" y="1884369"/>
            <a:ext cx="2" cy="331440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A71C3CE-7DCE-471A-A210-5C98ECB3C1E5}"/>
              </a:ext>
            </a:extLst>
          </p:cNvPr>
          <p:cNvSpPr/>
          <p:nvPr/>
        </p:nvSpPr>
        <p:spPr>
          <a:xfrm>
            <a:off x="4585507" y="3155425"/>
            <a:ext cx="3824653" cy="55507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Alibaba PuHuiTi B"/>
              </a:rPr>
              <a:t>获取该关键字的值的集合，获取</a:t>
            </a:r>
            <a:r>
              <a:rPr lang="en-US" altLang="zh-CN" sz="1400" dirty="0" err="1">
                <a:solidFill>
                  <a:schemeClr val="tx1"/>
                </a:solidFill>
                <a:ea typeface="Alibaba PuHuiTi B"/>
              </a:rPr>
              <a:t>isEnd</a:t>
            </a:r>
            <a:r>
              <a:rPr lang="zh-CN" altLang="en-US" sz="1400" dirty="0">
                <a:solidFill>
                  <a:schemeClr val="tx1"/>
                </a:solidFill>
                <a:ea typeface="Alibaba PuHuiTi B"/>
              </a:rPr>
              <a:t>属性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B72929B-90B2-4159-A6C5-F0470F38F7AB}"/>
              </a:ext>
            </a:extLst>
          </p:cNvPr>
          <p:cNvCxnSpPr>
            <a:cxnSpLocks/>
            <a:stCxn id="16" idx="2"/>
            <a:endCxn id="34" idx="0"/>
          </p:cNvCxnSpPr>
          <p:nvPr/>
        </p:nvCxnSpPr>
        <p:spPr>
          <a:xfrm>
            <a:off x="6497833" y="2848855"/>
            <a:ext cx="1" cy="306570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决策 44">
            <a:extLst>
              <a:ext uri="{FF2B5EF4-FFF2-40B4-BE49-F238E27FC236}">
                <a16:creationId xmlns:a16="http://schemas.microsoft.com/office/drawing/2014/main" id="{CA0E5569-9A86-4A67-ABE6-643F18D9FC3C}"/>
              </a:ext>
            </a:extLst>
          </p:cNvPr>
          <p:cNvSpPr/>
          <p:nvPr/>
        </p:nvSpPr>
        <p:spPr>
          <a:xfrm>
            <a:off x="4399291" y="4093069"/>
            <a:ext cx="4197079" cy="633046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ea typeface="Alibaba PuHuiTi B"/>
              </a:rPr>
              <a:t>isEnd</a:t>
            </a:r>
            <a:r>
              <a:rPr lang="zh-CN" altLang="en-US" sz="1400" dirty="0">
                <a:ea typeface="Alibaba PuHuiTi B"/>
              </a:rPr>
              <a:t>是否为</a:t>
            </a:r>
            <a:r>
              <a:rPr lang="en-US" altLang="zh-CN" sz="1400" dirty="0">
                <a:ea typeface="Alibaba PuHuiTi B"/>
              </a:rPr>
              <a:t>1</a:t>
            </a:r>
            <a:endParaRPr lang="zh-CN" altLang="en-US" sz="1400" dirty="0">
              <a:ea typeface="Alibaba PuHuiTi B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366CAF2-67C1-444A-A26C-4081C4AF6386}"/>
              </a:ext>
            </a:extLst>
          </p:cNvPr>
          <p:cNvSpPr/>
          <p:nvPr/>
        </p:nvSpPr>
        <p:spPr>
          <a:xfrm>
            <a:off x="4585507" y="5072118"/>
            <a:ext cx="3824653" cy="5303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Alibaba PuHuiTi B"/>
              </a:rPr>
              <a:t>查找下一个字符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2117D8E-FBEE-4568-A5F2-0EF3491DFB19}"/>
              </a:ext>
            </a:extLst>
          </p:cNvPr>
          <p:cNvSpPr/>
          <p:nvPr/>
        </p:nvSpPr>
        <p:spPr>
          <a:xfrm>
            <a:off x="10111935" y="3134707"/>
            <a:ext cx="1021471" cy="958362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Alibaba PuHuiTi B"/>
              </a:rPr>
              <a:t>结束</a:t>
            </a:r>
          </a:p>
        </p:txBody>
      </p:sp>
      <p:sp>
        <p:nvSpPr>
          <p:cNvPr id="52" name="流程图: 决策 51">
            <a:extLst>
              <a:ext uri="{FF2B5EF4-FFF2-40B4-BE49-F238E27FC236}">
                <a16:creationId xmlns:a16="http://schemas.microsoft.com/office/drawing/2014/main" id="{FF52CF86-4727-4E14-9C74-318FBAB2F9BF}"/>
              </a:ext>
            </a:extLst>
          </p:cNvPr>
          <p:cNvSpPr/>
          <p:nvPr/>
        </p:nvSpPr>
        <p:spPr>
          <a:xfrm>
            <a:off x="4399292" y="5940611"/>
            <a:ext cx="4197079" cy="633046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该字符的集合是否存在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6446BBC-D083-450F-98A9-61D444C13B51}"/>
              </a:ext>
            </a:extLst>
          </p:cNvPr>
          <p:cNvCxnSpPr>
            <a:stCxn id="34" idx="2"/>
            <a:endCxn id="45" idx="0"/>
          </p:cNvCxnSpPr>
          <p:nvPr/>
        </p:nvCxnSpPr>
        <p:spPr>
          <a:xfrm flipH="1">
            <a:off x="6497831" y="3710504"/>
            <a:ext cx="3" cy="382565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FB78B28-3129-49AD-AB76-55C43CA804BB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>
            <a:off x="6497831" y="4726115"/>
            <a:ext cx="3" cy="346003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E984C97-6B7C-4344-8032-CFC29A78D133}"/>
              </a:ext>
            </a:extLst>
          </p:cNvPr>
          <p:cNvCxnSpPr>
            <a:stCxn id="47" idx="2"/>
            <a:endCxn id="52" idx="0"/>
          </p:cNvCxnSpPr>
          <p:nvPr/>
        </p:nvCxnSpPr>
        <p:spPr>
          <a:xfrm flipH="1">
            <a:off x="6497832" y="5602447"/>
            <a:ext cx="2" cy="338164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9AAC257-0F6D-4C6A-B4AB-BA9FDA5906C4}"/>
              </a:ext>
            </a:extLst>
          </p:cNvPr>
          <p:cNvCxnSpPr>
            <a:stCxn id="52" idx="1"/>
            <a:endCxn id="34" idx="1"/>
          </p:cNvCxnSpPr>
          <p:nvPr/>
        </p:nvCxnSpPr>
        <p:spPr>
          <a:xfrm rot="10800000" flipH="1">
            <a:off x="4399291" y="3432966"/>
            <a:ext cx="186215" cy="2824169"/>
          </a:xfrm>
          <a:prstGeom prst="bentConnector3">
            <a:avLst>
              <a:gd name="adj1" fmla="val -122761"/>
            </a:avLst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813DF289-B034-4236-AC1E-98E37CAF0CB7}"/>
              </a:ext>
            </a:extLst>
          </p:cNvPr>
          <p:cNvCxnSpPr>
            <a:stCxn id="45" idx="3"/>
            <a:endCxn id="51" idx="4"/>
          </p:cNvCxnSpPr>
          <p:nvPr/>
        </p:nvCxnSpPr>
        <p:spPr>
          <a:xfrm flipV="1">
            <a:off x="8596370" y="4093069"/>
            <a:ext cx="2026301" cy="316523"/>
          </a:xfrm>
          <a:prstGeom prst="bentConnector2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2E6CF835-AE9A-44F3-9E60-0930F21B2F7B}"/>
              </a:ext>
            </a:extLst>
          </p:cNvPr>
          <p:cNvCxnSpPr>
            <a:stCxn id="52" idx="3"/>
            <a:endCxn id="51" idx="4"/>
          </p:cNvCxnSpPr>
          <p:nvPr/>
        </p:nvCxnSpPr>
        <p:spPr>
          <a:xfrm flipV="1">
            <a:off x="8596371" y="4093069"/>
            <a:ext cx="2026300" cy="2164065"/>
          </a:xfrm>
          <a:prstGeom prst="bentConnector2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占位符 3">
            <a:extLst>
              <a:ext uri="{FF2B5EF4-FFF2-40B4-BE49-F238E27FC236}">
                <a16:creationId xmlns:a16="http://schemas.microsoft.com/office/drawing/2014/main" id="{2824E047-4A7B-4349-A762-34DB0729EE2F}"/>
              </a:ext>
            </a:extLst>
          </p:cNvPr>
          <p:cNvSpPr txBox="1">
            <a:spLocks/>
          </p:cNvSpPr>
          <p:nvPr/>
        </p:nvSpPr>
        <p:spPr>
          <a:xfrm>
            <a:off x="9027255" y="3924836"/>
            <a:ext cx="467585" cy="4319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</a:rPr>
              <a:t>是</a:t>
            </a:r>
          </a:p>
        </p:txBody>
      </p:sp>
      <p:sp>
        <p:nvSpPr>
          <p:cNvPr id="75" name="文本占位符 3">
            <a:extLst>
              <a:ext uri="{FF2B5EF4-FFF2-40B4-BE49-F238E27FC236}">
                <a16:creationId xmlns:a16="http://schemas.microsoft.com/office/drawing/2014/main" id="{BF60E9BF-3F7B-4867-85C4-B62CF9A4449D}"/>
              </a:ext>
            </a:extLst>
          </p:cNvPr>
          <p:cNvSpPr txBox="1">
            <a:spLocks/>
          </p:cNvSpPr>
          <p:nvPr/>
        </p:nvSpPr>
        <p:spPr>
          <a:xfrm>
            <a:off x="6519409" y="4640167"/>
            <a:ext cx="467585" cy="4319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</a:rPr>
              <a:t>否</a:t>
            </a:r>
          </a:p>
        </p:txBody>
      </p:sp>
      <p:sp>
        <p:nvSpPr>
          <p:cNvPr id="76" name="文本占位符 3">
            <a:extLst>
              <a:ext uri="{FF2B5EF4-FFF2-40B4-BE49-F238E27FC236}">
                <a16:creationId xmlns:a16="http://schemas.microsoft.com/office/drawing/2014/main" id="{C6904BD7-E18C-4F7D-9196-4226BFB2FD18}"/>
              </a:ext>
            </a:extLst>
          </p:cNvPr>
          <p:cNvSpPr txBox="1">
            <a:spLocks/>
          </p:cNvSpPr>
          <p:nvPr/>
        </p:nvSpPr>
        <p:spPr>
          <a:xfrm>
            <a:off x="4170074" y="4539620"/>
            <a:ext cx="467585" cy="4319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</a:rPr>
              <a:t>是</a:t>
            </a:r>
          </a:p>
        </p:txBody>
      </p:sp>
      <p:sp>
        <p:nvSpPr>
          <p:cNvPr id="77" name="文本占位符 3">
            <a:extLst>
              <a:ext uri="{FF2B5EF4-FFF2-40B4-BE49-F238E27FC236}">
                <a16:creationId xmlns:a16="http://schemas.microsoft.com/office/drawing/2014/main" id="{F0D05A5D-7BBA-4C5B-92F2-80243D6F42DF}"/>
              </a:ext>
            </a:extLst>
          </p:cNvPr>
          <p:cNvSpPr txBox="1">
            <a:spLocks/>
          </p:cNvSpPr>
          <p:nvPr/>
        </p:nvSpPr>
        <p:spPr>
          <a:xfrm>
            <a:off x="9027255" y="5771529"/>
            <a:ext cx="467585" cy="4319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</a:rPr>
              <a:t>否</a:t>
            </a:r>
          </a:p>
        </p:txBody>
      </p:sp>
      <p:sp>
        <p:nvSpPr>
          <p:cNvPr id="78" name="文本占位符 3">
            <a:extLst>
              <a:ext uri="{FF2B5EF4-FFF2-40B4-BE49-F238E27FC236}">
                <a16:creationId xmlns:a16="http://schemas.microsoft.com/office/drawing/2014/main" id="{BF539935-9EDC-40C2-8553-AE21E07800FB}"/>
              </a:ext>
            </a:extLst>
          </p:cNvPr>
          <p:cNvSpPr txBox="1">
            <a:spLocks/>
          </p:cNvSpPr>
          <p:nvPr/>
        </p:nvSpPr>
        <p:spPr>
          <a:xfrm>
            <a:off x="6549862" y="2762907"/>
            <a:ext cx="467585" cy="4319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</a:rPr>
              <a:t>是</a:t>
            </a:r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BC31FC99-790A-4529-ADD6-4BA8C1BE36AB}"/>
              </a:ext>
            </a:extLst>
          </p:cNvPr>
          <p:cNvCxnSpPr>
            <a:stCxn id="16" idx="3"/>
            <a:endCxn id="51" idx="0"/>
          </p:cNvCxnSpPr>
          <p:nvPr/>
        </p:nvCxnSpPr>
        <p:spPr>
          <a:xfrm>
            <a:off x="8596372" y="2532332"/>
            <a:ext cx="2026299" cy="602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文本占位符 3">
            <a:extLst>
              <a:ext uri="{FF2B5EF4-FFF2-40B4-BE49-F238E27FC236}">
                <a16:creationId xmlns:a16="http://schemas.microsoft.com/office/drawing/2014/main" id="{FDE4E25F-E841-4AE6-8825-B7F6E2E67152}"/>
              </a:ext>
            </a:extLst>
          </p:cNvPr>
          <p:cNvSpPr txBox="1">
            <a:spLocks/>
          </p:cNvSpPr>
          <p:nvPr/>
        </p:nvSpPr>
        <p:spPr>
          <a:xfrm>
            <a:off x="9141935" y="2046025"/>
            <a:ext cx="467585" cy="4319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</a:rPr>
              <a:t>否</a:t>
            </a:r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207E254B-8FBA-4087-AE3F-F0AEDACBD1F1}"/>
              </a:ext>
            </a:extLst>
          </p:cNvPr>
          <p:cNvSpPr txBox="1">
            <a:spLocks/>
          </p:cNvSpPr>
          <p:nvPr/>
        </p:nvSpPr>
        <p:spPr>
          <a:xfrm>
            <a:off x="4694110" y="835747"/>
            <a:ext cx="4333145" cy="4319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</a:rPr>
              <a:t>文章内容：我是一个好人，并不买卖冰毒</a:t>
            </a:r>
          </a:p>
        </p:txBody>
      </p:sp>
    </p:spTree>
    <p:extLst>
      <p:ext uri="{BB962C8B-B14F-4D97-AF65-F5344CB8AC3E}">
        <p14:creationId xmlns:p14="http://schemas.microsoft.com/office/powerpoint/2010/main" val="38770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 animBg="1"/>
      <p:bldP spid="16" grpId="0" animBg="1"/>
      <p:bldP spid="34" grpId="0" animBg="1"/>
      <p:bldP spid="45" grpId="0" animBg="1"/>
      <p:bldP spid="47" grpId="0" animBg="1"/>
      <p:bldP spid="51" grpId="0" animBg="1"/>
      <p:bldP spid="52" grpId="0" animBg="1"/>
      <p:bldP spid="74" grpId="0"/>
      <p:bldP spid="75" grpId="0"/>
      <p:bldP spid="76" grpId="0"/>
      <p:bldP spid="77" grpId="0"/>
      <p:bldP spid="78" grpId="0"/>
      <p:bldP spid="81" grpId="0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C7F61-59CD-4EA5-9DAE-5BE87E5D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自管理敏感词过滤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D710F-DF6A-482F-A8FE-974533379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自管理敏感词集成到文章审核中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0FEA-2EA5-4CB8-85E6-131E020FB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517190"/>
          </a:xfrm>
        </p:spPr>
        <p:txBody>
          <a:bodyPr/>
          <a:lstStyle/>
          <a:p>
            <a:r>
              <a:rPr lang="zh-CN" altLang="en-US" dirty="0"/>
              <a:t>①：创建敏感词表，导入资料中</a:t>
            </a:r>
            <a:r>
              <a:rPr lang="en-US" altLang="zh-CN" dirty="0" err="1"/>
              <a:t>wm_sensitive</a:t>
            </a:r>
            <a:r>
              <a:rPr lang="zh-CN" altLang="en-US" dirty="0"/>
              <a:t>到</a:t>
            </a:r>
            <a:r>
              <a:rPr lang="en-US" altLang="zh-CN" dirty="0" err="1"/>
              <a:t>leadnews_wemedia</a:t>
            </a:r>
            <a:r>
              <a:rPr lang="zh-CN" altLang="en-US" dirty="0"/>
              <a:t>库中</a:t>
            </a:r>
            <a:endParaRPr lang="en-US" altLang="zh-CN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B0DBDEEA-4339-490B-A002-2D8E6D89B4A5}"/>
              </a:ext>
            </a:extLst>
          </p:cNvPr>
          <p:cNvSpPr txBox="1">
            <a:spLocks/>
          </p:cNvSpPr>
          <p:nvPr/>
        </p:nvSpPr>
        <p:spPr>
          <a:xfrm>
            <a:off x="2195450" y="3127164"/>
            <a:ext cx="9214230" cy="102280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②：拷贝对应的</a:t>
            </a:r>
            <a:r>
              <a:rPr lang="en-US" altLang="zh-CN" dirty="0" err="1"/>
              <a:t>wm_sensitive</a:t>
            </a:r>
            <a:r>
              <a:rPr lang="zh-CN" altLang="en-US" dirty="0"/>
              <a:t>的</a:t>
            </a:r>
            <a:r>
              <a:rPr lang="en-US" altLang="zh-CN" dirty="0"/>
              <a:t>mapper</a:t>
            </a:r>
            <a:r>
              <a:rPr lang="zh-CN" altLang="en-US" dirty="0"/>
              <a:t>到项目中</a:t>
            </a:r>
            <a:endParaRPr lang="en-US" altLang="zh-CN" dirty="0"/>
          </a:p>
          <a:p>
            <a:r>
              <a:rPr lang="zh-CN" altLang="en-US" dirty="0"/>
              <a:t>③：在文章审核的代码中添加自管理敏感词审核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081D87-722B-4F25-BF08-8D0B281B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37" y="2165630"/>
            <a:ext cx="60198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6C5193C-2AC2-4A13-9D19-24183CA0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237" y="4043030"/>
            <a:ext cx="8921457" cy="267765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boolean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handleSensitiveScan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content,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WmNews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wmNews) {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flag 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查询所有的敏感词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WmSensitive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wmSensitives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wmSensitiveMapper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.selectList(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Wrappers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WmSensitive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lambdaQuery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().select(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WmSensitive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::getSensitives));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sensitiveList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wmSensitives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.stream().map(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WmSensitive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::getSensitives).collect(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初始化敏感词库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SensitiveWordUtil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initMap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sensitiveList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查看文章中是否包含敏感词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wordmap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SensitiveWordUtil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matchWords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(content);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wordmap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.size() &gt;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updateWmNews(wmNews, 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当前文章中存在违规内容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wordmap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flag 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flag;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801E0-98CB-4A23-A1C0-B5CBC5A51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图片文字</a:t>
            </a:r>
            <a:r>
              <a:rPr lang="en-US" altLang="zh-CN" dirty="0"/>
              <a:t>-</a:t>
            </a:r>
            <a:r>
              <a:rPr lang="zh-CN" altLang="en-US" dirty="0"/>
              <a:t>敏感词过滤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60A894-9FAE-4738-8CE6-51D13B90C6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506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27560-86F2-4A7E-A32C-868A432E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图片文字</a:t>
            </a:r>
            <a:r>
              <a:rPr lang="en-US" altLang="zh-CN" dirty="0"/>
              <a:t>-</a:t>
            </a:r>
            <a:r>
              <a:rPr lang="zh-CN" altLang="en-US" dirty="0"/>
              <a:t>敏感词过滤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02826D-C73C-499E-8065-E71673EAA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25799C-E5F4-4006-BD15-A745C528B6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788261"/>
          </a:xfrm>
        </p:spPr>
        <p:txBody>
          <a:bodyPr/>
          <a:lstStyle/>
          <a:p>
            <a:r>
              <a:rPr lang="zh-CN" altLang="en-US" dirty="0"/>
              <a:t>产品经理</a:t>
            </a:r>
            <a:r>
              <a:rPr lang="zh-CN" altLang="en-US" dirty="0">
                <a:solidFill>
                  <a:srgbClr val="C00000"/>
                </a:solidFill>
              </a:rPr>
              <a:t>又</a:t>
            </a:r>
            <a:r>
              <a:rPr lang="zh-CN" altLang="en-US" dirty="0"/>
              <a:t>召集开会，对于上次提出的自管理敏感词也很满意。这次会议核心的内容如下：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A298C06-2F14-4451-ADD5-87FAF423679D}"/>
              </a:ext>
            </a:extLst>
          </p:cNvPr>
          <p:cNvGrpSpPr/>
          <p:nvPr/>
        </p:nvGrpSpPr>
        <p:grpSpPr>
          <a:xfrm>
            <a:off x="746600" y="2172480"/>
            <a:ext cx="10698800" cy="3496211"/>
            <a:chOff x="1265346" y="2576926"/>
            <a:chExt cx="10698800" cy="3496211"/>
          </a:xfrm>
        </p:grpSpPr>
        <p:sp>
          <p:nvSpPr>
            <p:cNvPr id="5" name="文本占位符 3">
              <a:extLst>
                <a:ext uri="{FF2B5EF4-FFF2-40B4-BE49-F238E27FC236}">
                  <a16:creationId xmlns:a16="http://schemas.microsoft.com/office/drawing/2014/main" id="{F0B6B789-D7EB-4AE4-9EC9-6DC6813B0B55}"/>
                </a:ext>
              </a:extLst>
            </p:cNvPr>
            <p:cNvSpPr txBox="1">
              <a:spLocks/>
            </p:cNvSpPr>
            <p:nvPr/>
          </p:nvSpPr>
          <p:spPr>
            <a:xfrm>
              <a:off x="1265346" y="2576926"/>
              <a:ext cx="10698800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/>
                <a:t>文章中包含的图片要识别文字，过滤掉图片文字的敏感词</a:t>
              </a:r>
              <a:endParaRPr lang="en-US" altLang="zh-CN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29096ED-525C-4F82-9521-1B841C8D8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7744" y="3377562"/>
              <a:ext cx="5334000" cy="26955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5427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E5318-7755-4B98-BA74-E011A943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图片文字</a:t>
            </a:r>
            <a:r>
              <a:rPr lang="en-US" altLang="zh-CN" dirty="0"/>
              <a:t>-</a:t>
            </a:r>
            <a:r>
              <a:rPr lang="zh-CN" altLang="en-US" dirty="0"/>
              <a:t>敏感词过滤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5FB512-9367-4DF0-B0C5-49C264F53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图片文字识别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DFB6B9-3B88-47AE-A01A-A28E3EE6D2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394931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OCR?</a:t>
            </a:r>
          </a:p>
          <a:p>
            <a:r>
              <a:rPr lang="en-US" altLang="zh-CN" dirty="0"/>
              <a:t>OCR </a:t>
            </a:r>
            <a:r>
              <a:rPr lang="zh-CN" altLang="en-US" dirty="0"/>
              <a:t>（</a:t>
            </a:r>
            <a:r>
              <a:rPr lang="en-US" altLang="zh-CN" dirty="0"/>
              <a:t>Optical Character Recognition</a:t>
            </a:r>
            <a:r>
              <a:rPr lang="zh-CN" altLang="en-US" dirty="0"/>
              <a:t>，光学字符识别）是指电子设备（例如扫描仪或数码相机）检查纸上打印的字符，通过检测暗、亮的模式确定其形状，然后用字符识别方法将形状翻译成计算机文字的过程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89A0220-D69A-48E8-AB0E-B11FE7F1C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676234"/>
              </p:ext>
            </p:extLst>
          </p:nvPr>
        </p:nvGraphicFramePr>
        <p:xfrm>
          <a:off x="1480687" y="3508131"/>
          <a:ext cx="8822419" cy="216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90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735517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607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方案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Alibaba PuHuiTi B"/>
                          <a:cs typeface="+mn-cs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4310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Alibaba PuHuiTi B"/>
                        </a:rPr>
                        <a:t>百度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Alibaba PuHuiTi B"/>
                        </a:rPr>
                        <a:t>OCR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收费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542556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ea typeface="Alibaba PuHuiTi B"/>
                        </a:rPr>
                        <a:t>Tesseract-OCR 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ea typeface="Alibaba PuHuiTi B"/>
                        </a:rPr>
                        <a:t>Google</a:t>
                      </a:r>
                      <a:r>
                        <a:rPr lang="zh-CN" altLang="en-US" sz="1600" dirty="0">
                          <a:ea typeface="Alibaba PuHuiTi B"/>
                        </a:rPr>
                        <a:t>维护的开源</a:t>
                      </a:r>
                      <a:r>
                        <a:rPr lang="en-US" altLang="zh-CN" sz="1600" dirty="0">
                          <a:ea typeface="Alibaba PuHuiTi B"/>
                        </a:rPr>
                        <a:t>OCR</a:t>
                      </a:r>
                      <a:r>
                        <a:rPr lang="zh-CN" altLang="en-US" sz="1600" dirty="0">
                          <a:ea typeface="Alibaba PuHuiTi B"/>
                        </a:rPr>
                        <a:t>引擎，支持</a:t>
                      </a:r>
                      <a:r>
                        <a:rPr lang="en-US" altLang="zh-CN" sz="1600" dirty="0">
                          <a:ea typeface="Alibaba PuHuiTi B"/>
                        </a:rPr>
                        <a:t>Java</a:t>
                      </a:r>
                      <a:r>
                        <a:rPr lang="zh-CN" altLang="en-US" sz="1600" dirty="0">
                          <a:ea typeface="Alibaba PuHuiTi B"/>
                        </a:rPr>
                        <a:t>，</a:t>
                      </a:r>
                      <a:r>
                        <a:rPr lang="en-US" altLang="zh-CN" sz="1600" dirty="0">
                          <a:ea typeface="Alibaba PuHuiTi B"/>
                        </a:rPr>
                        <a:t>Python</a:t>
                      </a:r>
                      <a:r>
                        <a:rPr lang="zh-CN" altLang="en-US" sz="1600" dirty="0">
                          <a:ea typeface="Alibaba PuHuiTi B"/>
                        </a:rPr>
                        <a:t>等语言调用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588775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ea typeface="Alibaba PuHuiTi B"/>
                        </a:rPr>
                        <a:t>Tess4J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>
                          <a:ea typeface="Alibaba PuHuiTi B"/>
                        </a:rPr>
                        <a:t>封装了</a:t>
                      </a:r>
                      <a:r>
                        <a:rPr lang="en-US" altLang="zh-CN" sz="1600" dirty="0">
                          <a:ea typeface="Alibaba PuHuiTi B"/>
                        </a:rPr>
                        <a:t>Tesseract-OCR </a:t>
                      </a:r>
                      <a:r>
                        <a:rPr lang="zh-CN" altLang="en-US" sz="1600" dirty="0">
                          <a:ea typeface="Alibaba PuHuiTi B"/>
                        </a:rPr>
                        <a:t>，支持</a:t>
                      </a:r>
                      <a:r>
                        <a:rPr lang="en-US" altLang="zh-CN" sz="1600" dirty="0">
                          <a:ea typeface="Alibaba PuHuiTi B"/>
                        </a:rPr>
                        <a:t>Java</a:t>
                      </a:r>
                      <a:r>
                        <a:rPr lang="zh-CN" altLang="en-US" sz="1600" dirty="0">
                          <a:ea typeface="Alibaba PuHuiTi B"/>
                        </a:rPr>
                        <a:t>调用</a:t>
                      </a:r>
                      <a:endParaRPr lang="en-US" altLang="zh-CN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15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CC4BA-ABF6-4C06-9527-D10DD9F8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图片文字</a:t>
            </a:r>
            <a:r>
              <a:rPr lang="en-US" altLang="zh-CN" dirty="0"/>
              <a:t>-</a:t>
            </a:r>
            <a:r>
              <a:rPr lang="zh-CN" altLang="en-US" dirty="0"/>
              <a:t>敏感词过滤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64B7F-2414-4218-BF07-6B77D83C9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>
                <a:ea typeface="Alibaba PuHuiTi B"/>
              </a:rPr>
              <a:t>Tesseract-OCR </a:t>
            </a:r>
            <a:endParaRPr lang="zh-CN" altLang="en-US" sz="18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Alibaba PuHuiTi B"/>
              <a:cs typeface="+mn-cs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4EC09C-9807-4B54-B7EE-EF72D5EBC3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3074262"/>
          </a:xfrm>
        </p:spPr>
        <p:txBody>
          <a:bodyPr/>
          <a:lstStyle/>
          <a:p>
            <a:r>
              <a:rPr lang="en-US" altLang="zh-CN" sz="1600" dirty="0">
                <a:ea typeface="Alibaba PuHuiTi B"/>
              </a:rPr>
              <a:t>Tesseract-OCR </a:t>
            </a:r>
            <a:r>
              <a:rPr lang="zh-CN" altLang="en-US" dirty="0"/>
              <a:t>特点：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Tesseract</a:t>
            </a:r>
            <a:r>
              <a:rPr lang="zh-CN" altLang="en-US" dirty="0"/>
              <a:t>支持</a:t>
            </a:r>
            <a:r>
              <a:rPr lang="en-US" altLang="zh-CN" dirty="0"/>
              <a:t>UTF-8</a:t>
            </a:r>
            <a:r>
              <a:rPr lang="zh-CN" altLang="en-US" dirty="0"/>
              <a:t>编码格式，并且可以“开箱即用”地识别</a:t>
            </a:r>
            <a:r>
              <a:rPr lang="en-US" altLang="zh-CN" dirty="0"/>
              <a:t>100</a:t>
            </a:r>
            <a:r>
              <a:rPr lang="zh-CN" altLang="en-US" dirty="0"/>
              <a:t>多种语言。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Tesseract</a:t>
            </a:r>
            <a:r>
              <a:rPr lang="zh-CN" altLang="en-US" dirty="0"/>
              <a:t>支持多种输出格式：纯文本，</a:t>
            </a:r>
            <a:r>
              <a:rPr lang="en-US" altLang="zh-CN" dirty="0" err="1"/>
              <a:t>hOCR</a:t>
            </a:r>
            <a:r>
              <a:rPr lang="zh-CN" altLang="en-US" dirty="0"/>
              <a:t>（</a:t>
            </a:r>
            <a:r>
              <a:rPr lang="en-US" altLang="zh-CN" dirty="0"/>
              <a:t>HTML</a:t>
            </a:r>
            <a:r>
              <a:rPr lang="zh-CN" altLang="en-US" dirty="0"/>
              <a:t>），</a:t>
            </a:r>
            <a:r>
              <a:rPr lang="en-US" altLang="zh-CN" dirty="0"/>
              <a:t>PDF</a:t>
            </a:r>
            <a:r>
              <a:rPr lang="zh-CN" altLang="en-US" dirty="0"/>
              <a:t>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官方建议，为了获得更好的</a:t>
            </a:r>
            <a:r>
              <a:rPr lang="en-US" altLang="zh-CN" dirty="0"/>
              <a:t>OCR</a:t>
            </a:r>
            <a:r>
              <a:rPr lang="zh-CN" altLang="en-US" dirty="0"/>
              <a:t>结果，最好提供给高质量的图像。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Tesseract</a:t>
            </a:r>
            <a:r>
              <a:rPr lang="zh-CN" altLang="en-US" dirty="0"/>
              <a:t>进行识别其他语言的训练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具体的训练方式，请参考官方提供的文档：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https://tesseract-ocr.github.io/tessdoc/</a:t>
            </a:r>
            <a:endParaRPr lang="zh-CN" altLang="en-US" sz="1600" b="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470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72187-A72F-466E-93A3-B3CDABD3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图片文字</a:t>
            </a:r>
            <a:r>
              <a:rPr lang="en-US" altLang="zh-CN" dirty="0"/>
              <a:t>-</a:t>
            </a:r>
            <a:r>
              <a:rPr lang="zh-CN" altLang="en-US" dirty="0"/>
              <a:t>敏感词过滤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CBB5C-BC05-4A36-B16F-18AA77B3A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Tess4j</a:t>
            </a:r>
            <a:r>
              <a:rPr lang="zh-CN" altLang="en-US" dirty="0"/>
              <a:t>案例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A5360-C05D-4157-B436-3D707A9D52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517191"/>
          </a:xfrm>
        </p:spPr>
        <p:txBody>
          <a:bodyPr/>
          <a:lstStyle/>
          <a:p>
            <a:r>
              <a:rPr lang="zh-CN" altLang="en-US" dirty="0"/>
              <a:t>①：创建项目导入</a:t>
            </a:r>
            <a:r>
              <a:rPr lang="en-US" altLang="zh-CN" dirty="0"/>
              <a:t>tess4j</a:t>
            </a:r>
            <a:r>
              <a:rPr lang="zh-CN" altLang="en-US" dirty="0"/>
              <a:t>对应的依赖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DA9398-9D6E-4779-A86A-E3BB3095E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824" y="2199568"/>
            <a:ext cx="6022732" cy="101566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&gt;net.sourceforge.tess4j&lt;/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&gt;tess4j&lt;/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&gt;4.1.1&lt;/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5EC9E987-95AE-48DA-B137-E0F53A5F2E2A}"/>
              </a:ext>
            </a:extLst>
          </p:cNvPr>
          <p:cNvSpPr txBox="1">
            <a:spLocks/>
          </p:cNvSpPr>
          <p:nvPr/>
        </p:nvSpPr>
        <p:spPr>
          <a:xfrm>
            <a:off x="2239410" y="3345355"/>
            <a:ext cx="9214230" cy="5948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②：导入中文字体库，</a:t>
            </a:r>
            <a:r>
              <a:rPr lang="en-US" altLang="zh-CN" dirty="0"/>
              <a:t> </a:t>
            </a:r>
            <a:r>
              <a:rPr lang="zh-CN" altLang="en-US" dirty="0"/>
              <a:t>把资料中的</a:t>
            </a:r>
            <a:r>
              <a:rPr lang="en-US" altLang="zh-CN" dirty="0" err="1"/>
              <a:t>tessdata</a:t>
            </a:r>
            <a:r>
              <a:rPr lang="zh-CN" altLang="en-US" dirty="0"/>
              <a:t>文件夹拷贝到自己的工作空间下</a:t>
            </a:r>
            <a:endParaRPr lang="en-US" altLang="zh-CN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53396518-98B0-4AFA-B153-56756F19A0AB}"/>
              </a:ext>
            </a:extLst>
          </p:cNvPr>
          <p:cNvSpPr txBox="1">
            <a:spLocks/>
          </p:cNvSpPr>
          <p:nvPr/>
        </p:nvSpPr>
        <p:spPr>
          <a:xfrm>
            <a:off x="2248202" y="4546909"/>
            <a:ext cx="9214230" cy="5948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③：编写测试类进行测试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EBB575-4C3F-4F62-898A-7F504136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408" y="3919439"/>
            <a:ext cx="190500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321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8546B-AA48-4C8C-8F1C-17740C13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自媒体文章自动审核流程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DB9955-0E22-45C8-9043-E4010E29E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审核方式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DC173-E7CE-432C-A7E1-A7FBD73B90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0669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自动审核</a:t>
            </a:r>
            <a:endParaRPr lang="en-US" altLang="zh-CN" dirty="0"/>
          </a:p>
          <a:p>
            <a:r>
              <a:rPr lang="zh-CN" altLang="en-US" dirty="0"/>
              <a:t>文章发布之后，系统自动审核，主要是通过第三方接口对文章内容进行审核（成功、失败、不确定）。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3D5BEDB8-5D30-466B-98DA-FE903CF41884}"/>
              </a:ext>
            </a:extLst>
          </p:cNvPr>
          <p:cNvSpPr txBox="1">
            <a:spLocks/>
          </p:cNvSpPr>
          <p:nvPr/>
        </p:nvSpPr>
        <p:spPr>
          <a:xfrm>
            <a:off x="746600" y="2787162"/>
            <a:ext cx="10698800" cy="11342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人工审核</a:t>
            </a:r>
            <a:endParaRPr lang="en-US" altLang="zh-CN" dirty="0"/>
          </a:p>
          <a:p>
            <a:r>
              <a:rPr lang="zh-CN" altLang="en-US" dirty="0"/>
              <a:t>待自动审核返回</a:t>
            </a:r>
            <a:r>
              <a:rPr lang="zh-CN" altLang="en-US" dirty="0">
                <a:solidFill>
                  <a:srgbClr val="C00000"/>
                </a:solidFill>
              </a:rPr>
              <a:t>不确定</a:t>
            </a:r>
            <a:r>
              <a:rPr lang="zh-CN" altLang="en-US" dirty="0"/>
              <a:t>信息时，转到人工审核，由平台管理员进行审核。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8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47C75-D163-4D99-8730-9E2A7C6C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图片文字</a:t>
            </a:r>
            <a:r>
              <a:rPr lang="en-US" altLang="zh-CN" dirty="0"/>
              <a:t>-</a:t>
            </a:r>
            <a:r>
              <a:rPr lang="zh-CN" altLang="en-US" dirty="0"/>
              <a:t>敏感词过滤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CD53A5-74C8-4F3E-85CA-3AD1E8196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管理敏感词和图片文字识别集成到文章审核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448D8B-B2CC-4E9C-8DE8-F06CA71DB5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488326"/>
            <a:ext cx="9214230" cy="517190"/>
          </a:xfrm>
        </p:spPr>
        <p:txBody>
          <a:bodyPr/>
          <a:lstStyle/>
          <a:p>
            <a:r>
              <a:rPr lang="zh-CN" altLang="en-US" dirty="0"/>
              <a:t>①：在</a:t>
            </a:r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-common</a:t>
            </a:r>
            <a:r>
              <a:rPr lang="zh-CN" altLang="en-US" dirty="0"/>
              <a:t>中创建工具类，封装一下</a:t>
            </a:r>
            <a:r>
              <a:rPr lang="en-US" altLang="zh-CN" dirty="0"/>
              <a:t>tess4j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6FF2EA-DBBA-4C13-BABF-CB248C2F2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929" y="4664079"/>
            <a:ext cx="7183625" cy="1954381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byte[]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转换为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BufferedImage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ByteArrayInputStream 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ByteArrayInputStream(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BufferedImage imageFile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ImageIO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识别图片文字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result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Tess4jUtils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doOCR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imageFile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识别内容：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审核是否包含敏感词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isSensitive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handleSensitiveScan(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,wmNews);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isSensitive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isSensitive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EF138F53-4F65-46CF-926A-85885DAE3E7D}"/>
              </a:ext>
            </a:extLst>
          </p:cNvPr>
          <p:cNvSpPr txBox="1">
            <a:spLocks/>
          </p:cNvSpPr>
          <p:nvPr/>
        </p:nvSpPr>
        <p:spPr>
          <a:xfrm>
            <a:off x="2195450" y="4159299"/>
            <a:ext cx="9214230" cy="4308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②：修改审核文章中的图片审核逻辑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A91EF0E-9BA7-45D0-AB2A-573299C27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654" y="1964738"/>
            <a:ext cx="7200900" cy="2123658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doOCR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BufferedImage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image)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TesseractException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Tesseract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ITesseract tesseract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Tesseract();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设置字体库路径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tesseract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.setDatapath(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dataPath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中文识别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tesseract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.setLanguage(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ocr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识别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tesseract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.doOCR(image);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替换回车和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tal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键  使结果为一行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result.replaceAll(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r|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60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920B6-E67E-428B-A994-81ACBAD0E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71459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文章详情</a:t>
            </a:r>
            <a:r>
              <a:rPr lang="en-US" altLang="zh-CN" dirty="0"/>
              <a:t>-</a:t>
            </a:r>
            <a:r>
              <a:rPr lang="zh-CN" altLang="en-US" dirty="0"/>
              <a:t>静态文件生成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C3631E-12F0-417B-A97E-D99F383587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8214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309F1-6863-4BB5-AE97-B5D7E2E8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文章详情</a:t>
            </a:r>
            <a:r>
              <a:rPr lang="en-US" altLang="zh-CN" dirty="0"/>
              <a:t>-</a:t>
            </a:r>
            <a:r>
              <a:rPr lang="zh-CN" altLang="en-US" dirty="0"/>
              <a:t>静态文件生成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5558B6-FA19-448B-BFE8-61B8A5116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思路分析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3BC460-48F6-461F-AA2F-F49A77561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dirty="0"/>
              <a:t>文章端创建</a:t>
            </a:r>
            <a:r>
              <a:rPr lang="en-US" altLang="zh-CN" dirty="0"/>
              <a:t>app</a:t>
            </a:r>
            <a:r>
              <a:rPr lang="zh-CN" altLang="en-US" dirty="0"/>
              <a:t>相关文章时，生成文章详情静态页上传到</a:t>
            </a:r>
            <a:r>
              <a:rPr lang="en-US" altLang="zh-CN" dirty="0" err="1"/>
              <a:t>MinIO</a:t>
            </a:r>
            <a:r>
              <a:rPr lang="zh-CN" altLang="en-US" dirty="0"/>
              <a:t>中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832D81-5A14-4F56-AD0E-FD87029906EB}"/>
              </a:ext>
            </a:extLst>
          </p:cNvPr>
          <p:cNvSpPr/>
          <p:nvPr/>
        </p:nvSpPr>
        <p:spPr>
          <a:xfrm>
            <a:off x="1187179" y="3316261"/>
            <a:ext cx="16002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Alibaba PuHuiTi B"/>
              </a:rPr>
              <a:t>审核文章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76243A-BA7A-4658-83B4-FBEB8D07508A}"/>
              </a:ext>
            </a:extLst>
          </p:cNvPr>
          <p:cNvSpPr/>
          <p:nvPr/>
        </p:nvSpPr>
        <p:spPr>
          <a:xfrm>
            <a:off x="4442494" y="3317822"/>
            <a:ext cx="2415505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Alibaba PuHuiTi B"/>
              </a:rPr>
              <a:t>修改或创建</a:t>
            </a:r>
            <a:r>
              <a:rPr lang="en-US" altLang="zh-CN" sz="1600" dirty="0">
                <a:solidFill>
                  <a:schemeClr val="tx1"/>
                </a:solidFill>
                <a:ea typeface="Alibaba PuHuiTi B"/>
              </a:rPr>
              <a:t>app</a:t>
            </a:r>
            <a:r>
              <a:rPr lang="zh-CN" altLang="en-US" sz="1600" dirty="0">
                <a:solidFill>
                  <a:schemeClr val="tx1"/>
                </a:solidFill>
                <a:ea typeface="Alibaba PuHuiTi B"/>
              </a:rPr>
              <a:t>相关数据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0C9914-2F66-48D0-B10D-C161A5103761}"/>
              </a:ext>
            </a:extLst>
          </p:cNvPr>
          <p:cNvSpPr/>
          <p:nvPr/>
        </p:nvSpPr>
        <p:spPr>
          <a:xfrm>
            <a:off x="8358382" y="3317822"/>
            <a:ext cx="2247037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Alibaba PuHuiTi B"/>
              </a:rPr>
              <a:t>生成静态文件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E0B8F38-1E78-4222-9704-D411E1A780C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87379" y="3659161"/>
            <a:ext cx="1655115" cy="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09CC86-2921-4EB1-A8F2-72064ADBD42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857999" y="3660722"/>
            <a:ext cx="1500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F0A381FA-0359-47CD-8F8B-1F057C9130E4}"/>
              </a:ext>
            </a:extLst>
          </p:cNvPr>
          <p:cNvSpPr txBox="1">
            <a:spLocks/>
          </p:cNvSpPr>
          <p:nvPr/>
        </p:nvSpPr>
        <p:spPr>
          <a:xfrm>
            <a:off x="2999258" y="3198839"/>
            <a:ext cx="144323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feign</a:t>
            </a:r>
            <a:r>
              <a:rPr lang="zh-CN" altLang="en-US" dirty="0"/>
              <a:t>远程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467090DF-D6E7-446E-AE3E-1A0F9F6BB842}"/>
              </a:ext>
            </a:extLst>
          </p:cNvPr>
          <p:cNvSpPr txBox="1">
            <a:spLocks/>
          </p:cNvSpPr>
          <p:nvPr/>
        </p:nvSpPr>
        <p:spPr>
          <a:xfrm>
            <a:off x="7238434" y="3170405"/>
            <a:ext cx="851991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异步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FF98EA-170E-41A3-8D66-8C9697A6F90A}"/>
              </a:ext>
            </a:extLst>
          </p:cNvPr>
          <p:cNvSpPr/>
          <p:nvPr/>
        </p:nvSpPr>
        <p:spPr>
          <a:xfrm>
            <a:off x="4264270" y="2734408"/>
            <a:ext cx="6740552" cy="1872761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E097E617-6FCF-47C9-BD7B-1D3E7D2FDE0E}"/>
              </a:ext>
            </a:extLst>
          </p:cNvPr>
          <p:cNvSpPr txBox="1">
            <a:spLocks/>
          </p:cNvSpPr>
          <p:nvPr/>
        </p:nvSpPr>
        <p:spPr>
          <a:xfrm>
            <a:off x="7164793" y="4691474"/>
            <a:ext cx="1601137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文章微服务</a:t>
            </a:r>
          </a:p>
        </p:txBody>
      </p:sp>
    </p:spTree>
    <p:extLst>
      <p:ext uri="{BB962C8B-B14F-4D97-AF65-F5344CB8AC3E}">
        <p14:creationId xmlns:p14="http://schemas.microsoft.com/office/powerpoint/2010/main" val="772657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309F1-6863-4BB5-AE97-B5D7E2E8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文章详情</a:t>
            </a:r>
            <a:r>
              <a:rPr lang="en-US" altLang="zh-CN" dirty="0"/>
              <a:t>-</a:t>
            </a:r>
            <a:r>
              <a:rPr lang="zh-CN" altLang="en-US" dirty="0"/>
              <a:t>静态文件生成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5558B6-FA19-448B-BFE8-61B8A5116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3BC460-48F6-461F-AA2F-F49A77561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dirty="0"/>
              <a:t>文章端创建</a:t>
            </a:r>
            <a:r>
              <a:rPr lang="en-US" altLang="zh-CN" dirty="0"/>
              <a:t>app</a:t>
            </a:r>
            <a:r>
              <a:rPr lang="zh-CN" altLang="en-US" dirty="0"/>
              <a:t>相关文章时，生成文章详情静态页上传到</a:t>
            </a:r>
            <a:r>
              <a:rPr lang="en-US" altLang="zh-CN" dirty="0" err="1"/>
              <a:t>MinIO</a:t>
            </a:r>
            <a:r>
              <a:rPr lang="zh-CN" altLang="en-US" dirty="0"/>
              <a:t>中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84B6F5-E8F4-43BF-B7CC-ACE6C3597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76" y="2168905"/>
            <a:ext cx="9381392" cy="445506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@Async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buildArticleToMinIO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apArticle,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content)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//4.1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获取文章内容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StringUtils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isNotBlank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(content)){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//4.2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文章内容通过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freemarker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StringWriter out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StringWriter();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Template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template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template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.getTemplate(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"article.ftl"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数据模型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contentDataModel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HashMap&lt;&gt;();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contentDataModel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parseArray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(content));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合成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template.process(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contentDataModel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e.printStackTrace();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//4.3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文件上传到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minio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InputStream in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ByteArrayInputStream(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.toString().getBytes());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path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fileStorageService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.uploadHtmlFile(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apArticle.getId() +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".html"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//4.4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ap_article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表，保存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static_url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apArticleService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.update(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Wrappers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lambdaUpdate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().eq(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::getId,apArticle.getId())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.set(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::getStaticUrl,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050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BE14A-212D-48A0-909D-CC64858B8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9417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作业和思考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4EAAC-7006-4F6A-8BCD-2F499EC24E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24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455FC-A196-4DAD-BEC4-F8A1883B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自媒体文章审核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E5C88-69A6-4918-8596-E37756BE7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分布式事物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06035AA-B98F-4E3C-8C10-F96DBD4EA7B0}"/>
              </a:ext>
            </a:extLst>
          </p:cNvPr>
          <p:cNvGrpSpPr/>
          <p:nvPr/>
        </p:nvGrpSpPr>
        <p:grpSpPr>
          <a:xfrm>
            <a:off x="1723292" y="2786033"/>
            <a:ext cx="2233246" cy="1988190"/>
            <a:chOff x="1723292" y="2786033"/>
            <a:chExt cx="2233246" cy="1988190"/>
          </a:xfrm>
        </p:grpSpPr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5227A5D7-29DB-4E2C-B4DF-57A84715C497}"/>
                </a:ext>
              </a:extLst>
            </p:cNvPr>
            <p:cNvSpPr/>
            <p:nvPr/>
          </p:nvSpPr>
          <p:spPr>
            <a:xfrm>
              <a:off x="1723292" y="4023648"/>
              <a:ext cx="2233246" cy="750575"/>
            </a:xfrm>
            <a:prstGeom prst="flowChartMagneticDisk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DB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78C7E16-A176-428E-BFD0-5E52C3015F80}"/>
                </a:ext>
              </a:extLst>
            </p:cNvPr>
            <p:cNvCxnSpPr>
              <a:stCxn id="5" idx="2"/>
              <a:endCxn id="7" idx="1"/>
            </p:cNvCxnSpPr>
            <p:nvPr/>
          </p:nvCxnSpPr>
          <p:spPr>
            <a:xfrm>
              <a:off x="2839915" y="2786033"/>
              <a:ext cx="0" cy="1237615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1A8438D-EC41-49D4-9CD5-51BE9BBF141F}"/>
              </a:ext>
            </a:extLst>
          </p:cNvPr>
          <p:cNvGrpSpPr/>
          <p:nvPr/>
        </p:nvGrpSpPr>
        <p:grpSpPr>
          <a:xfrm>
            <a:off x="7763608" y="2786033"/>
            <a:ext cx="2233246" cy="1988189"/>
            <a:chOff x="7763608" y="2786033"/>
            <a:chExt cx="2233246" cy="1988189"/>
          </a:xfrm>
        </p:grpSpPr>
        <p:sp>
          <p:nvSpPr>
            <p:cNvPr id="8" name="流程图: 磁盘 7">
              <a:extLst>
                <a:ext uri="{FF2B5EF4-FFF2-40B4-BE49-F238E27FC236}">
                  <a16:creationId xmlns:a16="http://schemas.microsoft.com/office/drawing/2014/main" id="{6A2B4213-B42B-4E15-A0C6-0892A9B16471}"/>
                </a:ext>
              </a:extLst>
            </p:cNvPr>
            <p:cNvSpPr/>
            <p:nvPr/>
          </p:nvSpPr>
          <p:spPr>
            <a:xfrm>
              <a:off x="7763608" y="4023647"/>
              <a:ext cx="2233246" cy="750575"/>
            </a:xfrm>
            <a:prstGeom prst="flowChartMagneticDisk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DB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1D7B575-8935-4422-9EAC-2A80F5278E1A}"/>
                </a:ext>
              </a:extLst>
            </p:cNvPr>
            <p:cNvCxnSpPr>
              <a:stCxn id="6" idx="2"/>
              <a:endCxn id="8" idx="1"/>
            </p:cNvCxnSpPr>
            <p:nvPr/>
          </p:nvCxnSpPr>
          <p:spPr>
            <a:xfrm>
              <a:off x="8880231" y="2786033"/>
              <a:ext cx="0" cy="123761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BE229D-0908-4207-A1A4-0C1E26A98B0B}"/>
              </a:ext>
            </a:extLst>
          </p:cNvPr>
          <p:cNvGrpSpPr/>
          <p:nvPr/>
        </p:nvGrpSpPr>
        <p:grpSpPr>
          <a:xfrm>
            <a:off x="1723292" y="1941972"/>
            <a:ext cx="8273562" cy="844061"/>
            <a:chOff x="1723292" y="1941972"/>
            <a:chExt cx="8273562" cy="84406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7A30ADB-E262-40CC-8584-29DFD78827A5}"/>
                </a:ext>
              </a:extLst>
            </p:cNvPr>
            <p:cNvSpPr/>
            <p:nvPr/>
          </p:nvSpPr>
          <p:spPr>
            <a:xfrm>
              <a:off x="1723292" y="1941972"/>
              <a:ext cx="2233246" cy="844061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ea typeface="Alibaba PuHuiTi B"/>
                </a:rPr>
                <a:t>自媒体微服务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EB01BD-7CEE-436E-AA66-54B991A591FF}"/>
                </a:ext>
              </a:extLst>
            </p:cNvPr>
            <p:cNvSpPr/>
            <p:nvPr/>
          </p:nvSpPr>
          <p:spPr>
            <a:xfrm>
              <a:off x="7763608" y="1941972"/>
              <a:ext cx="2233246" cy="844061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dk1"/>
                  </a:solidFill>
                  <a:ea typeface="Alibaba PuHuiTi B"/>
                </a:rPr>
                <a:t>文章微服务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84AA71B-D6AB-4B8B-93F8-15A05EB1D90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956538" y="2364003"/>
              <a:ext cx="3807070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61B678E0-4D77-4471-BA82-E6804EE0A0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19482" y="1762286"/>
            <a:ext cx="1152538" cy="486904"/>
          </a:xfrm>
        </p:spPr>
        <p:txBody>
          <a:bodyPr/>
          <a:lstStyle/>
          <a:p>
            <a:r>
              <a:rPr lang="zh-CN" altLang="en-US" dirty="0"/>
              <a:t>远程调用</a:t>
            </a:r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39B5ECAB-2659-46B0-86A2-CB83FDAE9000}"/>
              </a:ext>
            </a:extLst>
          </p:cNvPr>
          <p:cNvSpPr txBox="1">
            <a:spLocks/>
          </p:cNvSpPr>
          <p:nvPr/>
        </p:nvSpPr>
        <p:spPr>
          <a:xfrm>
            <a:off x="1579467" y="5611752"/>
            <a:ext cx="7300764" cy="61233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今日作业：使用</a:t>
            </a:r>
            <a:r>
              <a:rPr lang="en-US" altLang="zh-CN" dirty="0" err="1"/>
              <a:t>seata</a:t>
            </a:r>
            <a:r>
              <a:rPr lang="zh-CN" altLang="en-US" dirty="0"/>
              <a:t>来解决审核过程中的分布式事物的问题</a:t>
            </a:r>
          </a:p>
        </p:txBody>
      </p:sp>
    </p:spTree>
    <p:extLst>
      <p:ext uri="{BB962C8B-B14F-4D97-AF65-F5344CB8AC3E}">
        <p14:creationId xmlns:p14="http://schemas.microsoft.com/office/powerpoint/2010/main" val="3404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415833B-C775-4FDE-87EC-AE81452E9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36556"/>
            <a:ext cx="6417716" cy="35978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文章发布时间是一个未来时间，该如何按照精确时间发布？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    </a:t>
            </a:r>
            <a:r>
              <a:rPr lang="zh-CN" altLang="en-US" sz="1600" dirty="0"/>
              <a:t>例如：今天是</a:t>
            </a:r>
            <a:r>
              <a:rPr lang="en-US" altLang="zh-CN" sz="1600" dirty="0"/>
              <a:t>1</a:t>
            </a:r>
            <a:r>
              <a:rPr lang="zh-CN" altLang="en-US" sz="1600" dirty="0"/>
              <a:t>月</a:t>
            </a:r>
            <a:r>
              <a:rPr lang="en-US" altLang="zh-CN" sz="1600" dirty="0"/>
              <a:t>1</a:t>
            </a:r>
            <a:r>
              <a:rPr lang="zh-CN" altLang="en-US" sz="1600" dirty="0"/>
              <a:t>日写了一篇文章，设定发布时间是</a:t>
            </a:r>
            <a:r>
              <a:rPr lang="en-US" altLang="zh-CN" sz="1600" dirty="0"/>
              <a:t>1</a:t>
            </a:r>
            <a:r>
              <a:rPr lang="zh-CN" altLang="en-US" sz="1600" dirty="0"/>
              <a:t>月</a:t>
            </a:r>
            <a:r>
              <a:rPr lang="en-US" altLang="zh-CN" sz="1600" dirty="0"/>
              <a:t>5</a:t>
            </a:r>
            <a:r>
              <a:rPr lang="zh-CN" altLang="en-US" sz="1600" dirty="0"/>
              <a:t>日，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               </a:t>
            </a:r>
            <a:r>
              <a:rPr lang="zh-CN" altLang="en-US" sz="1600" dirty="0"/>
              <a:t>那这个文章什么时候审核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FBB4FD-1A77-458B-9181-267ADDE9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自媒体文章审核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8496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5144E-DD66-4F76-9D84-BE281CA4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自媒体文章自动审核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4DBC1-E951-4B93-9A26-E605F26A8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自媒体文章自动审核流程</a:t>
            </a:r>
            <a:r>
              <a:rPr lang="en-US" altLang="zh-CN" dirty="0"/>
              <a:t>-</a:t>
            </a:r>
            <a:r>
              <a:rPr lang="zh-CN" altLang="en-US" dirty="0"/>
              <a:t>多端调用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177213-DB03-4D6B-A040-9031358682B0}"/>
              </a:ext>
            </a:extLst>
          </p:cNvPr>
          <p:cNvSpPr/>
          <p:nvPr/>
        </p:nvSpPr>
        <p:spPr>
          <a:xfrm>
            <a:off x="1293695" y="164613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自媒体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BE5E8B-0B52-4060-8FD5-32DEF0F05A46}"/>
              </a:ext>
            </a:extLst>
          </p:cNvPr>
          <p:cNvSpPr/>
          <p:nvPr/>
        </p:nvSpPr>
        <p:spPr>
          <a:xfrm>
            <a:off x="4750165" y="164613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文章微服务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F09404-F70B-4E96-BA95-1C949161540E}"/>
              </a:ext>
            </a:extLst>
          </p:cNvPr>
          <p:cNvSpPr/>
          <p:nvPr/>
        </p:nvSpPr>
        <p:spPr>
          <a:xfrm>
            <a:off x="7334453" y="1646132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阿里云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63D3139-D59B-414A-B0F9-6F453BA70F9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95968" y="2076956"/>
            <a:ext cx="0" cy="4408135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EB74E1-C952-44AF-85BC-2695227E725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52438" y="2076956"/>
            <a:ext cx="0" cy="4408135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FEE75B-8A4E-404A-A71C-2AB3ADC3711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936726" y="2076955"/>
            <a:ext cx="0" cy="4308548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D3BF923-5EEF-4626-815B-53D68FAC5A0F}"/>
              </a:ext>
            </a:extLst>
          </p:cNvPr>
          <p:cNvSpPr/>
          <p:nvPr/>
        </p:nvSpPr>
        <p:spPr>
          <a:xfrm>
            <a:off x="1827897" y="2076956"/>
            <a:ext cx="129421" cy="430823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3">
            <a:extLst>
              <a:ext uri="{FF2B5EF4-FFF2-40B4-BE49-F238E27FC236}">
                <a16:creationId xmlns:a16="http://schemas.microsoft.com/office/drawing/2014/main" id="{5991CCAC-206D-4D97-9AEF-715F4DF8B750}"/>
              </a:ext>
            </a:extLst>
          </p:cNvPr>
          <p:cNvSpPr txBox="1">
            <a:spLocks/>
          </p:cNvSpPr>
          <p:nvPr/>
        </p:nvSpPr>
        <p:spPr>
          <a:xfrm>
            <a:off x="2268174" y="2118429"/>
            <a:ext cx="1446164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1.</a:t>
            </a:r>
            <a:r>
              <a:rPr lang="zh-CN" altLang="en-US" sz="1200" dirty="0"/>
              <a:t>查询自媒体文章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513CEA-7834-4817-93A9-88CF918BA762}"/>
              </a:ext>
            </a:extLst>
          </p:cNvPr>
          <p:cNvSpPr/>
          <p:nvPr/>
        </p:nvSpPr>
        <p:spPr>
          <a:xfrm>
            <a:off x="10136082" y="1618973"/>
            <a:ext cx="1204546" cy="430823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ea typeface="阿里巴巴普惠体" panose="00020600040101010101" pitchFamily="18" charset="-122"/>
              </a:rPr>
              <a:t>MinIO</a:t>
            </a:r>
            <a:endParaRPr lang="zh-CN" altLang="en-US" sz="12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E367885-0DFD-49BE-8977-56BCE855444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738355" y="2049796"/>
            <a:ext cx="0" cy="4335707"/>
          </a:xfrm>
          <a:prstGeom prst="lin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右弧形 8">
            <a:extLst>
              <a:ext uri="{FF2B5EF4-FFF2-40B4-BE49-F238E27FC236}">
                <a16:creationId xmlns:a16="http://schemas.microsoft.com/office/drawing/2014/main" id="{079544BE-9A18-4AA6-957F-EA89A104C169}"/>
              </a:ext>
            </a:extLst>
          </p:cNvPr>
          <p:cNvSpPr/>
          <p:nvPr/>
        </p:nvSpPr>
        <p:spPr>
          <a:xfrm>
            <a:off x="1972823" y="2176623"/>
            <a:ext cx="275181" cy="29340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3B0BED-0D91-46C8-B45F-8E8E6339339D}"/>
              </a:ext>
            </a:extLst>
          </p:cNvPr>
          <p:cNvSpPr/>
          <p:nvPr/>
        </p:nvSpPr>
        <p:spPr>
          <a:xfrm>
            <a:off x="1828237" y="2657773"/>
            <a:ext cx="136714" cy="33269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BC2F2DA-9A71-484D-B7A0-0CA662993C06}"/>
              </a:ext>
            </a:extLst>
          </p:cNvPr>
          <p:cNvGrpSpPr/>
          <p:nvPr/>
        </p:nvGrpSpPr>
        <p:grpSpPr>
          <a:xfrm>
            <a:off x="1970472" y="2371361"/>
            <a:ext cx="5887044" cy="336192"/>
            <a:chOff x="1753015" y="2864909"/>
            <a:chExt cx="5887044" cy="336192"/>
          </a:xfrm>
        </p:grpSpPr>
        <p:sp>
          <p:nvSpPr>
            <p:cNvPr id="67" name="文本占位符 3">
              <a:extLst>
                <a:ext uri="{FF2B5EF4-FFF2-40B4-BE49-F238E27FC236}">
                  <a16:creationId xmlns:a16="http://schemas.microsoft.com/office/drawing/2014/main" id="{3022A5B4-4F0D-4BBC-8CC9-63B7B6DD3006}"/>
                </a:ext>
              </a:extLst>
            </p:cNvPr>
            <p:cNvSpPr txBox="1">
              <a:spLocks/>
            </p:cNvSpPr>
            <p:nvPr/>
          </p:nvSpPr>
          <p:spPr>
            <a:xfrm>
              <a:off x="2801588" y="2864909"/>
              <a:ext cx="1446164" cy="3361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2.</a:t>
              </a:r>
              <a:r>
                <a:rPr lang="zh-CN" altLang="en-US" sz="1200" dirty="0"/>
                <a:t>文章文本审核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1982074-D625-478F-ADDE-6468780F3211}"/>
                </a:ext>
              </a:extLst>
            </p:cNvPr>
            <p:cNvCxnSpPr>
              <a:cxnSpLocks/>
            </p:cNvCxnSpPr>
            <p:nvPr/>
          </p:nvCxnSpPr>
          <p:spPr>
            <a:xfrm>
              <a:off x="1753015" y="3201101"/>
              <a:ext cx="5887044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35708FFA-435F-4C3E-80FB-E861A089CC12}"/>
              </a:ext>
            </a:extLst>
          </p:cNvPr>
          <p:cNvSpPr/>
          <p:nvPr/>
        </p:nvSpPr>
        <p:spPr>
          <a:xfrm>
            <a:off x="7859867" y="2669337"/>
            <a:ext cx="153706" cy="332690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BDF6433-56BF-47A4-8D89-1ADBF278078C}"/>
              </a:ext>
            </a:extLst>
          </p:cNvPr>
          <p:cNvCxnSpPr>
            <a:cxnSpLocks/>
          </p:cNvCxnSpPr>
          <p:nvPr/>
        </p:nvCxnSpPr>
        <p:spPr>
          <a:xfrm flipH="1">
            <a:off x="1970473" y="2888170"/>
            <a:ext cx="5887043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AFCE997E-A8EB-4ACF-B1DC-F97ED15C1682}"/>
              </a:ext>
            </a:extLst>
          </p:cNvPr>
          <p:cNvSpPr/>
          <p:nvPr/>
        </p:nvSpPr>
        <p:spPr>
          <a:xfrm>
            <a:off x="1819105" y="3705422"/>
            <a:ext cx="145846" cy="945709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4B136A8-6C0E-470C-B304-138067CD2B30}"/>
              </a:ext>
            </a:extLst>
          </p:cNvPr>
          <p:cNvSpPr/>
          <p:nvPr/>
        </p:nvSpPr>
        <p:spPr>
          <a:xfrm>
            <a:off x="10664662" y="3748599"/>
            <a:ext cx="153697" cy="430824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1AD0E0E-596D-4A94-B3B1-A40231E32391}"/>
              </a:ext>
            </a:extLst>
          </p:cNvPr>
          <p:cNvCxnSpPr>
            <a:cxnSpLocks/>
          </p:cNvCxnSpPr>
          <p:nvPr/>
        </p:nvCxnSpPr>
        <p:spPr>
          <a:xfrm flipH="1">
            <a:off x="1978107" y="3983509"/>
            <a:ext cx="8695000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B59EADA-5937-41F1-849B-04EA4170EC3C}"/>
              </a:ext>
            </a:extLst>
          </p:cNvPr>
          <p:cNvGrpSpPr/>
          <p:nvPr/>
        </p:nvGrpSpPr>
        <p:grpSpPr>
          <a:xfrm>
            <a:off x="1970472" y="3940297"/>
            <a:ext cx="5887048" cy="337373"/>
            <a:chOff x="1753011" y="4442873"/>
            <a:chExt cx="5887048" cy="337373"/>
          </a:xfrm>
        </p:grpSpPr>
        <p:sp>
          <p:nvSpPr>
            <p:cNvPr id="68" name="文本占位符 3">
              <a:extLst>
                <a:ext uri="{FF2B5EF4-FFF2-40B4-BE49-F238E27FC236}">
                  <a16:creationId xmlns:a16="http://schemas.microsoft.com/office/drawing/2014/main" id="{ED7C156D-FB48-428D-B20D-5413F46B7ABA}"/>
                </a:ext>
              </a:extLst>
            </p:cNvPr>
            <p:cNvSpPr txBox="1">
              <a:spLocks/>
            </p:cNvSpPr>
            <p:nvPr/>
          </p:nvSpPr>
          <p:spPr>
            <a:xfrm>
              <a:off x="3686466" y="4442873"/>
              <a:ext cx="1446164" cy="3361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3.</a:t>
              </a:r>
              <a:r>
                <a:rPr lang="zh-CN" altLang="en-US" sz="1200" dirty="0"/>
                <a:t>文章图片审核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49D97F2-25B8-4EF9-A4C1-322E2B070668}"/>
                </a:ext>
              </a:extLst>
            </p:cNvPr>
            <p:cNvCxnSpPr>
              <a:cxnSpLocks/>
            </p:cNvCxnSpPr>
            <p:nvPr/>
          </p:nvCxnSpPr>
          <p:spPr>
            <a:xfrm>
              <a:off x="1753011" y="4780246"/>
              <a:ext cx="5887048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513B6202-B3F4-4F85-9E54-ABD028C48909}"/>
              </a:ext>
            </a:extLst>
          </p:cNvPr>
          <p:cNvSpPr/>
          <p:nvPr/>
        </p:nvSpPr>
        <p:spPr>
          <a:xfrm>
            <a:off x="7859867" y="4256631"/>
            <a:ext cx="153706" cy="458760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1DDC8E1-5004-407A-B349-AAF56E51C126}"/>
              </a:ext>
            </a:extLst>
          </p:cNvPr>
          <p:cNvCxnSpPr>
            <a:cxnSpLocks/>
          </p:cNvCxnSpPr>
          <p:nvPr/>
        </p:nvCxnSpPr>
        <p:spPr>
          <a:xfrm flipH="1">
            <a:off x="1959219" y="4515194"/>
            <a:ext cx="5898297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2235E34-3703-4609-9736-88A300FEF1F4}"/>
              </a:ext>
            </a:extLst>
          </p:cNvPr>
          <p:cNvSpPr/>
          <p:nvPr/>
        </p:nvSpPr>
        <p:spPr>
          <a:xfrm>
            <a:off x="1817875" y="5454565"/>
            <a:ext cx="152598" cy="425262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B213E6F-5B07-420D-92C6-C78B00026E7A}"/>
              </a:ext>
            </a:extLst>
          </p:cNvPr>
          <p:cNvSpPr/>
          <p:nvPr/>
        </p:nvSpPr>
        <p:spPr>
          <a:xfrm>
            <a:off x="5263973" y="5488552"/>
            <a:ext cx="153712" cy="429367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BD39764-3585-4D7C-B29D-028F340D9CE3}"/>
              </a:ext>
            </a:extLst>
          </p:cNvPr>
          <p:cNvGrpSpPr/>
          <p:nvPr/>
        </p:nvGrpSpPr>
        <p:grpSpPr>
          <a:xfrm>
            <a:off x="1971587" y="5174993"/>
            <a:ext cx="3303994" cy="416317"/>
            <a:chOff x="1751779" y="5353252"/>
            <a:chExt cx="3303994" cy="416317"/>
          </a:xfrm>
        </p:grpSpPr>
        <p:sp>
          <p:nvSpPr>
            <p:cNvPr id="69" name="文本占位符 3">
              <a:extLst>
                <a:ext uri="{FF2B5EF4-FFF2-40B4-BE49-F238E27FC236}">
                  <a16:creationId xmlns:a16="http://schemas.microsoft.com/office/drawing/2014/main" id="{FFB2945C-F4C7-4F4A-AF34-FC69B3A48108}"/>
                </a:ext>
              </a:extLst>
            </p:cNvPr>
            <p:cNvSpPr txBox="1">
              <a:spLocks/>
            </p:cNvSpPr>
            <p:nvPr/>
          </p:nvSpPr>
          <p:spPr>
            <a:xfrm>
              <a:off x="2098527" y="5353252"/>
              <a:ext cx="2447132" cy="41631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4.</a:t>
              </a:r>
              <a:r>
                <a:rPr lang="zh-CN" altLang="en-US" sz="1200" dirty="0"/>
                <a:t>审核通过，保存</a:t>
              </a:r>
              <a:r>
                <a:rPr lang="en-US" altLang="zh-CN" sz="1200" dirty="0"/>
                <a:t>app</a:t>
              </a:r>
              <a:r>
                <a:rPr lang="zh-CN" altLang="en-US" sz="1200" dirty="0"/>
                <a:t>端相关文章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70C3583-2B29-4571-B2C3-6A3201C2F436}"/>
                </a:ext>
              </a:extLst>
            </p:cNvPr>
            <p:cNvCxnSpPr>
              <a:cxnSpLocks/>
            </p:cNvCxnSpPr>
            <p:nvPr/>
          </p:nvCxnSpPr>
          <p:spPr>
            <a:xfrm>
              <a:off x="1751779" y="5756137"/>
              <a:ext cx="3303994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E041746-28C9-4BB9-BC78-95A153AA133E}"/>
              </a:ext>
            </a:extLst>
          </p:cNvPr>
          <p:cNvCxnSpPr/>
          <p:nvPr/>
        </p:nvCxnSpPr>
        <p:spPr>
          <a:xfrm flipH="1">
            <a:off x="1978107" y="5777604"/>
            <a:ext cx="3305919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99ACEC1-BD71-44D7-ABB2-81A3805731AB}"/>
              </a:ext>
            </a:extLst>
          </p:cNvPr>
          <p:cNvGrpSpPr/>
          <p:nvPr/>
        </p:nvGrpSpPr>
        <p:grpSpPr>
          <a:xfrm>
            <a:off x="1972819" y="3404146"/>
            <a:ext cx="8691843" cy="386172"/>
            <a:chOff x="1753011" y="3687909"/>
            <a:chExt cx="8691843" cy="386172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E21F9FC-8A1E-4FEB-9A60-3E8079A38939}"/>
                </a:ext>
              </a:extLst>
            </p:cNvPr>
            <p:cNvCxnSpPr>
              <a:cxnSpLocks/>
            </p:cNvCxnSpPr>
            <p:nvPr/>
          </p:nvCxnSpPr>
          <p:spPr>
            <a:xfrm>
              <a:off x="1753011" y="4074081"/>
              <a:ext cx="8691843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占位符 3">
              <a:extLst>
                <a:ext uri="{FF2B5EF4-FFF2-40B4-BE49-F238E27FC236}">
                  <a16:creationId xmlns:a16="http://schemas.microsoft.com/office/drawing/2014/main" id="{03EAFA82-C075-413F-A3CC-E2D725D62D74}"/>
                </a:ext>
              </a:extLst>
            </p:cNvPr>
            <p:cNvSpPr txBox="1">
              <a:spLocks/>
            </p:cNvSpPr>
            <p:nvPr/>
          </p:nvSpPr>
          <p:spPr>
            <a:xfrm>
              <a:off x="3334431" y="3687909"/>
              <a:ext cx="1446164" cy="3361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下载图片</a:t>
              </a: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DA8B0C15-82F5-4FE6-B1B2-ED19E4CCE901}"/>
              </a:ext>
            </a:extLst>
          </p:cNvPr>
          <p:cNvSpPr/>
          <p:nvPr/>
        </p:nvSpPr>
        <p:spPr>
          <a:xfrm>
            <a:off x="1828237" y="3135689"/>
            <a:ext cx="129077" cy="411093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弧形 39">
            <a:extLst>
              <a:ext uri="{FF2B5EF4-FFF2-40B4-BE49-F238E27FC236}">
                <a16:creationId xmlns:a16="http://schemas.microsoft.com/office/drawing/2014/main" id="{A0AAED74-5D01-4950-92F5-51D969292004}"/>
              </a:ext>
            </a:extLst>
          </p:cNvPr>
          <p:cNvSpPr/>
          <p:nvPr/>
        </p:nvSpPr>
        <p:spPr>
          <a:xfrm>
            <a:off x="1978107" y="3225131"/>
            <a:ext cx="269897" cy="306813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占位符 3">
            <a:extLst>
              <a:ext uri="{FF2B5EF4-FFF2-40B4-BE49-F238E27FC236}">
                <a16:creationId xmlns:a16="http://schemas.microsoft.com/office/drawing/2014/main" id="{779E02A6-6AD2-4267-81F5-8F2B8DD8175B}"/>
              </a:ext>
            </a:extLst>
          </p:cNvPr>
          <p:cNvSpPr txBox="1">
            <a:spLocks/>
          </p:cNvSpPr>
          <p:nvPr/>
        </p:nvSpPr>
        <p:spPr>
          <a:xfrm>
            <a:off x="2303442" y="3149656"/>
            <a:ext cx="1446164" cy="4321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失败</a:t>
            </a:r>
            <a:r>
              <a:rPr lang="en-US" altLang="zh-CN" sz="1200" dirty="0"/>
              <a:t>2,</a:t>
            </a:r>
            <a:r>
              <a:rPr lang="zh-CN" altLang="en-US" sz="1200" dirty="0"/>
              <a:t>人工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F18436B-3106-4C6C-8BAC-B779CFA6A2EE}"/>
              </a:ext>
            </a:extLst>
          </p:cNvPr>
          <p:cNvSpPr/>
          <p:nvPr/>
        </p:nvSpPr>
        <p:spPr>
          <a:xfrm>
            <a:off x="1819445" y="4773568"/>
            <a:ext cx="149870" cy="42266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弧形 46">
            <a:extLst>
              <a:ext uri="{FF2B5EF4-FFF2-40B4-BE49-F238E27FC236}">
                <a16:creationId xmlns:a16="http://schemas.microsoft.com/office/drawing/2014/main" id="{CA6D030B-6429-4C8D-9406-388E1741D2E8}"/>
              </a:ext>
            </a:extLst>
          </p:cNvPr>
          <p:cNvSpPr/>
          <p:nvPr/>
        </p:nvSpPr>
        <p:spPr>
          <a:xfrm>
            <a:off x="1978107" y="4863010"/>
            <a:ext cx="269897" cy="295955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占位符 3">
            <a:extLst>
              <a:ext uri="{FF2B5EF4-FFF2-40B4-BE49-F238E27FC236}">
                <a16:creationId xmlns:a16="http://schemas.microsoft.com/office/drawing/2014/main" id="{415FF516-B1E2-4A5C-971B-7B1C1609F521}"/>
              </a:ext>
            </a:extLst>
          </p:cNvPr>
          <p:cNvSpPr txBox="1">
            <a:spLocks/>
          </p:cNvSpPr>
          <p:nvPr/>
        </p:nvSpPr>
        <p:spPr>
          <a:xfrm>
            <a:off x="2303442" y="4787535"/>
            <a:ext cx="1446164" cy="4321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失败</a:t>
            </a:r>
            <a:r>
              <a:rPr lang="en-US" altLang="zh-CN" sz="1200" dirty="0"/>
              <a:t>2,</a:t>
            </a:r>
            <a:r>
              <a:rPr lang="zh-CN" altLang="en-US" sz="1200" dirty="0"/>
              <a:t>人工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8CA2D7E-A81F-4C67-8D20-525995109BE3}"/>
              </a:ext>
            </a:extLst>
          </p:cNvPr>
          <p:cNvSpPr/>
          <p:nvPr/>
        </p:nvSpPr>
        <p:spPr>
          <a:xfrm>
            <a:off x="1819445" y="5989456"/>
            <a:ext cx="149870" cy="422661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弧形 49">
            <a:extLst>
              <a:ext uri="{FF2B5EF4-FFF2-40B4-BE49-F238E27FC236}">
                <a16:creationId xmlns:a16="http://schemas.microsoft.com/office/drawing/2014/main" id="{FC0F315C-BC8F-449B-855F-744B10EC71C8}"/>
              </a:ext>
            </a:extLst>
          </p:cNvPr>
          <p:cNvSpPr/>
          <p:nvPr/>
        </p:nvSpPr>
        <p:spPr>
          <a:xfrm>
            <a:off x="1978107" y="6078898"/>
            <a:ext cx="269897" cy="30660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文本占位符 3">
            <a:extLst>
              <a:ext uri="{FF2B5EF4-FFF2-40B4-BE49-F238E27FC236}">
                <a16:creationId xmlns:a16="http://schemas.microsoft.com/office/drawing/2014/main" id="{7195AE89-9659-479D-8E87-A49B9B4F940A}"/>
              </a:ext>
            </a:extLst>
          </p:cNvPr>
          <p:cNvSpPr txBox="1">
            <a:spLocks/>
          </p:cNvSpPr>
          <p:nvPr/>
        </p:nvSpPr>
        <p:spPr>
          <a:xfrm>
            <a:off x="2303442" y="6003423"/>
            <a:ext cx="1446164" cy="4321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成功</a:t>
            </a:r>
            <a:r>
              <a:rPr lang="en-US" altLang="zh-CN" sz="1200" dirty="0"/>
              <a:t>9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985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64" grpId="0"/>
      <p:bldP spid="15" grpId="0" animBg="1"/>
      <p:bldP spid="9" grpId="0" animBg="1"/>
      <p:bldP spid="20" grpId="0" animBg="1"/>
      <p:bldP spid="25" grpId="0" animBg="1"/>
      <p:bldP spid="29" grpId="0" animBg="1"/>
      <p:bldP spid="32" grpId="0" animBg="1"/>
      <p:bldP spid="38" grpId="0" animBg="1"/>
      <p:bldP spid="43" grpId="0" animBg="1"/>
      <p:bldP spid="45" grpId="0" animBg="1"/>
      <p:bldP spid="39" grpId="0" animBg="1"/>
      <p:bldP spid="40" grpId="0" animBg="1"/>
      <p:bldP spid="42" grpId="0"/>
      <p:bldP spid="46" grpId="0" animBg="1"/>
      <p:bldP spid="47" grpId="0" animBg="1"/>
      <p:bldP spid="48" grpId="0"/>
      <p:bldP spid="49" grpId="0" animBg="1"/>
      <p:bldP spid="50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0B390-EA4D-4E53-9DA7-344C6EA13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87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内容安全第三方接口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AFFC7-79A7-4E3A-B170-1354C9EC34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97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0817A-D93F-443A-807F-7146C356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内容安全第三方接口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F1D1E-49E4-4030-A1FE-06A62C1FF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内容安全接口选型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7C9ECB-A0F8-4CC0-A8B7-CC7701DFF0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内容安全是识别服务，支持对图片、视频、文本、语音等对象进行多样化场景检测，有效降低内容违规风险。</a:t>
            </a:r>
          </a:p>
          <a:p>
            <a:endParaRPr lang="en-US" altLang="zh-CN" dirty="0"/>
          </a:p>
          <a:p>
            <a:r>
              <a:rPr lang="zh-CN" altLang="en-US" dirty="0"/>
              <a:t>目前很多平台都支持内容检测，如阿里云、腾讯云、百度</a:t>
            </a:r>
            <a:r>
              <a:rPr lang="en-US" altLang="zh-CN" dirty="0"/>
              <a:t>AI</a:t>
            </a:r>
            <a:r>
              <a:rPr lang="zh-CN" altLang="en-US" dirty="0"/>
              <a:t>、网易云等国内大型互联网公司都对外提供了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按照性能和收费来看，黑马头条项目使用的就是阿里云的内容安全接口，使用到了图片和文本的审核。</a:t>
            </a:r>
          </a:p>
          <a:p>
            <a:r>
              <a:rPr lang="zh-CN" altLang="en-US" dirty="0"/>
              <a:t>阿里云收费标准：</a:t>
            </a:r>
            <a:r>
              <a:rPr lang="en-US" altLang="zh-CN" dirty="0">
                <a:hlinkClick r:id="rId2"/>
              </a:rPr>
              <a:t>https://www.aliyun.com/price/product/?spm=a2c4g.11186623.2.10.4146401eg5oeu8#/lvwang/detail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39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B14BA-6D37-4161-ACE8-55EF17CF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内容安全第三方接口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09520-6E95-456C-8FBC-4F9607A61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8B24F-E599-4F9E-9D65-C46D5B9858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8147" y="1606743"/>
            <a:ext cx="10698800" cy="1515771"/>
          </a:xfrm>
        </p:spPr>
        <p:txBody>
          <a:bodyPr/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，前往</a:t>
            </a:r>
            <a:r>
              <a:rPr lang="en-US" altLang="zh-CN" sz="1400" dirty="0"/>
              <a:t>[</a:t>
            </a:r>
            <a:r>
              <a:rPr lang="zh-CN" altLang="en-US" sz="1400" dirty="0"/>
              <a:t>阿里云官网</a:t>
            </a:r>
            <a:r>
              <a:rPr lang="en-US" altLang="zh-CN" sz="1400" dirty="0"/>
              <a:t>](https://www.aliyun.com/)</a:t>
            </a:r>
            <a:r>
              <a:rPr lang="zh-CN" altLang="en-US" sz="1400" dirty="0"/>
              <a:t>注册账号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，打开</a:t>
            </a:r>
            <a:r>
              <a:rPr lang="en-US" altLang="zh-CN" sz="1400" dirty="0"/>
              <a:t>[</a:t>
            </a:r>
            <a:r>
              <a:rPr lang="zh-CN" altLang="en-US" sz="1400" dirty="0"/>
              <a:t>云盾内容安全产品试用页面</a:t>
            </a:r>
            <a:r>
              <a:rPr lang="en-US" altLang="zh-CN" sz="1400" dirty="0"/>
              <a:t>](https://promotion.aliyun.com/ntms/act/lvwangdemo.html)</a:t>
            </a:r>
            <a:r>
              <a:rPr lang="zh-CN" altLang="en-US" sz="1400" dirty="0"/>
              <a:t>，单击立即开通，正式开通服务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B87EC4-F3F0-4A73-B6C5-456D097E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93" y="2587432"/>
            <a:ext cx="8464613" cy="374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66657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17069</TotalTime>
  <Words>3642</Words>
  <Application>Microsoft Office PowerPoint</Application>
  <PresentationFormat>宽屏</PresentationFormat>
  <Paragraphs>414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57</vt:i4>
      </vt:variant>
    </vt:vector>
  </HeadingPairs>
  <TitlesOfParts>
    <vt:vector size="79" baseType="lpstr">
      <vt:lpstr>Alibaba PuHuiTi B</vt:lpstr>
      <vt:lpstr>Alibaba PuHuiTi M</vt:lpstr>
      <vt:lpstr>Alibaba PuHuiTi R</vt:lpstr>
      <vt:lpstr>-apple-system</vt:lpstr>
      <vt:lpstr>PingFang SC</vt:lpstr>
      <vt:lpstr>阿里巴巴普惠体</vt:lpstr>
      <vt:lpstr>等线</vt:lpstr>
      <vt:lpstr>黑体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自媒体文章审核</vt:lpstr>
      <vt:lpstr>自媒体文章自动审核</vt:lpstr>
      <vt:lpstr>今日内容介绍</vt:lpstr>
      <vt:lpstr>自媒体文章自动审核流程</vt:lpstr>
      <vt:lpstr>自媒体文章自动审核流程</vt:lpstr>
      <vt:lpstr>自媒体文章自动审核</vt:lpstr>
      <vt:lpstr>内容安全第三方接口</vt:lpstr>
      <vt:lpstr>内容安全第三方接口</vt:lpstr>
      <vt:lpstr>内容安全第三方接口</vt:lpstr>
      <vt:lpstr>内容安全第三方接口</vt:lpstr>
      <vt:lpstr>内容安全第三方接口</vt:lpstr>
      <vt:lpstr>内容安全第三方接口</vt:lpstr>
      <vt:lpstr>内容安全第三方接口</vt:lpstr>
      <vt:lpstr>app端文章保存接口</vt:lpstr>
      <vt:lpstr>自媒体文章自动审核功能实现</vt:lpstr>
      <vt:lpstr>app端文章保存接口</vt:lpstr>
      <vt:lpstr>app端文章保存接口</vt:lpstr>
      <vt:lpstr>app端文章保存接口</vt:lpstr>
      <vt:lpstr>app端文章保存接口</vt:lpstr>
      <vt:lpstr>app端文章保存接口</vt:lpstr>
      <vt:lpstr>app端文章保存接口</vt:lpstr>
      <vt:lpstr>app端文章保存接口</vt:lpstr>
      <vt:lpstr>app端文章保存接口</vt:lpstr>
      <vt:lpstr>自媒体文章自动审核功能实现</vt:lpstr>
      <vt:lpstr>自媒体文章自动审核功能实现</vt:lpstr>
      <vt:lpstr>自媒体文章自动审核功能实现</vt:lpstr>
      <vt:lpstr>自媒体文章自动审核功能实现</vt:lpstr>
      <vt:lpstr>自媒体文章自动审核功能实现</vt:lpstr>
      <vt:lpstr>自媒体文章自动审核功能实现</vt:lpstr>
      <vt:lpstr>发布文章提交审核集成</vt:lpstr>
      <vt:lpstr>发布文章提交审核集成</vt:lpstr>
      <vt:lpstr>发布文章提交审核集成</vt:lpstr>
      <vt:lpstr>文章审核功能-综合测试</vt:lpstr>
      <vt:lpstr>文章审核功能-综合测试</vt:lpstr>
      <vt:lpstr>文章审核功能-综合测试</vt:lpstr>
      <vt:lpstr>文章详情静态url生成</vt:lpstr>
      <vt:lpstr>文章详情</vt:lpstr>
      <vt:lpstr>文章详情静态url生成</vt:lpstr>
      <vt:lpstr>自管理敏感词过滤</vt:lpstr>
      <vt:lpstr>自管理敏感词过滤</vt:lpstr>
      <vt:lpstr>自管理敏感词过滤</vt:lpstr>
      <vt:lpstr>自管理敏感词过滤</vt:lpstr>
      <vt:lpstr>自管理敏感词过滤</vt:lpstr>
      <vt:lpstr>自管理敏感词过滤</vt:lpstr>
      <vt:lpstr>图片文字-敏感词过滤</vt:lpstr>
      <vt:lpstr>图片文字-敏感词过滤</vt:lpstr>
      <vt:lpstr>图片文字-敏感词过滤</vt:lpstr>
      <vt:lpstr>图片文字-敏感词过滤</vt:lpstr>
      <vt:lpstr>图片文字-敏感词过滤</vt:lpstr>
      <vt:lpstr>图片文字-敏感词过滤</vt:lpstr>
      <vt:lpstr>文章详情-静态文件生成</vt:lpstr>
      <vt:lpstr>文章详情-静态文件生成</vt:lpstr>
      <vt:lpstr>文章详情-静态文件生成</vt:lpstr>
      <vt:lpstr>作业和思考</vt:lpstr>
      <vt:lpstr>自媒体文章审核</vt:lpstr>
      <vt:lpstr>自媒体文章审核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yuhon</cp:lastModifiedBy>
  <cp:revision>1256</cp:revision>
  <dcterms:created xsi:type="dcterms:W3CDTF">2020-03-31T02:23:27Z</dcterms:created>
  <dcterms:modified xsi:type="dcterms:W3CDTF">2021-07-09T03:31:41Z</dcterms:modified>
</cp:coreProperties>
</file>