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2"/>
  </p:notesMasterIdLst>
  <p:handoutMasterIdLst>
    <p:handoutMasterId r:id="rId63"/>
  </p:handoutMasterIdLst>
  <p:sldIdLst>
    <p:sldId id="462" r:id="rId8"/>
    <p:sldId id="465" r:id="rId9"/>
    <p:sldId id="536" r:id="rId10"/>
    <p:sldId id="528" r:id="rId11"/>
    <p:sldId id="581" r:id="rId12"/>
    <p:sldId id="582" r:id="rId13"/>
    <p:sldId id="521" r:id="rId14"/>
    <p:sldId id="529" r:id="rId15"/>
    <p:sldId id="535" r:id="rId16"/>
    <p:sldId id="547" r:id="rId17"/>
    <p:sldId id="548" r:id="rId18"/>
    <p:sldId id="550" r:id="rId19"/>
    <p:sldId id="522" r:id="rId20"/>
    <p:sldId id="530" r:id="rId21"/>
    <p:sldId id="551" r:id="rId22"/>
    <p:sldId id="552" r:id="rId23"/>
    <p:sldId id="553" r:id="rId24"/>
    <p:sldId id="524" r:id="rId25"/>
    <p:sldId id="532" r:id="rId26"/>
    <p:sldId id="561" r:id="rId27"/>
    <p:sldId id="555" r:id="rId28"/>
    <p:sldId id="559" r:id="rId29"/>
    <p:sldId id="560" r:id="rId30"/>
    <p:sldId id="562" r:id="rId31"/>
    <p:sldId id="531" r:id="rId32"/>
    <p:sldId id="537" r:id="rId33"/>
    <p:sldId id="563" r:id="rId34"/>
    <p:sldId id="564" r:id="rId35"/>
    <p:sldId id="542" r:id="rId36"/>
    <p:sldId id="565" r:id="rId37"/>
    <p:sldId id="558" r:id="rId38"/>
    <p:sldId id="566" r:id="rId39"/>
    <p:sldId id="543" r:id="rId40"/>
    <p:sldId id="570" r:id="rId41"/>
    <p:sldId id="569" r:id="rId42"/>
    <p:sldId id="567" r:id="rId43"/>
    <p:sldId id="571" r:id="rId44"/>
    <p:sldId id="572" r:id="rId45"/>
    <p:sldId id="568" r:id="rId46"/>
    <p:sldId id="573" r:id="rId47"/>
    <p:sldId id="574" r:id="rId48"/>
    <p:sldId id="575" r:id="rId49"/>
    <p:sldId id="576" r:id="rId50"/>
    <p:sldId id="577" r:id="rId51"/>
    <p:sldId id="584" r:id="rId52"/>
    <p:sldId id="583" r:id="rId53"/>
    <p:sldId id="578" r:id="rId54"/>
    <p:sldId id="525" r:id="rId55"/>
    <p:sldId id="533" r:id="rId56"/>
    <p:sldId id="579" r:id="rId57"/>
    <p:sldId id="580" r:id="rId58"/>
    <p:sldId id="544" r:id="rId59"/>
    <p:sldId id="452" r:id="rId60"/>
    <p:sldId id="26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B60206"/>
    <a:srgbClr val="49504F"/>
    <a:srgbClr val="AD2B26"/>
    <a:srgbClr val="333333"/>
    <a:srgbClr val="B700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7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4724"/>
            <a:ext cx="9659815" cy="1861283"/>
          </a:xfrm>
        </p:spPr>
        <p:txBody>
          <a:bodyPr/>
          <a:lstStyle/>
          <a:p>
            <a:r>
              <a:rPr kumimoji="1" lang="zh-CN" altLang="en-US" dirty="0"/>
              <a:t>延迟任务精准发布文章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F1CB-B965-482F-9C35-4607CB4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延迟任务概述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B1D6E-3FAF-45D4-B34C-104DFFE76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技术对比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2C789-EDB4-421A-8C05-2012BEDC8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6674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RabbitMQ</a:t>
            </a:r>
            <a:r>
              <a:rPr lang="zh-CN" altLang="en-US" dirty="0"/>
              <a:t>实现延迟任务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b="0" dirty="0">
                <a:ea typeface="Alibaba PuHuiTi B"/>
              </a:rPr>
              <a:t>TTL</a:t>
            </a:r>
            <a:r>
              <a:rPr lang="zh-CN" altLang="en-US" sz="1600" b="0" dirty="0">
                <a:ea typeface="Alibaba PuHuiTi B"/>
              </a:rPr>
              <a:t>：</a:t>
            </a:r>
            <a:r>
              <a:rPr lang="en-US" altLang="zh-CN" sz="1600" b="0" dirty="0">
                <a:ea typeface="Alibaba PuHuiTi B"/>
              </a:rPr>
              <a:t>Time To Live (</a:t>
            </a:r>
            <a:r>
              <a:rPr lang="zh-CN" altLang="en-US" sz="1600" b="0" dirty="0">
                <a:ea typeface="Alibaba PuHuiTi B"/>
              </a:rPr>
              <a:t>消息存活时间</a:t>
            </a:r>
            <a:r>
              <a:rPr lang="en-US" altLang="zh-CN" sz="1600" b="0" dirty="0">
                <a:ea typeface="Alibaba PuHuiTi B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0" dirty="0">
                <a:ea typeface="Alibaba PuHuiTi B"/>
              </a:rPr>
              <a:t>死信队列：</a:t>
            </a:r>
            <a:r>
              <a:rPr lang="en-US" altLang="zh-CN" sz="1600" b="0" dirty="0">
                <a:ea typeface="Alibaba PuHuiTi B"/>
              </a:rPr>
              <a:t>Dead Letter Exchange(</a:t>
            </a:r>
            <a:r>
              <a:rPr lang="zh-CN" altLang="en-US" sz="1600" b="0" dirty="0">
                <a:ea typeface="Alibaba PuHuiTi B"/>
              </a:rPr>
              <a:t>死信交换机</a:t>
            </a:r>
            <a:r>
              <a:rPr lang="en-US" altLang="zh-CN" sz="1600" b="0" dirty="0">
                <a:ea typeface="Alibaba PuHuiTi B"/>
              </a:rPr>
              <a:t>)</a:t>
            </a:r>
            <a:r>
              <a:rPr lang="zh-CN" altLang="en-US" sz="1600" b="0" dirty="0">
                <a:ea typeface="Alibaba PuHuiTi B"/>
              </a:rPr>
              <a:t>，当消息成为</a:t>
            </a:r>
            <a:r>
              <a:rPr lang="en-US" altLang="zh-CN" sz="1600" b="0" dirty="0">
                <a:ea typeface="Alibaba PuHuiTi B"/>
              </a:rPr>
              <a:t>Dead message</a:t>
            </a:r>
            <a:r>
              <a:rPr lang="zh-CN" altLang="en-US" sz="1600" b="0" dirty="0">
                <a:ea typeface="Alibaba PuHuiTi B"/>
              </a:rPr>
              <a:t>后，可以重新发送另一个交换机（死信交换机）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0C2529-48B0-4788-9323-DB15A75BEF19}"/>
              </a:ext>
            </a:extLst>
          </p:cNvPr>
          <p:cNvSpPr/>
          <p:nvPr/>
        </p:nvSpPr>
        <p:spPr>
          <a:xfrm>
            <a:off x="975946" y="3877411"/>
            <a:ext cx="1221586" cy="659423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生产者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B93C85-247D-48BD-BBD9-6A80C4949513}"/>
              </a:ext>
            </a:extLst>
          </p:cNvPr>
          <p:cNvSpPr/>
          <p:nvPr/>
        </p:nvSpPr>
        <p:spPr>
          <a:xfrm>
            <a:off x="9601421" y="3886203"/>
            <a:ext cx="1131278" cy="641839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消费者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8356AD-3182-4C19-BBF1-727139DDE01C}"/>
              </a:ext>
            </a:extLst>
          </p:cNvPr>
          <p:cNvSpPr/>
          <p:nvPr/>
        </p:nvSpPr>
        <p:spPr>
          <a:xfrm>
            <a:off x="3037580" y="3534512"/>
            <a:ext cx="5723792" cy="13716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7B9A08-A76A-4DCE-9E46-9F9D850F5317}"/>
              </a:ext>
            </a:extLst>
          </p:cNvPr>
          <p:cNvSpPr/>
          <p:nvPr/>
        </p:nvSpPr>
        <p:spPr>
          <a:xfrm>
            <a:off x="3339451" y="3938959"/>
            <a:ext cx="896815" cy="53633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Exchange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33A33A-4DA9-44D3-8C04-35775FA4A548}"/>
              </a:ext>
            </a:extLst>
          </p:cNvPr>
          <p:cNvSpPr/>
          <p:nvPr/>
        </p:nvSpPr>
        <p:spPr>
          <a:xfrm>
            <a:off x="4759573" y="3943354"/>
            <a:ext cx="896815" cy="53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Queue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5EB641-492B-4F5B-ABD9-6A54B55538C7}"/>
              </a:ext>
            </a:extLst>
          </p:cNvPr>
          <p:cNvSpPr/>
          <p:nvPr/>
        </p:nvSpPr>
        <p:spPr>
          <a:xfrm>
            <a:off x="6179695" y="3938959"/>
            <a:ext cx="896815" cy="53633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DLX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3CA890-A850-4308-B5F3-B0C4C912B6D8}"/>
              </a:ext>
            </a:extLst>
          </p:cNvPr>
          <p:cNvSpPr/>
          <p:nvPr/>
        </p:nvSpPr>
        <p:spPr>
          <a:xfrm>
            <a:off x="7637322" y="3934562"/>
            <a:ext cx="896815" cy="53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Queue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C5B1C5-B816-4B3B-A57B-0BA9F073F69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197532" y="4207123"/>
            <a:ext cx="1141919" cy="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A8EE79F-9F4F-4D23-909E-B0485A11F3D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236266" y="4207125"/>
            <a:ext cx="523307" cy="439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156498-0F03-4791-A3EC-C60BF546651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656388" y="4207125"/>
            <a:ext cx="523307" cy="439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B5B965-FA23-46BD-BE19-7B615FCDE64D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7076510" y="4202728"/>
            <a:ext cx="560812" cy="43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C3670D-7971-416D-B008-4B3FEC434B8A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8534137" y="4202728"/>
            <a:ext cx="1067284" cy="439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6704E0-0940-4930-A2DC-862F7C4E1776}"/>
              </a:ext>
            </a:extLst>
          </p:cNvPr>
          <p:cNvCxnSpPr/>
          <p:nvPr/>
        </p:nvCxnSpPr>
        <p:spPr>
          <a:xfrm flipH="1">
            <a:off x="4932485" y="4479685"/>
            <a:ext cx="275495" cy="8396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7D4834D-EF58-4C05-A401-19EE9E2786C2}"/>
              </a:ext>
            </a:extLst>
          </p:cNvPr>
          <p:cNvSpPr txBox="1">
            <a:spLocks/>
          </p:cNvSpPr>
          <p:nvPr/>
        </p:nvSpPr>
        <p:spPr>
          <a:xfrm>
            <a:off x="3946562" y="5372104"/>
            <a:ext cx="2522836" cy="6634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设置队列的过期时间</a:t>
            </a:r>
          </a:p>
        </p:txBody>
      </p:sp>
    </p:spTree>
    <p:extLst>
      <p:ext uri="{BB962C8B-B14F-4D97-AF65-F5344CB8AC3E}">
        <p14:creationId xmlns:p14="http://schemas.microsoft.com/office/powerpoint/2010/main" val="95710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F1CB-B965-482F-9C35-4607CB4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延迟任务概述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B1D6E-3FAF-45D4-B34C-104DFFE76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技术对比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2C789-EDB4-421A-8C05-2012BEDC8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377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redis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609585" lvl="1" indent="0">
              <a:buNone/>
            </a:pPr>
            <a:r>
              <a:rPr lang="en-US" altLang="zh-CN" sz="1600" b="0" dirty="0" err="1">
                <a:ea typeface="Alibaba PuHuiTi B"/>
              </a:rPr>
              <a:t>zset</a:t>
            </a:r>
            <a:r>
              <a:rPr lang="zh-CN" altLang="en-US" sz="1600" b="0" dirty="0">
                <a:ea typeface="Alibaba PuHuiTi B"/>
              </a:rPr>
              <a:t>数据类型的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  <a:ea typeface="Alibaba PuHuiTi B"/>
              </a:rPr>
              <a:t>去重有序（分数排序）</a:t>
            </a:r>
            <a:r>
              <a:rPr lang="zh-CN" altLang="en-US" sz="1600" b="0" dirty="0">
                <a:ea typeface="Alibaba PuHuiTi B"/>
              </a:rPr>
              <a:t>特点进行延迟。例如：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时间戳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毫秒值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作为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score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进行排序</a:t>
            </a:r>
            <a:endParaRPr lang="zh-CN" altLang="en-US" sz="1600" b="0" dirty="0">
              <a:ea typeface="Alibaba PuHuiTi B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8FC2B8-52AB-4307-8F07-4CD6B4D45504}"/>
              </a:ext>
            </a:extLst>
          </p:cNvPr>
          <p:cNvSpPr/>
          <p:nvPr/>
        </p:nvSpPr>
        <p:spPr>
          <a:xfrm>
            <a:off x="3679419" y="3529474"/>
            <a:ext cx="4677508" cy="857165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8F974-9899-446E-96B4-034DA15B12ED}"/>
              </a:ext>
            </a:extLst>
          </p:cNvPr>
          <p:cNvSpPr/>
          <p:nvPr/>
        </p:nvSpPr>
        <p:spPr>
          <a:xfrm>
            <a:off x="1213339" y="3628346"/>
            <a:ext cx="1221586" cy="659423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生产者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2EF171-F9D8-4009-9782-C0E95DFCA47D}"/>
              </a:ext>
            </a:extLst>
          </p:cNvPr>
          <p:cNvSpPr/>
          <p:nvPr/>
        </p:nvSpPr>
        <p:spPr>
          <a:xfrm>
            <a:off x="9601421" y="3634259"/>
            <a:ext cx="1131278" cy="641839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消费者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154EA31-5E61-4672-8F10-5F97FFB9FE2B}"/>
              </a:ext>
            </a:extLst>
          </p:cNvPr>
          <p:cNvSpPr txBox="1">
            <a:spLocks/>
          </p:cNvSpPr>
          <p:nvPr/>
        </p:nvSpPr>
        <p:spPr>
          <a:xfrm>
            <a:off x="5696119" y="4478159"/>
            <a:ext cx="1197050" cy="5510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延迟队列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AE211E-DE70-457E-9BE3-3AC59685AEB8}"/>
              </a:ext>
            </a:extLst>
          </p:cNvPr>
          <p:cNvSpPr/>
          <p:nvPr/>
        </p:nvSpPr>
        <p:spPr>
          <a:xfrm>
            <a:off x="4082020" y="3650512"/>
            <a:ext cx="659423" cy="6594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100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D42C07-528F-43FA-BAA9-2EA2CAC06D74}"/>
              </a:ext>
            </a:extLst>
          </p:cNvPr>
          <p:cNvSpPr/>
          <p:nvPr/>
        </p:nvSpPr>
        <p:spPr>
          <a:xfrm>
            <a:off x="5137048" y="3628346"/>
            <a:ext cx="659423" cy="6594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99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51CEBF-9B43-448E-864D-E433F0AB51E5}"/>
              </a:ext>
            </a:extLst>
          </p:cNvPr>
          <p:cNvSpPr/>
          <p:nvPr/>
        </p:nvSpPr>
        <p:spPr>
          <a:xfrm>
            <a:off x="6199072" y="3644172"/>
            <a:ext cx="659423" cy="6594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98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2AD5779-0453-419E-919E-C828FBDA0A01}"/>
              </a:ext>
            </a:extLst>
          </p:cNvPr>
          <p:cNvSpPr/>
          <p:nvPr/>
        </p:nvSpPr>
        <p:spPr>
          <a:xfrm>
            <a:off x="7326325" y="3644172"/>
            <a:ext cx="659423" cy="6594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97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8E1BDD-3E6E-48E3-85C9-83643DEC8B9B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434925" y="3958057"/>
            <a:ext cx="1244494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6E16CE-3F73-45CB-9173-B06131A882D5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8356927" y="3955179"/>
            <a:ext cx="1244494" cy="287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B5F1A10-1F49-447C-9568-61AD4004541D}"/>
              </a:ext>
            </a:extLst>
          </p:cNvPr>
          <p:cNvSpPr txBox="1"/>
          <p:nvPr/>
        </p:nvSpPr>
        <p:spPr>
          <a:xfrm>
            <a:off x="1014590" y="5190248"/>
            <a:ext cx="10248355" cy="1313182"/>
          </a:xfrm>
          <a:prstGeom prst="rect">
            <a:avLst/>
          </a:prstGeom>
        </p:spPr>
        <p:txBody>
          <a:bodyPr/>
          <a:lstStyle>
            <a:lvl1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lvl="1" indent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latin typeface="黑体" panose="02010609060101010101" pitchFamily="49" charset="-122"/>
                <a:ea typeface="Alibaba PuHuiTi B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pPr marL="0" indent="0">
              <a:buNone/>
            </a:pPr>
            <a:r>
              <a:rPr lang="zh-CN" altLang="en-US" sz="1400" dirty="0"/>
              <a:t>例如：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生产者添加到</a:t>
            </a:r>
            <a:r>
              <a:rPr lang="en-US" altLang="zh-CN" sz="1400" dirty="0"/>
              <a:t>4</a:t>
            </a:r>
            <a:r>
              <a:rPr lang="zh-CN" altLang="en-US" sz="1400" dirty="0"/>
              <a:t>个任务到延迟队列中，时间毫秒值分别为</a:t>
            </a:r>
            <a:r>
              <a:rPr lang="en-US" altLang="zh-CN" sz="1400" dirty="0"/>
              <a:t>97</a:t>
            </a:r>
            <a:r>
              <a:rPr lang="zh-CN" altLang="en-US" sz="1400" dirty="0"/>
              <a:t>、</a:t>
            </a:r>
            <a:r>
              <a:rPr lang="en-US" altLang="zh-CN" sz="1400" dirty="0"/>
              <a:t>98</a:t>
            </a:r>
            <a:r>
              <a:rPr lang="zh-CN" altLang="en-US" sz="1400" dirty="0"/>
              <a:t>、</a:t>
            </a:r>
            <a:r>
              <a:rPr lang="en-US" altLang="zh-CN" sz="1400" dirty="0"/>
              <a:t>99</a:t>
            </a:r>
            <a:r>
              <a:rPr lang="zh-CN" altLang="en-US" sz="1400" dirty="0"/>
              <a:t>、</a:t>
            </a:r>
            <a:r>
              <a:rPr lang="en-US" altLang="zh-CN" sz="1400" dirty="0"/>
              <a:t>100</a:t>
            </a:r>
            <a:r>
              <a:rPr lang="zh-CN" altLang="en-US" sz="1400" dirty="0"/>
              <a:t>。当前时间的毫秒值为</a:t>
            </a:r>
            <a:r>
              <a:rPr lang="en-US" altLang="zh-CN" sz="1400" dirty="0"/>
              <a:t>90</a:t>
            </a:r>
          </a:p>
          <a:p>
            <a:pPr marL="0" indent="0">
              <a:buNone/>
            </a:pPr>
            <a:r>
              <a:rPr lang="zh-CN" altLang="en-US" sz="1400" dirty="0"/>
              <a:t>消费者端进行监听，如果当前时间的毫秒值匹配到了延迟队列中的毫秒值就立即消费</a:t>
            </a:r>
          </a:p>
        </p:txBody>
      </p:sp>
    </p:spTree>
    <p:extLst>
      <p:ext uri="{BB962C8B-B14F-4D97-AF65-F5344CB8AC3E}">
        <p14:creationId xmlns:p14="http://schemas.microsoft.com/office/powerpoint/2010/main" val="3536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6B8A81-5951-49BE-9082-54BCA191F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004478" cy="3996983"/>
          </a:xfrm>
        </p:spPr>
        <p:txBody>
          <a:bodyPr/>
          <a:lstStyle/>
          <a:p>
            <a:r>
              <a:rPr lang="zh-CN" altLang="en-US" dirty="0"/>
              <a:t>什么是延迟任务</a:t>
            </a:r>
            <a:endParaRPr lang="en-US" altLang="zh-CN" dirty="0"/>
          </a:p>
          <a:p>
            <a:pPr marL="266685" lvl="1"/>
            <a:r>
              <a:rPr lang="zh-CN" altLang="en-US" sz="1600" b="0" dirty="0">
                <a:ea typeface="Alibaba PuHuiTi B"/>
              </a:rPr>
              <a:t>没有固定的开始时间，由事件触发之后的</a:t>
            </a:r>
            <a:r>
              <a:rPr lang="zh-CN" altLang="en-US" sz="1600" dirty="0">
                <a:ea typeface="Alibaba PuHuiTi B"/>
              </a:rPr>
              <a:t>一段时间</a:t>
            </a:r>
            <a:r>
              <a:rPr lang="zh-CN" altLang="en-US" sz="1600" b="0" dirty="0">
                <a:ea typeface="Alibaba PuHuiTi B"/>
              </a:rPr>
              <a:t>内触发另一个事件，任务可以立即执行，也可以延迟</a:t>
            </a:r>
            <a:endParaRPr lang="en-US" altLang="zh-CN" sz="1600" b="0" dirty="0">
              <a:ea typeface="Alibaba PuHuiTi B"/>
            </a:endParaRPr>
          </a:p>
          <a:p>
            <a:r>
              <a:rPr lang="zh-CN" altLang="en-US" dirty="0"/>
              <a:t>延迟任务的实现方式</a:t>
            </a:r>
            <a:endParaRPr lang="en-US" altLang="zh-CN" dirty="0"/>
          </a:p>
          <a:p>
            <a:pPr lvl="1"/>
            <a:r>
              <a:rPr lang="en-US" altLang="zh-CN" sz="1600" b="0" dirty="0" err="1">
                <a:latin typeface="Consolas" panose="020B0609020204030204" pitchFamily="49" charset="0"/>
                <a:ea typeface="Alibaba PuHuiTi B"/>
              </a:rPr>
              <a:t>DelayQueue</a:t>
            </a:r>
            <a:r>
              <a:rPr lang="zh-CN" altLang="en-US" sz="1600" b="0" dirty="0">
                <a:latin typeface="Consolas" panose="020B0609020204030204" pitchFamily="49" charset="0"/>
                <a:ea typeface="Alibaba PuHuiTi B"/>
              </a:rPr>
              <a:t>，基于</a:t>
            </a:r>
            <a:r>
              <a:rPr lang="en-US" altLang="zh-CN" sz="1600" b="0" dirty="0">
                <a:latin typeface="Consolas" panose="020B0609020204030204" pitchFamily="49" charset="0"/>
                <a:ea typeface="Alibaba PuHuiTi B"/>
              </a:rPr>
              <a:t>JVM</a:t>
            </a:r>
          </a:p>
          <a:p>
            <a:pPr lvl="1"/>
            <a:r>
              <a:rPr lang="en-US" altLang="zh-CN" sz="1600" b="0" dirty="0">
                <a:latin typeface="Consolas" panose="020B0609020204030204" pitchFamily="49" charset="0"/>
                <a:ea typeface="Alibaba PuHuiTi B"/>
              </a:rPr>
              <a:t>RabbitMQ</a:t>
            </a:r>
            <a:r>
              <a:rPr lang="zh-CN" altLang="en-US" sz="1600" b="0" dirty="0">
                <a:latin typeface="Consolas" panose="020B0609020204030204" pitchFamily="49" charset="0"/>
                <a:ea typeface="Alibaba PuHuiTi B"/>
              </a:rPr>
              <a:t>：</a:t>
            </a:r>
            <a:r>
              <a:rPr lang="en-US" altLang="zh-CN" sz="1600" b="0" dirty="0">
                <a:latin typeface="Consolas" panose="020B0609020204030204" pitchFamily="49" charset="0"/>
                <a:ea typeface="Alibaba PuHuiTi B"/>
              </a:rPr>
              <a:t>TTL+</a:t>
            </a:r>
            <a:r>
              <a:rPr lang="zh-CN" altLang="en-US" sz="1600" b="0" dirty="0">
                <a:latin typeface="Consolas" panose="020B0609020204030204" pitchFamily="49" charset="0"/>
                <a:ea typeface="Alibaba PuHuiTi B"/>
              </a:rPr>
              <a:t>死信队列（常用）</a:t>
            </a:r>
            <a:endParaRPr lang="en-US" altLang="zh-CN" sz="1600" b="0" dirty="0">
              <a:latin typeface="Consolas" panose="020B0609020204030204" pitchFamily="49" charset="0"/>
              <a:ea typeface="Alibaba PuHuiTi B"/>
            </a:endParaRPr>
          </a:p>
          <a:p>
            <a:pPr lvl="1"/>
            <a:r>
              <a:rPr lang="en-US" altLang="zh-CN" sz="1600" b="0" dirty="0">
                <a:latin typeface="Consolas" panose="020B0609020204030204" pitchFamily="49" charset="0"/>
                <a:ea typeface="Alibaba PuHuiTi B"/>
              </a:rPr>
              <a:t>Redis</a:t>
            </a:r>
            <a:r>
              <a:rPr lang="zh-CN" altLang="en-US" sz="1600" b="0" dirty="0">
                <a:latin typeface="Consolas" panose="020B0609020204030204" pitchFamily="49" charset="0"/>
                <a:ea typeface="Alibaba PuHuiTi B"/>
              </a:rPr>
              <a:t>：</a:t>
            </a:r>
            <a:r>
              <a:rPr lang="en-US" altLang="zh-CN" sz="1600" b="0" dirty="0" err="1">
                <a:latin typeface="Consolas" panose="020B0609020204030204" pitchFamily="49" charset="0"/>
                <a:ea typeface="Alibaba PuHuiTi B"/>
              </a:rPr>
              <a:t>zset</a:t>
            </a:r>
            <a:r>
              <a:rPr lang="zh-CN" altLang="en-US" sz="1600" b="0" dirty="0">
                <a:latin typeface="Consolas" panose="020B0609020204030204" pitchFamily="49" charset="0"/>
                <a:ea typeface="Alibaba PuHuiTi B"/>
              </a:rPr>
              <a:t>特性（常用，本项目实现）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E6EA9F-6EEB-4D75-89A3-05A3EAD4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延迟任务概述</a:t>
            </a:r>
          </a:p>
        </p:txBody>
      </p:sp>
    </p:spTree>
    <p:extLst>
      <p:ext uri="{BB962C8B-B14F-4D97-AF65-F5344CB8AC3E}">
        <p14:creationId xmlns:p14="http://schemas.microsoft.com/office/powerpoint/2010/main" val="195984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77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21B-827F-4914-BE98-2A51540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1D80D-FE05-4FD0-8639-A53606995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20D1-F4C4-48E5-89A5-FDC270601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296" y="4715013"/>
            <a:ext cx="668947" cy="517190"/>
          </a:xfrm>
        </p:spPr>
        <p:txBody>
          <a:bodyPr/>
          <a:lstStyle/>
          <a:p>
            <a:r>
              <a:rPr lang="zh-CN" altLang="en-US" dirty="0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6F921-C550-4E40-B809-E79946456726}"/>
              </a:ext>
            </a:extLst>
          </p:cNvPr>
          <p:cNvSpPr/>
          <p:nvPr/>
        </p:nvSpPr>
        <p:spPr>
          <a:xfrm>
            <a:off x="558004" y="3254170"/>
            <a:ext cx="1441936" cy="51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添加任务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90A2E0C-F31B-489D-BAD5-736ADB757B98}"/>
              </a:ext>
            </a:extLst>
          </p:cNvPr>
          <p:cNvSpPr/>
          <p:nvPr/>
        </p:nvSpPr>
        <p:spPr>
          <a:xfrm>
            <a:off x="2469520" y="3183370"/>
            <a:ext cx="1615051" cy="658790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CE186E-B3C5-4C3B-810F-FAA6688EF45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999940" y="3512765"/>
            <a:ext cx="4695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45190E-5813-4134-AB1A-EA4AB5F7E484}"/>
              </a:ext>
            </a:extLst>
          </p:cNvPr>
          <p:cNvGrpSpPr/>
          <p:nvPr/>
        </p:nvGrpSpPr>
        <p:grpSpPr>
          <a:xfrm>
            <a:off x="7758322" y="2206875"/>
            <a:ext cx="2283620" cy="817693"/>
            <a:chOff x="7093557" y="1794558"/>
            <a:chExt cx="2283620" cy="8176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6425EEF-F665-45AB-9D2E-5F1155597152}"/>
                </a:ext>
              </a:extLst>
            </p:cNvPr>
            <p:cNvSpPr/>
            <p:nvPr/>
          </p:nvSpPr>
          <p:spPr>
            <a:xfrm>
              <a:off x="7093557" y="1794558"/>
              <a:ext cx="2283620" cy="81769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当前消费队列</a:t>
              </a:r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4D766201-C56D-4525-8EB5-519F666C5CFA}"/>
                </a:ext>
              </a:extLst>
            </p:cNvPr>
            <p:cNvSpPr txBox="1">
              <a:spLocks/>
            </p:cNvSpPr>
            <p:nvPr/>
          </p:nvSpPr>
          <p:spPr>
            <a:xfrm>
              <a:off x="7935241" y="2257867"/>
              <a:ext cx="646051" cy="33876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list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7B4827-E2D0-48C8-A720-A649A51B0C0F}"/>
              </a:ext>
            </a:extLst>
          </p:cNvPr>
          <p:cNvGrpSpPr/>
          <p:nvPr/>
        </p:nvGrpSpPr>
        <p:grpSpPr>
          <a:xfrm>
            <a:off x="8584823" y="3245932"/>
            <a:ext cx="2106623" cy="1172878"/>
            <a:chOff x="7386269" y="2901110"/>
            <a:chExt cx="2106623" cy="1172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46ABC0F-0E44-45D7-87D2-A44CCCD8CFC3}"/>
                </a:ext>
              </a:extLst>
            </p:cNvPr>
            <p:cNvSpPr/>
            <p:nvPr/>
          </p:nvSpPr>
          <p:spPr>
            <a:xfrm rot="10800000">
              <a:off x="7386269" y="2901110"/>
              <a:ext cx="483577" cy="117287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CEEF098D-310C-46DB-B4B1-B6E6E3649BCA}"/>
                </a:ext>
              </a:extLst>
            </p:cNvPr>
            <p:cNvSpPr txBox="1">
              <a:spLocks/>
            </p:cNvSpPr>
            <p:nvPr/>
          </p:nvSpPr>
          <p:spPr>
            <a:xfrm>
              <a:off x="7770727" y="3256934"/>
              <a:ext cx="1722165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定时刷新</a:t>
              </a:r>
              <a:r>
                <a:rPr lang="en-US" altLang="zh-CN" dirty="0"/>
                <a:t>/</a:t>
              </a:r>
              <a:r>
                <a:rPr lang="zh-CN" altLang="en-US" dirty="0"/>
                <a:t>分钟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52A65-5C0D-4993-9CC3-EC0EF5C45564}"/>
              </a:ext>
            </a:extLst>
          </p:cNvPr>
          <p:cNvGrpSpPr/>
          <p:nvPr/>
        </p:nvGrpSpPr>
        <p:grpSpPr>
          <a:xfrm>
            <a:off x="7758322" y="4671116"/>
            <a:ext cx="2283620" cy="1211935"/>
            <a:chOff x="6522968" y="4360788"/>
            <a:chExt cx="2283620" cy="121193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AAA39F-A80B-4154-B2A5-983E42A848DC}"/>
                </a:ext>
              </a:extLst>
            </p:cNvPr>
            <p:cNvSpPr/>
            <p:nvPr/>
          </p:nvSpPr>
          <p:spPr>
            <a:xfrm>
              <a:off x="6522968" y="4360788"/>
              <a:ext cx="2283620" cy="106386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未来数据队列</a:t>
              </a: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2EB17DCB-38F2-456E-A4CA-B2467E00DAB8}"/>
                </a:ext>
              </a:extLst>
            </p:cNvPr>
            <p:cNvSpPr txBox="1">
              <a:spLocks/>
            </p:cNvSpPr>
            <p:nvPr/>
          </p:nvSpPr>
          <p:spPr>
            <a:xfrm>
              <a:off x="7324730" y="5055533"/>
              <a:ext cx="76493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zset</a:t>
              </a:r>
              <a:endParaRPr lang="zh-CN" altLang="en-US" dirty="0"/>
            </a:p>
          </p:txBody>
        </p:sp>
      </p:grp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6A942D7A-FCE5-4803-8A12-822567595704}"/>
              </a:ext>
            </a:extLst>
          </p:cNvPr>
          <p:cNvSpPr/>
          <p:nvPr/>
        </p:nvSpPr>
        <p:spPr>
          <a:xfrm>
            <a:off x="4432228" y="3149218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当前时间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A1832A37-3CE7-45C3-A216-BE4A091E8B35}"/>
              </a:ext>
            </a:extLst>
          </p:cNvPr>
          <p:cNvSpPr/>
          <p:nvPr/>
        </p:nvSpPr>
        <p:spPr>
          <a:xfrm>
            <a:off x="4432785" y="4841166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预设时间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87626A0-9D16-4FB6-81C8-ADF4402265BA}"/>
              </a:ext>
            </a:extLst>
          </p:cNvPr>
          <p:cNvCxnSpPr>
            <a:stCxn id="9" idx="4"/>
            <a:endCxn id="53" idx="1"/>
          </p:cNvCxnSpPr>
          <p:nvPr/>
        </p:nvCxnSpPr>
        <p:spPr>
          <a:xfrm flipV="1">
            <a:off x="4084571" y="3508904"/>
            <a:ext cx="347657" cy="38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E51100-F725-4A17-9221-B53FEBAD0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675" y="1883571"/>
            <a:ext cx="533496" cy="199779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7213B8-ADA1-4093-958A-634C36F3AF9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5760523" y="3868589"/>
            <a:ext cx="557" cy="9725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66F10C0-8BAC-4DCD-BCFE-493D506B8592}"/>
              </a:ext>
            </a:extLst>
          </p:cNvPr>
          <p:cNvSpPr/>
          <p:nvPr/>
        </p:nvSpPr>
        <p:spPr>
          <a:xfrm>
            <a:off x="10041942" y="2365580"/>
            <a:ext cx="315396" cy="51719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9879A672-AEF4-4006-8418-C0476FD2E407}"/>
              </a:ext>
            </a:extLst>
          </p:cNvPr>
          <p:cNvSpPr txBox="1">
            <a:spLocks/>
          </p:cNvSpPr>
          <p:nvPr/>
        </p:nvSpPr>
        <p:spPr>
          <a:xfrm>
            <a:off x="10448223" y="2365580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消费任务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43A4C7-F45E-45F1-9FC1-2D156632157E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7089375" y="5200852"/>
            <a:ext cx="668947" cy="2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F23C9239-9A1B-4732-8E4C-85C7EDAAA81F}"/>
              </a:ext>
            </a:extLst>
          </p:cNvPr>
          <p:cNvSpPr txBox="1">
            <a:spLocks/>
          </p:cNvSpPr>
          <p:nvPr/>
        </p:nvSpPr>
        <p:spPr>
          <a:xfrm>
            <a:off x="5760523" y="1997442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9DE71B49-9216-4012-970C-4821BD6A3440}"/>
              </a:ext>
            </a:extLst>
          </p:cNvPr>
          <p:cNvSpPr txBox="1">
            <a:spLocks/>
          </p:cNvSpPr>
          <p:nvPr/>
        </p:nvSpPr>
        <p:spPr>
          <a:xfrm>
            <a:off x="5801687" y="3969989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0C898CB-2462-4F75-B5B6-1DDCF8AFFCD9}"/>
              </a:ext>
            </a:extLst>
          </p:cNvPr>
          <p:cNvSpPr/>
          <p:nvPr/>
        </p:nvSpPr>
        <p:spPr>
          <a:xfrm>
            <a:off x="7543800" y="1881553"/>
            <a:ext cx="2600213" cy="444011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DC152243-E95F-418D-B4C4-E49B19F617F2}"/>
              </a:ext>
            </a:extLst>
          </p:cNvPr>
          <p:cNvSpPr txBox="1">
            <a:spLocks/>
          </p:cNvSpPr>
          <p:nvPr/>
        </p:nvSpPr>
        <p:spPr>
          <a:xfrm>
            <a:off x="8566514" y="5930631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14E78-361E-4C0E-B146-87BCB2345F92}"/>
              </a:ext>
            </a:extLst>
          </p:cNvPr>
          <p:cNvSpPr txBox="1"/>
          <p:nvPr/>
        </p:nvSpPr>
        <p:spPr>
          <a:xfrm>
            <a:off x="4349284" y="5707822"/>
            <a:ext cx="2981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预设时间：当前时间增加</a:t>
            </a:r>
            <a:r>
              <a:rPr lang="en-US" altLang="zh-CN" sz="1600" dirty="0">
                <a:ea typeface="Alibaba PuHuiTi B"/>
              </a:rPr>
              <a:t>5</a:t>
            </a:r>
            <a:r>
              <a:rPr lang="zh-CN" altLang="en-US" sz="1600" dirty="0">
                <a:ea typeface="Alibaba PuHuiTi B"/>
              </a:rPr>
              <a:t>分钟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66240-7C11-451C-8C7E-40CDFF58A61A}"/>
              </a:ext>
            </a:extLst>
          </p:cNvPr>
          <p:cNvSpPr/>
          <p:nvPr/>
        </p:nvSpPr>
        <p:spPr>
          <a:xfrm>
            <a:off x="2534022" y="4871461"/>
            <a:ext cx="1486048" cy="658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2128A-8185-4BEA-84A6-3350658899D4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3277046" y="3842160"/>
            <a:ext cx="0" cy="10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610A3-FDC7-4571-AC00-5EA64FB6E42B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4020070" y="5200851"/>
            <a:ext cx="412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9" grpId="0" animBg="1"/>
      <p:bldP spid="53" grpId="0" animBg="1"/>
      <p:bldP spid="57" grpId="0" animBg="1"/>
      <p:bldP spid="65" grpId="0" animBg="1"/>
      <p:bldP spid="66" grpId="0"/>
      <p:bldP spid="72" grpId="0"/>
      <p:bldP spid="73" grpId="0"/>
      <p:bldP spid="74" grpId="0" animBg="1"/>
      <p:bldP spid="75" grpId="0"/>
      <p:bldP spid="7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022C0E-8163-4686-825D-A4A8DD1EC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2321169"/>
            <a:ext cx="5760538" cy="1268783"/>
          </a:xfrm>
        </p:spPr>
        <p:txBody>
          <a:bodyPr/>
          <a:lstStyle/>
          <a:p>
            <a:r>
              <a:rPr lang="zh-CN" altLang="en-US" dirty="0"/>
              <a:t>为什么任务需要存储在数据库中？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27688C-8ED3-4A95-80F7-48694621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C0CFFFC-2EC6-417E-94A8-95FF9BEE2F49}"/>
              </a:ext>
            </a:extLst>
          </p:cNvPr>
          <p:cNvSpPr txBox="1">
            <a:spLocks/>
          </p:cNvSpPr>
          <p:nvPr/>
        </p:nvSpPr>
        <p:spPr>
          <a:xfrm>
            <a:off x="5437244" y="3121269"/>
            <a:ext cx="5760538" cy="144756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/>
              <a:t>延迟任务是一个通用的服务，任何有延迟需求的任务都可以调用该服务，内存数据库的存储是有限的，需要考虑数据持久化的问题，存储数据库中是一种数据安全的考虑。</a:t>
            </a:r>
          </a:p>
        </p:txBody>
      </p:sp>
    </p:spTree>
    <p:extLst>
      <p:ext uri="{BB962C8B-B14F-4D97-AF65-F5344CB8AC3E}">
        <p14:creationId xmlns:p14="http://schemas.microsoft.com/office/powerpoint/2010/main" val="276440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CA9881-9735-4555-A543-C300230AB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1945" y="1682740"/>
            <a:ext cx="5760538" cy="1042875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 err="1"/>
              <a:t>redis</a:t>
            </a:r>
            <a:r>
              <a:rPr lang="zh-CN" altLang="en-US" dirty="0"/>
              <a:t>中的两种数据类型，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 err="1"/>
              <a:t>zset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B4D47-E44C-4797-AE7E-6F2C2C7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1BDD155-A3F4-40A3-9026-68DC057C9E4A}"/>
              </a:ext>
            </a:extLst>
          </p:cNvPr>
          <p:cNvSpPr txBox="1">
            <a:spLocks/>
          </p:cNvSpPr>
          <p:nvPr/>
        </p:nvSpPr>
        <p:spPr>
          <a:xfrm>
            <a:off x="5284843" y="4040726"/>
            <a:ext cx="6197909" cy="104287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404040"/>
                </a:solidFill>
                <a:latin typeface="Lato" panose="020F0502020204030203" pitchFamily="34" charset="0"/>
              </a:rPr>
              <a:t>操作</a:t>
            </a:r>
            <a:r>
              <a:rPr lang="en-US" altLang="zh-CN" sz="1400" dirty="0" err="1">
                <a:solidFill>
                  <a:srgbClr val="404040"/>
                </a:solidFill>
                <a:latin typeface="Lato" panose="020F0502020204030203" pitchFamily="34" charset="0"/>
              </a:rPr>
              <a:t>redis</a:t>
            </a:r>
            <a:r>
              <a:rPr lang="zh-CN" altLang="en-US" sz="1400" dirty="0">
                <a:solidFill>
                  <a:srgbClr val="404040"/>
                </a:solidFill>
                <a:latin typeface="Lato" panose="020F0502020204030203" pitchFamily="34" charset="0"/>
              </a:rPr>
              <a:t>中的</a:t>
            </a:r>
            <a:r>
              <a:rPr lang="en-US" altLang="zh-CN" sz="1400" dirty="0">
                <a:solidFill>
                  <a:srgbClr val="404040"/>
                </a:solidFill>
                <a:latin typeface="Lato" panose="020F0502020204030203" pitchFamily="34" charset="0"/>
              </a:rPr>
              <a:t>list</a:t>
            </a:r>
            <a:r>
              <a:rPr lang="zh-CN" altLang="en-US" sz="1400" dirty="0">
                <a:solidFill>
                  <a:srgbClr val="404040"/>
                </a:solidFill>
                <a:latin typeface="Lato" panose="020F0502020204030203" pitchFamily="34" charset="0"/>
              </a:rPr>
              <a:t>命令</a:t>
            </a:r>
            <a:r>
              <a:rPr lang="en-US" altLang="zh-CN" sz="1400" dirty="0">
                <a:solidFill>
                  <a:srgbClr val="404040"/>
                </a:solidFill>
                <a:latin typeface="Lato" panose="020F0502020204030203" pitchFamily="34" charset="0"/>
              </a:rPr>
              <a:t>LPUSH</a:t>
            </a:r>
            <a:r>
              <a:rPr lang="zh-CN" altLang="en-US" sz="1400" dirty="0">
                <a:solidFill>
                  <a:srgbClr val="404040"/>
                </a:solidFill>
                <a:latin typeface="Lato" panose="020F0502020204030203" pitchFamily="34" charset="0"/>
              </a:rPr>
              <a:t>：时间复杂度：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O(1)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操作</a:t>
            </a:r>
            <a:r>
              <a:rPr lang="en-US" altLang="zh-CN" sz="14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redis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中的</a:t>
            </a:r>
            <a:r>
              <a:rPr lang="en-US" altLang="zh-CN" sz="14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zset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命令</a:t>
            </a:r>
            <a:r>
              <a:rPr lang="en-US" altLang="zh-CN" sz="14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zadd</a:t>
            </a:r>
            <a:r>
              <a:rPr lang="zh-CN" altLang="en-US" sz="1400" dirty="0">
                <a:solidFill>
                  <a:srgbClr val="404040"/>
                </a:solidFill>
                <a:latin typeface="Lato" panose="020F0502020204030203" pitchFamily="34" charset="0"/>
              </a:rPr>
              <a:t>：时间复杂度：</a:t>
            </a:r>
            <a:r>
              <a:rPr lang="en-US" altLang="zh-CN" sz="1400" dirty="0">
                <a:solidFill>
                  <a:srgbClr val="404040"/>
                </a:solidFill>
                <a:latin typeface="Lato" panose="020F0502020204030203" pitchFamily="34" charset="0"/>
              </a:rPr>
              <a:t>O(M*log(n))</a:t>
            </a:r>
            <a:endParaRPr lang="en-US" altLang="zh-CN" sz="14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2D0E25-EE88-43B2-9A17-60E6D708FC8E}"/>
              </a:ext>
            </a:extLst>
          </p:cNvPr>
          <p:cNvSpPr txBox="1">
            <a:spLocks/>
          </p:cNvSpPr>
          <p:nvPr/>
        </p:nvSpPr>
        <p:spPr>
          <a:xfrm>
            <a:off x="5284842" y="3616774"/>
            <a:ext cx="6197909" cy="52036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时间复杂度：执行时间（次数）随着数据规模增长的变化趋势</a:t>
            </a:r>
            <a:endParaRPr lang="en-US" altLang="zh-CN" sz="14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E4B7398-6033-46FF-ACFB-02F86CE50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74834"/>
              </p:ext>
            </p:extLst>
          </p:nvPr>
        </p:nvGraphicFramePr>
        <p:xfrm>
          <a:off x="5400721" y="5175260"/>
          <a:ext cx="5442439" cy="1192049"/>
        </p:xfrm>
        <a:graphic>
          <a:graphicData uri="http://schemas.openxmlformats.org/drawingml/2006/table">
            <a:tbl>
              <a:tblPr/>
              <a:tblGrid>
                <a:gridCol w="122867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1376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160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1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O(1)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常量级复杂度，执行次数与数据规模没有关系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1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</a:rPr>
                        <a:t>O(M*log(n))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对数级复杂度，执行次数与数据规模是对数关系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EEBE0F1-D484-43BA-A864-4660D77E75E4}"/>
              </a:ext>
            </a:extLst>
          </p:cNvPr>
          <p:cNvSpPr txBox="1">
            <a:spLocks/>
          </p:cNvSpPr>
          <p:nvPr/>
        </p:nvSpPr>
        <p:spPr>
          <a:xfrm>
            <a:off x="5284842" y="2523318"/>
            <a:ext cx="6197909" cy="104287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原因一：</a:t>
            </a:r>
            <a:r>
              <a:rPr lang="en-US" altLang="zh-CN" sz="1400" dirty="0"/>
              <a:t>list</a:t>
            </a:r>
            <a:r>
              <a:rPr lang="zh-CN" altLang="en-US" sz="1400" dirty="0"/>
              <a:t>存储立即执行的任务，</a:t>
            </a:r>
            <a:r>
              <a:rPr lang="en-US" altLang="zh-CN" sz="1400" dirty="0" err="1"/>
              <a:t>zset</a:t>
            </a:r>
            <a:r>
              <a:rPr lang="zh-CN" altLang="en-US" sz="1400" dirty="0"/>
              <a:t>存储未来的数据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原因二：任务量过大以后，</a:t>
            </a:r>
            <a:r>
              <a:rPr lang="en-US" altLang="zh-CN" sz="1400" dirty="0" err="1"/>
              <a:t>zset</a:t>
            </a:r>
            <a:r>
              <a:rPr lang="zh-CN" altLang="en-US" sz="1400" dirty="0"/>
              <a:t>的性能会下降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6442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2AB8FF-77AD-4AD6-941D-393478D76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9192" y="2373922"/>
            <a:ext cx="5760538" cy="905609"/>
          </a:xfrm>
        </p:spPr>
        <p:txBody>
          <a:bodyPr/>
          <a:lstStyle/>
          <a:p>
            <a:r>
              <a:rPr lang="zh-CN" altLang="en-US" dirty="0"/>
              <a:t>在添加</a:t>
            </a:r>
            <a:r>
              <a:rPr lang="en-US" altLang="zh-CN" dirty="0" err="1"/>
              <a:t>zset</a:t>
            </a:r>
            <a:r>
              <a:rPr lang="zh-CN" altLang="en-US" dirty="0"/>
              <a:t>数据的时候，为什么需要预加载？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C9D322-1D89-4048-8ED5-6B05F7B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5FF7481-F7C7-4743-BB10-1CAA9BE353F5}"/>
              </a:ext>
            </a:extLst>
          </p:cNvPr>
          <p:cNvSpPr txBox="1">
            <a:spLocks/>
          </p:cNvSpPr>
          <p:nvPr/>
        </p:nvSpPr>
        <p:spPr>
          <a:xfrm>
            <a:off x="5249676" y="3083169"/>
            <a:ext cx="5760538" cy="99060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/>
              <a:t>如果任务数据特别大，为了防止阻塞，只需要把未来几分钟要执行的数据存入缓存即可，是一种优化的形式</a:t>
            </a:r>
          </a:p>
        </p:txBody>
      </p:sp>
    </p:spTree>
    <p:extLst>
      <p:ext uri="{BB962C8B-B14F-4D97-AF65-F5344CB8AC3E}">
        <p14:creationId xmlns:p14="http://schemas.microsoft.com/office/powerpoint/2010/main" val="281322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45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延迟任务服务实现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5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r>
              <a:rPr lang="zh-CN" altLang="en-US" dirty="0"/>
              <a:t>是一个通用的服务，单独创建模块来管理任何类型的延迟任务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B84734-070F-4070-91CB-4FD6BF13DB15}"/>
              </a:ext>
            </a:extLst>
          </p:cNvPr>
          <p:cNvSpPr/>
          <p:nvPr/>
        </p:nvSpPr>
        <p:spPr>
          <a:xfrm>
            <a:off x="1635369" y="2772697"/>
            <a:ext cx="3279531" cy="656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heima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leadnews</a:t>
            </a:r>
            <a:r>
              <a:rPr lang="en-US" altLang="zh-CN" dirty="0">
                <a:solidFill>
                  <a:schemeClr val="tx1"/>
                </a:solidFill>
              </a:rPr>
              <a:t>-article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6927D7-058D-4D1A-A415-F01945D7B3AC}"/>
              </a:ext>
            </a:extLst>
          </p:cNvPr>
          <p:cNvSpPr/>
          <p:nvPr/>
        </p:nvSpPr>
        <p:spPr>
          <a:xfrm>
            <a:off x="1635369" y="3784096"/>
            <a:ext cx="3279531" cy="656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heima-leadnews-wemedia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58CBA0-D811-4771-9C93-42CD0D9C0F90}"/>
              </a:ext>
            </a:extLst>
          </p:cNvPr>
          <p:cNvSpPr/>
          <p:nvPr/>
        </p:nvSpPr>
        <p:spPr>
          <a:xfrm>
            <a:off x="1635369" y="4873848"/>
            <a:ext cx="3279531" cy="656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19A8EE-BD59-4A1A-97F4-30F0B49848FD}"/>
              </a:ext>
            </a:extLst>
          </p:cNvPr>
          <p:cNvSpPr/>
          <p:nvPr/>
        </p:nvSpPr>
        <p:spPr>
          <a:xfrm>
            <a:off x="6721116" y="3757152"/>
            <a:ext cx="3279531" cy="6563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B78E037-CBFC-4499-A368-B74E4CD64052}"/>
              </a:ext>
            </a:extLst>
          </p:cNvPr>
          <p:cNvGrpSpPr/>
          <p:nvPr/>
        </p:nvGrpSpPr>
        <p:grpSpPr>
          <a:xfrm>
            <a:off x="4914900" y="3100849"/>
            <a:ext cx="1806216" cy="2101151"/>
            <a:chOff x="4914900" y="3100849"/>
            <a:chExt cx="1806216" cy="2101151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81F680B-8D8C-450C-A346-E8814275210A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>
              <a:off x="4914900" y="3100849"/>
              <a:ext cx="1806216" cy="98445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A7D21BA-8284-4B2A-AE71-3F364769D360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 flipV="1">
              <a:off x="4914900" y="4085304"/>
              <a:ext cx="1806216" cy="269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8227540-777A-4AFC-9D8B-7047ABB34FAF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4914900" y="4085304"/>
              <a:ext cx="1806216" cy="111669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占位符 3">
              <a:extLst>
                <a:ext uri="{FF2B5EF4-FFF2-40B4-BE49-F238E27FC236}">
                  <a16:creationId xmlns:a16="http://schemas.microsoft.com/office/drawing/2014/main" id="{E257E78C-C471-4207-8704-7DB98A951C5E}"/>
                </a:ext>
              </a:extLst>
            </p:cNvPr>
            <p:cNvSpPr txBox="1">
              <a:spLocks/>
            </p:cNvSpPr>
            <p:nvPr/>
          </p:nvSpPr>
          <p:spPr>
            <a:xfrm>
              <a:off x="5381154" y="3652903"/>
              <a:ext cx="870439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feign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7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9417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文章定时发布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①：导入资料文件夹下的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r>
              <a:rPr lang="zh-CN" altLang="en-US" dirty="0"/>
              <a:t>模块到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-service</a:t>
            </a:r>
            <a:r>
              <a:rPr lang="zh-CN" altLang="en-US" dirty="0"/>
              <a:t>下，如下图所示：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C486756-50E8-4F9E-B419-81D7A5B0FF93}"/>
              </a:ext>
            </a:extLst>
          </p:cNvPr>
          <p:cNvSpPr txBox="1">
            <a:spLocks/>
          </p:cNvSpPr>
          <p:nvPr/>
        </p:nvSpPr>
        <p:spPr>
          <a:xfrm>
            <a:off x="783629" y="4618689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②：在</a:t>
            </a:r>
            <a:r>
              <a:rPr lang="en-US" altLang="zh-CN" dirty="0" err="1"/>
              <a:t>nacos</a:t>
            </a:r>
            <a:r>
              <a:rPr lang="zh-CN" altLang="en-US" dirty="0"/>
              <a:t>中添加对应配置，并添加数据库及</a:t>
            </a:r>
            <a:r>
              <a:rPr lang="en-US" altLang="zh-CN" dirty="0" err="1"/>
              <a:t>mybatis</a:t>
            </a:r>
            <a:r>
              <a:rPr lang="en-US" altLang="zh-CN" dirty="0"/>
              <a:t>-plus</a:t>
            </a:r>
            <a:r>
              <a:rPr lang="zh-CN" altLang="en-US" dirty="0"/>
              <a:t>的配置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97896F-B7AA-42BC-8FFE-2C0AB776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48" y="2528958"/>
            <a:ext cx="25622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03166B-EFD9-4461-B164-B3EDF022C938}"/>
              </a:ext>
            </a:extLst>
          </p:cNvPr>
          <p:cNvSpPr/>
          <p:nvPr/>
        </p:nvSpPr>
        <p:spPr>
          <a:xfrm>
            <a:off x="4528035" y="2907135"/>
            <a:ext cx="1837592" cy="246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A71F2-013C-4696-BBB2-B950D751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862DB-CD0A-4EAC-BBD6-947052E92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数据库准备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2D5BB2F-B680-47AD-86B0-FC79DE75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7662"/>
            <a:ext cx="10698800" cy="517191"/>
          </a:xfrm>
        </p:spPr>
        <p:txBody>
          <a:bodyPr/>
          <a:lstStyle/>
          <a:p>
            <a:r>
              <a:rPr lang="zh-CN" altLang="en-US" dirty="0"/>
              <a:t>导入资料中</a:t>
            </a:r>
            <a:r>
              <a:rPr lang="en-US" altLang="zh-CN" dirty="0" err="1"/>
              <a:t>leadnews_schedule</a:t>
            </a:r>
            <a:r>
              <a:rPr lang="zh-CN" altLang="en-US" dirty="0"/>
              <a:t>数据库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F7349C-3797-426D-8904-A73FFCD0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4" y="2543183"/>
            <a:ext cx="7553325" cy="1085850"/>
          </a:xfrm>
          <a:prstGeom prst="rect">
            <a:avLst/>
          </a:prstGeom>
          <a:ln>
            <a:solidFill>
              <a:srgbClr val="49504F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4A2727-B210-4F40-A14A-51BAAC40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29" y="4073414"/>
            <a:ext cx="8877300" cy="1476375"/>
          </a:xfrm>
          <a:prstGeom prst="rect">
            <a:avLst/>
          </a:prstGeom>
          <a:ln>
            <a:solidFill>
              <a:srgbClr val="49504F"/>
            </a:solidFill>
          </a:ln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F59F815-E3FB-494F-8B0E-7FC568990975}"/>
              </a:ext>
            </a:extLst>
          </p:cNvPr>
          <p:cNvSpPr txBox="1">
            <a:spLocks/>
          </p:cNvSpPr>
          <p:nvPr/>
        </p:nvSpPr>
        <p:spPr>
          <a:xfrm>
            <a:off x="782320" y="2010556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taskinfo</a:t>
            </a:r>
            <a:r>
              <a:rPr lang="en-US" altLang="zh-CN" dirty="0"/>
              <a:t>  </a:t>
            </a:r>
            <a:r>
              <a:rPr lang="zh-CN" altLang="en-US" dirty="0"/>
              <a:t>任务表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290EF9D-117D-4831-80E4-5192DCB3704F}"/>
              </a:ext>
            </a:extLst>
          </p:cNvPr>
          <p:cNvSpPr txBox="1">
            <a:spLocks/>
          </p:cNvSpPr>
          <p:nvPr/>
        </p:nvSpPr>
        <p:spPr>
          <a:xfrm>
            <a:off x="746600" y="3622324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taskinfo_logs</a:t>
            </a:r>
            <a:r>
              <a:rPr lang="en-US" altLang="zh-CN" dirty="0"/>
              <a:t>  </a:t>
            </a:r>
            <a:r>
              <a:rPr lang="zh-CN" altLang="en-US" dirty="0"/>
              <a:t>任务日志表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960FE0D0-4CA2-463B-9BED-2F5839D1A3E9}"/>
              </a:ext>
            </a:extLst>
          </p:cNvPr>
          <p:cNvSpPr/>
          <p:nvPr/>
        </p:nvSpPr>
        <p:spPr>
          <a:xfrm rot="2651319">
            <a:off x="753215" y="628946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033BAD-76B1-47DB-9CDC-77A143FE81B7}"/>
              </a:ext>
            </a:extLst>
          </p:cNvPr>
          <p:cNvSpPr/>
          <p:nvPr/>
        </p:nvSpPr>
        <p:spPr>
          <a:xfrm>
            <a:off x="846529" y="5932880"/>
            <a:ext cx="10302240" cy="62618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C3E55C-854D-493C-894E-228ED0B5F68C}"/>
              </a:ext>
            </a:extLst>
          </p:cNvPr>
          <p:cNvSpPr/>
          <p:nvPr/>
        </p:nvSpPr>
        <p:spPr>
          <a:xfrm>
            <a:off x="746601" y="600535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B485C6C-CE36-495A-9266-2505C8E8B2BD}"/>
              </a:ext>
            </a:extLst>
          </p:cNvPr>
          <p:cNvSpPr txBox="1"/>
          <p:nvPr/>
        </p:nvSpPr>
        <p:spPr>
          <a:xfrm>
            <a:off x="1899825" y="6029868"/>
            <a:ext cx="853447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MySQL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中，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BLOB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是一个二进制大型对象，是一个可以存储大量数据的容器；</a:t>
            </a: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LongBlob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最大存储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4G </a:t>
            </a:r>
          </a:p>
        </p:txBody>
      </p:sp>
    </p:spTree>
    <p:extLst>
      <p:ext uri="{BB962C8B-B14F-4D97-AF65-F5344CB8AC3E}">
        <p14:creationId xmlns:p14="http://schemas.microsoft.com/office/powerpoint/2010/main" val="135266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B424-075D-45D8-B629-ABAE8763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BEA12-08B8-4107-955A-19E7DF8EA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数据库准备</a:t>
            </a:r>
            <a:r>
              <a:rPr lang="en-US" altLang="zh-CN" dirty="0"/>
              <a:t>-</a:t>
            </a:r>
            <a:r>
              <a:rPr lang="zh-CN" altLang="en-US" dirty="0"/>
              <a:t>数据库自身解决并发两种策略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9ABF3-15CD-4DAE-BA4D-39F4C7502A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966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悲观锁</a:t>
            </a:r>
            <a:r>
              <a:rPr lang="en-US" altLang="zh-CN" dirty="0"/>
              <a:t>(Pessimistic Lock)</a:t>
            </a:r>
          </a:p>
          <a:p>
            <a:r>
              <a:rPr lang="zh-CN" altLang="en-US" dirty="0"/>
              <a:t>每次去拿数据的时候都认为别人会修改，所以每次在拿数据的时候都会上锁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8448E80-0376-4C45-B1A5-9E4862E72A84}"/>
              </a:ext>
            </a:extLst>
          </p:cNvPr>
          <p:cNvSpPr txBox="1">
            <a:spLocks/>
          </p:cNvSpPr>
          <p:nvPr/>
        </p:nvSpPr>
        <p:spPr>
          <a:xfrm>
            <a:off x="710880" y="3872123"/>
            <a:ext cx="10698800" cy="13059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乐观锁</a:t>
            </a:r>
            <a:r>
              <a:rPr lang="en-US" altLang="zh-CN" dirty="0"/>
              <a:t>(Optimistic Lock)</a:t>
            </a:r>
          </a:p>
          <a:p>
            <a:r>
              <a:rPr lang="zh-CN" altLang="en-US" dirty="0"/>
              <a:t>每次去拿数据的时候都认为别人不会修改，所以不会上锁，但是在更新的时候会判断一下在此期间别人有没有去更新这个数据，可以使用版本号等机制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540A6D-D12E-44C7-BD3E-5EA7399F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70" y="2711898"/>
            <a:ext cx="73914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077697-229C-4BCF-994F-9E8CFB2E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70" y="5270459"/>
            <a:ext cx="73914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57089CE-76E2-4423-85B7-DCDC08A3FEDD}"/>
              </a:ext>
            </a:extLst>
          </p:cNvPr>
          <p:cNvSpPr/>
          <p:nvPr/>
        </p:nvSpPr>
        <p:spPr>
          <a:xfrm>
            <a:off x="8194430" y="5145067"/>
            <a:ext cx="729761" cy="1115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0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B424-075D-45D8-B629-ABAE8763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BEA12-08B8-4107-955A-19E7DF8EA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数据库准备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en-US" altLang="zh-CN" dirty="0"/>
              <a:t>-plus</a:t>
            </a:r>
            <a:r>
              <a:rPr lang="zh-CN" altLang="en-US" dirty="0"/>
              <a:t>集成乐观锁的使用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4488631-A95F-41FD-9688-05E00040312A}"/>
              </a:ext>
            </a:extLst>
          </p:cNvPr>
          <p:cNvSpPr txBox="1">
            <a:spLocks/>
          </p:cNvSpPr>
          <p:nvPr/>
        </p:nvSpPr>
        <p:spPr>
          <a:xfrm>
            <a:off x="710880" y="3620907"/>
            <a:ext cx="10698800" cy="5026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</a:t>
            </a:r>
            <a:r>
              <a:rPr lang="en-US" altLang="zh-CN" dirty="0" err="1"/>
              <a:t>mybatis</a:t>
            </a:r>
            <a:r>
              <a:rPr lang="en-US" altLang="zh-CN" dirty="0"/>
              <a:t>-plus</a:t>
            </a:r>
            <a:r>
              <a:rPr lang="zh-CN" altLang="en-US" dirty="0"/>
              <a:t>对乐观锁的支持，在启动类中向容器中放入乐观锁的拦截器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B51153-D668-4520-BEF5-A316A514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62" y="4305102"/>
            <a:ext cx="7478164" cy="110799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MybatisPlusInterceptor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optimisticLockerInterceptor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MybatisPlusInterceptor 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MybatisPlusInterceptor();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.addInnerInterceptor(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OptimisticLockerInnerInterceptor());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AE63D30-7999-47BA-9D87-03C4BD5258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86038"/>
          </a:xfrm>
        </p:spPr>
        <p:txBody>
          <a:bodyPr/>
          <a:lstStyle/>
          <a:p>
            <a:r>
              <a:rPr lang="zh-CN" altLang="en-US" dirty="0"/>
              <a:t>①：在实体类中使用</a:t>
            </a:r>
            <a:r>
              <a:rPr lang="en-US" altLang="zh-CN" dirty="0"/>
              <a:t>@Version</a:t>
            </a:r>
            <a:r>
              <a:rPr lang="zh-CN" altLang="en-US" dirty="0"/>
              <a:t>标明是一个版本的字段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0F79640-91E4-40C0-A683-F522DCF9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62" y="2330430"/>
            <a:ext cx="7478164" cy="101566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版本号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用乐观锁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@Version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8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21B-827F-4914-BE98-2A51540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1D80D-FE05-4FD0-8639-A53606995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20D1-F4C4-48E5-89A5-FDC270601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296" y="4715013"/>
            <a:ext cx="668947" cy="517190"/>
          </a:xfrm>
        </p:spPr>
        <p:txBody>
          <a:bodyPr/>
          <a:lstStyle/>
          <a:p>
            <a:r>
              <a:rPr lang="zh-CN" altLang="en-US" dirty="0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6F921-C550-4E40-B809-E79946456726}"/>
              </a:ext>
            </a:extLst>
          </p:cNvPr>
          <p:cNvSpPr/>
          <p:nvPr/>
        </p:nvSpPr>
        <p:spPr>
          <a:xfrm>
            <a:off x="558004" y="3254170"/>
            <a:ext cx="1441936" cy="51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添加任务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90A2E0C-F31B-489D-BAD5-736ADB757B98}"/>
              </a:ext>
            </a:extLst>
          </p:cNvPr>
          <p:cNvSpPr/>
          <p:nvPr/>
        </p:nvSpPr>
        <p:spPr>
          <a:xfrm>
            <a:off x="2469520" y="3183370"/>
            <a:ext cx="1615051" cy="658790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CE186E-B3C5-4C3B-810F-FAA6688EF45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999940" y="3512765"/>
            <a:ext cx="4695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45190E-5813-4134-AB1A-EA4AB5F7E484}"/>
              </a:ext>
            </a:extLst>
          </p:cNvPr>
          <p:cNvGrpSpPr/>
          <p:nvPr/>
        </p:nvGrpSpPr>
        <p:grpSpPr>
          <a:xfrm>
            <a:off x="7758322" y="2206875"/>
            <a:ext cx="2283620" cy="817693"/>
            <a:chOff x="7093557" y="1794558"/>
            <a:chExt cx="2283620" cy="8176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6425EEF-F665-45AB-9D2E-5F1155597152}"/>
                </a:ext>
              </a:extLst>
            </p:cNvPr>
            <p:cNvSpPr/>
            <p:nvPr/>
          </p:nvSpPr>
          <p:spPr>
            <a:xfrm>
              <a:off x="7093557" y="1794558"/>
              <a:ext cx="2283620" cy="81769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当前消费队列</a:t>
              </a:r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4D766201-C56D-4525-8EB5-519F666C5CFA}"/>
                </a:ext>
              </a:extLst>
            </p:cNvPr>
            <p:cNvSpPr txBox="1">
              <a:spLocks/>
            </p:cNvSpPr>
            <p:nvPr/>
          </p:nvSpPr>
          <p:spPr>
            <a:xfrm>
              <a:off x="7935241" y="2257867"/>
              <a:ext cx="646051" cy="33876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list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7B4827-E2D0-48C8-A720-A649A51B0C0F}"/>
              </a:ext>
            </a:extLst>
          </p:cNvPr>
          <p:cNvGrpSpPr/>
          <p:nvPr/>
        </p:nvGrpSpPr>
        <p:grpSpPr>
          <a:xfrm>
            <a:off x="8584823" y="3245932"/>
            <a:ext cx="2106623" cy="1172878"/>
            <a:chOff x="7386269" y="2901110"/>
            <a:chExt cx="2106623" cy="1172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46ABC0F-0E44-45D7-87D2-A44CCCD8CFC3}"/>
                </a:ext>
              </a:extLst>
            </p:cNvPr>
            <p:cNvSpPr/>
            <p:nvPr/>
          </p:nvSpPr>
          <p:spPr>
            <a:xfrm rot="10800000">
              <a:off x="7386269" y="2901110"/>
              <a:ext cx="483577" cy="117287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CEEF098D-310C-46DB-B4B1-B6E6E3649BCA}"/>
                </a:ext>
              </a:extLst>
            </p:cNvPr>
            <p:cNvSpPr txBox="1">
              <a:spLocks/>
            </p:cNvSpPr>
            <p:nvPr/>
          </p:nvSpPr>
          <p:spPr>
            <a:xfrm>
              <a:off x="7770727" y="3256934"/>
              <a:ext cx="1722165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定时刷新</a:t>
              </a:r>
              <a:r>
                <a:rPr lang="en-US" altLang="zh-CN" dirty="0"/>
                <a:t>/</a:t>
              </a:r>
              <a:r>
                <a:rPr lang="zh-CN" altLang="en-US" dirty="0"/>
                <a:t>分钟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52A65-5C0D-4993-9CC3-EC0EF5C45564}"/>
              </a:ext>
            </a:extLst>
          </p:cNvPr>
          <p:cNvGrpSpPr/>
          <p:nvPr/>
        </p:nvGrpSpPr>
        <p:grpSpPr>
          <a:xfrm>
            <a:off x="7758322" y="4671116"/>
            <a:ext cx="2283620" cy="1211935"/>
            <a:chOff x="6522968" y="4360788"/>
            <a:chExt cx="2283620" cy="121193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AAA39F-A80B-4154-B2A5-983E42A848DC}"/>
                </a:ext>
              </a:extLst>
            </p:cNvPr>
            <p:cNvSpPr/>
            <p:nvPr/>
          </p:nvSpPr>
          <p:spPr>
            <a:xfrm>
              <a:off x="6522968" y="4360788"/>
              <a:ext cx="2283620" cy="106386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未来数据队列</a:t>
              </a: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2EB17DCB-38F2-456E-A4CA-B2467E00DAB8}"/>
                </a:ext>
              </a:extLst>
            </p:cNvPr>
            <p:cNvSpPr txBox="1">
              <a:spLocks/>
            </p:cNvSpPr>
            <p:nvPr/>
          </p:nvSpPr>
          <p:spPr>
            <a:xfrm>
              <a:off x="7324730" y="5055533"/>
              <a:ext cx="76493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zset</a:t>
              </a:r>
              <a:endParaRPr lang="zh-CN" altLang="en-US" dirty="0"/>
            </a:p>
          </p:txBody>
        </p:sp>
      </p:grp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6A942D7A-FCE5-4803-8A12-822567595704}"/>
              </a:ext>
            </a:extLst>
          </p:cNvPr>
          <p:cNvSpPr/>
          <p:nvPr/>
        </p:nvSpPr>
        <p:spPr>
          <a:xfrm>
            <a:off x="4432228" y="3149218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当前时间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A1832A37-3CE7-45C3-A216-BE4A091E8B35}"/>
              </a:ext>
            </a:extLst>
          </p:cNvPr>
          <p:cNvSpPr/>
          <p:nvPr/>
        </p:nvSpPr>
        <p:spPr>
          <a:xfrm>
            <a:off x="4432785" y="4841166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预设时间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87626A0-9D16-4FB6-81C8-ADF4402265BA}"/>
              </a:ext>
            </a:extLst>
          </p:cNvPr>
          <p:cNvCxnSpPr>
            <a:stCxn id="9" idx="4"/>
            <a:endCxn id="53" idx="1"/>
          </p:cNvCxnSpPr>
          <p:nvPr/>
        </p:nvCxnSpPr>
        <p:spPr>
          <a:xfrm flipV="1">
            <a:off x="4084571" y="3508904"/>
            <a:ext cx="347657" cy="38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E51100-F725-4A17-9221-B53FEBAD0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675" y="1883571"/>
            <a:ext cx="533496" cy="199779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7213B8-ADA1-4093-958A-634C36F3AF9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5760523" y="3868589"/>
            <a:ext cx="557" cy="9725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66F10C0-8BAC-4DCD-BCFE-493D506B8592}"/>
              </a:ext>
            </a:extLst>
          </p:cNvPr>
          <p:cNvSpPr/>
          <p:nvPr/>
        </p:nvSpPr>
        <p:spPr>
          <a:xfrm>
            <a:off x="10041942" y="2365580"/>
            <a:ext cx="315396" cy="51719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9879A672-AEF4-4006-8418-C0476FD2E407}"/>
              </a:ext>
            </a:extLst>
          </p:cNvPr>
          <p:cNvSpPr txBox="1">
            <a:spLocks/>
          </p:cNvSpPr>
          <p:nvPr/>
        </p:nvSpPr>
        <p:spPr>
          <a:xfrm>
            <a:off x="10448223" y="2365580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消费任务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43A4C7-F45E-45F1-9FC1-2D156632157E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7089375" y="5200852"/>
            <a:ext cx="668947" cy="2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F23C9239-9A1B-4732-8E4C-85C7EDAAA81F}"/>
              </a:ext>
            </a:extLst>
          </p:cNvPr>
          <p:cNvSpPr txBox="1">
            <a:spLocks/>
          </p:cNvSpPr>
          <p:nvPr/>
        </p:nvSpPr>
        <p:spPr>
          <a:xfrm>
            <a:off x="5760523" y="1997442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9DE71B49-9216-4012-970C-4821BD6A3440}"/>
              </a:ext>
            </a:extLst>
          </p:cNvPr>
          <p:cNvSpPr txBox="1">
            <a:spLocks/>
          </p:cNvSpPr>
          <p:nvPr/>
        </p:nvSpPr>
        <p:spPr>
          <a:xfrm>
            <a:off x="5801687" y="3969989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0C898CB-2462-4F75-B5B6-1DDCF8AFFCD9}"/>
              </a:ext>
            </a:extLst>
          </p:cNvPr>
          <p:cNvSpPr/>
          <p:nvPr/>
        </p:nvSpPr>
        <p:spPr>
          <a:xfrm>
            <a:off x="7543800" y="1881553"/>
            <a:ext cx="2600213" cy="444011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DC152243-E95F-418D-B4C4-E49B19F617F2}"/>
              </a:ext>
            </a:extLst>
          </p:cNvPr>
          <p:cNvSpPr txBox="1">
            <a:spLocks/>
          </p:cNvSpPr>
          <p:nvPr/>
        </p:nvSpPr>
        <p:spPr>
          <a:xfrm>
            <a:off x="8566514" y="5930631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14E78-361E-4C0E-B146-87BCB2345F92}"/>
              </a:ext>
            </a:extLst>
          </p:cNvPr>
          <p:cNvSpPr txBox="1"/>
          <p:nvPr/>
        </p:nvSpPr>
        <p:spPr>
          <a:xfrm>
            <a:off x="4349284" y="5707822"/>
            <a:ext cx="2981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预设时间：当前时间增加</a:t>
            </a:r>
            <a:r>
              <a:rPr lang="en-US" altLang="zh-CN" sz="1600" dirty="0">
                <a:ea typeface="Alibaba PuHuiTi B"/>
              </a:rPr>
              <a:t>5</a:t>
            </a:r>
            <a:r>
              <a:rPr lang="zh-CN" altLang="en-US" sz="1600" dirty="0">
                <a:ea typeface="Alibaba PuHuiTi B"/>
              </a:rPr>
              <a:t>分钟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66240-7C11-451C-8C7E-40CDFF58A61A}"/>
              </a:ext>
            </a:extLst>
          </p:cNvPr>
          <p:cNvSpPr/>
          <p:nvPr/>
        </p:nvSpPr>
        <p:spPr>
          <a:xfrm>
            <a:off x="2534022" y="4871461"/>
            <a:ext cx="1486048" cy="658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2128A-8185-4BEA-84A6-3350658899D4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3277046" y="3842160"/>
            <a:ext cx="0" cy="10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610A3-FDC7-4571-AC00-5EA64FB6E42B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4020070" y="5200851"/>
            <a:ext cx="412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4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A71F2-013C-4696-BBB2-B950D751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862DB-CD0A-4EAC-BBD6-947052E92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D925D82-10B3-4590-9A4B-E11ECF77B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3280" y="4103706"/>
            <a:ext cx="10698800" cy="1225376"/>
          </a:xfrm>
        </p:spPr>
        <p:txBody>
          <a:bodyPr/>
          <a:lstStyle/>
          <a:p>
            <a:pPr marL="342900" indent="-342900">
              <a:buAutoNum type="circleNumDbPlain" startAt="3"/>
            </a:pPr>
            <a:r>
              <a:rPr lang="zh-CN" altLang="en-US" dirty="0"/>
              <a:t>链接测试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打开资料中的</a:t>
            </a:r>
            <a:r>
              <a:rPr lang="en-US" altLang="zh-CN" dirty="0"/>
              <a:t>Redis Desktop Manager</a:t>
            </a:r>
            <a:r>
              <a:rPr lang="zh-CN" altLang="en-US" dirty="0"/>
              <a:t>，输入</a:t>
            </a:r>
            <a:r>
              <a:rPr lang="en-US" altLang="zh-CN" dirty="0"/>
              <a:t>host</a:t>
            </a:r>
            <a:r>
              <a:rPr lang="zh-CN" altLang="en-US" dirty="0"/>
              <a:t>、</a:t>
            </a:r>
            <a:r>
              <a:rPr lang="en-US" altLang="zh-CN" dirty="0"/>
              <a:t>port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  <a:r>
              <a:rPr lang="zh-CN" altLang="en-US" dirty="0"/>
              <a:t>链接测试</a:t>
            </a:r>
            <a:endParaRPr lang="en-US" altLang="zh-CN" dirty="0"/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A44A3BF1-CDBD-4C0E-8982-BB68E2B58767}"/>
              </a:ext>
            </a:extLst>
          </p:cNvPr>
          <p:cNvSpPr txBox="1">
            <a:spLocks/>
          </p:cNvSpPr>
          <p:nvPr/>
        </p:nvSpPr>
        <p:spPr>
          <a:xfrm>
            <a:off x="863280" y="1808400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拉取镜像</a:t>
            </a:r>
            <a:endParaRPr lang="en-US" altLang="zh-CN" dirty="0"/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A1BB0F19-83EF-444D-828E-01893869CBE6}"/>
              </a:ext>
            </a:extLst>
          </p:cNvPr>
          <p:cNvSpPr txBox="1">
            <a:spLocks/>
          </p:cNvSpPr>
          <p:nvPr/>
        </p:nvSpPr>
        <p:spPr>
          <a:xfrm>
            <a:off x="863280" y="2911809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  创建容器</a:t>
            </a:r>
            <a:endParaRPr lang="en-US" altLang="zh-CN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204109E-5C39-431B-8113-23D44A5C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83" y="2399720"/>
            <a:ext cx="874852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pull redis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BC23633-2C11-4561-82D0-4CBF3ED0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84" y="3532901"/>
            <a:ext cx="874852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run -d --name redis --restart=always -p 6379:6379 redis --requirepass "leadnews"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1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A71F2-013C-4696-BBB2-B950D751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862DB-CD0A-4EAC-BBD6-947052E92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项目集成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84285-8072-4E34-9A8F-54417DC7B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3675471"/>
            <a:ext cx="10698800" cy="634916"/>
          </a:xfrm>
        </p:spPr>
        <p:txBody>
          <a:bodyPr/>
          <a:lstStyle/>
          <a:p>
            <a:r>
              <a:rPr lang="zh-CN" altLang="en-US" dirty="0"/>
              <a:t>②  在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r>
              <a:rPr lang="zh-CN" altLang="en-US" dirty="0"/>
              <a:t>中集成</a:t>
            </a:r>
            <a:r>
              <a:rPr lang="en-US" altLang="zh-CN" dirty="0" err="1"/>
              <a:t>redis</a:t>
            </a:r>
            <a:r>
              <a:rPr lang="en-US" altLang="zh-CN" dirty="0"/>
              <a:t>,</a:t>
            </a:r>
            <a:r>
              <a:rPr lang="zh-CN" altLang="en-US" dirty="0"/>
              <a:t>添加以下</a:t>
            </a:r>
            <a:r>
              <a:rPr lang="en-US" altLang="zh-CN" dirty="0" err="1"/>
              <a:t>nacos</a:t>
            </a:r>
            <a:r>
              <a:rPr lang="zh-CN" altLang="en-US" dirty="0"/>
              <a:t>配置，链接上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97531EF-8B3E-4D36-9792-B56FD72C6CB4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10698800" cy="6349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①  在项目导入</a:t>
            </a:r>
            <a:r>
              <a:rPr lang="en-US" altLang="zh-CN" dirty="0" err="1"/>
              <a:t>redis</a:t>
            </a:r>
            <a:r>
              <a:rPr lang="zh-CN" altLang="en-US" dirty="0"/>
              <a:t>相关依赖，已经完成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5F19FF-E5EA-4179-AA4C-FBA60B7B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36" y="2182300"/>
            <a:ext cx="7830738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&gt;spring-boot-starter-data-redis&lt;/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&gt;org.apache.commons&lt;/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&gt;commons-pool2&lt;/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1BBC44-CEDC-4436-A145-7A33C523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37" y="4288151"/>
            <a:ext cx="7830737" cy="101566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leadnews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6379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9EFE1E6-207A-46FC-BD2F-D8354816AEDE}"/>
              </a:ext>
            </a:extLst>
          </p:cNvPr>
          <p:cNvSpPr txBox="1">
            <a:spLocks/>
          </p:cNvSpPr>
          <p:nvPr/>
        </p:nvSpPr>
        <p:spPr>
          <a:xfrm>
            <a:off x="746600" y="5468037"/>
            <a:ext cx="10698800" cy="6349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  拷贝资料文件夹下的类：</a:t>
            </a:r>
            <a:r>
              <a:rPr lang="en-US" altLang="zh-CN" dirty="0" err="1"/>
              <a:t>CacheService</a:t>
            </a:r>
            <a:r>
              <a:rPr lang="zh-CN" altLang="en-US" dirty="0"/>
              <a:t>到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-common</a:t>
            </a:r>
            <a:r>
              <a:rPr lang="zh-CN" altLang="en-US" dirty="0"/>
              <a:t>模块下，并添加自动配置</a:t>
            </a:r>
          </a:p>
        </p:txBody>
      </p:sp>
    </p:spTree>
    <p:extLst>
      <p:ext uri="{BB962C8B-B14F-4D97-AF65-F5344CB8AC3E}">
        <p14:creationId xmlns:p14="http://schemas.microsoft.com/office/powerpoint/2010/main" val="140146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21B-827F-4914-BE98-2A51540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1D80D-FE05-4FD0-8639-A53606995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20D1-F4C4-48E5-89A5-FDC270601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296" y="4715013"/>
            <a:ext cx="668947" cy="517190"/>
          </a:xfrm>
        </p:spPr>
        <p:txBody>
          <a:bodyPr/>
          <a:lstStyle/>
          <a:p>
            <a:r>
              <a:rPr lang="zh-CN" altLang="en-US" dirty="0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6F921-C550-4E40-B809-E79946456726}"/>
              </a:ext>
            </a:extLst>
          </p:cNvPr>
          <p:cNvSpPr/>
          <p:nvPr/>
        </p:nvSpPr>
        <p:spPr>
          <a:xfrm>
            <a:off x="558004" y="3254170"/>
            <a:ext cx="1441936" cy="51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添加任务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90A2E0C-F31B-489D-BAD5-736ADB757B98}"/>
              </a:ext>
            </a:extLst>
          </p:cNvPr>
          <p:cNvSpPr/>
          <p:nvPr/>
        </p:nvSpPr>
        <p:spPr>
          <a:xfrm>
            <a:off x="2469520" y="3183370"/>
            <a:ext cx="1615051" cy="658790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CE186E-B3C5-4C3B-810F-FAA6688EF45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999940" y="3512765"/>
            <a:ext cx="4695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45190E-5813-4134-AB1A-EA4AB5F7E484}"/>
              </a:ext>
            </a:extLst>
          </p:cNvPr>
          <p:cNvGrpSpPr/>
          <p:nvPr/>
        </p:nvGrpSpPr>
        <p:grpSpPr>
          <a:xfrm>
            <a:off x="7758322" y="2206875"/>
            <a:ext cx="2283620" cy="817693"/>
            <a:chOff x="7093557" y="1794558"/>
            <a:chExt cx="2283620" cy="8176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6425EEF-F665-45AB-9D2E-5F1155597152}"/>
                </a:ext>
              </a:extLst>
            </p:cNvPr>
            <p:cNvSpPr/>
            <p:nvPr/>
          </p:nvSpPr>
          <p:spPr>
            <a:xfrm>
              <a:off x="7093557" y="1794558"/>
              <a:ext cx="2283620" cy="81769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当前消费队列</a:t>
              </a:r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4D766201-C56D-4525-8EB5-519F666C5CFA}"/>
                </a:ext>
              </a:extLst>
            </p:cNvPr>
            <p:cNvSpPr txBox="1">
              <a:spLocks/>
            </p:cNvSpPr>
            <p:nvPr/>
          </p:nvSpPr>
          <p:spPr>
            <a:xfrm>
              <a:off x="7935241" y="2257867"/>
              <a:ext cx="646051" cy="33876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list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7B4827-E2D0-48C8-A720-A649A51B0C0F}"/>
              </a:ext>
            </a:extLst>
          </p:cNvPr>
          <p:cNvGrpSpPr/>
          <p:nvPr/>
        </p:nvGrpSpPr>
        <p:grpSpPr>
          <a:xfrm>
            <a:off x="8584823" y="3245932"/>
            <a:ext cx="2106623" cy="1172878"/>
            <a:chOff x="7386269" y="2901110"/>
            <a:chExt cx="2106623" cy="1172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46ABC0F-0E44-45D7-87D2-A44CCCD8CFC3}"/>
                </a:ext>
              </a:extLst>
            </p:cNvPr>
            <p:cNvSpPr/>
            <p:nvPr/>
          </p:nvSpPr>
          <p:spPr>
            <a:xfrm rot="10800000">
              <a:off x="7386269" y="2901110"/>
              <a:ext cx="483577" cy="117287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CEEF098D-310C-46DB-B4B1-B6E6E3649BCA}"/>
                </a:ext>
              </a:extLst>
            </p:cNvPr>
            <p:cNvSpPr txBox="1">
              <a:spLocks/>
            </p:cNvSpPr>
            <p:nvPr/>
          </p:nvSpPr>
          <p:spPr>
            <a:xfrm>
              <a:off x="7770727" y="3256934"/>
              <a:ext cx="1722165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定时刷新</a:t>
              </a:r>
              <a:r>
                <a:rPr lang="en-US" altLang="zh-CN" dirty="0"/>
                <a:t>/</a:t>
              </a:r>
              <a:r>
                <a:rPr lang="zh-CN" altLang="en-US" dirty="0"/>
                <a:t>分钟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52A65-5C0D-4993-9CC3-EC0EF5C45564}"/>
              </a:ext>
            </a:extLst>
          </p:cNvPr>
          <p:cNvGrpSpPr/>
          <p:nvPr/>
        </p:nvGrpSpPr>
        <p:grpSpPr>
          <a:xfrm>
            <a:off x="7758322" y="4671116"/>
            <a:ext cx="2283620" cy="1211935"/>
            <a:chOff x="6522968" y="4360788"/>
            <a:chExt cx="2283620" cy="121193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AAA39F-A80B-4154-B2A5-983E42A848DC}"/>
                </a:ext>
              </a:extLst>
            </p:cNvPr>
            <p:cNvSpPr/>
            <p:nvPr/>
          </p:nvSpPr>
          <p:spPr>
            <a:xfrm>
              <a:off x="6522968" y="4360788"/>
              <a:ext cx="2283620" cy="106386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未来数据队列</a:t>
              </a: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2EB17DCB-38F2-456E-A4CA-B2467E00DAB8}"/>
                </a:ext>
              </a:extLst>
            </p:cNvPr>
            <p:cNvSpPr txBox="1">
              <a:spLocks/>
            </p:cNvSpPr>
            <p:nvPr/>
          </p:nvSpPr>
          <p:spPr>
            <a:xfrm>
              <a:off x="7324730" y="5055533"/>
              <a:ext cx="76493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zset</a:t>
              </a:r>
              <a:endParaRPr lang="zh-CN" altLang="en-US" dirty="0"/>
            </a:p>
          </p:txBody>
        </p:sp>
      </p:grp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6A942D7A-FCE5-4803-8A12-822567595704}"/>
              </a:ext>
            </a:extLst>
          </p:cNvPr>
          <p:cNvSpPr/>
          <p:nvPr/>
        </p:nvSpPr>
        <p:spPr>
          <a:xfrm>
            <a:off x="4432228" y="3149218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当前时间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A1832A37-3CE7-45C3-A216-BE4A091E8B35}"/>
              </a:ext>
            </a:extLst>
          </p:cNvPr>
          <p:cNvSpPr/>
          <p:nvPr/>
        </p:nvSpPr>
        <p:spPr>
          <a:xfrm>
            <a:off x="4432785" y="4841166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预设时间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87626A0-9D16-4FB6-81C8-ADF4402265BA}"/>
              </a:ext>
            </a:extLst>
          </p:cNvPr>
          <p:cNvCxnSpPr>
            <a:stCxn id="9" idx="4"/>
            <a:endCxn id="53" idx="1"/>
          </p:cNvCxnSpPr>
          <p:nvPr/>
        </p:nvCxnSpPr>
        <p:spPr>
          <a:xfrm flipV="1">
            <a:off x="4084571" y="3508904"/>
            <a:ext cx="347657" cy="38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E51100-F725-4A17-9221-B53FEBAD0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675" y="1883571"/>
            <a:ext cx="533496" cy="199779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7213B8-ADA1-4093-958A-634C36F3AF9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5760523" y="3868589"/>
            <a:ext cx="557" cy="9725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66F10C0-8BAC-4DCD-BCFE-493D506B8592}"/>
              </a:ext>
            </a:extLst>
          </p:cNvPr>
          <p:cNvSpPr/>
          <p:nvPr/>
        </p:nvSpPr>
        <p:spPr>
          <a:xfrm>
            <a:off x="10041942" y="2365580"/>
            <a:ext cx="315396" cy="51719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9879A672-AEF4-4006-8418-C0476FD2E407}"/>
              </a:ext>
            </a:extLst>
          </p:cNvPr>
          <p:cNvSpPr txBox="1">
            <a:spLocks/>
          </p:cNvSpPr>
          <p:nvPr/>
        </p:nvSpPr>
        <p:spPr>
          <a:xfrm>
            <a:off x="10448223" y="2365580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消费任务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43A4C7-F45E-45F1-9FC1-2D156632157E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7089375" y="5200852"/>
            <a:ext cx="668947" cy="2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F23C9239-9A1B-4732-8E4C-85C7EDAAA81F}"/>
              </a:ext>
            </a:extLst>
          </p:cNvPr>
          <p:cNvSpPr txBox="1">
            <a:spLocks/>
          </p:cNvSpPr>
          <p:nvPr/>
        </p:nvSpPr>
        <p:spPr>
          <a:xfrm>
            <a:off x="5760523" y="1997442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9DE71B49-9216-4012-970C-4821BD6A3440}"/>
              </a:ext>
            </a:extLst>
          </p:cNvPr>
          <p:cNvSpPr txBox="1">
            <a:spLocks/>
          </p:cNvSpPr>
          <p:nvPr/>
        </p:nvSpPr>
        <p:spPr>
          <a:xfrm>
            <a:off x="5801687" y="3969989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0C898CB-2462-4F75-B5B6-1DDCF8AFFCD9}"/>
              </a:ext>
            </a:extLst>
          </p:cNvPr>
          <p:cNvSpPr/>
          <p:nvPr/>
        </p:nvSpPr>
        <p:spPr>
          <a:xfrm>
            <a:off x="7543800" y="1881553"/>
            <a:ext cx="2600213" cy="444011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DC152243-E95F-418D-B4C4-E49B19F617F2}"/>
              </a:ext>
            </a:extLst>
          </p:cNvPr>
          <p:cNvSpPr txBox="1">
            <a:spLocks/>
          </p:cNvSpPr>
          <p:nvPr/>
        </p:nvSpPr>
        <p:spPr>
          <a:xfrm>
            <a:off x="8566514" y="5930631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14E78-361E-4C0E-B146-87BCB2345F92}"/>
              </a:ext>
            </a:extLst>
          </p:cNvPr>
          <p:cNvSpPr txBox="1"/>
          <p:nvPr/>
        </p:nvSpPr>
        <p:spPr>
          <a:xfrm>
            <a:off x="4349284" y="5707822"/>
            <a:ext cx="2981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预设时间：当前时间增加</a:t>
            </a:r>
            <a:r>
              <a:rPr lang="en-US" altLang="zh-CN" sz="1600" dirty="0">
                <a:ea typeface="Alibaba PuHuiTi B"/>
              </a:rPr>
              <a:t>5</a:t>
            </a:r>
            <a:r>
              <a:rPr lang="zh-CN" altLang="en-US" sz="1600" dirty="0">
                <a:ea typeface="Alibaba PuHuiTi B"/>
              </a:rPr>
              <a:t>分钟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66240-7C11-451C-8C7E-40CDFF58A61A}"/>
              </a:ext>
            </a:extLst>
          </p:cNvPr>
          <p:cNvSpPr/>
          <p:nvPr/>
        </p:nvSpPr>
        <p:spPr>
          <a:xfrm>
            <a:off x="2534022" y="4871461"/>
            <a:ext cx="1486048" cy="658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2128A-8185-4BEA-84A6-3350658899D4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3277046" y="3842160"/>
            <a:ext cx="0" cy="10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610A3-FDC7-4571-AC00-5EA64FB6E42B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4020070" y="5200851"/>
            <a:ext cx="412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8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91D3-196B-41F8-BA05-F23B94C8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6A418-291F-404B-A35E-CBBC42C9C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添加任务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6F795-DB9E-4963-AA23-16BDA6902E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170977"/>
          </a:xfrm>
        </p:spPr>
        <p:txBody>
          <a:bodyPr/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：拷贝资料中</a:t>
            </a:r>
            <a:r>
              <a:rPr lang="en-US" altLang="zh-CN" sz="1400" dirty="0" err="1"/>
              <a:t>TaskinfoMapper</a:t>
            </a:r>
            <a:r>
              <a:rPr lang="en-US" altLang="zh-CN" sz="1400" dirty="0"/>
              <a:t> 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TaskinfoLogsMapper</a:t>
            </a:r>
            <a:r>
              <a:rPr lang="zh-CN" altLang="en-US" sz="1400" dirty="0"/>
              <a:t>到项目中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：创建</a:t>
            </a:r>
            <a:r>
              <a:rPr lang="en-US" altLang="zh-CN" sz="1400" dirty="0"/>
              <a:t>task</a:t>
            </a:r>
            <a:r>
              <a:rPr lang="zh-CN" altLang="en-US" sz="1400" dirty="0"/>
              <a:t>类，用于接收添加任务的参数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：创建</a:t>
            </a:r>
            <a:r>
              <a:rPr lang="en-US" altLang="zh-CN" sz="1400" dirty="0" err="1"/>
              <a:t>TaskService</a:t>
            </a:r>
            <a:endParaRPr lang="en-US" altLang="zh-CN" sz="1400" dirty="0"/>
          </a:p>
          <a:p>
            <a:r>
              <a:rPr lang="en-US" altLang="zh-CN" sz="1400" dirty="0"/>
              <a:t>       3.1 </a:t>
            </a:r>
            <a:r>
              <a:rPr lang="zh-CN" altLang="en-US" sz="1400" dirty="0"/>
              <a:t>添加任务到数据库中</a:t>
            </a:r>
            <a:endParaRPr lang="en-US" altLang="zh-CN" sz="1400" dirty="0"/>
          </a:p>
          <a:p>
            <a:r>
              <a:rPr lang="en-US" altLang="zh-CN" sz="1400" dirty="0"/>
              <a:t>       3.2 </a:t>
            </a:r>
            <a:r>
              <a:rPr lang="zh-CN" altLang="en-US" sz="1400" dirty="0"/>
              <a:t>添加任务到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r>
              <a:rPr lang="en-US" altLang="zh-CN" sz="1400" dirty="0"/>
              <a:t>	 3.2.1 </a:t>
            </a:r>
            <a:r>
              <a:rPr lang="zh-CN" altLang="en-US" sz="1400" dirty="0"/>
              <a:t>如果任务的执行时间小于等于当前时间存入</a:t>
            </a:r>
            <a:r>
              <a:rPr lang="en-US" altLang="zh-CN" sz="1400" dirty="0"/>
              <a:t>list</a:t>
            </a:r>
          </a:p>
          <a:p>
            <a:r>
              <a:rPr lang="en-US" altLang="zh-CN" sz="1400" dirty="0"/>
              <a:t>	 3.2.2 </a:t>
            </a:r>
            <a:r>
              <a:rPr lang="zh-CN" altLang="en-US" sz="1400" dirty="0"/>
              <a:t>如果任务的执行时间大于当前时间，小于等于预设时间（未来</a:t>
            </a:r>
            <a:r>
              <a:rPr lang="en-US" altLang="zh-CN" sz="1400" dirty="0"/>
              <a:t>5</a:t>
            </a:r>
            <a:r>
              <a:rPr lang="zh-CN" altLang="en-US" sz="1400" dirty="0"/>
              <a:t>分钟）存入</a:t>
            </a:r>
            <a:r>
              <a:rPr lang="en-US" altLang="zh-CN" sz="1400" dirty="0" err="1"/>
              <a:t>zset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：测试</a:t>
            </a:r>
          </a:p>
        </p:txBody>
      </p:sp>
    </p:spTree>
    <p:extLst>
      <p:ext uri="{BB962C8B-B14F-4D97-AF65-F5344CB8AC3E}">
        <p14:creationId xmlns:p14="http://schemas.microsoft.com/office/powerpoint/2010/main" val="317928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取消任务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1557" y="1646134"/>
            <a:ext cx="10156412" cy="707778"/>
          </a:xfrm>
        </p:spPr>
        <p:txBody>
          <a:bodyPr/>
          <a:lstStyle/>
          <a:p>
            <a:r>
              <a:rPr lang="zh-CN" altLang="en-US" dirty="0"/>
              <a:t>场景：第三接口网络不通，使用延迟任务进行重试，当达到阈值以后，取消任务。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089458D-8011-441F-A194-2848E79CFFA8}"/>
              </a:ext>
            </a:extLst>
          </p:cNvPr>
          <p:cNvGrpSpPr/>
          <p:nvPr/>
        </p:nvGrpSpPr>
        <p:grpSpPr>
          <a:xfrm>
            <a:off x="1088950" y="2813536"/>
            <a:ext cx="9655250" cy="740754"/>
            <a:chOff x="1088950" y="2813536"/>
            <a:chExt cx="9655250" cy="7407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B169ACA-3692-4087-9B60-7E30F2BC8D9C}"/>
                </a:ext>
              </a:extLst>
            </p:cNvPr>
            <p:cNvSpPr/>
            <p:nvPr/>
          </p:nvSpPr>
          <p:spPr>
            <a:xfrm>
              <a:off x="1088950" y="2813536"/>
              <a:ext cx="1740877" cy="72976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ea typeface="Alibaba PuHuiTi B"/>
                </a:rPr>
                <a:t>taskId</a:t>
              </a:r>
              <a:endParaRPr lang="zh-CN" altLang="en-US" sz="1600" dirty="0">
                <a:ea typeface="Alibaba PuHuiTi B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90E802-3758-47B1-A37E-45E653426B1E}"/>
                </a:ext>
              </a:extLst>
            </p:cNvPr>
            <p:cNvSpPr/>
            <p:nvPr/>
          </p:nvSpPr>
          <p:spPr>
            <a:xfrm>
              <a:off x="8449408" y="2813538"/>
              <a:ext cx="2294792" cy="72976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更新日志状态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1093FE-84BA-4173-BDC3-9A3B011A382D}"/>
                </a:ext>
              </a:extLst>
            </p:cNvPr>
            <p:cNvSpPr/>
            <p:nvPr/>
          </p:nvSpPr>
          <p:spPr>
            <a:xfrm>
              <a:off x="4394471" y="2824529"/>
              <a:ext cx="2294792" cy="72976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删除任务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FBE9C48-6141-4D2B-87B6-15596261A4C5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2829827" y="3178417"/>
              <a:ext cx="1564644" cy="1099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3D5B53D-709C-439A-86D1-6777D4C2BEB3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689263" y="3178419"/>
              <a:ext cx="1760145" cy="1099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09354E-4F1B-4FF9-A452-8357D32D92DD}"/>
              </a:ext>
            </a:extLst>
          </p:cNvPr>
          <p:cNvGrpSpPr/>
          <p:nvPr/>
        </p:nvGrpSpPr>
        <p:grpSpPr>
          <a:xfrm>
            <a:off x="8449413" y="3543299"/>
            <a:ext cx="2294792" cy="1736482"/>
            <a:chOff x="8449413" y="3543299"/>
            <a:chExt cx="2294792" cy="17364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C31705-F370-4A59-BA6F-8BEE79E0399C}"/>
                </a:ext>
              </a:extLst>
            </p:cNvPr>
            <p:cNvSpPr/>
            <p:nvPr/>
          </p:nvSpPr>
          <p:spPr>
            <a:xfrm>
              <a:off x="8449413" y="4550020"/>
              <a:ext cx="2294792" cy="72976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删除</a:t>
              </a:r>
              <a:r>
                <a:rPr lang="en-US" altLang="zh-CN" sz="1600" dirty="0" err="1">
                  <a:ea typeface="Alibaba PuHuiTi B"/>
                </a:rPr>
                <a:t>redis</a:t>
              </a:r>
              <a:r>
                <a:rPr lang="zh-CN" altLang="en-US" sz="1600" dirty="0">
                  <a:ea typeface="Alibaba PuHuiTi B"/>
                </a:rPr>
                <a:t>中的数据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C5B8657-23F6-49B3-AF60-73796491BEDF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9596804" y="3543299"/>
              <a:ext cx="5" cy="10067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2549785-8593-42F7-B1A2-9A9693BC442F}"/>
              </a:ext>
            </a:extLst>
          </p:cNvPr>
          <p:cNvSpPr txBox="1">
            <a:spLocks/>
          </p:cNvSpPr>
          <p:nvPr/>
        </p:nvSpPr>
        <p:spPr>
          <a:xfrm>
            <a:off x="851557" y="4284051"/>
            <a:ext cx="6450460" cy="11144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 err="1"/>
              <a:t>taskid</a:t>
            </a:r>
            <a:r>
              <a:rPr lang="zh-CN" altLang="en-US" dirty="0"/>
              <a:t>删除任务</a:t>
            </a:r>
            <a:r>
              <a:rPr lang="en-US" altLang="zh-CN" dirty="0"/>
              <a:t>,</a:t>
            </a:r>
            <a:r>
              <a:rPr lang="zh-CN" altLang="en-US" dirty="0"/>
              <a:t>修改任务日志状态为 </a:t>
            </a:r>
            <a:r>
              <a:rPr lang="en-US" altLang="zh-CN" dirty="0"/>
              <a:t>2(</a:t>
            </a:r>
            <a:r>
              <a:rPr lang="zh-CN" altLang="en-US" dirty="0"/>
              <a:t>取消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删除</a:t>
            </a:r>
            <a:r>
              <a:rPr lang="en-US" altLang="zh-CN" dirty="0" err="1"/>
              <a:t>redis</a:t>
            </a:r>
            <a:r>
              <a:rPr lang="zh-CN" altLang="en-US" dirty="0"/>
              <a:t>中对应的任务数据，包括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 err="1"/>
              <a:t>zset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9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0DC9B-EB43-4125-81DE-58D95164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文章定时发布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ED2A0-952E-44A5-855F-F33CECD5C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昨日回顾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DC2EBA-F6C2-4C88-8AA8-E170A7025BF4}"/>
              </a:ext>
            </a:extLst>
          </p:cNvPr>
          <p:cNvGrpSpPr/>
          <p:nvPr/>
        </p:nvGrpSpPr>
        <p:grpSpPr>
          <a:xfrm>
            <a:off x="1820411" y="2650920"/>
            <a:ext cx="8078598" cy="778080"/>
            <a:chOff x="1820411" y="2650920"/>
            <a:chExt cx="8078598" cy="778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AAD24E-FAF9-4E0D-B6FF-17DA35CA5CBA}"/>
                </a:ext>
              </a:extLst>
            </p:cNvPr>
            <p:cNvSpPr/>
            <p:nvPr/>
          </p:nvSpPr>
          <p:spPr>
            <a:xfrm>
              <a:off x="1820411" y="2650920"/>
              <a:ext cx="2038525" cy="7780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ea typeface="Alibaba PuHuiTi B"/>
                </a:rPr>
                <a:t>文章发布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8C3CE5-1C94-4012-B0F6-BD93676DE7C5}"/>
                </a:ext>
              </a:extLst>
            </p:cNvPr>
            <p:cNvSpPr/>
            <p:nvPr/>
          </p:nvSpPr>
          <p:spPr>
            <a:xfrm>
              <a:off x="7860484" y="2650921"/>
              <a:ext cx="2038525" cy="7780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ea typeface="Alibaba PuHuiTi B"/>
                </a:rPr>
                <a:t>文章审核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57CDE0C-92FE-48F5-B534-C452C72C1E7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858936" y="3039960"/>
              <a:ext cx="4001548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094FE0B-0859-42A8-89B0-1BF9C307A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4730" y="2458695"/>
            <a:ext cx="1526797" cy="517190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异步调用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70038B5-BA1D-420F-B5CF-B879FAC40DE2}"/>
              </a:ext>
            </a:extLst>
          </p:cNvPr>
          <p:cNvSpPr txBox="1">
            <a:spLocks/>
          </p:cNvSpPr>
          <p:nvPr/>
        </p:nvSpPr>
        <p:spPr>
          <a:xfrm>
            <a:off x="1979802" y="4105458"/>
            <a:ext cx="7919207" cy="10453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问题：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不管文章的发布时间是什么时间段都会立马进行审核，然后生成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app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端相关的数据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D66337B-0C12-42DC-9BDD-B492099C8B67}"/>
              </a:ext>
            </a:extLst>
          </p:cNvPr>
          <p:cNvSpPr txBox="1">
            <a:spLocks/>
          </p:cNvSpPr>
          <p:nvPr/>
        </p:nvSpPr>
        <p:spPr>
          <a:xfrm>
            <a:off x="1979801" y="5170955"/>
            <a:ext cx="7919207" cy="10453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此刻：立即发布文章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未来时间：按时发布文章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21B-827F-4914-BE98-2A51540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1D80D-FE05-4FD0-8639-A53606995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20D1-F4C4-48E5-89A5-FDC270601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296" y="4715013"/>
            <a:ext cx="668947" cy="517190"/>
          </a:xfrm>
        </p:spPr>
        <p:txBody>
          <a:bodyPr/>
          <a:lstStyle/>
          <a:p>
            <a:r>
              <a:rPr lang="zh-CN" altLang="en-US" dirty="0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6F921-C550-4E40-B809-E79946456726}"/>
              </a:ext>
            </a:extLst>
          </p:cNvPr>
          <p:cNvSpPr/>
          <p:nvPr/>
        </p:nvSpPr>
        <p:spPr>
          <a:xfrm>
            <a:off x="558004" y="3254170"/>
            <a:ext cx="1441936" cy="51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添加任务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90A2E0C-F31B-489D-BAD5-736ADB757B98}"/>
              </a:ext>
            </a:extLst>
          </p:cNvPr>
          <p:cNvSpPr/>
          <p:nvPr/>
        </p:nvSpPr>
        <p:spPr>
          <a:xfrm>
            <a:off x="2469520" y="3183370"/>
            <a:ext cx="1615051" cy="658790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CE186E-B3C5-4C3B-810F-FAA6688EF45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999940" y="3512765"/>
            <a:ext cx="4695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45190E-5813-4134-AB1A-EA4AB5F7E484}"/>
              </a:ext>
            </a:extLst>
          </p:cNvPr>
          <p:cNvGrpSpPr/>
          <p:nvPr/>
        </p:nvGrpSpPr>
        <p:grpSpPr>
          <a:xfrm>
            <a:off x="7758322" y="2206875"/>
            <a:ext cx="2283620" cy="817693"/>
            <a:chOff x="7093557" y="1794558"/>
            <a:chExt cx="2283620" cy="8176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6425EEF-F665-45AB-9D2E-5F1155597152}"/>
                </a:ext>
              </a:extLst>
            </p:cNvPr>
            <p:cNvSpPr/>
            <p:nvPr/>
          </p:nvSpPr>
          <p:spPr>
            <a:xfrm>
              <a:off x="7093557" y="1794558"/>
              <a:ext cx="2283620" cy="81769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当前消费队列</a:t>
              </a:r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4D766201-C56D-4525-8EB5-519F666C5CFA}"/>
                </a:ext>
              </a:extLst>
            </p:cNvPr>
            <p:cNvSpPr txBox="1">
              <a:spLocks/>
            </p:cNvSpPr>
            <p:nvPr/>
          </p:nvSpPr>
          <p:spPr>
            <a:xfrm>
              <a:off x="7935241" y="2257867"/>
              <a:ext cx="646051" cy="33876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list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7B4827-E2D0-48C8-A720-A649A51B0C0F}"/>
              </a:ext>
            </a:extLst>
          </p:cNvPr>
          <p:cNvGrpSpPr/>
          <p:nvPr/>
        </p:nvGrpSpPr>
        <p:grpSpPr>
          <a:xfrm>
            <a:off x="8584823" y="3245932"/>
            <a:ext cx="2106623" cy="1172878"/>
            <a:chOff x="7386269" y="2901110"/>
            <a:chExt cx="2106623" cy="1172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46ABC0F-0E44-45D7-87D2-A44CCCD8CFC3}"/>
                </a:ext>
              </a:extLst>
            </p:cNvPr>
            <p:cNvSpPr/>
            <p:nvPr/>
          </p:nvSpPr>
          <p:spPr>
            <a:xfrm rot="10800000">
              <a:off x="7386269" y="2901110"/>
              <a:ext cx="483577" cy="117287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CEEF098D-310C-46DB-B4B1-B6E6E3649BCA}"/>
                </a:ext>
              </a:extLst>
            </p:cNvPr>
            <p:cNvSpPr txBox="1">
              <a:spLocks/>
            </p:cNvSpPr>
            <p:nvPr/>
          </p:nvSpPr>
          <p:spPr>
            <a:xfrm>
              <a:off x="7770727" y="3256934"/>
              <a:ext cx="1722165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定时刷新</a:t>
              </a:r>
              <a:r>
                <a:rPr lang="en-US" altLang="zh-CN" dirty="0"/>
                <a:t>/</a:t>
              </a:r>
              <a:r>
                <a:rPr lang="zh-CN" altLang="en-US" dirty="0"/>
                <a:t>分钟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52A65-5C0D-4993-9CC3-EC0EF5C45564}"/>
              </a:ext>
            </a:extLst>
          </p:cNvPr>
          <p:cNvGrpSpPr/>
          <p:nvPr/>
        </p:nvGrpSpPr>
        <p:grpSpPr>
          <a:xfrm>
            <a:off x="7758322" y="4671116"/>
            <a:ext cx="2283620" cy="1211935"/>
            <a:chOff x="6522968" y="4360788"/>
            <a:chExt cx="2283620" cy="121193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AAA39F-A80B-4154-B2A5-983E42A848DC}"/>
                </a:ext>
              </a:extLst>
            </p:cNvPr>
            <p:cNvSpPr/>
            <p:nvPr/>
          </p:nvSpPr>
          <p:spPr>
            <a:xfrm>
              <a:off x="6522968" y="4360788"/>
              <a:ext cx="2283620" cy="106386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未来数据队列</a:t>
              </a: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2EB17DCB-38F2-456E-A4CA-B2467E00DAB8}"/>
                </a:ext>
              </a:extLst>
            </p:cNvPr>
            <p:cNvSpPr txBox="1">
              <a:spLocks/>
            </p:cNvSpPr>
            <p:nvPr/>
          </p:nvSpPr>
          <p:spPr>
            <a:xfrm>
              <a:off x="7324730" y="5055533"/>
              <a:ext cx="76493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zset</a:t>
              </a:r>
              <a:endParaRPr lang="zh-CN" altLang="en-US" dirty="0"/>
            </a:p>
          </p:txBody>
        </p:sp>
      </p:grp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6A942D7A-FCE5-4803-8A12-822567595704}"/>
              </a:ext>
            </a:extLst>
          </p:cNvPr>
          <p:cNvSpPr/>
          <p:nvPr/>
        </p:nvSpPr>
        <p:spPr>
          <a:xfrm>
            <a:off x="4432228" y="3149218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当前时间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A1832A37-3CE7-45C3-A216-BE4A091E8B35}"/>
              </a:ext>
            </a:extLst>
          </p:cNvPr>
          <p:cNvSpPr/>
          <p:nvPr/>
        </p:nvSpPr>
        <p:spPr>
          <a:xfrm>
            <a:off x="4432785" y="4841166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预设时间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87626A0-9D16-4FB6-81C8-ADF4402265BA}"/>
              </a:ext>
            </a:extLst>
          </p:cNvPr>
          <p:cNvCxnSpPr>
            <a:stCxn id="9" idx="4"/>
            <a:endCxn id="53" idx="1"/>
          </p:cNvCxnSpPr>
          <p:nvPr/>
        </p:nvCxnSpPr>
        <p:spPr>
          <a:xfrm flipV="1">
            <a:off x="4084571" y="3508904"/>
            <a:ext cx="347657" cy="38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E51100-F725-4A17-9221-B53FEBAD0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675" y="1883571"/>
            <a:ext cx="533496" cy="199779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7213B8-ADA1-4093-958A-634C36F3AF9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5760523" y="3868589"/>
            <a:ext cx="557" cy="9725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66F10C0-8BAC-4DCD-BCFE-493D506B8592}"/>
              </a:ext>
            </a:extLst>
          </p:cNvPr>
          <p:cNvSpPr/>
          <p:nvPr/>
        </p:nvSpPr>
        <p:spPr>
          <a:xfrm>
            <a:off x="10041942" y="2365580"/>
            <a:ext cx="315396" cy="51719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9879A672-AEF4-4006-8418-C0476FD2E407}"/>
              </a:ext>
            </a:extLst>
          </p:cNvPr>
          <p:cNvSpPr txBox="1">
            <a:spLocks/>
          </p:cNvSpPr>
          <p:nvPr/>
        </p:nvSpPr>
        <p:spPr>
          <a:xfrm>
            <a:off x="10448223" y="2365580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消费任务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43A4C7-F45E-45F1-9FC1-2D156632157E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7089375" y="5200852"/>
            <a:ext cx="668947" cy="2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F23C9239-9A1B-4732-8E4C-85C7EDAAA81F}"/>
              </a:ext>
            </a:extLst>
          </p:cNvPr>
          <p:cNvSpPr txBox="1">
            <a:spLocks/>
          </p:cNvSpPr>
          <p:nvPr/>
        </p:nvSpPr>
        <p:spPr>
          <a:xfrm>
            <a:off x="5760523" y="1997442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9DE71B49-9216-4012-970C-4821BD6A3440}"/>
              </a:ext>
            </a:extLst>
          </p:cNvPr>
          <p:cNvSpPr txBox="1">
            <a:spLocks/>
          </p:cNvSpPr>
          <p:nvPr/>
        </p:nvSpPr>
        <p:spPr>
          <a:xfrm>
            <a:off x="5801687" y="3969989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0C898CB-2462-4F75-B5B6-1DDCF8AFFCD9}"/>
              </a:ext>
            </a:extLst>
          </p:cNvPr>
          <p:cNvSpPr/>
          <p:nvPr/>
        </p:nvSpPr>
        <p:spPr>
          <a:xfrm>
            <a:off x="7543800" y="1881553"/>
            <a:ext cx="2600213" cy="444011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DC152243-E95F-418D-B4C4-E49B19F617F2}"/>
              </a:ext>
            </a:extLst>
          </p:cNvPr>
          <p:cNvSpPr txBox="1">
            <a:spLocks/>
          </p:cNvSpPr>
          <p:nvPr/>
        </p:nvSpPr>
        <p:spPr>
          <a:xfrm>
            <a:off x="8566514" y="5930631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14E78-361E-4C0E-B146-87BCB2345F92}"/>
              </a:ext>
            </a:extLst>
          </p:cNvPr>
          <p:cNvSpPr txBox="1"/>
          <p:nvPr/>
        </p:nvSpPr>
        <p:spPr>
          <a:xfrm>
            <a:off x="4349284" y="5707822"/>
            <a:ext cx="2981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预设时间：当前时间增加</a:t>
            </a:r>
            <a:r>
              <a:rPr lang="en-US" altLang="zh-CN" sz="1600" dirty="0">
                <a:ea typeface="Alibaba PuHuiTi B"/>
              </a:rPr>
              <a:t>5</a:t>
            </a:r>
            <a:r>
              <a:rPr lang="zh-CN" altLang="en-US" sz="1600" dirty="0">
                <a:ea typeface="Alibaba PuHuiTi B"/>
              </a:rPr>
              <a:t>分钟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66240-7C11-451C-8C7E-40CDFF58A61A}"/>
              </a:ext>
            </a:extLst>
          </p:cNvPr>
          <p:cNvSpPr/>
          <p:nvPr/>
        </p:nvSpPr>
        <p:spPr>
          <a:xfrm>
            <a:off x="2534022" y="4871461"/>
            <a:ext cx="1486048" cy="658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2128A-8185-4BEA-84A6-3350658899D4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3277046" y="3842160"/>
            <a:ext cx="0" cy="10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610A3-FDC7-4571-AC00-5EA64FB6E42B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4020070" y="5200851"/>
            <a:ext cx="412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消费任务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598FF-9536-40EE-A4A1-D8677D42901C}"/>
              </a:ext>
            </a:extLst>
          </p:cNvPr>
          <p:cNvSpPr/>
          <p:nvPr/>
        </p:nvSpPr>
        <p:spPr>
          <a:xfrm>
            <a:off x="1053780" y="2958610"/>
            <a:ext cx="2294792" cy="7297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消费任务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6F06FB-95ED-45F0-BED5-22DC7CBF6B49}"/>
              </a:ext>
            </a:extLst>
          </p:cNvPr>
          <p:cNvSpPr/>
          <p:nvPr/>
        </p:nvSpPr>
        <p:spPr>
          <a:xfrm>
            <a:off x="4806244" y="2958610"/>
            <a:ext cx="2294792" cy="7297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从</a:t>
            </a:r>
            <a:r>
              <a:rPr lang="en-US" altLang="zh-CN" sz="1600" dirty="0" err="1">
                <a:ea typeface="Alibaba PuHuiTi B"/>
              </a:rPr>
              <a:t>redis</a:t>
            </a:r>
            <a:r>
              <a:rPr lang="zh-CN" altLang="en-US" sz="1600" dirty="0">
                <a:ea typeface="Alibaba PuHuiTi B"/>
              </a:rPr>
              <a:t>的</a:t>
            </a:r>
            <a:r>
              <a:rPr lang="en-US" altLang="zh-CN" sz="1600" dirty="0">
                <a:ea typeface="Alibaba PuHuiTi B"/>
              </a:rPr>
              <a:t>list</a:t>
            </a:r>
            <a:r>
              <a:rPr lang="zh-CN" altLang="en-US" sz="1600" dirty="0">
                <a:ea typeface="Alibaba PuHuiTi B"/>
              </a:rPr>
              <a:t>中</a:t>
            </a:r>
            <a:r>
              <a:rPr lang="en-US" altLang="zh-CN" sz="1600" dirty="0">
                <a:ea typeface="Alibaba PuHuiTi B"/>
              </a:rPr>
              <a:t>pop</a:t>
            </a:r>
            <a:r>
              <a:rPr lang="zh-CN" altLang="en-US" sz="1600" dirty="0">
                <a:ea typeface="Alibaba PuHuiTi B"/>
              </a:rPr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D06F0F-BCA4-463D-9418-7E6C8080A535}"/>
              </a:ext>
            </a:extLst>
          </p:cNvPr>
          <p:cNvSpPr/>
          <p:nvPr/>
        </p:nvSpPr>
        <p:spPr>
          <a:xfrm>
            <a:off x="8711544" y="2958609"/>
            <a:ext cx="2294792" cy="7297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修改数据库的任务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5D3049-DCD0-41AE-8901-DD890FCEFE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48572" y="3323491"/>
            <a:ext cx="14576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5A5A87-1054-4BEF-925E-925E1CA50D1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01036" y="3323491"/>
            <a:ext cx="16105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D64A07E-81C0-4309-8B4F-B31B1D39FD7E}"/>
              </a:ext>
            </a:extLst>
          </p:cNvPr>
          <p:cNvSpPr txBox="1">
            <a:spLocks/>
          </p:cNvSpPr>
          <p:nvPr/>
        </p:nvSpPr>
        <p:spPr>
          <a:xfrm>
            <a:off x="924831" y="3820260"/>
            <a:ext cx="264485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参数：任务的类型和优先级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8A48BF7A-DEB6-4742-BE24-F02A8195DE1A}"/>
              </a:ext>
            </a:extLst>
          </p:cNvPr>
          <p:cNvSpPr txBox="1">
            <a:spLocks/>
          </p:cNvSpPr>
          <p:nvPr/>
        </p:nvSpPr>
        <p:spPr>
          <a:xfrm>
            <a:off x="8717745" y="3810005"/>
            <a:ext cx="2577638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删除任务</a:t>
            </a:r>
            <a:r>
              <a:rPr lang="en-US" altLang="zh-CN" dirty="0"/>
              <a:t>&amp;</a:t>
            </a:r>
            <a:r>
              <a:rPr lang="zh-CN" altLang="en-US" dirty="0"/>
              <a:t>修改日志状态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E1652C79-427E-493B-A16D-FAE3DBE93C32}"/>
              </a:ext>
            </a:extLst>
          </p:cNvPr>
          <p:cNvSpPr txBox="1">
            <a:spLocks/>
          </p:cNvSpPr>
          <p:nvPr/>
        </p:nvSpPr>
        <p:spPr>
          <a:xfrm>
            <a:off x="4886482" y="3820260"/>
            <a:ext cx="2577638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pop:</a:t>
            </a:r>
            <a:r>
              <a:rPr lang="zh-CN" altLang="en-US" dirty="0"/>
              <a:t>取出数据并删除</a:t>
            </a:r>
          </a:p>
        </p:txBody>
      </p:sp>
    </p:spTree>
    <p:extLst>
      <p:ext uri="{BB962C8B-B14F-4D97-AF65-F5344CB8AC3E}">
        <p14:creationId xmlns:p14="http://schemas.microsoft.com/office/powerpoint/2010/main" val="644914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21B-827F-4914-BE98-2A51540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1D80D-FE05-4FD0-8639-A53606995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20D1-F4C4-48E5-89A5-FDC270601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296" y="4715013"/>
            <a:ext cx="668947" cy="517190"/>
          </a:xfrm>
        </p:spPr>
        <p:txBody>
          <a:bodyPr/>
          <a:lstStyle/>
          <a:p>
            <a:r>
              <a:rPr lang="zh-CN" altLang="en-US" dirty="0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6F921-C550-4E40-B809-E79946456726}"/>
              </a:ext>
            </a:extLst>
          </p:cNvPr>
          <p:cNvSpPr/>
          <p:nvPr/>
        </p:nvSpPr>
        <p:spPr>
          <a:xfrm>
            <a:off x="558004" y="3254170"/>
            <a:ext cx="1441936" cy="51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添加任务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90A2E0C-F31B-489D-BAD5-736ADB757B98}"/>
              </a:ext>
            </a:extLst>
          </p:cNvPr>
          <p:cNvSpPr/>
          <p:nvPr/>
        </p:nvSpPr>
        <p:spPr>
          <a:xfrm>
            <a:off x="2469520" y="3183370"/>
            <a:ext cx="1615051" cy="658790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CE186E-B3C5-4C3B-810F-FAA6688EF45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999940" y="3512765"/>
            <a:ext cx="4695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45190E-5813-4134-AB1A-EA4AB5F7E484}"/>
              </a:ext>
            </a:extLst>
          </p:cNvPr>
          <p:cNvGrpSpPr/>
          <p:nvPr/>
        </p:nvGrpSpPr>
        <p:grpSpPr>
          <a:xfrm>
            <a:off x="7758322" y="2206875"/>
            <a:ext cx="2283620" cy="817693"/>
            <a:chOff x="7093557" y="1794558"/>
            <a:chExt cx="2283620" cy="8176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6425EEF-F665-45AB-9D2E-5F1155597152}"/>
                </a:ext>
              </a:extLst>
            </p:cNvPr>
            <p:cNvSpPr/>
            <p:nvPr/>
          </p:nvSpPr>
          <p:spPr>
            <a:xfrm>
              <a:off x="7093557" y="1794558"/>
              <a:ext cx="2283620" cy="81769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当前消费队列</a:t>
              </a:r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4D766201-C56D-4525-8EB5-519F666C5CFA}"/>
                </a:ext>
              </a:extLst>
            </p:cNvPr>
            <p:cNvSpPr txBox="1">
              <a:spLocks/>
            </p:cNvSpPr>
            <p:nvPr/>
          </p:nvSpPr>
          <p:spPr>
            <a:xfrm>
              <a:off x="7935241" y="2257867"/>
              <a:ext cx="646051" cy="33876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list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7B4827-E2D0-48C8-A720-A649A51B0C0F}"/>
              </a:ext>
            </a:extLst>
          </p:cNvPr>
          <p:cNvGrpSpPr/>
          <p:nvPr/>
        </p:nvGrpSpPr>
        <p:grpSpPr>
          <a:xfrm>
            <a:off x="8584823" y="3245932"/>
            <a:ext cx="2106623" cy="1172878"/>
            <a:chOff x="7386269" y="2901110"/>
            <a:chExt cx="2106623" cy="1172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46ABC0F-0E44-45D7-87D2-A44CCCD8CFC3}"/>
                </a:ext>
              </a:extLst>
            </p:cNvPr>
            <p:cNvSpPr/>
            <p:nvPr/>
          </p:nvSpPr>
          <p:spPr>
            <a:xfrm rot="10800000">
              <a:off x="7386269" y="2901110"/>
              <a:ext cx="483577" cy="117287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CEEF098D-310C-46DB-B4B1-B6E6E3649BCA}"/>
                </a:ext>
              </a:extLst>
            </p:cNvPr>
            <p:cNvSpPr txBox="1">
              <a:spLocks/>
            </p:cNvSpPr>
            <p:nvPr/>
          </p:nvSpPr>
          <p:spPr>
            <a:xfrm>
              <a:off x="7770727" y="3256934"/>
              <a:ext cx="1722165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定时刷新</a:t>
              </a:r>
              <a:r>
                <a:rPr lang="en-US" altLang="zh-CN" dirty="0"/>
                <a:t>/</a:t>
              </a:r>
              <a:r>
                <a:rPr lang="zh-CN" altLang="en-US" dirty="0"/>
                <a:t>分钟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52A65-5C0D-4993-9CC3-EC0EF5C45564}"/>
              </a:ext>
            </a:extLst>
          </p:cNvPr>
          <p:cNvGrpSpPr/>
          <p:nvPr/>
        </p:nvGrpSpPr>
        <p:grpSpPr>
          <a:xfrm>
            <a:off x="7758322" y="4671116"/>
            <a:ext cx="2283620" cy="1211935"/>
            <a:chOff x="6522968" y="4360788"/>
            <a:chExt cx="2283620" cy="121193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AAA39F-A80B-4154-B2A5-983E42A848DC}"/>
                </a:ext>
              </a:extLst>
            </p:cNvPr>
            <p:cNvSpPr/>
            <p:nvPr/>
          </p:nvSpPr>
          <p:spPr>
            <a:xfrm>
              <a:off x="6522968" y="4360788"/>
              <a:ext cx="2283620" cy="106386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未来数据队列</a:t>
              </a: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2EB17DCB-38F2-456E-A4CA-B2467E00DAB8}"/>
                </a:ext>
              </a:extLst>
            </p:cNvPr>
            <p:cNvSpPr txBox="1">
              <a:spLocks/>
            </p:cNvSpPr>
            <p:nvPr/>
          </p:nvSpPr>
          <p:spPr>
            <a:xfrm>
              <a:off x="7324730" y="5055533"/>
              <a:ext cx="76493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zset</a:t>
              </a:r>
              <a:endParaRPr lang="zh-CN" altLang="en-US" dirty="0"/>
            </a:p>
          </p:txBody>
        </p:sp>
      </p:grp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6A942D7A-FCE5-4803-8A12-822567595704}"/>
              </a:ext>
            </a:extLst>
          </p:cNvPr>
          <p:cNvSpPr/>
          <p:nvPr/>
        </p:nvSpPr>
        <p:spPr>
          <a:xfrm>
            <a:off x="4432228" y="3149218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当前时间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A1832A37-3CE7-45C3-A216-BE4A091E8B35}"/>
              </a:ext>
            </a:extLst>
          </p:cNvPr>
          <p:cNvSpPr/>
          <p:nvPr/>
        </p:nvSpPr>
        <p:spPr>
          <a:xfrm>
            <a:off x="4432785" y="4841166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预设时间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87626A0-9D16-4FB6-81C8-ADF4402265BA}"/>
              </a:ext>
            </a:extLst>
          </p:cNvPr>
          <p:cNvCxnSpPr>
            <a:stCxn id="9" idx="4"/>
            <a:endCxn id="53" idx="1"/>
          </p:cNvCxnSpPr>
          <p:nvPr/>
        </p:nvCxnSpPr>
        <p:spPr>
          <a:xfrm flipV="1">
            <a:off x="4084571" y="3508904"/>
            <a:ext cx="347657" cy="38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E51100-F725-4A17-9221-B53FEBAD0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675" y="1883571"/>
            <a:ext cx="533496" cy="199779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7213B8-ADA1-4093-958A-634C36F3AF9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5760523" y="3868589"/>
            <a:ext cx="557" cy="9725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66F10C0-8BAC-4DCD-BCFE-493D506B8592}"/>
              </a:ext>
            </a:extLst>
          </p:cNvPr>
          <p:cNvSpPr/>
          <p:nvPr/>
        </p:nvSpPr>
        <p:spPr>
          <a:xfrm>
            <a:off x="10041942" y="2365580"/>
            <a:ext cx="315396" cy="51719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9879A672-AEF4-4006-8418-C0476FD2E407}"/>
              </a:ext>
            </a:extLst>
          </p:cNvPr>
          <p:cNvSpPr txBox="1">
            <a:spLocks/>
          </p:cNvSpPr>
          <p:nvPr/>
        </p:nvSpPr>
        <p:spPr>
          <a:xfrm>
            <a:off x="10448223" y="2365580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消费任务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43A4C7-F45E-45F1-9FC1-2D156632157E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7089375" y="5200852"/>
            <a:ext cx="668947" cy="2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F23C9239-9A1B-4732-8E4C-85C7EDAAA81F}"/>
              </a:ext>
            </a:extLst>
          </p:cNvPr>
          <p:cNvSpPr txBox="1">
            <a:spLocks/>
          </p:cNvSpPr>
          <p:nvPr/>
        </p:nvSpPr>
        <p:spPr>
          <a:xfrm>
            <a:off x="5760523" y="1997442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9DE71B49-9216-4012-970C-4821BD6A3440}"/>
              </a:ext>
            </a:extLst>
          </p:cNvPr>
          <p:cNvSpPr txBox="1">
            <a:spLocks/>
          </p:cNvSpPr>
          <p:nvPr/>
        </p:nvSpPr>
        <p:spPr>
          <a:xfrm>
            <a:off x="5801687" y="3969989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0C898CB-2462-4F75-B5B6-1DDCF8AFFCD9}"/>
              </a:ext>
            </a:extLst>
          </p:cNvPr>
          <p:cNvSpPr/>
          <p:nvPr/>
        </p:nvSpPr>
        <p:spPr>
          <a:xfrm>
            <a:off x="7543800" y="1881553"/>
            <a:ext cx="2600213" cy="444011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DC152243-E95F-418D-B4C4-E49B19F617F2}"/>
              </a:ext>
            </a:extLst>
          </p:cNvPr>
          <p:cNvSpPr txBox="1">
            <a:spLocks/>
          </p:cNvSpPr>
          <p:nvPr/>
        </p:nvSpPr>
        <p:spPr>
          <a:xfrm>
            <a:off x="8566514" y="5930631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14E78-361E-4C0E-B146-87BCB2345F92}"/>
              </a:ext>
            </a:extLst>
          </p:cNvPr>
          <p:cNvSpPr txBox="1"/>
          <p:nvPr/>
        </p:nvSpPr>
        <p:spPr>
          <a:xfrm>
            <a:off x="4349284" y="5707822"/>
            <a:ext cx="2981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预设时间：当前时间增加</a:t>
            </a:r>
            <a:r>
              <a:rPr lang="en-US" altLang="zh-CN" sz="1600" dirty="0">
                <a:ea typeface="Alibaba PuHuiTi B"/>
              </a:rPr>
              <a:t>5</a:t>
            </a:r>
            <a:r>
              <a:rPr lang="zh-CN" altLang="en-US" sz="1600" dirty="0">
                <a:ea typeface="Alibaba PuHuiTi B"/>
              </a:rPr>
              <a:t>分钟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66240-7C11-451C-8C7E-40CDFF58A61A}"/>
              </a:ext>
            </a:extLst>
          </p:cNvPr>
          <p:cNvSpPr/>
          <p:nvPr/>
        </p:nvSpPr>
        <p:spPr>
          <a:xfrm>
            <a:off x="2534022" y="4871461"/>
            <a:ext cx="1486048" cy="658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2128A-8185-4BEA-84A6-3350658899D4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3277046" y="3842160"/>
            <a:ext cx="0" cy="10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610A3-FDC7-4571-AC00-5EA64FB6E42B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4020070" y="5200851"/>
            <a:ext cx="412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61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zh-CN" altLang="en-US" dirty="0"/>
              <a:t>实现步骤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490680"/>
            <a:ext cx="2045676" cy="517191"/>
          </a:xfrm>
        </p:spPr>
        <p:txBody>
          <a:bodyPr/>
          <a:lstStyle/>
          <a:p>
            <a:r>
              <a:rPr lang="zh-CN" altLang="en-US" dirty="0"/>
              <a:t>按照分值查询</a:t>
            </a:r>
            <a:r>
              <a:rPr lang="en-US" altLang="zh-CN" dirty="0" err="1"/>
              <a:t>zset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C0EC6DB-BAD1-4AB7-9211-BD7F6A8534F8}"/>
              </a:ext>
            </a:extLst>
          </p:cNvPr>
          <p:cNvSpPr/>
          <p:nvPr/>
        </p:nvSpPr>
        <p:spPr>
          <a:xfrm>
            <a:off x="1037492" y="2523392"/>
            <a:ext cx="2039816" cy="7033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定时任务</a:t>
            </a:r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/</a:t>
            </a:r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每分钟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CAE264-D1DD-42CB-AFE7-9FEE02482278}"/>
              </a:ext>
            </a:extLst>
          </p:cNvPr>
          <p:cNvSpPr/>
          <p:nvPr/>
        </p:nvSpPr>
        <p:spPr>
          <a:xfrm>
            <a:off x="4569984" y="2523392"/>
            <a:ext cx="2824348" cy="70338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未来数据的</a:t>
            </a:r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keys</a:t>
            </a:r>
            <a:endParaRPr lang="zh-CN" altLang="en-US" sz="1600" dirty="0">
              <a:solidFill>
                <a:schemeClr val="dk1"/>
              </a:solidFill>
              <a:ea typeface="Alibaba PuHuiTi B"/>
            </a:endParaRPr>
          </a:p>
        </p:txBody>
      </p:sp>
      <p:sp>
        <p:nvSpPr>
          <p:cNvPr id="44" name="流程图: 决策 43">
            <a:extLst>
              <a:ext uri="{FF2B5EF4-FFF2-40B4-BE49-F238E27FC236}">
                <a16:creationId xmlns:a16="http://schemas.microsoft.com/office/drawing/2014/main" id="{66656600-0E30-463D-B24D-93B904E28702}"/>
              </a:ext>
            </a:extLst>
          </p:cNvPr>
          <p:cNvSpPr/>
          <p:nvPr/>
        </p:nvSpPr>
        <p:spPr>
          <a:xfrm>
            <a:off x="4569984" y="4413739"/>
            <a:ext cx="2824348" cy="870436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判断数据是否到期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AE841F-133C-4BD1-8866-DFDEEC42ACD8}"/>
              </a:ext>
            </a:extLst>
          </p:cNvPr>
          <p:cNvSpPr/>
          <p:nvPr/>
        </p:nvSpPr>
        <p:spPr>
          <a:xfrm>
            <a:off x="8510954" y="4378567"/>
            <a:ext cx="2435470" cy="94077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Redis</a:t>
            </a:r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中的</a:t>
            </a:r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list</a:t>
            </a:r>
            <a:endParaRPr lang="zh-CN" altLang="en-US" sz="1600" dirty="0">
              <a:solidFill>
                <a:schemeClr val="dk1"/>
              </a:solidFill>
              <a:ea typeface="Alibaba PuHuiTi B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BD0E55-746C-4E14-884C-399D35876BF8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7394332" y="4848955"/>
            <a:ext cx="1116622" cy="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BC28E0-6CB4-43B0-B46A-103C2DA090D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982158" y="3226777"/>
            <a:ext cx="0" cy="118696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B4A4830-BA77-4FD6-8ED5-E88E490E709C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3077308" y="2875085"/>
            <a:ext cx="14926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占位符 3">
            <a:extLst>
              <a:ext uri="{FF2B5EF4-FFF2-40B4-BE49-F238E27FC236}">
                <a16:creationId xmlns:a16="http://schemas.microsoft.com/office/drawing/2014/main" id="{7B325C6B-AAE7-4276-B69D-06DF41C60B19}"/>
              </a:ext>
            </a:extLst>
          </p:cNvPr>
          <p:cNvSpPr txBox="1">
            <a:spLocks/>
          </p:cNvSpPr>
          <p:nvPr/>
        </p:nvSpPr>
        <p:spPr>
          <a:xfrm>
            <a:off x="7584393" y="4352191"/>
            <a:ext cx="73649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2538188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AAE19E-A1FE-44A6-8B42-88254CF4C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258536"/>
          </a:xfrm>
        </p:spPr>
        <p:txBody>
          <a:bodyPr/>
          <a:lstStyle/>
          <a:p>
            <a:r>
              <a:rPr lang="zh-CN" altLang="en-US" dirty="0"/>
              <a:t>如何获取</a:t>
            </a:r>
            <a:r>
              <a:rPr lang="en-US" altLang="zh-CN" dirty="0" err="1"/>
              <a:t>zset</a:t>
            </a:r>
            <a:r>
              <a:rPr lang="zh-CN" altLang="en-US" dirty="0"/>
              <a:t>中所有的</a:t>
            </a:r>
            <a:r>
              <a:rPr lang="en-US" altLang="zh-CN" dirty="0"/>
              <a:t>key?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475987-02E4-4DDC-86D6-9EA17A34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</p:spTree>
    <p:extLst>
      <p:ext uri="{BB962C8B-B14F-4D97-AF65-F5344CB8AC3E}">
        <p14:creationId xmlns:p14="http://schemas.microsoft.com/office/powerpoint/2010/main" val="652978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en-US" altLang="zh-CN" dirty="0" err="1"/>
              <a:t>reids</a:t>
            </a:r>
            <a:r>
              <a:rPr lang="en-US" altLang="zh-CN" dirty="0"/>
              <a:t> key</a:t>
            </a:r>
            <a:r>
              <a:rPr lang="zh-CN" altLang="en-US" dirty="0"/>
              <a:t>值匹配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99277"/>
          </a:xfrm>
        </p:spPr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keys </a:t>
            </a:r>
            <a:r>
              <a:rPr lang="zh-CN" altLang="en-US" dirty="0"/>
              <a:t>模糊匹配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9CA12E6-DC2E-4499-8E4F-207755D7C3B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397374"/>
          <a:ext cx="107266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1">
                  <a:extLst>
                    <a:ext uri="{9D8B030D-6E8A-4147-A177-3AD203B41FA5}">
                      <a16:colId xmlns:a16="http://schemas.microsoft.com/office/drawing/2014/main" val="2066888867"/>
                    </a:ext>
                  </a:extLst>
                </a:gridCol>
              </a:tblGrid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redis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88294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8688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4959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k3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2785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0727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160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97358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k30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229"/>
                  </a:ext>
                </a:extLst>
              </a:tr>
            </a:tbl>
          </a:graphicData>
        </a:graphic>
      </p:graphicFrame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2121E91-1A5A-4E63-A971-B8AEF2C18643}"/>
              </a:ext>
            </a:extLst>
          </p:cNvPr>
          <p:cNvSpPr txBox="1">
            <a:spLocks/>
          </p:cNvSpPr>
          <p:nvPr/>
        </p:nvSpPr>
        <p:spPr>
          <a:xfrm>
            <a:off x="4294993" y="3397464"/>
            <a:ext cx="801397" cy="508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keys *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EE97E2E-F753-4942-9F4C-4B4D0501CA46}"/>
              </a:ext>
            </a:extLst>
          </p:cNvPr>
          <p:cNvCxnSpPr>
            <a:stCxn id="7" idx="3"/>
          </p:cNvCxnSpPr>
          <p:nvPr/>
        </p:nvCxnSpPr>
        <p:spPr>
          <a:xfrm flipV="1">
            <a:off x="5096390" y="2839915"/>
            <a:ext cx="999610" cy="8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DF7222-7D05-4AA2-872A-2C6779D295FC}"/>
              </a:ext>
            </a:extLst>
          </p:cNvPr>
          <p:cNvCxnSpPr>
            <a:stCxn id="7" idx="3"/>
          </p:cNvCxnSpPr>
          <p:nvPr/>
        </p:nvCxnSpPr>
        <p:spPr>
          <a:xfrm flipV="1">
            <a:off x="5096390" y="3226777"/>
            <a:ext cx="963890" cy="4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2BBF34-82E2-449D-B3F0-A7240BE802DB}"/>
              </a:ext>
            </a:extLst>
          </p:cNvPr>
          <p:cNvCxnSpPr>
            <a:stCxn id="7" idx="3"/>
          </p:cNvCxnSpPr>
          <p:nvPr/>
        </p:nvCxnSpPr>
        <p:spPr>
          <a:xfrm flipV="1">
            <a:off x="5096390" y="3516923"/>
            <a:ext cx="999610" cy="13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7CBCEE-6911-4447-8991-EAA1587BE0F9}"/>
              </a:ext>
            </a:extLst>
          </p:cNvPr>
          <p:cNvCxnSpPr>
            <a:stCxn id="7" idx="3"/>
          </p:cNvCxnSpPr>
          <p:nvPr/>
        </p:nvCxnSpPr>
        <p:spPr>
          <a:xfrm>
            <a:off x="5096390" y="3651738"/>
            <a:ext cx="963890" cy="1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F960A7-EE6F-4A2B-9BAC-D42900C02FFB}"/>
              </a:ext>
            </a:extLst>
          </p:cNvPr>
          <p:cNvCxnSpPr>
            <a:stCxn id="7" idx="3"/>
          </p:cNvCxnSpPr>
          <p:nvPr/>
        </p:nvCxnSpPr>
        <p:spPr>
          <a:xfrm>
            <a:off x="5096390" y="3651738"/>
            <a:ext cx="963890" cy="40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274372-A2A1-4E94-BA01-813D4EF62773}"/>
              </a:ext>
            </a:extLst>
          </p:cNvPr>
          <p:cNvCxnSpPr>
            <a:stCxn id="7" idx="3"/>
          </p:cNvCxnSpPr>
          <p:nvPr/>
        </p:nvCxnSpPr>
        <p:spPr>
          <a:xfrm>
            <a:off x="5096390" y="3651738"/>
            <a:ext cx="963890" cy="71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390C16E-AD78-4FB4-AFB7-B040F3C05552}"/>
              </a:ext>
            </a:extLst>
          </p:cNvPr>
          <p:cNvCxnSpPr>
            <a:stCxn id="7" idx="3"/>
          </p:cNvCxnSpPr>
          <p:nvPr/>
        </p:nvCxnSpPr>
        <p:spPr>
          <a:xfrm>
            <a:off x="5096390" y="3651738"/>
            <a:ext cx="963890" cy="101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9478844E-55CF-49EB-B182-44EA0AB16492}"/>
              </a:ext>
            </a:extLst>
          </p:cNvPr>
          <p:cNvSpPr txBox="1">
            <a:spLocks/>
          </p:cNvSpPr>
          <p:nvPr/>
        </p:nvSpPr>
        <p:spPr>
          <a:xfrm>
            <a:off x="746600" y="5222640"/>
            <a:ext cx="10698800" cy="11301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keys</a:t>
            </a:r>
            <a:r>
              <a:rPr lang="zh-CN" altLang="en-US" dirty="0"/>
              <a:t>的模糊匹配功能很方便也很强大，但是在生产环境需要慎用！开发中使用</a:t>
            </a:r>
            <a:r>
              <a:rPr lang="en-US" altLang="zh-CN" dirty="0"/>
              <a:t>keys</a:t>
            </a:r>
            <a:r>
              <a:rPr lang="zh-CN" altLang="en-US" dirty="0"/>
              <a:t>的模糊匹配却发现</a:t>
            </a:r>
            <a:r>
              <a:rPr lang="en-US" altLang="zh-CN" dirty="0" err="1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使用率极高，所以公司的</a:t>
            </a:r>
            <a:r>
              <a:rPr lang="en-US" altLang="zh-CN" dirty="0" err="1"/>
              <a:t>redis</a:t>
            </a:r>
            <a:r>
              <a:rPr lang="zh-CN" altLang="en-US" dirty="0"/>
              <a:t>生产环境将</a:t>
            </a:r>
            <a:r>
              <a:rPr lang="en-US" altLang="zh-CN" dirty="0"/>
              <a:t>keys</a:t>
            </a:r>
            <a:r>
              <a:rPr lang="zh-CN" altLang="en-US" dirty="0"/>
              <a:t>命令禁用了！</a:t>
            </a:r>
            <a:r>
              <a:rPr lang="en-US" altLang="zh-CN" dirty="0" err="1"/>
              <a:t>redis</a:t>
            </a:r>
            <a:r>
              <a:rPr lang="zh-CN" altLang="en-US" dirty="0"/>
              <a:t>是单线程，会被堵塞</a:t>
            </a:r>
          </a:p>
        </p:txBody>
      </p:sp>
    </p:spTree>
    <p:extLst>
      <p:ext uri="{BB962C8B-B14F-4D97-AF65-F5344CB8AC3E}">
        <p14:creationId xmlns:p14="http://schemas.microsoft.com/office/powerpoint/2010/main" val="2660267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en-US" altLang="zh-CN" dirty="0" err="1"/>
              <a:t>reids</a:t>
            </a:r>
            <a:r>
              <a:rPr lang="en-US" altLang="zh-CN" dirty="0"/>
              <a:t> key</a:t>
            </a:r>
            <a:r>
              <a:rPr lang="zh-CN" altLang="en-US" dirty="0"/>
              <a:t>值匹配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3949043" cy="524635"/>
          </a:xfrm>
        </p:spPr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scan 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9CA12E6-DC2E-4499-8E4F-207755D7C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15097"/>
              </p:ext>
            </p:extLst>
          </p:nvPr>
        </p:nvGraphicFramePr>
        <p:xfrm>
          <a:off x="3009895" y="2377016"/>
          <a:ext cx="107266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1">
                  <a:extLst>
                    <a:ext uri="{9D8B030D-6E8A-4147-A177-3AD203B41FA5}">
                      <a16:colId xmlns:a16="http://schemas.microsoft.com/office/drawing/2014/main" val="2066888867"/>
                    </a:ext>
                  </a:extLst>
                </a:gridCol>
              </a:tblGrid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redis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88294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8688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4959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2785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k10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0727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160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k30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97358"/>
                  </a:ext>
                </a:extLst>
              </a:tr>
            </a:tbl>
          </a:graphicData>
        </a:graphic>
      </p:graphicFrame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2121E91-1A5A-4E63-A971-B8AEF2C18643}"/>
              </a:ext>
            </a:extLst>
          </p:cNvPr>
          <p:cNvSpPr txBox="1">
            <a:spLocks/>
          </p:cNvSpPr>
          <p:nvPr/>
        </p:nvSpPr>
        <p:spPr>
          <a:xfrm>
            <a:off x="1208888" y="3377106"/>
            <a:ext cx="672661" cy="508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scan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EE97E2E-F753-4942-9F4C-4B4D0501CA4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81549" y="2819558"/>
            <a:ext cx="1128346" cy="81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DF7222-7D05-4AA2-872A-2C6779D295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81549" y="3206420"/>
            <a:ext cx="1092626" cy="42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2BBF34-82E2-449D-B3F0-A7240BE802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81549" y="3496566"/>
            <a:ext cx="1128346" cy="1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7CBCEE-6911-4447-8991-EAA1587BE0F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1549" y="3631380"/>
            <a:ext cx="1092626" cy="1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9478844E-55CF-49EB-B182-44EA0AB16492}"/>
              </a:ext>
            </a:extLst>
          </p:cNvPr>
          <p:cNvSpPr txBox="1">
            <a:spLocks/>
          </p:cNvSpPr>
          <p:nvPr/>
        </p:nvSpPr>
        <p:spPr>
          <a:xfrm>
            <a:off x="746600" y="5222640"/>
            <a:ext cx="10698800" cy="11301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SCAN </a:t>
            </a:r>
            <a:r>
              <a:rPr lang="zh-CN" altLang="en-US" dirty="0"/>
              <a:t>命令是一个基于游标的迭代器，</a:t>
            </a:r>
            <a:r>
              <a:rPr lang="en-US" altLang="zh-CN" dirty="0"/>
              <a:t>SCAN</a:t>
            </a:r>
            <a:r>
              <a:rPr lang="zh-CN" altLang="en-US" dirty="0"/>
              <a:t>命令每次被调用之后， 都会向用户返回一个新的游标， 用户在下次迭代时需要使用这个新游标作为</a:t>
            </a:r>
            <a:r>
              <a:rPr lang="en-US" altLang="zh-CN" dirty="0"/>
              <a:t>SCAN</a:t>
            </a:r>
            <a:r>
              <a:rPr lang="zh-CN" altLang="en-US" dirty="0"/>
              <a:t>命令的游标参数， 以此来延续之前的迭代过程。</a:t>
            </a:r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4CD77F55-853C-44E9-93C2-0089B0A1C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80000"/>
              </p:ext>
            </p:extLst>
          </p:nvPr>
        </p:nvGraphicFramePr>
        <p:xfrm>
          <a:off x="6280509" y="2362200"/>
          <a:ext cx="107266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1">
                  <a:extLst>
                    <a:ext uri="{9D8B030D-6E8A-4147-A177-3AD203B41FA5}">
                      <a16:colId xmlns:a16="http://schemas.microsoft.com/office/drawing/2014/main" val="2066888867"/>
                    </a:ext>
                  </a:extLst>
                </a:gridCol>
              </a:tblGrid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redis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88294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8688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4959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k11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2785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0727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160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97358"/>
                  </a:ext>
                </a:extLst>
              </a:tr>
            </a:tbl>
          </a:graphicData>
        </a:graphic>
      </p:graphicFrame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ECD87A4E-1ADD-4A6E-B2E1-F1E5B63D716D}"/>
              </a:ext>
            </a:extLst>
          </p:cNvPr>
          <p:cNvSpPr txBox="1">
            <a:spLocks/>
          </p:cNvSpPr>
          <p:nvPr/>
        </p:nvSpPr>
        <p:spPr>
          <a:xfrm>
            <a:off x="4479502" y="3362290"/>
            <a:ext cx="672661" cy="508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scan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702C5E-56BD-4F92-A92F-218C41F883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152163" y="3481750"/>
            <a:ext cx="1128346" cy="1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2B5E2B9-8117-42C3-9A2A-867CF57293A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52163" y="3616564"/>
            <a:ext cx="1092626" cy="1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0D6745F6-FE16-4099-97CD-EC5ADC30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4933"/>
              </p:ext>
            </p:extLst>
          </p:nvPr>
        </p:nvGraphicFramePr>
        <p:xfrm>
          <a:off x="9571268" y="2326877"/>
          <a:ext cx="107266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1">
                  <a:extLst>
                    <a:ext uri="{9D8B030D-6E8A-4147-A177-3AD203B41FA5}">
                      <a16:colId xmlns:a16="http://schemas.microsoft.com/office/drawing/2014/main" val="2066888867"/>
                    </a:ext>
                  </a:extLst>
                </a:gridCol>
              </a:tblGrid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redis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88294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8688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4959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2785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k22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07272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1607"/>
                  </a:ext>
                </a:extLst>
              </a:tr>
              <a:tr h="25899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k30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97358"/>
                  </a:ext>
                </a:extLst>
              </a:tr>
            </a:tbl>
          </a:graphicData>
        </a:graphic>
      </p:graphicFrame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35415A8-F96E-4022-BA6E-DF4EA624E9C7}"/>
              </a:ext>
            </a:extLst>
          </p:cNvPr>
          <p:cNvSpPr txBox="1">
            <a:spLocks/>
          </p:cNvSpPr>
          <p:nvPr/>
        </p:nvSpPr>
        <p:spPr>
          <a:xfrm>
            <a:off x="7770261" y="3326967"/>
            <a:ext cx="672661" cy="508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scan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D55301-6939-4A5D-8F03-8AA125A21982}"/>
              </a:ext>
            </a:extLst>
          </p:cNvPr>
          <p:cNvCxnSpPr>
            <a:stCxn id="20" idx="3"/>
          </p:cNvCxnSpPr>
          <p:nvPr/>
        </p:nvCxnSpPr>
        <p:spPr>
          <a:xfrm>
            <a:off x="5152163" y="3616564"/>
            <a:ext cx="1128346" cy="42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3463E22-1006-4256-9E29-F1DF02881674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 flipV="1">
            <a:off x="8442922" y="3393677"/>
            <a:ext cx="1128346" cy="18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72EFEA-80AE-4660-89A9-A98D57D9FD55}"/>
              </a:ext>
            </a:extLst>
          </p:cNvPr>
          <p:cNvCxnSpPr>
            <a:stCxn id="26" idx="3"/>
          </p:cNvCxnSpPr>
          <p:nvPr/>
        </p:nvCxnSpPr>
        <p:spPr>
          <a:xfrm>
            <a:off x="8442922" y="3581241"/>
            <a:ext cx="1161205" cy="1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F5499E-8279-4DEC-8DC7-895A60C923B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442922" y="3581241"/>
            <a:ext cx="1128346" cy="40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B739799-D655-4BB0-B77C-9866805CB36C}"/>
              </a:ext>
            </a:extLst>
          </p:cNvPr>
          <p:cNvCxnSpPr>
            <a:stCxn id="26" idx="3"/>
          </p:cNvCxnSpPr>
          <p:nvPr/>
        </p:nvCxnSpPr>
        <p:spPr>
          <a:xfrm>
            <a:off x="8442922" y="3581241"/>
            <a:ext cx="1128346" cy="70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0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zh-CN" altLang="en-US" dirty="0"/>
              <a:t>实现步骤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DCA4F-19F5-489C-95AE-EA5416601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490680"/>
            <a:ext cx="2045676" cy="517191"/>
          </a:xfrm>
        </p:spPr>
        <p:txBody>
          <a:bodyPr/>
          <a:lstStyle/>
          <a:p>
            <a:r>
              <a:rPr lang="zh-CN" altLang="en-US" dirty="0"/>
              <a:t>按照分值查询</a:t>
            </a:r>
            <a:r>
              <a:rPr lang="en-US" altLang="zh-CN" dirty="0" err="1"/>
              <a:t>zset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C0EC6DB-BAD1-4AB7-9211-BD7F6A8534F8}"/>
              </a:ext>
            </a:extLst>
          </p:cNvPr>
          <p:cNvSpPr/>
          <p:nvPr/>
        </p:nvSpPr>
        <p:spPr>
          <a:xfrm>
            <a:off x="1037492" y="2523392"/>
            <a:ext cx="2039816" cy="7033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定时任务</a:t>
            </a:r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/</a:t>
            </a:r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每分钟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CAE264-D1DD-42CB-AFE7-9FEE02482278}"/>
              </a:ext>
            </a:extLst>
          </p:cNvPr>
          <p:cNvSpPr/>
          <p:nvPr/>
        </p:nvSpPr>
        <p:spPr>
          <a:xfrm>
            <a:off x="4569984" y="2523392"/>
            <a:ext cx="2824348" cy="70338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未来数据的</a:t>
            </a:r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keys</a:t>
            </a:r>
            <a:endParaRPr lang="zh-CN" altLang="en-US" sz="1600" dirty="0">
              <a:solidFill>
                <a:schemeClr val="dk1"/>
              </a:solidFill>
              <a:ea typeface="Alibaba PuHuiTi B"/>
            </a:endParaRPr>
          </a:p>
        </p:txBody>
      </p:sp>
      <p:sp>
        <p:nvSpPr>
          <p:cNvPr id="44" name="流程图: 决策 43">
            <a:extLst>
              <a:ext uri="{FF2B5EF4-FFF2-40B4-BE49-F238E27FC236}">
                <a16:creationId xmlns:a16="http://schemas.microsoft.com/office/drawing/2014/main" id="{66656600-0E30-463D-B24D-93B904E28702}"/>
              </a:ext>
            </a:extLst>
          </p:cNvPr>
          <p:cNvSpPr/>
          <p:nvPr/>
        </p:nvSpPr>
        <p:spPr>
          <a:xfrm>
            <a:off x="4569984" y="4413739"/>
            <a:ext cx="2824348" cy="870436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判断数据是否到期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AE841F-133C-4BD1-8866-DFDEEC42ACD8}"/>
              </a:ext>
            </a:extLst>
          </p:cNvPr>
          <p:cNvSpPr/>
          <p:nvPr/>
        </p:nvSpPr>
        <p:spPr>
          <a:xfrm>
            <a:off x="8510954" y="4378567"/>
            <a:ext cx="2435470" cy="94077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Redis</a:t>
            </a:r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中的</a:t>
            </a:r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list</a:t>
            </a:r>
            <a:endParaRPr lang="zh-CN" altLang="en-US" sz="1600" dirty="0">
              <a:solidFill>
                <a:schemeClr val="dk1"/>
              </a:solidFill>
              <a:ea typeface="Alibaba PuHuiTi B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BD0E55-746C-4E14-884C-399D35876BF8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7394332" y="4848955"/>
            <a:ext cx="1116622" cy="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BC28E0-6CB4-43B0-B46A-103C2DA090D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982158" y="3226777"/>
            <a:ext cx="0" cy="118696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B4A4830-BA77-4FD6-8ED5-E88E490E709C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3077308" y="2875085"/>
            <a:ext cx="14926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占位符 3">
            <a:extLst>
              <a:ext uri="{FF2B5EF4-FFF2-40B4-BE49-F238E27FC236}">
                <a16:creationId xmlns:a16="http://schemas.microsoft.com/office/drawing/2014/main" id="{7B325C6B-AAE7-4276-B69D-06DF41C60B19}"/>
              </a:ext>
            </a:extLst>
          </p:cNvPr>
          <p:cNvSpPr txBox="1">
            <a:spLocks/>
          </p:cNvSpPr>
          <p:nvPr/>
        </p:nvSpPr>
        <p:spPr>
          <a:xfrm>
            <a:off x="7584393" y="4352191"/>
            <a:ext cx="73649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1920137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F10BD9-F3C5-4D31-B848-749E037F1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161821"/>
          </a:xfrm>
        </p:spPr>
        <p:txBody>
          <a:bodyPr/>
          <a:lstStyle/>
          <a:p>
            <a:r>
              <a:rPr lang="zh-CN" altLang="en-US" dirty="0"/>
              <a:t>数据如何同步？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121B76-F37F-43C9-8A30-1D758D65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D6CB8DC7-8BBA-4C63-B1D8-E7F3F02E0A20}"/>
              </a:ext>
            </a:extLst>
          </p:cNvPr>
          <p:cNvSpPr txBox="1">
            <a:spLocks/>
          </p:cNvSpPr>
          <p:nvPr/>
        </p:nvSpPr>
        <p:spPr>
          <a:xfrm>
            <a:off x="5478276" y="3362071"/>
            <a:ext cx="5760538" cy="1236306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两件事：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第一：从</a:t>
            </a:r>
            <a:r>
              <a:rPr lang="en-US" altLang="zh-CN" sz="1600" dirty="0" err="1"/>
              <a:t>zset</a:t>
            </a:r>
            <a:r>
              <a:rPr lang="zh-CN" altLang="en-US" sz="1600" dirty="0"/>
              <a:t>中查出数据，并删除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第二：把数据存入到</a:t>
            </a:r>
            <a:r>
              <a:rPr lang="en-US" altLang="zh-CN" sz="1600" dirty="0"/>
              <a:t>list</a:t>
            </a:r>
            <a:r>
              <a:rPr lang="zh-CN" altLang="en-US" sz="1600" dirty="0"/>
              <a:t>中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383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en-US" altLang="zh-CN" dirty="0" err="1"/>
              <a:t>reids</a:t>
            </a:r>
            <a:r>
              <a:rPr lang="zh-CN" altLang="en-US" dirty="0"/>
              <a:t>管道</a:t>
            </a:r>
            <a:endParaRPr lang="en-US" altLang="zh-CN" dirty="0"/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9478844E-55CF-49EB-B182-44EA0AB16492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普通</a:t>
            </a:r>
            <a:r>
              <a:rPr lang="en-US" altLang="zh-CN" dirty="0" err="1"/>
              <a:t>redis</a:t>
            </a:r>
            <a:r>
              <a:rPr lang="zh-CN" altLang="en-US" dirty="0"/>
              <a:t>客户端和服务器交互模式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C32E13-36D1-4262-AFAA-03987AA58127}"/>
              </a:ext>
            </a:extLst>
          </p:cNvPr>
          <p:cNvSpPr/>
          <p:nvPr/>
        </p:nvSpPr>
        <p:spPr>
          <a:xfrm>
            <a:off x="2817934" y="2179354"/>
            <a:ext cx="1450731" cy="517191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Client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33E322A-824A-4D93-9647-03109C7C4317}"/>
              </a:ext>
            </a:extLst>
          </p:cNvPr>
          <p:cNvSpPr/>
          <p:nvPr/>
        </p:nvSpPr>
        <p:spPr>
          <a:xfrm>
            <a:off x="7197971" y="2179354"/>
            <a:ext cx="1450731" cy="517191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Redis Sever</a:t>
            </a:r>
            <a:endParaRPr lang="zh-CN" altLang="en-US" sz="1600" dirty="0">
              <a:ea typeface="Alibaba PuHuiTi B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EF85C2-E31F-4F9E-A7DA-1A10711735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43300" y="2696545"/>
            <a:ext cx="0" cy="393285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ACB115-0E9C-4BA6-B06F-2A3840E3ACE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923337" y="2696545"/>
            <a:ext cx="0" cy="393285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943D833-DEAB-4CAB-A39D-9939555838BB}"/>
              </a:ext>
            </a:extLst>
          </p:cNvPr>
          <p:cNvSpPr/>
          <p:nvPr/>
        </p:nvSpPr>
        <p:spPr>
          <a:xfrm>
            <a:off x="3459777" y="2858458"/>
            <a:ext cx="167041" cy="5171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002D68-D774-4D31-8494-FD4024D7F40A}"/>
              </a:ext>
            </a:extLst>
          </p:cNvPr>
          <p:cNvSpPr/>
          <p:nvPr/>
        </p:nvSpPr>
        <p:spPr>
          <a:xfrm>
            <a:off x="7839812" y="3044197"/>
            <a:ext cx="167043" cy="587026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F2D211E-0587-434C-B30D-13506B0D4DF0}"/>
              </a:ext>
            </a:extLst>
          </p:cNvPr>
          <p:cNvSpPr/>
          <p:nvPr/>
        </p:nvSpPr>
        <p:spPr>
          <a:xfrm>
            <a:off x="3459777" y="3491554"/>
            <a:ext cx="167039" cy="587026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4E115EA-0543-4DAB-9812-5EFEA2148C8D}"/>
              </a:ext>
            </a:extLst>
          </p:cNvPr>
          <p:cNvSpPr/>
          <p:nvPr/>
        </p:nvSpPr>
        <p:spPr>
          <a:xfrm>
            <a:off x="7839814" y="4004118"/>
            <a:ext cx="167041" cy="5171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7139E8C-ECD2-4717-BCBD-DB312B9B5098}"/>
              </a:ext>
            </a:extLst>
          </p:cNvPr>
          <p:cNvCxnSpPr>
            <a:stCxn id="24" idx="3"/>
          </p:cNvCxnSpPr>
          <p:nvPr/>
        </p:nvCxnSpPr>
        <p:spPr>
          <a:xfrm flipV="1">
            <a:off x="3626818" y="3117053"/>
            <a:ext cx="4212995" cy="1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BA8C1E3-23A1-4C0E-A693-4D663E306A86}"/>
              </a:ext>
            </a:extLst>
          </p:cNvPr>
          <p:cNvCxnSpPr>
            <a:cxnSpLocks/>
          </p:cNvCxnSpPr>
          <p:nvPr/>
        </p:nvCxnSpPr>
        <p:spPr>
          <a:xfrm flipH="1">
            <a:off x="3626818" y="3561388"/>
            <a:ext cx="4212994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7130B7F-D066-4CAF-ACB3-417D52813775}"/>
              </a:ext>
            </a:extLst>
          </p:cNvPr>
          <p:cNvCxnSpPr>
            <a:cxnSpLocks/>
          </p:cNvCxnSpPr>
          <p:nvPr/>
        </p:nvCxnSpPr>
        <p:spPr>
          <a:xfrm>
            <a:off x="3626816" y="4056868"/>
            <a:ext cx="4212996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A07460C-9491-413B-B1AE-5AFAB8D490BE}"/>
              </a:ext>
            </a:extLst>
          </p:cNvPr>
          <p:cNvSpPr/>
          <p:nvPr/>
        </p:nvSpPr>
        <p:spPr>
          <a:xfrm>
            <a:off x="3477317" y="4354788"/>
            <a:ext cx="142147" cy="1276957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8B47FC-3DA4-4DF0-814D-006EAB84E293}"/>
              </a:ext>
            </a:extLst>
          </p:cNvPr>
          <p:cNvCxnSpPr>
            <a:cxnSpLocks/>
          </p:cNvCxnSpPr>
          <p:nvPr/>
        </p:nvCxnSpPr>
        <p:spPr>
          <a:xfrm flipH="1" flipV="1">
            <a:off x="3626816" y="4499054"/>
            <a:ext cx="4212998" cy="1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867DC3F-5E72-4E2E-82D1-E9A0BB2BD51E}"/>
              </a:ext>
            </a:extLst>
          </p:cNvPr>
          <p:cNvSpPr/>
          <p:nvPr/>
        </p:nvSpPr>
        <p:spPr>
          <a:xfrm>
            <a:off x="7843488" y="5502003"/>
            <a:ext cx="163368" cy="775695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700AEB1-868A-443E-A984-E6210BE751CD}"/>
              </a:ext>
            </a:extLst>
          </p:cNvPr>
          <p:cNvCxnSpPr/>
          <p:nvPr/>
        </p:nvCxnSpPr>
        <p:spPr>
          <a:xfrm>
            <a:off x="3653170" y="5591898"/>
            <a:ext cx="4186642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17734CC-CAFA-4B0C-AAD6-E4BCDA00CCB4}"/>
              </a:ext>
            </a:extLst>
          </p:cNvPr>
          <p:cNvCxnSpPr/>
          <p:nvPr/>
        </p:nvCxnSpPr>
        <p:spPr>
          <a:xfrm flipH="1">
            <a:off x="3626816" y="6145813"/>
            <a:ext cx="4212996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EE6C219-9B6B-4F01-83E6-E13D795FEE4A}"/>
              </a:ext>
            </a:extLst>
          </p:cNvPr>
          <p:cNvSpPr/>
          <p:nvPr/>
        </p:nvSpPr>
        <p:spPr>
          <a:xfrm>
            <a:off x="3461202" y="6026780"/>
            <a:ext cx="167041" cy="5171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71" name="文本占位符 3">
            <a:extLst>
              <a:ext uri="{FF2B5EF4-FFF2-40B4-BE49-F238E27FC236}">
                <a16:creationId xmlns:a16="http://schemas.microsoft.com/office/drawing/2014/main" id="{AE0D1189-3869-4E78-A230-2AE7A1221434}"/>
              </a:ext>
            </a:extLst>
          </p:cNvPr>
          <p:cNvSpPr txBox="1">
            <a:spLocks/>
          </p:cNvSpPr>
          <p:nvPr/>
        </p:nvSpPr>
        <p:spPr>
          <a:xfrm>
            <a:off x="3584428" y="2766379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cmd1</a:t>
            </a:r>
            <a:endParaRPr lang="zh-CN" altLang="en-US" sz="1200" dirty="0"/>
          </a:p>
        </p:txBody>
      </p: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5895E81B-FF6F-49EF-AB5C-E036E4EE1750}"/>
              </a:ext>
            </a:extLst>
          </p:cNvPr>
          <p:cNvSpPr txBox="1">
            <a:spLocks/>
          </p:cNvSpPr>
          <p:nvPr/>
        </p:nvSpPr>
        <p:spPr>
          <a:xfrm>
            <a:off x="3607944" y="3691721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cmd2</a:t>
            </a:r>
            <a:endParaRPr lang="zh-CN" altLang="en-US" sz="1200" dirty="0"/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34B3987A-A3BB-4E64-A7FC-64C9131F1216}"/>
              </a:ext>
            </a:extLst>
          </p:cNvPr>
          <p:cNvSpPr txBox="1">
            <a:spLocks/>
          </p:cNvSpPr>
          <p:nvPr/>
        </p:nvSpPr>
        <p:spPr>
          <a:xfrm>
            <a:off x="3575623" y="5212987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cmdn</a:t>
            </a:r>
            <a:endParaRPr lang="zh-CN" altLang="en-US" sz="1200" dirty="0"/>
          </a:p>
        </p:txBody>
      </p:sp>
      <p:sp>
        <p:nvSpPr>
          <p:cNvPr id="74" name="文本占位符 3">
            <a:extLst>
              <a:ext uri="{FF2B5EF4-FFF2-40B4-BE49-F238E27FC236}">
                <a16:creationId xmlns:a16="http://schemas.microsoft.com/office/drawing/2014/main" id="{85580327-0686-45BB-9F40-36168E05E8D7}"/>
              </a:ext>
            </a:extLst>
          </p:cNvPr>
          <p:cNvSpPr txBox="1">
            <a:spLocks/>
          </p:cNvSpPr>
          <p:nvPr/>
        </p:nvSpPr>
        <p:spPr>
          <a:xfrm>
            <a:off x="3605623" y="3235025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result</a:t>
            </a:r>
            <a:endParaRPr lang="zh-CN" altLang="en-US" sz="1200" dirty="0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45A9FEDB-3A18-4E58-99A1-ABBD5DA684CF}"/>
              </a:ext>
            </a:extLst>
          </p:cNvPr>
          <p:cNvSpPr txBox="1">
            <a:spLocks/>
          </p:cNvSpPr>
          <p:nvPr/>
        </p:nvSpPr>
        <p:spPr>
          <a:xfrm>
            <a:off x="3653170" y="4141061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result</a:t>
            </a:r>
            <a:endParaRPr lang="zh-CN" altLang="en-US" sz="1200" dirty="0"/>
          </a:p>
        </p:txBody>
      </p:sp>
      <p:sp>
        <p:nvSpPr>
          <p:cNvPr id="76" name="文本占位符 3">
            <a:extLst>
              <a:ext uri="{FF2B5EF4-FFF2-40B4-BE49-F238E27FC236}">
                <a16:creationId xmlns:a16="http://schemas.microsoft.com/office/drawing/2014/main" id="{1F026F54-F06F-47F1-B6D7-C25C47425A12}"/>
              </a:ext>
            </a:extLst>
          </p:cNvPr>
          <p:cNvSpPr txBox="1">
            <a:spLocks/>
          </p:cNvSpPr>
          <p:nvPr/>
        </p:nvSpPr>
        <p:spPr>
          <a:xfrm>
            <a:off x="3623140" y="5816379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result</a:t>
            </a:r>
            <a:endParaRPr lang="zh-CN" altLang="en-US" sz="1200" dirty="0"/>
          </a:p>
        </p:txBody>
      </p:sp>
      <p:sp>
        <p:nvSpPr>
          <p:cNvPr id="79" name="文本占位符 3">
            <a:extLst>
              <a:ext uri="{FF2B5EF4-FFF2-40B4-BE49-F238E27FC236}">
                <a16:creationId xmlns:a16="http://schemas.microsoft.com/office/drawing/2014/main" id="{DA9EC392-D647-40E0-B57A-54DDDAC64993}"/>
              </a:ext>
            </a:extLst>
          </p:cNvPr>
          <p:cNvSpPr txBox="1">
            <a:spLocks/>
          </p:cNvSpPr>
          <p:nvPr/>
        </p:nvSpPr>
        <p:spPr>
          <a:xfrm>
            <a:off x="3597543" y="4570447"/>
            <a:ext cx="1194261" cy="7534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other </a:t>
            </a:r>
            <a:r>
              <a:rPr lang="en-US" altLang="zh-CN" sz="1200" dirty="0" err="1">
                <a:solidFill>
                  <a:srgbClr val="C00000"/>
                </a:solidFill>
              </a:rPr>
              <a:t>cmd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9A8B-647C-4176-9570-ED7B4C5C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文章定时发布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0668-A79E-42D4-9D47-9EC01437D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文章定时发布</a:t>
            </a:r>
            <a:r>
              <a:rPr lang="en-US" altLang="zh-CN" dirty="0"/>
              <a:t>-</a:t>
            </a:r>
            <a:r>
              <a:rPr lang="zh-CN" altLang="en-US" dirty="0"/>
              <a:t>需求说明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3A2F84-C1D0-4E4F-884D-8C613969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07" y="1504540"/>
            <a:ext cx="7491145" cy="5119431"/>
          </a:xfrm>
          <a:prstGeom prst="rect">
            <a:avLst/>
          </a:prstGeom>
          <a:ln>
            <a:solidFill>
              <a:srgbClr val="49504F"/>
            </a:solidFill>
          </a:ln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8C96D4F-382E-4078-BEA2-02B8175E9059}"/>
              </a:ext>
            </a:extLst>
          </p:cNvPr>
          <p:cNvSpPr/>
          <p:nvPr/>
        </p:nvSpPr>
        <p:spPr>
          <a:xfrm>
            <a:off x="7025054" y="4721469"/>
            <a:ext cx="2780798" cy="78251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en-US" altLang="zh-CN" dirty="0" err="1"/>
              <a:t>reids</a:t>
            </a:r>
            <a:r>
              <a:rPr lang="zh-CN" altLang="en-US" dirty="0"/>
              <a:t>管道</a:t>
            </a:r>
            <a:endParaRPr lang="en-US" altLang="zh-CN" dirty="0"/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9478844E-55CF-49EB-B182-44EA0AB16492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Pipeline</a:t>
            </a:r>
            <a:r>
              <a:rPr lang="zh-CN" altLang="en-US" dirty="0"/>
              <a:t>请求模型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C32E13-36D1-4262-AFAA-03987AA58127}"/>
              </a:ext>
            </a:extLst>
          </p:cNvPr>
          <p:cNvSpPr/>
          <p:nvPr/>
        </p:nvSpPr>
        <p:spPr>
          <a:xfrm>
            <a:off x="2817934" y="2179354"/>
            <a:ext cx="1450731" cy="517191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Client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33E322A-824A-4D93-9647-03109C7C4317}"/>
              </a:ext>
            </a:extLst>
          </p:cNvPr>
          <p:cNvSpPr/>
          <p:nvPr/>
        </p:nvSpPr>
        <p:spPr>
          <a:xfrm>
            <a:off x="7197971" y="2179354"/>
            <a:ext cx="1450731" cy="517191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Redis Sever</a:t>
            </a:r>
            <a:endParaRPr lang="zh-CN" altLang="en-US" sz="1600" dirty="0">
              <a:ea typeface="Alibaba PuHuiTi B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EF85C2-E31F-4F9E-A7DA-1A10711735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43300" y="2696545"/>
            <a:ext cx="0" cy="393285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ACB115-0E9C-4BA6-B06F-2A3840E3ACE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923337" y="2696545"/>
            <a:ext cx="0" cy="393285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2D211E-0587-434C-B30D-13506B0D4DF0}"/>
              </a:ext>
            </a:extLst>
          </p:cNvPr>
          <p:cNvSpPr/>
          <p:nvPr/>
        </p:nvSpPr>
        <p:spPr>
          <a:xfrm>
            <a:off x="3459778" y="2924758"/>
            <a:ext cx="163362" cy="810919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4E115EA-0543-4DAB-9812-5EFEA2148C8D}"/>
              </a:ext>
            </a:extLst>
          </p:cNvPr>
          <p:cNvSpPr/>
          <p:nvPr/>
        </p:nvSpPr>
        <p:spPr>
          <a:xfrm>
            <a:off x="7839815" y="3661216"/>
            <a:ext cx="163362" cy="1798798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7130B7F-D066-4CAF-ACB3-417D52813775}"/>
              </a:ext>
            </a:extLst>
          </p:cNvPr>
          <p:cNvCxnSpPr>
            <a:cxnSpLocks/>
          </p:cNvCxnSpPr>
          <p:nvPr/>
        </p:nvCxnSpPr>
        <p:spPr>
          <a:xfrm>
            <a:off x="3626816" y="3713965"/>
            <a:ext cx="4212996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17734CC-CAFA-4B0C-AAD6-E4BCDA00CCB4}"/>
              </a:ext>
            </a:extLst>
          </p:cNvPr>
          <p:cNvCxnSpPr/>
          <p:nvPr/>
        </p:nvCxnSpPr>
        <p:spPr>
          <a:xfrm flipH="1">
            <a:off x="3626816" y="5380884"/>
            <a:ext cx="4212996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EE6C219-9B6B-4F01-83E6-E13D795FEE4A}"/>
              </a:ext>
            </a:extLst>
          </p:cNvPr>
          <p:cNvSpPr/>
          <p:nvPr/>
        </p:nvSpPr>
        <p:spPr>
          <a:xfrm>
            <a:off x="3461202" y="5261851"/>
            <a:ext cx="167041" cy="5171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5895E81B-FF6F-49EF-AB5C-E036E4EE1750}"/>
              </a:ext>
            </a:extLst>
          </p:cNvPr>
          <p:cNvSpPr txBox="1">
            <a:spLocks/>
          </p:cNvSpPr>
          <p:nvPr/>
        </p:nvSpPr>
        <p:spPr>
          <a:xfrm>
            <a:off x="3666573" y="2971823"/>
            <a:ext cx="2369533" cy="6994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pipeline=cmd1,cmd2…</a:t>
            </a:r>
            <a:r>
              <a:rPr lang="en-US" altLang="zh-CN" sz="1200" dirty="0" err="1"/>
              <a:t>cmdn</a:t>
            </a:r>
            <a:endParaRPr lang="en-US" altLang="zh-CN" sz="1200" dirty="0"/>
          </a:p>
          <a:p>
            <a:r>
              <a:rPr lang="en-US" altLang="zh-CN" sz="1200" dirty="0" err="1"/>
              <a:t>pipeline.start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76" name="文本占位符 3">
            <a:extLst>
              <a:ext uri="{FF2B5EF4-FFF2-40B4-BE49-F238E27FC236}">
                <a16:creationId xmlns:a16="http://schemas.microsoft.com/office/drawing/2014/main" id="{1F026F54-F06F-47F1-B6D7-C25C47425A12}"/>
              </a:ext>
            </a:extLst>
          </p:cNvPr>
          <p:cNvSpPr txBox="1">
            <a:spLocks/>
          </p:cNvSpPr>
          <p:nvPr/>
        </p:nvSpPr>
        <p:spPr>
          <a:xfrm>
            <a:off x="3623140" y="5051450"/>
            <a:ext cx="660720" cy="3414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results</a:t>
            </a:r>
            <a:endParaRPr lang="zh-CN" altLang="en-US" sz="1200" dirty="0"/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B573B5CC-DBDA-463B-ADC0-3E80A42EDB52}"/>
              </a:ext>
            </a:extLst>
          </p:cNvPr>
          <p:cNvSpPr txBox="1">
            <a:spLocks/>
          </p:cNvSpPr>
          <p:nvPr/>
        </p:nvSpPr>
        <p:spPr>
          <a:xfrm>
            <a:off x="3576810" y="3844743"/>
            <a:ext cx="1450730" cy="11422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pipeline.sync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waiting…</a:t>
            </a:r>
            <a:endParaRPr lang="zh-CN" altLang="en-US" sz="1200" dirty="0"/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669718A7-8BFD-4E72-8755-258A145A6B94}"/>
              </a:ext>
            </a:extLst>
          </p:cNvPr>
          <p:cNvSpPr txBox="1">
            <a:spLocks/>
          </p:cNvSpPr>
          <p:nvPr/>
        </p:nvSpPr>
        <p:spPr>
          <a:xfrm>
            <a:off x="6095999" y="3756822"/>
            <a:ext cx="1658873" cy="16120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err="1"/>
              <a:t>pipeline.execute</a:t>
            </a:r>
            <a:endParaRPr lang="en-US" altLang="zh-CN" sz="1200" dirty="0"/>
          </a:p>
          <a:p>
            <a:pPr algn="r"/>
            <a:r>
              <a:rPr lang="en-US" altLang="zh-CN" sz="1200" dirty="0"/>
              <a:t>cmd1.exec();</a:t>
            </a:r>
          </a:p>
          <a:p>
            <a:pPr algn="r"/>
            <a:r>
              <a:rPr lang="en-US" altLang="zh-CN" sz="1200" dirty="0"/>
              <a:t>cmd2.exec();</a:t>
            </a:r>
          </a:p>
          <a:p>
            <a:pPr algn="r"/>
            <a:r>
              <a:rPr lang="en-US" altLang="zh-CN" sz="1200" dirty="0"/>
              <a:t>......</a:t>
            </a:r>
          </a:p>
          <a:p>
            <a:pPr algn="r"/>
            <a:r>
              <a:rPr lang="en-US" altLang="zh-CN" sz="1200" dirty="0" err="1"/>
              <a:t>cmdn.exec</a:t>
            </a:r>
            <a:r>
              <a:rPr lang="en-US" altLang="zh-CN" sz="1200" dirty="0"/>
              <a:t>();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1500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未来数据定时刷新</a:t>
            </a:r>
            <a:r>
              <a:rPr lang="en-US" altLang="zh-CN" dirty="0"/>
              <a:t>-</a:t>
            </a:r>
            <a:r>
              <a:rPr lang="en-US" altLang="zh-CN" dirty="0" err="1"/>
              <a:t>reids</a:t>
            </a:r>
            <a:r>
              <a:rPr lang="zh-CN" altLang="en-US" dirty="0"/>
              <a:t>管道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221EF-452E-47CC-ADC3-05415B01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2302192"/>
            <a:ext cx="76962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DAA2750-00B1-4C86-A18A-EE90B3A86FEE}"/>
              </a:ext>
            </a:extLst>
          </p:cNvPr>
          <p:cNvSpPr txBox="1"/>
          <p:nvPr/>
        </p:nvSpPr>
        <p:spPr>
          <a:xfrm>
            <a:off x="710880" y="166077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官方测试结果数据对比</a:t>
            </a:r>
          </a:p>
        </p:txBody>
      </p:sp>
    </p:spTree>
    <p:extLst>
      <p:ext uri="{BB962C8B-B14F-4D97-AF65-F5344CB8AC3E}">
        <p14:creationId xmlns:p14="http://schemas.microsoft.com/office/powerpoint/2010/main" val="1160073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1176320" cy="517190"/>
          </a:xfrm>
        </p:spPr>
        <p:txBody>
          <a:bodyPr/>
          <a:lstStyle/>
          <a:p>
            <a:r>
              <a:rPr lang="zh-CN" altLang="en-US" dirty="0"/>
              <a:t>分布式锁解决集群下的方法抢占执行</a:t>
            </a:r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D714BA1-8418-4D5A-8BBE-3E7D94C1587A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10698800" cy="9628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问题描述：</a:t>
            </a:r>
            <a:endParaRPr lang="en-US" altLang="zh-CN" dirty="0"/>
          </a:p>
          <a:p>
            <a:r>
              <a:rPr lang="zh-CN" altLang="en-US" dirty="0"/>
              <a:t>启动两台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r>
              <a:rPr lang="zh-CN" altLang="en-US" dirty="0"/>
              <a:t>服务，每台服务都会去执行</a:t>
            </a:r>
            <a:r>
              <a:rPr lang="en-US" altLang="zh-CN" dirty="0"/>
              <a:t>refresh</a:t>
            </a:r>
            <a:r>
              <a:rPr lang="zh-CN" altLang="en-US" dirty="0"/>
              <a:t>定时任务方法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24178-36FB-4E55-964D-2B63A9A30E09}"/>
              </a:ext>
            </a:extLst>
          </p:cNvPr>
          <p:cNvSpPr/>
          <p:nvPr/>
        </p:nvSpPr>
        <p:spPr>
          <a:xfrm>
            <a:off x="1837189" y="2992772"/>
            <a:ext cx="3137482" cy="8724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heima-leadnews-schedule-</a:t>
            </a:r>
            <a:r>
              <a:rPr lang="en-US" altLang="zh-CN" sz="1600" dirty="0">
                <a:solidFill>
                  <a:srgbClr val="B60206"/>
                </a:solidFill>
                <a:ea typeface="Alibaba PuHuiTi B"/>
              </a:rPr>
              <a:t>51701</a:t>
            </a:r>
            <a:endParaRPr lang="zh-CN" altLang="en-US" sz="1600" dirty="0">
              <a:solidFill>
                <a:srgbClr val="B60206"/>
              </a:solidFill>
              <a:ea typeface="Alibaba PuHuiTi B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85A8B-7D1E-494C-B39B-C3892E557B97}"/>
              </a:ext>
            </a:extLst>
          </p:cNvPr>
          <p:cNvSpPr/>
          <p:nvPr/>
        </p:nvSpPr>
        <p:spPr>
          <a:xfrm>
            <a:off x="6920917" y="2992772"/>
            <a:ext cx="3137482" cy="8724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heima-leadnews-schedule-</a:t>
            </a:r>
            <a:r>
              <a:rPr lang="en-US" altLang="zh-CN" sz="1600" dirty="0">
                <a:solidFill>
                  <a:srgbClr val="B60206"/>
                </a:solidFill>
                <a:ea typeface="Alibaba PuHuiTi B"/>
              </a:rPr>
              <a:t>51702</a:t>
            </a:r>
            <a:endParaRPr lang="zh-CN" altLang="en-US" sz="1600" dirty="0">
              <a:solidFill>
                <a:srgbClr val="B60206"/>
              </a:solidFill>
              <a:ea typeface="Alibaba PuHuiTi B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41694-8E45-43D5-B958-BBEBA3AEDB93}"/>
              </a:ext>
            </a:extLst>
          </p:cNvPr>
          <p:cNvSpPr/>
          <p:nvPr/>
        </p:nvSpPr>
        <p:spPr>
          <a:xfrm>
            <a:off x="2411834" y="4379054"/>
            <a:ext cx="1988192" cy="7069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定时任务</a:t>
            </a:r>
            <a:r>
              <a:rPr lang="en-US" altLang="zh-CN" sz="1600" dirty="0">
                <a:solidFill>
                  <a:srgbClr val="C00000"/>
                </a:solidFill>
                <a:ea typeface="Alibaba PuHuiTi B"/>
              </a:rPr>
              <a:t>refresh</a:t>
            </a:r>
            <a:endParaRPr lang="zh-CN" altLang="en-US" sz="1600" dirty="0">
              <a:solidFill>
                <a:srgbClr val="C00000"/>
              </a:solidFill>
              <a:ea typeface="Alibaba PuHuiTi B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1A0E27-A30F-407E-BB5C-14D384F4FB68}"/>
              </a:ext>
            </a:extLst>
          </p:cNvPr>
          <p:cNvSpPr/>
          <p:nvPr/>
        </p:nvSpPr>
        <p:spPr>
          <a:xfrm>
            <a:off x="7493709" y="4379054"/>
            <a:ext cx="1988192" cy="7069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定时任务</a:t>
            </a:r>
            <a:r>
              <a:rPr lang="en-US" altLang="zh-CN" sz="1600" dirty="0">
                <a:solidFill>
                  <a:srgbClr val="C00000"/>
                </a:solidFill>
                <a:ea typeface="Alibaba PuHuiTi B"/>
              </a:rPr>
              <a:t>refresh</a:t>
            </a:r>
            <a:endParaRPr lang="zh-CN" altLang="en-US" sz="1600" dirty="0">
              <a:solidFill>
                <a:srgbClr val="C00000"/>
              </a:solidFill>
              <a:ea typeface="Alibaba PuHuiTi B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12315F-787E-4F7A-8D92-8FE19B54EA0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405930" y="3865227"/>
            <a:ext cx="0" cy="51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546A71-AC68-4932-9ADC-790A098FAE1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8487805" y="3865227"/>
            <a:ext cx="1853" cy="51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分布式锁解决集群下的方法抢占执行</a:t>
            </a:r>
            <a:r>
              <a:rPr lang="en-US" altLang="zh-CN" dirty="0"/>
              <a:t>-</a:t>
            </a:r>
            <a:r>
              <a:rPr lang="zh-CN" altLang="en-US" dirty="0"/>
              <a:t>分布式锁</a:t>
            </a:r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D714BA1-8418-4D5A-8BBE-3E7D94C1587A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分布式锁：控制分布式系统有序的去对共享资源进行操作，通过互斥来保证数据的一致性。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DA4D14C9-01B7-49E2-9681-367947381100}"/>
              </a:ext>
            </a:extLst>
          </p:cNvPr>
          <p:cNvSpPr txBox="1">
            <a:spLocks/>
          </p:cNvSpPr>
          <p:nvPr/>
        </p:nvSpPr>
        <p:spPr>
          <a:xfrm>
            <a:off x="710880" y="2352186"/>
            <a:ext cx="10698800" cy="58418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分布式锁的解决方案：</a:t>
            </a:r>
            <a:endParaRPr lang="en-US" altLang="zh-CN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768EBBB-C2F8-4B5F-A6D5-9FE68D897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90297"/>
              </p:ext>
            </p:extLst>
          </p:nvPr>
        </p:nvGraphicFramePr>
        <p:xfrm>
          <a:off x="1487059" y="3125235"/>
          <a:ext cx="9028680" cy="2081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9274">
                  <a:extLst>
                    <a:ext uri="{9D8B030D-6E8A-4147-A177-3AD203B41FA5}">
                      <a16:colId xmlns:a16="http://schemas.microsoft.com/office/drawing/2014/main" val="1797041451"/>
                    </a:ext>
                  </a:extLst>
                </a:gridCol>
                <a:gridCol w="5939406">
                  <a:extLst>
                    <a:ext uri="{9D8B030D-6E8A-4147-A177-3AD203B41FA5}">
                      <a16:colId xmlns:a16="http://schemas.microsoft.com/office/drawing/2014/main" val="2293157926"/>
                    </a:ext>
                  </a:extLst>
                </a:gridCol>
              </a:tblGrid>
              <a:tr h="5323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Alibaba PuHuiTi B"/>
                        </a:rPr>
                        <a:t>方案</a:t>
                      </a:r>
                    </a:p>
                  </a:txBody>
                  <a:tcPr marL="9525" marR="9525" marT="9525" marB="0" anchor="ctr"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Alibaba PuHuiTi B"/>
                          <a:cs typeface="+mn-cs"/>
                        </a:rPr>
                        <a:t>说明</a:t>
                      </a:r>
                    </a:p>
                  </a:txBody>
                  <a:tcPr marL="9525" marR="9525" marT="9525" marB="0" anchor="ctr">
                    <a:solidFill>
                      <a:srgbClr val="B700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181215"/>
                  </a:ext>
                </a:extLst>
              </a:tr>
              <a:tr h="542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数据库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基于表的唯一索引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76435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zookeeper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根据</a:t>
                      </a:r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zookeeper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中的临时有序节点排序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27416"/>
                  </a:ext>
                </a:extLst>
              </a:tr>
              <a:tr h="501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err="1">
                          <a:effectLst/>
                          <a:ea typeface="Alibaba PuHuiTi B"/>
                        </a:rPr>
                        <a:t>redis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使用</a:t>
                      </a:r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SETNX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命令完成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27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2EF1-87DC-44E9-AA14-09DE168B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414B-F713-4FC8-8016-EB870BC6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分布式锁</a:t>
            </a:r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D714BA1-8418-4D5A-8BBE-3E7D94C1587A}"/>
              </a:ext>
            </a:extLst>
          </p:cNvPr>
          <p:cNvSpPr txBox="1">
            <a:spLocks/>
          </p:cNvSpPr>
          <p:nvPr/>
        </p:nvSpPr>
        <p:spPr>
          <a:xfrm>
            <a:off x="710880" y="2496964"/>
            <a:ext cx="10698800" cy="5683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加锁的思路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6DF3E2-E78D-4559-8DA1-0A78FD963864}"/>
              </a:ext>
            </a:extLst>
          </p:cNvPr>
          <p:cNvSpPr/>
          <p:nvPr/>
        </p:nvSpPr>
        <p:spPr>
          <a:xfrm>
            <a:off x="934377" y="3372967"/>
            <a:ext cx="1275127" cy="9919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A</a:t>
            </a:r>
            <a:endParaRPr lang="zh-CN" altLang="en-US" sz="1600" dirty="0">
              <a:solidFill>
                <a:schemeClr val="dk1"/>
              </a:solidFill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489B9-B671-4BC7-8D7F-2683E09DADC8}"/>
              </a:ext>
            </a:extLst>
          </p:cNvPr>
          <p:cNvSpPr/>
          <p:nvPr/>
        </p:nvSpPr>
        <p:spPr>
          <a:xfrm>
            <a:off x="9982496" y="3330243"/>
            <a:ext cx="1275127" cy="10774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ea typeface="Alibaba PuHuiTi B"/>
              </a:rPr>
              <a:t>B</a:t>
            </a:r>
            <a:endParaRPr lang="zh-CN" altLang="en-US" sz="1600" dirty="0">
              <a:solidFill>
                <a:schemeClr val="dk1"/>
              </a:solidFill>
              <a:ea typeface="Alibaba PuHuiTi B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F3D29C-7B21-4AA2-9F31-09C24CE4ED3E}"/>
              </a:ext>
            </a:extLst>
          </p:cNvPr>
          <p:cNvSpPr/>
          <p:nvPr/>
        </p:nvSpPr>
        <p:spPr>
          <a:xfrm>
            <a:off x="5194985" y="3193652"/>
            <a:ext cx="1675004" cy="1350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dk1"/>
              </a:solidFill>
              <a:ea typeface="Alibaba PuHuiTi B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EB66A7E2-0D8F-4EB7-996A-ADF9DB6E1FEF}"/>
              </a:ext>
            </a:extLst>
          </p:cNvPr>
          <p:cNvSpPr txBox="1">
            <a:spLocks/>
          </p:cNvSpPr>
          <p:nvPr/>
        </p:nvSpPr>
        <p:spPr>
          <a:xfrm>
            <a:off x="5393125" y="4676850"/>
            <a:ext cx="189591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 server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31D0E3-47A9-4F84-A312-D052E907BFD5}"/>
              </a:ext>
            </a:extLst>
          </p:cNvPr>
          <p:cNvSpPr/>
          <p:nvPr/>
        </p:nvSpPr>
        <p:spPr>
          <a:xfrm>
            <a:off x="5611639" y="3552658"/>
            <a:ext cx="838497" cy="5835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CA5B0A5-782A-4A3B-83AB-CC5BB927B23F}"/>
              </a:ext>
            </a:extLst>
          </p:cNvPr>
          <p:cNvGrpSpPr/>
          <p:nvPr/>
        </p:nvGrpSpPr>
        <p:grpSpPr>
          <a:xfrm>
            <a:off x="2209504" y="3195315"/>
            <a:ext cx="3524930" cy="517190"/>
            <a:chOff x="2209504" y="3195315"/>
            <a:chExt cx="3524930" cy="517190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7226C69B-3B8B-491E-985B-A3272A86DA9D}"/>
                </a:ext>
              </a:extLst>
            </p:cNvPr>
            <p:cNvSpPr txBox="1">
              <a:spLocks/>
            </p:cNvSpPr>
            <p:nvPr/>
          </p:nvSpPr>
          <p:spPr>
            <a:xfrm>
              <a:off x="2334741" y="3195315"/>
              <a:ext cx="3276898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客户端</a:t>
              </a:r>
              <a:r>
                <a:rPr lang="en-US" altLang="zh-CN" sz="1400" dirty="0"/>
                <a:t>A</a:t>
              </a:r>
              <a:r>
                <a:rPr lang="zh-CN" altLang="en-US" sz="1400" dirty="0"/>
                <a:t>请求服务器设置</a:t>
              </a:r>
              <a:r>
                <a:rPr lang="en-US" altLang="zh-CN" sz="1400" dirty="0"/>
                <a:t>key</a:t>
              </a:r>
              <a:r>
                <a:rPr lang="zh-CN" altLang="en-US" sz="1400" dirty="0"/>
                <a:t>的值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1F46137-4839-45E7-87A4-C067AB4824D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2209504" y="3638118"/>
              <a:ext cx="3524930" cy="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782C372-765B-4040-B567-F92CE2D505CB}"/>
              </a:ext>
            </a:extLst>
          </p:cNvPr>
          <p:cNvGrpSpPr/>
          <p:nvPr/>
        </p:nvGrpSpPr>
        <p:grpSpPr>
          <a:xfrm>
            <a:off x="2209504" y="3638118"/>
            <a:ext cx="3547844" cy="517190"/>
            <a:chOff x="2209504" y="3638118"/>
            <a:chExt cx="3547844" cy="517190"/>
          </a:xfrm>
        </p:grpSpPr>
        <p:sp>
          <p:nvSpPr>
            <p:cNvPr id="21" name="文本占位符 3">
              <a:extLst>
                <a:ext uri="{FF2B5EF4-FFF2-40B4-BE49-F238E27FC236}">
                  <a16:creationId xmlns:a16="http://schemas.microsoft.com/office/drawing/2014/main" id="{27F472F6-FB67-41F1-9CF1-03F7788D7AE2}"/>
                </a:ext>
              </a:extLst>
            </p:cNvPr>
            <p:cNvSpPr txBox="1">
              <a:spLocks/>
            </p:cNvSpPr>
            <p:nvPr/>
          </p:nvSpPr>
          <p:spPr>
            <a:xfrm>
              <a:off x="2480450" y="3638118"/>
              <a:ext cx="3276898" cy="517190"/>
            </a:xfrm>
            <a:prstGeom prst="rect">
              <a:avLst/>
            </a:prstGeom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设置成功就表示加锁成功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2F26CDF-6D55-4EE0-9375-2A973D36E9EB}"/>
                </a:ext>
              </a:extLst>
            </p:cNvPr>
            <p:cNvCxnSpPr>
              <a:stCxn id="22" idx="3"/>
            </p:cNvCxnSpPr>
            <p:nvPr/>
          </p:nvCxnSpPr>
          <p:spPr>
            <a:xfrm flipH="1" flipV="1">
              <a:off x="2209504" y="4026716"/>
              <a:ext cx="3524930" cy="2403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B67A996F-84EC-4590-9DC4-00861CF8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75" y="3525222"/>
            <a:ext cx="440579" cy="610992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564F732-5FAF-44FD-B0F2-FF9C7DC3F5EB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327341" y="4050754"/>
            <a:ext cx="365515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3C0414-6D93-4291-9376-B2C8467C5A22}"/>
              </a:ext>
            </a:extLst>
          </p:cNvPr>
          <p:cNvGrpSpPr/>
          <p:nvPr/>
        </p:nvGrpSpPr>
        <p:grpSpPr>
          <a:xfrm>
            <a:off x="6341080" y="3182737"/>
            <a:ext cx="3641416" cy="517190"/>
            <a:chOff x="6341080" y="3182737"/>
            <a:chExt cx="3641416" cy="517190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116FF9C-065B-4D1A-8E82-015E4AE2A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080" y="3628615"/>
              <a:ext cx="3641416" cy="950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占位符 3">
              <a:extLst>
                <a:ext uri="{FF2B5EF4-FFF2-40B4-BE49-F238E27FC236}">
                  <a16:creationId xmlns:a16="http://schemas.microsoft.com/office/drawing/2014/main" id="{B81DE4B3-7232-4BC9-9C04-D7A00981F9A2}"/>
                </a:ext>
              </a:extLst>
            </p:cNvPr>
            <p:cNvSpPr txBox="1">
              <a:spLocks/>
            </p:cNvSpPr>
            <p:nvPr/>
          </p:nvSpPr>
          <p:spPr>
            <a:xfrm>
              <a:off x="8196044" y="3182737"/>
              <a:ext cx="830510" cy="517190"/>
            </a:xfrm>
            <a:prstGeom prst="rect">
              <a:avLst/>
            </a:prstGeom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请求锁</a:t>
              </a:r>
            </a:p>
          </p:txBody>
        </p:sp>
      </p:grp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496F0C8E-53F8-4273-8BC7-14171C1A6C2A}"/>
              </a:ext>
            </a:extLst>
          </p:cNvPr>
          <p:cNvSpPr txBox="1">
            <a:spLocks/>
          </p:cNvSpPr>
          <p:nvPr/>
        </p:nvSpPr>
        <p:spPr>
          <a:xfrm>
            <a:off x="7912319" y="3646672"/>
            <a:ext cx="663573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失败</a:t>
            </a:r>
          </a:p>
        </p:txBody>
      </p:sp>
      <p:sp>
        <p:nvSpPr>
          <p:cNvPr id="47" name="文本占位符 3">
            <a:extLst>
              <a:ext uri="{FF2B5EF4-FFF2-40B4-BE49-F238E27FC236}">
                <a16:creationId xmlns:a16="http://schemas.microsoft.com/office/drawing/2014/main" id="{D3E4E2D8-6375-43DF-8862-488C66E24F36}"/>
              </a:ext>
            </a:extLst>
          </p:cNvPr>
          <p:cNvSpPr txBox="1">
            <a:spLocks/>
          </p:cNvSpPr>
          <p:nvPr/>
        </p:nvSpPr>
        <p:spPr>
          <a:xfrm>
            <a:off x="953163" y="4494967"/>
            <a:ext cx="140036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30</a:t>
            </a:r>
            <a:r>
              <a:rPr lang="zh-CN" altLang="en-US" sz="1400" dirty="0"/>
              <a:t>秒后释放锁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AAC644C5-FC98-427E-B38C-E97EBD11B5D0}"/>
              </a:ext>
            </a:extLst>
          </p:cNvPr>
          <p:cNvSpPr txBox="1">
            <a:spLocks/>
          </p:cNvSpPr>
          <p:nvPr/>
        </p:nvSpPr>
        <p:spPr>
          <a:xfrm>
            <a:off x="8442923" y="3646672"/>
            <a:ext cx="663573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成功</a:t>
            </a:r>
          </a:p>
        </p:txBody>
      </p: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DD3F5315-2A3C-409F-8178-C289EF9CDDAB}"/>
              </a:ext>
            </a:extLst>
          </p:cNvPr>
          <p:cNvSpPr txBox="1">
            <a:spLocks/>
          </p:cNvSpPr>
          <p:nvPr/>
        </p:nvSpPr>
        <p:spPr>
          <a:xfrm>
            <a:off x="721064" y="1597528"/>
            <a:ext cx="10698800" cy="133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sexnx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SET if Not </a:t>
            </a:r>
            <a:r>
              <a:rPr lang="en-US" altLang="zh-CN" dirty="0" err="1"/>
              <a:t>eXists</a:t>
            </a:r>
            <a:r>
              <a:rPr lang="zh-CN" altLang="en-US" dirty="0"/>
              <a:t>） 命令在指定的 </a:t>
            </a:r>
            <a:r>
              <a:rPr lang="en-US" altLang="zh-CN" dirty="0"/>
              <a:t>key </a:t>
            </a:r>
            <a:r>
              <a:rPr lang="zh-CN" altLang="en-US" dirty="0"/>
              <a:t>不存在时，为 </a:t>
            </a:r>
            <a:r>
              <a:rPr lang="en-US" altLang="zh-CN" dirty="0"/>
              <a:t>key </a:t>
            </a:r>
            <a:r>
              <a:rPr lang="zh-CN" altLang="en-US" dirty="0"/>
              <a:t>设置指定的值。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0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  <p:bldP spid="5" grpId="0" animBg="1"/>
      <p:bldP spid="10" grpId="0"/>
      <p:bldP spid="22" grpId="0" animBg="1"/>
      <p:bldP spid="44" grpId="0"/>
      <p:bldP spid="44" grpId="1"/>
      <p:bldP spid="47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21B-827F-4914-BE98-2A51540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1D80D-FE05-4FD0-8639-A53606995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数据库任务定时同步到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20D1-F4C4-48E5-89A5-FDC270601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296" y="4715013"/>
            <a:ext cx="668947" cy="517190"/>
          </a:xfrm>
        </p:spPr>
        <p:txBody>
          <a:bodyPr/>
          <a:lstStyle/>
          <a:p>
            <a:r>
              <a:rPr lang="zh-CN" altLang="en-US" dirty="0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6F921-C550-4E40-B809-E79946456726}"/>
              </a:ext>
            </a:extLst>
          </p:cNvPr>
          <p:cNvSpPr/>
          <p:nvPr/>
        </p:nvSpPr>
        <p:spPr>
          <a:xfrm>
            <a:off x="558004" y="3254170"/>
            <a:ext cx="1441936" cy="51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添加任务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90A2E0C-F31B-489D-BAD5-736ADB757B98}"/>
              </a:ext>
            </a:extLst>
          </p:cNvPr>
          <p:cNvSpPr/>
          <p:nvPr/>
        </p:nvSpPr>
        <p:spPr>
          <a:xfrm>
            <a:off x="2469520" y="3183370"/>
            <a:ext cx="1615051" cy="658790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CE186E-B3C5-4C3B-810F-FAA6688EF45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999940" y="3512765"/>
            <a:ext cx="4695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45190E-5813-4134-AB1A-EA4AB5F7E484}"/>
              </a:ext>
            </a:extLst>
          </p:cNvPr>
          <p:cNvGrpSpPr/>
          <p:nvPr/>
        </p:nvGrpSpPr>
        <p:grpSpPr>
          <a:xfrm>
            <a:off x="7758322" y="2206875"/>
            <a:ext cx="2283620" cy="817693"/>
            <a:chOff x="7093557" y="1794558"/>
            <a:chExt cx="2283620" cy="8176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6425EEF-F665-45AB-9D2E-5F1155597152}"/>
                </a:ext>
              </a:extLst>
            </p:cNvPr>
            <p:cNvSpPr/>
            <p:nvPr/>
          </p:nvSpPr>
          <p:spPr>
            <a:xfrm>
              <a:off x="7093557" y="1794558"/>
              <a:ext cx="2283620" cy="81769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当前消费队列</a:t>
              </a:r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4D766201-C56D-4525-8EB5-519F666C5CFA}"/>
                </a:ext>
              </a:extLst>
            </p:cNvPr>
            <p:cNvSpPr txBox="1">
              <a:spLocks/>
            </p:cNvSpPr>
            <p:nvPr/>
          </p:nvSpPr>
          <p:spPr>
            <a:xfrm>
              <a:off x="7935241" y="2257867"/>
              <a:ext cx="646051" cy="33876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list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7B4827-E2D0-48C8-A720-A649A51B0C0F}"/>
              </a:ext>
            </a:extLst>
          </p:cNvPr>
          <p:cNvGrpSpPr/>
          <p:nvPr/>
        </p:nvGrpSpPr>
        <p:grpSpPr>
          <a:xfrm>
            <a:off x="8584823" y="3245932"/>
            <a:ext cx="2106623" cy="1172878"/>
            <a:chOff x="7386269" y="2901110"/>
            <a:chExt cx="2106623" cy="1172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46ABC0F-0E44-45D7-87D2-A44CCCD8CFC3}"/>
                </a:ext>
              </a:extLst>
            </p:cNvPr>
            <p:cNvSpPr/>
            <p:nvPr/>
          </p:nvSpPr>
          <p:spPr>
            <a:xfrm rot="10800000">
              <a:off x="7386269" y="2901110"/>
              <a:ext cx="483577" cy="117287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CEEF098D-310C-46DB-B4B1-B6E6E3649BCA}"/>
                </a:ext>
              </a:extLst>
            </p:cNvPr>
            <p:cNvSpPr txBox="1">
              <a:spLocks/>
            </p:cNvSpPr>
            <p:nvPr/>
          </p:nvSpPr>
          <p:spPr>
            <a:xfrm>
              <a:off x="7770727" y="3256934"/>
              <a:ext cx="1722165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定时刷新</a:t>
              </a:r>
              <a:r>
                <a:rPr lang="en-US" altLang="zh-CN" dirty="0"/>
                <a:t>/</a:t>
              </a:r>
              <a:r>
                <a:rPr lang="zh-CN" altLang="en-US" dirty="0"/>
                <a:t>分钟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52A65-5C0D-4993-9CC3-EC0EF5C45564}"/>
              </a:ext>
            </a:extLst>
          </p:cNvPr>
          <p:cNvGrpSpPr/>
          <p:nvPr/>
        </p:nvGrpSpPr>
        <p:grpSpPr>
          <a:xfrm>
            <a:off x="7758322" y="4671116"/>
            <a:ext cx="2283620" cy="1211935"/>
            <a:chOff x="6522968" y="4360788"/>
            <a:chExt cx="2283620" cy="121193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AAA39F-A80B-4154-B2A5-983E42A848DC}"/>
                </a:ext>
              </a:extLst>
            </p:cNvPr>
            <p:cNvSpPr/>
            <p:nvPr/>
          </p:nvSpPr>
          <p:spPr>
            <a:xfrm>
              <a:off x="6522968" y="4360788"/>
              <a:ext cx="2283620" cy="106386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未来数据队列</a:t>
              </a: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2EB17DCB-38F2-456E-A4CA-B2467E00DAB8}"/>
                </a:ext>
              </a:extLst>
            </p:cNvPr>
            <p:cNvSpPr txBox="1">
              <a:spLocks/>
            </p:cNvSpPr>
            <p:nvPr/>
          </p:nvSpPr>
          <p:spPr>
            <a:xfrm>
              <a:off x="7324730" y="5055533"/>
              <a:ext cx="76493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zset</a:t>
              </a:r>
              <a:endParaRPr lang="zh-CN" altLang="en-US" dirty="0"/>
            </a:p>
          </p:txBody>
        </p:sp>
      </p:grp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6A942D7A-FCE5-4803-8A12-822567595704}"/>
              </a:ext>
            </a:extLst>
          </p:cNvPr>
          <p:cNvSpPr/>
          <p:nvPr/>
        </p:nvSpPr>
        <p:spPr>
          <a:xfrm>
            <a:off x="4432228" y="3149218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当前时间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A1832A37-3CE7-45C3-A216-BE4A091E8B35}"/>
              </a:ext>
            </a:extLst>
          </p:cNvPr>
          <p:cNvSpPr/>
          <p:nvPr/>
        </p:nvSpPr>
        <p:spPr>
          <a:xfrm>
            <a:off x="4432785" y="4841166"/>
            <a:ext cx="2656590" cy="719371"/>
          </a:xfrm>
          <a:prstGeom prst="flowChartDecisi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执行时间</a:t>
            </a:r>
            <a:r>
              <a:rPr lang="en-US" altLang="zh-CN" sz="1400" dirty="0">
                <a:ea typeface="Alibaba PuHuiTi B"/>
              </a:rPr>
              <a:t>&lt;=</a:t>
            </a:r>
            <a:r>
              <a:rPr lang="zh-CN" altLang="en-US" sz="1400" dirty="0">
                <a:ea typeface="Alibaba PuHuiTi B"/>
              </a:rPr>
              <a:t>预设时间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87626A0-9D16-4FB6-81C8-ADF4402265BA}"/>
              </a:ext>
            </a:extLst>
          </p:cNvPr>
          <p:cNvCxnSpPr>
            <a:stCxn id="9" idx="4"/>
            <a:endCxn id="53" idx="1"/>
          </p:cNvCxnSpPr>
          <p:nvPr/>
        </p:nvCxnSpPr>
        <p:spPr>
          <a:xfrm flipV="1">
            <a:off x="4084571" y="3508904"/>
            <a:ext cx="347657" cy="38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E51100-F725-4A17-9221-B53FEBAD0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675" y="1883571"/>
            <a:ext cx="533496" cy="199779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7213B8-ADA1-4093-958A-634C36F3AF9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5760523" y="3868589"/>
            <a:ext cx="557" cy="9725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66F10C0-8BAC-4DCD-BCFE-493D506B8592}"/>
              </a:ext>
            </a:extLst>
          </p:cNvPr>
          <p:cNvSpPr/>
          <p:nvPr/>
        </p:nvSpPr>
        <p:spPr>
          <a:xfrm>
            <a:off x="10041942" y="2365580"/>
            <a:ext cx="315396" cy="51719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9879A672-AEF4-4006-8418-C0476FD2E407}"/>
              </a:ext>
            </a:extLst>
          </p:cNvPr>
          <p:cNvSpPr txBox="1">
            <a:spLocks/>
          </p:cNvSpPr>
          <p:nvPr/>
        </p:nvSpPr>
        <p:spPr>
          <a:xfrm>
            <a:off x="10448223" y="2365580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消费任务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43A4C7-F45E-45F1-9FC1-2D156632157E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7089375" y="5200852"/>
            <a:ext cx="668947" cy="2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F23C9239-9A1B-4732-8E4C-85C7EDAAA81F}"/>
              </a:ext>
            </a:extLst>
          </p:cNvPr>
          <p:cNvSpPr txBox="1">
            <a:spLocks/>
          </p:cNvSpPr>
          <p:nvPr/>
        </p:nvSpPr>
        <p:spPr>
          <a:xfrm>
            <a:off x="5760523" y="1997442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9DE71B49-9216-4012-970C-4821BD6A3440}"/>
              </a:ext>
            </a:extLst>
          </p:cNvPr>
          <p:cNvSpPr txBox="1">
            <a:spLocks/>
          </p:cNvSpPr>
          <p:nvPr/>
        </p:nvSpPr>
        <p:spPr>
          <a:xfrm>
            <a:off x="5801687" y="3969989"/>
            <a:ext cx="51718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0C898CB-2462-4F75-B5B6-1DDCF8AFFCD9}"/>
              </a:ext>
            </a:extLst>
          </p:cNvPr>
          <p:cNvSpPr/>
          <p:nvPr/>
        </p:nvSpPr>
        <p:spPr>
          <a:xfrm>
            <a:off x="7543800" y="1881553"/>
            <a:ext cx="2600213" cy="444011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DC152243-E95F-418D-B4C4-E49B19F617F2}"/>
              </a:ext>
            </a:extLst>
          </p:cNvPr>
          <p:cNvSpPr txBox="1">
            <a:spLocks/>
          </p:cNvSpPr>
          <p:nvPr/>
        </p:nvSpPr>
        <p:spPr>
          <a:xfrm>
            <a:off x="8566514" y="5930631"/>
            <a:ext cx="10726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14E78-361E-4C0E-B146-87BCB2345F92}"/>
              </a:ext>
            </a:extLst>
          </p:cNvPr>
          <p:cNvSpPr txBox="1"/>
          <p:nvPr/>
        </p:nvSpPr>
        <p:spPr>
          <a:xfrm>
            <a:off x="4349284" y="5707822"/>
            <a:ext cx="2981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预设时间：当前时间增加</a:t>
            </a:r>
            <a:r>
              <a:rPr lang="en-US" altLang="zh-CN" sz="1600" dirty="0">
                <a:ea typeface="Alibaba PuHuiTi B"/>
              </a:rPr>
              <a:t>5</a:t>
            </a:r>
            <a:r>
              <a:rPr lang="zh-CN" altLang="en-US" sz="1600" dirty="0">
                <a:ea typeface="Alibaba PuHuiTi B"/>
              </a:rPr>
              <a:t>分钟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66240-7C11-451C-8C7E-40CDFF58A61A}"/>
              </a:ext>
            </a:extLst>
          </p:cNvPr>
          <p:cNvSpPr/>
          <p:nvPr/>
        </p:nvSpPr>
        <p:spPr>
          <a:xfrm>
            <a:off x="2534022" y="4871461"/>
            <a:ext cx="1486048" cy="658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ea typeface="Alibaba PuHuiTi B"/>
              </a:rPr>
              <a:t>定时同步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2128A-8185-4BEA-84A6-3350658899D4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3277046" y="3842160"/>
            <a:ext cx="0" cy="10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610A3-FDC7-4571-AC00-5EA64FB6E42B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4020070" y="5200851"/>
            <a:ext cx="412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6FB7EE3-6B35-4EDC-9E15-248C2103C949}"/>
              </a:ext>
            </a:extLst>
          </p:cNvPr>
          <p:cNvSpPr/>
          <p:nvPr/>
        </p:nvSpPr>
        <p:spPr>
          <a:xfrm>
            <a:off x="1762265" y="3808198"/>
            <a:ext cx="3104335" cy="2122433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935EE-04B1-4C5C-9C6A-62883C98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实现延迟任务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32566-17C2-4E24-BF1A-E4E642BB8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数据库任务定时同步到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FA2C3-16C0-4B30-B233-A81A46F6E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952124"/>
            <a:ext cx="10698800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查询小于未来</a:t>
            </a:r>
            <a:r>
              <a:rPr lang="en-US" altLang="zh-CN" dirty="0"/>
              <a:t>5</a:t>
            </a:r>
            <a:r>
              <a:rPr lang="zh-CN" altLang="en-US" dirty="0"/>
              <a:t>分钟的所有任务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B8E63C-5C0A-4269-B732-6D8ACEB3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6" y="3560625"/>
            <a:ext cx="9471172" cy="43088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taskinfoMapper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.selectList(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Wrappers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lambdaQuery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().lt(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::getExecuteTime,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.getTime()));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DBB11054-B208-4EEC-9B60-C6D8866C18E2}"/>
              </a:ext>
            </a:extLst>
          </p:cNvPr>
          <p:cNvSpPr txBox="1">
            <a:spLocks/>
          </p:cNvSpPr>
          <p:nvPr/>
        </p:nvSpPr>
        <p:spPr>
          <a:xfrm>
            <a:off x="746600" y="4164619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新增任务到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3B8AE1-E532-4AB3-BA1C-726ED1D6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6" y="4815751"/>
            <a:ext cx="9471172" cy="110799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 taskinfo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 task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Task();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.setExecuteTime(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taskinfo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.getExecuteTime().getTime());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addTaskToCache(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03E0E7B-F770-41B5-BD71-1EE0A566E3B5}"/>
              </a:ext>
            </a:extLst>
          </p:cNvPr>
          <p:cNvSpPr txBox="1">
            <a:spLocks/>
          </p:cNvSpPr>
          <p:nvPr/>
        </p:nvSpPr>
        <p:spPr>
          <a:xfrm>
            <a:off x="746600" y="1659002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清理缓存中的数据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1F124A8-7A58-4BEC-8DBB-A106AA85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6" y="2136471"/>
            <a:ext cx="9471172" cy="76944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topicKeys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.scan(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TOPIC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futureKeys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.scan(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FUTURE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.delete(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.delete(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51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1F6929-38C4-4F43-B6B8-4016BABF3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1408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在分布式系统环境下，一个方法在同一时间只能被一个机器的一个线程执行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主要是通过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sexnx</a:t>
            </a:r>
            <a:r>
              <a:rPr lang="zh-CN" altLang="en-US" sz="1600" dirty="0"/>
              <a:t>特性完成分布式锁的功能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A</a:t>
            </a:r>
            <a:r>
              <a:rPr lang="zh-CN" altLang="en-US" sz="1600" dirty="0"/>
              <a:t>获取到锁以后其他客户端不能操作，只能等待</a:t>
            </a:r>
            <a:r>
              <a:rPr lang="en-US" altLang="zh-CN" sz="1600" dirty="0"/>
              <a:t>A</a:t>
            </a:r>
            <a:r>
              <a:rPr lang="zh-CN" altLang="en-US" sz="1600" dirty="0"/>
              <a:t>释放锁以后，其他客户端才能操作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C95AFB-428C-4CDE-A26A-CC8E3480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分布式锁解决集群下的方法抢占执行</a:t>
            </a:r>
          </a:p>
        </p:txBody>
      </p:sp>
    </p:spTree>
    <p:extLst>
      <p:ext uri="{BB962C8B-B14F-4D97-AF65-F5344CB8AC3E}">
        <p14:creationId xmlns:p14="http://schemas.microsoft.com/office/powerpoint/2010/main" val="1260609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79432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延迟队列连接发布审核文章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649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7856-673A-4FEB-ACE2-803DC1B6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延迟队列连接发布审核文章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47C6E-D5B6-4B7D-8A9E-05A9CAECF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延迟队列服务提供对外接口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C21A75-D9B8-43F9-A34D-4D2850C00BB9}"/>
              </a:ext>
            </a:extLst>
          </p:cNvPr>
          <p:cNvSpPr/>
          <p:nvPr/>
        </p:nvSpPr>
        <p:spPr>
          <a:xfrm>
            <a:off x="1635369" y="2772697"/>
            <a:ext cx="3279531" cy="656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heima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leadnews</a:t>
            </a:r>
            <a:r>
              <a:rPr lang="en-US" altLang="zh-CN" dirty="0">
                <a:solidFill>
                  <a:schemeClr val="tx1"/>
                </a:solidFill>
              </a:rPr>
              <a:t>-article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F35286-A257-4932-872E-1C08C3820D75}"/>
              </a:ext>
            </a:extLst>
          </p:cNvPr>
          <p:cNvSpPr/>
          <p:nvPr/>
        </p:nvSpPr>
        <p:spPr>
          <a:xfrm>
            <a:off x="1635369" y="3784096"/>
            <a:ext cx="3279531" cy="656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heima-leadnews-wemedia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64FEF1-F0C7-44D1-9F2E-101D5B00091A}"/>
              </a:ext>
            </a:extLst>
          </p:cNvPr>
          <p:cNvSpPr/>
          <p:nvPr/>
        </p:nvSpPr>
        <p:spPr>
          <a:xfrm>
            <a:off x="1635369" y="4873848"/>
            <a:ext cx="3279531" cy="656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BC850E-C4AE-40D4-B7D2-59782731F4A8}"/>
              </a:ext>
            </a:extLst>
          </p:cNvPr>
          <p:cNvSpPr/>
          <p:nvPr/>
        </p:nvSpPr>
        <p:spPr>
          <a:xfrm>
            <a:off x="6721116" y="3757152"/>
            <a:ext cx="3279531" cy="6563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-schedule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BCB0D31-6EC9-4D04-B854-DFF4767237FE}"/>
              </a:ext>
            </a:extLst>
          </p:cNvPr>
          <p:cNvGrpSpPr/>
          <p:nvPr/>
        </p:nvGrpSpPr>
        <p:grpSpPr>
          <a:xfrm>
            <a:off x="4914900" y="3100849"/>
            <a:ext cx="1806216" cy="2101151"/>
            <a:chOff x="4914900" y="3100849"/>
            <a:chExt cx="1806216" cy="210115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3AABE30-EBF9-4FAA-81AF-C441CD04432A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4914900" y="3100849"/>
              <a:ext cx="1806216" cy="98445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2D0066-3DAF-4B20-8498-CAB5A2872B33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914900" y="4085304"/>
              <a:ext cx="1806216" cy="269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62514F2-AD70-4ED7-9D4C-A908CCA399F8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4914900" y="4085304"/>
              <a:ext cx="1806216" cy="111669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占位符 3">
              <a:extLst>
                <a:ext uri="{FF2B5EF4-FFF2-40B4-BE49-F238E27FC236}">
                  <a16:creationId xmlns:a16="http://schemas.microsoft.com/office/drawing/2014/main" id="{5D2F7BD9-6EBD-427C-B7D9-CFCE6FB0E47A}"/>
                </a:ext>
              </a:extLst>
            </p:cNvPr>
            <p:cNvSpPr txBox="1">
              <a:spLocks/>
            </p:cNvSpPr>
            <p:nvPr/>
          </p:nvSpPr>
          <p:spPr>
            <a:xfrm>
              <a:off x="5381154" y="3652903"/>
              <a:ext cx="870439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feign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BA77-8FAA-4066-935F-499D8146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文章定时发布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D401C-9C5A-422D-90FA-561FB5220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08B60-935C-4D5D-B185-B65D8CAB4F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延迟任务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FB9F39-2412-4D27-9CC6-3B064CA3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3" y="2573257"/>
            <a:ext cx="7998291" cy="3017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338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7856-673A-4FEB-ACE2-803DC1B6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延迟队列连接发布审核文章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47C6E-D5B6-4B7D-8A9E-05A9CAECF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发布文章集成添加延迟队列接口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A6296-539A-4162-B16F-738BEA489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78392" y="4119820"/>
            <a:ext cx="3777230" cy="701306"/>
          </a:xfrm>
        </p:spPr>
        <p:txBody>
          <a:bodyPr/>
          <a:lstStyle/>
          <a:p>
            <a:r>
              <a:rPr lang="zh-CN" altLang="en-US" dirty="0"/>
              <a:t>当前时间或者未来时间都由该服务处理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F5A3F9-6326-4AD8-9F9B-EDD649C3EFD3}"/>
              </a:ext>
            </a:extLst>
          </p:cNvPr>
          <p:cNvSpPr/>
          <p:nvPr/>
        </p:nvSpPr>
        <p:spPr>
          <a:xfrm>
            <a:off x="947956" y="3020037"/>
            <a:ext cx="2139193" cy="79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文章发布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8E0E08-4377-4746-A6B3-69FD864BA379}"/>
              </a:ext>
            </a:extLst>
          </p:cNvPr>
          <p:cNvSpPr/>
          <p:nvPr/>
        </p:nvSpPr>
        <p:spPr>
          <a:xfrm>
            <a:off x="4739780" y="3020037"/>
            <a:ext cx="2139193" cy="79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FCA540-08F5-4AFC-835E-CEEB3DEF371B}"/>
              </a:ext>
            </a:extLst>
          </p:cNvPr>
          <p:cNvSpPr/>
          <p:nvPr/>
        </p:nvSpPr>
        <p:spPr>
          <a:xfrm>
            <a:off x="8632272" y="3020037"/>
            <a:ext cx="2139193" cy="79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文章审核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9B943E-83A9-4A3C-9FF8-38EB67B8CB1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87149" y="3418514"/>
            <a:ext cx="165263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8353C2-AB4C-44A7-B2B7-48793D01C72D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878973" y="3418514"/>
            <a:ext cx="1753299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6E150B0-38D8-4A4D-AF25-F94CB4F370ED}"/>
              </a:ext>
            </a:extLst>
          </p:cNvPr>
          <p:cNvSpPr txBox="1">
            <a:spLocks/>
          </p:cNvSpPr>
          <p:nvPr/>
        </p:nvSpPr>
        <p:spPr>
          <a:xfrm>
            <a:off x="3346116" y="2900941"/>
            <a:ext cx="1134697" cy="7013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添加任务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81F0A8F2-6582-4B0C-A8C9-62DDE2AFB027}"/>
              </a:ext>
            </a:extLst>
          </p:cNvPr>
          <p:cNvSpPr txBox="1">
            <a:spLocks/>
          </p:cNvSpPr>
          <p:nvPr/>
        </p:nvSpPr>
        <p:spPr>
          <a:xfrm>
            <a:off x="7309914" y="2959664"/>
            <a:ext cx="1134697" cy="7013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拉取任务</a:t>
            </a:r>
          </a:p>
        </p:txBody>
      </p:sp>
    </p:spTree>
    <p:extLst>
      <p:ext uri="{BB962C8B-B14F-4D97-AF65-F5344CB8AC3E}">
        <p14:creationId xmlns:p14="http://schemas.microsoft.com/office/powerpoint/2010/main" val="575372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7856-673A-4FEB-ACE2-803DC1B6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延迟队列连接发布审核文章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47C6E-D5B6-4B7D-8A9E-05A9CAECF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发布文章集成添加延迟队列接口</a:t>
            </a:r>
            <a:r>
              <a:rPr lang="en-US" altLang="zh-CN" dirty="0"/>
              <a:t>-</a:t>
            </a:r>
            <a:r>
              <a:rPr lang="zh-CN" altLang="en-US" dirty="0"/>
              <a:t>序列化工具对比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11361D9-1CA0-4B38-9F16-E05733AC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2717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JdkSerialize</a:t>
            </a:r>
            <a:r>
              <a:rPr lang="zh-CN" altLang="en-US" sz="1400" dirty="0"/>
              <a:t>：</a:t>
            </a:r>
            <a:r>
              <a:rPr lang="en-US" altLang="zh-CN" sz="1400" dirty="0"/>
              <a:t>java</a:t>
            </a:r>
            <a:r>
              <a:rPr lang="zh-CN" altLang="en-US" sz="1400" dirty="0"/>
              <a:t>内置的序列化能将实现了</a:t>
            </a:r>
            <a:r>
              <a:rPr lang="en-US" altLang="zh-CN" sz="1400" dirty="0" err="1"/>
              <a:t>Serilazable</a:t>
            </a:r>
            <a:r>
              <a:rPr lang="zh-CN" altLang="en-US" sz="1400" dirty="0"/>
              <a:t>接口的对象进行序列化和反序列化， </a:t>
            </a:r>
            <a:r>
              <a:rPr lang="en-US" altLang="zh-CN" sz="1400" dirty="0" err="1"/>
              <a:t>ObjectOutputStream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writeObject</a:t>
            </a:r>
            <a:r>
              <a:rPr lang="en-US" altLang="zh-CN" sz="1400" dirty="0"/>
              <a:t>()</a:t>
            </a:r>
            <a:r>
              <a:rPr lang="zh-CN" altLang="en-US" sz="1400" dirty="0"/>
              <a:t>方法可序列化对象生成字节数组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Protostuff</a:t>
            </a:r>
            <a:r>
              <a:rPr lang="zh-CN" altLang="en-US" sz="1400" dirty="0"/>
              <a:t>：</a:t>
            </a:r>
            <a:r>
              <a:rPr lang="en-US" altLang="zh-CN" sz="1400" dirty="0"/>
              <a:t>google</a:t>
            </a:r>
            <a:r>
              <a:rPr lang="zh-CN" altLang="en-US" sz="1400" dirty="0"/>
              <a:t>开源的</a:t>
            </a:r>
            <a:r>
              <a:rPr lang="en-US" altLang="zh-CN" sz="1400" dirty="0" err="1"/>
              <a:t>protostuff</a:t>
            </a:r>
            <a:r>
              <a:rPr lang="zh-CN" altLang="en-US" sz="1400" dirty="0"/>
              <a:t>采用更为紧凑的二进制数组，表现更加优异，然后使用</a:t>
            </a:r>
            <a:r>
              <a:rPr lang="en-US" altLang="zh-CN" sz="1400" dirty="0" err="1"/>
              <a:t>protostuff</a:t>
            </a:r>
            <a:r>
              <a:rPr lang="zh-CN" altLang="en-US" sz="1400" dirty="0"/>
              <a:t>的编译工具生成</a:t>
            </a:r>
            <a:r>
              <a:rPr lang="en-US" altLang="zh-CN" sz="1400" dirty="0" err="1"/>
              <a:t>pojo</a:t>
            </a:r>
            <a:r>
              <a:rPr lang="zh-CN" altLang="en-US" sz="1400" dirty="0"/>
              <a:t>类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A6C72FD-6445-4382-9A17-45DC0E509A1F}"/>
              </a:ext>
            </a:extLst>
          </p:cNvPr>
          <p:cNvGrpSpPr/>
          <p:nvPr/>
        </p:nvGrpSpPr>
        <p:grpSpPr>
          <a:xfrm>
            <a:off x="710880" y="3429000"/>
            <a:ext cx="10698800" cy="2711091"/>
            <a:chOff x="710880" y="3429000"/>
            <a:chExt cx="10698800" cy="2711091"/>
          </a:xfrm>
        </p:grpSpPr>
        <p:sp>
          <p:nvSpPr>
            <p:cNvPr id="18" name="文本占位符 8">
              <a:extLst>
                <a:ext uri="{FF2B5EF4-FFF2-40B4-BE49-F238E27FC236}">
                  <a16:creationId xmlns:a16="http://schemas.microsoft.com/office/drawing/2014/main" id="{C3BE178F-3E87-447F-9AE0-A9A8DB28318D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3429000"/>
              <a:ext cx="10698800" cy="164926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拷贝资料文件夹中的类</a:t>
              </a:r>
              <a:r>
                <a:rPr lang="en-US" altLang="zh-CN" sz="1400" dirty="0" err="1"/>
                <a:t>JdkSerializeUtil</a:t>
              </a:r>
              <a:r>
                <a:rPr lang="zh-CN" altLang="en-US" sz="1400" dirty="0"/>
                <a:t>和</a:t>
              </a:r>
              <a:r>
                <a:rPr lang="en-US" altLang="zh-CN" sz="1400" dirty="0" err="1"/>
                <a:t>ProtostuffUtil</a:t>
              </a:r>
              <a:r>
                <a:rPr lang="zh-CN" altLang="en-US" sz="1400" dirty="0"/>
                <a:t>到</a:t>
              </a:r>
              <a:r>
                <a:rPr lang="en-US" altLang="zh-CN" sz="1400" dirty="0" err="1"/>
                <a:t>heima</a:t>
              </a:r>
              <a:r>
                <a:rPr lang="en-US" altLang="zh-CN" sz="1400" dirty="0"/>
                <a:t>-</a:t>
              </a:r>
              <a:r>
                <a:rPr lang="en-US" altLang="zh-CN" sz="1400" dirty="0" err="1"/>
                <a:t>leadnews</a:t>
              </a:r>
              <a:r>
                <a:rPr lang="en-US" altLang="zh-CN" sz="1400" dirty="0"/>
                <a:t>-utils</a:t>
              </a:r>
              <a:r>
                <a:rPr lang="zh-CN" altLang="en-US" sz="1400" dirty="0"/>
                <a:t>工程下，</a:t>
              </a:r>
              <a:r>
                <a:rPr lang="en-US" altLang="zh-CN" sz="1400" dirty="0"/>
                <a:t> </a:t>
              </a:r>
              <a:r>
                <a:rPr lang="en-US" altLang="zh-CN" sz="1400" dirty="0" err="1"/>
                <a:t>Protostuff</a:t>
              </a:r>
              <a:r>
                <a:rPr lang="zh-CN" altLang="en-US" sz="1400" dirty="0"/>
                <a:t>需要导依赖</a:t>
              </a: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2388473C-72C1-4C03-9066-8FEBEFDA4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919" y="4016433"/>
              <a:ext cx="6577283" cy="2123658"/>
            </a:xfrm>
            <a:prstGeom prst="rect">
              <a:avLst/>
            </a:prstGeom>
            <a:solidFill>
              <a:srgbClr val="FFFFE4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&gt;io.protostuff&lt;/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&gt;protostuff-core&lt;/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&gt;1.6.0&lt;/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&gt;io.protostuff&lt;/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&gt;protostuff-runtime&lt;/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&gt;1.6.0&lt;/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8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7856-673A-4FEB-ACE2-803DC1B6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延迟队列连接发布审核文章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47C6E-D5B6-4B7D-8A9E-05A9CAECF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消费任务进行审核文章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5ED25BB-5484-4BD3-9108-03F54FE892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78392" y="4119820"/>
            <a:ext cx="3777230" cy="701306"/>
          </a:xfrm>
        </p:spPr>
        <p:txBody>
          <a:bodyPr/>
          <a:lstStyle/>
          <a:p>
            <a:r>
              <a:rPr lang="zh-CN" altLang="en-US" dirty="0"/>
              <a:t>当前时间或者未来时间都由该服务处理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CC70D4-5E73-49A6-BA51-F96549F886F4}"/>
              </a:ext>
            </a:extLst>
          </p:cNvPr>
          <p:cNvSpPr/>
          <p:nvPr/>
        </p:nvSpPr>
        <p:spPr>
          <a:xfrm>
            <a:off x="947956" y="3020037"/>
            <a:ext cx="2139193" cy="79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文章发布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37B345-7774-4E25-A831-DBA3DFF23AAE}"/>
              </a:ext>
            </a:extLst>
          </p:cNvPr>
          <p:cNvSpPr/>
          <p:nvPr/>
        </p:nvSpPr>
        <p:spPr>
          <a:xfrm>
            <a:off x="4739780" y="3020037"/>
            <a:ext cx="2139193" cy="79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EB460-B82A-4B52-8026-38ECDB425036}"/>
              </a:ext>
            </a:extLst>
          </p:cNvPr>
          <p:cNvSpPr/>
          <p:nvPr/>
        </p:nvSpPr>
        <p:spPr>
          <a:xfrm>
            <a:off x="8632272" y="3020037"/>
            <a:ext cx="2139193" cy="79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文章审核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19EB29B-4CE8-438E-B17B-18B8122569D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087149" y="3418514"/>
            <a:ext cx="165263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A6163D-995E-48AA-8F0E-302F14462A96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878973" y="3418514"/>
            <a:ext cx="1753299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2EDDC3A8-DACF-49EC-BC47-F4DC2924A156}"/>
              </a:ext>
            </a:extLst>
          </p:cNvPr>
          <p:cNvSpPr txBox="1">
            <a:spLocks/>
          </p:cNvSpPr>
          <p:nvPr/>
        </p:nvSpPr>
        <p:spPr>
          <a:xfrm>
            <a:off x="3346116" y="2900941"/>
            <a:ext cx="1134697" cy="7013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添加任务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C8D7B398-A4B2-41DC-8067-AB646A8F78EA}"/>
              </a:ext>
            </a:extLst>
          </p:cNvPr>
          <p:cNvSpPr txBox="1">
            <a:spLocks/>
          </p:cNvSpPr>
          <p:nvPr/>
        </p:nvSpPr>
        <p:spPr>
          <a:xfrm>
            <a:off x="7309914" y="2959664"/>
            <a:ext cx="1134697" cy="7013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拉取任务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672BCEA-5FF0-418D-A438-BF63FABF01F6}"/>
              </a:ext>
            </a:extLst>
          </p:cNvPr>
          <p:cNvSpPr txBox="1">
            <a:spLocks/>
          </p:cNvSpPr>
          <p:nvPr/>
        </p:nvSpPr>
        <p:spPr>
          <a:xfrm>
            <a:off x="6980293" y="2183688"/>
            <a:ext cx="4429387" cy="517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按照固定频率拉取任务，每秒钟拉取一次</a:t>
            </a:r>
          </a:p>
        </p:txBody>
      </p:sp>
    </p:spTree>
    <p:extLst>
      <p:ext uri="{BB962C8B-B14F-4D97-AF65-F5344CB8AC3E}">
        <p14:creationId xmlns:p14="http://schemas.microsoft.com/office/powerpoint/2010/main" val="6669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延迟队列精准发布文章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BA77-8FAA-4066-935F-499D8146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文章定时发布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D401C-9C5A-422D-90FA-561FB5220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313C2C-AC32-4B06-BA3B-D2BE57C4FD22}"/>
              </a:ext>
            </a:extLst>
          </p:cNvPr>
          <p:cNvSpPr/>
          <p:nvPr/>
        </p:nvSpPr>
        <p:spPr>
          <a:xfrm>
            <a:off x="946491" y="2273417"/>
            <a:ext cx="2038525" cy="778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文章发布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819C4-3C4F-43A5-808D-C86D87CB77B7}"/>
              </a:ext>
            </a:extLst>
          </p:cNvPr>
          <p:cNvSpPr/>
          <p:nvPr/>
        </p:nvSpPr>
        <p:spPr>
          <a:xfrm>
            <a:off x="8983144" y="2273417"/>
            <a:ext cx="2038525" cy="778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文章审核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2F8D2F-23A2-4D71-BDA6-9607F6692749}"/>
              </a:ext>
            </a:extLst>
          </p:cNvPr>
          <p:cNvSpPr/>
          <p:nvPr/>
        </p:nvSpPr>
        <p:spPr>
          <a:xfrm>
            <a:off x="4973905" y="2273416"/>
            <a:ext cx="2038525" cy="7780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Alibaba PuHuiTi B"/>
              </a:rPr>
              <a:t>延迟任务服务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1FCC3EE-8E6A-4121-9E69-689F54E84CDF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2985016" y="2662456"/>
            <a:ext cx="1988889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7DA5BA-257C-443F-AA81-E2F552182AFE}"/>
              </a:ext>
            </a:extLst>
          </p:cNvPr>
          <p:cNvCxnSpPr>
            <a:stCxn id="9" idx="1"/>
            <a:endCxn id="17" idx="3"/>
          </p:cNvCxnSpPr>
          <p:nvPr/>
        </p:nvCxnSpPr>
        <p:spPr>
          <a:xfrm flipH="1" flipV="1">
            <a:off x="7012430" y="2662456"/>
            <a:ext cx="1970714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8600D84-23F6-40CF-AAF7-00E1E0A4D5BB}"/>
              </a:ext>
            </a:extLst>
          </p:cNvPr>
          <p:cNvGrpSpPr/>
          <p:nvPr/>
        </p:nvGrpSpPr>
        <p:grpSpPr>
          <a:xfrm>
            <a:off x="726269" y="3924998"/>
            <a:ext cx="10760601" cy="1707159"/>
            <a:chOff x="726269" y="3924998"/>
            <a:chExt cx="10760601" cy="170715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59345B9-14C8-4FF1-9AC9-B0E3D3191F8F}"/>
                </a:ext>
              </a:extLst>
            </p:cNvPr>
            <p:cNvSpPr/>
            <p:nvPr/>
          </p:nvSpPr>
          <p:spPr>
            <a:xfrm>
              <a:off x="726269" y="5040209"/>
              <a:ext cx="2038525" cy="5919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ea typeface="Alibaba PuHuiTi B"/>
                </a:rPr>
                <a:t>延迟服务化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E1EF345-E12E-4FC5-A5D4-3567AE460575}"/>
                </a:ext>
              </a:extLst>
            </p:cNvPr>
            <p:cNvSpPr/>
            <p:nvPr/>
          </p:nvSpPr>
          <p:spPr>
            <a:xfrm>
              <a:off x="2764794" y="3960706"/>
              <a:ext cx="2038525" cy="5919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ea typeface="Alibaba PuHuiTi B"/>
                </a:rPr>
                <a:t>redis</a:t>
              </a:r>
              <a:endParaRPr lang="zh-CN" altLang="en-US" sz="1600" dirty="0">
                <a:solidFill>
                  <a:schemeClr val="bg1"/>
                </a:solidFill>
                <a:ea typeface="Alibaba PuHuiTi B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54689ED-761C-4D81-B97A-38B8FDF4E89D}"/>
                </a:ext>
              </a:extLst>
            </p:cNvPr>
            <p:cNvSpPr/>
            <p:nvPr/>
          </p:nvSpPr>
          <p:spPr>
            <a:xfrm>
              <a:off x="4973905" y="5040209"/>
              <a:ext cx="2038525" cy="5919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ea typeface="Alibaba PuHuiTi B"/>
                </a:rPr>
                <a:t>数据库锁机制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ACE46E1-3656-4591-A3CF-1E339E107D06}"/>
                </a:ext>
              </a:extLst>
            </p:cNvPr>
            <p:cNvSpPr/>
            <p:nvPr/>
          </p:nvSpPr>
          <p:spPr>
            <a:xfrm>
              <a:off x="9448345" y="5040209"/>
              <a:ext cx="2038525" cy="5919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ea typeface="Alibaba PuHuiTi B"/>
                </a:rPr>
                <a:t>redis</a:t>
              </a:r>
              <a:r>
                <a:rPr lang="zh-CN" altLang="en-US" sz="1600" dirty="0">
                  <a:solidFill>
                    <a:schemeClr val="bg1"/>
                  </a:solidFill>
                  <a:ea typeface="Alibaba PuHuiTi B"/>
                </a:rPr>
                <a:t>管道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820E063-00FD-4C01-AA75-0A55588CC0BC}"/>
                </a:ext>
              </a:extLst>
            </p:cNvPr>
            <p:cNvSpPr/>
            <p:nvPr/>
          </p:nvSpPr>
          <p:spPr>
            <a:xfrm>
              <a:off x="7409820" y="3924998"/>
              <a:ext cx="2038525" cy="5919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ea typeface="Alibaba PuHuiTi B"/>
                </a:rPr>
                <a:t>分布式锁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169F7CD-1F07-464A-A24A-E3796B9D5ACC}"/>
                </a:ext>
              </a:extLst>
            </p:cNvPr>
            <p:cNvCxnSpPr>
              <a:stCxn id="24" idx="0"/>
              <a:endCxn id="25" idx="2"/>
            </p:cNvCxnSpPr>
            <p:nvPr/>
          </p:nvCxnSpPr>
          <p:spPr>
            <a:xfrm flipV="1">
              <a:off x="1745532" y="4256680"/>
              <a:ext cx="1019262" cy="78352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ADFA72-16EB-4B87-953A-132BF22FBFFB}"/>
                </a:ext>
              </a:extLst>
            </p:cNvPr>
            <p:cNvCxnSpPr>
              <a:stCxn id="25" idx="6"/>
              <a:endCxn id="26" idx="0"/>
            </p:cNvCxnSpPr>
            <p:nvPr/>
          </p:nvCxnSpPr>
          <p:spPr>
            <a:xfrm>
              <a:off x="4803319" y="4256680"/>
              <a:ext cx="1189849" cy="78352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80C1220-837A-4E5F-AA86-D564BBED1603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 flipV="1">
              <a:off x="7012430" y="4220972"/>
              <a:ext cx="397390" cy="111521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57BEB7B-07BD-4959-94EA-13430A186A7D}"/>
                </a:ext>
              </a:extLst>
            </p:cNvPr>
            <p:cNvCxnSpPr>
              <a:stCxn id="28" idx="6"/>
              <a:endCxn id="27" idx="0"/>
            </p:cNvCxnSpPr>
            <p:nvPr/>
          </p:nvCxnSpPr>
          <p:spPr>
            <a:xfrm>
              <a:off x="9448345" y="4220972"/>
              <a:ext cx="1019263" cy="81923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0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0580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延迟任务概述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18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F1CB-B965-482F-9C35-4607CB4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延迟任务概述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B1D6E-3FAF-45D4-B34C-104DFFE76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什么是延迟任务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2C789-EDB4-421A-8C05-2012BEDC8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46133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定时任务：有固定周期的，有明确的触发时间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150E0ED-D9F2-4429-A1BA-DB8613D07C7A}"/>
              </a:ext>
            </a:extLst>
          </p:cNvPr>
          <p:cNvSpPr txBox="1">
            <a:spLocks/>
          </p:cNvSpPr>
          <p:nvPr/>
        </p:nvSpPr>
        <p:spPr>
          <a:xfrm>
            <a:off x="746600" y="2287548"/>
            <a:ext cx="10698800" cy="9568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延迟任务：没有固定的开始时间，它常常是由一个事件触发的，而在这个事件触发之后的一段时间内触发另一个事件，任务可以立即执行，也可以延迟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C63C27E-E976-4100-AF49-B133861DAE7B}"/>
              </a:ext>
            </a:extLst>
          </p:cNvPr>
          <p:cNvGrpSpPr/>
          <p:nvPr/>
        </p:nvGrpSpPr>
        <p:grpSpPr>
          <a:xfrm>
            <a:off x="1538654" y="3543300"/>
            <a:ext cx="8748346" cy="1097493"/>
            <a:chOff x="1538654" y="3798277"/>
            <a:chExt cx="8748346" cy="10974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9CB0D3-9640-4D3A-9F87-AABE0B8395BE}"/>
                </a:ext>
              </a:extLst>
            </p:cNvPr>
            <p:cNvSpPr/>
            <p:nvPr/>
          </p:nvSpPr>
          <p:spPr>
            <a:xfrm>
              <a:off x="4756638" y="3930163"/>
              <a:ext cx="2162908" cy="833721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49504F"/>
                  </a:solidFill>
                  <a:ea typeface="Alibaba PuHuiTi B"/>
                </a:rPr>
                <a:t>一个小时或其他时间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BEEC9E9-E051-4EA7-A090-3FF256DBE971}"/>
                </a:ext>
              </a:extLst>
            </p:cNvPr>
            <p:cNvSpPr/>
            <p:nvPr/>
          </p:nvSpPr>
          <p:spPr>
            <a:xfrm>
              <a:off x="1538654" y="3798277"/>
              <a:ext cx="1230923" cy="1097491"/>
            </a:xfrm>
            <a:prstGeom prst="ellipse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7A07C81-181A-47CC-B9AF-31C5E7914C9A}"/>
                </a:ext>
              </a:extLst>
            </p:cNvPr>
            <p:cNvSpPr/>
            <p:nvPr/>
          </p:nvSpPr>
          <p:spPr>
            <a:xfrm>
              <a:off x="9056077" y="3798279"/>
              <a:ext cx="1230923" cy="1097491"/>
            </a:xfrm>
            <a:prstGeom prst="ellipse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456EF4B-4963-4199-B0FF-F03487BA39FF}"/>
                </a:ext>
              </a:extLst>
            </p:cNvPr>
            <p:cNvCxnSpPr>
              <a:cxnSpLocks/>
              <a:stCxn id="13" idx="6"/>
              <a:endCxn id="12" idx="1"/>
            </p:cNvCxnSpPr>
            <p:nvPr/>
          </p:nvCxnSpPr>
          <p:spPr>
            <a:xfrm>
              <a:off x="2769577" y="4347023"/>
              <a:ext cx="1987061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1E6E489-4C67-42C4-B36F-19837EF351DA}"/>
                </a:ext>
              </a:extLst>
            </p:cNvPr>
            <p:cNvCxnSpPr>
              <a:cxnSpLocks/>
              <a:stCxn id="12" idx="3"/>
              <a:endCxn id="14" idx="2"/>
            </p:cNvCxnSpPr>
            <p:nvPr/>
          </p:nvCxnSpPr>
          <p:spPr>
            <a:xfrm>
              <a:off x="6919546" y="4347024"/>
              <a:ext cx="2136531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81DA5E64-6B29-493D-A9F2-D1B377AA9CAB}"/>
              </a:ext>
            </a:extLst>
          </p:cNvPr>
          <p:cNvSpPr txBox="1">
            <a:spLocks/>
          </p:cNvSpPr>
          <p:nvPr/>
        </p:nvSpPr>
        <p:spPr>
          <a:xfrm>
            <a:off x="746600" y="5047313"/>
            <a:ext cx="10698800" cy="10974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场景一：订单下单之后</a:t>
            </a:r>
            <a:r>
              <a:rPr lang="en-US" altLang="zh-CN" dirty="0"/>
              <a:t>30</a:t>
            </a:r>
            <a:r>
              <a:rPr lang="zh-CN" altLang="en-US" dirty="0"/>
              <a:t>分钟后，如果用户没有付钱，则系统自动取消订单；如果期间下单成功，任务取消</a:t>
            </a:r>
          </a:p>
          <a:p>
            <a:r>
              <a:rPr lang="zh-CN" altLang="en-US" dirty="0"/>
              <a:t>场景二：接口对接出现网络问题，</a:t>
            </a:r>
            <a:r>
              <a:rPr lang="en-US" altLang="zh-CN" dirty="0"/>
              <a:t>1</a:t>
            </a:r>
            <a:r>
              <a:rPr lang="zh-CN" altLang="en-US" dirty="0"/>
              <a:t>分钟后重试，如果失败，</a:t>
            </a:r>
            <a:r>
              <a:rPr lang="en-US" altLang="zh-CN" dirty="0"/>
              <a:t>2</a:t>
            </a:r>
            <a:r>
              <a:rPr lang="zh-CN" altLang="en-US" dirty="0"/>
              <a:t>分钟重试，直到出现阈值终止</a:t>
            </a:r>
          </a:p>
        </p:txBody>
      </p:sp>
    </p:spTree>
    <p:extLst>
      <p:ext uri="{BB962C8B-B14F-4D97-AF65-F5344CB8AC3E}">
        <p14:creationId xmlns:p14="http://schemas.microsoft.com/office/powerpoint/2010/main" val="47308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F1CB-B965-482F-9C35-4607CB4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延迟任务概述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B1D6E-3FAF-45D4-B34C-104DFFE76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技术对比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2C789-EDB4-421A-8C05-2012BEDC8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6850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Alibaba PuHuiTi B"/>
              </a:rPr>
              <a:t>DelayQueue</a:t>
            </a:r>
            <a:endParaRPr lang="en-US" altLang="zh-CN" dirty="0">
              <a:ea typeface="Alibaba PuHuiTi B"/>
            </a:endParaRPr>
          </a:p>
          <a:p>
            <a:r>
              <a:rPr lang="en-US" altLang="zh-CN" dirty="0">
                <a:ea typeface="Alibaba PuHuiTi B"/>
              </a:rPr>
              <a:t>JDK</a:t>
            </a:r>
            <a:r>
              <a:rPr lang="zh-CN" altLang="en-US" dirty="0">
                <a:ea typeface="Alibaba PuHuiTi B"/>
              </a:rPr>
              <a:t>自带</a:t>
            </a:r>
            <a:r>
              <a:rPr lang="en-US" altLang="zh-CN" dirty="0" err="1">
                <a:ea typeface="Alibaba PuHuiTi B"/>
              </a:rPr>
              <a:t>DelayQueue</a:t>
            </a:r>
            <a:r>
              <a:rPr lang="en-US" altLang="zh-CN" dirty="0">
                <a:ea typeface="Alibaba PuHuiTi B"/>
              </a:rPr>
              <a:t> </a:t>
            </a:r>
            <a:r>
              <a:rPr lang="zh-CN" altLang="en-US" dirty="0">
                <a:ea typeface="Alibaba PuHuiTi B"/>
              </a:rPr>
              <a:t>是一个支持延时获取元素的阻塞队列， 内部采用优先队列 </a:t>
            </a:r>
            <a:r>
              <a:rPr lang="en-US" altLang="zh-CN" dirty="0" err="1">
                <a:ea typeface="Alibaba PuHuiTi B"/>
              </a:rPr>
              <a:t>PriorityQueue</a:t>
            </a:r>
            <a:r>
              <a:rPr lang="en-US" altLang="zh-CN" dirty="0">
                <a:ea typeface="Alibaba PuHuiTi B"/>
              </a:rPr>
              <a:t> </a:t>
            </a:r>
            <a:r>
              <a:rPr lang="zh-CN" altLang="en-US" dirty="0">
                <a:ea typeface="Alibaba PuHuiTi B"/>
              </a:rPr>
              <a:t>存储元素，同时元素必须实现 </a:t>
            </a:r>
            <a:r>
              <a:rPr lang="en-US" altLang="zh-CN" dirty="0">
                <a:ea typeface="Alibaba PuHuiTi B"/>
              </a:rPr>
              <a:t>Delayed </a:t>
            </a:r>
            <a:r>
              <a:rPr lang="zh-CN" altLang="en-US" dirty="0">
                <a:ea typeface="Alibaba PuHuiTi B"/>
              </a:rPr>
              <a:t>接口；在创建元素时可以指定多久才可以从队列中获取当前元素，只有在延迟期满时才能从队列中提取元素</a:t>
            </a:r>
            <a:endParaRPr lang="en-US" altLang="zh-CN" dirty="0">
              <a:ea typeface="Alibaba PuHuiTi B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8A1E27-581E-494B-AE3D-58AE73006196}"/>
              </a:ext>
            </a:extLst>
          </p:cNvPr>
          <p:cNvSpPr/>
          <p:nvPr/>
        </p:nvSpPr>
        <p:spPr>
          <a:xfrm>
            <a:off x="975946" y="3921366"/>
            <a:ext cx="1485900" cy="808893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49504F"/>
                </a:solidFill>
                <a:ea typeface="Alibaba PuHuiTi B"/>
              </a:rPr>
              <a:t>producer</a:t>
            </a:r>
            <a:endParaRPr lang="zh-CN" altLang="en-US" sz="1600" dirty="0">
              <a:solidFill>
                <a:srgbClr val="49504F"/>
              </a:solidFill>
              <a:ea typeface="Alibaba PuHuiTi B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9371CA-CC6D-4F3D-8FBD-71B8BD14788B}"/>
              </a:ext>
            </a:extLst>
          </p:cNvPr>
          <p:cNvSpPr/>
          <p:nvPr/>
        </p:nvSpPr>
        <p:spPr>
          <a:xfrm>
            <a:off x="9627578" y="3921367"/>
            <a:ext cx="1485900" cy="808893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49504F"/>
                </a:solidFill>
                <a:ea typeface="Alibaba PuHuiTi B"/>
              </a:rPr>
              <a:t>consumer</a:t>
            </a:r>
            <a:endParaRPr lang="zh-CN" altLang="en-US" sz="1600" dirty="0">
              <a:solidFill>
                <a:srgbClr val="49504F"/>
              </a:solidFill>
              <a:ea typeface="Alibaba PuHuiTi B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E94D0A-F056-4FB2-9F03-C5AA4DA4B34B}"/>
              </a:ext>
            </a:extLst>
          </p:cNvPr>
          <p:cNvSpPr/>
          <p:nvPr/>
        </p:nvSpPr>
        <p:spPr>
          <a:xfrm>
            <a:off x="4352192" y="3763108"/>
            <a:ext cx="3094894" cy="1134207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2A5D55-DAFC-4616-81DC-538B639541A8}"/>
              </a:ext>
            </a:extLst>
          </p:cNvPr>
          <p:cNvSpPr txBox="1"/>
          <p:nvPr/>
        </p:nvSpPr>
        <p:spPr>
          <a:xfrm>
            <a:off x="5281028" y="5017334"/>
            <a:ext cx="1796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Delayqueue</a:t>
            </a:r>
            <a:endParaRPr lang="en-US" altLang="zh-CN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696B38-91B8-4A69-8420-4860393A113C}"/>
              </a:ext>
            </a:extLst>
          </p:cNvPr>
          <p:cNvSpPr/>
          <p:nvPr/>
        </p:nvSpPr>
        <p:spPr>
          <a:xfrm>
            <a:off x="4607169" y="3985788"/>
            <a:ext cx="1230923" cy="5715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Delayed</a:t>
            </a:r>
            <a:r>
              <a:rPr lang="zh-CN" altLang="en-US" sz="1600" dirty="0"/>
              <a:t>（</a:t>
            </a:r>
            <a:r>
              <a:rPr lang="en-US" altLang="zh-CN" sz="1600" dirty="0"/>
              <a:t>10s</a:t>
            </a:r>
            <a:r>
              <a:rPr lang="zh-CN" altLang="en-US" sz="1600" dirty="0"/>
              <a:t>）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68FA0D-8D13-4D32-AD31-A006298CA1E1}"/>
              </a:ext>
            </a:extLst>
          </p:cNvPr>
          <p:cNvSpPr/>
          <p:nvPr/>
        </p:nvSpPr>
        <p:spPr>
          <a:xfrm>
            <a:off x="6060280" y="3985788"/>
            <a:ext cx="1230923" cy="5715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Delayed</a:t>
            </a:r>
            <a:r>
              <a:rPr lang="zh-CN" altLang="en-US" sz="1600" dirty="0"/>
              <a:t>（</a:t>
            </a:r>
            <a:r>
              <a:rPr lang="en-US" altLang="zh-CN" sz="1600" dirty="0"/>
              <a:t>5s</a:t>
            </a:r>
            <a:r>
              <a:rPr lang="zh-CN" altLang="en-US" sz="1600" dirty="0"/>
              <a:t>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2ABE9F-CC36-4A11-8D6A-D8B56E44C1B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61846" y="4325813"/>
            <a:ext cx="1890346" cy="43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149B49-6CBC-459D-9C6C-02BB9F9FE30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47086" y="4325814"/>
            <a:ext cx="2180492" cy="439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F878646-B97A-47DF-9F0D-41AE72A4A62A}"/>
              </a:ext>
            </a:extLst>
          </p:cNvPr>
          <p:cNvSpPr txBox="1"/>
          <p:nvPr/>
        </p:nvSpPr>
        <p:spPr>
          <a:xfrm>
            <a:off x="2858747" y="3875184"/>
            <a:ext cx="1796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生产任务</a:t>
            </a:r>
            <a:endParaRPr lang="en-US" altLang="zh-CN" sz="1600" dirty="0">
              <a:ea typeface="Alibaba PuHuiTi B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ED842FA-0DCA-43FB-A046-F7E7C8ED6B2B}"/>
              </a:ext>
            </a:extLst>
          </p:cNvPr>
          <p:cNvSpPr txBox="1"/>
          <p:nvPr/>
        </p:nvSpPr>
        <p:spPr>
          <a:xfrm>
            <a:off x="7830799" y="3866392"/>
            <a:ext cx="1796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获取超时任务</a:t>
            </a:r>
            <a:endParaRPr lang="en-US" altLang="zh-CN" sz="1600" dirty="0">
              <a:ea typeface="Alibaba PuHuiTi B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744DCCC5-F66D-4EC6-9E04-9A1880C8C88C}"/>
              </a:ext>
            </a:extLst>
          </p:cNvPr>
          <p:cNvSpPr txBox="1">
            <a:spLocks/>
          </p:cNvSpPr>
          <p:nvPr/>
        </p:nvSpPr>
        <p:spPr>
          <a:xfrm>
            <a:off x="710880" y="5882051"/>
            <a:ext cx="10698800" cy="6025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Alibaba PuHuiTi B"/>
              </a:rPr>
              <a:t>使用</a:t>
            </a:r>
            <a:r>
              <a:rPr lang="en-US" altLang="zh-CN" dirty="0" err="1">
                <a:ea typeface="Alibaba PuHuiTi B"/>
              </a:rPr>
              <a:t>DelayQueue</a:t>
            </a:r>
            <a:r>
              <a:rPr lang="zh-CN" altLang="en-US" dirty="0">
                <a:ea typeface="Alibaba PuHuiTi B"/>
              </a:rPr>
              <a:t>作为延迟任务，如果程序挂掉之后，任务都是放在内存，消息会丢失，如何保证数据不丢失</a:t>
            </a:r>
            <a:endParaRPr lang="en-US" altLang="zh-CN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52782764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16552</TotalTime>
  <Words>2824</Words>
  <Application>Microsoft Office PowerPoint</Application>
  <PresentationFormat>宽屏</PresentationFormat>
  <Paragraphs>463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54</vt:i4>
      </vt:variant>
    </vt:vector>
  </HeadingPairs>
  <TitlesOfParts>
    <vt:vector size="77" baseType="lpstr">
      <vt:lpstr>Alibaba PuHuiTi B</vt:lpstr>
      <vt:lpstr>Alibaba PuHuiTi M</vt:lpstr>
      <vt:lpstr>Alibaba PuHuiTi R</vt:lpstr>
      <vt:lpstr>PingFang SC</vt:lpstr>
      <vt:lpstr>阿里巴巴普惠体</vt:lpstr>
      <vt:lpstr>等线</vt:lpstr>
      <vt:lpstr>黑体</vt:lpstr>
      <vt:lpstr>宋体</vt:lpstr>
      <vt:lpstr>Arial</vt:lpstr>
      <vt:lpstr>Arial</vt:lpstr>
      <vt:lpstr>Calibri</vt:lpstr>
      <vt:lpstr>Consolas</vt:lpstr>
      <vt:lpstr>Lato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延迟任务精准发布文章</vt:lpstr>
      <vt:lpstr>文章定时发布</vt:lpstr>
      <vt:lpstr>文章定时发布</vt:lpstr>
      <vt:lpstr>文章定时发布</vt:lpstr>
      <vt:lpstr>文章定时发布</vt:lpstr>
      <vt:lpstr>文章定时发布</vt:lpstr>
      <vt:lpstr>延迟任务概述</vt:lpstr>
      <vt:lpstr>延迟任务概述</vt:lpstr>
      <vt:lpstr>延迟任务概述</vt:lpstr>
      <vt:lpstr>延迟任务概述</vt:lpstr>
      <vt:lpstr>延迟任务概述</vt:lpstr>
      <vt:lpstr>延迟任务概述</vt:lpstr>
      <vt:lpstr>redis实现延迟任务</vt:lpstr>
      <vt:lpstr>redis实现延迟任务</vt:lpstr>
      <vt:lpstr>redis实现延迟任务</vt:lpstr>
      <vt:lpstr>redis实现延迟任务</vt:lpstr>
      <vt:lpstr>redis实现延迟任务</vt:lpstr>
      <vt:lpstr>延迟任务服务实现</vt:lpstr>
      <vt:lpstr>延迟队列服务</vt:lpstr>
      <vt:lpstr>延迟队列服务</vt:lpstr>
      <vt:lpstr>延迟队列服务</vt:lpstr>
      <vt:lpstr>延迟队列服务</vt:lpstr>
      <vt:lpstr>延迟队列服务</vt:lpstr>
      <vt:lpstr>redis实现延迟任务</vt:lpstr>
      <vt:lpstr>环境搭建</vt:lpstr>
      <vt:lpstr>环境搭建</vt:lpstr>
      <vt:lpstr>redis实现延迟任务</vt:lpstr>
      <vt:lpstr>redis实现延迟任务</vt:lpstr>
      <vt:lpstr>延迟队列服务</vt:lpstr>
      <vt:lpstr>redis实现延迟任务</vt:lpstr>
      <vt:lpstr>延迟队列服务</vt:lpstr>
      <vt:lpstr>redis实现延迟任务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延迟队列服务</vt:lpstr>
      <vt:lpstr>redis实现延迟任务</vt:lpstr>
      <vt:lpstr>redis实现延迟任务</vt:lpstr>
      <vt:lpstr>分布式锁解决集群下的方法抢占执行</vt:lpstr>
      <vt:lpstr>延迟队列连接发布审核文章</vt:lpstr>
      <vt:lpstr>延迟队列连接发布审核文章</vt:lpstr>
      <vt:lpstr>延迟队列连接发布审核文章</vt:lpstr>
      <vt:lpstr>延迟队列连接发布审核文章</vt:lpstr>
      <vt:lpstr>延迟队列连接发布审核文章</vt:lpstr>
      <vt:lpstr>延迟队列精准发布文章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1396</cp:revision>
  <dcterms:created xsi:type="dcterms:W3CDTF">2020-03-31T02:23:27Z</dcterms:created>
  <dcterms:modified xsi:type="dcterms:W3CDTF">2021-08-11T03:15:18Z</dcterms:modified>
</cp:coreProperties>
</file>