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8"/>
  </p:notesMasterIdLst>
  <p:handoutMasterIdLst>
    <p:handoutMasterId r:id="rId69"/>
  </p:handoutMasterIdLst>
  <p:sldIdLst>
    <p:sldId id="462" r:id="rId8"/>
    <p:sldId id="529" r:id="rId9"/>
    <p:sldId id="530" r:id="rId10"/>
    <p:sldId id="531" r:id="rId11"/>
    <p:sldId id="532" r:id="rId12"/>
    <p:sldId id="533" r:id="rId13"/>
    <p:sldId id="465" r:id="rId14"/>
    <p:sldId id="528" r:id="rId15"/>
    <p:sldId id="534" r:id="rId16"/>
    <p:sldId id="497" r:id="rId17"/>
    <p:sldId id="504" r:id="rId18"/>
    <p:sldId id="521" r:id="rId19"/>
    <p:sldId id="498" r:id="rId20"/>
    <p:sldId id="541" r:id="rId21"/>
    <p:sldId id="522" r:id="rId22"/>
    <p:sldId id="535" r:id="rId23"/>
    <p:sldId id="536" r:id="rId24"/>
    <p:sldId id="537" r:id="rId25"/>
    <p:sldId id="499" r:id="rId26"/>
    <p:sldId id="542" r:id="rId27"/>
    <p:sldId id="540" r:id="rId28"/>
    <p:sldId id="543" r:id="rId29"/>
    <p:sldId id="559" r:id="rId30"/>
    <p:sldId id="524" r:id="rId31"/>
    <p:sldId id="544" r:id="rId32"/>
    <p:sldId id="501" r:id="rId33"/>
    <p:sldId id="547" r:id="rId34"/>
    <p:sldId id="548" r:id="rId35"/>
    <p:sldId id="545" r:id="rId36"/>
    <p:sldId id="505" r:id="rId37"/>
    <p:sldId id="549" r:id="rId38"/>
    <p:sldId id="506" r:id="rId39"/>
    <p:sldId id="507" r:id="rId40"/>
    <p:sldId id="552" r:id="rId41"/>
    <p:sldId id="525" r:id="rId42"/>
    <p:sldId id="508" r:id="rId43"/>
    <p:sldId id="560" r:id="rId44"/>
    <p:sldId id="551" r:id="rId45"/>
    <p:sldId id="510" r:id="rId46"/>
    <p:sldId id="553" r:id="rId47"/>
    <p:sldId id="509" r:id="rId48"/>
    <p:sldId id="511" r:id="rId49"/>
    <p:sldId id="554" r:id="rId50"/>
    <p:sldId id="557" r:id="rId51"/>
    <p:sldId id="558" r:id="rId52"/>
    <p:sldId id="527" r:id="rId53"/>
    <p:sldId id="503" r:id="rId54"/>
    <p:sldId id="561" r:id="rId55"/>
    <p:sldId id="562" r:id="rId56"/>
    <p:sldId id="563" r:id="rId57"/>
    <p:sldId id="564" r:id="rId58"/>
    <p:sldId id="550" r:id="rId59"/>
    <p:sldId id="566" r:id="rId60"/>
    <p:sldId id="567" r:id="rId61"/>
    <p:sldId id="568" r:id="rId62"/>
    <p:sldId id="572" r:id="rId63"/>
    <p:sldId id="570" r:id="rId64"/>
    <p:sldId id="571" r:id="rId65"/>
    <p:sldId id="569" r:id="rId66"/>
    <p:sldId id="264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333333"/>
    <a:srgbClr val="49504F"/>
    <a:srgbClr val="AD2B26"/>
    <a:srgbClr val="B60206"/>
    <a:srgbClr val="B70006"/>
    <a:srgbClr val="919191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95306" autoAdjust="0"/>
  </p:normalViewPr>
  <p:slideViewPr>
    <p:cSldViewPr snapToGrid="0">
      <p:cViewPr varScale="1">
        <p:scale>
          <a:sx n="109" d="100"/>
          <a:sy n="109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kafka.apache.or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44724"/>
            <a:ext cx="9659815" cy="1861283"/>
          </a:xfrm>
        </p:spPr>
        <p:txBody>
          <a:bodyPr/>
          <a:lstStyle/>
          <a:p>
            <a:r>
              <a:rPr kumimoji="1" lang="en-US" altLang="zh-CN" dirty="0" err="1"/>
              <a:t>kafka</a:t>
            </a:r>
            <a:r>
              <a:rPr kumimoji="1" lang="zh-CN" altLang="en-US" dirty="0"/>
              <a:t>及异步通知文章上下架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12043-20F1-44B3-A258-6A6134F96E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2324216"/>
            <a:ext cx="4415035" cy="2019183"/>
          </a:xfrm>
        </p:spPr>
        <p:txBody>
          <a:bodyPr/>
          <a:lstStyle/>
          <a:p>
            <a:r>
              <a:rPr lang="sv-SE" altLang="zh-CN" dirty="0"/>
              <a:t>Kafka </a:t>
            </a:r>
            <a:r>
              <a:rPr lang="zh-CN" altLang="sv-SE" dirty="0"/>
              <a:t>是一个分布式流媒体平台</a:t>
            </a:r>
          </a:p>
          <a:p>
            <a:r>
              <a:rPr lang="zh-CN" altLang="sv-SE" dirty="0"/>
              <a:t>类似于消息队列或企业消息传递系统。</a:t>
            </a:r>
            <a:endParaRPr lang="en-US" altLang="zh-CN" dirty="0"/>
          </a:p>
          <a:p>
            <a:r>
              <a:rPr lang="en-US" altLang="zh-CN" dirty="0" err="1"/>
              <a:t>kafka</a:t>
            </a:r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http://kafka.apache.org/</a:t>
            </a:r>
            <a:r>
              <a:rPr lang="en-US" altLang="zh-CN" dirty="0"/>
              <a:t>  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909D8D-10C3-4382-A655-4ACF7450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381" y="1944882"/>
            <a:ext cx="5177765" cy="3973037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301296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介绍</a:t>
            </a:r>
            <a:r>
              <a:rPr lang="en-US" altLang="zh-CN" dirty="0"/>
              <a:t>-</a:t>
            </a:r>
            <a:r>
              <a:rPr lang="zh-CN" altLang="en-US" dirty="0"/>
              <a:t>名词解释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12043-20F1-44B3-A258-6A6134F96E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6388" y="4537285"/>
            <a:ext cx="10912552" cy="196942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producer</a:t>
            </a:r>
            <a:r>
              <a:rPr lang="zh-CN" altLang="en-US" sz="1400" dirty="0"/>
              <a:t>：发布消息的对象称之为主题生产者（</a:t>
            </a:r>
            <a:r>
              <a:rPr lang="en-US" altLang="zh-CN" sz="1400" dirty="0"/>
              <a:t>Kafka topic producer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topic</a:t>
            </a:r>
            <a:r>
              <a:rPr lang="zh-CN" altLang="en-US" sz="1400" dirty="0"/>
              <a:t>：</a:t>
            </a:r>
            <a:r>
              <a:rPr lang="en-US" altLang="zh-CN" sz="1400" dirty="0"/>
              <a:t>Kafka</a:t>
            </a:r>
            <a:r>
              <a:rPr lang="zh-CN" altLang="en-US" sz="1400" dirty="0"/>
              <a:t>将消息分门别类，每一类的消息称之为一个主题（</a:t>
            </a:r>
            <a:r>
              <a:rPr lang="en-US" altLang="zh-CN" sz="1400" dirty="0"/>
              <a:t>Topic</a:t>
            </a:r>
            <a:r>
              <a:rPr lang="zh-CN" altLang="en-US" sz="1400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consumer</a:t>
            </a:r>
            <a:r>
              <a:rPr lang="zh-CN" altLang="en-US" sz="1400" dirty="0"/>
              <a:t>：订阅消息并处理发布的消息的对象称之为主题消费者（</a:t>
            </a:r>
            <a:r>
              <a:rPr lang="en-US" altLang="zh-CN" sz="1400" dirty="0"/>
              <a:t>consumers</a:t>
            </a:r>
            <a:r>
              <a:rPr lang="zh-CN" altLang="en-US" sz="1400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broker</a:t>
            </a:r>
            <a:r>
              <a:rPr lang="zh-CN" altLang="en-US" sz="1400" dirty="0"/>
              <a:t>：已发布的消息保存在一组服务器中，称之为</a:t>
            </a:r>
            <a:r>
              <a:rPr lang="en-US" altLang="zh-CN" sz="1400" dirty="0"/>
              <a:t>Kafka</a:t>
            </a:r>
            <a:r>
              <a:rPr lang="zh-CN" altLang="en-US" sz="1400" dirty="0"/>
              <a:t>集群。集群中的每一个服务器都是一个代理（</a:t>
            </a:r>
            <a:r>
              <a:rPr lang="en-US" altLang="zh-CN" sz="1400" dirty="0"/>
              <a:t>Broker</a:t>
            </a:r>
            <a:r>
              <a:rPr lang="zh-CN" altLang="en-US" sz="1400" dirty="0"/>
              <a:t>）。 消费者可以订阅一个或多个主题（</a:t>
            </a:r>
            <a:r>
              <a:rPr lang="en-US" altLang="zh-CN" sz="1400" dirty="0"/>
              <a:t>topic</a:t>
            </a:r>
            <a:r>
              <a:rPr lang="zh-CN" altLang="en-US" sz="1400" dirty="0"/>
              <a:t>），并从</a:t>
            </a:r>
            <a:r>
              <a:rPr lang="en-US" altLang="zh-CN" sz="1400" dirty="0"/>
              <a:t>Broker</a:t>
            </a:r>
            <a:r>
              <a:rPr lang="zh-CN" altLang="en-US" sz="1400" dirty="0"/>
              <a:t>拉数据，从而消费这些已发布的消息。</a:t>
            </a:r>
          </a:p>
          <a:p>
            <a:endParaRPr lang="zh-CN" altLang="en-US" sz="1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D166BAC-1560-4945-BB10-8AF449903901}"/>
              </a:ext>
            </a:extLst>
          </p:cNvPr>
          <p:cNvSpPr/>
          <p:nvPr/>
        </p:nvSpPr>
        <p:spPr>
          <a:xfrm>
            <a:off x="1471727" y="2070513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1307D5C-7AFD-4D0E-B7A3-D38FEDD4731E}"/>
              </a:ext>
            </a:extLst>
          </p:cNvPr>
          <p:cNvSpPr/>
          <p:nvPr/>
        </p:nvSpPr>
        <p:spPr>
          <a:xfrm>
            <a:off x="8652557" y="214332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AAEC12F-6577-4499-9035-EA7CBDCF6B2F}"/>
              </a:ext>
            </a:extLst>
          </p:cNvPr>
          <p:cNvGrpSpPr/>
          <p:nvPr/>
        </p:nvGrpSpPr>
        <p:grpSpPr>
          <a:xfrm>
            <a:off x="4708293" y="1421619"/>
            <a:ext cx="2593179" cy="2643099"/>
            <a:chOff x="4097767" y="1932898"/>
            <a:chExt cx="2593179" cy="264309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D0C1A2-7920-4FE1-9010-38B7B22688C9}"/>
                </a:ext>
              </a:extLst>
            </p:cNvPr>
            <p:cNvSpPr/>
            <p:nvPr/>
          </p:nvSpPr>
          <p:spPr>
            <a:xfrm>
              <a:off x="4097767" y="1932898"/>
              <a:ext cx="2593179" cy="250242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占位符 3">
              <a:extLst>
                <a:ext uri="{FF2B5EF4-FFF2-40B4-BE49-F238E27FC236}">
                  <a16:creationId xmlns:a16="http://schemas.microsoft.com/office/drawing/2014/main" id="{9E625FD0-7F56-4CB6-97D0-B8DA962E5F3B}"/>
                </a:ext>
              </a:extLst>
            </p:cNvPr>
            <p:cNvSpPr txBox="1">
              <a:spLocks/>
            </p:cNvSpPr>
            <p:nvPr/>
          </p:nvSpPr>
          <p:spPr>
            <a:xfrm>
              <a:off x="4783615" y="4058807"/>
              <a:ext cx="1470346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400" dirty="0"/>
                <a:t>Kafka </a:t>
              </a:r>
              <a:r>
                <a:rPr lang="en-US" altLang="zh-CN" sz="1400" dirty="0"/>
                <a:t>Cluster</a:t>
              </a:r>
            </a:p>
            <a:p>
              <a:endParaRPr lang="zh-CN" altLang="en-US" sz="1400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245E150-D6C7-46FD-A3D6-C8232A2D242F}"/>
              </a:ext>
            </a:extLst>
          </p:cNvPr>
          <p:cNvGrpSpPr/>
          <p:nvPr/>
        </p:nvGrpSpPr>
        <p:grpSpPr>
          <a:xfrm>
            <a:off x="5294346" y="1568422"/>
            <a:ext cx="1391590" cy="988973"/>
            <a:chOff x="4639860" y="2079701"/>
            <a:chExt cx="1391590" cy="988973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E2B2CC8-AD50-4066-AFDC-04DFBBF11F21}"/>
                </a:ext>
              </a:extLst>
            </p:cNvPr>
            <p:cNvSpPr/>
            <p:nvPr/>
          </p:nvSpPr>
          <p:spPr>
            <a:xfrm>
              <a:off x="4639860" y="2079701"/>
              <a:ext cx="1391590" cy="854403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" name="文本占位符 3">
              <a:extLst>
                <a:ext uri="{FF2B5EF4-FFF2-40B4-BE49-F238E27FC236}">
                  <a16:creationId xmlns:a16="http://schemas.microsoft.com/office/drawing/2014/main" id="{1B816BBB-48E5-48D4-B49B-67C5666789E5}"/>
                </a:ext>
              </a:extLst>
            </p:cNvPr>
            <p:cNvSpPr txBox="1">
              <a:spLocks/>
            </p:cNvSpPr>
            <p:nvPr/>
          </p:nvSpPr>
          <p:spPr>
            <a:xfrm>
              <a:off x="4925194" y="2551484"/>
              <a:ext cx="1078073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400" dirty="0">
                  <a:solidFill>
                    <a:schemeClr val="bg1"/>
                  </a:solidFill>
                </a:rPr>
                <a:t>broker1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02B6C9-88F6-477C-B5DD-1FEC8ACFF879}"/>
                </a:ext>
              </a:extLst>
            </p:cNvPr>
            <p:cNvSpPr/>
            <p:nvPr/>
          </p:nvSpPr>
          <p:spPr>
            <a:xfrm>
              <a:off x="4907334" y="2206523"/>
              <a:ext cx="879231" cy="37301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topic</a:t>
              </a:r>
              <a:endParaRPr lang="zh-CN" altLang="en-US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6C3647B-D564-47EF-B722-A90C155F7665}"/>
              </a:ext>
            </a:extLst>
          </p:cNvPr>
          <p:cNvCxnSpPr>
            <a:cxnSpLocks/>
            <a:stCxn id="31" idx="3"/>
            <a:endCxn id="11" idx="1"/>
          </p:cNvCxnSpPr>
          <p:nvPr/>
        </p:nvCxnSpPr>
        <p:spPr>
          <a:xfrm flipV="1">
            <a:off x="3530593" y="1995624"/>
            <a:ext cx="1763753" cy="753795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CBBB2FE-986A-4BD5-8709-656CF249590D}"/>
              </a:ext>
            </a:extLst>
          </p:cNvPr>
          <p:cNvGrpSpPr/>
          <p:nvPr/>
        </p:nvGrpSpPr>
        <p:grpSpPr>
          <a:xfrm>
            <a:off x="5294346" y="2603845"/>
            <a:ext cx="1391590" cy="935072"/>
            <a:chOff x="4639860" y="3115124"/>
            <a:chExt cx="1391590" cy="93507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E001C43-7427-4252-948A-8CBDDAAAB46F}"/>
                </a:ext>
              </a:extLst>
            </p:cNvPr>
            <p:cNvSpPr/>
            <p:nvPr/>
          </p:nvSpPr>
          <p:spPr>
            <a:xfrm>
              <a:off x="4639860" y="3115124"/>
              <a:ext cx="1373729" cy="81193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5" name="文本占位符 3">
              <a:extLst>
                <a:ext uri="{FF2B5EF4-FFF2-40B4-BE49-F238E27FC236}">
                  <a16:creationId xmlns:a16="http://schemas.microsoft.com/office/drawing/2014/main" id="{5AFAA696-5D21-4F21-B375-15DBF7D8A8DE}"/>
                </a:ext>
              </a:extLst>
            </p:cNvPr>
            <p:cNvSpPr txBox="1">
              <a:spLocks/>
            </p:cNvSpPr>
            <p:nvPr/>
          </p:nvSpPr>
          <p:spPr>
            <a:xfrm>
              <a:off x="4953377" y="3533006"/>
              <a:ext cx="1078073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400" dirty="0">
                  <a:solidFill>
                    <a:schemeClr val="bg1"/>
                  </a:solidFill>
                </a:rPr>
                <a:t>broker2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F5A309C-1FCC-4FE7-A51E-33C271D04E3D}"/>
                </a:ext>
              </a:extLst>
            </p:cNvPr>
            <p:cNvSpPr/>
            <p:nvPr/>
          </p:nvSpPr>
          <p:spPr>
            <a:xfrm>
              <a:off x="4907334" y="3222507"/>
              <a:ext cx="879231" cy="37301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topic</a:t>
              </a:r>
              <a:endParaRPr lang="zh-CN" altLang="en-US" dirty="0"/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EBFDD52-6DC9-4B2A-83F1-1270A01A6F22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>
            <a:off x="3530593" y="2749419"/>
            <a:ext cx="1763753" cy="260394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719B699-C0DB-46DA-BEC1-0D5EFA91831A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668075" y="2516993"/>
            <a:ext cx="1984482" cy="49282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D563C1A-31AF-444C-8821-D09A3B1AA1F2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6685936" y="1995624"/>
            <a:ext cx="1966621" cy="52136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3B17AFC-D382-4C49-8C94-DECF8D8B7EEA}"/>
              </a:ext>
            </a:extLst>
          </p:cNvPr>
          <p:cNvSpPr/>
          <p:nvPr/>
        </p:nvSpPr>
        <p:spPr>
          <a:xfrm>
            <a:off x="8773012" y="229521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128CAA9-5239-410D-92A2-0E2264622197}"/>
              </a:ext>
            </a:extLst>
          </p:cNvPr>
          <p:cNvSpPr/>
          <p:nvPr/>
        </p:nvSpPr>
        <p:spPr>
          <a:xfrm>
            <a:off x="8884675" y="2469442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5505E7D-FE59-43AC-B23A-6F0589980C26}"/>
              </a:ext>
            </a:extLst>
          </p:cNvPr>
          <p:cNvSpPr/>
          <p:nvPr/>
        </p:nvSpPr>
        <p:spPr>
          <a:xfrm>
            <a:off x="1565806" y="2201581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AD8A8EB-CAB9-4331-A474-F1B6F0887B4E}"/>
              </a:ext>
            </a:extLst>
          </p:cNvPr>
          <p:cNvSpPr/>
          <p:nvPr/>
        </p:nvSpPr>
        <p:spPr>
          <a:xfrm>
            <a:off x="1693001" y="2375746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0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0580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kafka</a:t>
            </a:r>
            <a:r>
              <a:rPr lang="zh-CN" altLang="en-US" dirty="0"/>
              <a:t>安装和配置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18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安装和配置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12043-20F1-44B3-A258-6A6134F96E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26293"/>
            <a:ext cx="10698800" cy="647585"/>
          </a:xfrm>
        </p:spPr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对于</a:t>
            </a:r>
            <a:r>
              <a:rPr lang="en-US" altLang="zh-CN" dirty="0"/>
              <a:t>zookeeper</a:t>
            </a:r>
            <a:r>
              <a:rPr lang="zh-CN" altLang="en-US" dirty="0"/>
              <a:t>是强依赖，保存</a:t>
            </a:r>
            <a:r>
              <a:rPr lang="en-US" altLang="zh-CN" dirty="0" err="1"/>
              <a:t>kafka</a:t>
            </a:r>
            <a:r>
              <a:rPr lang="zh-CN" altLang="en-US" dirty="0"/>
              <a:t>相关的节点数据，所以安装</a:t>
            </a:r>
            <a:r>
              <a:rPr lang="en-US" altLang="zh-CN" dirty="0"/>
              <a:t>Kafka</a:t>
            </a:r>
            <a:r>
              <a:rPr lang="zh-CN" altLang="en-US" dirty="0"/>
              <a:t>之前必须先安装</a:t>
            </a:r>
            <a:r>
              <a:rPr lang="en-US" altLang="zh-CN" dirty="0"/>
              <a:t>zookeeper</a:t>
            </a:r>
            <a:endParaRPr lang="zh-CN" altLang="en-US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34EE81B4-D57D-4D7D-857C-3E16953A3F5C}"/>
              </a:ext>
            </a:extLst>
          </p:cNvPr>
          <p:cNvSpPr txBox="1">
            <a:spLocks/>
          </p:cNvSpPr>
          <p:nvPr/>
        </p:nvSpPr>
        <p:spPr>
          <a:xfrm>
            <a:off x="710880" y="2393758"/>
            <a:ext cx="5101445" cy="5207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下载镜像：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30AA591-3CB8-411D-A829-97A9EFD9E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01" y="2967712"/>
            <a:ext cx="6397078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docker pull zookeeper:3.4.14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C681930A-AB27-424E-8C7C-544207FDCB4B}"/>
              </a:ext>
            </a:extLst>
          </p:cNvPr>
          <p:cNvSpPr txBox="1">
            <a:spLocks/>
          </p:cNvSpPr>
          <p:nvPr/>
        </p:nvSpPr>
        <p:spPr>
          <a:xfrm>
            <a:off x="710880" y="3440743"/>
            <a:ext cx="6205968" cy="5207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创建容器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C31297-0E26-465E-905F-0F6E22AD2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01" y="4067933"/>
            <a:ext cx="6397078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docker run -d --name zookeeper -p 2181:2181 zookeeper:3.4.14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051CE73E-DA88-4A50-8C34-888A2B4E7528}"/>
              </a:ext>
            </a:extLst>
          </p:cNvPr>
          <p:cNvSpPr txBox="1">
            <a:spLocks/>
          </p:cNvSpPr>
          <p:nvPr/>
        </p:nvSpPr>
        <p:spPr>
          <a:xfrm>
            <a:off x="710880" y="1910192"/>
            <a:ext cx="5101445" cy="5207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Docker</a:t>
            </a:r>
            <a:r>
              <a:rPr lang="zh-CN" altLang="en-US" dirty="0"/>
              <a:t>安装</a:t>
            </a:r>
            <a:r>
              <a:rPr lang="en-US" altLang="zh-CN" dirty="0"/>
              <a:t>zookeeper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77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安装和配置</a:t>
            </a: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EA464E60-043E-405A-9B40-66C63327DF11}"/>
              </a:ext>
            </a:extLst>
          </p:cNvPr>
          <p:cNvSpPr txBox="1">
            <a:spLocks/>
          </p:cNvSpPr>
          <p:nvPr/>
        </p:nvSpPr>
        <p:spPr>
          <a:xfrm>
            <a:off x="710879" y="1553131"/>
            <a:ext cx="5101445" cy="5207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Docker</a:t>
            </a:r>
            <a:r>
              <a:rPr lang="zh-CN" altLang="en-US" dirty="0"/>
              <a:t>安装</a:t>
            </a:r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6E16402-5039-4E79-AE0C-159FC967F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82" y="3483366"/>
            <a:ext cx="7274460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docker run -d --name kafka \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--env KAFKA_ADVERTISED_HOST_NAME=192.168.200.130 \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--env KAFKA_ZOOKEEPER_CONNECT=192.168.200.130:2181 \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--env KAFKA_ADVERTISED_LISTENERS=PLAINTEXT://192.168.200.130:9092 \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--env KAFKA_LISTENERS=PLAINTEXT://0.0.0.0:9092 \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--env KAFKA_HEAP_OPTS="-Xmx256M -Xms256M" \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--net=host wurstmeister/kafka:2.12-2.3.1</a:t>
            </a: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25FB2227-EDA6-4A8D-A33D-E9AF0961A94A}"/>
              </a:ext>
            </a:extLst>
          </p:cNvPr>
          <p:cNvSpPr txBox="1">
            <a:spLocks/>
          </p:cNvSpPr>
          <p:nvPr/>
        </p:nvSpPr>
        <p:spPr>
          <a:xfrm>
            <a:off x="710879" y="2908283"/>
            <a:ext cx="6205968" cy="5207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创建容器</a:t>
            </a:r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94DFC562-F31C-4D4F-A28F-89117E0306FD}"/>
              </a:ext>
            </a:extLst>
          </p:cNvPr>
          <p:cNvSpPr txBox="1">
            <a:spLocks/>
          </p:cNvSpPr>
          <p:nvPr/>
        </p:nvSpPr>
        <p:spPr>
          <a:xfrm>
            <a:off x="710880" y="2021610"/>
            <a:ext cx="6205968" cy="5207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下载镜像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6A685272-212E-4CC7-9BE8-C8D7CDCE1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82" y="2498519"/>
            <a:ext cx="633271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docker pull wurstmeister/kafka:2.12-2.3.1</a:t>
            </a:r>
          </a:p>
        </p:txBody>
      </p:sp>
      <p:sp>
        <p:nvSpPr>
          <p:cNvPr id="20" name="三角形 9">
            <a:extLst>
              <a:ext uri="{FF2B5EF4-FFF2-40B4-BE49-F238E27FC236}">
                <a16:creationId xmlns:a16="http://schemas.microsoft.com/office/drawing/2014/main" id="{C005ECB9-DCEF-4304-B390-034C3D93B93D}"/>
              </a:ext>
            </a:extLst>
          </p:cNvPr>
          <p:cNvSpPr/>
          <p:nvPr/>
        </p:nvSpPr>
        <p:spPr>
          <a:xfrm rot="2651319">
            <a:off x="717495" y="563727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981B5D18-6A5B-45CC-A0AC-9E0FF70F14AA}"/>
              </a:ext>
            </a:extLst>
          </p:cNvPr>
          <p:cNvSpPr txBox="1"/>
          <p:nvPr/>
        </p:nvSpPr>
        <p:spPr>
          <a:xfrm>
            <a:off x="1237529" y="5726572"/>
            <a:ext cx="9023094" cy="3810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ea typeface="Alibaba PuHuiTi R"/>
              </a:rPr>
              <a:t>--net=host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，直接使用容器宿主机的网络命名空间， 即没有独立的网络环境。它使用宿主机的</a:t>
            </a:r>
            <a:r>
              <a:rPr lang="en-US" altLang="zh-CN" sz="1400" dirty="0" err="1">
                <a:solidFill>
                  <a:srgbClr val="262626"/>
                </a:solidFill>
                <a:ea typeface="Alibaba PuHuiTi R"/>
              </a:rPr>
              <a:t>ip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和端口</a:t>
            </a:r>
            <a:endParaRPr lang="en-US" altLang="zh-CN" sz="1400" dirty="0">
              <a:solidFill>
                <a:srgbClr val="262626"/>
              </a:solidFill>
              <a:ea typeface="Alibaba PuHuiTi R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680EBEA-B813-490A-84B0-BD4AB0B5F7E7}"/>
              </a:ext>
            </a:extLst>
          </p:cNvPr>
          <p:cNvSpPr/>
          <p:nvPr/>
        </p:nvSpPr>
        <p:spPr>
          <a:xfrm>
            <a:off x="810809" y="5280690"/>
            <a:ext cx="10302240" cy="1173558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C3B73B-CF47-4202-94A6-26386AB63780}"/>
              </a:ext>
            </a:extLst>
          </p:cNvPr>
          <p:cNvSpPr/>
          <p:nvPr/>
        </p:nvSpPr>
        <p:spPr>
          <a:xfrm>
            <a:off x="710881" y="535316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97983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7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kafka</a:t>
            </a:r>
            <a:r>
              <a:rPr lang="zh-CN" altLang="en-US" dirty="0"/>
              <a:t>入门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77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C569D-E4CA-410C-BD18-788DB852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9036C-0496-4EB3-BE6B-410F10622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入门案例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325499-6356-481C-8C7C-57D978334C6F}"/>
              </a:ext>
            </a:extLst>
          </p:cNvPr>
          <p:cNvSpPr/>
          <p:nvPr/>
        </p:nvSpPr>
        <p:spPr>
          <a:xfrm>
            <a:off x="8599803" y="2315314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0E9F119-4D23-4DB2-BD0D-84815DB8FE43}"/>
              </a:ext>
            </a:extLst>
          </p:cNvPr>
          <p:cNvGrpSpPr/>
          <p:nvPr/>
        </p:nvGrpSpPr>
        <p:grpSpPr>
          <a:xfrm>
            <a:off x="4655539" y="2111976"/>
            <a:ext cx="2593179" cy="1688973"/>
            <a:chOff x="4097767" y="2887024"/>
            <a:chExt cx="2593179" cy="16889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2F0C538-CAFB-4E5F-98C8-772922734228}"/>
                </a:ext>
              </a:extLst>
            </p:cNvPr>
            <p:cNvSpPr/>
            <p:nvPr/>
          </p:nvSpPr>
          <p:spPr>
            <a:xfrm>
              <a:off x="4097767" y="2887024"/>
              <a:ext cx="2593179" cy="154829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占位符 3">
              <a:extLst>
                <a:ext uri="{FF2B5EF4-FFF2-40B4-BE49-F238E27FC236}">
                  <a16:creationId xmlns:a16="http://schemas.microsoft.com/office/drawing/2014/main" id="{A8E80844-1209-4791-808D-050F229DBDDC}"/>
                </a:ext>
              </a:extLst>
            </p:cNvPr>
            <p:cNvSpPr txBox="1">
              <a:spLocks/>
            </p:cNvSpPr>
            <p:nvPr/>
          </p:nvSpPr>
          <p:spPr>
            <a:xfrm>
              <a:off x="4783615" y="4058807"/>
              <a:ext cx="1470346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400" dirty="0"/>
                <a:t>Kafka </a:t>
              </a:r>
              <a:r>
                <a:rPr lang="en-US" altLang="zh-CN" sz="1400" dirty="0"/>
                <a:t>Cluster</a:t>
              </a:r>
            </a:p>
            <a:p>
              <a:endParaRPr lang="zh-CN" altLang="en-US" sz="14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89F1-1F94-43EC-B9B0-119E44847E1A}"/>
              </a:ext>
            </a:extLst>
          </p:cNvPr>
          <p:cNvGrpSpPr/>
          <p:nvPr/>
        </p:nvGrpSpPr>
        <p:grpSpPr>
          <a:xfrm>
            <a:off x="5241592" y="2263014"/>
            <a:ext cx="1391590" cy="988973"/>
            <a:chOff x="4639860" y="2079701"/>
            <a:chExt cx="1391590" cy="988973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9B1D6AD-0897-4C54-BA73-E9E8788C60A1}"/>
                </a:ext>
              </a:extLst>
            </p:cNvPr>
            <p:cNvSpPr/>
            <p:nvPr/>
          </p:nvSpPr>
          <p:spPr>
            <a:xfrm>
              <a:off x="4639860" y="2079701"/>
              <a:ext cx="1391590" cy="854403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2" name="文本占位符 3">
              <a:extLst>
                <a:ext uri="{FF2B5EF4-FFF2-40B4-BE49-F238E27FC236}">
                  <a16:creationId xmlns:a16="http://schemas.microsoft.com/office/drawing/2014/main" id="{EDFC26EF-4A53-4DA8-B0D1-0BBE80ABDE5F}"/>
                </a:ext>
              </a:extLst>
            </p:cNvPr>
            <p:cNvSpPr txBox="1">
              <a:spLocks/>
            </p:cNvSpPr>
            <p:nvPr/>
          </p:nvSpPr>
          <p:spPr>
            <a:xfrm>
              <a:off x="4925194" y="2551484"/>
              <a:ext cx="1078073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400" dirty="0">
                  <a:solidFill>
                    <a:schemeClr val="bg1"/>
                  </a:solidFill>
                </a:rPr>
                <a:t>broker1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EA557A-1364-404D-8AF7-B086CD3CE962}"/>
                </a:ext>
              </a:extLst>
            </p:cNvPr>
            <p:cNvSpPr/>
            <p:nvPr/>
          </p:nvSpPr>
          <p:spPr>
            <a:xfrm>
              <a:off x="4907334" y="2206523"/>
              <a:ext cx="879231" cy="37301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topic</a:t>
              </a:r>
              <a:endParaRPr lang="zh-CN" altLang="en-US" dirty="0"/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6B2E7FE-3FBA-4483-90C0-7C8793BD8880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 flipV="1">
            <a:off x="3061201" y="2690216"/>
            <a:ext cx="2180391" cy="1356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A506B84-F522-4324-B14D-2BA2F8D4286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6633182" y="2688987"/>
            <a:ext cx="1966621" cy="122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7D9BB8F-4B3E-4971-A1C9-A07B83FB2E64}"/>
              </a:ext>
            </a:extLst>
          </p:cNvPr>
          <p:cNvSpPr/>
          <p:nvPr/>
        </p:nvSpPr>
        <p:spPr>
          <a:xfrm>
            <a:off x="1223609" y="2330112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B6D8B60-D0C4-49B9-BB56-22BAA6A0F4FC}"/>
              </a:ext>
            </a:extLst>
          </p:cNvPr>
          <p:cNvSpPr/>
          <p:nvPr/>
        </p:nvSpPr>
        <p:spPr>
          <a:xfrm>
            <a:off x="8599803" y="3496949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9FE6E22-302B-45C2-992B-BDCEF921E283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633182" y="2690216"/>
            <a:ext cx="1966621" cy="1180406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文本占位符 3">
            <a:extLst>
              <a:ext uri="{FF2B5EF4-FFF2-40B4-BE49-F238E27FC236}">
                <a16:creationId xmlns:a16="http://schemas.microsoft.com/office/drawing/2014/main" id="{40E03064-03DF-45B2-A823-9A3A6EDE5F43}"/>
              </a:ext>
            </a:extLst>
          </p:cNvPr>
          <p:cNvSpPr txBox="1">
            <a:spLocks/>
          </p:cNvSpPr>
          <p:nvPr/>
        </p:nvSpPr>
        <p:spPr>
          <a:xfrm>
            <a:off x="896070" y="4675581"/>
            <a:ext cx="10698800" cy="11804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生产者发送消息，多个消费者只能有一个消费者接收到消息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生产者发送消息，多个消费者都可以接收到消息</a:t>
            </a:r>
          </a:p>
        </p:txBody>
      </p:sp>
    </p:spTree>
    <p:extLst>
      <p:ext uri="{BB962C8B-B14F-4D97-AF65-F5344CB8AC3E}">
        <p14:creationId xmlns:p14="http://schemas.microsoft.com/office/powerpoint/2010/main" val="177865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89E57-2DB5-4890-BAC9-4954964B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7A814-9CDD-4A9B-B0A5-7048A074E9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生产者发送消息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51A26-E94A-42C2-8133-DB1B0047B8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479692"/>
            <a:ext cx="9214230" cy="51719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：导入</a:t>
            </a:r>
            <a:r>
              <a:rPr lang="en-US" altLang="zh-CN" dirty="0" err="1"/>
              <a:t>kafka</a:t>
            </a:r>
            <a:r>
              <a:rPr lang="zh-CN" altLang="en-US" dirty="0"/>
              <a:t>客户端依赖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AD9C1A69-C93B-472C-A655-838EB2FBDA8B}"/>
              </a:ext>
            </a:extLst>
          </p:cNvPr>
          <p:cNvSpPr txBox="1">
            <a:spLocks/>
          </p:cNvSpPr>
          <p:nvPr/>
        </p:nvSpPr>
        <p:spPr>
          <a:xfrm>
            <a:off x="2195450" y="2712182"/>
            <a:ext cx="9214230" cy="4935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：编写消息</a:t>
            </a:r>
            <a:r>
              <a:rPr lang="zh-CN" altLang="en-US" dirty="0">
                <a:solidFill>
                  <a:srgbClr val="C00000"/>
                </a:solidFill>
              </a:rPr>
              <a:t>生产者</a:t>
            </a:r>
            <a:r>
              <a:rPr lang="zh-CN" altLang="en-US" dirty="0"/>
              <a:t>类</a:t>
            </a:r>
            <a:r>
              <a:rPr lang="en-US" altLang="zh-CN" dirty="0" err="1"/>
              <a:t>ProducerQuickstart</a:t>
            </a:r>
            <a:endParaRPr lang="en-US" altLang="zh-C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4C701F-80D5-4552-9725-AADB686D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060" y="1944935"/>
            <a:ext cx="6281219" cy="73866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&gt;org.apache.kafka&lt;/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&gt;kafka-clients&lt;/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E438A05F-2448-4C92-B621-E3AC1FB60321}"/>
              </a:ext>
            </a:extLst>
          </p:cNvPr>
          <p:cNvSpPr txBox="1">
            <a:spLocks/>
          </p:cNvSpPr>
          <p:nvPr/>
        </p:nvSpPr>
        <p:spPr>
          <a:xfrm>
            <a:off x="2381060" y="3104492"/>
            <a:ext cx="9214230" cy="4935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①</a:t>
            </a:r>
            <a:r>
              <a:rPr lang="en-US" altLang="zh-CN" sz="1400" dirty="0"/>
              <a:t>.</a:t>
            </a:r>
            <a:r>
              <a:rPr lang="zh-CN" altLang="en-US" sz="1400" dirty="0"/>
              <a:t>设置</a:t>
            </a:r>
            <a:r>
              <a:rPr lang="en-US" altLang="zh-CN" sz="1400" dirty="0" err="1"/>
              <a:t>kafka</a:t>
            </a:r>
            <a:r>
              <a:rPr lang="zh-CN" altLang="en-US" sz="1400" dirty="0"/>
              <a:t>的配置信息</a:t>
            </a:r>
            <a:endParaRPr lang="en-US" altLang="zh-CN" sz="1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AE15E8F-D001-49FB-838D-0C8F82B0C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28" y="3531943"/>
            <a:ext cx="8967128" cy="90024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ProducerConfig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BOOTSTRAP_SERVERS_CONFIG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"192.168.200.130:9092"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的序列化器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ProducerConfig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KEY_SERIALIZER_CLASS_CONFIG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"org.apache.kafka.common.serialization.StringSerializer"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的序列化器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ProducerConfig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VALUE_SERIALIZER_CLASS_CONFIG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"org.apache.kafka.common.serialization.StringSerializer"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A23EC6-268C-40BE-BAC2-57F51FB7B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27" y="4851195"/>
            <a:ext cx="8288215" cy="25391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KafkaProducer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KafkaProducer&lt;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D532E4A-EDF3-4088-A05E-54283061C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27" y="5511001"/>
            <a:ext cx="8288215" cy="41549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ProducerRecord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ProducerRecord&lt;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"ke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.send(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3798D2D-AFE2-4175-A6C8-12D3B6030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26" y="6362361"/>
            <a:ext cx="8288215" cy="26161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2EDBD68A-35E5-4089-ACD5-B7156B7C8ECF}"/>
              </a:ext>
            </a:extLst>
          </p:cNvPr>
          <p:cNvSpPr txBox="1">
            <a:spLocks/>
          </p:cNvSpPr>
          <p:nvPr/>
        </p:nvSpPr>
        <p:spPr>
          <a:xfrm>
            <a:off x="2401580" y="4382301"/>
            <a:ext cx="9214230" cy="4935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②</a:t>
            </a:r>
            <a:r>
              <a:rPr lang="en-US" altLang="zh-CN" sz="1400" dirty="0"/>
              <a:t>.</a:t>
            </a:r>
            <a:r>
              <a:rPr lang="zh-CN" altLang="en-US" sz="1400" dirty="0"/>
              <a:t>创建生产者对象</a:t>
            </a:r>
            <a:endParaRPr lang="en-US" altLang="zh-CN" sz="1400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C7558F12-DC44-447B-AF4E-C2CD9B90D33A}"/>
              </a:ext>
            </a:extLst>
          </p:cNvPr>
          <p:cNvSpPr txBox="1">
            <a:spLocks/>
          </p:cNvSpPr>
          <p:nvPr/>
        </p:nvSpPr>
        <p:spPr>
          <a:xfrm>
            <a:off x="2404511" y="5097410"/>
            <a:ext cx="9214230" cy="4935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③</a:t>
            </a:r>
            <a:r>
              <a:rPr lang="en-US" altLang="zh-CN" sz="1400" dirty="0"/>
              <a:t>.</a:t>
            </a:r>
            <a:r>
              <a:rPr lang="zh-CN" altLang="en-US" sz="1400" dirty="0"/>
              <a:t>发送消息</a:t>
            </a:r>
            <a:endParaRPr lang="en-US" altLang="zh-CN" sz="1400" dirty="0"/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CBC9E699-B151-41F8-B70E-5692D77B3FA6}"/>
              </a:ext>
            </a:extLst>
          </p:cNvPr>
          <p:cNvSpPr txBox="1">
            <a:spLocks/>
          </p:cNvSpPr>
          <p:nvPr/>
        </p:nvSpPr>
        <p:spPr>
          <a:xfrm>
            <a:off x="2433823" y="5926815"/>
            <a:ext cx="9214230" cy="4935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④</a:t>
            </a:r>
            <a:r>
              <a:rPr lang="en-US" altLang="zh-CN" sz="1400" dirty="0"/>
              <a:t>.</a:t>
            </a:r>
            <a:r>
              <a:rPr lang="zh-CN" altLang="en-US" sz="1400" dirty="0"/>
              <a:t>关闭消息通道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244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3A3E8-D105-4873-AB17-195FC1EE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7F5D8-A4E7-42E5-A753-336CBF230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消费者接收消息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AD73F-F258-4B87-ACFC-7C0C5F7AE2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902562"/>
          </a:xfrm>
        </p:spPr>
        <p:txBody>
          <a:bodyPr/>
          <a:lstStyle/>
          <a:p>
            <a:r>
              <a:rPr lang="zh-CN" altLang="en-US" sz="1400" dirty="0"/>
              <a:t>创建</a:t>
            </a:r>
            <a:r>
              <a:rPr lang="en-US" altLang="zh-CN" sz="1400" dirty="0" err="1"/>
              <a:t>ConsumerQuickStart</a:t>
            </a:r>
            <a:r>
              <a:rPr lang="zh-CN" altLang="en-US" sz="1400" dirty="0"/>
              <a:t>消费者类</a:t>
            </a:r>
            <a:endParaRPr lang="en-US" altLang="zh-CN" sz="1400" dirty="0"/>
          </a:p>
          <a:p>
            <a:r>
              <a:rPr lang="zh-CN" altLang="en-US" sz="1400" dirty="0"/>
              <a:t>①：设置</a:t>
            </a:r>
            <a:r>
              <a:rPr lang="en-US" altLang="zh-CN" sz="1400" dirty="0" err="1"/>
              <a:t>kafka</a:t>
            </a:r>
            <a:r>
              <a:rPr lang="zh-CN" altLang="en-US" sz="1400" dirty="0"/>
              <a:t>的配置信息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A694F1A9-A869-4A41-B647-0BA4732E234C}"/>
              </a:ext>
            </a:extLst>
          </p:cNvPr>
          <p:cNvSpPr txBox="1">
            <a:spLocks/>
          </p:cNvSpPr>
          <p:nvPr/>
        </p:nvSpPr>
        <p:spPr>
          <a:xfrm>
            <a:off x="2195450" y="3770021"/>
            <a:ext cx="9214230" cy="38351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②：创建消费者对象</a:t>
            </a:r>
            <a:endParaRPr lang="en-US" altLang="zh-CN" sz="1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1AEF4BE-2D3E-4995-A140-70DC3992F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715" y="4336616"/>
            <a:ext cx="8760737" cy="276999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KafkaConsumer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KafkaConsumer&lt;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62CE8E1-77C5-45D2-94F0-C24ABC1B1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715" y="5277730"/>
            <a:ext cx="8760737" cy="276999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.subscribe(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singletonList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"itcast-001"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A675EC1-50D4-4559-A389-2CE51374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715" y="6071830"/>
            <a:ext cx="8461972" cy="276999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ConsumerRecords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consumerRecords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.poll(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ofMillis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BD1A3F46-7A17-44A4-A6BB-2CDA37694B27}"/>
              </a:ext>
            </a:extLst>
          </p:cNvPr>
          <p:cNvSpPr txBox="1">
            <a:spLocks/>
          </p:cNvSpPr>
          <p:nvPr/>
        </p:nvSpPr>
        <p:spPr>
          <a:xfrm>
            <a:off x="2222609" y="4702458"/>
            <a:ext cx="9214230" cy="38351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③：订阅主题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914E47F8-9363-40FF-BEC4-BD58B8F72FF3}"/>
              </a:ext>
            </a:extLst>
          </p:cNvPr>
          <p:cNvSpPr txBox="1">
            <a:spLocks/>
          </p:cNvSpPr>
          <p:nvPr/>
        </p:nvSpPr>
        <p:spPr>
          <a:xfrm>
            <a:off x="2222609" y="5554731"/>
            <a:ext cx="9214230" cy="38351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④：获取消息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8F33B7D-BF6E-4B79-87F7-3CDBFDE03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715" y="2453833"/>
            <a:ext cx="9305309" cy="122341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连接信息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ConsumerConfig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BOOTSTRAP_SERVERS_CONFIG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"192.168.200.130:9092"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指定消费者组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ConsumerConfig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GROUP_ID_CONFIG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"group2"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反序列化的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value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ConsumerConfig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KEY_DESERIALIZER_CLASS_CONFIG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"org.apache.kafka.common.serialization.StringDeserializer"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ConsumerConfig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VALUE_DESERIALIZER_CLASS_CONFIG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"org.apache.kafka.common.serialization.StringDeserializer"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0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入门案例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E29EB89-B467-4C6D-A117-2B73C0E582F9}"/>
              </a:ext>
            </a:extLst>
          </p:cNvPr>
          <p:cNvSpPr/>
          <p:nvPr/>
        </p:nvSpPr>
        <p:spPr>
          <a:xfrm>
            <a:off x="8485504" y="3070125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DD75B3B-221E-44D9-80D8-5198AB9E7374}"/>
              </a:ext>
            </a:extLst>
          </p:cNvPr>
          <p:cNvGrpSpPr/>
          <p:nvPr/>
        </p:nvGrpSpPr>
        <p:grpSpPr>
          <a:xfrm>
            <a:off x="4541240" y="2851989"/>
            <a:ext cx="2593179" cy="1688973"/>
            <a:chOff x="4097767" y="2887024"/>
            <a:chExt cx="2593179" cy="168897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6BBE19C-2FBF-4863-8099-DA5157379121}"/>
                </a:ext>
              </a:extLst>
            </p:cNvPr>
            <p:cNvSpPr/>
            <p:nvPr/>
          </p:nvSpPr>
          <p:spPr>
            <a:xfrm>
              <a:off x="4097767" y="2887024"/>
              <a:ext cx="2593179" cy="154829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占位符 3">
              <a:extLst>
                <a:ext uri="{FF2B5EF4-FFF2-40B4-BE49-F238E27FC236}">
                  <a16:creationId xmlns:a16="http://schemas.microsoft.com/office/drawing/2014/main" id="{F8331CFB-656C-49DC-990E-B2AA6B1A7FAA}"/>
                </a:ext>
              </a:extLst>
            </p:cNvPr>
            <p:cNvSpPr txBox="1">
              <a:spLocks/>
            </p:cNvSpPr>
            <p:nvPr/>
          </p:nvSpPr>
          <p:spPr>
            <a:xfrm>
              <a:off x="4783615" y="4058807"/>
              <a:ext cx="1470346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400" dirty="0"/>
                <a:t>Kafka </a:t>
              </a:r>
              <a:r>
                <a:rPr lang="en-US" altLang="zh-CN" sz="1400" dirty="0"/>
                <a:t>Cluster</a:t>
              </a:r>
            </a:p>
            <a:p>
              <a:endParaRPr lang="zh-CN" altLang="en-US" sz="14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C96361-402F-4E02-A739-3AC03BF0B6F5}"/>
              </a:ext>
            </a:extLst>
          </p:cNvPr>
          <p:cNvGrpSpPr/>
          <p:nvPr/>
        </p:nvGrpSpPr>
        <p:grpSpPr>
          <a:xfrm>
            <a:off x="5127293" y="3003027"/>
            <a:ext cx="1391590" cy="988973"/>
            <a:chOff x="4639860" y="2079701"/>
            <a:chExt cx="1391590" cy="98897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B84FFD6-9F87-4835-8D1D-ACBE448DB011}"/>
                </a:ext>
              </a:extLst>
            </p:cNvPr>
            <p:cNvSpPr/>
            <p:nvPr/>
          </p:nvSpPr>
          <p:spPr>
            <a:xfrm>
              <a:off x="4639860" y="2079701"/>
              <a:ext cx="1391590" cy="854403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7" name="文本占位符 3">
              <a:extLst>
                <a:ext uri="{FF2B5EF4-FFF2-40B4-BE49-F238E27FC236}">
                  <a16:creationId xmlns:a16="http://schemas.microsoft.com/office/drawing/2014/main" id="{2312F29E-8617-4E6A-B534-611D245BE654}"/>
                </a:ext>
              </a:extLst>
            </p:cNvPr>
            <p:cNvSpPr txBox="1">
              <a:spLocks/>
            </p:cNvSpPr>
            <p:nvPr/>
          </p:nvSpPr>
          <p:spPr>
            <a:xfrm>
              <a:off x="4925194" y="2551484"/>
              <a:ext cx="1078073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400" dirty="0">
                  <a:solidFill>
                    <a:schemeClr val="bg1"/>
                  </a:solidFill>
                </a:rPr>
                <a:t>broker1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5BBA635-0C35-4B2D-B86B-D604EC36A52B}"/>
                </a:ext>
              </a:extLst>
            </p:cNvPr>
            <p:cNvSpPr/>
            <p:nvPr/>
          </p:nvSpPr>
          <p:spPr>
            <a:xfrm>
              <a:off x="4907334" y="2206523"/>
              <a:ext cx="879231" cy="37301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topic</a:t>
              </a:r>
              <a:endParaRPr lang="zh-CN" altLang="en-US" dirty="0"/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046CFE-0891-4ABB-B05F-9CB0A1CB028E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2946902" y="3430229"/>
            <a:ext cx="2180391" cy="1356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418C94-3BAE-4208-835C-DA76E91B0070}"/>
              </a:ext>
            </a:extLst>
          </p:cNvPr>
          <p:cNvCxnSpPr>
            <a:stCxn id="16" idx="3"/>
            <a:endCxn id="11" idx="1"/>
          </p:cNvCxnSpPr>
          <p:nvPr/>
        </p:nvCxnSpPr>
        <p:spPr>
          <a:xfrm>
            <a:off x="6518883" y="3430229"/>
            <a:ext cx="1966621" cy="1356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1918A90-A176-4955-A370-996A211B484D}"/>
              </a:ext>
            </a:extLst>
          </p:cNvPr>
          <p:cNvSpPr/>
          <p:nvPr/>
        </p:nvSpPr>
        <p:spPr>
          <a:xfrm>
            <a:off x="1109310" y="3070125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3E2E299-67A4-4727-A4A7-C781E3BB4D2C}"/>
              </a:ext>
            </a:extLst>
          </p:cNvPr>
          <p:cNvSpPr/>
          <p:nvPr/>
        </p:nvSpPr>
        <p:spPr>
          <a:xfrm>
            <a:off x="8485504" y="4236962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E34B6C8-881A-4D5B-9825-4E73C736683D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6518883" y="3430229"/>
            <a:ext cx="1966621" cy="1180406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52F9FDC-8E2F-44D7-95CA-0AA9F18A350F}"/>
              </a:ext>
            </a:extLst>
          </p:cNvPr>
          <p:cNvGrpSpPr/>
          <p:nvPr/>
        </p:nvGrpSpPr>
        <p:grpSpPr>
          <a:xfrm>
            <a:off x="8036170" y="2553476"/>
            <a:ext cx="2734408" cy="3050931"/>
            <a:chOff x="8141677" y="2286000"/>
            <a:chExt cx="2734408" cy="305093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910B648-38B9-4A3C-A0B7-4A32F0C347E9}"/>
                </a:ext>
              </a:extLst>
            </p:cNvPr>
            <p:cNvSpPr/>
            <p:nvPr/>
          </p:nvSpPr>
          <p:spPr>
            <a:xfrm>
              <a:off x="8141677" y="2286000"/>
              <a:ext cx="2734408" cy="305093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占位符 3">
              <a:extLst>
                <a:ext uri="{FF2B5EF4-FFF2-40B4-BE49-F238E27FC236}">
                  <a16:creationId xmlns:a16="http://schemas.microsoft.com/office/drawing/2014/main" id="{55BD6890-5912-43DC-9373-4EC975FB85C1}"/>
                </a:ext>
              </a:extLst>
            </p:cNvPr>
            <p:cNvSpPr txBox="1">
              <a:spLocks/>
            </p:cNvSpPr>
            <p:nvPr/>
          </p:nvSpPr>
          <p:spPr>
            <a:xfrm>
              <a:off x="9071035" y="4835125"/>
              <a:ext cx="1004950" cy="38351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group1</a:t>
              </a:r>
            </a:p>
          </p:txBody>
        </p:sp>
      </p:grp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7CE90796-D0B1-4636-877A-A2C5F806F80E}"/>
              </a:ext>
            </a:extLst>
          </p:cNvPr>
          <p:cNvSpPr txBox="1">
            <a:spLocks/>
          </p:cNvSpPr>
          <p:nvPr/>
        </p:nvSpPr>
        <p:spPr>
          <a:xfrm>
            <a:off x="911019" y="1714128"/>
            <a:ext cx="9214230" cy="666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生产者发送消息，多个消费者订阅同一个主题，只能有一个消费者收到消息（一对一）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7119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13B3B-40AC-4D26-98A7-D1E5F2E29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自媒体文章上下架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9DC36A-44E3-49EF-8CA7-C49065803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047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入门案例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E29EB89-B467-4C6D-A117-2B73C0E582F9}"/>
              </a:ext>
            </a:extLst>
          </p:cNvPr>
          <p:cNvSpPr/>
          <p:nvPr/>
        </p:nvSpPr>
        <p:spPr>
          <a:xfrm>
            <a:off x="8485504" y="3055327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DD75B3B-221E-44D9-80D8-5198AB9E7374}"/>
              </a:ext>
            </a:extLst>
          </p:cNvPr>
          <p:cNvGrpSpPr/>
          <p:nvPr/>
        </p:nvGrpSpPr>
        <p:grpSpPr>
          <a:xfrm>
            <a:off x="4541240" y="2851989"/>
            <a:ext cx="2593179" cy="1688973"/>
            <a:chOff x="4097767" y="2887024"/>
            <a:chExt cx="2593179" cy="168897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6BBE19C-2FBF-4863-8099-DA5157379121}"/>
                </a:ext>
              </a:extLst>
            </p:cNvPr>
            <p:cNvSpPr/>
            <p:nvPr/>
          </p:nvSpPr>
          <p:spPr>
            <a:xfrm>
              <a:off x="4097767" y="2887024"/>
              <a:ext cx="2593179" cy="154829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占位符 3">
              <a:extLst>
                <a:ext uri="{FF2B5EF4-FFF2-40B4-BE49-F238E27FC236}">
                  <a16:creationId xmlns:a16="http://schemas.microsoft.com/office/drawing/2014/main" id="{F8331CFB-656C-49DC-990E-B2AA6B1A7FAA}"/>
                </a:ext>
              </a:extLst>
            </p:cNvPr>
            <p:cNvSpPr txBox="1">
              <a:spLocks/>
            </p:cNvSpPr>
            <p:nvPr/>
          </p:nvSpPr>
          <p:spPr>
            <a:xfrm>
              <a:off x="4783615" y="4058807"/>
              <a:ext cx="1470346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400" dirty="0"/>
                <a:t>Kafka </a:t>
              </a:r>
              <a:r>
                <a:rPr lang="en-US" altLang="zh-CN" sz="1400" dirty="0"/>
                <a:t>Cluster</a:t>
              </a:r>
            </a:p>
            <a:p>
              <a:endParaRPr lang="zh-CN" altLang="en-US" sz="14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C96361-402F-4E02-A739-3AC03BF0B6F5}"/>
              </a:ext>
            </a:extLst>
          </p:cNvPr>
          <p:cNvGrpSpPr/>
          <p:nvPr/>
        </p:nvGrpSpPr>
        <p:grpSpPr>
          <a:xfrm>
            <a:off x="5127293" y="3003027"/>
            <a:ext cx="1391590" cy="988973"/>
            <a:chOff x="4639860" y="2079701"/>
            <a:chExt cx="1391590" cy="98897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B84FFD6-9F87-4835-8D1D-ACBE448DB011}"/>
                </a:ext>
              </a:extLst>
            </p:cNvPr>
            <p:cNvSpPr/>
            <p:nvPr/>
          </p:nvSpPr>
          <p:spPr>
            <a:xfrm>
              <a:off x="4639860" y="2079701"/>
              <a:ext cx="1391590" cy="854403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33333"/>
                </a:solidFill>
              </a:endParaRPr>
            </a:p>
          </p:txBody>
        </p:sp>
        <p:sp>
          <p:nvSpPr>
            <p:cNvPr id="17" name="文本占位符 3">
              <a:extLst>
                <a:ext uri="{FF2B5EF4-FFF2-40B4-BE49-F238E27FC236}">
                  <a16:creationId xmlns:a16="http://schemas.microsoft.com/office/drawing/2014/main" id="{2312F29E-8617-4E6A-B534-611D245BE654}"/>
                </a:ext>
              </a:extLst>
            </p:cNvPr>
            <p:cNvSpPr txBox="1">
              <a:spLocks/>
            </p:cNvSpPr>
            <p:nvPr/>
          </p:nvSpPr>
          <p:spPr>
            <a:xfrm>
              <a:off x="4925194" y="2551484"/>
              <a:ext cx="1078073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400" dirty="0">
                  <a:solidFill>
                    <a:schemeClr val="bg1"/>
                  </a:solidFill>
                </a:rPr>
                <a:t>broker1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5BBA635-0C35-4B2D-B86B-D604EC36A52B}"/>
                </a:ext>
              </a:extLst>
            </p:cNvPr>
            <p:cNvSpPr/>
            <p:nvPr/>
          </p:nvSpPr>
          <p:spPr>
            <a:xfrm>
              <a:off x="4907334" y="2206523"/>
              <a:ext cx="879231" cy="37301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topic</a:t>
              </a:r>
              <a:endParaRPr lang="zh-CN" altLang="en-US" dirty="0"/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046CFE-0891-4ABB-B05F-9CB0A1CB028E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2946902" y="3430229"/>
            <a:ext cx="2180391" cy="1356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418C94-3BAE-4208-835C-DA76E91B0070}"/>
              </a:ext>
            </a:extLst>
          </p:cNvPr>
          <p:cNvCxnSpPr>
            <a:stCxn id="16" idx="3"/>
            <a:endCxn id="11" idx="1"/>
          </p:cNvCxnSpPr>
          <p:nvPr/>
        </p:nvCxnSpPr>
        <p:spPr>
          <a:xfrm flipV="1">
            <a:off x="6518883" y="3429000"/>
            <a:ext cx="1966621" cy="122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1918A90-A176-4955-A370-996A211B484D}"/>
              </a:ext>
            </a:extLst>
          </p:cNvPr>
          <p:cNvSpPr/>
          <p:nvPr/>
        </p:nvSpPr>
        <p:spPr>
          <a:xfrm>
            <a:off x="1109310" y="3070125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3E2E299-67A4-4727-A4A7-C781E3BB4D2C}"/>
              </a:ext>
            </a:extLst>
          </p:cNvPr>
          <p:cNvSpPr/>
          <p:nvPr/>
        </p:nvSpPr>
        <p:spPr>
          <a:xfrm>
            <a:off x="8485504" y="4236962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E34B6C8-881A-4D5B-9825-4E73C736683D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6518883" y="3430229"/>
            <a:ext cx="1966621" cy="1180406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52F9FDC-8E2F-44D7-95CA-0AA9F18A350F}"/>
              </a:ext>
            </a:extLst>
          </p:cNvPr>
          <p:cNvGrpSpPr/>
          <p:nvPr/>
        </p:nvGrpSpPr>
        <p:grpSpPr>
          <a:xfrm>
            <a:off x="8036170" y="2725615"/>
            <a:ext cx="2734408" cy="1376160"/>
            <a:chOff x="8141677" y="2286000"/>
            <a:chExt cx="2734408" cy="305093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910B648-38B9-4A3C-A0B7-4A32F0C347E9}"/>
                </a:ext>
              </a:extLst>
            </p:cNvPr>
            <p:cNvSpPr/>
            <p:nvPr/>
          </p:nvSpPr>
          <p:spPr>
            <a:xfrm>
              <a:off x="8141677" y="2286000"/>
              <a:ext cx="2734408" cy="305093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占位符 3">
              <a:extLst>
                <a:ext uri="{FF2B5EF4-FFF2-40B4-BE49-F238E27FC236}">
                  <a16:creationId xmlns:a16="http://schemas.microsoft.com/office/drawing/2014/main" id="{55BD6890-5912-43DC-9373-4EC975FB85C1}"/>
                </a:ext>
              </a:extLst>
            </p:cNvPr>
            <p:cNvSpPr txBox="1">
              <a:spLocks/>
            </p:cNvSpPr>
            <p:nvPr/>
          </p:nvSpPr>
          <p:spPr>
            <a:xfrm>
              <a:off x="9084933" y="4514874"/>
              <a:ext cx="1004950" cy="38351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group1</a:t>
              </a:r>
            </a:p>
          </p:txBody>
        </p:sp>
      </p:grp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7CE90796-D0B1-4636-877A-A2C5F806F80E}"/>
              </a:ext>
            </a:extLst>
          </p:cNvPr>
          <p:cNvSpPr txBox="1">
            <a:spLocks/>
          </p:cNvSpPr>
          <p:nvPr/>
        </p:nvSpPr>
        <p:spPr>
          <a:xfrm>
            <a:off x="911019" y="1714128"/>
            <a:ext cx="9214230" cy="666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生产者发送消息，多个消费者订阅同一个主题，所有消费者都能收到消息（一对多）</a:t>
            </a:r>
            <a:endParaRPr lang="en-US" altLang="zh-CN" sz="14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9D8673E-556A-4C92-947B-083772D47FF4}"/>
              </a:ext>
            </a:extLst>
          </p:cNvPr>
          <p:cNvGrpSpPr/>
          <p:nvPr/>
        </p:nvGrpSpPr>
        <p:grpSpPr>
          <a:xfrm>
            <a:off x="8036170" y="4220367"/>
            <a:ext cx="2734408" cy="1376160"/>
            <a:chOff x="8141677" y="2286000"/>
            <a:chExt cx="2734408" cy="305093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171C173-AD44-4D04-8A87-B05F0A2A410D}"/>
                </a:ext>
              </a:extLst>
            </p:cNvPr>
            <p:cNvSpPr/>
            <p:nvPr/>
          </p:nvSpPr>
          <p:spPr>
            <a:xfrm>
              <a:off x="8141677" y="2286000"/>
              <a:ext cx="2734408" cy="305093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占位符 3">
              <a:extLst>
                <a:ext uri="{FF2B5EF4-FFF2-40B4-BE49-F238E27FC236}">
                  <a16:creationId xmlns:a16="http://schemas.microsoft.com/office/drawing/2014/main" id="{75646AB3-2D8A-4548-BD1C-D3CB55FA6A63}"/>
                </a:ext>
              </a:extLst>
            </p:cNvPr>
            <p:cNvSpPr txBox="1">
              <a:spLocks/>
            </p:cNvSpPr>
            <p:nvPr/>
          </p:nvSpPr>
          <p:spPr>
            <a:xfrm>
              <a:off x="9084933" y="4514874"/>
              <a:ext cx="1004950" cy="38351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group2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39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07F01B2-496A-48CF-A786-0721C76F3A8E}"/>
              </a:ext>
            </a:extLst>
          </p:cNvPr>
          <p:cNvSpPr/>
          <p:nvPr/>
        </p:nvSpPr>
        <p:spPr>
          <a:xfrm>
            <a:off x="4467347" y="3550981"/>
            <a:ext cx="2576069" cy="106704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034667-035B-465D-90C8-232666321894}"/>
              </a:ext>
            </a:extLst>
          </p:cNvPr>
          <p:cNvSpPr/>
          <p:nvPr/>
        </p:nvSpPr>
        <p:spPr>
          <a:xfrm>
            <a:off x="4465412" y="2124488"/>
            <a:ext cx="2576069" cy="106704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分区机制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D9B8EE-EAD5-454A-A7B7-CFE358DF82E2}"/>
              </a:ext>
            </a:extLst>
          </p:cNvPr>
          <p:cNvSpPr/>
          <p:nvPr/>
        </p:nvSpPr>
        <p:spPr>
          <a:xfrm>
            <a:off x="3859822" y="1571570"/>
            <a:ext cx="3991708" cy="3213643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9B948E00-C8D2-42C6-A034-2956A33E720F}"/>
              </a:ext>
            </a:extLst>
          </p:cNvPr>
          <p:cNvSpPr txBox="1">
            <a:spLocks/>
          </p:cNvSpPr>
          <p:nvPr/>
        </p:nvSpPr>
        <p:spPr>
          <a:xfrm>
            <a:off x="5178669" y="1589510"/>
            <a:ext cx="166174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8A23953A-ECF9-45CB-834F-9D3450412714}"/>
              </a:ext>
            </a:extLst>
          </p:cNvPr>
          <p:cNvSpPr txBox="1">
            <a:spLocks/>
          </p:cNvSpPr>
          <p:nvPr/>
        </p:nvSpPr>
        <p:spPr>
          <a:xfrm>
            <a:off x="5298156" y="2089320"/>
            <a:ext cx="997139" cy="39310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bg1"/>
                </a:solidFill>
              </a:rPr>
              <a:t>Borker1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E3F1B3D0-9EDC-4172-9622-4883C1FAF661}"/>
              </a:ext>
            </a:extLst>
          </p:cNvPr>
          <p:cNvSpPr txBox="1">
            <a:spLocks/>
          </p:cNvSpPr>
          <p:nvPr/>
        </p:nvSpPr>
        <p:spPr>
          <a:xfrm>
            <a:off x="5292458" y="3516030"/>
            <a:ext cx="1498301" cy="39310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bg1"/>
                </a:solidFill>
              </a:rPr>
              <a:t>Borker2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038710-C93A-48E2-936D-01E85444FEF5}"/>
              </a:ext>
            </a:extLst>
          </p:cNvPr>
          <p:cNvSpPr/>
          <p:nvPr/>
        </p:nvSpPr>
        <p:spPr>
          <a:xfrm>
            <a:off x="4756638" y="2570342"/>
            <a:ext cx="852854" cy="4636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T1</a:t>
            </a:r>
            <a:r>
              <a:rPr lang="en-US" altLang="zh-CN" dirty="0"/>
              <a:t> P1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46E8BF-4E43-4C32-893C-3EC82196835D}"/>
              </a:ext>
            </a:extLst>
          </p:cNvPr>
          <p:cNvSpPr/>
          <p:nvPr/>
        </p:nvSpPr>
        <p:spPr>
          <a:xfrm>
            <a:off x="5883857" y="2570342"/>
            <a:ext cx="852854" cy="4636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T2 P2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1400049-4890-4667-9BF2-FB74EEB4A81E}"/>
              </a:ext>
            </a:extLst>
          </p:cNvPr>
          <p:cNvSpPr/>
          <p:nvPr/>
        </p:nvSpPr>
        <p:spPr>
          <a:xfrm>
            <a:off x="4756638" y="3952176"/>
            <a:ext cx="852854" cy="4636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T1</a:t>
            </a:r>
            <a:r>
              <a:rPr lang="en-US" altLang="zh-CN" dirty="0">
                <a:solidFill>
                  <a:srgbClr val="FFFF00"/>
                </a:solidFill>
              </a:rPr>
              <a:t> P1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307E5E6-A1B9-473B-8A0E-3645195A3AD1}"/>
              </a:ext>
            </a:extLst>
          </p:cNvPr>
          <p:cNvSpPr/>
          <p:nvPr/>
        </p:nvSpPr>
        <p:spPr>
          <a:xfrm>
            <a:off x="5883857" y="3956853"/>
            <a:ext cx="852854" cy="4636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T3 P2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98D8312-1018-45B4-813C-274289D7AD74}"/>
              </a:ext>
            </a:extLst>
          </p:cNvPr>
          <p:cNvCxnSpPr>
            <a:cxnSpLocks/>
            <a:stCxn id="36" idx="3"/>
            <a:endCxn id="13" idx="1"/>
          </p:cNvCxnSpPr>
          <p:nvPr/>
        </p:nvCxnSpPr>
        <p:spPr>
          <a:xfrm flipV="1">
            <a:off x="2779871" y="2658012"/>
            <a:ext cx="1685541" cy="565632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126B66B-F1D6-44A3-A080-9D5B1DE26A13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>
            <a:off x="2779871" y="3223644"/>
            <a:ext cx="1687476" cy="86086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2B0803A-BBEA-42EE-B7F3-DF308746EE6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043416" y="3301087"/>
            <a:ext cx="2109374" cy="783418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0F31D29-6814-4522-8EA2-4E142D2D6DBD}"/>
              </a:ext>
            </a:extLst>
          </p:cNvPr>
          <p:cNvSpPr/>
          <p:nvPr/>
        </p:nvSpPr>
        <p:spPr>
          <a:xfrm>
            <a:off x="721005" y="2544738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623751D-6654-4190-85E2-AC50B205CB19}"/>
              </a:ext>
            </a:extLst>
          </p:cNvPr>
          <p:cNvSpPr/>
          <p:nvPr/>
        </p:nvSpPr>
        <p:spPr>
          <a:xfrm>
            <a:off x="815084" y="2675806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031239D-A528-4D20-8136-0CBA117CA7D0}"/>
              </a:ext>
            </a:extLst>
          </p:cNvPr>
          <p:cNvSpPr/>
          <p:nvPr/>
        </p:nvSpPr>
        <p:spPr>
          <a:xfrm>
            <a:off x="942279" y="2849971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838F268-AF60-4769-92C2-47E586E511CA}"/>
              </a:ext>
            </a:extLst>
          </p:cNvPr>
          <p:cNvSpPr/>
          <p:nvPr/>
        </p:nvSpPr>
        <p:spPr>
          <a:xfrm>
            <a:off x="9152755" y="289933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1CA5B9-E3CC-4EA4-BB10-627240000FCE}"/>
              </a:ext>
            </a:extLst>
          </p:cNvPr>
          <p:cNvSpPr/>
          <p:nvPr/>
        </p:nvSpPr>
        <p:spPr>
          <a:xfrm>
            <a:off x="9273210" y="305122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61F2765-1D58-4D85-84DC-BD16978779C2}"/>
              </a:ext>
            </a:extLst>
          </p:cNvPr>
          <p:cNvSpPr/>
          <p:nvPr/>
        </p:nvSpPr>
        <p:spPr>
          <a:xfrm>
            <a:off x="9384873" y="3225452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EA3200-1D1F-4278-A04A-5438BB4BAB94}"/>
              </a:ext>
            </a:extLst>
          </p:cNvPr>
          <p:cNvCxnSpPr>
            <a:stCxn id="13" idx="3"/>
            <a:endCxn id="38" idx="1"/>
          </p:cNvCxnSpPr>
          <p:nvPr/>
        </p:nvCxnSpPr>
        <p:spPr>
          <a:xfrm>
            <a:off x="7041481" y="2658012"/>
            <a:ext cx="2111274" cy="61499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占位符 3">
            <a:extLst>
              <a:ext uri="{FF2B5EF4-FFF2-40B4-BE49-F238E27FC236}">
                <a16:creationId xmlns:a16="http://schemas.microsoft.com/office/drawing/2014/main" id="{E58F6A3D-1E29-422D-8882-B89B85ED9E4E}"/>
              </a:ext>
            </a:extLst>
          </p:cNvPr>
          <p:cNvSpPr txBox="1">
            <a:spLocks/>
          </p:cNvSpPr>
          <p:nvPr/>
        </p:nvSpPr>
        <p:spPr>
          <a:xfrm>
            <a:off x="721005" y="5184959"/>
            <a:ext cx="9214230" cy="860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Kafka </a:t>
            </a:r>
            <a:r>
              <a:rPr lang="zh-CN" altLang="en-US" sz="1400" dirty="0"/>
              <a:t>中的分区机制指的是将每个主题划分成多个分区（</a:t>
            </a:r>
            <a:r>
              <a:rPr lang="en-US" altLang="zh-CN" sz="1400" dirty="0"/>
              <a:t>Partition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可以处理更多的消息，不受单台服务器的限制，可以不受限的处理更多的数据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1149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2DF8D-7619-4032-A18D-0BC1DEF1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77CCE-B285-4CC7-A169-E45E7464C9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topic</a:t>
            </a:r>
            <a:r>
              <a:rPr lang="zh-CN" altLang="en-US" dirty="0"/>
              <a:t>剖析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FA1CA1-5629-41C2-A088-8A8C68CE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052637"/>
            <a:ext cx="5086350" cy="2752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E1F4A773-FCCC-4B7C-9AB3-92F789F0417E}"/>
              </a:ext>
            </a:extLst>
          </p:cNvPr>
          <p:cNvSpPr txBox="1">
            <a:spLocks/>
          </p:cNvSpPr>
          <p:nvPr/>
        </p:nvSpPr>
        <p:spPr>
          <a:xfrm>
            <a:off x="721005" y="5184959"/>
            <a:ext cx="10858464" cy="860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每一个分区都是一个顺序的、不可变的消息队列， 并且可以持续的添加。分区中的消息都被分了一个序列号，称之为</a:t>
            </a:r>
            <a:r>
              <a:rPr lang="zh-CN" altLang="en-US" sz="1400" dirty="0">
                <a:solidFill>
                  <a:srgbClr val="C00000"/>
                </a:solidFill>
              </a:rPr>
              <a:t>偏移量</a:t>
            </a:r>
            <a:r>
              <a:rPr lang="en-US" altLang="zh-CN" sz="1400" dirty="0">
                <a:solidFill>
                  <a:srgbClr val="C00000"/>
                </a:solidFill>
              </a:rPr>
              <a:t>(offset)</a:t>
            </a:r>
            <a:r>
              <a:rPr lang="zh-CN" altLang="en-US" sz="1400" dirty="0"/>
              <a:t>，在每个分区中此偏移量都是唯一的。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048039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61C74-5030-4513-BEFF-E55888CC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8CDBCE-E4DB-441E-9577-CE2FDD09A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分区策略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E1C450D-DD57-4600-B69F-DCB9A3046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5429"/>
              </p:ext>
            </p:extLst>
          </p:nvPr>
        </p:nvGraphicFramePr>
        <p:xfrm>
          <a:off x="872646" y="2077140"/>
          <a:ext cx="10152907" cy="238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608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8115299">
                  <a:extLst>
                    <a:ext uri="{9D8B030D-6E8A-4147-A177-3AD203B41FA5}">
                      <a16:colId xmlns:a16="http://schemas.microsoft.com/office/drawing/2014/main" val="3204563152"/>
                    </a:ext>
                  </a:extLst>
                </a:gridCol>
              </a:tblGrid>
              <a:tr h="5825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分区策略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5108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轮询策略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按顺序轮流将每条数据分配到每个分区中</a:t>
                      </a:r>
                    </a:p>
                    <a:p>
                      <a:pPr algn="ctr"/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随机策略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每次都随机地将消息分配到每个分区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553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按键保存策略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生产者发送数据的时候，可以指定一个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key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，计算这个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key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的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hashCode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值，按照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hashCode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的值对不同消息进行存储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97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45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高可用设计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855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07F01B2-496A-48CF-A786-0721C76F3A8E}"/>
              </a:ext>
            </a:extLst>
          </p:cNvPr>
          <p:cNvSpPr/>
          <p:nvPr/>
        </p:nvSpPr>
        <p:spPr>
          <a:xfrm>
            <a:off x="4467347" y="3550981"/>
            <a:ext cx="2576069" cy="106704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broker2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034667-035B-465D-90C8-232666321894}"/>
              </a:ext>
            </a:extLst>
          </p:cNvPr>
          <p:cNvSpPr/>
          <p:nvPr/>
        </p:nvSpPr>
        <p:spPr>
          <a:xfrm>
            <a:off x="4465412" y="2124488"/>
            <a:ext cx="2576069" cy="106704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broker1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高可用设计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集群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D9B8EE-EAD5-454A-A7B7-CFE358DF82E2}"/>
              </a:ext>
            </a:extLst>
          </p:cNvPr>
          <p:cNvSpPr/>
          <p:nvPr/>
        </p:nvSpPr>
        <p:spPr>
          <a:xfrm>
            <a:off x="3859822" y="1571570"/>
            <a:ext cx="3991708" cy="3213643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9B948E00-C8D2-42C6-A034-2956A33E720F}"/>
              </a:ext>
            </a:extLst>
          </p:cNvPr>
          <p:cNvSpPr txBox="1">
            <a:spLocks/>
          </p:cNvSpPr>
          <p:nvPr/>
        </p:nvSpPr>
        <p:spPr>
          <a:xfrm>
            <a:off x="5178669" y="1589510"/>
            <a:ext cx="166174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98D8312-1018-45B4-813C-274289D7AD74}"/>
              </a:ext>
            </a:extLst>
          </p:cNvPr>
          <p:cNvCxnSpPr>
            <a:cxnSpLocks/>
            <a:stCxn id="36" idx="3"/>
            <a:endCxn id="13" idx="1"/>
          </p:cNvCxnSpPr>
          <p:nvPr/>
        </p:nvCxnSpPr>
        <p:spPr>
          <a:xfrm flipV="1">
            <a:off x="2779871" y="2658012"/>
            <a:ext cx="1685541" cy="565632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126B66B-F1D6-44A3-A080-9D5B1DE26A13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>
            <a:off x="2779871" y="3223644"/>
            <a:ext cx="1687476" cy="86086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2B0803A-BBEA-42EE-B7F3-DF308746EE6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043416" y="3301087"/>
            <a:ext cx="2109374" cy="783418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0F31D29-6814-4522-8EA2-4E142D2D6DBD}"/>
              </a:ext>
            </a:extLst>
          </p:cNvPr>
          <p:cNvSpPr/>
          <p:nvPr/>
        </p:nvSpPr>
        <p:spPr>
          <a:xfrm>
            <a:off x="721005" y="2544738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623751D-6654-4190-85E2-AC50B205CB19}"/>
              </a:ext>
            </a:extLst>
          </p:cNvPr>
          <p:cNvSpPr/>
          <p:nvPr/>
        </p:nvSpPr>
        <p:spPr>
          <a:xfrm>
            <a:off x="815084" y="2675806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031239D-A528-4D20-8136-0CBA117CA7D0}"/>
              </a:ext>
            </a:extLst>
          </p:cNvPr>
          <p:cNvSpPr/>
          <p:nvPr/>
        </p:nvSpPr>
        <p:spPr>
          <a:xfrm>
            <a:off x="942279" y="2849971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838F268-AF60-4769-92C2-47E586E511CA}"/>
              </a:ext>
            </a:extLst>
          </p:cNvPr>
          <p:cNvSpPr/>
          <p:nvPr/>
        </p:nvSpPr>
        <p:spPr>
          <a:xfrm>
            <a:off x="9152755" y="289933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1CA5B9-E3CC-4EA4-BB10-627240000FCE}"/>
              </a:ext>
            </a:extLst>
          </p:cNvPr>
          <p:cNvSpPr/>
          <p:nvPr/>
        </p:nvSpPr>
        <p:spPr>
          <a:xfrm>
            <a:off x="9273210" y="305122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61F2765-1D58-4D85-84DC-BD16978779C2}"/>
              </a:ext>
            </a:extLst>
          </p:cNvPr>
          <p:cNvSpPr/>
          <p:nvPr/>
        </p:nvSpPr>
        <p:spPr>
          <a:xfrm>
            <a:off x="9384873" y="3225452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EA3200-1D1F-4278-A04A-5438BB4BAB94}"/>
              </a:ext>
            </a:extLst>
          </p:cNvPr>
          <p:cNvCxnSpPr>
            <a:stCxn id="13" idx="3"/>
            <a:endCxn id="38" idx="1"/>
          </p:cNvCxnSpPr>
          <p:nvPr/>
        </p:nvCxnSpPr>
        <p:spPr>
          <a:xfrm>
            <a:off x="7041481" y="2658012"/>
            <a:ext cx="2111274" cy="61499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占位符 3">
            <a:extLst>
              <a:ext uri="{FF2B5EF4-FFF2-40B4-BE49-F238E27FC236}">
                <a16:creationId xmlns:a16="http://schemas.microsoft.com/office/drawing/2014/main" id="{E58F6A3D-1E29-422D-8882-B89B85ED9E4E}"/>
              </a:ext>
            </a:extLst>
          </p:cNvPr>
          <p:cNvSpPr txBox="1">
            <a:spLocks/>
          </p:cNvSpPr>
          <p:nvPr/>
        </p:nvSpPr>
        <p:spPr>
          <a:xfrm>
            <a:off x="721005" y="5184960"/>
            <a:ext cx="10963972" cy="8608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Kafka </a:t>
            </a:r>
            <a:r>
              <a:rPr lang="zh-CN" altLang="en-US" sz="1400" dirty="0"/>
              <a:t>的服务器端由被称为 </a:t>
            </a:r>
            <a:r>
              <a:rPr lang="en-US" altLang="zh-CN" sz="1400" dirty="0"/>
              <a:t>Broker </a:t>
            </a:r>
            <a:r>
              <a:rPr lang="zh-CN" altLang="en-US" sz="1400" dirty="0"/>
              <a:t>的服务进程构成，即一个 </a:t>
            </a:r>
            <a:r>
              <a:rPr lang="en-US" altLang="zh-CN" sz="1400" dirty="0"/>
              <a:t>Kafka </a:t>
            </a:r>
            <a:r>
              <a:rPr lang="zh-CN" altLang="en-US" sz="1400" dirty="0"/>
              <a:t>集群由多个 </a:t>
            </a:r>
            <a:r>
              <a:rPr lang="en-US" altLang="zh-CN" sz="1400" dirty="0"/>
              <a:t>Broker </a:t>
            </a:r>
            <a:r>
              <a:rPr lang="zh-CN" altLang="en-US" sz="1400" dirty="0"/>
              <a:t>组成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这样如果集群中某一台机器宕机，其他机器上的 </a:t>
            </a:r>
            <a:r>
              <a:rPr lang="en-US" altLang="zh-CN" sz="1400" dirty="0"/>
              <a:t>Broker </a:t>
            </a:r>
            <a:r>
              <a:rPr lang="zh-CN" altLang="en-US" sz="1400" dirty="0"/>
              <a:t>也依然能够对外提供服务。这其实就是 </a:t>
            </a:r>
            <a:r>
              <a:rPr lang="en-US" altLang="zh-CN" sz="1400" dirty="0"/>
              <a:t>Kafka </a:t>
            </a:r>
            <a:r>
              <a:rPr lang="zh-CN" altLang="en-US" sz="1400" dirty="0"/>
              <a:t>提供高可用的手段之一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82539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高可用设计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备份机制</a:t>
            </a:r>
            <a:r>
              <a:rPr lang="en-US" altLang="zh-CN" dirty="0"/>
              <a:t>(Replication</a:t>
            </a:r>
            <a:r>
              <a:rPr lang="zh-CN" altLang="en-US" dirty="0"/>
              <a:t>）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147202B-CF03-418D-9932-EB845BBE27DA}"/>
              </a:ext>
            </a:extLst>
          </p:cNvPr>
          <p:cNvSpPr/>
          <p:nvPr/>
        </p:nvSpPr>
        <p:spPr>
          <a:xfrm>
            <a:off x="3973389" y="2021104"/>
            <a:ext cx="6268916" cy="1956812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8944CF-F650-41C6-A045-E4BFD1427A1F}"/>
              </a:ext>
            </a:extLst>
          </p:cNvPr>
          <p:cNvSpPr/>
          <p:nvPr/>
        </p:nvSpPr>
        <p:spPr>
          <a:xfrm>
            <a:off x="4351459" y="2691099"/>
            <a:ext cx="1585546" cy="88189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Leader Replica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CA352A-9000-4FA8-88F0-4B6CB2333588}"/>
              </a:ext>
            </a:extLst>
          </p:cNvPr>
          <p:cNvSpPr/>
          <p:nvPr/>
        </p:nvSpPr>
        <p:spPr>
          <a:xfrm>
            <a:off x="8413505" y="2691099"/>
            <a:ext cx="1441938" cy="88189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35F17D-991C-4644-99A4-8371B45211DA}"/>
              </a:ext>
            </a:extLst>
          </p:cNvPr>
          <p:cNvSpPr/>
          <p:nvPr/>
        </p:nvSpPr>
        <p:spPr>
          <a:xfrm>
            <a:off x="8523410" y="2779960"/>
            <a:ext cx="1441938" cy="88189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follower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49CBB4-CAC0-4472-9F95-C148A64875A2}"/>
              </a:ext>
            </a:extLst>
          </p:cNvPr>
          <p:cNvCxnSpPr>
            <a:cxnSpLocks/>
          </p:cNvCxnSpPr>
          <p:nvPr/>
        </p:nvCxnSpPr>
        <p:spPr>
          <a:xfrm>
            <a:off x="5937005" y="2922835"/>
            <a:ext cx="2476500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BD053BD-D62F-4B12-A32E-02EE6E0C8289}"/>
              </a:ext>
            </a:extLst>
          </p:cNvPr>
          <p:cNvCxnSpPr/>
          <p:nvPr/>
        </p:nvCxnSpPr>
        <p:spPr>
          <a:xfrm flipH="1">
            <a:off x="5937005" y="3344865"/>
            <a:ext cx="2476500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占位符 3">
            <a:extLst>
              <a:ext uri="{FF2B5EF4-FFF2-40B4-BE49-F238E27FC236}">
                <a16:creationId xmlns:a16="http://schemas.microsoft.com/office/drawing/2014/main" id="{D3A658E8-DF55-4732-BAA0-E5EEDE285D97}"/>
              </a:ext>
            </a:extLst>
          </p:cNvPr>
          <p:cNvSpPr txBox="1">
            <a:spLocks/>
          </p:cNvSpPr>
          <p:nvPr/>
        </p:nvSpPr>
        <p:spPr>
          <a:xfrm>
            <a:off x="6308564" y="2021104"/>
            <a:ext cx="1598566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sp>
        <p:nvSpPr>
          <p:cNvPr id="44" name="文本占位符 3">
            <a:extLst>
              <a:ext uri="{FF2B5EF4-FFF2-40B4-BE49-F238E27FC236}">
                <a16:creationId xmlns:a16="http://schemas.microsoft.com/office/drawing/2014/main" id="{5EC51075-B6F7-4F47-A421-886473707B96}"/>
              </a:ext>
            </a:extLst>
          </p:cNvPr>
          <p:cNvSpPr txBox="1">
            <a:spLocks/>
          </p:cNvSpPr>
          <p:nvPr/>
        </p:nvSpPr>
        <p:spPr>
          <a:xfrm>
            <a:off x="956163" y="4420714"/>
            <a:ext cx="11038389" cy="18695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Kafka </a:t>
            </a:r>
            <a:r>
              <a:rPr lang="zh-CN" altLang="en-US" sz="1400" dirty="0"/>
              <a:t>中消息的备份又叫做 副本（</a:t>
            </a:r>
            <a:r>
              <a:rPr lang="en-US" altLang="zh-CN" sz="1400" dirty="0"/>
              <a:t>Replica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Kafka </a:t>
            </a:r>
            <a:r>
              <a:rPr lang="zh-CN" altLang="en-US" sz="1400" dirty="0"/>
              <a:t>定义了两类副本：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领导者副本（</a:t>
            </a:r>
            <a:r>
              <a:rPr lang="en-US" altLang="zh-CN" sz="1400" dirty="0"/>
              <a:t>Leader Replica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追随者副本（</a:t>
            </a:r>
            <a:r>
              <a:rPr lang="en-US" altLang="zh-CN" sz="1400" dirty="0"/>
              <a:t>Follower Replica</a:t>
            </a:r>
            <a:r>
              <a:rPr lang="zh-CN" altLang="en-US" sz="1400" dirty="0"/>
              <a:t>）</a:t>
            </a: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D90A46C5-7998-4BBC-93CF-D1451F54CD45}"/>
              </a:ext>
            </a:extLst>
          </p:cNvPr>
          <p:cNvSpPr txBox="1">
            <a:spLocks/>
          </p:cNvSpPr>
          <p:nvPr/>
        </p:nvSpPr>
        <p:spPr>
          <a:xfrm>
            <a:off x="6821744" y="2541527"/>
            <a:ext cx="749520" cy="3516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同步</a:t>
            </a:r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EFA9EEE5-3181-4304-A11F-207E640456A9}"/>
              </a:ext>
            </a:extLst>
          </p:cNvPr>
          <p:cNvSpPr txBox="1">
            <a:spLocks/>
          </p:cNvSpPr>
          <p:nvPr/>
        </p:nvSpPr>
        <p:spPr>
          <a:xfrm>
            <a:off x="6821306" y="2956213"/>
            <a:ext cx="749520" cy="3516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确认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17B8DA8-C63D-468E-926D-8E5B36B9E2D3}"/>
              </a:ext>
            </a:extLst>
          </p:cNvPr>
          <p:cNvSpPr/>
          <p:nvPr/>
        </p:nvSpPr>
        <p:spPr>
          <a:xfrm>
            <a:off x="956163" y="2747737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B208929-EAF8-4612-BAB8-D0B474CA5469}"/>
              </a:ext>
            </a:extLst>
          </p:cNvPr>
          <p:cNvCxnSpPr>
            <a:stCxn id="27" idx="3"/>
            <a:endCxn id="11" idx="1"/>
          </p:cNvCxnSpPr>
          <p:nvPr/>
        </p:nvCxnSpPr>
        <p:spPr>
          <a:xfrm>
            <a:off x="2793755" y="3121410"/>
            <a:ext cx="1557704" cy="10638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68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高可用设计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备份机制</a:t>
            </a:r>
            <a:r>
              <a:rPr lang="en-US" altLang="zh-CN" dirty="0"/>
              <a:t>(Replication)-</a:t>
            </a:r>
            <a:r>
              <a:rPr lang="zh-CN" altLang="en-US" dirty="0"/>
              <a:t>同步方式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147202B-CF03-418D-9932-EB845BBE27DA}"/>
              </a:ext>
            </a:extLst>
          </p:cNvPr>
          <p:cNvSpPr/>
          <p:nvPr/>
        </p:nvSpPr>
        <p:spPr>
          <a:xfrm>
            <a:off x="4210781" y="1519943"/>
            <a:ext cx="6268916" cy="306595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8944CF-F650-41C6-A045-E4BFD1427A1F}"/>
              </a:ext>
            </a:extLst>
          </p:cNvPr>
          <p:cNvSpPr/>
          <p:nvPr/>
        </p:nvSpPr>
        <p:spPr>
          <a:xfrm>
            <a:off x="4546068" y="2653408"/>
            <a:ext cx="1560577" cy="64704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Leader Replica</a:t>
            </a:r>
            <a:endParaRPr lang="zh-CN" altLang="en-US" dirty="0"/>
          </a:p>
        </p:txBody>
      </p:sp>
      <p:sp>
        <p:nvSpPr>
          <p:cNvPr id="37" name="文本占位符 3">
            <a:extLst>
              <a:ext uri="{FF2B5EF4-FFF2-40B4-BE49-F238E27FC236}">
                <a16:creationId xmlns:a16="http://schemas.microsoft.com/office/drawing/2014/main" id="{D3A658E8-DF55-4732-BAA0-E5EEDE285D97}"/>
              </a:ext>
            </a:extLst>
          </p:cNvPr>
          <p:cNvSpPr txBox="1">
            <a:spLocks/>
          </p:cNvSpPr>
          <p:nvPr/>
        </p:nvSpPr>
        <p:spPr>
          <a:xfrm>
            <a:off x="6545956" y="1519943"/>
            <a:ext cx="1598566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17B8DA8-C63D-468E-926D-8E5B36B9E2D3}"/>
              </a:ext>
            </a:extLst>
          </p:cNvPr>
          <p:cNvSpPr/>
          <p:nvPr/>
        </p:nvSpPr>
        <p:spPr>
          <a:xfrm>
            <a:off x="1177140" y="2603043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D49B4D3-669E-43D1-B868-BDC53C6F5BE2}"/>
              </a:ext>
            </a:extLst>
          </p:cNvPr>
          <p:cNvSpPr/>
          <p:nvPr/>
        </p:nvSpPr>
        <p:spPr>
          <a:xfrm>
            <a:off x="6765479" y="2030591"/>
            <a:ext cx="1499005" cy="2348326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279D869-6B09-44D4-8A12-B35E869B6490}"/>
              </a:ext>
            </a:extLst>
          </p:cNvPr>
          <p:cNvSpPr/>
          <p:nvPr/>
        </p:nvSpPr>
        <p:spPr>
          <a:xfrm>
            <a:off x="8711031" y="2030591"/>
            <a:ext cx="1499005" cy="2348326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69C945-1F44-469D-ACE7-CE3DE1EC05A8}"/>
              </a:ext>
            </a:extLst>
          </p:cNvPr>
          <p:cNvSpPr/>
          <p:nvPr/>
        </p:nvSpPr>
        <p:spPr>
          <a:xfrm>
            <a:off x="6992721" y="2337403"/>
            <a:ext cx="1120286" cy="5488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follower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F12E0D6-9BA3-46FE-A8D5-14867D376DD9}"/>
              </a:ext>
            </a:extLst>
          </p:cNvPr>
          <p:cNvSpPr/>
          <p:nvPr/>
        </p:nvSpPr>
        <p:spPr>
          <a:xfrm>
            <a:off x="6998467" y="3217241"/>
            <a:ext cx="1120286" cy="5488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6CCC6F-8728-43E7-93C3-DC82263CCFFC}"/>
              </a:ext>
            </a:extLst>
          </p:cNvPr>
          <p:cNvSpPr/>
          <p:nvPr/>
        </p:nvSpPr>
        <p:spPr>
          <a:xfrm>
            <a:off x="8934099" y="2378977"/>
            <a:ext cx="1120286" cy="5488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8146858-AACC-4A9F-99AA-2BE453DD2067}"/>
              </a:ext>
            </a:extLst>
          </p:cNvPr>
          <p:cNvSpPr/>
          <p:nvPr/>
        </p:nvSpPr>
        <p:spPr>
          <a:xfrm>
            <a:off x="8934099" y="3217759"/>
            <a:ext cx="1120286" cy="5488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follower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99855C4-66DE-4623-8C0D-43ADFC7BB215}"/>
              </a:ext>
            </a:extLst>
          </p:cNvPr>
          <p:cNvCxnSpPr>
            <a:stCxn id="11" idx="3"/>
            <a:endCxn id="23" idx="1"/>
          </p:cNvCxnSpPr>
          <p:nvPr/>
        </p:nvCxnSpPr>
        <p:spPr>
          <a:xfrm flipV="1">
            <a:off x="6106645" y="2611834"/>
            <a:ext cx="886076" cy="36509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DCE0C1E-59C7-4C45-ADE0-9EC33D0D7A91}"/>
              </a:ext>
            </a:extLst>
          </p:cNvPr>
          <p:cNvCxnSpPr>
            <a:stCxn id="11" idx="3"/>
            <a:endCxn id="30" idx="1"/>
          </p:cNvCxnSpPr>
          <p:nvPr/>
        </p:nvCxnSpPr>
        <p:spPr>
          <a:xfrm>
            <a:off x="6106645" y="2976933"/>
            <a:ext cx="2827454" cy="515257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占位符 3">
            <a:extLst>
              <a:ext uri="{FF2B5EF4-FFF2-40B4-BE49-F238E27FC236}">
                <a16:creationId xmlns:a16="http://schemas.microsoft.com/office/drawing/2014/main" id="{6440032F-2F93-4E6B-87A8-852B434C86D2}"/>
              </a:ext>
            </a:extLst>
          </p:cNvPr>
          <p:cNvSpPr txBox="1">
            <a:spLocks/>
          </p:cNvSpPr>
          <p:nvPr/>
        </p:nvSpPr>
        <p:spPr>
          <a:xfrm>
            <a:off x="7315741" y="4000151"/>
            <a:ext cx="614918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ISR</a:t>
            </a:r>
            <a:endParaRPr lang="zh-CN" altLang="en-US" sz="1400" dirty="0"/>
          </a:p>
        </p:txBody>
      </p:sp>
      <p:sp>
        <p:nvSpPr>
          <p:cNvPr id="33" name="文本占位符 3">
            <a:extLst>
              <a:ext uri="{FF2B5EF4-FFF2-40B4-BE49-F238E27FC236}">
                <a16:creationId xmlns:a16="http://schemas.microsoft.com/office/drawing/2014/main" id="{A79FEB90-29D2-449B-945C-242B92586C3F}"/>
              </a:ext>
            </a:extLst>
          </p:cNvPr>
          <p:cNvSpPr txBox="1">
            <a:spLocks/>
          </p:cNvSpPr>
          <p:nvPr/>
        </p:nvSpPr>
        <p:spPr>
          <a:xfrm>
            <a:off x="9232202" y="3964981"/>
            <a:ext cx="614918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普通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AF06F41-8D88-4C4B-810F-7CFB1BC25318}"/>
              </a:ext>
            </a:extLst>
          </p:cNvPr>
          <p:cNvCxnSpPr>
            <a:stCxn id="27" idx="3"/>
            <a:endCxn id="11" idx="1"/>
          </p:cNvCxnSpPr>
          <p:nvPr/>
        </p:nvCxnSpPr>
        <p:spPr>
          <a:xfrm>
            <a:off x="3014732" y="2976716"/>
            <a:ext cx="1531336" cy="217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占位符 3">
            <a:extLst>
              <a:ext uri="{FF2B5EF4-FFF2-40B4-BE49-F238E27FC236}">
                <a16:creationId xmlns:a16="http://schemas.microsoft.com/office/drawing/2014/main" id="{BC0C6AD9-745C-4694-9482-48ECFE61C52B}"/>
              </a:ext>
            </a:extLst>
          </p:cNvPr>
          <p:cNvSpPr txBox="1">
            <a:spLocks/>
          </p:cNvSpPr>
          <p:nvPr/>
        </p:nvSpPr>
        <p:spPr>
          <a:xfrm>
            <a:off x="1108371" y="4791459"/>
            <a:ext cx="10136991" cy="5167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ISR</a:t>
            </a:r>
            <a:r>
              <a:rPr lang="zh-CN" altLang="en-US" sz="1400" dirty="0"/>
              <a:t>（</a:t>
            </a:r>
            <a:r>
              <a:rPr lang="en-US" altLang="zh-CN" sz="1400" dirty="0"/>
              <a:t>in-sync replica</a:t>
            </a:r>
            <a:r>
              <a:rPr lang="zh-CN" altLang="en-US" sz="1400" dirty="0"/>
              <a:t>）需要同步复制保存的</a:t>
            </a:r>
            <a:r>
              <a:rPr lang="en-US" altLang="zh-CN" sz="1400" dirty="0"/>
              <a:t>follower</a:t>
            </a:r>
            <a:endParaRPr lang="zh-CN" altLang="en-US" sz="1400" dirty="0"/>
          </a:p>
        </p:txBody>
      </p:sp>
      <p:sp>
        <p:nvSpPr>
          <p:cNvPr id="39" name="文本占位符 3">
            <a:extLst>
              <a:ext uri="{FF2B5EF4-FFF2-40B4-BE49-F238E27FC236}">
                <a16:creationId xmlns:a16="http://schemas.microsoft.com/office/drawing/2014/main" id="{D4B3F54F-A83C-4BF4-A094-871C1F984692}"/>
              </a:ext>
            </a:extLst>
          </p:cNvPr>
          <p:cNvSpPr txBox="1">
            <a:spLocks/>
          </p:cNvSpPr>
          <p:nvPr/>
        </p:nvSpPr>
        <p:spPr>
          <a:xfrm>
            <a:off x="6222152" y="2322118"/>
            <a:ext cx="614918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同步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A636F9F7-7D32-4CC4-8B95-3484ABE9139A}"/>
              </a:ext>
            </a:extLst>
          </p:cNvPr>
          <p:cNvSpPr txBox="1">
            <a:spLocks/>
          </p:cNvSpPr>
          <p:nvPr/>
        </p:nvSpPr>
        <p:spPr>
          <a:xfrm>
            <a:off x="6211662" y="3069242"/>
            <a:ext cx="818456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异步</a:t>
            </a:r>
          </a:p>
        </p:txBody>
      </p:sp>
      <p:sp>
        <p:nvSpPr>
          <p:cNvPr id="41" name="文本占位符 3">
            <a:extLst>
              <a:ext uri="{FF2B5EF4-FFF2-40B4-BE49-F238E27FC236}">
                <a16:creationId xmlns:a16="http://schemas.microsoft.com/office/drawing/2014/main" id="{01F0D44A-0CC9-431C-90CE-543DB3C3D549}"/>
              </a:ext>
            </a:extLst>
          </p:cNvPr>
          <p:cNvSpPr txBox="1">
            <a:spLocks/>
          </p:cNvSpPr>
          <p:nvPr/>
        </p:nvSpPr>
        <p:spPr>
          <a:xfrm>
            <a:off x="1108371" y="5439991"/>
            <a:ext cx="10136991" cy="11597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如果</a:t>
            </a:r>
            <a:r>
              <a:rPr lang="en-US" altLang="zh-CN" sz="1400" dirty="0"/>
              <a:t>leader</a:t>
            </a:r>
            <a:r>
              <a:rPr lang="zh-CN" altLang="en-US" sz="1400" dirty="0"/>
              <a:t>失效后，需要选出新的</a:t>
            </a:r>
            <a:r>
              <a:rPr lang="en-US" altLang="zh-CN" sz="1400" dirty="0"/>
              <a:t>leader</a:t>
            </a:r>
            <a:r>
              <a:rPr lang="zh-CN" altLang="en-US" sz="1400" dirty="0"/>
              <a:t>，选举的原则如下：</a:t>
            </a:r>
          </a:p>
          <a:p>
            <a:r>
              <a:rPr lang="zh-CN" altLang="en-US" sz="1400" dirty="0"/>
              <a:t>第一：选举时优先从</a:t>
            </a:r>
            <a:r>
              <a:rPr lang="en-US" altLang="zh-CN" sz="1400" dirty="0"/>
              <a:t>ISR</a:t>
            </a:r>
            <a:r>
              <a:rPr lang="zh-CN" altLang="en-US" sz="1400" dirty="0"/>
              <a:t>中选定，因为这个列表中</a:t>
            </a:r>
            <a:r>
              <a:rPr lang="en-US" altLang="zh-CN" sz="1400" dirty="0"/>
              <a:t>follower</a:t>
            </a:r>
            <a:r>
              <a:rPr lang="zh-CN" altLang="en-US" sz="1400" dirty="0"/>
              <a:t>的数据是与</a:t>
            </a:r>
            <a:r>
              <a:rPr lang="en-US" altLang="zh-CN" sz="1400" dirty="0"/>
              <a:t>leader</a:t>
            </a:r>
            <a:r>
              <a:rPr lang="zh-CN" altLang="en-US" sz="1400" dirty="0"/>
              <a:t>同步的</a:t>
            </a:r>
          </a:p>
          <a:p>
            <a:r>
              <a:rPr lang="zh-CN" altLang="en-US" sz="1400" dirty="0"/>
              <a:t>第二：如果</a:t>
            </a:r>
            <a:r>
              <a:rPr lang="en-US" altLang="zh-CN" sz="1400" dirty="0"/>
              <a:t>ISR</a:t>
            </a:r>
            <a:r>
              <a:rPr lang="zh-CN" altLang="en-US" sz="1400" dirty="0"/>
              <a:t>列表中的</a:t>
            </a:r>
            <a:r>
              <a:rPr lang="en-US" altLang="zh-CN" sz="1400" dirty="0"/>
              <a:t>follower</a:t>
            </a:r>
            <a:r>
              <a:rPr lang="zh-CN" altLang="en-US" sz="1400" dirty="0"/>
              <a:t>都不行了，就只能从其他</a:t>
            </a:r>
            <a:r>
              <a:rPr lang="en-US" altLang="zh-CN" sz="1400" dirty="0"/>
              <a:t>follower</a:t>
            </a:r>
            <a:r>
              <a:rPr lang="zh-CN" altLang="en-US" sz="1400" dirty="0"/>
              <a:t>中选取</a:t>
            </a:r>
          </a:p>
        </p:txBody>
      </p:sp>
    </p:spTree>
    <p:extLst>
      <p:ext uri="{BB962C8B-B14F-4D97-AF65-F5344CB8AC3E}">
        <p14:creationId xmlns:p14="http://schemas.microsoft.com/office/powerpoint/2010/main" val="1692442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高可用设计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备份机制</a:t>
            </a:r>
            <a:r>
              <a:rPr lang="en-US" altLang="zh-CN" dirty="0"/>
              <a:t>(Replication)-</a:t>
            </a:r>
            <a:r>
              <a:rPr lang="zh-CN" altLang="en-US" dirty="0"/>
              <a:t>同步方式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147202B-CF03-418D-9932-EB845BBE27DA}"/>
              </a:ext>
            </a:extLst>
          </p:cNvPr>
          <p:cNvSpPr/>
          <p:nvPr/>
        </p:nvSpPr>
        <p:spPr>
          <a:xfrm>
            <a:off x="4210781" y="1519943"/>
            <a:ext cx="6268916" cy="306595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8944CF-F650-41C6-A045-E4BFD1427A1F}"/>
              </a:ext>
            </a:extLst>
          </p:cNvPr>
          <p:cNvSpPr/>
          <p:nvPr/>
        </p:nvSpPr>
        <p:spPr>
          <a:xfrm>
            <a:off x="4546068" y="2653408"/>
            <a:ext cx="1560577" cy="64704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Leader Replica</a:t>
            </a:r>
            <a:endParaRPr lang="zh-CN" altLang="en-US" dirty="0"/>
          </a:p>
        </p:txBody>
      </p:sp>
      <p:sp>
        <p:nvSpPr>
          <p:cNvPr id="37" name="文本占位符 3">
            <a:extLst>
              <a:ext uri="{FF2B5EF4-FFF2-40B4-BE49-F238E27FC236}">
                <a16:creationId xmlns:a16="http://schemas.microsoft.com/office/drawing/2014/main" id="{D3A658E8-DF55-4732-BAA0-E5EEDE285D97}"/>
              </a:ext>
            </a:extLst>
          </p:cNvPr>
          <p:cNvSpPr txBox="1">
            <a:spLocks/>
          </p:cNvSpPr>
          <p:nvPr/>
        </p:nvSpPr>
        <p:spPr>
          <a:xfrm>
            <a:off x="6545956" y="1519943"/>
            <a:ext cx="1598566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17B8DA8-C63D-468E-926D-8E5B36B9E2D3}"/>
              </a:ext>
            </a:extLst>
          </p:cNvPr>
          <p:cNvSpPr/>
          <p:nvPr/>
        </p:nvSpPr>
        <p:spPr>
          <a:xfrm>
            <a:off x="1177140" y="2603043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D49B4D3-669E-43D1-B868-BDC53C6F5BE2}"/>
              </a:ext>
            </a:extLst>
          </p:cNvPr>
          <p:cNvSpPr/>
          <p:nvPr/>
        </p:nvSpPr>
        <p:spPr>
          <a:xfrm>
            <a:off x="6765479" y="2030591"/>
            <a:ext cx="1499005" cy="2348326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279D869-6B09-44D4-8A12-B35E869B6490}"/>
              </a:ext>
            </a:extLst>
          </p:cNvPr>
          <p:cNvSpPr/>
          <p:nvPr/>
        </p:nvSpPr>
        <p:spPr>
          <a:xfrm>
            <a:off x="8711031" y="2030591"/>
            <a:ext cx="1499005" cy="2348326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69C945-1F44-469D-ACE7-CE3DE1EC05A8}"/>
              </a:ext>
            </a:extLst>
          </p:cNvPr>
          <p:cNvSpPr/>
          <p:nvPr/>
        </p:nvSpPr>
        <p:spPr>
          <a:xfrm>
            <a:off x="6992721" y="2337403"/>
            <a:ext cx="1120286" cy="5488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follower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F12E0D6-9BA3-46FE-A8D5-14867D376DD9}"/>
              </a:ext>
            </a:extLst>
          </p:cNvPr>
          <p:cNvSpPr/>
          <p:nvPr/>
        </p:nvSpPr>
        <p:spPr>
          <a:xfrm>
            <a:off x="6998467" y="3217241"/>
            <a:ext cx="1120286" cy="5488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6CCC6F-8728-43E7-93C3-DC82263CCFFC}"/>
              </a:ext>
            </a:extLst>
          </p:cNvPr>
          <p:cNvSpPr/>
          <p:nvPr/>
        </p:nvSpPr>
        <p:spPr>
          <a:xfrm>
            <a:off x="8934099" y="2378977"/>
            <a:ext cx="1120286" cy="5488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8146858-AACC-4A9F-99AA-2BE453DD2067}"/>
              </a:ext>
            </a:extLst>
          </p:cNvPr>
          <p:cNvSpPr/>
          <p:nvPr/>
        </p:nvSpPr>
        <p:spPr>
          <a:xfrm>
            <a:off x="8934099" y="3217759"/>
            <a:ext cx="1120286" cy="5488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follower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99855C4-66DE-4623-8C0D-43ADFC7BB215}"/>
              </a:ext>
            </a:extLst>
          </p:cNvPr>
          <p:cNvCxnSpPr>
            <a:stCxn id="11" idx="3"/>
            <a:endCxn id="23" idx="1"/>
          </p:cNvCxnSpPr>
          <p:nvPr/>
        </p:nvCxnSpPr>
        <p:spPr>
          <a:xfrm flipV="1">
            <a:off x="6106645" y="2611834"/>
            <a:ext cx="886076" cy="36509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DCE0C1E-59C7-4C45-ADE0-9EC33D0D7A91}"/>
              </a:ext>
            </a:extLst>
          </p:cNvPr>
          <p:cNvCxnSpPr>
            <a:stCxn id="11" idx="3"/>
            <a:endCxn id="30" idx="1"/>
          </p:cNvCxnSpPr>
          <p:nvPr/>
        </p:nvCxnSpPr>
        <p:spPr>
          <a:xfrm>
            <a:off x="6106645" y="2976933"/>
            <a:ext cx="2827454" cy="515257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占位符 3">
            <a:extLst>
              <a:ext uri="{FF2B5EF4-FFF2-40B4-BE49-F238E27FC236}">
                <a16:creationId xmlns:a16="http://schemas.microsoft.com/office/drawing/2014/main" id="{6440032F-2F93-4E6B-87A8-852B434C86D2}"/>
              </a:ext>
            </a:extLst>
          </p:cNvPr>
          <p:cNvSpPr txBox="1">
            <a:spLocks/>
          </p:cNvSpPr>
          <p:nvPr/>
        </p:nvSpPr>
        <p:spPr>
          <a:xfrm>
            <a:off x="7315741" y="4000151"/>
            <a:ext cx="614918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ISR</a:t>
            </a:r>
            <a:endParaRPr lang="zh-CN" altLang="en-US" sz="1400" dirty="0"/>
          </a:p>
        </p:txBody>
      </p:sp>
      <p:sp>
        <p:nvSpPr>
          <p:cNvPr id="33" name="文本占位符 3">
            <a:extLst>
              <a:ext uri="{FF2B5EF4-FFF2-40B4-BE49-F238E27FC236}">
                <a16:creationId xmlns:a16="http://schemas.microsoft.com/office/drawing/2014/main" id="{A79FEB90-29D2-449B-945C-242B92586C3F}"/>
              </a:ext>
            </a:extLst>
          </p:cNvPr>
          <p:cNvSpPr txBox="1">
            <a:spLocks/>
          </p:cNvSpPr>
          <p:nvPr/>
        </p:nvSpPr>
        <p:spPr>
          <a:xfrm>
            <a:off x="9232202" y="3964981"/>
            <a:ext cx="614918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普通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AF06F41-8D88-4C4B-810F-7CFB1BC25318}"/>
              </a:ext>
            </a:extLst>
          </p:cNvPr>
          <p:cNvCxnSpPr>
            <a:stCxn id="27" idx="3"/>
            <a:endCxn id="11" idx="1"/>
          </p:cNvCxnSpPr>
          <p:nvPr/>
        </p:nvCxnSpPr>
        <p:spPr>
          <a:xfrm>
            <a:off x="3014732" y="2976716"/>
            <a:ext cx="1531336" cy="217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占位符 3">
            <a:extLst>
              <a:ext uri="{FF2B5EF4-FFF2-40B4-BE49-F238E27FC236}">
                <a16:creationId xmlns:a16="http://schemas.microsoft.com/office/drawing/2014/main" id="{D4B3F54F-A83C-4BF4-A094-871C1F984692}"/>
              </a:ext>
            </a:extLst>
          </p:cNvPr>
          <p:cNvSpPr txBox="1">
            <a:spLocks/>
          </p:cNvSpPr>
          <p:nvPr/>
        </p:nvSpPr>
        <p:spPr>
          <a:xfrm>
            <a:off x="6222152" y="2322118"/>
            <a:ext cx="614918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同步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A636F9F7-7D32-4CC4-8B95-3484ABE9139A}"/>
              </a:ext>
            </a:extLst>
          </p:cNvPr>
          <p:cNvSpPr txBox="1">
            <a:spLocks/>
          </p:cNvSpPr>
          <p:nvPr/>
        </p:nvSpPr>
        <p:spPr>
          <a:xfrm>
            <a:off x="6211662" y="3069242"/>
            <a:ext cx="818456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异步</a:t>
            </a:r>
          </a:p>
        </p:txBody>
      </p:sp>
      <p:sp>
        <p:nvSpPr>
          <p:cNvPr id="41" name="文本占位符 3">
            <a:extLst>
              <a:ext uri="{FF2B5EF4-FFF2-40B4-BE49-F238E27FC236}">
                <a16:creationId xmlns:a16="http://schemas.microsoft.com/office/drawing/2014/main" id="{01F0D44A-0CC9-431C-90CE-543DB3C3D549}"/>
              </a:ext>
            </a:extLst>
          </p:cNvPr>
          <p:cNvSpPr txBox="1">
            <a:spLocks/>
          </p:cNvSpPr>
          <p:nvPr/>
        </p:nvSpPr>
        <p:spPr>
          <a:xfrm>
            <a:off x="1038149" y="5096541"/>
            <a:ext cx="10136991" cy="11597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极端情况，就是所有副本都失效了，这时有两种方案</a:t>
            </a:r>
          </a:p>
          <a:p>
            <a:r>
              <a:rPr lang="zh-CN" altLang="en-US" sz="1400" dirty="0"/>
              <a:t>第一：等待</a:t>
            </a:r>
            <a:r>
              <a:rPr lang="en-US" altLang="zh-CN" sz="1400" dirty="0"/>
              <a:t>ISR</a:t>
            </a:r>
            <a:r>
              <a:rPr lang="zh-CN" altLang="en-US" sz="1400" dirty="0"/>
              <a:t>中的一个活过来，选为</a:t>
            </a:r>
            <a:r>
              <a:rPr lang="en-US" altLang="zh-CN" sz="1400" dirty="0"/>
              <a:t>Leader</a:t>
            </a:r>
            <a:r>
              <a:rPr lang="zh-CN" altLang="en-US" sz="1400" dirty="0"/>
              <a:t>，数据可靠，但活过来的时间不确定</a:t>
            </a:r>
          </a:p>
          <a:p>
            <a:r>
              <a:rPr lang="zh-CN" altLang="en-US" sz="1400" dirty="0"/>
              <a:t>第二：选择第一个活过来的</a:t>
            </a:r>
            <a:r>
              <a:rPr lang="en-US" altLang="zh-CN" sz="1400" dirty="0"/>
              <a:t>Replication</a:t>
            </a:r>
            <a:r>
              <a:rPr lang="zh-CN" altLang="en-US" sz="1400" dirty="0"/>
              <a:t>，不一定是</a:t>
            </a:r>
            <a:r>
              <a:rPr lang="en-US" altLang="zh-CN" sz="1400" dirty="0"/>
              <a:t>ISR</a:t>
            </a:r>
            <a:r>
              <a:rPr lang="zh-CN" altLang="en-US" sz="1400" dirty="0"/>
              <a:t>中的，选为</a:t>
            </a:r>
            <a:r>
              <a:rPr lang="en-US" altLang="zh-CN" sz="1400" dirty="0"/>
              <a:t>leader</a:t>
            </a:r>
            <a:r>
              <a:rPr lang="zh-CN" altLang="en-US" sz="1400" dirty="0"/>
              <a:t>，以最快速度恢复可用性，但数据不一定完整</a:t>
            </a:r>
          </a:p>
        </p:txBody>
      </p:sp>
    </p:spTree>
    <p:extLst>
      <p:ext uri="{BB962C8B-B14F-4D97-AF65-F5344CB8AC3E}">
        <p14:creationId xmlns:p14="http://schemas.microsoft.com/office/powerpoint/2010/main" val="163336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45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kafka</a:t>
            </a:r>
            <a:r>
              <a:rPr lang="zh-CN" altLang="en-US" dirty="0"/>
              <a:t>生产者详解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8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5C19E-132E-43F5-8B03-D61E3C3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自媒体文章上下架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6A705-8446-4C0C-9111-4117F57B0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5287A5-E42D-417E-A5A9-6CDD561F7C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108" y="5416057"/>
            <a:ext cx="6041061" cy="605875"/>
          </a:xfrm>
        </p:spPr>
        <p:txBody>
          <a:bodyPr/>
          <a:lstStyle/>
          <a:p>
            <a:r>
              <a:rPr lang="zh-CN" altLang="en-US" dirty="0"/>
              <a:t>思考：这里的文章</a:t>
            </a:r>
            <a:r>
              <a:rPr lang="zh-CN" altLang="en-US" dirty="0">
                <a:solidFill>
                  <a:srgbClr val="C00000"/>
                </a:solidFill>
              </a:rPr>
              <a:t>上下架</a:t>
            </a:r>
            <a:r>
              <a:rPr lang="zh-CN" altLang="en-US" dirty="0"/>
              <a:t>指的自媒体文章还是</a:t>
            </a:r>
            <a:r>
              <a:rPr lang="en-US" altLang="zh-CN" dirty="0"/>
              <a:t>app</a:t>
            </a:r>
            <a:r>
              <a:rPr lang="zh-CN" altLang="en-US" dirty="0"/>
              <a:t>端文章？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663BB2-5438-4942-951C-3798C538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731" y="1646133"/>
            <a:ext cx="2438400" cy="3200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B10833-9152-49F3-BD69-2BF4C75DC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257" y="1627083"/>
            <a:ext cx="2428875" cy="3219450"/>
          </a:xfrm>
          <a:prstGeom prst="rect">
            <a:avLst/>
          </a:prstGeom>
        </p:spPr>
      </p:pic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70B29205-D3EB-47C1-88DD-2AD9DC97F2EB}"/>
              </a:ext>
            </a:extLst>
          </p:cNvPr>
          <p:cNvSpPr/>
          <p:nvPr/>
        </p:nvSpPr>
        <p:spPr>
          <a:xfrm>
            <a:off x="5295900" y="2911810"/>
            <a:ext cx="1001225" cy="517190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D7C6A77D-8E62-4966-9805-56EAF747237B}"/>
              </a:ext>
            </a:extLst>
          </p:cNvPr>
          <p:cNvSpPr txBox="1">
            <a:spLocks/>
          </p:cNvSpPr>
          <p:nvPr/>
        </p:nvSpPr>
        <p:spPr>
          <a:xfrm>
            <a:off x="6893169" y="5401400"/>
            <a:ext cx="1587193" cy="6058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App</a:t>
            </a:r>
            <a:r>
              <a:rPr lang="zh-CN" altLang="en-US" dirty="0"/>
              <a:t>端文章</a:t>
            </a:r>
          </a:p>
        </p:txBody>
      </p:sp>
    </p:spTree>
    <p:extLst>
      <p:ext uri="{BB962C8B-B14F-4D97-AF65-F5344CB8AC3E}">
        <p14:creationId xmlns:p14="http://schemas.microsoft.com/office/powerpoint/2010/main" val="4673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生产者详解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发送类型</a:t>
            </a:r>
          </a:p>
        </p:txBody>
      </p:sp>
      <p:sp>
        <p:nvSpPr>
          <p:cNvPr id="43" name="文本占位符 3">
            <a:extLst>
              <a:ext uri="{FF2B5EF4-FFF2-40B4-BE49-F238E27FC236}">
                <a16:creationId xmlns:a16="http://schemas.microsoft.com/office/drawing/2014/main" id="{3D31BA16-6198-40BD-82DB-DAC7E7AA0304}"/>
              </a:ext>
            </a:extLst>
          </p:cNvPr>
          <p:cNvSpPr txBox="1">
            <a:spLocks/>
          </p:cNvSpPr>
          <p:nvPr/>
        </p:nvSpPr>
        <p:spPr>
          <a:xfrm>
            <a:off x="710880" y="1576796"/>
            <a:ext cx="10397258" cy="94983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同步发送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使用</a:t>
            </a:r>
            <a:r>
              <a:rPr lang="en-US" altLang="zh-CN" dirty="0"/>
              <a:t>send()</a:t>
            </a:r>
            <a:r>
              <a:rPr lang="zh-CN" altLang="en-US" dirty="0"/>
              <a:t>方法发送，它会返回一个</a:t>
            </a:r>
            <a:r>
              <a:rPr lang="en-US" altLang="zh-CN" dirty="0"/>
              <a:t>Future</a:t>
            </a:r>
            <a:r>
              <a:rPr lang="zh-CN" altLang="en-US" dirty="0"/>
              <a:t>对象，调用</a:t>
            </a:r>
            <a:r>
              <a:rPr lang="en-US" altLang="zh-CN" dirty="0"/>
              <a:t>get()</a:t>
            </a:r>
            <a:r>
              <a:rPr lang="zh-CN" altLang="en-US" dirty="0"/>
              <a:t>方法进行等待，就可以知道消息是否发送成功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1B348B-9AED-4741-B9BA-78A88FB9C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399" y="2640333"/>
            <a:ext cx="7544090" cy="138499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发送消息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RecordMetadata recordMetadata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.send(record).get();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recordMetadata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.offset());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获取偏移量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e.printStackTrace();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02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生产者详解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发送类型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E7ABFD30-EB7A-493D-A7BF-035FB6EE530C}"/>
              </a:ext>
            </a:extLst>
          </p:cNvPr>
          <p:cNvSpPr txBox="1">
            <a:spLocks/>
          </p:cNvSpPr>
          <p:nvPr/>
        </p:nvSpPr>
        <p:spPr>
          <a:xfrm>
            <a:off x="710880" y="1646133"/>
            <a:ext cx="10397258" cy="94983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异步发送</a:t>
            </a:r>
          </a:p>
          <a:p>
            <a:r>
              <a:rPr lang="zh-CN" altLang="en-US" dirty="0"/>
              <a:t>     调用</a:t>
            </a:r>
            <a:r>
              <a:rPr lang="en-US" altLang="zh-CN" dirty="0"/>
              <a:t>send()</a:t>
            </a:r>
            <a:r>
              <a:rPr lang="zh-CN" altLang="en-US" dirty="0"/>
              <a:t>方法，并指定一个回调函数，服务器在返回响应时调用函数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D15C09-19F6-42ED-867E-486288DAD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862" y="2534211"/>
            <a:ext cx="9071573" cy="267765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发送消息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.send(record,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Callback()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onCompletion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RecordMetadata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recordMetadata,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(e!=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e.printStackTrace();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.println(recordMetadata.offset());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e.printStackTrace();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04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生产者详解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参数详解</a:t>
            </a:r>
            <a:r>
              <a:rPr lang="en-US" altLang="zh-CN" dirty="0"/>
              <a:t>(ack)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41245B4-A7C7-4161-86C3-779E53513991}"/>
              </a:ext>
            </a:extLst>
          </p:cNvPr>
          <p:cNvSpPr/>
          <p:nvPr/>
        </p:nvSpPr>
        <p:spPr>
          <a:xfrm>
            <a:off x="1468317" y="5009142"/>
            <a:ext cx="1455819" cy="7888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408728E-26D9-4908-B51E-0EAD8004A6A9}"/>
              </a:ext>
            </a:extLst>
          </p:cNvPr>
          <p:cNvSpPr/>
          <p:nvPr/>
        </p:nvSpPr>
        <p:spPr>
          <a:xfrm>
            <a:off x="4812846" y="4549216"/>
            <a:ext cx="5632417" cy="1579244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26552C6-50E1-481D-BCDE-00BFF5F92F27}"/>
              </a:ext>
            </a:extLst>
          </p:cNvPr>
          <p:cNvSpPr/>
          <p:nvPr/>
        </p:nvSpPr>
        <p:spPr>
          <a:xfrm>
            <a:off x="5190916" y="5012073"/>
            <a:ext cx="1585546" cy="88189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Leader Replica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C0775AD-ADBE-4380-91BC-504661CBACEE}"/>
              </a:ext>
            </a:extLst>
          </p:cNvPr>
          <p:cNvSpPr/>
          <p:nvPr/>
        </p:nvSpPr>
        <p:spPr>
          <a:xfrm>
            <a:off x="8400108" y="5013237"/>
            <a:ext cx="1441938" cy="88189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1B2865A-9536-46FB-9B29-61150AD4CB59}"/>
              </a:ext>
            </a:extLst>
          </p:cNvPr>
          <p:cNvSpPr/>
          <p:nvPr/>
        </p:nvSpPr>
        <p:spPr>
          <a:xfrm>
            <a:off x="8510013" y="5102098"/>
            <a:ext cx="1441938" cy="88189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follower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5094C78-9E5C-45DA-B655-2381056504AD}"/>
              </a:ext>
            </a:extLst>
          </p:cNvPr>
          <p:cNvCxnSpPr>
            <a:cxnSpLocks/>
          </p:cNvCxnSpPr>
          <p:nvPr/>
        </p:nvCxnSpPr>
        <p:spPr>
          <a:xfrm>
            <a:off x="2924136" y="5243809"/>
            <a:ext cx="2266780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6BD3E59-83EA-44F6-B5CE-A5EE70B1989E}"/>
              </a:ext>
            </a:extLst>
          </p:cNvPr>
          <p:cNvCxnSpPr>
            <a:cxnSpLocks/>
          </p:cNvCxnSpPr>
          <p:nvPr/>
        </p:nvCxnSpPr>
        <p:spPr>
          <a:xfrm flipH="1">
            <a:off x="2924136" y="5665839"/>
            <a:ext cx="2266781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0D3F8126-4E9A-4925-B825-8DDEF063DF8C}"/>
              </a:ext>
            </a:extLst>
          </p:cNvPr>
          <p:cNvSpPr txBox="1">
            <a:spLocks/>
          </p:cNvSpPr>
          <p:nvPr/>
        </p:nvSpPr>
        <p:spPr>
          <a:xfrm>
            <a:off x="6920021" y="4467697"/>
            <a:ext cx="145324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1EA0484-6573-4EF6-8BFC-AF69EBCD33EB}"/>
              </a:ext>
            </a:extLst>
          </p:cNvPr>
          <p:cNvCxnSpPr/>
          <p:nvPr/>
        </p:nvCxnSpPr>
        <p:spPr>
          <a:xfrm>
            <a:off x="6776462" y="5243809"/>
            <a:ext cx="1623646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23321C3-EE36-4785-9095-809905E66FB3}"/>
              </a:ext>
            </a:extLst>
          </p:cNvPr>
          <p:cNvCxnSpPr/>
          <p:nvPr/>
        </p:nvCxnSpPr>
        <p:spPr>
          <a:xfrm flipH="1">
            <a:off x="6776462" y="5665839"/>
            <a:ext cx="1623646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F40B222-3D7C-421E-82E0-7B68488D3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49195"/>
              </p:ext>
            </p:extLst>
          </p:nvPr>
        </p:nvGraphicFramePr>
        <p:xfrm>
          <a:off x="960569" y="1929389"/>
          <a:ext cx="10152907" cy="2243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608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8115299">
                  <a:extLst>
                    <a:ext uri="{9D8B030D-6E8A-4147-A177-3AD203B41FA5}">
                      <a16:colId xmlns:a16="http://schemas.microsoft.com/office/drawing/2014/main" val="3204563152"/>
                    </a:ext>
                  </a:extLst>
                </a:gridCol>
              </a:tblGrid>
              <a:tr h="5825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确认机制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5108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acks=0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生产者在成功写入消息之前不会等待任何来自服务器的响应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,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消息有丢失的风险，但是速度最快</a:t>
                      </a:r>
                    </a:p>
                    <a:p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acks=1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（默认值）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只要集群首领节点收到消息，生产者就会收到一个来自服务器的成功响应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553916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acks=all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只有当所有参与赋值的节点全部收到消息时，生产者才会收到一个来自服务器的成功响应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85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生产者详解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参数详解</a:t>
            </a:r>
            <a:r>
              <a:rPr lang="en-US" altLang="zh-CN" dirty="0"/>
              <a:t>(retries)</a:t>
            </a:r>
            <a:endParaRPr lang="zh-CN" altLang="en-US" dirty="0"/>
          </a:p>
        </p:txBody>
      </p:sp>
      <p:sp>
        <p:nvSpPr>
          <p:cNvPr id="43" name="文本占位符 3">
            <a:extLst>
              <a:ext uri="{FF2B5EF4-FFF2-40B4-BE49-F238E27FC236}">
                <a16:creationId xmlns:a16="http://schemas.microsoft.com/office/drawing/2014/main" id="{3D31BA16-6198-40BD-82DB-DAC7E7AA0304}"/>
              </a:ext>
            </a:extLst>
          </p:cNvPr>
          <p:cNvSpPr txBox="1">
            <a:spLocks/>
          </p:cNvSpPr>
          <p:nvPr/>
        </p:nvSpPr>
        <p:spPr>
          <a:xfrm>
            <a:off x="897371" y="5032340"/>
            <a:ext cx="10397258" cy="108057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生产者从服务器收到的错误有可能是临时性错误，在这种情况下，</a:t>
            </a:r>
            <a:r>
              <a:rPr lang="en-US" altLang="zh-CN" dirty="0"/>
              <a:t>retries</a:t>
            </a:r>
            <a:r>
              <a:rPr lang="zh-CN" altLang="en-US" dirty="0"/>
              <a:t>参数的值决定了生产者可以重发消息的次数，如果达到这个次数，生产者会放弃重试返回错误，默认情况下，</a:t>
            </a:r>
            <a:r>
              <a:rPr lang="zh-CN" altLang="en-US" dirty="0">
                <a:solidFill>
                  <a:srgbClr val="C00000"/>
                </a:solidFill>
              </a:rPr>
              <a:t>生产者会在每次重试之间等待</a:t>
            </a:r>
            <a:r>
              <a:rPr lang="en-US" altLang="zh-CN" dirty="0">
                <a:solidFill>
                  <a:srgbClr val="C00000"/>
                </a:solidFill>
              </a:rPr>
              <a:t>100ms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DD643E5-3A34-4F68-9C06-5497D9D01933}"/>
              </a:ext>
            </a:extLst>
          </p:cNvPr>
          <p:cNvSpPr/>
          <p:nvPr/>
        </p:nvSpPr>
        <p:spPr>
          <a:xfrm>
            <a:off x="1327640" y="2393398"/>
            <a:ext cx="1455819" cy="7888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39B1247-219E-46FF-B14E-780E0CD20043}"/>
              </a:ext>
            </a:extLst>
          </p:cNvPr>
          <p:cNvSpPr/>
          <p:nvPr/>
        </p:nvSpPr>
        <p:spPr>
          <a:xfrm>
            <a:off x="4672169" y="1933472"/>
            <a:ext cx="5632417" cy="1579244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8665C51-5823-43E6-AB0F-56A32653CFAB}"/>
              </a:ext>
            </a:extLst>
          </p:cNvPr>
          <p:cNvSpPr/>
          <p:nvPr/>
        </p:nvSpPr>
        <p:spPr>
          <a:xfrm>
            <a:off x="5050239" y="2396329"/>
            <a:ext cx="1585546" cy="88189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Leader Replica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EBD455B-4C52-4587-B7BE-675B9B35D235}"/>
              </a:ext>
            </a:extLst>
          </p:cNvPr>
          <p:cNvSpPr/>
          <p:nvPr/>
        </p:nvSpPr>
        <p:spPr>
          <a:xfrm>
            <a:off x="8259431" y="2397493"/>
            <a:ext cx="1441938" cy="88189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D182C12-ED24-49F2-9DC4-3DD3D0B38653}"/>
              </a:ext>
            </a:extLst>
          </p:cNvPr>
          <p:cNvSpPr/>
          <p:nvPr/>
        </p:nvSpPr>
        <p:spPr>
          <a:xfrm>
            <a:off x="8369336" y="2486354"/>
            <a:ext cx="1441938" cy="88189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follower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F1A46CC-E824-4ED3-9A7E-AC03D80C0CA8}"/>
              </a:ext>
            </a:extLst>
          </p:cNvPr>
          <p:cNvCxnSpPr>
            <a:cxnSpLocks/>
          </p:cNvCxnSpPr>
          <p:nvPr/>
        </p:nvCxnSpPr>
        <p:spPr>
          <a:xfrm>
            <a:off x="2783459" y="2628065"/>
            <a:ext cx="2266780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801FFC8-8482-406B-BE41-DF869D8F918C}"/>
              </a:ext>
            </a:extLst>
          </p:cNvPr>
          <p:cNvCxnSpPr>
            <a:cxnSpLocks/>
          </p:cNvCxnSpPr>
          <p:nvPr/>
        </p:nvCxnSpPr>
        <p:spPr>
          <a:xfrm flipH="1">
            <a:off x="2783459" y="3050095"/>
            <a:ext cx="2266781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文本占位符 3">
            <a:extLst>
              <a:ext uri="{FF2B5EF4-FFF2-40B4-BE49-F238E27FC236}">
                <a16:creationId xmlns:a16="http://schemas.microsoft.com/office/drawing/2014/main" id="{936FFE13-5BC4-4252-A542-985BA0F083FD}"/>
              </a:ext>
            </a:extLst>
          </p:cNvPr>
          <p:cNvSpPr txBox="1">
            <a:spLocks/>
          </p:cNvSpPr>
          <p:nvPr/>
        </p:nvSpPr>
        <p:spPr>
          <a:xfrm>
            <a:off x="6779344" y="1851953"/>
            <a:ext cx="145324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CCF23B2-F36E-48B8-B65C-7259F400AC8D}"/>
              </a:ext>
            </a:extLst>
          </p:cNvPr>
          <p:cNvCxnSpPr/>
          <p:nvPr/>
        </p:nvCxnSpPr>
        <p:spPr>
          <a:xfrm>
            <a:off x="6635785" y="2628065"/>
            <a:ext cx="1623646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C308EF5-3EDB-458E-A05C-C8D434B09D3F}"/>
              </a:ext>
            </a:extLst>
          </p:cNvPr>
          <p:cNvCxnSpPr/>
          <p:nvPr/>
        </p:nvCxnSpPr>
        <p:spPr>
          <a:xfrm flipH="1">
            <a:off x="6635785" y="3050095"/>
            <a:ext cx="1623646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5E5879-FBC0-412B-9579-15C729B3247C}"/>
              </a:ext>
            </a:extLst>
          </p:cNvPr>
          <p:cNvGrpSpPr/>
          <p:nvPr/>
        </p:nvGrpSpPr>
        <p:grpSpPr>
          <a:xfrm>
            <a:off x="3483743" y="2774393"/>
            <a:ext cx="395654" cy="551404"/>
            <a:chOff x="2963008" y="3016637"/>
            <a:chExt cx="395654" cy="551404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0A95981-6BF8-43A3-9C82-E61B40A9BF93}"/>
                </a:ext>
              </a:extLst>
            </p:cNvPr>
            <p:cNvCxnSpPr/>
            <p:nvPr/>
          </p:nvCxnSpPr>
          <p:spPr>
            <a:xfrm>
              <a:off x="2963008" y="3024554"/>
              <a:ext cx="395654" cy="52753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707E94C-4C45-4DCB-A9E2-C242ED202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662" y="3016637"/>
              <a:ext cx="381000" cy="55140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">
            <a:extLst>
              <a:ext uri="{FF2B5EF4-FFF2-40B4-BE49-F238E27FC236}">
                <a16:creationId xmlns:a16="http://schemas.microsoft.com/office/drawing/2014/main" id="{76675A85-AAD3-487F-B63D-CF5C11FE1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040" y="4112520"/>
            <a:ext cx="7344563" cy="45720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设置重试次数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RETRIES_CONFIG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899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D2B77-F2FC-4AF5-81EC-F63F36CB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生产者详解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13C75-D07B-4672-A7D1-57F7DE323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参数详解</a:t>
            </a:r>
            <a:r>
              <a:rPr lang="en-US" altLang="zh-CN" dirty="0"/>
              <a:t>-</a:t>
            </a:r>
            <a:r>
              <a:rPr lang="zh-CN" altLang="en-US" dirty="0"/>
              <a:t>消息压缩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385F5D-3AC9-40E7-AC98-F25B1CBB39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8008" y="1493615"/>
            <a:ext cx="11103892" cy="596211"/>
          </a:xfrm>
        </p:spPr>
        <p:txBody>
          <a:bodyPr/>
          <a:lstStyle/>
          <a:p>
            <a:r>
              <a:rPr lang="zh-CN" altLang="en-US" dirty="0"/>
              <a:t>默认情况下， 消息发送时不会被压缩。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5B74C0-7272-446A-BD15-AF6E46CB0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32" y="2343648"/>
            <a:ext cx="7800365" cy="45720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消息压缩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COMPRESSION_TYPE_CONFIG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"gzip"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B064E59-016B-45EB-907C-0DC2C2A9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2533"/>
              </p:ext>
            </p:extLst>
          </p:nvPr>
        </p:nvGraphicFramePr>
        <p:xfrm>
          <a:off x="872332" y="3142593"/>
          <a:ext cx="10152907" cy="201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608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8115299">
                  <a:extLst>
                    <a:ext uri="{9D8B030D-6E8A-4147-A177-3AD203B41FA5}">
                      <a16:colId xmlns:a16="http://schemas.microsoft.com/office/drawing/2014/main" val="3204563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压缩算法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5108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snappy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占用较少的 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CPU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， 却能提供较好的性能和相当可观的压缩比， 如果看重性能和网络带宽，建议采用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lz4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占用较少的 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CPU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， 压缩和解压缩速度较快，压缩比也很客观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553916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gzip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占用较多的 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CPU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，但会提供更高的压缩比，网络带宽有限，可以使用这种算法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907841"/>
                  </a:ext>
                </a:extLst>
              </a:tr>
            </a:tbl>
          </a:graphicData>
        </a:graphic>
      </p:graphicFrame>
      <p:sp>
        <p:nvSpPr>
          <p:cNvPr id="7" name="文本占位符 3">
            <a:extLst>
              <a:ext uri="{FF2B5EF4-FFF2-40B4-BE49-F238E27FC236}">
                <a16:creationId xmlns:a16="http://schemas.microsoft.com/office/drawing/2014/main" id="{54F6547F-303C-4794-900A-86B5EC548283}"/>
              </a:ext>
            </a:extLst>
          </p:cNvPr>
          <p:cNvSpPr txBox="1">
            <a:spLocks/>
          </p:cNvSpPr>
          <p:nvPr/>
        </p:nvSpPr>
        <p:spPr>
          <a:xfrm>
            <a:off x="758008" y="5364385"/>
            <a:ext cx="11103892" cy="56558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使用压缩可以降低网络传输开销和存储开销，而这往往是向 </a:t>
            </a:r>
            <a:r>
              <a:rPr lang="en-US" altLang="zh-CN" dirty="0"/>
              <a:t>Kafka </a:t>
            </a:r>
            <a:r>
              <a:rPr lang="zh-CN" altLang="en-US" dirty="0"/>
              <a:t>发送消息的瓶颈所在。</a:t>
            </a:r>
          </a:p>
        </p:txBody>
      </p:sp>
    </p:spTree>
    <p:extLst>
      <p:ext uri="{BB962C8B-B14F-4D97-AF65-F5344CB8AC3E}">
        <p14:creationId xmlns:p14="http://schemas.microsoft.com/office/powerpoint/2010/main" val="64094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79432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kafka</a:t>
            </a:r>
            <a:r>
              <a:rPr lang="zh-CN" altLang="en-US" dirty="0"/>
              <a:t>消费者详解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649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消费者详解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消费者组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C474F98D-BD4B-4FEC-BD46-EABCBD4FE5A1}"/>
              </a:ext>
            </a:extLst>
          </p:cNvPr>
          <p:cNvSpPr txBox="1">
            <a:spLocks/>
          </p:cNvSpPr>
          <p:nvPr/>
        </p:nvSpPr>
        <p:spPr>
          <a:xfrm>
            <a:off x="791112" y="4701913"/>
            <a:ext cx="10890164" cy="153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消费者组（</a:t>
            </a:r>
            <a:r>
              <a:rPr lang="en-US" altLang="zh-CN" sz="1400" dirty="0"/>
              <a:t>Consumer Group</a:t>
            </a:r>
            <a:r>
              <a:rPr lang="zh-CN" altLang="en-US" sz="1400" dirty="0"/>
              <a:t>） ：指的就是由一个或多个消费者组成的群体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一个发布在</a:t>
            </a:r>
            <a:r>
              <a:rPr lang="en-US" altLang="zh-CN" sz="1400" dirty="0"/>
              <a:t>Topic</a:t>
            </a:r>
            <a:r>
              <a:rPr lang="zh-CN" altLang="en-US" sz="1400" dirty="0"/>
              <a:t>上消息被分发给此消费者组中的一个消费者</a:t>
            </a:r>
            <a:endParaRPr lang="en-US" altLang="zh-CN" sz="1400" dirty="0"/>
          </a:p>
          <a:p>
            <a:pPr marL="127632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所有的消费者都在一个组中，那么这就变成了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queue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模型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127632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所有的消费者都在不同的组中，那么就完全变成了发布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订阅模型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67C16B7-B5E6-4CF4-9909-F462567F9D1F}"/>
              </a:ext>
            </a:extLst>
          </p:cNvPr>
          <p:cNvSpPr/>
          <p:nvPr/>
        </p:nvSpPr>
        <p:spPr>
          <a:xfrm>
            <a:off x="2356340" y="1646133"/>
            <a:ext cx="3200400" cy="2477459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3002F86-B9E4-494D-BD3B-934C6C379462}"/>
              </a:ext>
            </a:extLst>
          </p:cNvPr>
          <p:cNvSpPr/>
          <p:nvPr/>
        </p:nvSpPr>
        <p:spPr>
          <a:xfrm>
            <a:off x="3780143" y="3069544"/>
            <a:ext cx="1585546" cy="71891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Leader Replica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CE59B78-CD3C-40F9-823C-0D14BFEAB61B}"/>
              </a:ext>
            </a:extLst>
          </p:cNvPr>
          <p:cNvSpPr/>
          <p:nvPr/>
        </p:nvSpPr>
        <p:spPr>
          <a:xfrm>
            <a:off x="2551266" y="2075069"/>
            <a:ext cx="1585545" cy="71891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follower</a:t>
            </a:r>
            <a:endParaRPr lang="zh-CN" altLang="en-US" dirty="0"/>
          </a:p>
        </p:txBody>
      </p:sp>
      <p:sp>
        <p:nvSpPr>
          <p:cNvPr id="31" name="文本占位符 3">
            <a:extLst>
              <a:ext uri="{FF2B5EF4-FFF2-40B4-BE49-F238E27FC236}">
                <a16:creationId xmlns:a16="http://schemas.microsoft.com/office/drawing/2014/main" id="{64E47337-D89F-4FF9-919B-06D92D90C93A}"/>
              </a:ext>
            </a:extLst>
          </p:cNvPr>
          <p:cNvSpPr txBox="1">
            <a:spLocks/>
          </p:cNvSpPr>
          <p:nvPr/>
        </p:nvSpPr>
        <p:spPr>
          <a:xfrm>
            <a:off x="3165707" y="1615228"/>
            <a:ext cx="145324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22BC61C-70B3-4C9E-B283-A4108A2CBEC7}"/>
              </a:ext>
            </a:extLst>
          </p:cNvPr>
          <p:cNvCxnSpPr>
            <a:stCxn id="27" idx="0"/>
            <a:endCxn id="30" idx="3"/>
          </p:cNvCxnSpPr>
          <p:nvPr/>
        </p:nvCxnSpPr>
        <p:spPr>
          <a:xfrm flipH="1" flipV="1">
            <a:off x="4136811" y="2434525"/>
            <a:ext cx="436105" cy="63501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0254E0-CA39-4AFA-9031-BFB40C920889}"/>
              </a:ext>
            </a:extLst>
          </p:cNvPr>
          <p:cNvCxnSpPr>
            <a:stCxn id="30" idx="2"/>
            <a:endCxn id="27" idx="1"/>
          </p:cNvCxnSpPr>
          <p:nvPr/>
        </p:nvCxnSpPr>
        <p:spPr>
          <a:xfrm>
            <a:off x="3344039" y="2793980"/>
            <a:ext cx="436104" cy="63502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36C09CE-E66E-44A2-9824-0CF86A80DAEF}"/>
              </a:ext>
            </a:extLst>
          </p:cNvPr>
          <p:cNvSpPr/>
          <p:nvPr/>
        </p:nvSpPr>
        <p:spPr>
          <a:xfrm>
            <a:off x="7288823" y="2719605"/>
            <a:ext cx="1837592" cy="82348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817D4B5-A0E5-4DBB-AEC2-304AACDD661E}"/>
              </a:ext>
            </a:extLst>
          </p:cNvPr>
          <p:cNvCxnSpPr>
            <a:cxnSpLocks/>
          </p:cNvCxnSpPr>
          <p:nvPr/>
        </p:nvCxnSpPr>
        <p:spPr>
          <a:xfrm flipH="1">
            <a:off x="5365690" y="2919046"/>
            <a:ext cx="1905519" cy="27162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46474BF-671B-4D29-A78C-DB6ECF642C87}"/>
              </a:ext>
            </a:extLst>
          </p:cNvPr>
          <p:cNvCxnSpPr>
            <a:cxnSpLocks/>
          </p:cNvCxnSpPr>
          <p:nvPr/>
        </p:nvCxnSpPr>
        <p:spPr>
          <a:xfrm flipV="1">
            <a:off x="5365688" y="3429000"/>
            <a:ext cx="1923135" cy="22818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E9740640-1E4F-4365-A366-EA53BC6C16A2}"/>
              </a:ext>
            </a:extLst>
          </p:cNvPr>
          <p:cNvSpPr/>
          <p:nvPr/>
        </p:nvSpPr>
        <p:spPr>
          <a:xfrm>
            <a:off x="7403123" y="2814186"/>
            <a:ext cx="1837592" cy="82348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659CFC9-33F8-442A-BDC7-BD694A948B6E}"/>
              </a:ext>
            </a:extLst>
          </p:cNvPr>
          <p:cNvSpPr/>
          <p:nvPr/>
        </p:nvSpPr>
        <p:spPr>
          <a:xfrm>
            <a:off x="7517423" y="2982243"/>
            <a:ext cx="1837592" cy="82348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27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04192-9DED-4F2D-B3D5-58846BA6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消费者详解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77F6C-21CA-4A3F-A09D-CF168F3C3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消息有序性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1A6B2B-FA76-4581-99C1-EAF8D2967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001600"/>
          </a:xfrm>
        </p:spPr>
        <p:txBody>
          <a:bodyPr/>
          <a:lstStyle/>
          <a:p>
            <a:r>
              <a:rPr lang="zh-CN" altLang="en-US" dirty="0"/>
              <a:t>应用场景：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即时消息中的单对单聊天和群聊，保证发送方消息发送顺序与接收方的顺序一致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充值转账两个渠道在同一个时间进行余额变更，短信通知必须要有顺序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9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2DB2E-1D2A-4773-A3DB-4EDAEE70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消费者详解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D87334-B150-4DD8-AE73-6A5BF584E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消息有序性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25CF96-5984-45A5-AFD8-D33AC534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76" y="1912044"/>
            <a:ext cx="5193404" cy="2434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E64C2BDA-CDB6-458D-968D-2A05F7A83374}"/>
              </a:ext>
            </a:extLst>
          </p:cNvPr>
          <p:cNvSpPr txBox="1">
            <a:spLocks/>
          </p:cNvSpPr>
          <p:nvPr/>
        </p:nvSpPr>
        <p:spPr>
          <a:xfrm>
            <a:off x="126691" y="4399983"/>
            <a:ext cx="9087648" cy="4011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kafka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集群托管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4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个分区（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P0-P3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），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个消费者组，消费组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有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个消费者，消费组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有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4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个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9CD3DDA1-2953-4E3B-B39C-D29E46C02E1C}"/>
              </a:ext>
            </a:extLst>
          </p:cNvPr>
          <p:cNvSpPr txBox="1">
            <a:spLocks/>
          </p:cNvSpPr>
          <p:nvPr/>
        </p:nvSpPr>
        <p:spPr>
          <a:xfrm>
            <a:off x="631750" y="5333762"/>
            <a:ext cx="10698800" cy="8372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topic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分区中消息只能由消费者组中的唯一一个消费者处理，所以消息肯定是按照先后顺序进行处理的。但是它也仅仅是保证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Topic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的一个分区顺序处理，不能保证跨分区的消息先后处理顺序。 所以，如果你想要顺序的处理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Topic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的所有消息，那就只提供一个分区。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3D60AB8-787F-4CB9-975C-6F42D0437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031" y="1912044"/>
            <a:ext cx="4497998" cy="2434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1260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消费者详解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提交和偏移量</a:t>
            </a:r>
          </a:p>
        </p:txBody>
      </p:sp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1CE610AC-7281-42F4-A9CE-4F8B92696C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236667"/>
          </a:xfrm>
        </p:spPr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不会像其他</a:t>
            </a:r>
            <a:r>
              <a:rPr lang="en-US" altLang="zh-CN" dirty="0"/>
              <a:t>JMS</a:t>
            </a:r>
            <a:r>
              <a:rPr lang="zh-CN" altLang="en-US" dirty="0"/>
              <a:t>队列那样需要得到消费者的确认，消费者可以使用</a:t>
            </a:r>
            <a:r>
              <a:rPr lang="en-US" altLang="zh-CN" dirty="0" err="1"/>
              <a:t>kafka</a:t>
            </a:r>
            <a:r>
              <a:rPr lang="zh-CN" altLang="en-US" dirty="0"/>
              <a:t>来追踪消息在分区的位置（偏移量）</a:t>
            </a:r>
            <a:endParaRPr lang="en-US" altLang="zh-CN" dirty="0"/>
          </a:p>
          <a:p>
            <a:r>
              <a:rPr lang="zh-CN" altLang="en-US" dirty="0"/>
              <a:t>消费者会往一个叫做</a:t>
            </a:r>
            <a:r>
              <a:rPr lang="en-US" altLang="zh-CN" dirty="0">
                <a:solidFill>
                  <a:srgbClr val="C00000"/>
                </a:solidFill>
              </a:rPr>
              <a:t>_</a:t>
            </a:r>
            <a:r>
              <a:rPr lang="en-US" altLang="zh-CN" dirty="0" err="1">
                <a:solidFill>
                  <a:srgbClr val="C00000"/>
                </a:solidFill>
              </a:rPr>
              <a:t>consumer_offset</a:t>
            </a:r>
            <a:r>
              <a:rPr lang="zh-CN" altLang="en-US" dirty="0"/>
              <a:t>的特殊主题发送消息，消息里包含了每个分区的偏移量。如果消费者发生崩溃或有新的消费者加入群组，就会触发</a:t>
            </a:r>
            <a:r>
              <a:rPr lang="zh-CN" altLang="en-US" dirty="0">
                <a:solidFill>
                  <a:srgbClr val="C00000"/>
                </a:solidFill>
              </a:rPr>
              <a:t>再均衡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2F17AA-70F0-4351-81AE-973CE7BD198F}"/>
              </a:ext>
            </a:extLst>
          </p:cNvPr>
          <p:cNvSpPr/>
          <p:nvPr/>
        </p:nvSpPr>
        <p:spPr>
          <a:xfrm>
            <a:off x="2759319" y="3015761"/>
            <a:ext cx="4793273" cy="139391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021E2A2-F57E-40EE-A39F-782399D94CC8}"/>
              </a:ext>
            </a:extLst>
          </p:cNvPr>
          <p:cNvSpPr/>
          <p:nvPr/>
        </p:nvSpPr>
        <p:spPr>
          <a:xfrm>
            <a:off x="3313235" y="3521318"/>
            <a:ext cx="844061" cy="641839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0D82D54-F2B9-4E8A-B67A-0BB26FD9F7DC}"/>
              </a:ext>
            </a:extLst>
          </p:cNvPr>
          <p:cNvSpPr/>
          <p:nvPr/>
        </p:nvSpPr>
        <p:spPr>
          <a:xfrm>
            <a:off x="6109189" y="3521318"/>
            <a:ext cx="844061" cy="641839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46D56101-A07D-4594-980B-CD6DEC70C613}"/>
              </a:ext>
            </a:extLst>
          </p:cNvPr>
          <p:cNvSpPr txBox="1">
            <a:spLocks/>
          </p:cNvSpPr>
          <p:nvPr/>
        </p:nvSpPr>
        <p:spPr>
          <a:xfrm>
            <a:off x="4677015" y="3047436"/>
            <a:ext cx="1100505" cy="43678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消费者组</a:t>
            </a:r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35C6439B-3DCA-4954-B8EE-2BAC94781EE9}"/>
              </a:ext>
            </a:extLst>
          </p:cNvPr>
          <p:cNvSpPr txBox="1">
            <a:spLocks/>
          </p:cNvSpPr>
          <p:nvPr/>
        </p:nvSpPr>
        <p:spPr>
          <a:xfrm>
            <a:off x="3358228" y="3621940"/>
            <a:ext cx="957200" cy="43678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消费者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B600F995-BBD4-429C-8FE7-00B8F7A46769}"/>
              </a:ext>
            </a:extLst>
          </p:cNvPr>
          <p:cNvSpPr txBox="1">
            <a:spLocks/>
          </p:cNvSpPr>
          <p:nvPr/>
        </p:nvSpPr>
        <p:spPr>
          <a:xfrm>
            <a:off x="6113967" y="3623840"/>
            <a:ext cx="957200" cy="43678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消费者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74EC07D-A965-4D71-9821-B45B672164DE}"/>
              </a:ext>
            </a:extLst>
          </p:cNvPr>
          <p:cNvSpPr/>
          <p:nvPr/>
        </p:nvSpPr>
        <p:spPr>
          <a:xfrm>
            <a:off x="3399889" y="5228377"/>
            <a:ext cx="759500" cy="509954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分区</a:t>
            </a:r>
            <a:r>
              <a:rPr lang="en-US" altLang="zh-CN" sz="1400" dirty="0">
                <a:ea typeface="Alibaba PuHuiTi B"/>
              </a:rPr>
              <a:t>2</a:t>
            </a:r>
            <a:endParaRPr lang="zh-CN" altLang="en-US" sz="1400" dirty="0">
              <a:ea typeface="Alibaba PuHuiTi B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D98F3C-E1DC-4662-873A-0D64ECC805C4}"/>
              </a:ext>
            </a:extLst>
          </p:cNvPr>
          <p:cNvSpPr/>
          <p:nvPr/>
        </p:nvSpPr>
        <p:spPr>
          <a:xfrm>
            <a:off x="4515936" y="5228377"/>
            <a:ext cx="759500" cy="509954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分区</a:t>
            </a:r>
            <a:r>
              <a:rPr lang="en-US" altLang="zh-CN" sz="1400" dirty="0">
                <a:ea typeface="Alibaba PuHuiTi B"/>
              </a:rPr>
              <a:t>3</a:t>
            </a:r>
            <a:endParaRPr lang="zh-CN" altLang="en-US" sz="1400" dirty="0">
              <a:ea typeface="Alibaba PuHuiTi B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57A04EC-8FB0-4A5B-B9DB-0938EA051597}"/>
              </a:ext>
            </a:extLst>
          </p:cNvPr>
          <p:cNvSpPr/>
          <p:nvPr/>
        </p:nvSpPr>
        <p:spPr>
          <a:xfrm>
            <a:off x="5643395" y="5230291"/>
            <a:ext cx="759500" cy="509954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分区</a:t>
            </a:r>
            <a:r>
              <a:rPr lang="en-US" altLang="zh-CN" sz="1400" dirty="0">
                <a:ea typeface="Alibaba PuHuiTi B"/>
              </a:rPr>
              <a:t>4</a:t>
            </a:r>
            <a:endParaRPr lang="zh-CN" altLang="en-US" sz="1400" dirty="0">
              <a:ea typeface="Alibaba PuHuiTi B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7F83618-834C-4EA8-AE48-4C50138FAE3C}"/>
              </a:ext>
            </a:extLst>
          </p:cNvPr>
          <p:cNvSpPr/>
          <p:nvPr/>
        </p:nvSpPr>
        <p:spPr>
          <a:xfrm>
            <a:off x="6664760" y="5221163"/>
            <a:ext cx="759500" cy="509954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分区</a:t>
            </a:r>
            <a:r>
              <a:rPr lang="en-US" altLang="zh-CN" sz="1400" dirty="0">
                <a:ea typeface="Alibaba PuHuiTi B"/>
              </a:rPr>
              <a:t>5</a:t>
            </a:r>
            <a:endParaRPr lang="zh-CN" altLang="en-US" sz="1400" dirty="0">
              <a:ea typeface="Alibaba PuHuiTi B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613BAE2-DEE7-4712-BB96-1D4266CE1A8A}"/>
              </a:ext>
            </a:extLst>
          </p:cNvPr>
          <p:cNvSpPr/>
          <p:nvPr/>
        </p:nvSpPr>
        <p:spPr>
          <a:xfrm>
            <a:off x="7676065" y="5233110"/>
            <a:ext cx="759500" cy="509954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分区</a:t>
            </a:r>
            <a:r>
              <a:rPr lang="en-US" altLang="zh-CN" sz="1400" dirty="0">
                <a:ea typeface="Alibaba PuHuiTi B"/>
              </a:rPr>
              <a:t>6</a:t>
            </a:r>
            <a:endParaRPr lang="zh-CN" altLang="en-US" sz="1400" dirty="0">
              <a:ea typeface="Alibaba PuHuiTi B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E9595F3-DB9A-4B8B-8092-D22C6CAEE970}"/>
              </a:ext>
            </a:extLst>
          </p:cNvPr>
          <p:cNvSpPr/>
          <p:nvPr/>
        </p:nvSpPr>
        <p:spPr>
          <a:xfrm>
            <a:off x="2309452" y="5228377"/>
            <a:ext cx="759500" cy="509954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分区</a:t>
            </a:r>
            <a:r>
              <a:rPr lang="en-US" altLang="zh-CN" sz="1400" dirty="0">
                <a:ea typeface="Alibaba PuHuiTi B"/>
              </a:rPr>
              <a:t>1</a:t>
            </a:r>
            <a:endParaRPr lang="zh-CN" altLang="en-US" sz="1400" dirty="0">
              <a:ea typeface="Alibaba PuHuiTi B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7C69CEE-8E0B-46B2-909F-007ED47A2AD0}"/>
              </a:ext>
            </a:extLst>
          </p:cNvPr>
          <p:cNvCxnSpPr>
            <a:cxnSpLocks/>
            <a:stCxn id="11" idx="4"/>
            <a:endCxn id="45" idx="0"/>
          </p:cNvCxnSpPr>
          <p:nvPr/>
        </p:nvCxnSpPr>
        <p:spPr>
          <a:xfrm flipH="1">
            <a:off x="2689202" y="4163157"/>
            <a:ext cx="1046064" cy="106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85E6502-20E6-4279-8ECB-218956C2A20A}"/>
              </a:ext>
            </a:extLst>
          </p:cNvPr>
          <p:cNvCxnSpPr>
            <a:stCxn id="11" idx="4"/>
            <a:endCxn id="24" idx="0"/>
          </p:cNvCxnSpPr>
          <p:nvPr/>
        </p:nvCxnSpPr>
        <p:spPr>
          <a:xfrm>
            <a:off x="3735266" y="4163157"/>
            <a:ext cx="44373" cy="106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FBCDCBC3-E3C1-48D5-BC0D-E71FB95394DC}"/>
              </a:ext>
            </a:extLst>
          </p:cNvPr>
          <p:cNvGrpSpPr/>
          <p:nvPr/>
        </p:nvGrpSpPr>
        <p:grpSpPr>
          <a:xfrm>
            <a:off x="4711212" y="3521318"/>
            <a:ext cx="1311933" cy="1708973"/>
            <a:chOff x="4711212" y="3521318"/>
            <a:chExt cx="1311933" cy="170897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922987E-A836-4323-AB0D-48A2941D104B}"/>
                </a:ext>
              </a:extLst>
            </p:cNvPr>
            <p:cNvSpPr/>
            <p:nvPr/>
          </p:nvSpPr>
          <p:spPr>
            <a:xfrm>
              <a:off x="4711212" y="3521318"/>
              <a:ext cx="844061" cy="641839"/>
            </a:xfrm>
            <a:prstGeom prst="ellipse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占位符 3">
              <a:extLst>
                <a:ext uri="{FF2B5EF4-FFF2-40B4-BE49-F238E27FC236}">
                  <a16:creationId xmlns:a16="http://schemas.microsoft.com/office/drawing/2014/main" id="{D9D96669-D327-416D-9F98-B1FA99B783C5}"/>
                </a:ext>
              </a:extLst>
            </p:cNvPr>
            <p:cNvSpPr txBox="1">
              <a:spLocks/>
            </p:cNvSpPr>
            <p:nvPr/>
          </p:nvSpPr>
          <p:spPr>
            <a:xfrm>
              <a:off x="4748668" y="3623840"/>
              <a:ext cx="957200" cy="43678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消费者</a:t>
              </a:r>
              <a:r>
                <a:rPr lang="en-US" altLang="zh-CN" sz="1400" dirty="0"/>
                <a:t>2</a:t>
              </a:r>
              <a:endParaRPr lang="zh-CN" altLang="en-US" sz="1400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E3F59B05-556F-4F37-B139-01B80EBDD14F}"/>
                </a:ext>
              </a:extLst>
            </p:cNvPr>
            <p:cNvCxnSpPr>
              <a:stCxn id="12" idx="4"/>
              <a:endCxn id="25" idx="0"/>
            </p:cNvCxnSpPr>
            <p:nvPr/>
          </p:nvCxnSpPr>
          <p:spPr>
            <a:xfrm flipH="1">
              <a:off x="4895686" y="4163157"/>
              <a:ext cx="237557" cy="1065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8EB25C00-BC88-43DD-9C99-114ED89DDF24}"/>
                </a:ext>
              </a:extLst>
            </p:cNvPr>
            <p:cNvCxnSpPr>
              <a:stCxn id="12" idx="4"/>
              <a:endCxn id="26" idx="0"/>
            </p:cNvCxnSpPr>
            <p:nvPr/>
          </p:nvCxnSpPr>
          <p:spPr>
            <a:xfrm>
              <a:off x="5133243" y="4163157"/>
              <a:ext cx="889902" cy="106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4F15C0D-3AC9-4F89-B341-7533A3DF7872}"/>
              </a:ext>
            </a:extLst>
          </p:cNvPr>
          <p:cNvCxnSpPr>
            <a:stCxn id="13" idx="4"/>
            <a:endCxn id="33" idx="0"/>
          </p:cNvCxnSpPr>
          <p:nvPr/>
        </p:nvCxnSpPr>
        <p:spPr>
          <a:xfrm>
            <a:off x="6531220" y="4163157"/>
            <a:ext cx="513290" cy="105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98400CD-D96E-4207-B21A-6AA193203831}"/>
              </a:ext>
            </a:extLst>
          </p:cNvPr>
          <p:cNvCxnSpPr>
            <a:stCxn id="13" idx="4"/>
            <a:endCxn id="34" idx="0"/>
          </p:cNvCxnSpPr>
          <p:nvPr/>
        </p:nvCxnSpPr>
        <p:spPr>
          <a:xfrm>
            <a:off x="6531220" y="4163157"/>
            <a:ext cx="1524595" cy="106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D6E4D48-E692-41CA-9E81-22DFCB20D592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 flipH="1">
            <a:off x="6023145" y="4163157"/>
            <a:ext cx="508075" cy="106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399E719-53B7-4374-9605-08EBE0F4E02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3735266" y="4163157"/>
            <a:ext cx="1160420" cy="106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54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7" grpId="0"/>
      <p:bldP spid="18" grpId="0"/>
      <p:bldP spid="20" grpId="0"/>
      <p:bldP spid="24" grpId="0" animBg="1"/>
      <p:bldP spid="25" grpId="0" animBg="1"/>
      <p:bldP spid="26" grpId="0" animBg="1"/>
      <p:bldP spid="33" grpId="0" animBg="1"/>
      <p:bldP spid="3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C7388-AF7D-4D8F-AA40-DA1FC225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自媒体文章上下架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46BFC-5305-4802-8EC7-006139ADC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372EDA-0FC2-4C1D-97F0-7B43CE5646F5}"/>
              </a:ext>
            </a:extLst>
          </p:cNvPr>
          <p:cNvSpPr/>
          <p:nvPr/>
        </p:nvSpPr>
        <p:spPr>
          <a:xfrm>
            <a:off x="1776047" y="2233246"/>
            <a:ext cx="1837592" cy="177604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自媒体微服务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433602-8B04-4939-9742-F6CB59E0C93D}"/>
              </a:ext>
            </a:extLst>
          </p:cNvPr>
          <p:cNvSpPr/>
          <p:nvPr/>
        </p:nvSpPr>
        <p:spPr>
          <a:xfrm>
            <a:off x="8080132" y="2233246"/>
            <a:ext cx="1837592" cy="177604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文章微服务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97C9C9C-B307-465D-8F73-F3284D8DACCB}"/>
              </a:ext>
            </a:extLst>
          </p:cNvPr>
          <p:cNvGrpSpPr/>
          <p:nvPr/>
        </p:nvGrpSpPr>
        <p:grpSpPr>
          <a:xfrm>
            <a:off x="3613639" y="2515394"/>
            <a:ext cx="4466493" cy="605875"/>
            <a:chOff x="3613639" y="2515394"/>
            <a:chExt cx="4466493" cy="60587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D59E1E7-E2B6-4E7A-AE3D-4EC060514067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613639" y="3121269"/>
              <a:ext cx="44664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占位符 3">
              <a:extLst>
                <a:ext uri="{FF2B5EF4-FFF2-40B4-BE49-F238E27FC236}">
                  <a16:creationId xmlns:a16="http://schemas.microsoft.com/office/drawing/2014/main" id="{8030506C-3732-4BB0-8C55-94DB617B2372}"/>
                </a:ext>
              </a:extLst>
            </p:cNvPr>
            <p:cNvSpPr txBox="1">
              <a:spLocks/>
            </p:cNvSpPr>
            <p:nvPr/>
          </p:nvSpPr>
          <p:spPr>
            <a:xfrm>
              <a:off x="5096390" y="2515394"/>
              <a:ext cx="1587193" cy="60587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feign</a:t>
              </a:r>
              <a:r>
                <a:rPr lang="zh-CN" altLang="en-US" dirty="0"/>
                <a:t>远程调用</a:t>
              </a:r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C7D7901E-BCC2-49DC-B916-9A616AC79419}"/>
              </a:ext>
            </a:extLst>
          </p:cNvPr>
          <p:cNvSpPr/>
          <p:nvPr/>
        </p:nvSpPr>
        <p:spPr>
          <a:xfrm>
            <a:off x="5308538" y="2602524"/>
            <a:ext cx="1081454" cy="103749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MQ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C4E2B97-92F6-4259-9BBE-53AC9401180A}"/>
              </a:ext>
            </a:extLst>
          </p:cNvPr>
          <p:cNvSpPr/>
          <p:nvPr/>
        </p:nvSpPr>
        <p:spPr>
          <a:xfrm>
            <a:off x="4134851" y="2818331"/>
            <a:ext cx="685800" cy="60586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ea typeface="Alibaba PuHuiTi B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D1F5315-5EC6-4DFC-BA68-CA8D2333D04D}"/>
              </a:ext>
            </a:extLst>
          </p:cNvPr>
          <p:cNvSpPr/>
          <p:nvPr/>
        </p:nvSpPr>
        <p:spPr>
          <a:xfrm rot="10800000">
            <a:off x="6818436" y="2818331"/>
            <a:ext cx="685800" cy="60586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ea typeface="Alibaba PuHuiTi B"/>
            </a:endParaRP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74F75FC3-206A-43C4-9028-BA9D68745097}"/>
              </a:ext>
            </a:extLst>
          </p:cNvPr>
          <p:cNvSpPr txBox="1">
            <a:spLocks/>
          </p:cNvSpPr>
          <p:nvPr/>
        </p:nvSpPr>
        <p:spPr>
          <a:xfrm>
            <a:off x="4911719" y="4698138"/>
            <a:ext cx="1906718" cy="51086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优势：系统解耦</a:t>
            </a:r>
          </a:p>
        </p:txBody>
      </p:sp>
    </p:spTree>
    <p:extLst>
      <p:ext uri="{BB962C8B-B14F-4D97-AF65-F5344CB8AC3E}">
        <p14:creationId xmlns:p14="http://schemas.microsoft.com/office/powerpoint/2010/main" val="308019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消费者详解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偏移量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2103D55-C976-411F-9E90-FE526B994E22}"/>
              </a:ext>
            </a:extLst>
          </p:cNvPr>
          <p:cNvSpPr txBox="1">
            <a:spLocks/>
          </p:cNvSpPr>
          <p:nvPr/>
        </p:nvSpPr>
        <p:spPr>
          <a:xfrm>
            <a:off x="492174" y="3735493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C3DD7F-A96D-413D-8BED-0DA91343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86" y="2185987"/>
            <a:ext cx="5362575" cy="2486025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10" name="文本占位符 42">
            <a:extLst>
              <a:ext uri="{FF2B5EF4-FFF2-40B4-BE49-F238E27FC236}">
                <a16:creationId xmlns:a16="http://schemas.microsoft.com/office/drawing/2014/main" id="{893C3704-365F-4FA1-B050-90BF2B185582}"/>
              </a:ext>
            </a:extLst>
          </p:cNvPr>
          <p:cNvSpPr txBox="1">
            <a:spLocks/>
          </p:cNvSpPr>
          <p:nvPr/>
        </p:nvSpPr>
        <p:spPr>
          <a:xfrm>
            <a:off x="922445" y="5268117"/>
            <a:ext cx="10698800" cy="45415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如果提交偏移量小于客户端处理的最后一个消息的偏移量，那么处于两个偏移量之间的消息就会被重复处理。</a:t>
            </a:r>
          </a:p>
        </p:txBody>
      </p:sp>
    </p:spTree>
    <p:extLst>
      <p:ext uri="{BB962C8B-B14F-4D97-AF65-F5344CB8AC3E}">
        <p14:creationId xmlns:p14="http://schemas.microsoft.com/office/powerpoint/2010/main" val="3705912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消费者详解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偏移量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2103D55-C976-411F-9E90-FE526B994E22}"/>
              </a:ext>
            </a:extLst>
          </p:cNvPr>
          <p:cNvSpPr txBox="1">
            <a:spLocks/>
          </p:cNvSpPr>
          <p:nvPr/>
        </p:nvSpPr>
        <p:spPr>
          <a:xfrm>
            <a:off x="492174" y="3735493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0" name="文本占位符 42">
            <a:extLst>
              <a:ext uri="{FF2B5EF4-FFF2-40B4-BE49-F238E27FC236}">
                <a16:creationId xmlns:a16="http://schemas.microsoft.com/office/drawing/2014/main" id="{893C3704-365F-4FA1-B050-90BF2B185582}"/>
              </a:ext>
            </a:extLst>
          </p:cNvPr>
          <p:cNvSpPr txBox="1">
            <a:spLocks/>
          </p:cNvSpPr>
          <p:nvPr/>
        </p:nvSpPr>
        <p:spPr>
          <a:xfrm>
            <a:off x="896069" y="5000413"/>
            <a:ext cx="10698800" cy="45415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如果提交的偏移量大于客户端的最后一个消息的偏移量，那么处于两个偏移量之间的消息将会丢失。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88D965-F46A-49A5-922D-704CA76C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49" y="1904346"/>
            <a:ext cx="6343650" cy="2762250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3836540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消费者详解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偏移量提交方式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2103D55-C976-411F-9E90-FE526B994E22}"/>
              </a:ext>
            </a:extLst>
          </p:cNvPr>
          <p:cNvSpPr txBox="1">
            <a:spLocks/>
          </p:cNvSpPr>
          <p:nvPr/>
        </p:nvSpPr>
        <p:spPr>
          <a:xfrm>
            <a:off x="492174" y="3735493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0" name="文本占位符 42">
            <a:extLst>
              <a:ext uri="{FF2B5EF4-FFF2-40B4-BE49-F238E27FC236}">
                <a16:creationId xmlns:a16="http://schemas.microsoft.com/office/drawing/2014/main" id="{893C3704-365F-4FA1-B050-90BF2B185582}"/>
              </a:ext>
            </a:extLst>
          </p:cNvPr>
          <p:cNvSpPr txBox="1">
            <a:spLocks/>
          </p:cNvSpPr>
          <p:nvPr/>
        </p:nvSpPr>
        <p:spPr>
          <a:xfrm>
            <a:off x="710880" y="1562128"/>
            <a:ext cx="10698800" cy="45415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提交偏移量的方式有两种，分别是自动提交偏移量和手动提交</a:t>
            </a:r>
          </a:p>
        </p:txBody>
      </p:sp>
      <p:sp>
        <p:nvSpPr>
          <p:cNvPr id="11" name="文本占位符 42">
            <a:extLst>
              <a:ext uri="{FF2B5EF4-FFF2-40B4-BE49-F238E27FC236}">
                <a16:creationId xmlns:a16="http://schemas.microsoft.com/office/drawing/2014/main" id="{DF19EBA8-24F3-49EB-AEAE-7D3C57CD46DC}"/>
              </a:ext>
            </a:extLst>
          </p:cNvPr>
          <p:cNvSpPr txBox="1">
            <a:spLocks/>
          </p:cNvSpPr>
          <p:nvPr/>
        </p:nvSpPr>
        <p:spPr>
          <a:xfrm>
            <a:off x="710880" y="2142230"/>
            <a:ext cx="10698800" cy="45415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自动提交偏移量</a:t>
            </a:r>
          </a:p>
        </p:txBody>
      </p:sp>
      <p:sp>
        <p:nvSpPr>
          <p:cNvPr id="12" name="文本占位符 42">
            <a:extLst>
              <a:ext uri="{FF2B5EF4-FFF2-40B4-BE49-F238E27FC236}">
                <a16:creationId xmlns:a16="http://schemas.microsoft.com/office/drawing/2014/main" id="{41407CF1-4273-4063-B281-D9AC2D36C3AC}"/>
              </a:ext>
            </a:extLst>
          </p:cNvPr>
          <p:cNvSpPr txBox="1">
            <a:spLocks/>
          </p:cNvSpPr>
          <p:nvPr/>
        </p:nvSpPr>
        <p:spPr>
          <a:xfrm>
            <a:off x="710880" y="2616808"/>
            <a:ext cx="10698800" cy="882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</a:t>
            </a:r>
            <a:r>
              <a:rPr lang="en-US" altLang="zh-CN" dirty="0" err="1"/>
              <a:t>enable.auto.commit</a:t>
            </a:r>
            <a:r>
              <a:rPr lang="zh-CN" altLang="en-US" dirty="0"/>
              <a:t>被设置为</a:t>
            </a:r>
            <a:r>
              <a:rPr lang="en-US" altLang="zh-CN" dirty="0"/>
              <a:t>true</a:t>
            </a:r>
            <a:r>
              <a:rPr lang="zh-CN" altLang="en-US" dirty="0"/>
              <a:t>，提交方式就是让消费者自动提交偏移量，每隔</a:t>
            </a:r>
            <a:r>
              <a:rPr lang="en-US" altLang="zh-CN" dirty="0"/>
              <a:t>5</a:t>
            </a:r>
            <a:r>
              <a:rPr lang="zh-CN" altLang="en-US" dirty="0"/>
              <a:t>秒消费者会自动把从</a:t>
            </a:r>
            <a:r>
              <a:rPr lang="en-US" altLang="zh-CN" dirty="0"/>
              <a:t>poll()</a:t>
            </a:r>
            <a:r>
              <a:rPr lang="zh-CN" altLang="en-US" dirty="0"/>
              <a:t>方法接收的最大偏移量提交上去</a:t>
            </a:r>
          </a:p>
        </p:txBody>
      </p:sp>
      <p:sp>
        <p:nvSpPr>
          <p:cNvPr id="13" name="文本占位符 42">
            <a:extLst>
              <a:ext uri="{FF2B5EF4-FFF2-40B4-BE49-F238E27FC236}">
                <a16:creationId xmlns:a16="http://schemas.microsoft.com/office/drawing/2014/main" id="{E828EEAE-74A8-4AFE-A6A1-C060CE260F52}"/>
              </a:ext>
            </a:extLst>
          </p:cNvPr>
          <p:cNvSpPr txBox="1">
            <a:spLocks/>
          </p:cNvSpPr>
          <p:nvPr/>
        </p:nvSpPr>
        <p:spPr>
          <a:xfrm>
            <a:off x="746600" y="3429000"/>
            <a:ext cx="10698800" cy="206619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手动提交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enable.auto.commit</a:t>
            </a:r>
            <a:r>
              <a:rPr lang="zh-CN" altLang="en-US" dirty="0"/>
              <a:t>被设置为</a:t>
            </a:r>
            <a:r>
              <a:rPr lang="en-US" altLang="zh-CN" dirty="0"/>
              <a:t>false</a:t>
            </a:r>
            <a:r>
              <a:rPr lang="zh-CN" altLang="en-US" dirty="0"/>
              <a:t>可以有以下三种提交方式</a:t>
            </a:r>
            <a:endParaRPr lang="en-US" altLang="zh-CN" dirty="0"/>
          </a:p>
          <a:p>
            <a:pPr marL="12763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>
                <a:ea typeface="Alibaba PuHuiTi B"/>
              </a:rPr>
              <a:t>提交当前偏移量（同步提交）</a:t>
            </a:r>
          </a:p>
          <a:p>
            <a:pPr marL="12763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>
                <a:ea typeface="Alibaba PuHuiTi B"/>
              </a:rPr>
              <a:t>异步提交</a:t>
            </a:r>
          </a:p>
          <a:p>
            <a:pPr marL="12763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>
                <a:ea typeface="Alibaba PuHuiTi B"/>
              </a:rPr>
              <a:t>同步和异步组合提交</a:t>
            </a:r>
          </a:p>
        </p:txBody>
      </p:sp>
    </p:spTree>
    <p:extLst>
      <p:ext uri="{BB962C8B-B14F-4D97-AF65-F5344CB8AC3E}">
        <p14:creationId xmlns:p14="http://schemas.microsoft.com/office/powerpoint/2010/main" val="42393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消费者详解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偏移量提交方式</a:t>
            </a:r>
          </a:p>
        </p:txBody>
      </p:sp>
      <p:sp>
        <p:nvSpPr>
          <p:cNvPr id="13" name="文本占位符 42">
            <a:extLst>
              <a:ext uri="{FF2B5EF4-FFF2-40B4-BE49-F238E27FC236}">
                <a16:creationId xmlns:a16="http://schemas.microsoft.com/office/drawing/2014/main" id="{E828EEAE-74A8-4AFE-A6A1-C060CE260F52}"/>
              </a:ext>
            </a:extLst>
          </p:cNvPr>
          <p:cNvSpPr txBox="1">
            <a:spLocks/>
          </p:cNvSpPr>
          <p:nvPr/>
        </p:nvSpPr>
        <p:spPr>
          <a:xfrm>
            <a:off x="746600" y="1495799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提交当前偏移量（同步提交）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A49A88-B571-4A4D-9C41-AF3CF42B9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31" y="2182505"/>
            <a:ext cx="9018439" cy="249299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ConsumerRecords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.poll(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ofMillis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ConsumerRecord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.value());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.key());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.commitSync();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同步提交当前最新的偏移量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CommitFailedException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记录提交失败的异常：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+e);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2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消费者详解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偏移量提交方式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2103D55-C976-411F-9E90-FE526B994E22}"/>
              </a:ext>
            </a:extLst>
          </p:cNvPr>
          <p:cNvSpPr txBox="1">
            <a:spLocks/>
          </p:cNvSpPr>
          <p:nvPr/>
        </p:nvSpPr>
        <p:spPr>
          <a:xfrm>
            <a:off x="492174" y="3735493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42">
            <a:extLst>
              <a:ext uri="{FF2B5EF4-FFF2-40B4-BE49-F238E27FC236}">
                <a16:creationId xmlns:a16="http://schemas.microsoft.com/office/drawing/2014/main" id="{E828EEAE-74A8-4AFE-A6A1-C060CE260F52}"/>
              </a:ext>
            </a:extLst>
          </p:cNvPr>
          <p:cNvSpPr txBox="1">
            <a:spLocks/>
          </p:cNvSpPr>
          <p:nvPr/>
        </p:nvSpPr>
        <p:spPr>
          <a:xfrm>
            <a:off x="746600" y="1507738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异步提交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1FEE73-6BF6-44BD-82DE-82427939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49" y="2200063"/>
            <a:ext cx="8604738" cy="286232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ConsumerRecords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.poll(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ofMillis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ConsumerRecord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.value());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.key());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.commitAsync(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OffsetCommitCallback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onComplete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TopicPartition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OffsetAndMetadata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map,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(e!=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记录错误的提交偏移量：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map+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异常信息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+e);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92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消费者详解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偏移量提交方式</a:t>
            </a:r>
          </a:p>
        </p:txBody>
      </p:sp>
      <p:sp>
        <p:nvSpPr>
          <p:cNvPr id="13" name="文本占位符 42">
            <a:extLst>
              <a:ext uri="{FF2B5EF4-FFF2-40B4-BE49-F238E27FC236}">
                <a16:creationId xmlns:a16="http://schemas.microsoft.com/office/drawing/2014/main" id="{E828EEAE-74A8-4AFE-A6A1-C060CE260F52}"/>
              </a:ext>
            </a:extLst>
          </p:cNvPr>
          <p:cNvSpPr txBox="1">
            <a:spLocks/>
          </p:cNvSpPr>
          <p:nvPr/>
        </p:nvSpPr>
        <p:spPr>
          <a:xfrm>
            <a:off x="746600" y="1467571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同步和异步组合提交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F5D749-9EAB-43EC-9707-DFAB85204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1" y="2056705"/>
            <a:ext cx="8788516" cy="360098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ConsumerRecords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.poll(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ofMillis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ConsumerRecord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.value());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.key());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.commitAsync();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e){+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e.printStackTrace();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记录错误信息：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+e);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finally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.commitSync();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finally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60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079" y="2697017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集成</a:t>
            </a:r>
            <a:r>
              <a:rPr lang="en-US" altLang="zh-CN" dirty="0" err="1"/>
              <a:t>kafka</a:t>
            </a:r>
            <a:r>
              <a:rPr lang="zh-CN" altLang="en-US" dirty="0"/>
              <a:t>收发消息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798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集成</a:t>
            </a:r>
            <a:r>
              <a:rPr lang="en-US" altLang="zh-CN" dirty="0" err="1"/>
              <a:t>kafka</a:t>
            </a:r>
            <a:r>
              <a:rPr lang="zh-CN" altLang="en-US" dirty="0"/>
              <a:t>收发消息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集成</a:t>
            </a:r>
            <a:r>
              <a:rPr lang="en-US" altLang="zh-CN" dirty="0" err="1"/>
              <a:t>kafka</a:t>
            </a:r>
            <a:r>
              <a:rPr lang="zh-CN" altLang="en-US" dirty="0"/>
              <a:t>收发消息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12043-20F1-44B3-A258-6A6134F96E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4758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导入</a:t>
            </a:r>
            <a:r>
              <a:rPr lang="en-US" altLang="zh-CN" dirty="0"/>
              <a:t>spring-</a:t>
            </a:r>
            <a:r>
              <a:rPr lang="en-US" altLang="zh-CN" dirty="0" err="1"/>
              <a:t>kafka</a:t>
            </a:r>
            <a:r>
              <a:rPr lang="zh-CN" altLang="en-US" dirty="0"/>
              <a:t>依赖信息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4D896C-4163-4AAC-AF11-C7E460059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667" y="2316933"/>
            <a:ext cx="7731660" cy="360098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&lt;!-- kafkfa --&gt;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&gt;org.springframework.kafka&lt;/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&gt;spring-kafka&lt;/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exclusions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exclusion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&gt;org.apache.kafka&lt;/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&gt;kafka-clients&lt;/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exclusion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exclusions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&gt;org.apache.kafka&lt;/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&gt;kafka-clients&lt;/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&gt;com.alibaba&lt;/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&gt;fastjson&lt;/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291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集成</a:t>
            </a:r>
            <a:r>
              <a:rPr lang="en-US" altLang="zh-CN" dirty="0" err="1"/>
              <a:t>kafka</a:t>
            </a:r>
            <a:r>
              <a:rPr lang="zh-CN" altLang="en-US" dirty="0"/>
              <a:t>收发消息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集成</a:t>
            </a:r>
            <a:r>
              <a:rPr lang="en-US" altLang="zh-CN" dirty="0" err="1"/>
              <a:t>kafka</a:t>
            </a:r>
            <a:r>
              <a:rPr lang="zh-CN" altLang="en-US" dirty="0"/>
              <a:t>收发消息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12043-20F1-44B3-A258-6A6134F96E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47585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resources</a:t>
            </a:r>
            <a:r>
              <a:rPr lang="zh-CN" altLang="en-US" dirty="0"/>
              <a:t>下创建文件</a:t>
            </a:r>
            <a:r>
              <a:rPr lang="en-US" altLang="zh-CN" dirty="0" err="1"/>
              <a:t>application.yml</a:t>
            </a:r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07A4B15-E666-4AFC-AD35-E562E8D4A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89" y="2339678"/>
            <a:ext cx="8230383" cy="286232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9991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kafka-demo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kafka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bootstrap-servers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192.168.200.130:9092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retries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key-serializer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org.apache.kafka.common.serialization.StringSerializer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value-serializer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org.apache.kafka.common.serialization.StringSerializer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group-id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test-hello-group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key-deserializer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org.apache.kafka.common.serialization.StringDeserializer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value-deserializer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org.apache.kafka.common.serialization.StringDeserializer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8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6041-EB22-4542-A702-BFB6748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集成</a:t>
            </a:r>
            <a:r>
              <a:rPr lang="en-US" altLang="zh-CN" dirty="0" err="1"/>
              <a:t>kafka</a:t>
            </a:r>
            <a:r>
              <a:rPr lang="zh-CN" altLang="en-US" dirty="0"/>
              <a:t>收发消息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89B99-4A2F-41CB-88B5-9DD7359AA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集成</a:t>
            </a:r>
            <a:r>
              <a:rPr lang="en-US" altLang="zh-CN" dirty="0" err="1"/>
              <a:t>kafka</a:t>
            </a:r>
            <a:r>
              <a:rPr lang="zh-CN" altLang="en-US" dirty="0"/>
              <a:t>收发消息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12043-20F1-44B3-A258-6A6134F96E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47585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消息生产者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5D1149-3628-4B8F-8658-72B110D49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94690"/>
            <a:ext cx="7097917" cy="193899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KafkaTemplate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kafkaTemplate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"/hello"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第一个参数：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topics  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第二个参数：消息内容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kafkaTemplate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.send(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"kafka-hello"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黑马程序员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B7A7E7-8E74-410D-8FCC-46625857F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691778"/>
            <a:ext cx="7097916" cy="193899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@Component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HelloListener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@KafkaListener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(topics = 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"kafka-hello"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onMessage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message){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StringUtils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(message)){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.println(message);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D01EB759-C13E-4B7E-9BF2-4ACB03C71E48}"/>
              </a:ext>
            </a:extLst>
          </p:cNvPr>
          <p:cNvSpPr txBox="1">
            <a:spLocks/>
          </p:cNvSpPr>
          <p:nvPr/>
        </p:nvSpPr>
        <p:spPr>
          <a:xfrm>
            <a:off x="710880" y="4230623"/>
            <a:ext cx="10698800" cy="6475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</a:t>
            </a:r>
            <a:r>
              <a:rPr lang="zh-CN" altLang="en-US" dirty="0"/>
              <a:t>消息消费者</a:t>
            </a:r>
          </a:p>
        </p:txBody>
      </p:sp>
    </p:spTree>
    <p:extLst>
      <p:ext uri="{BB962C8B-B14F-4D97-AF65-F5344CB8AC3E}">
        <p14:creationId xmlns:p14="http://schemas.microsoft.com/office/powerpoint/2010/main" val="2603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224BC-40A2-4610-86B6-A29BB6A6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自媒体文章上下架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E3518-AA73-4745-A715-B6D0EEE8D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消息通知的其他需求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F551C2-1138-454E-A9F8-8B34A1544949}"/>
              </a:ext>
            </a:extLst>
          </p:cNvPr>
          <p:cNvGrpSpPr/>
          <p:nvPr/>
        </p:nvGrpSpPr>
        <p:grpSpPr>
          <a:xfrm>
            <a:off x="5494302" y="1769620"/>
            <a:ext cx="2609250" cy="4701632"/>
            <a:chOff x="7610776" y="1523041"/>
            <a:chExt cx="2609250" cy="470163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D1ED635-639F-4101-8BF5-7A5FBDA15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0776" y="1523041"/>
              <a:ext cx="2609250" cy="4701632"/>
            </a:xfrm>
            <a:prstGeom prst="rect">
              <a:avLst/>
            </a:prstGeom>
            <a:ln>
              <a:solidFill>
                <a:srgbClr val="333333"/>
              </a:solidFill>
            </a:ln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90FBDEB-FC7E-43FE-AC02-B9A8AE580E84}"/>
                </a:ext>
              </a:extLst>
            </p:cNvPr>
            <p:cNvSpPr/>
            <p:nvPr/>
          </p:nvSpPr>
          <p:spPr>
            <a:xfrm>
              <a:off x="8106510" y="4510453"/>
              <a:ext cx="1723292" cy="36927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994D5419-51BB-48B8-9C2B-C1B7BD930BA3}"/>
              </a:ext>
            </a:extLst>
          </p:cNvPr>
          <p:cNvSpPr txBox="1">
            <a:spLocks/>
          </p:cNvSpPr>
          <p:nvPr/>
        </p:nvSpPr>
        <p:spPr>
          <a:xfrm>
            <a:off x="2096600" y="3426431"/>
            <a:ext cx="1088388" cy="51086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流量削峰</a:t>
            </a:r>
          </a:p>
        </p:txBody>
      </p:sp>
    </p:spTree>
    <p:extLst>
      <p:ext uri="{BB962C8B-B14F-4D97-AF65-F5344CB8AC3E}">
        <p14:creationId xmlns:p14="http://schemas.microsoft.com/office/powerpoint/2010/main" val="17018079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FD46F-D8BD-426C-A778-80F395A3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集成</a:t>
            </a:r>
            <a:r>
              <a:rPr lang="en-US" altLang="zh-CN" dirty="0" err="1"/>
              <a:t>kafka</a:t>
            </a:r>
            <a:r>
              <a:rPr lang="zh-CN" altLang="en-US" dirty="0"/>
              <a:t>收发消息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81FB5-1B53-46E1-9995-6E18B6BB0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传递消息为对象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BEC524-571E-45E8-B3D1-D0397B3FD9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544400"/>
          </a:xfrm>
        </p:spPr>
        <p:txBody>
          <a:bodyPr/>
          <a:lstStyle/>
          <a:p>
            <a:r>
              <a:rPr lang="zh-CN" altLang="en-US" dirty="0"/>
              <a:t>目前</a:t>
            </a:r>
            <a:r>
              <a:rPr lang="en-US" altLang="zh-CN" dirty="0" err="1"/>
              <a:t>springboot</a:t>
            </a:r>
            <a:r>
              <a:rPr lang="zh-CN" altLang="en-US" dirty="0"/>
              <a:t>整合后的</a:t>
            </a:r>
            <a:r>
              <a:rPr lang="en-US" altLang="zh-CN" dirty="0" err="1"/>
              <a:t>kafka</a:t>
            </a:r>
            <a:r>
              <a:rPr lang="zh-CN" altLang="en-US" dirty="0"/>
              <a:t>，因为序列化器是</a:t>
            </a:r>
            <a:r>
              <a:rPr lang="en-US" altLang="zh-CN" dirty="0" err="1"/>
              <a:t>StringSerializer</a:t>
            </a:r>
            <a:r>
              <a:rPr lang="zh-CN" altLang="en-US" dirty="0"/>
              <a:t>，这个时候如果需要传递对象可以有两种方式</a:t>
            </a:r>
            <a:endParaRPr lang="en-US" altLang="zh-CN" dirty="0"/>
          </a:p>
          <a:p>
            <a:r>
              <a:rPr lang="zh-CN" altLang="en-US" dirty="0"/>
              <a:t>方式一：可以自定义序列化器，对象类型众多，这种方式通用性不强，本章节不介绍</a:t>
            </a:r>
            <a:endParaRPr lang="en-US" altLang="zh-CN" dirty="0"/>
          </a:p>
          <a:p>
            <a:r>
              <a:rPr lang="zh-CN" altLang="en-US" dirty="0"/>
              <a:t>方式二：可以把要传递的对象进行转</a:t>
            </a:r>
            <a:r>
              <a:rPr lang="en-US" altLang="zh-CN" dirty="0"/>
              <a:t>json</a:t>
            </a:r>
            <a:r>
              <a:rPr lang="zh-CN" altLang="en-US" dirty="0"/>
              <a:t>字符串，接收消息后再转为对象即可，本项目采用这种方式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6C9498-ECA2-4036-8D85-826087803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41" y="3683861"/>
            <a:ext cx="9024215" cy="1200329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发送消息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User();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.setUsername(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"zhangsan"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.setAge(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kafkaTemplate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.send(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"kafka-hello"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.toJSONString(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17BF0C1-D2D5-40C0-9BC7-A8BD3AA8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41" y="5532712"/>
            <a:ext cx="9024215" cy="276999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parseObject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value, User.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97BC59EA-F0F6-4170-BA44-D9FB89747EC6}"/>
              </a:ext>
            </a:extLst>
          </p:cNvPr>
          <p:cNvSpPr txBox="1">
            <a:spLocks/>
          </p:cNvSpPr>
          <p:nvPr/>
        </p:nvSpPr>
        <p:spPr>
          <a:xfrm>
            <a:off x="746600" y="3201338"/>
            <a:ext cx="10698800" cy="6475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发送消息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5535E818-1123-434B-AA5C-8106E9BD95BC}"/>
              </a:ext>
            </a:extLst>
          </p:cNvPr>
          <p:cNvSpPr txBox="1">
            <a:spLocks/>
          </p:cNvSpPr>
          <p:nvPr/>
        </p:nvSpPr>
        <p:spPr>
          <a:xfrm>
            <a:off x="738039" y="5042920"/>
            <a:ext cx="10698800" cy="6475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接收消息</a:t>
            </a:r>
          </a:p>
        </p:txBody>
      </p:sp>
    </p:spTree>
    <p:extLst>
      <p:ext uri="{BB962C8B-B14F-4D97-AF65-F5344CB8AC3E}">
        <p14:creationId xmlns:p14="http://schemas.microsoft.com/office/powerpoint/2010/main" val="636150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35228-1E29-47EF-AFE5-C2598A033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455" y="2768759"/>
            <a:ext cx="4943622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自媒体文章上下架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4D852-BF23-4765-A973-F70E290DC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245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D0C50-ECA7-48D4-BD24-5A6B2F68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自媒体文章上下架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55BE1-120D-4DBE-91EE-53A487389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E4ACD6-E780-49F0-9A3F-78200A37E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38" y="1755724"/>
            <a:ext cx="7524750" cy="3105150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8D7428B3-6C93-4367-9CA6-9075F8113CEF}"/>
              </a:ext>
            </a:extLst>
          </p:cNvPr>
          <p:cNvSpPr txBox="1">
            <a:spLocks/>
          </p:cNvSpPr>
          <p:nvPr/>
        </p:nvSpPr>
        <p:spPr>
          <a:xfrm>
            <a:off x="1967555" y="5381976"/>
            <a:ext cx="4538348" cy="4444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AD2B26"/>
                </a:solidFill>
              </a:rPr>
              <a:t>已发表</a:t>
            </a:r>
            <a:r>
              <a:rPr lang="zh-CN" altLang="en-US" dirty="0"/>
              <a:t>且</a:t>
            </a:r>
            <a:r>
              <a:rPr lang="zh-CN" altLang="en-US" dirty="0">
                <a:solidFill>
                  <a:srgbClr val="AD2B26"/>
                </a:solidFill>
              </a:rPr>
              <a:t>已上架</a:t>
            </a:r>
            <a:r>
              <a:rPr lang="zh-CN" altLang="en-US" dirty="0"/>
              <a:t>的文章可以下架</a:t>
            </a:r>
          </a:p>
        </p:txBody>
      </p:sp>
    </p:spTree>
    <p:extLst>
      <p:ext uri="{BB962C8B-B14F-4D97-AF65-F5344CB8AC3E}">
        <p14:creationId xmlns:p14="http://schemas.microsoft.com/office/powerpoint/2010/main" val="16982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D0C50-ECA7-48D4-BD24-5A6B2F68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自媒体文章上下架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55BE1-120D-4DBE-91EE-53A487389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1576A6-DAA9-45AB-B7D6-620B6FA19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16" y="1646133"/>
            <a:ext cx="7355106" cy="3221969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EA12404B-B422-42D4-990D-28CF82E41B05}"/>
              </a:ext>
            </a:extLst>
          </p:cNvPr>
          <p:cNvSpPr txBox="1">
            <a:spLocks/>
          </p:cNvSpPr>
          <p:nvPr/>
        </p:nvSpPr>
        <p:spPr>
          <a:xfrm>
            <a:off x="1967555" y="5381976"/>
            <a:ext cx="4538348" cy="4444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AD2B26"/>
                </a:solidFill>
              </a:rPr>
              <a:t>已发表</a:t>
            </a:r>
            <a:r>
              <a:rPr lang="zh-CN" altLang="en-US" dirty="0"/>
              <a:t>且</a:t>
            </a:r>
            <a:r>
              <a:rPr lang="zh-CN" altLang="en-US" dirty="0">
                <a:solidFill>
                  <a:srgbClr val="AD2B26"/>
                </a:solidFill>
              </a:rPr>
              <a:t>已下架</a:t>
            </a:r>
            <a:r>
              <a:rPr lang="zh-CN" altLang="en-US" dirty="0"/>
              <a:t>的文章可以上架</a:t>
            </a:r>
          </a:p>
        </p:txBody>
      </p:sp>
    </p:spTree>
    <p:extLst>
      <p:ext uri="{BB962C8B-B14F-4D97-AF65-F5344CB8AC3E}">
        <p14:creationId xmlns:p14="http://schemas.microsoft.com/office/powerpoint/2010/main" val="27170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148AC-B580-40D5-A128-CB1D32BC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自媒体文章上下架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82137-FC36-4FD7-9768-F3F1F7455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流程说明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4FE5C827-140B-45FA-A5DF-EB9B2433F9E9}"/>
              </a:ext>
            </a:extLst>
          </p:cNvPr>
          <p:cNvCxnSpPr>
            <a:cxnSpLocks/>
            <a:stCxn id="8" idx="3"/>
            <a:endCxn id="9" idx="4"/>
          </p:cNvCxnSpPr>
          <p:nvPr/>
        </p:nvCxnSpPr>
        <p:spPr>
          <a:xfrm flipV="1">
            <a:off x="8847037" y="3422679"/>
            <a:ext cx="1843810" cy="2139692"/>
          </a:xfrm>
          <a:prstGeom prst="bentConnector2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DAF225D-F5F3-4722-9914-010983299E09}"/>
              </a:ext>
            </a:extLst>
          </p:cNvPr>
          <p:cNvGrpSpPr/>
          <p:nvPr/>
        </p:nvGrpSpPr>
        <p:grpSpPr>
          <a:xfrm>
            <a:off x="8920226" y="2359634"/>
            <a:ext cx="2364082" cy="1063045"/>
            <a:chOff x="8920226" y="2359634"/>
            <a:chExt cx="2364082" cy="1063045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6D670A9-2C6D-433D-AA22-EA2E1D614227}"/>
                </a:ext>
              </a:extLst>
            </p:cNvPr>
            <p:cNvSpPr/>
            <p:nvPr/>
          </p:nvSpPr>
          <p:spPr>
            <a:xfrm>
              <a:off x="10097386" y="2359634"/>
              <a:ext cx="1186922" cy="1063045"/>
            </a:xfrm>
            <a:prstGeom prst="ellipse">
              <a:avLst/>
            </a:prstGeom>
            <a:solidFill>
              <a:srgbClr val="AD2B26"/>
            </a:solidFill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Alibaba PuHuiTi R"/>
                  <a:ea typeface="Alibaba PuHuiTi B"/>
                </a:rPr>
                <a:t>结束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5BB3C80-027F-4F2C-9562-06BB507DB5F0}"/>
                </a:ext>
              </a:extLst>
            </p:cNvPr>
            <p:cNvCxnSpPr>
              <a:cxnSpLocks/>
              <a:stCxn id="6" idx="3"/>
              <a:endCxn id="9" idx="2"/>
            </p:cNvCxnSpPr>
            <p:nvPr/>
          </p:nvCxnSpPr>
          <p:spPr>
            <a:xfrm flipV="1">
              <a:off x="8920226" y="2891157"/>
              <a:ext cx="1177160" cy="8910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文本占位符 3">
              <a:extLst>
                <a:ext uri="{FF2B5EF4-FFF2-40B4-BE49-F238E27FC236}">
                  <a16:creationId xmlns:a16="http://schemas.microsoft.com/office/drawing/2014/main" id="{D634BFD7-E3E3-4DE2-BA7B-2CB6BA124482}"/>
                </a:ext>
              </a:extLst>
            </p:cNvPr>
            <p:cNvSpPr txBox="1">
              <a:spLocks/>
            </p:cNvSpPr>
            <p:nvPr/>
          </p:nvSpPr>
          <p:spPr>
            <a:xfrm>
              <a:off x="9312019" y="2421178"/>
              <a:ext cx="521638" cy="44446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否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8624A3C-0F1F-4FA6-AE8A-28F3C1779E9A}"/>
              </a:ext>
            </a:extLst>
          </p:cNvPr>
          <p:cNvGrpSpPr/>
          <p:nvPr/>
        </p:nvGrpSpPr>
        <p:grpSpPr>
          <a:xfrm>
            <a:off x="8957048" y="3422679"/>
            <a:ext cx="1733799" cy="856494"/>
            <a:chOff x="8957048" y="3422679"/>
            <a:chExt cx="1733799" cy="856494"/>
          </a:xfrm>
        </p:grpSpPr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A2EB7593-6063-4B26-89F5-1E4CBA617793}"/>
                </a:ext>
              </a:extLst>
            </p:cNvPr>
            <p:cNvCxnSpPr>
              <a:cxnSpLocks/>
              <a:stCxn id="7" idx="3"/>
              <a:endCxn id="9" idx="4"/>
            </p:cNvCxnSpPr>
            <p:nvPr/>
          </p:nvCxnSpPr>
          <p:spPr>
            <a:xfrm flipV="1">
              <a:off x="8957048" y="3422679"/>
              <a:ext cx="1733799" cy="819476"/>
            </a:xfrm>
            <a:prstGeom prst="bentConnector2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文本占位符 3">
              <a:extLst>
                <a:ext uri="{FF2B5EF4-FFF2-40B4-BE49-F238E27FC236}">
                  <a16:creationId xmlns:a16="http://schemas.microsoft.com/office/drawing/2014/main" id="{A74B2EBB-9C5F-4257-A267-7FDD0F63FC26}"/>
                </a:ext>
              </a:extLst>
            </p:cNvPr>
            <p:cNvSpPr txBox="1">
              <a:spLocks/>
            </p:cNvSpPr>
            <p:nvPr/>
          </p:nvSpPr>
          <p:spPr>
            <a:xfrm>
              <a:off x="9302072" y="3834710"/>
              <a:ext cx="521638" cy="44446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否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90117ED-526E-4D04-AF4F-B251517A8EE6}"/>
              </a:ext>
            </a:extLst>
          </p:cNvPr>
          <p:cNvGrpSpPr/>
          <p:nvPr/>
        </p:nvGrpSpPr>
        <p:grpSpPr>
          <a:xfrm>
            <a:off x="6534102" y="4569030"/>
            <a:ext cx="2312935" cy="1320216"/>
            <a:chOff x="6534102" y="4569030"/>
            <a:chExt cx="2312935" cy="132021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922678B-7BAD-4618-B760-AEE0E1635647}"/>
                </a:ext>
              </a:extLst>
            </p:cNvPr>
            <p:cNvSpPr/>
            <p:nvPr/>
          </p:nvSpPr>
          <p:spPr>
            <a:xfrm>
              <a:off x="6534102" y="5235495"/>
              <a:ext cx="2312935" cy="653751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修改文章</a:t>
              </a:r>
              <a:r>
                <a:rPr lang="en-US" altLang="zh-CN" sz="1600" dirty="0">
                  <a:solidFill>
                    <a:srgbClr val="333333"/>
                  </a:solidFill>
                  <a:ea typeface="Alibaba PuHuiTi B"/>
                </a:rPr>
                <a:t>enable</a:t>
              </a:r>
              <a:endParaRPr lang="zh-CN" altLang="en-US" sz="1600" dirty="0">
                <a:solidFill>
                  <a:srgbClr val="333333"/>
                </a:solidFill>
                <a:ea typeface="Alibaba PuHuiTi B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F6F85B3-9242-4E6A-BBD0-2364397667F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7690570" y="4569030"/>
              <a:ext cx="7865" cy="666465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本占位符 3">
              <a:extLst>
                <a:ext uri="{FF2B5EF4-FFF2-40B4-BE49-F238E27FC236}">
                  <a16:creationId xmlns:a16="http://schemas.microsoft.com/office/drawing/2014/main" id="{0F4FD70D-09EB-44CF-8004-255D6EB181B7}"/>
                </a:ext>
              </a:extLst>
            </p:cNvPr>
            <p:cNvSpPr txBox="1">
              <a:spLocks/>
            </p:cNvSpPr>
            <p:nvPr/>
          </p:nvSpPr>
          <p:spPr>
            <a:xfrm>
              <a:off x="7767967" y="4714065"/>
              <a:ext cx="521638" cy="44446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是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199B11D-CFEF-4B8F-AA04-32BBABB5CCB5}"/>
              </a:ext>
            </a:extLst>
          </p:cNvPr>
          <p:cNvGrpSpPr/>
          <p:nvPr/>
        </p:nvGrpSpPr>
        <p:grpSpPr>
          <a:xfrm>
            <a:off x="1896087" y="5042209"/>
            <a:ext cx="4638015" cy="1040322"/>
            <a:chOff x="1896087" y="5042209"/>
            <a:chExt cx="4638015" cy="104032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DAAACF5-3CDF-412F-82B6-B7144D165A94}"/>
                </a:ext>
              </a:extLst>
            </p:cNvPr>
            <p:cNvSpPr/>
            <p:nvPr/>
          </p:nvSpPr>
          <p:spPr>
            <a:xfrm>
              <a:off x="1896087" y="5042209"/>
              <a:ext cx="1183778" cy="1040322"/>
            </a:xfrm>
            <a:prstGeom prst="ellipse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kafka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2985F70-4B12-4D00-AC9B-7D3A6546E817}"/>
                </a:ext>
              </a:extLst>
            </p:cNvPr>
            <p:cNvCxnSpPr>
              <a:cxnSpLocks/>
              <a:stCxn id="8" idx="1"/>
              <a:endCxn id="22" idx="6"/>
            </p:cNvCxnSpPr>
            <p:nvPr/>
          </p:nvCxnSpPr>
          <p:spPr>
            <a:xfrm flipH="1" flipV="1">
              <a:off x="3079865" y="5562370"/>
              <a:ext cx="3454237" cy="1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D44C6EF-BFBB-41FC-BCBE-15E6E9D2203B}"/>
              </a:ext>
            </a:extLst>
          </p:cNvPr>
          <p:cNvGrpSpPr/>
          <p:nvPr/>
        </p:nvGrpSpPr>
        <p:grpSpPr>
          <a:xfrm>
            <a:off x="1551073" y="3822934"/>
            <a:ext cx="1873807" cy="1219275"/>
            <a:chOff x="1551073" y="3822934"/>
            <a:chExt cx="1873807" cy="121927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1E42FB-8449-48CD-AD4F-8D3ACA35B982}"/>
                </a:ext>
              </a:extLst>
            </p:cNvPr>
            <p:cNvSpPr/>
            <p:nvPr/>
          </p:nvSpPr>
          <p:spPr>
            <a:xfrm>
              <a:off x="1551073" y="3822934"/>
              <a:ext cx="1873807" cy="681093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监听消息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B02DD5E-DDF3-4B17-9B82-7F6FF8206DFC}"/>
                </a:ext>
              </a:extLst>
            </p:cNvPr>
            <p:cNvCxnSpPr>
              <a:cxnSpLocks/>
              <a:stCxn id="4" idx="2"/>
              <a:endCxn id="22" idx="0"/>
            </p:cNvCxnSpPr>
            <p:nvPr/>
          </p:nvCxnSpPr>
          <p:spPr>
            <a:xfrm flipH="1">
              <a:off x="2487976" y="4504027"/>
              <a:ext cx="1" cy="538182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8F04CDC9-9F97-480B-AA7A-E42A916927B8}"/>
              </a:ext>
            </a:extLst>
          </p:cNvPr>
          <p:cNvGrpSpPr/>
          <p:nvPr/>
        </p:nvGrpSpPr>
        <p:grpSpPr>
          <a:xfrm>
            <a:off x="6146020" y="1098338"/>
            <a:ext cx="5187580" cy="5517120"/>
            <a:chOff x="6146020" y="1098338"/>
            <a:chExt cx="5187580" cy="551712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3484B04-77C9-481C-B5F1-3FA5661E76B5}"/>
                </a:ext>
              </a:extLst>
            </p:cNvPr>
            <p:cNvSpPr/>
            <p:nvPr/>
          </p:nvSpPr>
          <p:spPr>
            <a:xfrm>
              <a:off x="6146020" y="1098338"/>
              <a:ext cx="5187580" cy="505671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占位符 3">
              <a:extLst>
                <a:ext uri="{FF2B5EF4-FFF2-40B4-BE49-F238E27FC236}">
                  <a16:creationId xmlns:a16="http://schemas.microsoft.com/office/drawing/2014/main" id="{D54D7DFA-2284-44C3-B911-0D36311035B5}"/>
                </a:ext>
              </a:extLst>
            </p:cNvPr>
            <p:cNvSpPr txBox="1">
              <a:spLocks/>
            </p:cNvSpPr>
            <p:nvPr/>
          </p:nvSpPr>
          <p:spPr>
            <a:xfrm>
              <a:off x="8440812" y="6170995"/>
              <a:ext cx="1301262" cy="44446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自媒体端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B81B102-B5B2-48D3-B66A-AD27AA9E6F92}"/>
              </a:ext>
            </a:extLst>
          </p:cNvPr>
          <p:cNvGrpSpPr/>
          <p:nvPr/>
        </p:nvGrpSpPr>
        <p:grpSpPr>
          <a:xfrm>
            <a:off x="1554965" y="2741586"/>
            <a:ext cx="1873807" cy="1081348"/>
            <a:chOff x="1554965" y="2741586"/>
            <a:chExt cx="1873807" cy="108134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4078238-39C1-4276-A324-864EA313DB1F}"/>
                </a:ext>
              </a:extLst>
            </p:cNvPr>
            <p:cNvSpPr/>
            <p:nvPr/>
          </p:nvSpPr>
          <p:spPr>
            <a:xfrm>
              <a:off x="1554965" y="2741586"/>
              <a:ext cx="1873807" cy="681093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修改文章配置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90DFDEA-CB56-47F0-A6E9-BE910B6EB15C}"/>
                </a:ext>
              </a:extLst>
            </p:cNvPr>
            <p:cNvCxnSpPr>
              <a:stCxn id="4" idx="0"/>
              <a:endCxn id="37" idx="2"/>
            </p:cNvCxnSpPr>
            <p:nvPr/>
          </p:nvCxnSpPr>
          <p:spPr>
            <a:xfrm flipV="1">
              <a:off x="2487977" y="3422679"/>
              <a:ext cx="3892" cy="400255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B5919D2-C396-40E7-AF54-C08C97ED742E}"/>
              </a:ext>
            </a:extLst>
          </p:cNvPr>
          <p:cNvSpPr/>
          <p:nvPr/>
        </p:nvSpPr>
        <p:spPr>
          <a:xfrm>
            <a:off x="1246490" y="2508230"/>
            <a:ext cx="2407157" cy="2184507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BF1DEF51-F740-429B-84EA-F305E58F69AB}"/>
              </a:ext>
            </a:extLst>
          </p:cNvPr>
          <p:cNvSpPr txBox="1">
            <a:spLocks/>
          </p:cNvSpPr>
          <p:nvPr/>
        </p:nvSpPr>
        <p:spPr>
          <a:xfrm>
            <a:off x="158884" y="3166771"/>
            <a:ext cx="1521069" cy="4444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article</a:t>
            </a:r>
            <a:r>
              <a:rPr lang="zh-CN" altLang="en-US" dirty="0"/>
              <a:t>端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78D6C7F-C1D0-49FF-92EF-258D8485AF48}"/>
              </a:ext>
            </a:extLst>
          </p:cNvPr>
          <p:cNvGrpSpPr/>
          <p:nvPr/>
        </p:nvGrpSpPr>
        <p:grpSpPr>
          <a:xfrm>
            <a:off x="6439822" y="3226942"/>
            <a:ext cx="2517226" cy="1342088"/>
            <a:chOff x="6439822" y="3226942"/>
            <a:chExt cx="2517226" cy="1342088"/>
          </a:xfrm>
        </p:grpSpPr>
        <p:sp>
          <p:nvSpPr>
            <p:cNvPr id="7" name="流程图: 决策 6">
              <a:extLst>
                <a:ext uri="{FF2B5EF4-FFF2-40B4-BE49-F238E27FC236}">
                  <a16:creationId xmlns:a16="http://schemas.microsoft.com/office/drawing/2014/main" id="{9EEE269A-793D-49CF-9F76-61C247DAFA40}"/>
                </a:ext>
              </a:extLst>
            </p:cNvPr>
            <p:cNvSpPr/>
            <p:nvPr/>
          </p:nvSpPr>
          <p:spPr>
            <a:xfrm>
              <a:off x="6439822" y="3915279"/>
              <a:ext cx="2517226" cy="653751"/>
            </a:xfrm>
            <a:prstGeom prst="flowChartDecision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文章是否发布</a:t>
              </a:r>
            </a:p>
          </p:txBody>
        </p:sp>
        <p:sp>
          <p:nvSpPr>
            <p:cNvPr id="19" name="文本占位符 3">
              <a:extLst>
                <a:ext uri="{FF2B5EF4-FFF2-40B4-BE49-F238E27FC236}">
                  <a16:creationId xmlns:a16="http://schemas.microsoft.com/office/drawing/2014/main" id="{06AD0DAC-732F-4E4F-8D62-B275E2F5AC3E}"/>
                </a:ext>
              </a:extLst>
            </p:cNvPr>
            <p:cNvSpPr txBox="1">
              <a:spLocks/>
            </p:cNvSpPr>
            <p:nvPr/>
          </p:nvSpPr>
          <p:spPr>
            <a:xfrm>
              <a:off x="7810697" y="3354262"/>
              <a:ext cx="521638" cy="44446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是</a:t>
              </a: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948BE232-1304-41FA-A7A5-C2AB73941CF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7698435" y="3226942"/>
              <a:ext cx="2409" cy="688337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E3C9777-3846-4652-9CE5-3FA182E53BAE}"/>
              </a:ext>
            </a:extLst>
          </p:cNvPr>
          <p:cNvGrpSpPr/>
          <p:nvPr/>
        </p:nvGrpSpPr>
        <p:grpSpPr>
          <a:xfrm>
            <a:off x="6481462" y="2063500"/>
            <a:ext cx="2438764" cy="1163442"/>
            <a:chOff x="6481462" y="2063500"/>
            <a:chExt cx="2438764" cy="1163442"/>
          </a:xfrm>
        </p:grpSpPr>
        <p:sp>
          <p:nvSpPr>
            <p:cNvPr id="6" name="流程图: 决策 5">
              <a:extLst>
                <a:ext uri="{FF2B5EF4-FFF2-40B4-BE49-F238E27FC236}">
                  <a16:creationId xmlns:a16="http://schemas.microsoft.com/office/drawing/2014/main" id="{B389EA5E-0C1D-4762-89E2-610E263DD7B1}"/>
                </a:ext>
              </a:extLst>
            </p:cNvPr>
            <p:cNvSpPr/>
            <p:nvPr/>
          </p:nvSpPr>
          <p:spPr>
            <a:xfrm>
              <a:off x="6481462" y="2573191"/>
              <a:ext cx="2438764" cy="653751"/>
            </a:xfrm>
            <a:prstGeom prst="flowChartDecision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文章是否存在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C60C8E7-663E-419A-B901-0D94417B65FE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7700844" y="2063500"/>
              <a:ext cx="5437" cy="509691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5F23016-8C65-4E8A-B137-F4BC29498B74}"/>
              </a:ext>
            </a:extLst>
          </p:cNvPr>
          <p:cNvSpPr/>
          <p:nvPr/>
        </p:nvSpPr>
        <p:spPr>
          <a:xfrm>
            <a:off x="4041616" y="1441580"/>
            <a:ext cx="1494713" cy="653558"/>
          </a:xfrm>
          <a:prstGeom prst="round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Alibaba PuHuiTi R"/>
                <a:ea typeface="Alibaba PuHuiTi B"/>
              </a:rPr>
              <a:t>上架或下架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CA98310-1BB5-400A-9B86-153619E24778}"/>
              </a:ext>
            </a:extLst>
          </p:cNvPr>
          <p:cNvGrpSpPr/>
          <p:nvPr/>
        </p:nvGrpSpPr>
        <p:grpSpPr>
          <a:xfrm>
            <a:off x="5536329" y="1473218"/>
            <a:ext cx="3268943" cy="590282"/>
            <a:chOff x="5536329" y="1473218"/>
            <a:chExt cx="3268943" cy="59028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853AF2C-25F3-414E-B701-AC64FFB1D9E0}"/>
                </a:ext>
              </a:extLst>
            </p:cNvPr>
            <p:cNvSpPr/>
            <p:nvPr/>
          </p:nvSpPr>
          <p:spPr>
            <a:xfrm>
              <a:off x="6607289" y="1473218"/>
              <a:ext cx="2197983" cy="590282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333333"/>
                  </a:solidFill>
                  <a:ea typeface="Alibaba PuHuiTi B"/>
                </a:rPr>
                <a:t>根据</a:t>
              </a:r>
              <a:r>
                <a:rPr lang="en-US" altLang="zh-CN" sz="1600" dirty="0">
                  <a:solidFill>
                    <a:srgbClr val="333333"/>
                  </a:solidFill>
                  <a:ea typeface="Alibaba PuHuiTi B"/>
                </a:rPr>
                <a:t>id</a:t>
              </a:r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查询文章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7B7AA82E-404C-4CE8-9A1F-8D5F58ED4409}"/>
                </a:ext>
              </a:extLst>
            </p:cNvPr>
            <p:cNvCxnSpPr>
              <a:stCxn id="65" idx="3"/>
              <a:endCxn id="5" idx="1"/>
            </p:cNvCxnSpPr>
            <p:nvPr/>
          </p:nvCxnSpPr>
          <p:spPr>
            <a:xfrm>
              <a:off x="5536329" y="1768359"/>
              <a:ext cx="1070960" cy="0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9" name="文本占位符 3">
            <a:extLst>
              <a:ext uri="{FF2B5EF4-FFF2-40B4-BE49-F238E27FC236}">
                <a16:creationId xmlns:a16="http://schemas.microsoft.com/office/drawing/2014/main" id="{80B44B21-F373-4CD7-9E79-D5D2A69E94CE}"/>
              </a:ext>
            </a:extLst>
          </p:cNvPr>
          <p:cNvSpPr txBox="1">
            <a:spLocks/>
          </p:cNvSpPr>
          <p:nvPr/>
        </p:nvSpPr>
        <p:spPr>
          <a:xfrm>
            <a:off x="3876543" y="5101960"/>
            <a:ext cx="2439693" cy="4444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articleId&amp;enable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94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65" grpId="0" animBg="1"/>
      <p:bldP spid="6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0B701-74B9-49BF-976C-93909F07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自媒体文章上下架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6C054-7C77-4451-8A42-FBDA0D6299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接口定义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AE2B816-8F27-4BF3-94BD-7B84DD2D5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5943"/>
              </p:ext>
            </p:extLst>
          </p:nvPr>
        </p:nvGraphicFramePr>
        <p:xfrm>
          <a:off x="2229105" y="1646133"/>
          <a:ext cx="7496150" cy="2013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511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573639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76953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09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api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/v1/news/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down_or_up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409229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POST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409229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DTO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409229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ResponseResult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DBF59BF1-A71D-47AE-A8BA-2DE662687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210" y="4443474"/>
            <a:ext cx="3464221" cy="830997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“code”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“errorMessage”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文章不存在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6D0E0A2-9C80-4383-AE25-BB78009A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90" y="4437163"/>
            <a:ext cx="2998735" cy="830997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“code”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“errorMessage”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12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2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不可缺少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BE0FBAB-FB44-4216-85DB-D1FA29CEA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210" y="5348679"/>
            <a:ext cx="3464222" cy="1015663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“code”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501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“errorMessage”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12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当前文章不是发布状态，不能上下架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3763BFD-3ED9-4C05-AB1E-BE6BD4F24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153" y="5424992"/>
            <a:ext cx="2998734" cy="830997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“code”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“errorMessage”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操作成功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736E097E-176B-487E-BC3C-6D7C9CC96559}"/>
              </a:ext>
            </a:extLst>
          </p:cNvPr>
          <p:cNvSpPr/>
          <p:nvPr/>
        </p:nvSpPr>
        <p:spPr>
          <a:xfrm>
            <a:off x="6337738" y="3846786"/>
            <a:ext cx="977462" cy="409904"/>
          </a:xfrm>
          <a:prstGeom prst="down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0DED798-8B3E-42B8-AA08-6E389AF2AF2C}"/>
              </a:ext>
            </a:extLst>
          </p:cNvPr>
          <p:cNvSpPr/>
          <p:nvPr/>
        </p:nvSpPr>
        <p:spPr>
          <a:xfrm>
            <a:off x="6632028" y="2858814"/>
            <a:ext cx="588579" cy="336331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98C809D-32F7-40C5-BE7C-EA65DF0C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92" y="4437163"/>
            <a:ext cx="3250740" cy="1938992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@Data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WmNewsDto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 是否上架  0 下架  1 上架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Short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enable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369898F-3644-4C20-87B9-3B65B6F7BFB7}"/>
              </a:ext>
            </a:extLst>
          </p:cNvPr>
          <p:cNvCxnSpPr>
            <a:endCxn id="14" idx="0"/>
          </p:cNvCxnSpPr>
          <p:nvPr/>
        </p:nvCxnSpPr>
        <p:spPr>
          <a:xfrm rot="10800000" flipV="1">
            <a:off x="2024762" y="3026979"/>
            <a:ext cx="4607266" cy="1410184"/>
          </a:xfrm>
          <a:prstGeom prst="bentConnector2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D186F71-B345-4CBE-B780-DD0D5D22734B}"/>
              </a:ext>
            </a:extLst>
          </p:cNvPr>
          <p:cNvSpPr/>
          <p:nvPr/>
        </p:nvSpPr>
        <p:spPr>
          <a:xfrm>
            <a:off x="6222124" y="3268717"/>
            <a:ext cx="1397876" cy="3363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5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148AC-B580-40D5-A128-CB1D32BC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自媒体文章上下架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82137-FC36-4FD7-9768-F3F1F7455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流程说明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4FE5C827-140B-45FA-A5DF-EB9B2433F9E9}"/>
              </a:ext>
            </a:extLst>
          </p:cNvPr>
          <p:cNvCxnSpPr>
            <a:cxnSpLocks/>
            <a:stCxn id="8" idx="3"/>
            <a:endCxn id="9" idx="4"/>
          </p:cNvCxnSpPr>
          <p:nvPr/>
        </p:nvCxnSpPr>
        <p:spPr>
          <a:xfrm flipV="1">
            <a:off x="8847037" y="3422679"/>
            <a:ext cx="1843810" cy="2139692"/>
          </a:xfrm>
          <a:prstGeom prst="bentConnector2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DAF225D-F5F3-4722-9914-010983299E09}"/>
              </a:ext>
            </a:extLst>
          </p:cNvPr>
          <p:cNvGrpSpPr/>
          <p:nvPr/>
        </p:nvGrpSpPr>
        <p:grpSpPr>
          <a:xfrm>
            <a:off x="8920226" y="2359634"/>
            <a:ext cx="2364082" cy="1063045"/>
            <a:chOff x="8920226" y="2359634"/>
            <a:chExt cx="2364082" cy="1063045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6D670A9-2C6D-433D-AA22-EA2E1D614227}"/>
                </a:ext>
              </a:extLst>
            </p:cNvPr>
            <p:cNvSpPr/>
            <p:nvPr/>
          </p:nvSpPr>
          <p:spPr>
            <a:xfrm>
              <a:off x="10097386" y="2359634"/>
              <a:ext cx="1186922" cy="1063045"/>
            </a:xfrm>
            <a:prstGeom prst="ellipse">
              <a:avLst/>
            </a:prstGeom>
            <a:solidFill>
              <a:srgbClr val="AD2B26"/>
            </a:solidFill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Alibaba PuHuiTi R"/>
                  <a:ea typeface="Alibaba PuHuiTi B"/>
                </a:rPr>
                <a:t>结束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5BB3C80-027F-4F2C-9562-06BB507DB5F0}"/>
                </a:ext>
              </a:extLst>
            </p:cNvPr>
            <p:cNvCxnSpPr>
              <a:cxnSpLocks/>
              <a:stCxn id="6" idx="3"/>
              <a:endCxn id="9" idx="2"/>
            </p:cNvCxnSpPr>
            <p:nvPr/>
          </p:nvCxnSpPr>
          <p:spPr>
            <a:xfrm flipV="1">
              <a:off x="8920226" y="2891157"/>
              <a:ext cx="1177160" cy="8910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文本占位符 3">
              <a:extLst>
                <a:ext uri="{FF2B5EF4-FFF2-40B4-BE49-F238E27FC236}">
                  <a16:creationId xmlns:a16="http://schemas.microsoft.com/office/drawing/2014/main" id="{D634BFD7-E3E3-4DE2-BA7B-2CB6BA124482}"/>
                </a:ext>
              </a:extLst>
            </p:cNvPr>
            <p:cNvSpPr txBox="1">
              <a:spLocks/>
            </p:cNvSpPr>
            <p:nvPr/>
          </p:nvSpPr>
          <p:spPr>
            <a:xfrm>
              <a:off x="9312019" y="2421178"/>
              <a:ext cx="521638" cy="44446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否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8624A3C-0F1F-4FA6-AE8A-28F3C1779E9A}"/>
              </a:ext>
            </a:extLst>
          </p:cNvPr>
          <p:cNvGrpSpPr/>
          <p:nvPr/>
        </p:nvGrpSpPr>
        <p:grpSpPr>
          <a:xfrm>
            <a:off x="8957048" y="3422679"/>
            <a:ext cx="1733799" cy="856494"/>
            <a:chOff x="8957048" y="3422679"/>
            <a:chExt cx="1733799" cy="856494"/>
          </a:xfrm>
        </p:grpSpPr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A2EB7593-6063-4B26-89F5-1E4CBA617793}"/>
                </a:ext>
              </a:extLst>
            </p:cNvPr>
            <p:cNvCxnSpPr>
              <a:cxnSpLocks/>
              <a:stCxn id="7" idx="3"/>
              <a:endCxn id="9" idx="4"/>
            </p:cNvCxnSpPr>
            <p:nvPr/>
          </p:nvCxnSpPr>
          <p:spPr>
            <a:xfrm flipV="1">
              <a:off x="8957048" y="3422679"/>
              <a:ext cx="1733799" cy="819476"/>
            </a:xfrm>
            <a:prstGeom prst="bentConnector2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文本占位符 3">
              <a:extLst>
                <a:ext uri="{FF2B5EF4-FFF2-40B4-BE49-F238E27FC236}">
                  <a16:creationId xmlns:a16="http://schemas.microsoft.com/office/drawing/2014/main" id="{A74B2EBB-9C5F-4257-A267-7FDD0F63FC26}"/>
                </a:ext>
              </a:extLst>
            </p:cNvPr>
            <p:cNvSpPr txBox="1">
              <a:spLocks/>
            </p:cNvSpPr>
            <p:nvPr/>
          </p:nvSpPr>
          <p:spPr>
            <a:xfrm>
              <a:off x="9302072" y="3834710"/>
              <a:ext cx="521638" cy="44446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否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90117ED-526E-4D04-AF4F-B251517A8EE6}"/>
              </a:ext>
            </a:extLst>
          </p:cNvPr>
          <p:cNvGrpSpPr/>
          <p:nvPr/>
        </p:nvGrpSpPr>
        <p:grpSpPr>
          <a:xfrm>
            <a:off x="6534102" y="4569030"/>
            <a:ext cx="2312935" cy="1320216"/>
            <a:chOff x="6534102" y="4569030"/>
            <a:chExt cx="2312935" cy="132021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922678B-7BAD-4618-B760-AEE0E1635647}"/>
                </a:ext>
              </a:extLst>
            </p:cNvPr>
            <p:cNvSpPr/>
            <p:nvPr/>
          </p:nvSpPr>
          <p:spPr>
            <a:xfrm>
              <a:off x="6534102" y="5235495"/>
              <a:ext cx="2312935" cy="653751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修改文章</a:t>
              </a:r>
              <a:r>
                <a:rPr lang="en-US" altLang="zh-CN" sz="1600" dirty="0">
                  <a:solidFill>
                    <a:srgbClr val="333333"/>
                  </a:solidFill>
                  <a:ea typeface="Alibaba PuHuiTi B"/>
                </a:rPr>
                <a:t>enable</a:t>
              </a:r>
              <a:endParaRPr lang="zh-CN" altLang="en-US" sz="1600" dirty="0">
                <a:solidFill>
                  <a:srgbClr val="333333"/>
                </a:solidFill>
                <a:ea typeface="Alibaba PuHuiTi B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F6F85B3-9242-4E6A-BBD0-2364397667F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7690570" y="4569030"/>
              <a:ext cx="7865" cy="666465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本占位符 3">
              <a:extLst>
                <a:ext uri="{FF2B5EF4-FFF2-40B4-BE49-F238E27FC236}">
                  <a16:creationId xmlns:a16="http://schemas.microsoft.com/office/drawing/2014/main" id="{0F4FD70D-09EB-44CF-8004-255D6EB181B7}"/>
                </a:ext>
              </a:extLst>
            </p:cNvPr>
            <p:cNvSpPr txBox="1">
              <a:spLocks/>
            </p:cNvSpPr>
            <p:nvPr/>
          </p:nvSpPr>
          <p:spPr>
            <a:xfrm>
              <a:off x="7767967" y="4714065"/>
              <a:ext cx="521638" cy="44446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是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199B11D-CFEF-4B8F-AA04-32BBABB5CCB5}"/>
              </a:ext>
            </a:extLst>
          </p:cNvPr>
          <p:cNvGrpSpPr/>
          <p:nvPr/>
        </p:nvGrpSpPr>
        <p:grpSpPr>
          <a:xfrm>
            <a:off x="1896087" y="5042209"/>
            <a:ext cx="4638015" cy="1040322"/>
            <a:chOff x="1896087" y="5042209"/>
            <a:chExt cx="4638015" cy="104032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DAAACF5-3CDF-412F-82B6-B7144D165A94}"/>
                </a:ext>
              </a:extLst>
            </p:cNvPr>
            <p:cNvSpPr/>
            <p:nvPr/>
          </p:nvSpPr>
          <p:spPr>
            <a:xfrm>
              <a:off x="1896087" y="5042209"/>
              <a:ext cx="1183778" cy="1040322"/>
            </a:xfrm>
            <a:prstGeom prst="ellipse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kafka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2985F70-4B12-4D00-AC9B-7D3A6546E817}"/>
                </a:ext>
              </a:extLst>
            </p:cNvPr>
            <p:cNvCxnSpPr>
              <a:cxnSpLocks/>
              <a:stCxn id="8" idx="1"/>
              <a:endCxn id="22" idx="6"/>
            </p:cNvCxnSpPr>
            <p:nvPr/>
          </p:nvCxnSpPr>
          <p:spPr>
            <a:xfrm flipH="1" flipV="1">
              <a:off x="3079865" y="5562370"/>
              <a:ext cx="3454237" cy="1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D44C6EF-BFBB-41FC-BCBE-15E6E9D2203B}"/>
              </a:ext>
            </a:extLst>
          </p:cNvPr>
          <p:cNvGrpSpPr/>
          <p:nvPr/>
        </p:nvGrpSpPr>
        <p:grpSpPr>
          <a:xfrm>
            <a:off x="1551073" y="3822934"/>
            <a:ext cx="1873807" cy="1219275"/>
            <a:chOff x="1551073" y="3822934"/>
            <a:chExt cx="1873807" cy="121927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1E42FB-8449-48CD-AD4F-8D3ACA35B982}"/>
                </a:ext>
              </a:extLst>
            </p:cNvPr>
            <p:cNvSpPr/>
            <p:nvPr/>
          </p:nvSpPr>
          <p:spPr>
            <a:xfrm>
              <a:off x="1551073" y="3822934"/>
              <a:ext cx="1873807" cy="681093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监听消息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B02DD5E-DDF3-4B17-9B82-7F6FF8206DFC}"/>
                </a:ext>
              </a:extLst>
            </p:cNvPr>
            <p:cNvCxnSpPr>
              <a:cxnSpLocks/>
              <a:stCxn id="4" idx="2"/>
              <a:endCxn id="22" idx="0"/>
            </p:cNvCxnSpPr>
            <p:nvPr/>
          </p:nvCxnSpPr>
          <p:spPr>
            <a:xfrm flipH="1">
              <a:off x="2487976" y="4504027"/>
              <a:ext cx="1" cy="538182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8F04CDC9-9F97-480B-AA7A-E42A916927B8}"/>
              </a:ext>
            </a:extLst>
          </p:cNvPr>
          <p:cNvGrpSpPr/>
          <p:nvPr/>
        </p:nvGrpSpPr>
        <p:grpSpPr>
          <a:xfrm>
            <a:off x="6146020" y="1098338"/>
            <a:ext cx="5187580" cy="5517120"/>
            <a:chOff x="6146020" y="1098338"/>
            <a:chExt cx="5187580" cy="551712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3484B04-77C9-481C-B5F1-3FA5661E76B5}"/>
                </a:ext>
              </a:extLst>
            </p:cNvPr>
            <p:cNvSpPr/>
            <p:nvPr/>
          </p:nvSpPr>
          <p:spPr>
            <a:xfrm>
              <a:off x="6146020" y="1098338"/>
              <a:ext cx="5187580" cy="505671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占位符 3">
              <a:extLst>
                <a:ext uri="{FF2B5EF4-FFF2-40B4-BE49-F238E27FC236}">
                  <a16:creationId xmlns:a16="http://schemas.microsoft.com/office/drawing/2014/main" id="{D54D7DFA-2284-44C3-B911-0D36311035B5}"/>
                </a:ext>
              </a:extLst>
            </p:cNvPr>
            <p:cNvSpPr txBox="1">
              <a:spLocks/>
            </p:cNvSpPr>
            <p:nvPr/>
          </p:nvSpPr>
          <p:spPr>
            <a:xfrm>
              <a:off x="8440812" y="6170995"/>
              <a:ext cx="1301262" cy="44446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自媒体端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B81B102-B5B2-48D3-B66A-AD27AA9E6F92}"/>
              </a:ext>
            </a:extLst>
          </p:cNvPr>
          <p:cNvGrpSpPr/>
          <p:nvPr/>
        </p:nvGrpSpPr>
        <p:grpSpPr>
          <a:xfrm>
            <a:off x="1554965" y="2741586"/>
            <a:ext cx="1873807" cy="1081348"/>
            <a:chOff x="1554965" y="2741586"/>
            <a:chExt cx="1873807" cy="108134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4078238-39C1-4276-A324-864EA313DB1F}"/>
                </a:ext>
              </a:extLst>
            </p:cNvPr>
            <p:cNvSpPr/>
            <p:nvPr/>
          </p:nvSpPr>
          <p:spPr>
            <a:xfrm>
              <a:off x="1554965" y="2741586"/>
              <a:ext cx="1873807" cy="681093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修改文章配置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90DFDEA-CB56-47F0-A6E9-BE910B6EB15C}"/>
                </a:ext>
              </a:extLst>
            </p:cNvPr>
            <p:cNvCxnSpPr>
              <a:stCxn id="4" idx="0"/>
              <a:endCxn id="37" idx="2"/>
            </p:cNvCxnSpPr>
            <p:nvPr/>
          </p:nvCxnSpPr>
          <p:spPr>
            <a:xfrm flipV="1">
              <a:off x="2487977" y="3422679"/>
              <a:ext cx="3892" cy="400255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B5919D2-C396-40E7-AF54-C08C97ED742E}"/>
              </a:ext>
            </a:extLst>
          </p:cNvPr>
          <p:cNvSpPr/>
          <p:nvPr/>
        </p:nvSpPr>
        <p:spPr>
          <a:xfrm>
            <a:off x="1246490" y="2508230"/>
            <a:ext cx="2407157" cy="2184507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BF1DEF51-F740-429B-84EA-F305E58F69AB}"/>
              </a:ext>
            </a:extLst>
          </p:cNvPr>
          <p:cNvSpPr txBox="1">
            <a:spLocks/>
          </p:cNvSpPr>
          <p:nvPr/>
        </p:nvSpPr>
        <p:spPr>
          <a:xfrm>
            <a:off x="158884" y="3166771"/>
            <a:ext cx="1521069" cy="4444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article</a:t>
            </a:r>
            <a:r>
              <a:rPr lang="zh-CN" altLang="en-US" dirty="0"/>
              <a:t>端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78D6C7F-C1D0-49FF-92EF-258D8485AF48}"/>
              </a:ext>
            </a:extLst>
          </p:cNvPr>
          <p:cNvGrpSpPr/>
          <p:nvPr/>
        </p:nvGrpSpPr>
        <p:grpSpPr>
          <a:xfrm>
            <a:off x="6439822" y="3226942"/>
            <a:ext cx="2517226" cy="1342088"/>
            <a:chOff x="6439822" y="3226942"/>
            <a:chExt cx="2517226" cy="1342088"/>
          </a:xfrm>
        </p:grpSpPr>
        <p:sp>
          <p:nvSpPr>
            <p:cNvPr id="7" name="流程图: 决策 6">
              <a:extLst>
                <a:ext uri="{FF2B5EF4-FFF2-40B4-BE49-F238E27FC236}">
                  <a16:creationId xmlns:a16="http://schemas.microsoft.com/office/drawing/2014/main" id="{9EEE269A-793D-49CF-9F76-61C247DAFA40}"/>
                </a:ext>
              </a:extLst>
            </p:cNvPr>
            <p:cNvSpPr/>
            <p:nvPr/>
          </p:nvSpPr>
          <p:spPr>
            <a:xfrm>
              <a:off x="6439822" y="3915279"/>
              <a:ext cx="2517226" cy="653751"/>
            </a:xfrm>
            <a:prstGeom prst="flowChartDecision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文章是否发布</a:t>
              </a:r>
            </a:p>
          </p:txBody>
        </p:sp>
        <p:sp>
          <p:nvSpPr>
            <p:cNvPr id="19" name="文本占位符 3">
              <a:extLst>
                <a:ext uri="{FF2B5EF4-FFF2-40B4-BE49-F238E27FC236}">
                  <a16:creationId xmlns:a16="http://schemas.microsoft.com/office/drawing/2014/main" id="{06AD0DAC-732F-4E4F-8D62-B275E2F5AC3E}"/>
                </a:ext>
              </a:extLst>
            </p:cNvPr>
            <p:cNvSpPr txBox="1">
              <a:spLocks/>
            </p:cNvSpPr>
            <p:nvPr/>
          </p:nvSpPr>
          <p:spPr>
            <a:xfrm>
              <a:off x="7810697" y="3354262"/>
              <a:ext cx="521638" cy="44446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是</a:t>
              </a: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948BE232-1304-41FA-A7A5-C2AB73941CF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7698435" y="3226942"/>
              <a:ext cx="2409" cy="688337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E3C9777-3846-4652-9CE5-3FA182E53BAE}"/>
              </a:ext>
            </a:extLst>
          </p:cNvPr>
          <p:cNvGrpSpPr/>
          <p:nvPr/>
        </p:nvGrpSpPr>
        <p:grpSpPr>
          <a:xfrm>
            <a:off x="6481462" y="2063500"/>
            <a:ext cx="2438764" cy="1163442"/>
            <a:chOff x="6481462" y="2063500"/>
            <a:chExt cx="2438764" cy="1163442"/>
          </a:xfrm>
        </p:grpSpPr>
        <p:sp>
          <p:nvSpPr>
            <p:cNvPr id="6" name="流程图: 决策 5">
              <a:extLst>
                <a:ext uri="{FF2B5EF4-FFF2-40B4-BE49-F238E27FC236}">
                  <a16:creationId xmlns:a16="http://schemas.microsoft.com/office/drawing/2014/main" id="{B389EA5E-0C1D-4762-89E2-610E263DD7B1}"/>
                </a:ext>
              </a:extLst>
            </p:cNvPr>
            <p:cNvSpPr/>
            <p:nvPr/>
          </p:nvSpPr>
          <p:spPr>
            <a:xfrm>
              <a:off x="6481462" y="2573191"/>
              <a:ext cx="2438764" cy="653751"/>
            </a:xfrm>
            <a:prstGeom prst="flowChartDecision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文章是否存在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C60C8E7-663E-419A-B901-0D94417B65FE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7700844" y="2063500"/>
              <a:ext cx="5437" cy="509691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5F23016-8C65-4E8A-B137-F4BC29498B74}"/>
              </a:ext>
            </a:extLst>
          </p:cNvPr>
          <p:cNvSpPr/>
          <p:nvPr/>
        </p:nvSpPr>
        <p:spPr>
          <a:xfrm>
            <a:off x="4041616" y="1441580"/>
            <a:ext cx="1494713" cy="653558"/>
          </a:xfrm>
          <a:prstGeom prst="round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Alibaba PuHuiTi R"/>
                <a:ea typeface="Alibaba PuHuiTi B"/>
              </a:rPr>
              <a:t>上架或下架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CA98310-1BB5-400A-9B86-153619E24778}"/>
              </a:ext>
            </a:extLst>
          </p:cNvPr>
          <p:cNvGrpSpPr/>
          <p:nvPr/>
        </p:nvGrpSpPr>
        <p:grpSpPr>
          <a:xfrm>
            <a:off x="5536329" y="1473218"/>
            <a:ext cx="3268943" cy="590282"/>
            <a:chOff x="5536329" y="1473218"/>
            <a:chExt cx="3268943" cy="59028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853AF2C-25F3-414E-B701-AC64FFB1D9E0}"/>
                </a:ext>
              </a:extLst>
            </p:cNvPr>
            <p:cNvSpPr/>
            <p:nvPr/>
          </p:nvSpPr>
          <p:spPr>
            <a:xfrm>
              <a:off x="6607289" y="1473218"/>
              <a:ext cx="2197983" cy="590282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333333"/>
                  </a:solidFill>
                  <a:ea typeface="Alibaba PuHuiTi B"/>
                </a:rPr>
                <a:t>根据</a:t>
              </a:r>
              <a:r>
                <a:rPr lang="en-US" altLang="zh-CN" sz="1600" dirty="0">
                  <a:solidFill>
                    <a:srgbClr val="333333"/>
                  </a:solidFill>
                  <a:ea typeface="Alibaba PuHuiTi B"/>
                </a:rPr>
                <a:t>id</a:t>
              </a:r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查询文章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7B7AA82E-404C-4CE8-9A1F-8D5F58ED4409}"/>
                </a:ext>
              </a:extLst>
            </p:cNvPr>
            <p:cNvCxnSpPr>
              <a:stCxn id="65" idx="3"/>
              <a:endCxn id="5" idx="1"/>
            </p:cNvCxnSpPr>
            <p:nvPr/>
          </p:nvCxnSpPr>
          <p:spPr>
            <a:xfrm>
              <a:off x="5536329" y="1768359"/>
              <a:ext cx="1070960" cy="0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9" name="文本占位符 3">
            <a:extLst>
              <a:ext uri="{FF2B5EF4-FFF2-40B4-BE49-F238E27FC236}">
                <a16:creationId xmlns:a16="http://schemas.microsoft.com/office/drawing/2014/main" id="{80B44B21-F373-4CD7-9E79-D5D2A69E94CE}"/>
              </a:ext>
            </a:extLst>
          </p:cNvPr>
          <p:cNvSpPr txBox="1">
            <a:spLocks/>
          </p:cNvSpPr>
          <p:nvPr/>
        </p:nvSpPr>
        <p:spPr>
          <a:xfrm>
            <a:off x="3876543" y="5101960"/>
            <a:ext cx="2439693" cy="4444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articleId&amp;enable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9202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3E5D5-2E15-4B64-BA0D-6C7B727A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自媒体文章上下架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1BDE0-107C-4DE6-A9AB-7A8129C749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消息传递</a:t>
            </a:r>
            <a:r>
              <a:rPr lang="en-US" altLang="zh-CN" dirty="0"/>
              <a:t>article</a:t>
            </a:r>
            <a:r>
              <a:rPr lang="zh-CN" altLang="en-US" dirty="0"/>
              <a:t>端文章上下架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17089-5812-4512-863B-D0F6E4647D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导入</a:t>
            </a:r>
            <a:r>
              <a:rPr lang="en-US" altLang="zh-CN" dirty="0" err="1"/>
              <a:t>kafka</a:t>
            </a:r>
            <a:r>
              <a:rPr lang="zh-CN" altLang="en-US" dirty="0"/>
              <a:t>依赖</a:t>
            </a:r>
            <a:endParaRPr lang="en-US" altLang="zh-CN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4D630DC2-15FA-4312-8CD5-ACD1000268E0}"/>
              </a:ext>
            </a:extLst>
          </p:cNvPr>
          <p:cNvSpPr txBox="1">
            <a:spLocks/>
          </p:cNvSpPr>
          <p:nvPr/>
        </p:nvSpPr>
        <p:spPr>
          <a:xfrm>
            <a:off x="710880" y="4026876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在自媒体端的</a:t>
            </a:r>
            <a:r>
              <a:rPr lang="en-US" altLang="zh-CN" dirty="0" err="1"/>
              <a:t>nacos</a:t>
            </a:r>
            <a:r>
              <a:rPr lang="zh-CN" altLang="en-US" dirty="0"/>
              <a:t>配置中心配置</a:t>
            </a:r>
            <a:r>
              <a:rPr lang="en-US" altLang="zh-CN" dirty="0" err="1"/>
              <a:t>kafka</a:t>
            </a:r>
            <a:r>
              <a:rPr lang="zh-CN" altLang="en-US" dirty="0"/>
              <a:t>的生产者</a:t>
            </a:r>
            <a:endParaRPr lang="en-US" altLang="zh-C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9677ECE-F18A-46E9-A2E0-B98FD3DF1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78" y="2173191"/>
            <a:ext cx="7069015" cy="156966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&gt;org.springframework.kafka&lt;/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&gt;spring-kafka&lt;/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&gt;org.apache.kafka&lt;/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&gt;kafka-clients&lt;/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697B15A-E0EE-4BAC-BB2E-48A1F53BB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79" y="4714773"/>
            <a:ext cx="7069014" cy="138499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kafka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bootstrap-servers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192.168.200.130:9092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retries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10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key-serializer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org.apache.kafka.common.serialization.StringSerializer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value-serializer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org.apache.kafka.common.serialization.StringSerializer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75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3E5D5-2E15-4B64-BA0D-6C7B727A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自媒体文章上下架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1BDE0-107C-4DE6-A9AB-7A8129C749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消息传递</a:t>
            </a:r>
            <a:r>
              <a:rPr lang="en-US" altLang="zh-CN" dirty="0"/>
              <a:t>article</a:t>
            </a:r>
            <a:r>
              <a:rPr lang="zh-CN" altLang="en-US" dirty="0"/>
              <a:t>端文章上下架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4D630DC2-15FA-4312-8CD5-ACD1000268E0}"/>
              </a:ext>
            </a:extLst>
          </p:cNvPr>
          <p:cNvSpPr txBox="1">
            <a:spLocks/>
          </p:cNvSpPr>
          <p:nvPr/>
        </p:nvSpPr>
        <p:spPr>
          <a:xfrm>
            <a:off x="746600" y="1575795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在自媒体端文章上下架后发送消息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A0FD33F4-9994-4C09-8DCF-22F1281C22DF}"/>
              </a:ext>
            </a:extLst>
          </p:cNvPr>
          <p:cNvSpPr txBox="1">
            <a:spLocks/>
          </p:cNvSpPr>
          <p:nvPr/>
        </p:nvSpPr>
        <p:spPr>
          <a:xfrm>
            <a:off x="710880" y="3668364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</a:t>
            </a:r>
            <a:r>
              <a:rPr lang="zh-CN" altLang="en-US" dirty="0"/>
              <a:t>在</a:t>
            </a:r>
            <a:r>
              <a:rPr lang="en-US" altLang="zh-CN" dirty="0"/>
              <a:t>article</a:t>
            </a:r>
            <a:r>
              <a:rPr lang="zh-CN" altLang="en-US" dirty="0"/>
              <a:t>端的</a:t>
            </a:r>
            <a:r>
              <a:rPr lang="en-US" altLang="zh-CN" dirty="0" err="1"/>
              <a:t>nacos</a:t>
            </a:r>
            <a:r>
              <a:rPr lang="zh-CN" altLang="en-US" dirty="0"/>
              <a:t>配置中心配置</a:t>
            </a:r>
            <a:r>
              <a:rPr lang="en-US" altLang="zh-CN" dirty="0" err="1"/>
              <a:t>kafka</a:t>
            </a:r>
            <a:r>
              <a:rPr lang="zh-CN" altLang="en-US" dirty="0"/>
              <a:t>的消费者</a:t>
            </a:r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2C6DF1-0701-426C-AC9C-FBB34F01A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84" y="2118666"/>
            <a:ext cx="7895493" cy="138499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发送消息，通知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端修改文章配置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wmNews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.getArticleId() !=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HashMap&lt;&gt;();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"articleId"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wmNews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.getArticleId());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"enable"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,dto.getEnable());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kafkaTemplate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.send(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"wm.news.topic.down.or.up"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toJSONString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442813-615C-4428-864C-159B3F6FA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84" y="4329759"/>
            <a:ext cx="7895492" cy="138499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kafka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bootstrap-servers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192.168.200.130:9092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group-id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${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spring.application.name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}-test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key-deserializer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org.apache.kafka.common.serialization.StringDeserializer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value-deserializer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org.apache.kafka.common.serialization.StringDeserializer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635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3E5D5-2E15-4B64-BA0D-6C7B727A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自媒体文章上下架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1BDE0-107C-4DE6-A9AB-7A8129C749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消息传递</a:t>
            </a:r>
            <a:r>
              <a:rPr lang="en-US" altLang="zh-CN" dirty="0"/>
              <a:t>article</a:t>
            </a:r>
            <a:r>
              <a:rPr lang="zh-CN" altLang="en-US" dirty="0"/>
              <a:t>端文章上下架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4D630DC2-15FA-4312-8CD5-ACD1000268E0}"/>
              </a:ext>
            </a:extLst>
          </p:cNvPr>
          <p:cNvSpPr txBox="1">
            <a:spLocks/>
          </p:cNvSpPr>
          <p:nvPr/>
        </p:nvSpPr>
        <p:spPr>
          <a:xfrm>
            <a:off x="746600" y="1663718"/>
            <a:ext cx="10698800" cy="4288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5.</a:t>
            </a:r>
            <a:r>
              <a:rPr lang="zh-CN" altLang="en-US" dirty="0"/>
              <a:t>在</a:t>
            </a:r>
            <a:r>
              <a:rPr lang="en-US" altLang="zh-CN" dirty="0"/>
              <a:t>article</a:t>
            </a:r>
            <a:r>
              <a:rPr lang="zh-CN" altLang="en-US" dirty="0"/>
              <a:t>端编写监听，接收数据</a:t>
            </a:r>
            <a:endParaRPr lang="en-US" altLang="zh-CN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A99548C1-624D-417D-9AB8-48CA985C0757}"/>
              </a:ext>
            </a:extLst>
          </p:cNvPr>
          <p:cNvSpPr txBox="1">
            <a:spLocks/>
          </p:cNvSpPr>
          <p:nvPr/>
        </p:nvSpPr>
        <p:spPr>
          <a:xfrm>
            <a:off x="710880" y="3923341"/>
            <a:ext cx="10698800" cy="10003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6.</a:t>
            </a:r>
            <a:r>
              <a:rPr lang="zh-CN" altLang="en-US" dirty="0"/>
              <a:t>修改</a:t>
            </a:r>
            <a:r>
              <a:rPr lang="en-US" altLang="zh-CN" dirty="0" err="1"/>
              <a:t>ap_article_config</a:t>
            </a:r>
            <a:r>
              <a:rPr lang="zh-CN" altLang="en-US" dirty="0"/>
              <a:t>表的数据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55F1980-0B26-4BDD-8D31-0E5559E68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51" y="2223125"/>
            <a:ext cx="8033457" cy="156966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@KafkaListener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(topics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"wm.news.topic.down.or.up"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onMessage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message){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isNotBlank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(message)){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 map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parseObject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(message,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apArticleConfigService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.updateByMap(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.info(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"article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端文章配置修改，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articleId={}"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"articleId"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604CBC6-9EC5-4A0D-98A7-A474EB599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50" y="4455618"/>
            <a:ext cx="8833557" cy="83099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修改文章配置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update(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Wrappers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lambdaUpdate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.eq(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::getArticleId,map.get(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"articleId"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::getIsDown,isDown));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6D6FC-E687-41D2-B247-34B6F805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26253-6EDE-47F6-B2F7-3EC079982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今日内容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A978D40-7DB9-4CBD-8E97-FD3A92186924}"/>
              </a:ext>
            </a:extLst>
          </p:cNvPr>
          <p:cNvSpPr/>
          <p:nvPr/>
        </p:nvSpPr>
        <p:spPr>
          <a:xfrm>
            <a:off x="1837592" y="2553039"/>
            <a:ext cx="2769577" cy="7825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C76B162-2BED-4306-9F0D-3A6D1B38C9D6}"/>
              </a:ext>
            </a:extLst>
          </p:cNvPr>
          <p:cNvSpPr/>
          <p:nvPr/>
        </p:nvSpPr>
        <p:spPr>
          <a:xfrm>
            <a:off x="1837591" y="4633546"/>
            <a:ext cx="2769577" cy="7825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Alibaba PuHuiTi B"/>
              </a:rPr>
              <a:t>文章上下架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98FC7586-C3BB-4CB4-A69B-93596BCA1B84}"/>
              </a:ext>
            </a:extLst>
          </p:cNvPr>
          <p:cNvSpPr txBox="1">
            <a:spLocks/>
          </p:cNvSpPr>
          <p:nvPr/>
        </p:nvSpPr>
        <p:spPr>
          <a:xfrm>
            <a:off x="5281028" y="1830771"/>
            <a:ext cx="6437788" cy="251262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消息中间件对比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Kafka</a:t>
            </a:r>
            <a:r>
              <a:rPr lang="zh-CN" altLang="en-US" sz="1400" dirty="0"/>
              <a:t>基本概念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Kafka</a:t>
            </a:r>
            <a:r>
              <a:rPr lang="zh-CN" altLang="en-US" sz="1400" dirty="0"/>
              <a:t>入门案例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Kafka</a:t>
            </a:r>
            <a:r>
              <a:rPr lang="zh-CN" altLang="en-US" sz="1400" dirty="0"/>
              <a:t>高可用设计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Kafka</a:t>
            </a:r>
            <a:r>
              <a:rPr lang="zh-CN" altLang="en-US" sz="1400" dirty="0"/>
              <a:t>生产者和消费者详解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Springboot</a:t>
            </a:r>
            <a:r>
              <a:rPr lang="zh-CN" altLang="en-US" sz="1400" dirty="0"/>
              <a:t>集成</a:t>
            </a:r>
            <a:r>
              <a:rPr lang="en-US" altLang="zh-CN" sz="1400" dirty="0" err="1"/>
              <a:t>kafka</a:t>
            </a:r>
            <a:endParaRPr lang="zh-CN" altLang="en-US" sz="1400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1C160A23-D2C5-4651-96E5-125B5AF014AD}"/>
              </a:ext>
            </a:extLst>
          </p:cNvPr>
          <p:cNvSpPr txBox="1">
            <a:spLocks/>
          </p:cNvSpPr>
          <p:nvPr/>
        </p:nvSpPr>
        <p:spPr>
          <a:xfrm>
            <a:off x="5281028" y="4716900"/>
            <a:ext cx="6437788" cy="10540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自媒体端文章上下架接口开发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使用</a:t>
            </a:r>
            <a:r>
              <a:rPr lang="en-US" altLang="zh-CN" sz="1400" dirty="0" err="1"/>
              <a:t>kafka</a:t>
            </a:r>
            <a:r>
              <a:rPr lang="zh-CN" altLang="en-US" sz="1400" dirty="0"/>
              <a:t>消息通知到</a:t>
            </a:r>
            <a:r>
              <a:rPr lang="en-US" altLang="zh-CN" sz="1400" dirty="0"/>
              <a:t>article</a:t>
            </a:r>
            <a:r>
              <a:rPr lang="zh-CN" altLang="en-US" sz="1400" dirty="0"/>
              <a:t>端进行文章上下架的同步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919556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9417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概述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89A8B-647C-4176-9570-ED7B4C5C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60668-A79E-42D4-9D47-9EC01437D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消息中间件对比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216617-9BC7-4708-84D1-3472B058E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60751"/>
              </p:ext>
            </p:extLst>
          </p:nvPr>
        </p:nvGraphicFramePr>
        <p:xfrm>
          <a:off x="1294678" y="1966797"/>
          <a:ext cx="9390531" cy="355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276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1749469">
                  <a:extLst>
                    <a:ext uri="{9D8B030D-6E8A-4147-A177-3AD203B41FA5}">
                      <a16:colId xmlns:a16="http://schemas.microsoft.com/office/drawing/2014/main" val="3204563152"/>
                    </a:ext>
                  </a:extLst>
                </a:gridCol>
                <a:gridCol w="2161262">
                  <a:extLst>
                    <a:ext uri="{9D8B030D-6E8A-4147-A177-3AD203B41FA5}">
                      <a16:colId xmlns:a16="http://schemas.microsoft.com/office/drawing/2014/main" val="3690161908"/>
                    </a:ext>
                  </a:extLst>
                </a:gridCol>
                <a:gridCol w="2161262">
                  <a:extLst>
                    <a:ext uri="{9D8B030D-6E8A-4147-A177-3AD203B41FA5}">
                      <a16:colId xmlns:a16="http://schemas.microsoft.com/office/drawing/2014/main" val="1311944666"/>
                    </a:ext>
                  </a:extLst>
                </a:gridCol>
                <a:gridCol w="2161262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1523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73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a typeface="Alibaba PuHuiTi B"/>
                        </a:rPr>
                        <a:t>开发语言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java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erlang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java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scala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473622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单机吞吐量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B"/>
                        </a:rPr>
                        <a:t>万级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B"/>
                        </a:rPr>
                        <a:t>万级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B"/>
                        </a:rPr>
                        <a:t>10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B"/>
                        </a:rPr>
                        <a:t>万级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B"/>
                        </a:rPr>
                        <a:t>100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B"/>
                        </a:rPr>
                        <a:t>万级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473622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时效性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ms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us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ms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ms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级以内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473622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可用性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高（主从）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高（主从）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</a:pP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非常高（分布式）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非常高（分布式）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817012"/>
                  </a:ext>
                </a:extLst>
              </a:tr>
              <a:tr h="473622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功能特性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成熟的产品、较全的文档、各种协议支持好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并发能力强、性能好、延迟低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MQ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功能比较完善，扩展性佳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只支持主要的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MQ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功能，主要应用于大数据领域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6" name="文本占位符 3">
            <a:extLst>
              <a:ext uri="{FF2B5EF4-FFF2-40B4-BE49-F238E27FC236}">
                <a16:creationId xmlns:a16="http://schemas.microsoft.com/office/drawing/2014/main" id="{8FAB16DB-2CF1-41C8-BD9F-CE51D33F4D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0312" y="1949213"/>
            <a:ext cx="8811341" cy="51719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特性            </a:t>
            </a:r>
            <a:r>
              <a:rPr lang="en-US" altLang="zh-CN" dirty="0">
                <a:solidFill>
                  <a:schemeClr val="bg1"/>
                </a:solidFill>
              </a:rPr>
              <a:t>ActiveMQ                 RabbitMQ                  </a:t>
            </a:r>
            <a:r>
              <a:rPr lang="en-US" altLang="zh-CN" dirty="0" err="1">
                <a:solidFill>
                  <a:schemeClr val="bg1"/>
                </a:solidFill>
              </a:rPr>
              <a:t>RocketMQ</a:t>
            </a:r>
            <a:r>
              <a:rPr lang="en-US" altLang="zh-CN" dirty="0">
                <a:solidFill>
                  <a:schemeClr val="bg1"/>
                </a:solidFill>
              </a:rPr>
              <a:t>                        Kafka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89A8B-647C-4176-9570-ED7B4C5C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60668-A79E-42D4-9D47-9EC01437D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消息中间件对比</a:t>
            </a:r>
            <a:r>
              <a:rPr lang="en-US" altLang="zh-CN" dirty="0"/>
              <a:t>-</a:t>
            </a:r>
            <a:r>
              <a:rPr lang="zh-CN" altLang="en-US" dirty="0"/>
              <a:t>选择建议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216617-9BC7-4708-84D1-3472B058E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95649"/>
              </p:ext>
            </p:extLst>
          </p:nvPr>
        </p:nvGraphicFramePr>
        <p:xfrm>
          <a:off x="960570" y="2351420"/>
          <a:ext cx="9889138" cy="229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68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7464670">
                  <a:extLst>
                    <a:ext uri="{9D8B030D-6E8A-4147-A177-3AD203B41FA5}">
                      <a16:colId xmlns:a16="http://schemas.microsoft.com/office/drawing/2014/main" val="3204563152"/>
                    </a:ext>
                  </a:extLst>
                </a:gridCol>
              </a:tblGrid>
              <a:tr h="5825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消息中间件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建议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5741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ea typeface="Alibaba PuHuiTi B"/>
                        </a:rPr>
                        <a:t>Kafka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追求高吞吐量，适合产生大量数据的互联网服务的数据收集业务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RocketMQ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可靠性要求很高的金融互联网领域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,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稳定性高，经历了多次阿里双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11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考验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553916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RabbitMQ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性能较好，社区活跃度高，数据量没有那么大，优先选择功能比较完备的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RabbitMQ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4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18194</TotalTime>
  <Words>4611</Words>
  <Application>Microsoft Office PowerPoint</Application>
  <PresentationFormat>宽屏</PresentationFormat>
  <Paragraphs>475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60</vt:i4>
      </vt:variant>
    </vt:vector>
  </HeadingPairs>
  <TitlesOfParts>
    <vt:vector size="80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kafka及异步通知文章上下架</vt:lpstr>
      <vt:lpstr>自媒体文章上下架</vt:lpstr>
      <vt:lpstr>自媒体文章上下架</vt:lpstr>
      <vt:lpstr>自媒体文章上下架</vt:lpstr>
      <vt:lpstr>自媒体文章上下架</vt:lpstr>
      <vt:lpstr>今日内容</vt:lpstr>
      <vt:lpstr>Kafka概述</vt:lpstr>
      <vt:lpstr>Kafka概述</vt:lpstr>
      <vt:lpstr>Kafka概述</vt:lpstr>
      <vt:lpstr>kafka</vt:lpstr>
      <vt:lpstr>kafka</vt:lpstr>
      <vt:lpstr>kafka安装和配置</vt:lpstr>
      <vt:lpstr>kafka</vt:lpstr>
      <vt:lpstr>kafka</vt:lpstr>
      <vt:lpstr>kafka入门</vt:lpstr>
      <vt:lpstr>kafka入门</vt:lpstr>
      <vt:lpstr>kafka入门</vt:lpstr>
      <vt:lpstr>kafka入门</vt:lpstr>
      <vt:lpstr>kafka入门</vt:lpstr>
      <vt:lpstr>kafka入门</vt:lpstr>
      <vt:lpstr>kafka入门</vt:lpstr>
      <vt:lpstr>kafka入门</vt:lpstr>
      <vt:lpstr>kafka入门</vt:lpstr>
      <vt:lpstr>Kafka高可用设计 </vt:lpstr>
      <vt:lpstr>Kafka高可用设计</vt:lpstr>
      <vt:lpstr>Kafka高可用设计</vt:lpstr>
      <vt:lpstr>Kafka高可用设计</vt:lpstr>
      <vt:lpstr>Kafka高可用设计</vt:lpstr>
      <vt:lpstr>kafka生产者详解 </vt:lpstr>
      <vt:lpstr>kafka生产者详解</vt:lpstr>
      <vt:lpstr>kafka生产者详解</vt:lpstr>
      <vt:lpstr>kafka生产者详解</vt:lpstr>
      <vt:lpstr>kafka生产者详解</vt:lpstr>
      <vt:lpstr>kafka生产者详解</vt:lpstr>
      <vt:lpstr>kafka消费者详解 </vt:lpstr>
      <vt:lpstr>kafka消费者详解</vt:lpstr>
      <vt:lpstr>kafka消费者详解</vt:lpstr>
      <vt:lpstr>kafka消费者详解</vt:lpstr>
      <vt:lpstr>kafka消费者详解</vt:lpstr>
      <vt:lpstr>kafka消费者详解</vt:lpstr>
      <vt:lpstr>kafka消费者详解</vt:lpstr>
      <vt:lpstr>kafka消费者详解</vt:lpstr>
      <vt:lpstr>kafka消费者详解</vt:lpstr>
      <vt:lpstr>kafka消费者详解</vt:lpstr>
      <vt:lpstr>kafka消费者详解</vt:lpstr>
      <vt:lpstr>SpringBoot集成kafka收发消息</vt:lpstr>
      <vt:lpstr>SpringBoot集成kafka收发消息</vt:lpstr>
      <vt:lpstr>SpringBoot集成kafka收发消息</vt:lpstr>
      <vt:lpstr>SpringBoot集成kafka收发消息</vt:lpstr>
      <vt:lpstr>SpringBoot集成kafka收发消息</vt:lpstr>
      <vt:lpstr>自媒体文章上下架</vt:lpstr>
      <vt:lpstr>自媒体文章上下架</vt:lpstr>
      <vt:lpstr>自媒体文章上下架</vt:lpstr>
      <vt:lpstr>自媒体文章上下架</vt:lpstr>
      <vt:lpstr>自媒体文章上下架</vt:lpstr>
      <vt:lpstr>自媒体文章上下架</vt:lpstr>
      <vt:lpstr>自媒体文章上下架</vt:lpstr>
      <vt:lpstr>自媒体文章上下架</vt:lpstr>
      <vt:lpstr>自媒体文章上下架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yuhon</cp:lastModifiedBy>
  <cp:revision>1224</cp:revision>
  <dcterms:created xsi:type="dcterms:W3CDTF">2020-03-31T02:23:27Z</dcterms:created>
  <dcterms:modified xsi:type="dcterms:W3CDTF">2021-08-04T07:36:33Z</dcterms:modified>
</cp:coreProperties>
</file>