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6"/>
  </p:notesMasterIdLst>
  <p:handoutMasterIdLst>
    <p:handoutMasterId r:id="rId57"/>
  </p:handoutMasterIdLst>
  <p:sldIdLst>
    <p:sldId id="462" r:id="rId8"/>
    <p:sldId id="552" r:id="rId9"/>
    <p:sldId id="593" r:id="rId10"/>
    <p:sldId id="592" r:id="rId11"/>
    <p:sldId id="465" r:id="rId12"/>
    <p:sldId id="529" r:id="rId13"/>
    <p:sldId id="517" r:id="rId14"/>
    <p:sldId id="553" r:id="rId15"/>
    <p:sldId id="554" r:id="rId16"/>
    <p:sldId id="556" r:id="rId17"/>
    <p:sldId id="557" r:id="rId18"/>
    <p:sldId id="558" r:id="rId19"/>
    <p:sldId id="559" r:id="rId20"/>
    <p:sldId id="566" r:id="rId21"/>
    <p:sldId id="567" r:id="rId22"/>
    <p:sldId id="534" r:id="rId23"/>
    <p:sldId id="535" r:id="rId24"/>
    <p:sldId id="561" r:id="rId25"/>
    <p:sldId id="563" r:id="rId26"/>
    <p:sldId id="562" r:id="rId27"/>
    <p:sldId id="564" r:id="rId28"/>
    <p:sldId id="565" r:id="rId29"/>
    <p:sldId id="568" r:id="rId30"/>
    <p:sldId id="569" r:id="rId31"/>
    <p:sldId id="570" r:id="rId32"/>
    <p:sldId id="571" r:id="rId33"/>
    <p:sldId id="518" r:id="rId34"/>
    <p:sldId id="572" r:id="rId35"/>
    <p:sldId id="573" r:id="rId36"/>
    <p:sldId id="533" r:id="rId37"/>
    <p:sldId id="574" r:id="rId38"/>
    <p:sldId id="576" r:id="rId39"/>
    <p:sldId id="575" r:id="rId40"/>
    <p:sldId id="577" r:id="rId41"/>
    <p:sldId id="586" r:id="rId42"/>
    <p:sldId id="578" r:id="rId43"/>
    <p:sldId id="584" r:id="rId44"/>
    <p:sldId id="591" r:id="rId45"/>
    <p:sldId id="585" r:id="rId46"/>
    <p:sldId id="580" r:id="rId47"/>
    <p:sldId id="581" r:id="rId48"/>
    <p:sldId id="587" r:id="rId49"/>
    <p:sldId id="519" r:id="rId50"/>
    <p:sldId id="582" r:id="rId51"/>
    <p:sldId id="588" r:id="rId52"/>
    <p:sldId id="589" r:id="rId53"/>
    <p:sldId id="590" r:id="rId54"/>
    <p:sldId id="264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515151"/>
    <a:srgbClr val="49504F"/>
    <a:srgbClr val="AD2B26"/>
    <a:srgbClr val="333333"/>
    <a:srgbClr val="B60206"/>
    <a:srgbClr val="B70006"/>
    <a:srgbClr val="919191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2" autoAdjust="0"/>
    <p:restoredTop sz="95306" autoAdjust="0"/>
  </p:normalViewPr>
  <p:slideViewPr>
    <p:cSldViewPr snapToGrid="0">
      <p:cViewPr varScale="1">
        <p:scale>
          <a:sx n="109" d="100"/>
          <a:sy n="109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42" y="2410802"/>
            <a:ext cx="10612315" cy="1158875"/>
          </a:xfrm>
        </p:spPr>
        <p:txBody>
          <a:bodyPr/>
          <a:lstStyle/>
          <a:p>
            <a:r>
              <a:rPr kumimoji="1" lang="zh-CN" altLang="en-US" dirty="0"/>
              <a:t>第十二章</a:t>
            </a:r>
            <a:r>
              <a:rPr kumimoji="1" lang="en-US" altLang="zh-CN" dirty="0"/>
              <a:t>_app</a:t>
            </a:r>
            <a:r>
              <a:rPr kumimoji="1" lang="zh-CN" altLang="en-US" dirty="0"/>
              <a:t>端文章搜索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4CBD2-9778-4732-8ED8-6BDC5D0F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端文章搜索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EADFD-E935-4F24-BCC7-6A122110AF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创建索引和映射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8EECF2A8-1501-440D-B7AC-262C6F54AC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451" y="1656000"/>
            <a:ext cx="3587458" cy="621208"/>
          </a:xfrm>
        </p:spPr>
        <p:txBody>
          <a:bodyPr/>
          <a:lstStyle/>
          <a:p>
            <a:r>
              <a:rPr lang="zh-CN" altLang="en-US" dirty="0"/>
              <a:t>搜索结果页面展示什么内容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FEEC5C22-0933-4BF7-8398-51453D5E7E83}"/>
              </a:ext>
            </a:extLst>
          </p:cNvPr>
          <p:cNvSpPr txBox="1">
            <a:spLocks/>
          </p:cNvSpPr>
          <p:nvPr/>
        </p:nvSpPr>
        <p:spPr>
          <a:xfrm>
            <a:off x="1292274" y="2080594"/>
            <a:ext cx="3587458" cy="243865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标题</a:t>
            </a:r>
            <a:endParaRPr lang="en-US" altLang="zh-CN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布局</a:t>
            </a:r>
            <a:endParaRPr lang="en-US" altLang="zh-CN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封面图片</a:t>
            </a:r>
            <a:endParaRPr lang="en-US" altLang="zh-CN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发布时间</a:t>
            </a:r>
            <a:endParaRPr lang="en-US" altLang="zh-CN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作者名称</a:t>
            </a:r>
            <a:endParaRPr lang="en-US" altLang="zh-CN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文章</a:t>
            </a:r>
            <a:r>
              <a:rPr lang="en-US" altLang="zh-CN" dirty="0"/>
              <a:t>id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作者</a:t>
            </a:r>
            <a:r>
              <a:rPr lang="en-US" altLang="zh-CN" dirty="0"/>
              <a:t>id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静态</a:t>
            </a:r>
            <a:r>
              <a:rPr lang="en-US" altLang="zh-CN" dirty="0" err="1"/>
              <a:t>url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0950A58-8928-4D25-8051-D4601076584C}"/>
              </a:ext>
            </a:extLst>
          </p:cNvPr>
          <p:cNvGrpSpPr/>
          <p:nvPr/>
        </p:nvGrpSpPr>
        <p:grpSpPr>
          <a:xfrm>
            <a:off x="861451" y="4569040"/>
            <a:ext cx="4018281" cy="1265920"/>
            <a:chOff x="861451" y="3569849"/>
            <a:chExt cx="4018281" cy="1265920"/>
          </a:xfrm>
        </p:grpSpPr>
        <p:sp>
          <p:nvSpPr>
            <p:cNvPr id="10" name="文本占位符 3">
              <a:extLst>
                <a:ext uri="{FF2B5EF4-FFF2-40B4-BE49-F238E27FC236}">
                  <a16:creationId xmlns:a16="http://schemas.microsoft.com/office/drawing/2014/main" id="{A990F1E0-AA7C-4C18-B1F6-1403BC6FEDF9}"/>
                </a:ext>
              </a:extLst>
            </p:cNvPr>
            <p:cNvSpPr txBox="1">
              <a:spLocks/>
            </p:cNvSpPr>
            <p:nvPr/>
          </p:nvSpPr>
          <p:spPr>
            <a:xfrm>
              <a:off x="861451" y="3569849"/>
              <a:ext cx="3587458" cy="126591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哪些需要索引和分词？</a:t>
              </a:r>
            </a:p>
          </p:txBody>
        </p:sp>
        <p:sp>
          <p:nvSpPr>
            <p:cNvPr id="11" name="文本占位符 3">
              <a:extLst>
                <a:ext uri="{FF2B5EF4-FFF2-40B4-BE49-F238E27FC236}">
                  <a16:creationId xmlns:a16="http://schemas.microsoft.com/office/drawing/2014/main" id="{CA2D6FC8-1B00-4E5E-B143-B8C7B4DB8DB8}"/>
                </a:ext>
              </a:extLst>
            </p:cNvPr>
            <p:cNvSpPr txBox="1">
              <a:spLocks/>
            </p:cNvSpPr>
            <p:nvPr/>
          </p:nvSpPr>
          <p:spPr>
            <a:xfrm>
              <a:off x="1292274" y="4051071"/>
              <a:ext cx="3587458" cy="78469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0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/>
                <a:t>标题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/>
                <a:t>内容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dirty="0"/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00330F47-FB76-48DF-97DE-F1294D49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554" y="1758462"/>
            <a:ext cx="3468948" cy="4370875"/>
          </a:xfrm>
          <a:prstGeom prst="rect">
            <a:avLst/>
          </a:prstGeom>
          <a:ln>
            <a:solidFill>
              <a:srgbClr val="49504F"/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AC75DE7-1E2A-4AEA-9FF4-A522ACEF6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376" y="1656000"/>
            <a:ext cx="3389304" cy="4561376"/>
          </a:xfrm>
          <a:prstGeom prst="rect">
            <a:avLst/>
          </a:prstGeom>
          <a:ln>
            <a:solidFill>
              <a:srgbClr val="49504F"/>
            </a:solidFill>
          </a:ln>
        </p:spPr>
      </p:pic>
    </p:spTree>
    <p:extLst>
      <p:ext uri="{BB962C8B-B14F-4D97-AF65-F5344CB8AC3E}">
        <p14:creationId xmlns:p14="http://schemas.microsoft.com/office/powerpoint/2010/main" val="3113353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4CBD2-9778-4732-8ED8-6BDC5D0F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端文章搜索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EADFD-E935-4F24-BCC7-6A122110AF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创建索引和映射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C419DC0-C107-43E3-B3BF-DA8E4268D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958" y="965762"/>
            <a:ext cx="4264270" cy="5786199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"mappings"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"properties"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"long"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"publishTime"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"date"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"layout"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"integer"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"images"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"keyword"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"index"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"staticUrl"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"keyword"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"index"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"authorId"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"long"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"authorName"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"text"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"analyzer"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"ik_smart"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"analyzer"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"ik_smart"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8EECF2A8-1501-440D-B7AC-262C6F54AC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451" y="1656000"/>
            <a:ext cx="3587458" cy="621208"/>
          </a:xfrm>
        </p:spPr>
        <p:txBody>
          <a:bodyPr/>
          <a:lstStyle/>
          <a:p>
            <a:r>
              <a:rPr lang="zh-CN" altLang="en-US" dirty="0"/>
              <a:t>搜索结果页面展示什么内容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FEEC5C22-0933-4BF7-8398-51453D5E7E83}"/>
              </a:ext>
            </a:extLst>
          </p:cNvPr>
          <p:cNvSpPr txBox="1">
            <a:spLocks/>
          </p:cNvSpPr>
          <p:nvPr/>
        </p:nvSpPr>
        <p:spPr>
          <a:xfrm>
            <a:off x="1292274" y="2080594"/>
            <a:ext cx="3587458" cy="243865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标题</a:t>
            </a:r>
            <a:endParaRPr lang="en-US" altLang="zh-CN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布局</a:t>
            </a:r>
            <a:endParaRPr lang="en-US" altLang="zh-CN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封面图片</a:t>
            </a:r>
            <a:endParaRPr lang="en-US" altLang="zh-CN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发布时间</a:t>
            </a:r>
            <a:endParaRPr lang="en-US" altLang="zh-CN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作者名称</a:t>
            </a:r>
            <a:endParaRPr lang="en-US" altLang="zh-CN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文章</a:t>
            </a:r>
            <a:r>
              <a:rPr lang="en-US" altLang="zh-CN" dirty="0"/>
              <a:t>id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作者</a:t>
            </a:r>
            <a:r>
              <a:rPr lang="en-US" altLang="zh-CN" dirty="0"/>
              <a:t>id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静态</a:t>
            </a:r>
            <a:r>
              <a:rPr lang="en-US" altLang="zh-CN" dirty="0" err="1"/>
              <a:t>url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0950A58-8928-4D25-8051-D4601076584C}"/>
              </a:ext>
            </a:extLst>
          </p:cNvPr>
          <p:cNvGrpSpPr/>
          <p:nvPr/>
        </p:nvGrpSpPr>
        <p:grpSpPr>
          <a:xfrm>
            <a:off x="861451" y="4569040"/>
            <a:ext cx="4018281" cy="1265920"/>
            <a:chOff x="861451" y="3569849"/>
            <a:chExt cx="4018281" cy="1265920"/>
          </a:xfrm>
        </p:grpSpPr>
        <p:sp>
          <p:nvSpPr>
            <p:cNvPr id="10" name="文本占位符 3">
              <a:extLst>
                <a:ext uri="{FF2B5EF4-FFF2-40B4-BE49-F238E27FC236}">
                  <a16:creationId xmlns:a16="http://schemas.microsoft.com/office/drawing/2014/main" id="{A990F1E0-AA7C-4C18-B1F6-1403BC6FEDF9}"/>
                </a:ext>
              </a:extLst>
            </p:cNvPr>
            <p:cNvSpPr txBox="1">
              <a:spLocks/>
            </p:cNvSpPr>
            <p:nvPr/>
          </p:nvSpPr>
          <p:spPr>
            <a:xfrm>
              <a:off x="861451" y="3569849"/>
              <a:ext cx="3587458" cy="126591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哪些需要索引和分词？</a:t>
              </a:r>
            </a:p>
          </p:txBody>
        </p:sp>
        <p:sp>
          <p:nvSpPr>
            <p:cNvPr id="11" name="文本占位符 3">
              <a:extLst>
                <a:ext uri="{FF2B5EF4-FFF2-40B4-BE49-F238E27FC236}">
                  <a16:creationId xmlns:a16="http://schemas.microsoft.com/office/drawing/2014/main" id="{CA2D6FC8-1B00-4E5E-B143-B8C7B4DB8DB8}"/>
                </a:ext>
              </a:extLst>
            </p:cNvPr>
            <p:cNvSpPr txBox="1">
              <a:spLocks/>
            </p:cNvSpPr>
            <p:nvPr/>
          </p:nvSpPr>
          <p:spPr>
            <a:xfrm>
              <a:off x="1292274" y="4051071"/>
              <a:ext cx="3587458" cy="784698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0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/>
                <a:t>标题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/>
                <a:t>内容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33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21278-A555-4503-90C3-93B57920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端文章搜索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84260-211B-4078-BBDA-A0B2CFEADB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postman</a:t>
            </a:r>
            <a:r>
              <a:rPr lang="zh-CN" altLang="en-US" dirty="0"/>
              <a:t>添加映射和查询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6CB862-43B5-4E33-9B0C-2A43888408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 sz="1400" dirty="0"/>
              <a:t>1.PUT</a:t>
            </a:r>
            <a:r>
              <a:rPr lang="zh-CN" altLang="en-US" sz="1400" dirty="0"/>
              <a:t>请求添加映射</a:t>
            </a:r>
            <a:r>
              <a:rPr lang="en-US" altLang="zh-CN" sz="1400" dirty="0"/>
              <a:t>: http://192.168.200.130:9200/app_info_article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6C803C-B71D-4BD5-B535-A5969A871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628" y="2268415"/>
            <a:ext cx="4954821" cy="2742497"/>
          </a:xfrm>
          <a:prstGeom prst="rect">
            <a:avLst/>
          </a:prstGeom>
          <a:ln>
            <a:solidFill>
              <a:srgbClr val="49504F"/>
            </a:solidFill>
          </a:ln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5FB19097-F445-410D-9C43-9CBDFD75D2C9}"/>
              </a:ext>
            </a:extLst>
          </p:cNvPr>
          <p:cNvSpPr txBox="1">
            <a:spLocks/>
          </p:cNvSpPr>
          <p:nvPr/>
        </p:nvSpPr>
        <p:spPr>
          <a:xfrm>
            <a:off x="746600" y="4927915"/>
            <a:ext cx="10698800" cy="17894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2.</a:t>
            </a:r>
            <a:r>
              <a:rPr lang="zh-CN" altLang="en-US" sz="1400" dirty="0"/>
              <a:t>其他操作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GET</a:t>
            </a:r>
            <a:r>
              <a:rPr lang="zh-CN" altLang="en-US" sz="1400" dirty="0"/>
              <a:t>请求查询映射：</a:t>
            </a:r>
            <a:r>
              <a:rPr lang="en-US" altLang="zh-CN" sz="1400" dirty="0"/>
              <a:t>http://192.168.200.129:9200/app_info_article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DELETE</a:t>
            </a:r>
            <a:r>
              <a:rPr lang="zh-CN" altLang="en-US" sz="1400" dirty="0"/>
              <a:t>请求删除索引及映射：</a:t>
            </a:r>
            <a:r>
              <a:rPr lang="en-US" altLang="zh-CN" sz="1400" dirty="0"/>
              <a:t>http://192.168.200.129:9200/app_info_article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GET</a:t>
            </a:r>
            <a:r>
              <a:rPr lang="zh-CN" altLang="en-US" sz="1400" dirty="0"/>
              <a:t>请求查询所有文档：</a:t>
            </a:r>
            <a:r>
              <a:rPr lang="en-US" altLang="zh-CN" sz="1400" dirty="0"/>
              <a:t>http://192.168.200.129:9200/app_info_article/_search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1228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DF927-539C-4919-B12E-2A2DD958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端文章搜索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9CFB9-0949-4D03-BF35-6FFF21E96B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数据初始化到索引库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F695F4-5B05-41A9-80B4-6471917492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导入</a:t>
            </a:r>
            <a:r>
              <a:rPr lang="en-US" altLang="zh-CN" dirty="0"/>
              <a:t>es-</a:t>
            </a:r>
            <a:r>
              <a:rPr lang="en-US" altLang="zh-CN" dirty="0" err="1"/>
              <a:t>init</a:t>
            </a:r>
            <a:r>
              <a:rPr lang="zh-CN" altLang="en-US" dirty="0"/>
              <a:t>到</a:t>
            </a:r>
            <a:r>
              <a:rPr lang="en-US" altLang="zh-CN" dirty="0" err="1"/>
              <a:t>heima</a:t>
            </a:r>
            <a:r>
              <a:rPr lang="en-US" altLang="zh-CN" dirty="0"/>
              <a:t>-</a:t>
            </a:r>
            <a:r>
              <a:rPr lang="en-US" altLang="zh-CN" dirty="0" err="1"/>
              <a:t>leadnews</a:t>
            </a:r>
            <a:r>
              <a:rPr lang="en-US" altLang="zh-CN" dirty="0"/>
              <a:t>-test</a:t>
            </a:r>
            <a:r>
              <a:rPr lang="zh-CN" altLang="en-US" dirty="0"/>
              <a:t>工程下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F69965-7C8C-479F-9E1E-0A560DA70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61" y="2295159"/>
            <a:ext cx="3362325" cy="3305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2456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DF927-539C-4919-B12E-2A2DD958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端文章搜索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9CFB9-0949-4D03-BF35-6FFF21E96B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数据初始化到索引库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F695F4-5B05-41A9-80B4-6471917492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查询所有的文章信息，批量导入到</a:t>
            </a:r>
            <a:r>
              <a:rPr lang="en-US" altLang="zh-CN" dirty="0"/>
              <a:t>es</a:t>
            </a:r>
            <a:r>
              <a:rPr lang="zh-CN" altLang="en-US" dirty="0"/>
              <a:t>索引库中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9A1FB58-EA4E-4195-8983-FF3F726D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87" y="2371920"/>
            <a:ext cx="9620082" cy="3139321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@Test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//1.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查询所有符合条件的文章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SearchArticleVo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searchArticleVos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apArticleMapper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.loadArticleList();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//2.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批量导入索引库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BulkRequest bulkRequest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BulkRequest(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"app_info_article"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SearchArticleVo searchArticleVo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searchArticleVos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IndexRequest indexRequest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IndexRequest().id(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searchArticleVo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.getId().toString())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.source(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toJSONString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searchArticleVo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XContentType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批量添加对象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bulkRequest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indexRequest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BulkResponse response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restHighLevelClient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.bulk(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bulkRequest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RequestOptions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插入结果：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.status());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17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061D-9E73-419C-9BB5-7135664F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端文章搜索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EB7C3-7BCB-417F-9EB0-476B2E13E1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3CAAF9-2081-4BB9-B0EC-C77CF9F65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30" y="1916795"/>
            <a:ext cx="2522930" cy="45314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5CC0DD-1983-438D-AD7A-A6B707A9D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089" y="1920658"/>
            <a:ext cx="2562416" cy="4531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C7AEF451-B514-4F91-A65C-12B71454A658}"/>
              </a:ext>
            </a:extLst>
          </p:cNvPr>
          <p:cNvSpPr/>
          <p:nvPr/>
        </p:nvSpPr>
        <p:spPr>
          <a:xfrm>
            <a:off x="3526632" y="3655333"/>
            <a:ext cx="474785" cy="79130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91405B36-F8D8-4EB1-9B21-2407974EDD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2395" y="1410025"/>
            <a:ext cx="1000016" cy="517190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搜索页面</a:t>
            </a:r>
            <a:endParaRPr lang="zh-CN" altLang="en-US" dirty="0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928FC522-8443-473D-83E8-9F8B6916D1B3}"/>
              </a:ext>
            </a:extLst>
          </p:cNvPr>
          <p:cNvSpPr txBox="1">
            <a:spLocks/>
          </p:cNvSpPr>
          <p:nvPr/>
        </p:nvSpPr>
        <p:spPr>
          <a:xfrm>
            <a:off x="5022289" y="1399605"/>
            <a:ext cx="1000015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结果页面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212013E-1BD9-45BC-B81A-96A841D94A41}"/>
              </a:ext>
            </a:extLst>
          </p:cNvPr>
          <p:cNvSpPr/>
          <p:nvPr/>
        </p:nvSpPr>
        <p:spPr>
          <a:xfrm>
            <a:off x="7903552" y="4671625"/>
            <a:ext cx="1046285" cy="1059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a typeface="Alibaba PuHuiTi B"/>
              </a:rPr>
              <a:t>ES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E584229-083C-4DF2-BA84-101D7730A141}"/>
              </a:ext>
            </a:extLst>
          </p:cNvPr>
          <p:cNvSpPr/>
          <p:nvPr/>
        </p:nvSpPr>
        <p:spPr>
          <a:xfrm>
            <a:off x="7546955" y="2283537"/>
            <a:ext cx="1778753" cy="72976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Alibaba PuHuiTi B"/>
              </a:rPr>
              <a:t>用户搜索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7AA2D29-03D0-489D-A0CC-C8531128D3C5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8426695" y="3013299"/>
            <a:ext cx="9637" cy="1658326"/>
          </a:xfrm>
          <a:prstGeom prst="straightConnector1">
            <a:avLst/>
          </a:prstGeom>
          <a:ln w="28575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9AD11745-E79C-4FE7-9853-D7A612EF34B1}"/>
              </a:ext>
            </a:extLst>
          </p:cNvPr>
          <p:cNvSpPr txBox="1">
            <a:spLocks/>
          </p:cNvSpPr>
          <p:nvPr/>
        </p:nvSpPr>
        <p:spPr>
          <a:xfrm>
            <a:off x="8593747" y="3641388"/>
            <a:ext cx="2597054" cy="4724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查询的是</a:t>
            </a:r>
            <a:r>
              <a:rPr lang="en-US" altLang="zh-CN" sz="1400" dirty="0"/>
              <a:t>es</a:t>
            </a:r>
            <a:r>
              <a:rPr lang="zh-CN" altLang="en-US" sz="1400" dirty="0"/>
              <a:t>库，展示文章列表</a:t>
            </a:r>
          </a:p>
        </p:txBody>
      </p:sp>
    </p:spTree>
    <p:extLst>
      <p:ext uri="{BB962C8B-B14F-4D97-AF65-F5344CB8AC3E}">
        <p14:creationId xmlns:p14="http://schemas.microsoft.com/office/powerpoint/2010/main" val="2493057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6224F-994B-4447-B615-A70858B1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端文章搜索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C156A7-C830-4C76-9173-534226B088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搜索接口定义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4B0FD32-0B6A-47BB-9595-0F00CE1874F9}"/>
              </a:ext>
            </a:extLst>
          </p:cNvPr>
          <p:cNvGraphicFramePr>
            <a:graphicFrameLocks noGrp="1"/>
          </p:cNvGraphicFramePr>
          <p:nvPr/>
        </p:nvGraphicFramePr>
        <p:xfrm>
          <a:off x="2236090" y="1892743"/>
          <a:ext cx="7719819" cy="2142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739945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401110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435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/v1/article/search/search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435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POST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435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UserSearchDto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435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ResponseResult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546E01B6-9FA3-40CE-A6F1-541CAF51E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237" y="4861638"/>
            <a:ext cx="2710324" cy="830997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“code”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501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“errorMessage”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1200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参数失效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8BEB4F-CA3E-4447-9A5D-80E118D9A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711" y="4861638"/>
            <a:ext cx="2909474" cy="830997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“code”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“errorMessage”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数据正常返回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6435D90C-9C89-4600-AA5A-BFCB54052E38}"/>
              </a:ext>
            </a:extLst>
          </p:cNvPr>
          <p:cNvSpPr/>
          <p:nvPr/>
        </p:nvSpPr>
        <p:spPr>
          <a:xfrm>
            <a:off x="6858000" y="4123592"/>
            <a:ext cx="700237" cy="422031"/>
          </a:xfrm>
          <a:prstGeom prst="downArrow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4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6224F-994B-4447-B615-A70858B1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端文章搜索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C156A7-C830-4C76-9173-534226B088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搜索接口定义</a:t>
            </a:r>
            <a:r>
              <a:rPr lang="en-US" altLang="zh-CN" dirty="0"/>
              <a:t>-</a:t>
            </a:r>
            <a:r>
              <a:rPr lang="en-US" altLang="zh-CN" sz="1800" dirty="0" err="1"/>
              <a:t>UserSearchDto</a:t>
            </a:r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C24737-C23B-4D0C-B0D6-39486A109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379" y="1945981"/>
            <a:ext cx="6120743" cy="4154984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UserSearchDto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搜索关键字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searchWords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当前页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pageNum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分页条数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pageSize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最小时间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minBehotTime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getFromIndex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pageNum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pageSize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pageSize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this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pageSize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* 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pageNum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922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BA849-F47D-4FB8-9A37-081989AA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端文章搜索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C1D2A-7F5C-43BE-A82E-203B6A6B25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9309B9-8EF5-4368-B42B-D3C85CE074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导入资料中的工程</a:t>
            </a:r>
            <a:r>
              <a:rPr lang="en-US" altLang="zh-CN" dirty="0" err="1"/>
              <a:t>heima</a:t>
            </a:r>
            <a:r>
              <a:rPr lang="en-US" altLang="zh-CN" dirty="0"/>
              <a:t>-</a:t>
            </a:r>
            <a:r>
              <a:rPr lang="en-US" altLang="zh-CN" dirty="0" err="1"/>
              <a:t>leadnews</a:t>
            </a:r>
            <a:r>
              <a:rPr lang="en-US" altLang="zh-CN" dirty="0"/>
              <a:t>-search</a:t>
            </a:r>
            <a:r>
              <a:rPr lang="zh-CN" altLang="en-US" dirty="0"/>
              <a:t>到</a:t>
            </a:r>
            <a:r>
              <a:rPr lang="en-US" altLang="zh-CN" dirty="0"/>
              <a:t>idea</a:t>
            </a:r>
            <a:r>
              <a:rPr lang="zh-CN" altLang="en-US" dirty="0"/>
              <a:t>中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3FABB0-227A-474F-9CF5-52485902D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5" y="2191523"/>
            <a:ext cx="2763715" cy="3010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75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BA849-F47D-4FB8-9A37-081989AA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端文章搜索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C1D2A-7F5C-43BE-A82E-203B6A6B25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9309B9-8EF5-4368-B42B-D3C85CE074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搜索接口定义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BA48FFB-50E5-4920-9161-D63067FF0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133" y="2173191"/>
            <a:ext cx="8665821" cy="154657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@RestController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"/api/v1/article/search"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ArticleSearchController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"/search"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ResponseResult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@RequestBody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UserSearchDto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userSearchDto)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97EBFAD7-20DE-4367-BA14-3377C6AEB95A}"/>
              </a:ext>
            </a:extLst>
          </p:cNvPr>
          <p:cNvSpPr txBox="1">
            <a:spLocks/>
          </p:cNvSpPr>
          <p:nvPr/>
        </p:nvSpPr>
        <p:spPr>
          <a:xfrm>
            <a:off x="710880" y="3978363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</a:t>
            </a:r>
            <a:r>
              <a:rPr lang="zh-CN" altLang="en-US" dirty="0"/>
              <a:t>业务层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33110EE-A924-4086-99DA-CA367F326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133" y="4652306"/>
            <a:ext cx="8665821" cy="138499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ArticleSearchService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ES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文章分页搜索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@return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*/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ResponseResult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UserSearchDto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userSearchDto);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5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6AF06-3C12-4E0E-8FB2-8D0ACA1F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今日内容介绍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8905DF-03DF-4D42-A25C-0220CA8F6C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4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BA849-F47D-4FB8-9A37-081989AA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端文章搜索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C1D2A-7F5C-43BE-A82E-203B6A6B25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9309B9-8EF5-4368-B42B-D3C85CE074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业务层实现类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DE3366B-D968-42FE-A98B-C6F4DB98C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8" y="2652438"/>
            <a:ext cx="9683204" cy="380873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//2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构建查询执行查询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SearchRequest searchRequest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SearchRequest(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"app_info_article"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SearchSourceBuilder searchSourceBuilder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SearchSourceBuilder();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构建查询条件和过滤等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BoolQueryBuilder boolQueryBuilder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BoolQueryBuilder();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关键词查询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QueryStringQueryBuilder queryStringQueryBuilder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QueryBuilders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queryStringQuery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searchWords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).field(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).field(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).defaultOperator(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boolQueryBuilder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.must(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queryStringQueryBuilder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查询小于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mindate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的数据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RangeQueryBuilder rangeQueryBuilder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QueryBuilders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rangeQuery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"publishTime"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).lt(userSearchDto.getMinBehotTime().getTime());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boolQueryBuilder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.filter(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rangeQueryBuilder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分页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searchSourceBuilder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.from(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searchSourceBuilder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.size(userSearchDto.getPageSize());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按照发布时间倒序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searchSourceBuilder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.sort(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"publishTime"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SortOrder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高亮 三要素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HighlightBuilder highlightBuilder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HighlightBuilder();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highlightBuilder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.field(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highlightBuilder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.preTags(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"&lt;font style='color: red; font-size: inherit;'&gt;"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highlightBuilder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.postTags(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"&lt;/font&gt;"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searchSourceBuilder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.highlighter(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highlightBuilder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F6D981FC-608D-45F6-B35B-3FB8C4219DC9}"/>
              </a:ext>
            </a:extLst>
          </p:cNvPr>
          <p:cNvSpPr txBox="1">
            <a:spLocks/>
          </p:cNvSpPr>
          <p:nvPr/>
        </p:nvSpPr>
        <p:spPr>
          <a:xfrm>
            <a:off x="895518" y="2173191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查询条件</a:t>
            </a:r>
          </a:p>
        </p:txBody>
      </p:sp>
    </p:spTree>
    <p:extLst>
      <p:ext uri="{BB962C8B-B14F-4D97-AF65-F5344CB8AC3E}">
        <p14:creationId xmlns:p14="http://schemas.microsoft.com/office/powerpoint/2010/main" val="40195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BA849-F47D-4FB8-9A37-081989AA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端文章搜索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C1D2A-7F5C-43BE-A82E-203B6A6B25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9309B9-8EF5-4368-B42B-D3C85CE074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业务层实现类</a:t>
            </a: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F6D981FC-608D-45F6-B35B-3FB8C4219DC9}"/>
              </a:ext>
            </a:extLst>
          </p:cNvPr>
          <p:cNvSpPr txBox="1">
            <a:spLocks/>
          </p:cNvSpPr>
          <p:nvPr/>
        </p:nvSpPr>
        <p:spPr>
          <a:xfrm>
            <a:off x="895518" y="2173191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查询结果封装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D1CE00F-F0BE-4425-9930-812ADADD0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649" y="2681524"/>
            <a:ext cx="9083751" cy="3139321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SearchHit hit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jsonString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.getSourceAsString();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 article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parseObject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获取高亮结果集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.getHighlightFields() !=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.getHighlightFields().size() 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.getHighlightFields().get(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).getFragments();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title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StringUtils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高亮标题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StringUtils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isNotBlank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"h_title"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原始标题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"h_title"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22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BA849-F47D-4FB8-9A37-081989AA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端文章搜索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C1D2A-7F5C-43BE-A82E-203B6A6B25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9309B9-8EF5-4368-B42B-D3C85CE074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控制层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E85AEB-09BD-47E6-A73D-4466CF069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074" y="2209343"/>
            <a:ext cx="8622541" cy="122341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@Autowired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ArticleSearchService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articleSearchService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"/search"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ResponseResult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@RequestBody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UserSearchDto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userSearchDto) {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articleSearchService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.search(userSearchDto);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712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816DB-D500-4D6F-8A0D-290C5F89E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9417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新增文章创建索引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0317DB-B2ED-45E9-B6E8-9FFAC775DC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646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3B143-2E97-4E3F-B228-8CAC7AC5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新增文章创建索引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1156A4-0979-431D-8D94-91DB29F66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思路分析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9B986E-E9A8-4700-8479-66957CAB1BF6}"/>
              </a:ext>
            </a:extLst>
          </p:cNvPr>
          <p:cNvSpPr/>
          <p:nvPr/>
        </p:nvSpPr>
        <p:spPr>
          <a:xfrm>
            <a:off x="1415558" y="2325566"/>
            <a:ext cx="2013439" cy="156942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文章微服务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625319-DFE8-4EE6-B03C-15E41A403665}"/>
              </a:ext>
            </a:extLst>
          </p:cNvPr>
          <p:cNvSpPr/>
          <p:nvPr/>
        </p:nvSpPr>
        <p:spPr>
          <a:xfrm>
            <a:off x="5451231" y="2646485"/>
            <a:ext cx="1090246" cy="105507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MQ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6A788D-C4CC-4819-9A0C-51F420F9BE38}"/>
              </a:ext>
            </a:extLst>
          </p:cNvPr>
          <p:cNvSpPr/>
          <p:nvPr/>
        </p:nvSpPr>
        <p:spPr>
          <a:xfrm>
            <a:off x="8581293" y="2389310"/>
            <a:ext cx="2013439" cy="156942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搜索微服务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D060224-531B-4D48-B030-BACFC478CE6C}"/>
              </a:ext>
            </a:extLst>
          </p:cNvPr>
          <p:cNvSpPr/>
          <p:nvPr/>
        </p:nvSpPr>
        <p:spPr>
          <a:xfrm>
            <a:off x="4167554" y="2831123"/>
            <a:ext cx="527538" cy="68580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049AEFD4-FCF4-411A-A9D4-A395AF05D384}"/>
              </a:ext>
            </a:extLst>
          </p:cNvPr>
          <p:cNvSpPr/>
          <p:nvPr/>
        </p:nvSpPr>
        <p:spPr>
          <a:xfrm rot="10800000">
            <a:off x="7161335" y="2831123"/>
            <a:ext cx="527538" cy="68580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EB1FEE1A-D2B3-460F-9F20-2C47A751EE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2657" y="4309841"/>
            <a:ext cx="3771904" cy="95900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文章审核成功使用</a:t>
            </a:r>
            <a:r>
              <a:rPr lang="en-US" altLang="zh-CN" sz="1400" dirty="0" err="1"/>
              <a:t>kafka</a:t>
            </a:r>
            <a:r>
              <a:rPr lang="zh-CN" altLang="en-US" sz="1400" dirty="0"/>
              <a:t>发送消息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文章微服务是消息的生产者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400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67B94792-B3D2-483A-BC92-D1A95065400F}"/>
              </a:ext>
            </a:extLst>
          </p:cNvPr>
          <p:cNvSpPr txBox="1">
            <a:spLocks/>
          </p:cNvSpPr>
          <p:nvPr/>
        </p:nvSpPr>
        <p:spPr>
          <a:xfrm>
            <a:off x="7957032" y="4309841"/>
            <a:ext cx="3894997" cy="95900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搜索微服务接收消息，添加数据到索引库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搜索微服务是消息的消费者</a:t>
            </a:r>
          </a:p>
        </p:txBody>
      </p:sp>
    </p:spTree>
    <p:extLst>
      <p:ext uri="{BB962C8B-B14F-4D97-AF65-F5344CB8AC3E}">
        <p14:creationId xmlns:p14="http://schemas.microsoft.com/office/powerpoint/2010/main" val="3126587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3B143-2E97-4E3F-B228-8CAC7AC5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新增文章创建索引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1156A4-0979-431D-8D94-91DB29F66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FE9E14-9FD2-4825-83E4-85EBA11E4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文章审核成功使用</a:t>
            </a:r>
            <a:r>
              <a:rPr lang="en-US" altLang="zh-CN" dirty="0" err="1"/>
              <a:t>kafka</a:t>
            </a:r>
            <a:r>
              <a:rPr lang="zh-CN" altLang="en-US" dirty="0"/>
              <a:t>发送消息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F5C8F7-EBAE-446A-B020-92D37DCE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92" y="2035798"/>
            <a:ext cx="8783515" cy="2462213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es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索引数据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apArticle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content</a:t>
            </a:r>
            <a:endParaRPr kumimoji="0" lang="en-US" altLang="zh-CN" sz="1100" b="0" i="1" u="none" strike="noStrike" cap="none" normalizeH="0" baseline="0" dirty="0">
              <a:ln>
                <a:noFill/>
              </a:ln>
              <a:solidFill>
                <a:srgbClr val="3D3D3D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 @param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path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void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createArticleESIndex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ApArticle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apArticle,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,String path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SearchArticleVo vo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SearchArticleVo();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BeanUtils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copyProperties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(apArticle,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.setContent(content);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setStaticUrl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kafkaTemplate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.send(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ArticleConstants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ARTICL_ES_SYNC_TOPIC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toJSONString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915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3B143-2E97-4E3F-B228-8CAC7AC5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新增文章创建索引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1156A4-0979-431D-8D94-91DB29F66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实现步骤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FE9E14-9FD2-4825-83E4-85EBA11E4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621208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搜索微服务接收消息，添加数据到索引库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60EB4B3-D0A5-4D44-89B8-54095881B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035" y="2390162"/>
            <a:ext cx="8924388" cy="3308598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@KafkaListener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(topics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ArticleConstants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ARTICL_ES_SYNC_TOPIC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onMessage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message)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StringUtils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isNotBlank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(message))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.info(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"SyncArticleListener message={}"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,message);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SearchArticleVo searchArticleVo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parseObject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(message,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SearchArticleVo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IndexRequest indexRequest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IndexRequest(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"app_info_article"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indexRequest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searchArticleVo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.getId().toString());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indexRequest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.source(message,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XContentType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restHighLevelClient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.index(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indexRequest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RequestOptions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e.printStackTrace();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.error(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"sync es error={}"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07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app</a:t>
            </a:r>
            <a:r>
              <a:rPr lang="zh-CN" altLang="en-US" dirty="0"/>
              <a:t>端搜索</a:t>
            </a:r>
            <a:r>
              <a:rPr lang="en-US" altLang="zh-CN" dirty="0"/>
              <a:t>-</a:t>
            </a:r>
            <a:r>
              <a:rPr lang="zh-CN" altLang="en-US" dirty="0"/>
              <a:t>搜索记录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737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38EA0-A171-43B6-8551-D3BEB4C7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端搜索</a:t>
            </a:r>
            <a:r>
              <a:rPr lang="en-US" altLang="zh-CN" dirty="0"/>
              <a:t>-</a:t>
            </a:r>
            <a:r>
              <a:rPr lang="zh-CN" altLang="en-US" dirty="0"/>
              <a:t>搜索记录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F77B0-5D6D-4BBD-AE5F-013A87615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F3B775-DB0E-4710-81EF-E61E50269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487" y="1457271"/>
            <a:ext cx="2763196" cy="50166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BAC82C2C-CA9E-4A0C-932F-6C85D2192C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9141" y="2658324"/>
            <a:ext cx="6138328" cy="136855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展示用户的搜索记录</a:t>
            </a:r>
            <a:r>
              <a:rPr lang="en-US" altLang="zh-CN" dirty="0"/>
              <a:t>10</a:t>
            </a:r>
            <a:r>
              <a:rPr lang="zh-CN" altLang="en-US" dirty="0"/>
              <a:t>条，按照搜索关键词的时间倒序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可以删除搜索记录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保存历史记录，保存</a:t>
            </a:r>
            <a:r>
              <a:rPr lang="en-US" altLang="zh-CN" dirty="0"/>
              <a:t>10</a:t>
            </a:r>
            <a:r>
              <a:rPr lang="zh-CN" altLang="en-US" dirty="0"/>
              <a:t>条，多余的则删除最久的历史记录</a:t>
            </a:r>
          </a:p>
        </p:txBody>
      </p:sp>
    </p:spTree>
    <p:extLst>
      <p:ext uri="{BB962C8B-B14F-4D97-AF65-F5344CB8AC3E}">
        <p14:creationId xmlns:p14="http://schemas.microsoft.com/office/powerpoint/2010/main" val="4114674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38EA0-A171-43B6-8551-D3BEB4C7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端搜索</a:t>
            </a:r>
            <a:r>
              <a:rPr lang="en-US" altLang="zh-CN" dirty="0"/>
              <a:t>-</a:t>
            </a:r>
            <a:r>
              <a:rPr lang="zh-CN" altLang="en-US" dirty="0"/>
              <a:t>搜索记录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F77B0-5D6D-4BBD-AE5F-013A87615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数据存储说明</a:t>
            </a: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BAC82C2C-CA9E-4A0C-932F-6C85D2192C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3972" y="1717547"/>
            <a:ext cx="10575708" cy="1887300"/>
          </a:xfrm>
        </p:spPr>
        <p:txBody>
          <a:bodyPr/>
          <a:lstStyle/>
          <a:p>
            <a:r>
              <a:rPr lang="zh-CN" altLang="en-US" dirty="0"/>
              <a:t>用户的搜索记录，需要给</a:t>
            </a:r>
            <a:r>
              <a:rPr lang="zh-CN" altLang="en-US" dirty="0">
                <a:solidFill>
                  <a:srgbClr val="C00000"/>
                </a:solidFill>
              </a:rPr>
              <a:t>每一个用户都保存一份</a:t>
            </a:r>
            <a:r>
              <a:rPr lang="zh-CN" altLang="en-US" dirty="0"/>
              <a:t>，数据量较大，要求加载速度快，通常这样的数据存储到</a:t>
            </a:r>
            <a:r>
              <a:rPr lang="en-US" altLang="zh-CN" dirty="0" err="1"/>
              <a:t>mongodb</a:t>
            </a:r>
            <a:r>
              <a:rPr lang="zh-CN" altLang="en-US" dirty="0"/>
              <a:t>更合适，不建议直接存储到关系型数据库中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2EAABB0-4E94-45A7-9BB7-653C2F9489C2}"/>
              </a:ext>
            </a:extLst>
          </p:cNvPr>
          <p:cNvGrpSpPr/>
          <p:nvPr/>
        </p:nvGrpSpPr>
        <p:grpSpPr>
          <a:xfrm>
            <a:off x="1591404" y="2893681"/>
            <a:ext cx="8356728" cy="1694889"/>
            <a:chOff x="1591404" y="2893681"/>
            <a:chExt cx="8356728" cy="169488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2FFC801-9465-41EE-B813-30FF2A9134F4}"/>
                </a:ext>
              </a:extLst>
            </p:cNvPr>
            <p:cNvSpPr/>
            <p:nvPr/>
          </p:nvSpPr>
          <p:spPr>
            <a:xfrm>
              <a:off x="1591404" y="3358661"/>
              <a:ext cx="2206870" cy="7649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ea typeface="Alibaba PuHuiTi B"/>
                </a:rPr>
                <a:t>保存查询删除</a:t>
              </a:r>
            </a:p>
          </p:txBody>
        </p:sp>
        <p:pic>
          <p:nvPicPr>
            <p:cNvPr id="10" name="Picture 6" descr="https://ss0.bdstatic.com/70cFvHSh_Q1YnxGkpoWK1HF6hhy/it/u=3730513627,1633586493&amp;fm=26&amp;gp=0.jpg">
              <a:extLst>
                <a:ext uri="{FF2B5EF4-FFF2-40B4-BE49-F238E27FC236}">
                  <a16:creationId xmlns:a16="http://schemas.microsoft.com/office/drawing/2014/main" id="{7AFC8AAB-6CC6-49DE-9328-6F6594E144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7852" y="2893681"/>
              <a:ext cx="2520280" cy="16948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FF46C64-6611-42B2-9A2C-91A4B7E81AF0}"/>
                </a:ext>
              </a:extLst>
            </p:cNvPr>
            <p:cNvCxnSpPr>
              <a:stCxn id="4" idx="3"/>
              <a:endCxn id="10" idx="1"/>
            </p:cNvCxnSpPr>
            <p:nvPr/>
          </p:nvCxnSpPr>
          <p:spPr>
            <a:xfrm flipV="1">
              <a:off x="3798274" y="3741126"/>
              <a:ext cx="3629578" cy="1"/>
            </a:xfrm>
            <a:prstGeom prst="straightConnector1">
              <a:avLst/>
            </a:prstGeom>
            <a:ln w="19050">
              <a:solidFill>
                <a:srgbClr val="51515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0E975307-2E81-460F-A0E1-3757BFC040F7}"/>
              </a:ext>
            </a:extLst>
          </p:cNvPr>
          <p:cNvSpPr txBox="1">
            <a:spLocks/>
          </p:cNvSpPr>
          <p:nvPr/>
        </p:nvSpPr>
        <p:spPr>
          <a:xfrm>
            <a:off x="8157963" y="4664298"/>
            <a:ext cx="1970775" cy="136722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高性能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高存储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数据具有结构性</a:t>
            </a:r>
          </a:p>
        </p:txBody>
      </p:sp>
    </p:spTree>
    <p:extLst>
      <p:ext uri="{BB962C8B-B14F-4D97-AF65-F5344CB8AC3E}">
        <p14:creationId xmlns:p14="http://schemas.microsoft.com/office/powerpoint/2010/main" val="203058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356F4-115B-4DCE-B803-B764B8AB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今日内容介绍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985673-32C8-4941-875D-B99B08FFE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端搜索</a:t>
            </a:r>
            <a:r>
              <a:rPr lang="en-US" altLang="zh-CN" dirty="0"/>
              <a:t>-</a:t>
            </a:r>
            <a:r>
              <a:rPr lang="zh-CN" altLang="en-US" dirty="0"/>
              <a:t>效果图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30F175B-986B-4021-B782-3AB73FA89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96" y="1457271"/>
            <a:ext cx="2409926" cy="5224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112595-F242-4F42-8AD9-EC27208E9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037" y="1464738"/>
            <a:ext cx="2409926" cy="52097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DFD082-B84D-4260-A404-D041175A1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078" y="1470124"/>
            <a:ext cx="2409926" cy="5211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1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96DA5-94AE-4DF2-B995-3829496A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端搜索</a:t>
            </a:r>
            <a:r>
              <a:rPr lang="en-US" altLang="zh-CN" dirty="0"/>
              <a:t>-</a:t>
            </a:r>
            <a:r>
              <a:rPr lang="zh-CN" altLang="en-US" dirty="0"/>
              <a:t>搜索记录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583C0A-6F47-4DED-AA13-0BF4BB380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安装及集成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401D96-83B2-463F-B508-7575D8A40D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 dirty="0"/>
              <a:t>拉取镜像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17FD8EBF-6800-4EDC-A375-FFAA1251077A}"/>
              </a:ext>
            </a:extLst>
          </p:cNvPr>
          <p:cNvSpPr txBox="1">
            <a:spLocks/>
          </p:cNvSpPr>
          <p:nvPr/>
        </p:nvSpPr>
        <p:spPr>
          <a:xfrm>
            <a:off x="710880" y="2612835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创建容器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2FAF98-6A93-4A79-9FEA-C8133694C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60" y="2225301"/>
            <a:ext cx="9238880" cy="276999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Consolas" panose="020B0609020204030204" pitchFamily="49" charset="0"/>
              </a:rPr>
              <a:t>docker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pull mongo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908BCC0-7002-4AAF-B039-5D432ED2D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60" y="3258137"/>
            <a:ext cx="9238880" cy="276999"/>
          </a:xfrm>
          <a:prstGeom prst="rect">
            <a:avLst/>
          </a:prstGeom>
          <a:solidFill>
            <a:srgbClr val="FFFFE4"/>
          </a:solidFill>
          <a:ln>
            <a:solidFill>
              <a:srgbClr val="3333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Consolas" panose="020B0609020204030204" pitchFamily="49" charset="0"/>
              </a:rPr>
              <a:t>docker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--name mongo-service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--restart=always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-p 27017:27017 -v ~/data/mongodata:/data mongo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625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DD923-5B8B-4B13-A39A-937A354E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端搜索</a:t>
            </a:r>
            <a:r>
              <a:rPr lang="en-US" altLang="zh-CN" dirty="0"/>
              <a:t>-</a:t>
            </a:r>
            <a:r>
              <a:rPr lang="zh-CN" altLang="en-US" dirty="0"/>
              <a:t>搜索记录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09093-FA63-4E18-BBBA-6D2CE3C49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安装及集成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15BA8E-E966-4982-A191-709809E2C2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 dirty="0"/>
              <a:t>导入资料中的</a:t>
            </a:r>
            <a:r>
              <a:rPr lang="en-US" altLang="zh-CN" dirty="0"/>
              <a:t>mongo-demo</a:t>
            </a:r>
            <a:r>
              <a:rPr lang="zh-CN" altLang="en-US" dirty="0"/>
              <a:t>项目到</a:t>
            </a:r>
            <a:r>
              <a:rPr lang="en-US" altLang="zh-CN" dirty="0" err="1"/>
              <a:t>heima</a:t>
            </a:r>
            <a:r>
              <a:rPr lang="en-US" altLang="zh-CN" dirty="0"/>
              <a:t>-</a:t>
            </a:r>
            <a:r>
              <a:rPr lang="en-US" altLang="zh-CN" dirty="0" err="1"/>
              <a:t>leadnews</a:t>
            </a:r>
            <a:r>
              <a:rPr lang="en-US" altLang="zh-CN" dirty="0"/>
              <a:t>-test</a:t>
            </a:r>
            <a:r>
              <a:rPr lang="zh-CN" altLang="en-US" dirty="0"/>
              <a:t>中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F36106F0-CF9B-4846-8F2F-D7FE6EC18AF3}"/>
              </a:ext>
            </a:extLst>
          </p:cNvPr>
          <p:cNvSpPr txBox="1">
            <a:spLocks/>
          </p:cNvSpPr>
          <p:nvPr/>
        </p:nvSpPr>
        <p:spPr>
          <a:xfrm>
            <a:off x="710880" y="2185029"/>
            <a:ext cx="10698800" cy="93623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其中有三项配置比较关键：</a:t>
            </a:r>
            <a:endParaRPr lang="en-US" altLang="zh-CN" dirty="0"/>
          </a:p>
          <a:p>
            <a:r>
              <a:rPr lang="zh-CN" altLang="en-US" dirty="0"/>
              <a:t>第一：</a:t>
            </a:r>
            <a:r>
              <a:rPr lang="en-US" altLang="zh-CN" dirty="0"/>
              <a:t>mongo</a:t>
            </a:r>
            <a:r>
              <a:rPr lang="zh-CN" altLang="en-US" dirty="0"/>
              <a:t>依赖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94B53D3-6C73-4570-B8D4-7939022BB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58" y="3133106"/>
            <a:ext cx="8106703" cy="769441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&gt;org.springframework.boot&lt;/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&gt;spring-boot-starter-data-mongodb&lt;/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418A37B5-6636-44CE-8B71-99BCBED30E77}"/>
              </a:ext>
            </a:extLst>
          </p:cNvPr>
          <p:cNvSpPr txBox="1">
            <a:spLocks/>
          </p:cNvSpPr>
          <p:nvPr/>
        </p:nvSpPr>
        <p:spPr>
          <a:xfrm>
            <a:off x="710880" y="4066582"/>
            <a:ext cx="7949543" cy="54058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第二：</a:t>
            </a:r>
            <a:r>
              <a:rPr lang="en-US" altLang="zh-CN" dirty="0"/>
              <a:t>mongo</a:t>
            </a:r>
            <a:r>
              <a:rPr lang="zh-CN" altLang="en-US" dirty="0"/>
              <a:t>配置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AB1656C-86F0-466A-924E-AADE83378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58" y="4612833"/>
            <a:ext cx="8106703" cy="1107996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192.168.200.130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27017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leadnews-history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65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DD923-5B8B-4B13-A39A-937A354E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端搜索</a:t>
            </a:r>
            <a:r>
              <a:rPr lang="en-US" altLang="zh-CN" dirty="0"/>
              <a:t>-</a:t>
            </a:r>
            <a:r>
              <a:rPr lang="zh-CN" altLang="en-US" dirty="0"/>
              <a:t>搜索记录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09093-FA63-4E18-BBBA-6D2CE3C49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安装及集成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F36106F0-CF9B-4846-8F2F-D7FE6EC18AF3}"/>
              </a:ext>
            </a:extLst>
          </p:cNvPr>
          <p:cNvSpPr txBox="1">
            <a:spLocks/>
          </p:cNvSpPr>
          <p:nvPr/>
        </p:nvSpPr>
        <p:spPr>
          <a:xfrm>
            <a:off x="710880" y="1646133"/>
            <a:ext cx="6419682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第三：映射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7FB482-07D2-4C23-8E59-DCC7612F3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230" y="2352186"/>
            <a:ext cx="9255369" cy="3139321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@Document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"ap_associate_words"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ApAssociateWords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Serializable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static final long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serialVersionUID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联想词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associateWords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创建时间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createdTime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169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DD923-5B8B-4B13-A39A-937A354E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端搜索</a:t>
            </a:r>
            <a:r>
              <a:rPr lang="en-US" altLang="zh-CN" dirty="0"/>
              <a:t>-</a:t>
            </a:r>
            <a:r>
              <a:rPr lang="zh-CN" altLang="en-US" dirty="0"/>
              <a:t>搜索记录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09093-FA63-4E18-BBBA-6D2CE3C49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MongoDB</a:t>
            </a:r>
            <a:r>
              <a:rPr lang="zh-CN" altLang="en-US" dirty="0"/>
              <a:t>安装及集成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15BA8E-E966-4982-A191-709809E2C2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 dirty="0"/>
              <a:t>核心方法：</a:t>
            </a: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EF1351DE-AB12-4748-A6F3-BFD9505298B7}"/>
              </a:ext>
            </a:extLst>
          </p:cNvPr>
          <p:cNvSpPr txBox="1">
            <a:spLocks/>
          </p:cNvSpPr>
          <p:nvPr/>
        </p:nvSpPr>
        <p:spPr>
          <a:xfrm>
            <a:off x="710880" y="2236673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保存或修改</a:t>
            </a: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8C4059BD-228A-470F-B27A-486198FA858A}"/>
              </a:ext>
            </a:extLst>
          </p:cNvPr>
          <p:cNvSpPr txBox="1">
            <a:spLocks/>
          </p:cNvSpPr>
          <p:nvPr/>
        </p:nvSpPr>
        <p:spPr>
          <a:xfrm>
            <a:off x="710880" y="3150913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查询一个对象</a:t>
            </a: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4CEF9FA4-6B12-4E28-A674-3DDB8BBEC373}"/>
              </a:ext>
            </a:extLst>
          </p:cNvPr>
          <p:cNvSpPr txBox="1">
            <a:spLocks/>
          </p:cNvSpPr>
          <p:nvPr/>
        </p:nvSpPr>
        <p:spPr>
          <a:xfrm>
            <a:off x="710880" y="4129334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</a:t>
            </a:r>
            <a:r>
              <a:rPr lang="zh-CN" altLang="en-US" dirty="0"/>
              <a:t>多条件查询</a:t>
            </a: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B9353409-8241-47F9-9410-BD390705013B}"/>
              </a:ext>
            </a:extLst>
          </p:cNvPr>
          <p:cNvSpPr txBox="1">
            <a:spLocks/>
          </p:cNvSpPr>
          <p:nvPr/>
        </p:nvSpPr>
        <p:spPr>
          <a:xfrm>
            <a:off x="710880" y="5340387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</a:t>
            </a:r>
            <a:r>
              <a:rPr lang="zh-CN" altLang="en-US" dirty="0"/>
              <a:t>删除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F114473-FC8A-4FE4-BB1F-D501F0F43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39" y="2761131"/>
            <a:ext cx="8766126" cy="26161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mongoTemplate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.save(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apAssociateWords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75DC3D5-8243-4077-919E-1A90499BA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39" y="3724250"/>
            <a:ext cx="8766126" cy="26161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ApAssociateWords apAssociateWords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mongoTemplate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.findById(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"5fc2fc3fb60c9a039c44556e"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ApAssociateWords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D4203B5-3919-4714-9714-4AD9D5B4C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39" y="4657057"/>
            <a:ext cx="8766126" cy="60016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 query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Criteria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"associateWords"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).is(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黑马头条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.with(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"createdTime"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ApAssociateWords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apAssociateWordsList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mongoTemplate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.find(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ApAssociateWords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43CF7286-EF98-47C3-A203-91764A91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39" y="5891919"/>
            <a:ext cx="8766126" cy="26161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mongoTemplate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.remove(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Criteria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"associateWords"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).is(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黑马头条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ApAssociateWords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73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CE0CD-F0E2-43AD-827E-D1CD3AB2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端搜索</a:t>
            </a:r>
            <a:r>
              <a:rPr lang="en-US" altLang="zh-CN" dirty="0"/>
              <a:t>-</a:t>
            </a:r>
            <a:r>
              <a:rPr lang="zh-CN" altLang="en-US" dirty="0"/>
              <a:t>搜索记录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0A3DD-F83C-4B7C-8FEE-566361B7E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保存搜索记录</a:t>
            </a:r>
            <a:r>
              <a:rPr lang="en-US" altLang="zh-CN" dirty="0"/>
              <a:t>-</a:t>
            </a:r>
            <a:r>
              <a:rPr lang="zh-CN" altLang="en-US" dirty="0"/>
              <a:t>实现思路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303EA0B-1C27-4408-8125-FAF4A28F95C4}"/>
              </a:ext>
            </a:extLst>
          </p:cNvPr>
          <p:cNvSpPr/>
          <p:nvPr/>
        </p:nvSpPr>
        <p:spPr>
          <a:xfrm>
            <a:off x="1292468" y="2998180"/>
            <a:ext cx="1802423" cy="677007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333333"/>
                </a:solidFill>
                <a:ea typeface="Alibaba PuHuiTi B"/>
              </a:rPr>
              <a:t>输入关键字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3F2210-AAC4-4B45-A11E-1A89AC71B4F0}"/>
              </a:ext>
            </a:extLst>
          </p:cNvPr>
          <p:cNvSpPr/>
          <p:nvPr/>
        </p:nvSpPr>
        <p:spPr>
          <a:xfrm>
            <a:off x="8431822" y="2998178"/>
            <a:ext cx="1354016" cy="677007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333333"/>
                </a:solidFill>
                <a:ea typeface="Alibaba PuHuiTi B"/>
              </a:rPr>
              <a:t>记录关键字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FE4382-3296-4E00-B609-7BD6C6B4FF0D}"/>
              </a:ext>
            </a:extLst>
          </p:cNvPr>
          <p:cNvSpPr/>
          <p:nvPr/>
        </p:nvSpPr>
        <p:spPr>
          <a:xfrm>
            <a:off x="4577862" y="2998178"/>
            <a:ext cx="1354016" cy="677007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333333"/>
                </a:solidFill>
                <a:ea typeface="Alibaba PuHuiTi B"/>
              </a:rPr>
              <a:t>搜索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3B57851-2FD0-4EF5-8D12-E665C4B15B3F}"/>
              </a:ext>
            </a:extLst>
          </p:cNvPr>
          <p:cNvCxnSpPr>
            <a:cxnSpLocks/>
          </p:cNvCxnSpPr>
          <p:nvPr/>
        </p:nvCxnSpPr>
        <p:spPr>
          <a:xfrm>
            <a:off x="7188217" y="1681529"/>
            <a:ext cx="0" cy="3310305"/>
          </a:xfrm>
          <a:prstGeom prst="line">
            <a:avLst/>
          </a:prstGeom>
          <a:ln w="38100">
            <a:solidFill>
              <a:srgbClr val="AD2B2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84CF54F-952A-4F21-B934-7E3E20F0137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094891" y="3336682"/>
            <a:ext cx="1482971" cy="2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EB5FC53-5399-4800-B4BF-4B78CE2720E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931878" y="3336682"/>
            <a:ext cx="2499944" cy="0"/>
          </a:xfrm>
          <a:prstGeom prst="straightConnector1">
            <a:avLst/>
          </a:prstGeom>
          <a:ln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212D26D8-3F41-43A1-8FBF-0D29F442F0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93331" y="5016013"/>
            <a:ext cx="1249799" cy="517191"/>
          </a:xfrm>
        </p:spPr>
        <p:txBody>
          <a:bodyPr/>
          <a:lstStyle/>
          <a:p>
            <a:r>
              <a:rPr lang="zh-CN" altLang="en-US" dirty="0">
                <a:solidFill>
                  <a:srgbClr val="AD2B26"/>
                </a:solidFill>
              </a:rPr>
              <a:t>异步请求</a:t>
            </a:r>
          </a:p>
          <a:p>
            <a:endParaRPr lang="zh-CN" altLang="en-US" dirty="0">
              <a:solidFill>
                <a:srgbClr val="AD2B26"/>
              </a:solidFill>
            </a:endParaRP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06F56A1A-5E75-41C6-9069-31A0E4FF56C9}"/>
              </a:ext>
            </a:extLst>
          </p:cNvPr>
          <p:cNvSpPr txBox="1">
            <a:spLocks/>
          </p:cNvSpPr>
          <p:nvPr/>
        </p:nvSpPr>
        <p:spPr>
          <a:xfrm>
            <a:off x="1292468" y="5496616"/>
            <a:ext cx="7139354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用户输入关键字进行搜索的异步记录关键字</a:t>
            </a:r>
          </a:p>
        </p:txBody>
      </p:sp>
    </p:spTree>
    <p:extLst>
      <p:ext uri="{BB962C8B-B14F-4D97-AF65-F5344CB8AC3E}">
        <p14:creationId xmlns:p14="http://schemas.microsoft.com/office/powerpoint/2010/main" val="317262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build="p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CE0CD-F0E2-43AD-827E-D1CD3AB2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端搜索</a:t>
            </a:r>
            <a:r>
              <a:rPr lang="en-US" altLang="zh-CN" dirty="0"/>
              <a:t>-</a:t>
            </a:r>
            <a:r>
              <a:rPr lang="zh-CN" altLang="en-US" dirty="0"/>
              <a:t>搜索记录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0A3DD-F83C-4B7C-8FEE-566361B7E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保存搜索记录</a:t>
            </a:r>
            <a:r>
              <a:rPr lang="en-US" altLang="zh-CN" dirty="0"/>
              <a:t>-</a:t>
            </a:r>
            <a:r>
              <a:rPr lang="zh-CN" altLang="en-US" dirty="0"/>
              <a:t>实现思路</a:t>
            </a: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06F56A1A-5E75-41C6-9069-31A0E4FF56C9}"/>
              </a:ext>
            </a:extLst>
          </p:cNvPr>
          <p:cNvSpPr txBox="1">
            <a:spLocks/>
          </p:cNvSpPr>
          <p:nvPr/>
        </p:nvSpPr>
        <p:spPr>
          <a:xfrm>
            <a:off x="852852" y="1557662"/>
            <a:ext cx="7139354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用户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搜索记录对应的集合，对应实体类：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F5EF3C60-AB7F-474D-A4EB-2B7F273C3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040" y="2219072"/>
            <a:ext cx="8765929" cy="4324261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@Document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"ap_user_search"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ApUserSearch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Serializable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static final long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serialVersionUID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主键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ID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*/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搜索词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keyword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创建时间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createdTime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404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CE0CD-F0E2-43AD-827E-D1CD3AB2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端搜索</a:t>
            </a:r>
            <a:r>
              <a:rPr lang="en-US" altLang="zh-CN" dirty="0"/>
              <a:t>-</a:t>
            </a:r>
            <a:r>
              <a:rPr lang="zh-CN" altLang="en-US" dirty="0"/>
              <a:t>搜索记录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0A3DD-F83C-4B7C-8FEE-566361B7E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保存搜索记录</a:t>
            </a:r>
            <a:r>
              <a:rPr lang="en-US" altLang="zh-CN" dirty="0"/>
              <a:t>-</a:t>
            </a:r>
            <a:r>
              <a:rPr lang="zh-CN" altLang="en-US" dirty="0"/>
              <a:t>实现思路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4E8DCB8-0520-4493-809B-1DFB07C3B0AE}"/>
              </a:ext>
            </a:extLst>
          </p:cNvPr>
          <p:cNvGrpSpPr/>
          <p:nvPr/>
        </p:nvGrpSpPr>
        <p:grpSpPr>
          <a:xfrm>
            <a:off x="8854154" y="4442945"/>
            <a:ext cx="1579890" cy="1535825"/>
            <a:chOff x="8854154" y="4442945"/>
            <a:chExt cx="1579890" cy="153582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9458024-A50F-4964-9D1A-F4499F8BA63C}"/>
                </a:ext>
              </a:extLst>
            </p:cNvPr>
            <p:cNvSpPr/>
            <p:nvPr/>
          </p:nvSpPr>
          <p:spPr>
            <a:xfrm>
              <a:off x="8854154" y="5361194"/>
              <a:ext cx="1579890" cy="617576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33333"/>
                  </a:solidFill>
                  <a:ea typeface="Alibaba PuHuiTi B"/>
                </a:rPr>
                <a:t>保存关键字</a:t>
              </a:r>
            </a:p>
          </p:txBody>
        </p:sp>
        <p:sp>
          <p:nvSpPr>
            <p:cNvPr id="21" name="文本占位符 3">
              <a:extLst>
                <a:ext uri="{FF2B5EF4-FFF2-40B4-BE49-F238E27FC236}">
                  <a16:creationId xmlns:a16="http://schemas.microsoft.com/office/drawing/2014/main" id="{72F78AE3-7AC6-4CEF-B036-784B5CAD9D3A}"/>
                </a:ext>
              </a:extLst>
            </p:cNvPr>
            <p:cNvSpPr txBox="1">
              <a:spLocks/>
            </p:cNvSpPr>
            <p:nvPr/>
          </p:nvSpPr>
          <p:spPr>
            <a:xfrm>
              <a:off x="9264214" y="4704642"/>
              <a:ext cx="490880" cy="51719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ea typeface="Alibaba PuHuiTi B"/>
                </a:rPr>
                <a:t>否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3A4B7B9-E393-4F18-8831-AFE16977D65D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 flipH="1">
              <a:off x="9644099" y="4442945"/>
              <a:ext cx="2571" cy="918249"/>
            </a:xfrm>
            <a:prstGeom prst="straightConnector1">
              <a:avLst/>
            </a:prstGeom>
            <a:ln w="19050">
              <a:solidFill>
                <a:srgbClr val="51515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988F874-1F5E-45A8-92D5-C14426F1DD22}"/>
              </a:ext>
            </a:extLst>
          </p:cNvPr>
          <p:cNvGrpSpPr/>
          <p:nvPr/>
        </p:nvGrpSpPr>
        <p:grpSpPr>
          <a:xfrm>
            <a:off x="4524656" y="3675453"/>
            <a:ext cx="2918185" cy="769439"/>
            <a:chOff x="4524656" y="3675453"/>
            <a:chExt cx="2918185" cy="769439"/>
          </a:xfrm>
        </p:grpSpPr>
        <p:sp>
          <p:nvSpPr>
            <p:cNvPr id="24" name="流程图: 决策 23">
              <a:extLst>
                <a:ext uri="{FF2B5EF4-FFF2-40B4-BE49-F238E27FC236}">
                  <a16:creationId xmlns:a16="http://schemas.microsoft.com/office/drawing/2014/main" id="{8BE6E8F9-C0E5-410D-8EA3-1206F6C129B5}"/>
                </a:ext>
              </a:extLst>
            </p:cNvPr>
            <p:cNvSpPr/>
            <p:nvPr/>
          </p:nvSpPr>
          <p:spPr>
            <a:xfrm>
              <a:off x="5235669" y="3675453"/>
              <a:ext cx="2207172" cy="769439"/>
            </a:xfrm>
            <a:prstGeom prst="flowChartDecisi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ea typeface="Alibaba PuHuiTi B"/>
                </a:rPr>
                <a:t>是否存在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1E7DCF8-86A6-409B-9C5E-5BDE37B7E009}"/>
                </a:ext>
              </a:extLst>
            </p:cNvPr>
            <p:cNvCxnSpPr>
              <a:cxnSpLocks/>
              <a:stCxn id="15" idx="3"/>
              <a:endCxn id="24" idx="1"/>
            </p:cNvCxnSpPr>
            <p:nvPr/>
          </p:nvCxnSpPr>
          <p:spPr>
            <a:xfrm>
              <a:off x="4524656" y="4059512"/>
              <a:ext cx="711013" cy="661"/>
            </a:xfrm>
            <a:prstGeom prst="straightConnector1">
              <a:avLst/>
            </a:prstGeom>
            <a:ln w="19050">
              <a:solidFill>
                <a:srgbClr val="51515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DF35975-CD7D-40A3-8A7F-9902A3C376C5}"/>
              </a:ext>
            </a:extLst>
          </p:cNvPr>
          <p:cNvGrpSpPr/>
          <p:nvPr/>
        </p:nvGrpSpPr>
        <p:grpSpPr>
          <a:xfrm>
            <a:off x="7442841" y="3541033"/>
            <a:ext cx="3307415" cy="901912"/>
            <a:chOff x="7442841" y="3541033"/>
            <a:chExt cx="3307415" cy="901912"/>
          </a:xfrm>
        </p:grpSpPr>
        <p:sp>
          <p:nvSpPr>
            <p:cNvPr id="16" name="流程图: 决策 15">
              <a:extLst>
                <a:ext uri="{FF2B5EF4-FFF2-40B4-BE49-F238E27FC236}">
                  <a16:creationId xmlns:a16="http://schemas.microsoft.com/office/drawing/2014/main" id="{AAF89CF8-EA45-4D96-A227-068909E51EDD}"/>
                </a:ext>
              </a:extLst>
            </p:cNvPr>
            <p:cNvSpPr/>
            <p:nvPr/>
          </p:nvSpPr>
          <p:spPr>
            <a:xfrm>
              <a:off x="8543084" y="3673506"/>
              <a:ext cx="2207172" cy="769439"/>
            </a:xfrm>
            <a:prstGeom prst="flowChartDecisi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ea typeface="Alibaba PuHuiTi B"/>
                </a:rPr>
                <a:t>总数据量是否超过</a:t>
              </a:r>
              <a:r>
                <a:rPr lang="en-US" altLang="zh-CN" sz="1400" dirty="0">
                  <a:ea typeface="Alibaba PuHuiTi B"/>
                </a:rPr>
                <a:t>10</a:t>
              </a:r>
              <a:endParaRPr lang="zh-CN" altLang="en-US" sz="1400" dirty="0">
                <a:ea typeface="Alibaba PuHuiTi B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185DF318-C91E-4729-8B56-37B175A9245B}"/>
                </a:ext>
              </a:extLst>
            </p:cNvPr>
            <p:cNvCxnSpPr>
              <a:stCxn id="24" idx="3"/>
              <a:endCxn id="16" idx="1"/>
            </p:cNvCxnSpPr>
            <p:nvPr/>
          </p:nvCxnSpPr>
          <p:spPr>
            <a:xfrm flipV="1">
              <a:off x="7442841" y="4058226"/>
              <a:ext cx="1100243" cy="1947"/>
            </a:xfrm>
            <a:prstGeom prst="straightConnector1">
              <a:avLst/>
            </a:prstGeom>
            <a:ln w="19050">
              <a:solidFill>
                <a:srgbClr val="51515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占位符 3">
              <a:extLst>
                <a:ext uri="{FF2B5EF4-FFF2-40B4-BE49-F238E27FC236}">
                  <a16:creationId xmlns:a16="http://schemas.microsoft.com/office/drawing/2014/main" id="{DDA15275-2DBE-4A0B-ABE2-0F51203538B7}"/>
                </a:ext>
              </a:extLst>
            </p:cNvPr>
            <p:cNvSpPr txBox="1">
              <a:spLocks/>
            </p:cNvSpPr>
            <p:nvPr/>
          </p:nvSpPr>
          <p:spPr>
            <a:xfrm>
              <a:off x="7786812" y="3541033"/>
              <a:ext cx="569911" cy="51719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ea typeface="Alibaba PuHuiTi B"/>
                </a:rPr>
                <a:t>否</a:t>
              </a: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ACAA83A8-D9F5-4B69-B4A9-5613BDB3E075}"/>
              </a:ext>
            </a:extLst>
          </p:cNvPr>
          <p:cNvSpPr/>
          <p:nvPr/>
        </p:nvSpPr>
        <p:spPr>
          <a:xfrm>
            <a:off x="834968" y="3742914"/>
            <a:ext cx="1395206" cy="630621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保存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1E9993-9572-4430-B42D-16978DDB6066}"/>
              </a:ext>
            </a:extLst>
          </p:cNvPr>
          <p:cNvGrpSpPr/>
          <p:nvPr/>
        </p:nvGrpSpPr>
        <p:grpSpPr>
          <a:xfrm>
            <a:off x="2230174" y="3744201"/>
            <a:ext cx="2294482" cy="630621"/>
            <a:chOff x="2230174" y="3744201"/>
            <a:chExt cx="2294482" cy="63062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715951F-6961-44F2-A3F4-097CFB8FA315}"/>
                </a:ext>
              </a:extLst>
            </p:cNvPr>
            <p:cNvSpPr/>
            <p:nvPr/>
          </p:nvSpPr>
          <p:spPr>
            <a:xfrm>
              <a:off x="3006970" y="3744201"/>
              <a:ext cx="1517686" cy="630621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33333"/>
                  </a:solidFill>
                  <a:ea typeface="Alibaba PuHuiTi B"/>
                </a:rPr>
                <a:t>查询搜索记录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5B249D7-891E-4216-BB27-DCEA87F9E213}"/>
                </a:ext>
              </a:extLst>
            </p:cNvPr>
            <p:cNvCxnSpPr>
              <a:cxnSpLocks/>
              <a:stCxn id="31" idx="3"/>
              <a:endCxn id="15" idx="1"/>
            </p:cNvCxnSpPr>
            <p:nvPr/>
          </p:nvCxnSpPr>
          <p:spPr>
            <a:xfrm>
              <a:off x="2230174" y="4058225"/>
              <a:ext cx="776796" cy="1287"/>
            </a:xfrm>
            <a:prstGeom prst="straightConnector1">
              <a:avLst/>
            </a:prstGeom>
            <a:ln w="19050">
              <a:solidFill>
                <a:srgbClr val="51515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F019E77-CB39-47AC-9F53-69A253ADA5A9}"/>
              </a:ext>
            </a:extLst>
          </p:cNvPr>
          <p:cNvGrpSpPr/>
          <p:nvPr/>
        </p:nvGrpSpPr>
        <p:grpSpPr>
          <a:xfrm>
            <a:off x="5580411" y="1991228"/>
            <a:ext cx="1517686" cy="1684225"/>
            <a:chOff x="5580411" y="1991228"/>
            <a:chExt cx="1517686" cy="1684225"/>
          </a:xfrm>
        </p:grpSpPr>
        <p:sp>
          <p:nvSpPr>
            <p:cNvPr id="29" name="文本占位符 3">
              <a:extLst>
                <a:ext uri="{FF2B5EF4-FFF2-40B4-BE49-F238E27FC236}">
                  <a16:creationId xmlns:a16="http://schemas.microsoft.com/office/drawing/2014/main" id="{B02DE127-FC76-46A7-A8B8-A5A5D9AF6BDC}"/>
                </a:ext>
              </a:extLst>
            </p:cNvPr>
            <p:cNvSpPr txBox="1">
              <a:spLocks/>
            </p:cNvSpPr>
            <p:nvPr/>
          </p:nvSpPr>
          <p:spPr>
            <a:xfrm>
              <a:off x="5893175" y="2960794"/>
              <a:ext cx="446079" cy="51719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ea typeface="Alibaba PuHuiTi B"/>
                </a:rPr>
                <a:t>是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0649F7A-8F69-4E9B-9E3B-85B7FD840E85}"/>
                </a:ext>
              </a:extLst>
            </p:cNvPr>
            <p:cNvSpPr/>
            <p:nvPr/>
          </p:nvSpPr>
          <p:spPr>
            <a:xfrm>
              <a:off x="5580411" y="1991228"/>
              <a:ext cx="1517686" cy="630621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33333"/>
                  </a:solidFill>
                  <a:ea typeface="Alibaba PuHuiTi B"/>
                </a:rPr>
                <a:t>更新到最新时间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ABA29BE7-9109-4B72-AC39-74403A6229AD}"/>
                </a:ext>
              </a:extLst>
            </p:cNvPr>
            <p:cNvCxnSpPr>
              <a:stCxn id="24" idx="0"/>
              <a:endCxn id="38" idx="2"/>
            </p:cNvCxnSpPr>
            <p:nvPr/>
          </p:nvCxnSpPr>
          <p:spPr>
            <a:xfrm flipH="1" flipV="1">
              <a:off x="6339254" y="2621849"/>
              <a:ext cx="1" cy="1053604"/>
            </a:xfrm>
            <a:prstGeom prst="straightConnector1">
              <a:avLst/>
            </a:prstGeom>
            <a:ln w="19050">
              <a:solidFill>
                <a:srgbClr val="51515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87F61D7-DA0A-4627-B2BB-B468A923BB43}"/>
              </a:ext>
            </a:extLst>
          </p:cNvPr>
          <p:cNvGrpSpPr/>
          <p:nvPr/>
        </p:nvGrpSpPr>
        <p:grpSpPr>
          <a:xfrm>
            <a:off x="8885256" y="1996492"/>
            <a:ext cx="1517686" cy="1677014"/>
            <a:chOff x="8885256" y="1996492"/>
            <a:chExt cx="1517686" cy="1677014"/>
          </a:xfrm>
        </p:grpSpPr>
        <p:sp>
          <p:nvSpPr>
            <p:cNvPr id="20" name="文本占位符 3">
              <a:extLst>
                <a:ext uri="{FF2B5EF4-FFF2-40B4-BE49-F238E27FC236}">
                  <a16:creationId xmlns:a16="http://schemas.microsoft.com/office/drawing/2014/main" id="{9EC01E6D-6D65-4C39-863B-994341A27CD5}"/>
                </a:ext>
              </a:extLst>
            </p:cNvPr>
            <p:cNvSpPr txBox="1">
              <a:spLocks/>
            </p:cNvSpPr>
            <p:nvPr/>
          </p:nvSpPr>
          <p:spPr>
            <a:xfrm>
              <a:off x="9264214" y="2957179"/>
              <a:ext cx="379884" cy="45463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ea typeface="Alibaba PuHuiTi B"/>
                </a:rPr>
                <a:t>是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72AC0BF-18EC-4D9B-8272-A660A3E4AEC4}"/>
                </a:ext>
              </a:extLst>
            </p:cNvPr>
            <p:cNvCxnSpPr>
              <a:cxnSpLocks/>
              <a:stCxn id="16" idx="0"/>
              <a:endCxn id="42" idx="2"/>
            </p:cNvCxnSpPr>
            <p:nvPr/>
          </p:nvCxnSpPr>
          <p:spPr>
            <a:xfrm flipH="1" flipV="1">
              <a:off x="9644099" y="2627113"/>
              <a:ext cx="2571" cy="1046393"/>
            </a:xfrm>
            <a:prstGeom prst="straightConnector1">
              <a:avLst/>
            </a:prstGeom>
            <a:ln w="19050">
              <a:solidFill>
                <a:srgbClr val="51515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374DF88-00A1-4ABD-8783-9EE7537D48D8}"/>
                </a:ext>
              </a:extLst>
            </p:cNvPr>
            <p:cNvSpPr/>
            <p:nvPr/>
          </p:nvSpPr>
          <p:spPr>
            <a:xfrm>
              <a:off x="8885256" y="1996492"/>
              <a:ext cx="1517686" cy="630621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333333"/>
                  </a:solidFill>
                  <a:ea typeface="Alibaba PuHuiTi B"/>
                </a:rPr>
                <a:t>替换最后一条数据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4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C754B-68F8-4B81-B55E-B4BBEE35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端搜索</a:t>
            </a:r>
            <a:r>
              <a:rPr lang="en-US" altLang="zh-CN" dirty="0"/>
              <a:t>-</a:t>
            </a:r>
            <a:r>
              <a:rPr lang="zh-CN" altLang="en-US" dirty="0"/>
              <a:t>搜索记录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20753A-7759-4673-9D52-879CA2D57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保存搜索记录</a:t>
            </a:r>
            <a:r>
              <a:rPr lang="en-US" altLang="zh-CN" dirty="0"/>
              <a:t>-</a:t>
            </a:r>
            <a:r>
              <a:rPr lang="zh-CN" altLang="en-US" dirty="0"/>
              <a:t>实现步骤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92766B4-318F-4D73-9287-E33A145E72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850" y="1646133"/>
            <a:ext cx="9214230" cy="51719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搜索微服务集成</a:t>
            </a:r>
            <a:r>
              <a:rPr lang="en-US" altLang="zh-CN" dirty="0" err="1"/>
              <a:t>mongodb</a:t>
            </a:r>
            <a:endParaRPr lang="en-US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BF4497-5E34-4DD3-B9BF-094EC5E6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323" y="2680513"/>
            <a:ext cx="9035757" cy="769441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&gt;org.springframework.boot&lt;/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&gt;spring-boot-starter-data-mongodb&lt;/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CB14D920-7666-4719-A56B-A96FEEE06E13}"/>
              </a:ext>
            </a:extLst>
          </p:cNvPr>
          <p:cNvSpPr txBox="1">
            <a:spLocks/>
          </p:cNvSpPr>
          <p:nvPr/>
        </p:nvSpPr>
        <p:spPr>
          <a:xfrm>
            <a:off x="913086" y="2163323"/>
            <a:ext cx="921423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①：</a:t>
            </a:r>
            <a:r>
              <a:rPr lang="en-US" altLang="zh-CN" dirty="0"/>
              <a:t>pom</a:t>
            </a:r>
            <a:r>
              <a:rPr lang="zh-CN" altLang="en-US" dirty="0"/>
              <a:t>依赖</a:t>
            </a:r>
            <a:endParaRPr lang="en-US" altLang="zh-CN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696C776-1634-4AF0-B8D0-FF6185D4C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323" y="4053496"/>
            <a:ext cx="9035757" cy="1107996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192.168.200.130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27017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leadnews-history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D12C538C-8734-4676-A382-C86F09D5756A}"/>
              </a:ext>
            </a:extLst>
          </p:cNvPr>
          <p:cNvSpPr txBox="1">
            <a:spLocks/>
          </p:cNvSpPr>
          <p:nvPr/>
        </p:nvSpPr>
        <p:spPr>
          <a:xfrm>
            <a:off x="913086" y="3519210"/>
            <a:ext cx="921423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②：</a:t>
            </a:r>
            <a:r>
              <a:rPr lang="en-US" altLang="zh-CN" dirty="0" err="1"/>
              <a:t>nacos</a:t>
            </a:r>
            <a:r>
              <a:rPr lang="zh-CN" altLang="en-US" dirty="0"/>
              <a:t>配置</a:t>
            </a:r>
            <a:endParaRPr lang="en-US" altLang="zh-CN" dirty="0"/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38C0FB17-24B0-4189-A592-D1B9A86ED042}"/>
              </a:ext>
            </a:extLst>
          </p:cNvPr>
          <p:cNvSpPr txBox="1">
            <a:spLocks/>
          </p:cNvSpPr>
          <p:nvPr/>
        </p:nvSpPr>
        <p:spPr>
          <a:xfrm>
            <a:off x="913086" y="5339183"/>
            <a:ext cx="921423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③：拷贝对应的实体类到搜索微服务下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016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C754B-68F8-4B81-B55E-B4BBEE35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端搜索</a:t>
            </a:r>
            <a:r>
              <a:rPr lang="en-US" altLang="zh-CN" dirty="0"/>
              <a:t>-</a:t>
            </a:r>
            <a:r>
              <a:rPr lang="zh-CN" altLang="en-US" dirty="0"/>
              <a:t>搜索记录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20753A-7759-4673-9D52-879CA2D57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保存搜索记录</a:t>
            </a:r>
            <a:r>
              <a:rPr lang="en-US" altLang="zh-CN" dirty="0"/>
              <a:t>-</a:t>
            </a:r>
            <a:r>
              <a:rPr lang="zh-CN" altLang="en-US" dirty="0"/>
              <a:t>实现步骤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692766B4-318F-4D73-9287-E33A145E72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850" y="1646133"/>
            <a:ext cx="9214230" cy="51719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创建</a:t>
            </a:r>
            <a:r>
              <a:rPr lang="en-US" altLang="zh-CN" dirty="0" err="1"/>
              <a:t>ApUserSearchService</a:t>
            </a:r>
            <a:r>
              <a:rPr lang="zh-CN" altLang="en-US" dirty="0"/>
              <a:t>新增</a:t>
            </a:r>
            <a:r>
              <a:rPr lang="en-US" altLang="zh-CN" dirty="0"/>
              <a:t>insert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907F1C1F-7647-48D7-9735-E9977202C616}"/>
              </a:ext>
            </a:extLst>
          </p:cNvPr>
          <p:cNvSpPr txBox="1">
            <a:spLocks/>
          </p:cNvSpPr>
          <p:nvPr/>
        </p:nvSpPr>
        <p:spPr>
          <a:xfrm>
            <a:off x="1061242" y="2182879"/>
            <a:ext cx="921423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①</a:t>
            </a:r>
            <a:r>
              <a:rPr lang="en-US" altLang="zh-CN" dirty="0"/>
              <a:t>.</a:t>
            </a:r>
            <a:r>
              <a:rPr lang="zh-CN" altLang="en-US" dirty="0"/>
              <a:t>查询当前用户搜索的关键词是否存在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C87A74-9442-4DAB-800D-E108FA817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597" y="2667391"/>
            <a:ext cx="9860161" cy="60016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ApUserSearch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apUserSearch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mongoTemplate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.findOne(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Criteria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).is(userId).and(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"keyword"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).is(userSearchDto.getSearchWords())),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ApUserSearch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1011DFD7-A0C0-4287-9134-BA2A6575F312}"/>
              </a:ext>
            </a:extLst>
          </p:cNvPr>
          <p:cNvSpPr txBox="1">
            <a:spLocks/>
          </p:cNvSpPr>
          <p:nvPr/>
        </p:nvSpPr>
        <p:spPr>
          <a:xfrm>
            <a:off x="1061242" y="3336140"/>
            <a:ext cx="921423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②</a:t>
            </a:r>
            <a:r>
              <a:rPr lang="en-US" altLang="zh-CN" dirty="0"/>
              <a:t>.</a:t>
            </a:r>
            <a:r>
              <a:rPr lang="zh-CN" altLang="en-US" dirty="0"/>
              <a:t>存在则更新最新时间</a:t>
            </a:r>
            <a:endParaRPr lang="en-US" altLang="zh-C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95D1FB-D7B9-4F0C-9EAA-5F9763136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597" y="3853825"/>
            <a:ext cx="9860161" cy="938719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(apUserSearch !=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apUserSearch.setCreatedTime(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Date());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mongoTemplate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.save(apUserSearch);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BF0D493E-33C4-4A75-9633-7494AB94B2CD}"/>
              </a:ext>
            </a:extLst>
          </p:cNvPr>
          <p:cNvSpPr txBox="1">
            <a:spLocks/>
          </p:cNvSpPr>
          <p:nvPr/>
        </p:nvSpPr>
        <p:spPr>
          <a:xfrm>
            <a:off x="1061242" y="4832713"/>
            <a:ext cx="921423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③</a:t>
            </a:r>
            <a:r>
              <a:rPr lang="en-US" altLang="zh-CN" dirty="0"/>
              <a:t>.</a:t>
            </a:r>
            <a:r>
              <a:rPr lang="zh-CN" altLang="en-US" dirty="0"/>
              <a:t>不存在则新增</a:t>
            </a:r>
            <a:r>
              <a:rPr lang="en-US" altLang="zh-CN" dirty="0"/>
              <a:t>, </a:t>
            </a:r>
            <a:r>
              <a:rPr lang="zh-CN" altLang="en-US" dirty="0"/>
              <a:t>判断当前历史记录是否超过</a:t>
            </a:r>
            <a:r>
              <a:rPr lang="en-US" altLang="zh-CN" dirty="0"/>
              <a:t>10</a:t>
            </a:r>
            <a:r>
              <a:rPr lang="zh-CN" altLang="en-US" dirty="0"/>
              <a:t>条记录</a:t>
            </a:r>
            <a:endParaRPr lang="en-US" altLang="zh-CN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1172A42-45FF-4F9A-AA60-19455650C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597" y="5324547"/>
            <a:ext cx="9860160" cy="1277273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userSearchList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userSearchList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.size() &lt;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mongoTemplate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.save(apUserSearch);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ApUserSearch lastUserSearch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userSearchList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userSearchList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.size() -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获取最后一条记录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 query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Criteria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).is(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lastUserSearch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.getId()));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mongoTemplate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.findAndReplace(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apUserSearch);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29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C754B-68F8-4B81-B55E-B4BBEE35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端搜索</a:t>
            </a:r>
            <a:r>
              <a:rPr lang="en-US" altLang="zh-CN" dirty="0"/>
              <a:t>-</a:t>
            </a:r>
            <a:r>
              <a:rPr lang="zh-CN" altLang="en-US" dirty="0"/>
              <a:t>搜索记录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20753A-7759-4673-9D52-879CA2D57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保存搜索记录</a:t>
            </a:r>
            <a:r>
              <a:rPr lang="en-US" altLang="zh-CN" dirty="0"/>
              <a:t>-</a:t>
            </a:r>
            <a:r>
              <a:rPr lang="zh-CN" altLang="en-US" dirty="0"/>
              <a:t>实现步骤</a:t>
            </a: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AD7AE299-441B-4C59-A058-FAD1551160A4}"/>
              </a:ext>
            </a:extLst>
          </p:cNvPr>
          <p:cNvSpPr txBox="1">
            <a:spLocks/>
          </p:cNvSpPr>
          <p:nvPr/>
        </p:nvSpPr>
        <p:spPr>
          <a:xfrm>
            <a:off x="782320" y="1973931"/>
            <a:ext cx="921423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4.</a:t>
            </a:r>
            <a:r>
              <a:rPr lang="zh-CN" altLang="en-US" dirty="0"/>
              <a:t>在</a:t>
            </a:r>
            <a:r>
              <a:rPr lang="en-US" altLang="zh-CN" dirty="0" err="1"/>
              <a:t>ArticleSearchService</a:t>
            </a:r>
            <a:r>
              <a:rPr lang="zh-CN" altLang="en-US" dirty="0"/>
              <a:t>的</a:t>
            </a:r>
            <a:r>
              <a:rPr lang="en-US" altLang="zh-CN" dirty="0"/>
              <a:t>search</a:t>
            </a:r>
            <a:r>
              <a:rPr lang="zh-CN" altLang="en-US" dirty="0"/>
              <a:t>方法中调用保存历史记录</a:t>
            </a:r>
            <a:endParaRPr lang="en-US" altLang="zh-CN" dirty="0"/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F7BE3801-2230-4BE9-84D8-32957059DC40}"/>
              </a:ext>
            </a:extLst>
          </p:cNvPr>
          <p:cNvSpPr txBox="1">
            <a:spLocks/>
          </p:cNvSpPr>
          <p:nvPr/>
        </p:nvSpPr>
        <p:spPr>
          <a:xfrm>
            <a:off x="782320" y="3701562"/>
            <a:ext cx="9214230" cy="15210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5.</a:t>
            </a:r>
            <a:r>
              <a:rPr lang="zh-CN" altLang="en-US" dirty="0"/>
              <a:t>保存历史记录中开启异步调用，添加注解</a:t>
            </a:r>
            <a:r>
              <a:rPr lang="en-US" altLang="zh-CN" dirty="0"/>
              <a:t>@Async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在搜索微服务引导类上开启异步调用</a:t>
            </a:r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测试，搜索后查看结果</a:t>
            </a:r>
            <a:endParaRPr lang="en-US" altLang="zh-CN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065AFB09-371E-4C56-9BD2-14DCE47D3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90" y="2577120"/>
            <a:ext cx="8423031" cy="938719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ApUser user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ApThreadLocalUtil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getUser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异步保存搜索关键字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&amp;&amp; dto.getFromIndex() ==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apUserSearchService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.insert(dto,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.getId());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1DC13764-AFDE-4E7D-9374-79A5C6F9EAC4}"/>
              </a:ext>
            </a:extLst>
          </p:cNvPr>
          <p:cNvSpPr txBox="1">
            <a:spLocks/>
          </p:cNvSpPr>
          <p:nvPr/>
        </p:nvSpPr>
        <p:spPr>
          <a:xfrm>
            <a:off x="782320" y="1544075"/>
            <a:ext cx="921423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3.</a:t>
            </a:r>
            <a:r>
              <a:rPr lang="zh-CN" altLang="en-US" dirty="0"/>
              <a:t>参考自媒体相关微服务，在搜索微服务中获取当前登录的用户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752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356F4-115B-4DCE-B803-B764B8AB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今日内容介绍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51C3F9-AC78-44E1-B951-2136A79941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今日内容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285572D-070F-41FC-8430-991E4DFF72C5}"/>
              </a:ext>
            </a:extLst>
          </p:cNvPr>
          <p:cNvSpPr/>
          <p:nvPr/>
        </p:nvSpPr>
        <p:spPr>
          <a:xfrm>
            <a:off x="1890345" y="1849651"/>
            <a:ext cx="2769577" cy="78251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文章搜索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AAB3C94-28E7-4949-B2B0-938EFFEDD48B}"/>
              </a:ext>
            </a:extLst>
          </p:cNvPr>
          <p:cNvSpPr/>
          <p:nvPr/>
        </p:nvSpPr>
        <p:spPr>
          <a:xfrm>
            <a:off x="1890343" y="3593638"/>
            <a:ext cx="2769577" cy="78251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Alibaba PuHuiTi B"/>
              </a:rPr>
              <a:t>搜索历史记录</a:t>
            </a:r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2DCCF4DD-665A-4C33-B87B-FD562ED9B666}"/>
              </a:ext>
            </a:extLst>
          </p:cNvPr>
          <p:cNvSpPr txBox="1">
            <a:spLocks/>
          </p:cNvSpPr>
          <p:nvPr/>
        </p:nvSpPr>
        <p:spPr>
          <a:xfrm>
            <a:off x="5711850" y="1595658"/>
            <a:ext cx="3590411" cy="156077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ElasticSearch</a:t>
            </a:r>
            <a:r>
              <a:rPr lang="zh-CN" altLang="en-US" sz="1400" dirty="0"/>
              <a:t>环境搭建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索引库创建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文章搜索多条件复合查询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索引数据同步</a:t>
            </a:r>
            <a:endParaRPr lang="en-US" altLang="zh-CN" sz="1400" dirty="0"/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64380587-5A31-43AE-BBAF-69379520323F}"/>
              </a:ext>
            </a:extLst>
          </p:cNvPr>
          <p:cNvSpPr txBox="1">
            <a:spLocks/>
          </p:cNvSpPr>
          <p:nvPr/>
        </p:nvSpPr>
        <p:spPr>
          <a:xfrm>
            <a:off x="5742622" y="3336368"/>
            <a:ext cx="3528865" cy="14714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Mongodb</a:t>
            </a:r>
            <a:r>
              <a:rPr lang="zh-CN" altLang="en-US" sz="1400" dirty="0"/>
              <a:t>环境搭建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异步保存搜索历史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查看搜索历史列表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删除搜索历史</a:t>
            </a:r>
            <a:endParaRPr lang="en-US" altLang="zh-CN" sz="1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245936A-6F8C-4E02-BEDF-E844D7D64B50}"/>
              </a:ext>
            </a:extLst>
          </p:cNvPr>
          <p:cNvSpPr/>
          <p:nvPr/>
        </p:nvSpPr>
        <p:spPr>
          <a:xfrm>
            <a:off x="1890343" y="5315584"/>
            <a:ext cx="2769577" cy="78251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Alibaba PuHuiTi B"/>
              </a:rPr>
              <a:t>联想词查询</a:t>
            </a:r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392AE147-FC85-4056-A7EE-9C9338DA0C1D}"/>
              </a:ext>
            </a:extLst>
          </p:cNvPr>
          <p:cNvSpPr txBox="1">
            <a:spLocks/>
          </p:cNvSpPr>
          <p:nvPr/>
        </p:nvSpPr>
        <p:spPr>
          <a:xfrm>
            <a:off x="5711850" y="5262342"/>
            <a:ext cx="2500165" cy="10540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联想词的来源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联想词功能实现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356713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DB1A6-1532-4403-9B81-C509207A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端搜索</a:t>
            </a:r>
            <a:r>
              <a:rPr lang="en-US" altLang="zh-CN" dirty="0"/>
              <a:t>-</a:t>
            </a:r>
            <a:r>
              <a:rPr lang="zh-CN" altLang="en-US" dirty="0"/>
              <a:t>搜索记录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E35FF-6110-4F88-B918-6D6F997B1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加载搜索历史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50A075-D23B-4CA2-86E3-638C524761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 dirty="0"/>
              <a:t>按照当前用户，按照时间倒序查询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F515FD7-416E-415F-8EFC-3D47E3904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039346"/>
              </p:ext>
            </p:extLst>
          </p:nvPr>
        </p:nvGraphicFramePr>
        <p:xfrm>
          <a:off x="2200370" y="2173191"/>
          <a:ext cx="7719819" cy="2142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739945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40111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435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api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/v1/history/load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435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Alibaba PuHuiTi B"/>
                        </a:rPr>
                        <a:t>POST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435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无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435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ea typeface="Alibaba PuHuiTi B"/>
                        </a:rPr>
                        <a:t>ResponseResult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7" name="文本占位符 3">
            <a:extLst>
              <a:ext uri="{FF2B5EF4-FFF2-40B4-BE49-F238E27FC236}">
                <a16:creationId xmlns:a16="http://schemas.microsoft.com/office/drawing/2014/main" id="{4EE8200A-1B3E-4F6F-A399-668102EB3E70}"/>
              </a:ext>
            </a:extLst>
          </p:cNvPr>
          <p:cNvSpPr txBox="1">
            <a:spLocks/>
          </p:cNvSpPr>
          <p:nvPr/>
        </p:nvSpPr>
        <p:spPr>
          <a:xfrm>
            <a:off x="710879" y="4426215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核心代码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2E282D4-9FF8-416B-ADCC-7317244A2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21" y="4943405"/>
            <a:ext cx="9671539" cy="60016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ApUserSearch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userSearchList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mongoTemplate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.find(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Criteria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).is(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.with(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"createdTime"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ApUserSearch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04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DB1A6-1532-4403-9B81-C509207A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端搜索</a:t>
            </a:r>
            <a:r>
              <a:rPr lang="en-US" altLang="zh-CN" dirty="0"/>
              <a:t>-</a:t>
            </a:r>
            <a:r>
              <a:rPr lang="zh-CN" altLang="en-US" dirty="0"/>
              <a:t>搜索记录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E35FF-6110-4F88-B918-6D6F997B1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删除搜索历史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50A075-D23B-4CA2-86E3-638C524761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77389"/>
            <a:ext cx="10698800" cy="682754"/>
          </a:xfrm>
        </p:spPr>
        <p:txBody>
          <a:bodyPr/>
          <a:lstStyle/>
          <a:p>
            <a:r>
              <a:rPr lang="zh-CN" altLang="en-US" dirty="0"/>
              <a:t>按照搜索历史</a:t>
            </a:r>
            <a:r>
              <a:rPr lang="en-US" altLang="zh-CN" dirty="0"/>
              <a:t>id</a:t>
            </a:r>
            <a:r>
              <a:rPr lang="zh-CN" altLang="en-US" dirty="0"/>
              <a:t>删除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3BA290A-176D-4100-894C-AD2089E18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463560"/>
              </p:ext>
            </p:extLst>
          </p:nvPr>
        </p:nvGraphicFramePr>
        <p:xfrm>
          <a:off x="2200370" y="2174099"/>
          <a:ext cx="7719819" cy="2142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739945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40111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435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api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/v1/history/del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435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Alibaba PuHuiTi B"/>
                        </a:rPr>
                        <a:t>POST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435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ea typeface="Alibaba PuHuiTi B"/>
                        </a:rPr>
                        <a:t>HistorySearchDto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435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ea typeface="Alibaba PuHuiTi B"/>
                        </a:rPr>
                        <a:t>ResponseResult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7085EFA-4CA4-4302-AC5D-713CDF9A1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048" y="4798294"/>
            <a:ext cx="3218537" cy="144655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HistorySearchDto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接收搜索历史记录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id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*/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0DE10EE-3E6B-4311-9FB8-B948485B33A7}"/>
              </a:ext>
            </a:extLst>
          </p:cNvPr>
          <p:cNvSpPr/>
          <p:nvPr/>
        </p:nvSpPr>
        <p:spPr>
          <a:xfrm>
            <a:off x="6180992" y="3429000"/>
            <a:ext cx="1679331" cy="43082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618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DB1A6-1532-4403-9B81-C509207A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端搜索</a:t>
            </a:r>
            <a:r>
              <a:rPr lang="en-US" altLang="zh-CN" dirty="0"/>
              <a:t>-</a:t>
            </a:r>
            <a:r>
              <a:rPr lang="zh-CN" altLang="en-US" dirty="0"/>
              <a:t>搜索记录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E35FF-6110-4F88-B918-6D6F997B1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删除搜索历史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50A075-D23B-4CA2-86E3-638C524761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77389"/>
            <a:ext cx="10698800" cy="682754"/>
          </a:xfrm>
        </p:spPr>
        <p:txBody>
          <a:bodyPr/>
          <a:lstStyle/>
          <a:p>
            <a:r>
              <a:rPr lang="zh-CN" altLang="en-US" dirty="0"/>
              <a:t>按照搜索历史</a:t>
            </a:r>
            <a:r>
              <a:rPr lang="en-US" altLang="zh-CN" dirty="0"/>
              <a:t>id</a:t>
            </a:r>
            <a:r>
              <a:rPr lang="zh-CN" altLang="en-US" dirty="0"/>
              <a:t>删除</a:t>
            </a:r>
            <a:r>
              <a:rPr lang="en-US" altLang="zh-CN" dirty="0"/>
              <a:t>-</a:t>
            </a:r>
            <a:r>
              <a:rPr lang="zh-CN" altLang="en-US" dirty="0"/>
              <a:t>核心代码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28A4B11-502C-400B-9162-8539FFD10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77" y="2188661"/>
            <a:ext cx="9289639" cy="60016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 query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Criteria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).is(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.getId()).and(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).is(historySearchDto.getId()));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mongoTemplate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.remove(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ApUserSearch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077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app</a:t>
            </a:r>
            <a:r>
              <a:rPr lang="zh-CN" altLang="en-US" dirty="0"/>
              <a:t>端搜索</a:t>
            </a:r>
            <a:r>
              <a:rPr lang="en-US" altLang="zh-CN" dirty="0"/>
              <a:t>-</a:t>
            </a:r>
            <a:r>
              <a:rPr lang="zh-CN" altLang="en-US" dirty="0"/>
              <a:t>关键字联想词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503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181EB-96AD-4652-98D6-35F1BE2E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端搜索</a:t>
            </a:r>
            <a:r>
              <a:rPr lang="en-US" altLang="zh-CN" dirty="0"/>
              <a:t>-</a:t>
            </a:r>
            <a:r>
              <a:rPr lang="zh-CN" altLang="en-US" dirty="0"/>
              <a:t>关键字联想词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1852FF-D275-4CFE-B040-7738441C6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687B73-97BF-48ED-B088-018A05CC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345" y="1143764"/>
            <a:ext cx="2602869" cy="2853835"/>
          </a:xfrm>
          <a:prstGeom prst="rect">
            <a:avLst/>
          </a:prstGeom>
          <a:ln>
            <a:solidFill>
              <a:srgbClr val="515151"/>
            </a:solidFill>
          </a:ln>
        </p:spPr>
      </p:pic>
      <p:sp>
        <p:nvSpPr>
          <p:cNvPr id="5" name="文本占位符 3">
            <a:extLst>
              <a:ext uri="{FF2B5EF4-FFF2-40B4-BE49-F238E27FC236}">
                <a16:creationId xmlns:a16="http://schemas.microsoft.com/office/drawing/2014/main" id="{EFEE3577-2F34-4D12-98F5-844E3F1050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52370"/>
            <a:ext cx="10698800" cy="682754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根据用户输入的关键字展示联想词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BEED1358-AF26-4C09-9B84-BC445A5320E1}"/>
              </a:ext>
            </a:extLst>
          </p:cNvPr>
          <p:cNvSpPr txBox="1">
            <a:spLocks/>
          </p:cNvSpPr>
          <p:nvPr/>
        </p:nvSpPr>
        <p:spPr>
          <a:xfrm>
            <a:off x="710880" y="3236125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对应实体类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C5EEFF-FE54-4339-BE3E-679367502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415" y="3997599"/>
            <a:ext cx="5574323" cy="263149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@Data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@Document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"ap_associate_words"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ApAssociateWords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Serializable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static final long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serialVersionUID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联想词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associateWords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创建时间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createdTime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181EB-96AD-4652-98D6-35F1BE2E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端搜索</a:t>
            </a:r>
            <a:r>
              <a:rPr lang="en-US" altLang="zh-CN" dirty="0"/>
              <a:t>-</a:t>
            </a:r>
            <a:r>
              <a:rPr lang="zh-CN" altLang="en-US" dirty="0"/>
              <a:t>关键字联想词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1852FF-D275-4CFE-B040-7738441C6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搜索词</a:t>
            </a:r>
            <a:r>
              <a:rPr lang="en-US" altLang="zh-CN" dirty="0"/>
              <a:t>-</a:t>
            </a:r>
            <a:r>
              <a:rPr lang="zh-CN" altLang="en-US" dirty="0"/>
              <a:t>数据来源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DF822AA-E897-4F0F-9280-B5038F4BB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 dirty="0"/>
              <a:t>通常是网上搜索频率比较高的一些词，通常在企业中有两部分来源：</a:t>
            </a:r>
          </a:p>
        </p:txBody>
      </p:sp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52B3A0E0-D185-4824-9478-885BC30CF6D9}"/>
              </a:ext>
            </a:extLst>
          </p:cNvPr>
          <p:cNvSpPr txBox="1">
            <a:spLocks/>
          </p:cNvSpPr>
          <p:nvPr/>
        </p:nvSpPr>
        <p:spPr>
          <a:xfrm>
            <a:off x="710880" y="2253877"/>
            <a:ext cx="10698800" cy="131579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第一：自己维护搜索词</a:t>
            </a:r>
            <a:endParaRPr lang="en-US" altLang="zh-CN" dirty="0"/>
          </a:p>
          <a:p>
            <a:r>
              <a:rPr lang="zh-CN" altLang="en-US" dirty="0"/>
              <a:t>通过分析用户搜索频率较高的词，按照排名作为搜索词</a:t>
            </a:r>
            <a:endParaRPr lang="en-US" altLang="zh-CN" dirty="0"/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29E9CD5B-0263-472C-B0EF-CF83B32563AF}"/>
              </a:ext>
            </a:extLst>
          </p:cNvPr>
          <p:cNvSpPr txBox="1">
            <a:spLocks/>
          </p:cNvSpPr>
          <p:nvPr/>
        </p:nvSpPr>
        <p:spPr>
          <a:xfrm>
            <a:off x="710880" y="3325619"/>
            <a:ext cx="10698800" cy="10089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第二：第三方获取</a:t>
            </a:r>
            <a:endParaRPr lang="en-US" altLang="zh-CN" dirty="0"/>
          </a:p>
          <a:p>
            <a:r>
              <a:rPr lang="zh-CN" altLang="en-US" dirty="0"/>
              <a:t>关键词规划师（百度）、</a:t>
            </a:r>
            <a:r>
              <a:rPr lang="en-US" altLang="zh-CN" dirty="0"/>
              <a:t>5118</a:t>
            </a:r>
            <a:r>
              <a:rPr lang="zh-CN" altLang="en-US" dirty="0"/>
              <a:t>、爱站网</a:t>
            </a:r>
          </a:p>
        </p:txBody>
      </p:sp>
      <p:sp>
        <p:nvSpPr>
          <p:cNvPr id="12" name="文本占位符 8">
            <a:extLst>
              <a:ext uri="{FF2B5EF4-FFF2-40B4-BE49-F238E27FC236}">
                <a16:creationId xmlns:a16="http://schemas.microsoft.com/office/drawing/2014/main" id="{CEA8A452-AF1E-4C30-A567-4E056381E057}"/>
              </a:ext>
            </a:extLst>
          </p:cNvPr>
          <p:cNvSpPr txBox="1">
            <a:spLocks/>
          </p:cNvSpPr>
          <p:nvPr/>
        </p:nvSpPr>
        <p:spPr>
          <a:xfrm>
            <a:off x="710880" y="5084365"/>
            <a:ext cx="10698800" cy="63942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导入资料中的</a:t>
            </a:r>
            <a:r>
              <a:rPr lang="en-US" altLang="zh-CN" dirty="0"/>
              <a:t>ap_associate_words.js</a:t>
            </a:r>
            <a:r>
              <a:rPr lang="zh-CN" altLang="en-US" dirty="0"/>
              <a:t>脚本到</a:t>
            </a:r>
            <a:r>
              <a:rPr lang="en-US" altLang="zh-CN" dirty="0"/>
              <a:t>mongo</a:t>
            </a:r>
            <a:r>
              <a:rPr lang="zh-CN" altLang="en-US" dirty="0"/>
              <a:t>中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75E902B-77D9-4233-A0FD-6EF68788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630" y="1914596"/>
            <a:ext cx="2686050" cy="4562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033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CC9EB-D3E2-447B-8145-9D663440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端搜索</a:t>
            </a:r>
            <a:r>
              <a:rPr lang="en-US" altLang="zh-CN" dirty="0"/>
              <a:t>-</a:t>
            </a:r>
            <a:r>
              <a:rPr lang="zh-CN" altLang="en-US" dirty="0"/>
              <a:t>关键字联想词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2C8E2E-49E8-461C-AF07-A690A4588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接口定义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A113E2-E229-4937-834F-C4B6326CC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04289"/>
              </p:ext>
            </p:extLst>
          </p:nvPr>
        </p:nvGraphicFramePr>
        <p:xfrm>
          <a:off x="2200370" y="1830772"/>
          <a:ext cx="7719819" cy="2142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739945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40111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435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/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api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/v1/associate/search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Alibaba PuHuiTi B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435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Alibaba PuHuiTi B"/>
                        </a:rPr>
                        <a:t>POST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435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ea typeface="Alibaba PuHuiTi B"/>
                        </a:rPr>
                        <a:t>UserSearchDto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435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ea typeface="Alibaba PuHuiTi B"/>
                        </a:rPr>
                        <a:t>ResponseResult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674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CC9EB-D3E2-447B-8145-9D663440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端搜索</a:t>
            </a:r>
            <a:r>
              <a:rPr lang="en-US" altLang="zh-CN" dirty="0"/>
              <a:t>-</a:t>
            </a:r>
            <a:r>
              <a:rPr lang="zh-CN" altLang="en-US" dirty="0"/>
              <a:t>关键字联想词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2C8E2E-49E8-461C-AF07-A690A4588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接口定义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CAC65B-1A67-40B4-BA8D-898BEE0A4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37" y="2371921"/>
            <a:ext cx="9671539" cy="769441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//3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执行查询 模糊查询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 query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Criteria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"associateWords"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).regex(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".*?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userSearchDto.getSearchWords() 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".*"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.limit(userSearchDto.getPageSize());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ApAssociateWords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wordsList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mongoTemplate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.find(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ApAssociateWords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id="{5A6FB930-E482-4BB8-B51C-83760E1E4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517190"/>
          </a:xfrm>
        </p:spPr>
        <p:txBody>
          <a:bodyPr/>
          <a:lstStyle/>
          <a:p>
            <a:r>
              <a:rPr lang="zh-CN" altLang="en-US" dirty="0"/>
              <a:t>核心代码：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77DAAAD-0C15-46A6-8F36-42C0DB2A8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44781"/>
              </p:ext>
            </p:extLst>
          </p:nvPr>
        </p:nvGraphicFramePr>
        <p:xfrm>
          <a:off x="870437" y="4185138"/>
          <a:ext cx="7156939" cy="1641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514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321425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21844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4354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a typeface="Alibaba PuHuiTi B"/>
                        </a:rPr>
                        <a:t>.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Alibaba PuHuiTi B"/>
                          <a:cs typeface="+mn-cs"/>
                        </a:rPr>
                        <a:t>表示匹配任意字符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435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*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表示匹配</a:t>
                      </a:r>
                      <a:r>
                        <a:rPr lang="en-US" altLang="zh-CN" sz="1600" dirty="0">
                          <a:ea typeface="Alibaba PuHuiTi B"/>
                        </a:rPr>
                        <a:t>0</a:t>
                      </a:r>
                      <a:r>
                        <a:rPr lang="zh-CN" altLang="en-US" sz="1600" dirty="0">
                          <a:ea typeface="Alibaba PuHuiTi B"/>
                        </a:rPr>
                        <a:t>次以上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4354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*</a:t>
                      </a:r>
                      <a:r>
                        <a:rPr lang="en-US" altLang="zh-CN" sz="1600" dirty="0">
                          <a:ea typeface="Alibaba PuHuiTi B"/>
                        </a:rPr>
                        <a:t>?</a:t>
                      </a:r>
                      <a:endParaRPr lang="zh-CN" altLang="en-US" sz="1600" dirty="0">
                        <a:ea typeface="Alibaba PuHuiTi B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Alibaba PuHuiTi B"/>
                        </a:rPr>
                        <a:t>则是表示非贪婪匹配</a:t>
                      </a:r>
                      <a:r>
                        <a:rPr lang="en-US" altLang="zh-CN" sz="1600" dirty="0">
                          <a:ea typeface="Alibaba PuHuiTi B"/>
                        </a:rPr>
                        <a:t>,</a:t>
                      </a:r>
                      <a:r>
                        <a:rPr lang="zh-CN" altLang="en-US" sz="1600" dirty="0">
                          <a:ea typeface="Alibaba PuHuiTi B"/>
                        </a:rPr>
                        <a:t>碰到符合条件的立马就匹配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</a:tbl>
          </a:graphicData>
        </a:graphic>
      </p:graphicFrame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E3837EC3-466B-4FBA-9DA9-66BE492C33E1}"/>
              </a:ext>
            </a:extLst>
          </p:cNvPr>
          <p:cNvSpPr txBox="1">
            <a:spLocks/>
          </p:cNvSpPr>
          <p:nvPr/>
        </p:nvSpPr>
        <p:spPr>
          <a:xfrm>
            <a:off x="710880" y="3477500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正则表达式说明</a:t>
            </a:r>
          </a:p>
        </p:txBody>
      </p:sp>
    </p:spTree>
    <p:extLst>
      <p:ext uri="{BB962C8B-B14F-4D97-AF65-F5344CB8AC3E}">
        <p14:creationId xmlns:p14="http://schemas.microsoft.com/office/powerpoint/2010/main" val="642121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搭建</a:t>
            </a:r>
            <a:r>
              <a:rPr lang="en-US" altLang="zh-CN" dirty="0" err="1"/>
              <a:t>ElasticSearch</a:t>
            </a:r>
            <a:r>
              <a:rPr lang="zh-CN" altLang="en-US" dirty="0"/>
              <a:t>环境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FBDDF-452C-49FD-B4DF-F1DAE5F1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搭建</a:t>
            </a:r>
            <a:r>
              <a:rPr lang="en-US" altLang="zh-CN" dirty="0" err="1"/>
              <a:t>ElasticSearch</a:t>
            </a:r>
            <a:r>
              <a:rPr lang="zh-CN" altLang="en-US" dirty="0"/>
              <a:t>环境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C5E472-C440-457B-9300-59AB5A98A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r>
              <a:rPr lang="zh-CN" altLang="en-US" dirty="0"/>
              <a:t>环境搭建步骤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6DCC6A-1A5C-49EB-B64F-3A8D665D6C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517190"/>
          </a:xfrm>
        </p:spPr>
        <p:txBody>
          <a:bodyPr/>
          <a:lstStyle/>
          <a:p>
            <a:r>
              <a:rPr lang="zh-CN" altLang="en-US" dirty="0"/>
              <a:t>①：拉取</a:t>
            </a:r>
            <a:r>
              <a:rPr lang="en-US" altLang="zh-CN" dirty="0" err="1"/>
              <a:t>ElasticSearch</a:t>
            </a:r>
            <a:r>
              <a:rPr lang="zh-CN" altLang="en-US" dirty="0"/>
              <a:t>镜像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5746404A-3DE2-42A3-ABC8-CC89FE172CDE}"/>
              </a:ext>
            </a:extLst>
          </p:cNvPr>
          <p:cNvSpPr txBox="1">
            <a:spLocks/>
          </p:cNvSpPr>
          <p:nvPr/>
        </p:nvSpPr>
        <p:spPr>
          <a:xfrm>
            <a:off x="2195450" y="2605189"/>
            <a:ext cx="9214230" cy="46931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②：创建</a:t>
            </a:r>
            <a:r>
              <a:rPr lang="en-US" altLang="zh-CN" dirty="0" err="1"/>
              <a:t>ElasticSearch</a:t>
            </a:r>
            <a:r>
              <a:rPr lang="zh-CN" altLang="en-US" dirty="0"/>
              <a:t>容器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EB6B94-37AE-4F71-8203-F3C660DDA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673" y="2170305"/>
            <a:ext cx="7469211" cy="43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docker pull elasticsearch:7.4.0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F9E3D5B8-4EAD-4565-828C-8F1D9889C8DF}"/>
              </a:ext>
            </a:extLst>
          </p:cNvPr>
          <p:cNvSpPr txBox="1">
            <a:spLocks/>
          </p:cNvSpPr>
          <p:nvPr/>
        </p:nvSpPr>
        <p:spPr>
          <a:xfrm>
            <a:off x="2195449" y="3883980"/>
            <a:ext cx="9661605" cy="104976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③：配置中文分词器 </a:t>
            </a:r>
            <a:r>
              <a:rPr lang="en-US" altLang="zh-CN" dirty="0" err="1"/>
              <a:t>ik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把资料中的</a:t>
            </a:r>
            <a:r>
              <a:rPr lang="en-US" altLang="zh-CN" dirty="0"/>
              <a:t>elasticsearch-analysis-ik-7.4.0.zip</a:t>
            </a:r>
            <a:r>
              <a:rPr lang="zh-CN" altLang="en-US" dirty="0"/>
              <a:t>上传到服务器上</a:t>
            </a:r>
            <a:r>
              <a:rPr lang="en-US" altLang="zh-CN" dirty="0"/>
              <a:t>,</a:t>
            </a:r>
            <a:r>
              <a:rPr lang="zh-CN" altLang="en-US" dirty="0"/>
              <a:t>放到对应目录（</a:t>
            </a:r>
            <a:r>
              <a:rPr lang="en-US" altLang="zh-CN" dirty="0"/>
              <a:t>plugins</a:t>
            </a:r>
            <a:r>
              <a:rPr lang="zh-CN" altLang="en-US" dirty="0"/>
              <a:t>）解压</a:t>
            </a:r>
            <a:endParaRPr lang="en-US" altLang="zh-C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CB9A0AF-A799-4B68-90C6-49FFFFCD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672" y="3155484"/>
            <a:ext cx="746921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docker run -id --name elasticsearch -p 9200:9200 -p 9300:9300 -v /usr/share/elasticsearch/plugins:/usr/share/elasticsearch/plugins -e "discovery.type=single-node" elasticsearch:7.4.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0675F580-C734-4912-B060-196A37B3152A}"/>
              </a:ext>
            </a:extLst>
          </p:cNvPr>
          <p:cNvSpPr txBox="1">
            <a:spLocks/>
          </p:cNvSpPr>
          <p:nvPr/>
        </p:nvSpPr>
        <p:spPr>
          <a:xfrm>
            <a:off x="2195448" y="4829916"/>
            <a:ext cx="9661605" cy="46931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④：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postman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测试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3716880-4976-475D-8EA2-3A72DC64C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053" y="5020848"/>
            <a:ext cx="4944574" cy="15708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164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app</a:t>
            </a:r>
            <a:r>
              <a:rPr lang="zh-CN" altLang="en-US" dirty="0"/>
              <a:t>端文章搜索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05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061D-9E73-419C-9BB5-7135664F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端文章搜索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EB7C3-7BCB-417F-9EB0-476B2E13E1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3CAAF9-2081-4BB9-B0EC-C77CF9F65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089" y="1916795"/>
            <a:ext cx="2522930" cy="45314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5CC0DD-1983-438D-AD7A-A6B707A9D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148" y="1920658"/>
            <a:ext cx="2562416" cy="4531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C7AEF451-B514-4F91-A65C-12B71454A658}"/>
              </a:ext>
            </a:extLst>
          </p:cNvPr>
          <p:cNvSpPr/>
          <p:nvPr/>
        </p:nvSpPr>
        <p:spPr>
          <a:xfrm>
            <a:off x="7799691" y="3655333"/>
            <a:ext cx="474785" cy="79130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91405B36-F8D8-4EB1-9B21-2407974EDD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75454" y="1410025"/>
            <a:ext cx="1000016" cy="517190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搜索页面</a:t>
            </a:r>
            <a:endParaRPr lang="zh-CN" altLang="en-US" dirty="0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928FC522-8443-473D-83E8-9F8B6916D1B3}"/>
              </a:ext>
            </a:extLst>
          </p:cNvPr>
          <p:cNvSpPr txBox="1">
            <a:spLocks/>
          </p:cNvSpPr>
          <p:nvPr/>
        </p:nvSpPr>
        <p:spPr>
          <a:xfrm>
            <a:off x="9295348" y="1399605"/>
            <a:ext cx="1000015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结果页面</a:t>
            </a:r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0806EC83-A4CB-4FB4-B840-E44BFAEB2FBA}"/>
              </a:ext>
            </a:extLst>
          </p:cNvPr>
          <p:cNvSpPr txBox="1">
            <a:spLocks/>
          </p:cNvSpPr>
          <p:nvPr/>
        </p:nvSpPr>
        <p:spPr>
          <a:xfrm>
            <a:off x="830716" y="3148740"/>
            <a:ext cx="4086537" cy="157717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用户输入关键可搜索文章列表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关键词高亮显示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文章列表展示与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-apple-system"/>
              </a:rPr>
              <a:t>home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展示一样，当用户点击某一篇文章，可查看文章详情</a:t>
            </a:r>
          </a:p>
        </p:txBody>
      </p:sp>
    </p:spTree>
    <p:extLst>
      <p:ext uri="{BB962C8B-B14F-4D97-AF65-F5344CB8AC3E}">
        <p14:creationId xmlns:p14="http://schemas.microsoft.com/office/powerpoint/2010/main" val="412327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81270-21F6-4915-A70D-0E46D1C3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端文章搜索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AB2E74-5EE9-4EE3-A760-65319274C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-apple-system"/>
              </a:rPr>
              <a:t>思路分析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B0D8D6-334F-42AF-AD38-9072158F5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517191"/>
          </a:xfrm>
        </p:spPr>
        <p:txBody>
          <a:bodyPr/>
          <a:lstStyle/>
          <a:p>
            <a:r>
              <a:rPr lang="zh-CN" altLang="en-US" dirty="0"/>
              <a:t>为了加快检索的效率，在查询的时候不会直接从数据库中查询文章，需要在</a:t>
            </a:r>
            <a:r>
              <a:rPr lang="en-US" altLang="zh-CN" dirty="0" err="1"/>
              <a:t>elasticsearch</a:t>
            </a:r>
            <a:r>
              <a:rPr lang="zh-CN" altLang="en-US" dirty="0"/>
              <a:t>中进行高速检索。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140A1F4-85B8-45C0-ABD4-3C23B66BDEF1}"/>
              </a:ext>
            </a:extLst>
          </p:cNvPr>
          <p:cNvSpPr txBox="1">
            <a:spLocks/>
          </p:cNvSpPr>
          <p:nvPr/>
        </p:nvSpPr>
        <p:spPr>
          <a:xfrm>
            <a:off x="3118369" y="3396718"/>
            <a:ext cx="1807559" cy="59067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文章存储到</a:t>
            </a:r>
            <a:r>
              <a:rPr lang="en-US" altLang="zh-CN" sz="1400" dirty="0"/>
              <a:t>es</a:t>
            </a:r>
            <a:r>
              <a:rPr lang="zh-CN" altLang="en-US" sz="1400" dirty="0"/>
              <a:t>中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B085CD-371A-4774-9681-81D598F14663}"/>
              </a:ext>
            </a:extLst>
          </p:cNvPr>
          <p:cNvSpPr/>
          <p:nvPr/>
        </p:nvSpPr>
        <p:spPr>
          <a:xfrm>
            <a:off x="820531" y="3519123"/>
            <a:ext cx="1778753" cy="7297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Alibaba PuHuiTi B"/>
              </a:rPr>
              <a:t>文章审核成功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761144C-AB92-440E-BB86-18638E080ABF}"/>
              </a:ext>
            </a:extLst>
          </p:cNvPr>
          <p:cNvSpPr/>
          <p:nvPr/>
        </p:nvSpPr>
        <p:spPr>
          <a:xfrm>
            <a:off x="5096390" y="3343988"/>
            <a:ext cx="1046285" cy="1059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a typeface="Alibaba PuHuiTi B"/>
              </a:rPr>
              <a:t>ES</a:t>
            </a:r>
            <a:endParaRPr lang="zh-CN" altLang="en-US" sz="1600" dirty="0">
              <a:ea typeface="Alibaba PuHuiTi B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F4360FF-2C65-4697-935D-DA4B362F59A1}"/>
              </a:ext>
            </a:extLst>
          </p:cNvPr>
          <p:cNvSpPr/>
          <p:nvPr/>
        </p:nvSpPr>
        <p:spPr>
          <a:xfrm>
            <a:off x="8980926" y="3519123"/>
            <a:ext cx="1778753" cy="72976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Alibaba PuHuiTi B"/>
              </a:rPr>
              <a:t>用户搜索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064F4FF-E7F6-43B4-AAD6-6D2726AA97F2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2599284" y="3873725"/>
            <a:ext cx="2497106" cy="10279"/>
          </a:xfrm>
          <a:prstGeom prst="straightConnector1">
            <a:avLst/>
          </a:prstGeom>
          <a:ln w="28575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E9C2EB5-333C-4110-A2C6-5AE7FDB83CC8}"/>
              </a:ext>
            </a:extLst>
          </p:cNvPr>
          <p:cNvCxnSpPr>
            <a:stCxn id="8" idx="1"/>
            <a:endCxn id="7" idx="6"/>
          </p:cNvCxnSpPr>
          <p:nvPr/>
        </p:nvCxnSpPr>
        <p:spPr>
          <a:xfrm flipH="1" flipV="1">
            <a:off x="6142675" y="3873725"/>
            <a:ext cx="2838251" cy="10279"/>
          </a:xfrm>
          <a:prstGeom prst="straightConnector1">
            <a:avLst/>
          </a:prstGeom>
          <a:ln w="28575">
            <a:solidFill>
              <a:srgbClr val="49504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D86EC12E-EC73-451F-8092-0E336D4E4051}"/>
              </a:ext>
            </a:extLst>
          </p:cNvPr>
          <p:cNvSpPr txBox="1">
            <a:spLocks/>
          </p:cNvSpPr>
          <p:nvPr/>
        </p:nvSpPr>
        <p:spPr>
          <a:xfrm>
            <a:off x="6292903" y="3401239"/>
            <a:ext cx="2597054" cy="4724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查询的是</a:t>
            </a:r>
            <a:r>
              <a:rPr lang="en-US" altLang="zh-CN" sz="1400" dirty="0"/>
              <a:t>es</a:t>
            </a:r>
            <a:r>
              <a:rPr lang="zh-CN" altLang="en-US" sz="1400" dirty="0"/>
              <a:t>库，展示文章列表</a:t>
            </a:r>
          </a:p>
        </p:txBody>
      </p:sp>
    </p:spTree>
    <p:extLst>
      <p:ext uri="{BB962C8B-B14F-4D97-AF65-F5344CB8AC3E}">
        <p14:creationId xmlns:p14="http://schemas.microsoft.com/office/powerpoint/2010/main" val="355721059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17009</TotalTime>
  <Words>3646</Words>
  <Application>Microsoft Office PowerPoint</Application>
  <PresentationFormat>宽屏</PresentationFormat>
  <Paragraphs>320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48</vt:i4>
      </vt:variant>
    </vt:vector>
  </HeadingPairs>
  <TitlesOfParts>
    <vt:vector size="69" baseType="lpstr">
      <vt:lpstr>Alibaba PuHuiTi B</vt:lpstr>
      <vt:lpstr>Alibaba PuHuiTi M</vt:lpstr>
      <vt:lpstr>Alibaba PuHuiTi R</vt:lpstr>
      <vt:lpstr>-apple-system</vt:lpstr>
      <vt:lpstr>阿里巴巴普惠体</vt:lpstr>
      <vt:lpstr>等线</vt:lpstr>
      <vt:lpstr>黑体</vt:lpstr>
      <vt:lpstr>宋体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第十二章_app端文章搜索</vt:lpstr>
      <vt:lpstr>今日内容介绍</vt:lpstr>
      <vt:lpstr>今日内容介绍</vt:lpstr>
      <vt:lpstr>今日内容介绍</vt:lpstr>
      <vt:lpstr>搭建ElasticSearch环境</vt:lpstr>
      <vt:lpstr>搭建ElasticSearch环境</vt:lpstr>
      <vt:lpstr>app端文章搜索</vt:lpstr>
      <vt:lpstr>app端文章搜索</vt:lpstr>
      <vt:lpstr>app端文章搜索</vt:lpstr>
      <vt:lpstr>app端文章搜索</vt:lpstr>
      <vt:lpstr>app端文章搜索</vt:lpstr>
      <vt:lpstr>app端文章搜索</vt:lpstr>
      <vt:lpstr>app端文章搜索</vt:lpstr>
      <vt:lpstr>app端文章搜索</vt:lpstr>
      <vt:lpstr>app端文章搜索</vt:lpstr>
      <vt:lpstr>app端文章搜索</vt:lpstr>
      <vt:lpstr>app端文章搜索</vt:lpstr>
      <vt:lpstr>app端文章搜索</vt:lpstr>
      <vt:lpstr>app端文章搜索</vt:lpstr>
      <vt:lpstr>app端文章搜索</vt:lpstr>
      <vt:lpstr>app端文章搜索</vt:lpstr>
      <vt:lpstr>app端文章搜索</vt:lpstr>
      <vt:lpstr>新增文章创建索引</vt:lpstr>
      <vt:lpstr>新增文章创建索引</vt:lpstr>
      <vt:lpstr>新增文章创建索引</vt:lpstr>
      <vt:lpstr>新增文章创建索引</vt:lpstr>
      <vt:lpstr>app端搜索-搜索记录</vt:lpstr>
      <vt:lpstr>app端搜索-搜索记录</vt:lpstr>
      <vt:lpstr>app端搜索-搜索记录</vt:lpstr>
      <vt:lpstr>app端搜索-搜索记录</vt:lpstr>
      <vt:lpstr>app端搜索-搜索记录</vt:lpstr>
      <vt:lpstr>app端搜索-搜索记录</vt:lpstr>
      <vt:lpstr>app端搜索-搜索记录</vt:lpstr>
      <vt:lpstr>app端搜索-搜索记录</vt:lpstr>
      <vt:lpstr>app端搜索-搜索记录</vt:lpstr>
      <vt:lpstr>app端搜索-搜索记录</vt:lpstr>
      <vt:lpstr>app端搜索-搜索记录</vt:lpstr>
      <vt:lpstr>app端搜索-搜索记录</vt:lpstr>
      <vt:lpstr>app端搜索-搜索记录</vt:lpstr>
      <vt:lpstr>app端搜索-搜索记录</vt:lpstr>
      <vt:lpstr>app端搜索-搜索记录</vt:lpstr>
      <vt:lpstr>app端搜索-搜索记录</vt:lpstr>
      <vt:lpstr>app端搜索-关键字联想词</vt:lpstr>
      <vt:lpstr>app端搜索-关键字联想词</vt:lpstr>
      <vt:lpstr>app端搜索-关键字联想词</vt:lpstr>
      <vt:lpstr>app端搜索-关键字联想词</vt:lpstr>
      <vt:lpstr>app端搜索-关键字联想词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yuhon</cp:lastModifiedBy>
  <cp:revision>1037</cp:revision>
  <dcterms:created xsi:type="dcterms:W3CDTF">2020-03-31T02:23:27Z</dcterms:created>
  <dcterms:modified xsi:type="dcterms:W3CDTF">2021-07-24T08:17:28Z</dcterms:modified>
</cp:coreProperties>
</file>