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462" r:id="rId8"/>
    <p:sldId id="561" r:id="rId9"/>
    <p:sldId id="562" r:id="rId10"/>
    <p:sldId id="574" r:id="rId11"/>
    <p:sldId id="573" r:id="rId12"/>
    <p:sldId id="577" r:id="rId13"/>
    <p:sldId id="576" r:id="rId14"/>
    <p:sldId id="540" r:id="rId15"/>
    <p:sldId id="516" r:id="rId16"/>
    <p:sldId id="517" r:id="rId17"/>
    <p:sldId id="509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1" r:id="rId26"/>
    <p:sldId id="555" r:id="rId27"/>
    <p:sldId id="552" r:id="rId28"/>
    <p:sldId id="553" r:id="rId29"/>
    <p:sldId id="556" r:id="rId30"/>
    <p:sldId id="554" r:id="rId31"/>
    <p:sldId id="550" r:id="rId32"/>
    <p:sldId id="511" r:id="rId33"/>
    <p:sldId id="558" r:id="rId34"/>
    <p:sldId id="559" r:id="rId35"/>
    <p:sldId id="560" r:id="rId36"/>
    <p:sldId id="466" r:id="rId37"/>
    <p:sldId id="569" r:id="rId38"/>
    <p:sldId id="570" r:id="rId39"/>
    <p:sldId id="571" r:id="rId40"/>
    <p:sldId id="541" r:id="rId41"/>
    <p:sldId id="572" r:id="rId42"/>
    <p:sldId id="563" r:id="rId43"/>
    <p:sldId id="564" r:id="rId44"/>
    <p:sldId id="565" r:id="rId45"/>
    <p:sldId id="566" r:id="rId46"/>
    <p:sldId id="538" r:id="rId47"/>
    <p:sldId id="567" r:id="rId48"/>
    <p:sldId id="568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515151"/>
    <a:srgbClr val="FFFFE4"/>
    <a:srgbClr val="B60206"/>
    <a:srgbClr val="333333"/>
    <a:srgbClr val="AD2B26"/>
    <a:srgbClr val="B70006"/>
    <a:srgbClr val="919191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5" autoAdjust="0"/>
    <p:restoredTop sz="96366" autoAdjust="0"/>
  </p:normalViewPr>
  <p:slideViewPr>
    <p:cSldViewPr snapToGrid="0">
      <p:cViewPr varScale="1">
        <p:scale>
          <a:sx n="112" d="100"/>
          <a:sy n="112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执行器集群部署时，任务路由策略选择”分片广播”情况下，一次任务调度将会广播触发对应集群中所有执行器执行一次任务，同时系统自动传递分片参数；可根据分片参数开发分片任务；</a:t>
            </a:r>
          </a:p>
          <a:p>
            <a:r>
              <a:rPr lang="zh-CN" altLang="en-US" dirty="0"/>
              <a:t>分片广播” 以执行器为维度进行分片，支持动态扩容执行器集群从而动态增加分片数量，协同进行业务处理；在进行大数据量业务操作时可显著提升任务处理能力和速度。</a:t>
            </a:r>
          </a:p>
          <a:p>
            <a:r>
              <a:rPr lang="zh-CN" altLang="en-US" dirty="0"/>
              <a:t>“分片广播” 和普通任务开发流程一致，不同之处在于可以获取分片参数，获取分片参数进行分片业务处理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0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uxueli.com/xxl-job/" TargetMode="External"/><Relationship Id="rId2" Type="http://schemas.openxmlformats.org/officeDocument/2006/relationships/hyperlink" Target="https://gitee.com/xuxueli0323/xxl-jo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xueli/xxl-job/releases" TargetMode="External"/><Relationship Id="rId2" Type="http://schemas.openxmlformats.org/officeDocument/2006/relationships/hyperlink" Target="https://github.com/xuxueli/xxl-jo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gitee.com/xuxueli0323/xxl-job/releases" TargetMode="External"/><Relationship Id="rId4" Type="http://schemas.openxmlformats.org/officeDocument/2006/relationships/hyperlink" Target="http://gitee.com/xuxueli0323/xxl-jo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热点文章</a:t>
            </a:r>
            <a:r>
              <a:rPr kumimoji="1" lang="en-US" altLang="zh-CN" dirty="0"/>
              <a:t>-</a:t>
            </a:r>
            <a:r>
              <a:rPr kumimoji="1" lang="zh-CN" altLang="en-US" dirty="0"/>
              <a:t>定时计算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65280-C32C-48AF-956D-FC1EFC84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7546E-38CF-41DD-83CE-413FFB51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DEF17-B16F-4B0C-AD40-4AA31306E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3000"/>
          </a:xfrm>
        </p:spPr>
        <p:txBody>
          <a:bodyPr/>
          <a:lstStyle/>
          <a:p>
            <a:r>
              <a:rPr lang="en-US" altLang="zh-CN" dirty="0"/>
              <a:t>XXL-JOB</a:t>
            </a:r>
            <a:r>
              <a:rPr lang="zh-CN" altLang="en-US" dirty="0"/>
              <a:t>是一个分布式任务调度平台，其核心设计目标是开发迅速、学习简单、轻量级、易扩展。现已开放源代码并接入多家公司线上产品线，开箱即用。</a:t>
            </a:r>
          </a:p>
          <a:p>
            <a:r>
              <a:rPr lang="zh-CN" altLang="en-US" dirty="0"/>
              <a:t>源码地址：</a:t>
            </a:r>
            <a:r>
              <a:rPr lang="en-US" altLang="zh-CN" dirty="0">
                <a:hlinkClick r:id="rId2"/>
              </a:rPr>
              <a:t>https://gitee.com/xuxueli0323/xxl-job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文档地址：</a:t>
            </a:r>
            <a:r>
              <a:rPr lang="en-US" altLang="zh-CN" dirty="0">
                <a:hlinkClick r:id="rId3"/>
              </a:rPr>
              <a:t>https://www.xuxueli.com/xxl-job/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AE26A26-44B8-4F5B-9FB4-E2FA24BA520D}"/>
              </a:ext>
            </a:extLst>
          </p:cNvPr>
          <p:cNvSpPr txBox="1">
            <a:spLocks/>
          </p:cNvSpPr>
          <p:nvPr/>
        </p:nvSpPr>
        <p:spPr>
          <a:xfrm>
            <a:off x="710880" y="3528761"/>
            <a:ext cx="10698800" cy="5332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同类产品：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20F1E8-6163-4ED9-BFC5-64820F3F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0321"/>
              </p:ext>
            </p:extLst>
          </p:nvPr>
        </p:nvGraphicFramePr>
        <p:xfrm>
          <a:off x="1559169" y="4267314"/>
          <a:ext cx="8809893" cy="1510786"/>
        </p:xfrm>
        <a:graphic>
          <a:graphicData uri="http://schemas.openxmlformats.org/drawingml/2006/table">
            <a:tbl>
              <a:tblPr/>
              <a:tblGrid>
                <a:gridCol w="2036885">
                  <a:extLst>
                    <a:ext uri="{9D8B030D-6E8A-4147-A177-3AD203B41FA5}">
                      <a16:colId xmlns:a16="http://schemas.microsoft.com/office/drawing/2014/main" val="3383394965"/>
                    </a:ext>
                  </a:extLst>
                </a:gridCol>
                <a:gridCol w="6773008">
                  <a:extLst>
                    <a:ext uri="{9D8B030D-6E8A-4147-A177-3AD203B41FA5}">
                      <a16:colId xmlns:a16="http://schemas.microsoft.com/office/drawing/2014/main" val="2629515078"/>
                    </a:ext>
                  </a:extLst>
                </a:gridCol>
              </a:tblGrid>
              <a:tr h="368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名称</a:t>
                      </a: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14677"/>
                  </a:ext>
                </a:extLst>
              </a:tr>
              <a:tr h="368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TBSchedule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淘宝推出，多年未更新，文档缺失严重，缺少维护</a:t>
                      </a: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58596"/>
                  </a:ext>
                </a:extLst>
              </a:tr>
              <a:tr h="368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Elastic-job</a:t>
                      </a: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当当网借鉴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TBSchedule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并基于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quartz 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二次开发的弹性分布式任务调度系统</a:t>
                      </a: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70165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Saturn</a:t>
                      </a: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唯品会开源的一个分布式任务调度平台，基于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Elastic-job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marL="95039" marR="95039" marT="43864" marB="43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7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0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B47C6-591C-478F-8C66-0A04D41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A806B-ED94-49E7-B1D6-CC85D0B26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XXL-Job-</a:t>
            </a:r>
            <a:r>
              <a:rPr lang="zh-CN" altLang="en-US" dirty="0"/>
              <a:t>环境搭建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A1451-BFE7-4166-99EC-C9B3C2329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10670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调度中心环境要求</a:t>
            </a:r>
          </a:p>
          <a:p>
            <a:r>
              <a:rPr lang="en-US" altLang="zh-CN" dirty="0"/>
              <a:t>    Maven3+</a:t>
            </a:r>
          </a:p>
          <a:p>
            <a:r>
              <a:rPr lang="en-US" altLang="zh-CN" dirty="0"/>
              <a:t>    Jdk1.8+</a:t>
            </a:r>
          </a:p>
          <a:p>
            <a:r>
              <a:rPr lang="en-US" altLang="zh-CN" dirty="0"/>
              <a:t>    Mysql5.7+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源码仓库地址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4309F8-8C05-426C-81FD-8FBE33E8A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81011"/>
              </p:ext>
            </p:extLst>
          </p:nvPr>
        </p:nvGraphicFramePr>
        <p:xfrm>
          <a:off x="1423904" y="3961432"/>
          <a:ext cx="8789276" cy="1074420"/>
        </p:xfrm>
        <a:graphic>
          <a:graphicData uri="http://schemas.openxmlformats.org/drawingml/2006/table">
            <a:tbl>
              <a:tblPr/>
              <a:tblGrid>
                <a:gridCol w="4414345">
                  <a:extLst>
                    <a:ext uri="{9D8B030D-6E8A-4147-A177-3AD203B41FA5}">
                      <a16:colId xmlns:a16="http://schemas.microsoft.com/office/drawing/2014/main" val="1553495504"/>
                    </a:ext>
                  </a:extLst>
                </a:gridCol>
                <a:gridCol w="4374931">
                  <a:extLst>
                    <a:ext uri="{9D8B030D-6E8A-4147-A177-3AD203B41FA5}">
                      <a16:colId xmlns:a16="http://schemas.microsoft.com/office/drawing/2014/main" val="3418143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源码仓库地址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Release Download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8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  <a:hlinkClick r:id="rId2"/>
                        </a:rPr>
                        <a:t>https://github.com/xuxueli/xxl-job</a:t>
                      </a:r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  <a:hlinkClick r:id="rId3"/>
                        </a:rPr>
                        <a:t>https://github.com/xuxueli/xxl-job/releases</a:t>
                      </a:r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0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  <a:hlinkClick r:id="rId4"/>
                        </a:rPr>
                        <a:t>http://gitee.com/xuxueli0323/xxl-job</a:t>
                      </a:r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  <a:hlinkClick r:id="rId5"/>
                        </a:rPr>
                        <a:t>http://gitee.com/xuxueli0323/xxl-job/releases</a:t>
                      </a:r>
                      <a:r>
                        <a:rPr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18740"/>
                  </a:ext>
                </a:extLst>
              </a:tr>
            </a:tbl>
          </a:graphicData>
        </a:graphic>
      </p:graphicFrame>
      <p:sp>
        <p:nvSpPr>
          <p:cNvPr id="6" name="文本占位符 3">
            <a:extLst>
              <a:ext uri="{FF2B5EF4-FFF2-40B4-BE49-F238E27FC236}">
                <a16:creationId xmlns:a16="http://schemas.microsoft.com/office/drawing/2014/main" id="{5149A13D-EA4C-4935-9194-52614DE9C1BA}"/>
              </a:ext>
            </a:extLst>
          </p:cNvPr>
          <p:cNvSpPr txBox="1">
            <a:spLocks/>
          </p:cNvSpPr>
          <p:nvPr/>
        </p:nvSpPr>
        <p:spPr>
          <a:xfrm>
            <a:off x="900065" y="5503687"/>
            <a:ext cx="6036763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也可以使用资料文件夹中的源码</a:t>
            </a:r>
          </a:p>
        </p:txBody>
      </p:sp>
    </p:spTree>
    <p:extLst>
      <p:ext uri="{BB962C8B-B14F-4D97-AF65-F5344CB8AC3E}">
        <p14:creationId xmlns:p14="http://schemas.microsoft.com/office/powerpoint/2010/main" val="297084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296D9-1083-4B4F-AC40-757000E2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3E786-696B-4285-A085-6D9C54BD3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XXL-Job(</a:t>
            </a:r>
            <a:r>
              <a:rPr lang="zh-CN" altLang="en-US" dirty="0"/>
              <a:t>源码说明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F8D50D-2CA7-4A89-B289-3BC184A4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59" y="1536156"/>
            <a:ext cx="3771900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36886F4-88BB-4A71-92D8-FBF67A61865D}"/>
              </a:ext>
            </a:extLst>
          </p:cNvPr>
          <p:cNvSpPr/>
          <p:nvPr/>
        </p:nvSpPr>
        <p:spPr>
          <a:xfrm>
            <a:off x="2875084" y="2268415"/>
            <a:ext cx="2435470" cy="483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B802C1-DA07-412E-8B64-B98C843F2780}"/>
              </a:ext>
            </a:extLst>
          </p:cNvPr>
          <p:cNvSpPr/>
          <p:nvPr/>
        </p:nvSpPr>
        <p:spPr>
          <a:xfrm>
            <a:off x="2875084" y="3429000"/>
            <a:ext cx="2435470" cy="207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F3B0CB-646E-4D38-BAA5-E71CE24F3C37}"/>
              </a:ext>
            </a:extLst>
          </p:cNvPr>
          <p:cNvSpPr/>
          <p:nvPr/>
        </p:nvSpPr>
        <p:spPr>
          <a:xfrm>
            <a:off x="2875084" y="3636651"/>
            <a:ext cx="2435470" cy="207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2F8A23-8AB5-4A43-AC23-3823EB122291}"/>
              </a:ext>
            </a:extLst>
          </p:cNvPr>
          <p:cNvSpPr/>
          <p:nvPr/>
        </p:nvSpPr>
        <p:spPr>
          <a:xfrm>
            <a:off x="3089030" y="4209833"/>
            <a:ext cx="2435470" cy="207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8760E85A-9B74-4E98-8C35-3E8685E8DB1F}"/>
              </a:ext>
            </a:extLst>
          </p:cNvPr>
          <p:cNvSpPr txBox="1">
            <a:spLocks/>
          </p:cNvSpPr>
          <p:nvPr/>
        </p:nvSpPr>
        <p:spPr>
          <a:xfrm>
            <a:off x="6646981" y="2251608"/>
            <a:ext cx="3938957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数据库初始化脚本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4FFAA9D3-E535-4D07-A54D-DE2BEBE96CC3}"/>
              </a:ext>
            </a:extLst>
          </p:cNvPr>
          <p:cNvSpPr txBox="1">
            <a:spLocks/>
          </p:cNvSpPr>
          <p:nvPr/>
        </p:nvSpPr>
        <p:spPr>
          <a:xfrm>
            <a:off x="6646984" y="3318319"/>
            <a:ext cx="429944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调度中心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AB232531-0020-492A-B5D3-B3514393EF73}"/>
              </a:ext>
            </a:extLst>
          </p:cNvPr>
          <p:cNvSpPr txBox="1">
            <a:spLocks/>
          </p:cNvSpPr>
          <p:nvPr/>
        </p:nvSpPr>
        <p:spPr>
          <a:xfrm>
            <a:off x="6646983" y="3576914"/>
            <a:ext cx="4762698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核心依赖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9D4DF720-39FF-41DB-B8F0-04347A791CD5}"/>
              </a:ext>
            </a:extLst>
          </p:cNvPr>
          <p:cNvSpPr txBox="1">
            <a:spLocks/>
          </p:cNvSpPr>
          <p:nvPr/>
        </p:nvSpPr>
        <p:spPr>
          <a:xfrm>
            <a:off x="6646983" y="4055321"/>
            <a:ext cx="405325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springboot</a:t>
            </a:r>
            <a:r>
              <a:rPr lang="zh-CN" altLang="en-US" sz="1400" dirty="0"/>
              <a:t>集成样例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73B0A5-9975-409E-8365-159F8E02655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10554" y="2510203"/>
            <a:ext cx="133642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6206C2-D331-4073-912F-944AC094367D}"/>
              </a:ext>
            </a:extLst>
          </p:cNvPr>
          <p:cNvCxnSpPr>
            <a:stCxn id="10" idx="3"/>
          </p:cNvCxnSpPr>
          <p:nvPr/>
        </p:nvCxnSpPr>
        <p:spPr>
          <a:xfrm flipV="1">
            <a:off x="5310554" y="3532825"/>
            <a:ext cx="133642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484729-6E85-4FF1-9FFA-8B94A0F53614}"/>
              </a:ext>
            </a:extLst>
          </p:cNvPr>
          <p:cNvCxnSpPr/>
          <p:nvPr/>
        </p:nvCxnSpPr>
        <p:spPr>
          <a:xfrm flipV="1">
            <a:off x="5313490" y="3764353"/>
            <a:ext cx="133642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F378A7F-4DDF-4F52-9DD1-ED71660F484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524500" y="4313659"/>
            <a:ext cx="1122483" cy="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6D93-653A-47A1-8555-61790D05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694F7-CFF1-411E-86E6-9982039E0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配置部署调度中心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2EFCFE-D058-4B55-B4BB-6537DEEC7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03623"/>
          </a:xfrm>
        </p:spPr>
        <p:txBody>
          <a:bodyPr/>
          <a:lstStyle/>
          <a:p>
            <a:r>
              <a:rPr lang="zh-CN" altLang="en-US" dirty="0"/>
              <a:t>作用：统一管理任务调度平台上调度任务，负责触发调度执行，并且提供任务管理平台。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5C1207C-9965-4148-AE59-BA47208301F3}"/>
              </a:ext>
            </a:extLst>
          </p:cNvPr>
          <p:cNvSpPr txBox="1">
            <a:spLocks/>
          </p:cNvSpPr>
          <p:nvPr/>
        </p:nvSpPr>
        <p:spPr>
          <a:xfrm>
            <a:off x="710880" y="2561434"/>
            <a:ext cx="10698800" cy="9906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调度数据库初始化</a:t>
            </a:r>
            <a:r>
              <a:rPr lang="en-US" altLang="zh-CN" dirty="0"/>
              <a:t>SQL</a:t>
            </a:r>
            <a:r>
              <a:rPr lang="zh-CN" altLang="en-US" dirty="0"/>
              <a:t>脚本执行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位置：</a:t>
            </a:r>
            <a:r>
              <a:rPr lang="en-US" altLang="zh-CN" dirty="0" err="1"/>
              <a:t>xxl</a:t>
            </a:r>
            <a:r>
              <a:rPr lang="en-US" altLang="zh-CN" dirty="0"/>
              <a:t>-job/doc/</a:t>
            </a:r>
            <a:r>
              <a:rPr lang="en-US" altLang="zh-CN" dirty="0" err="1"/>
              <a:t>db</a:t>
            </a:r>
            <a:r>
              <a:rPr lang="en-US" altLang="zh-CN" dirty="0"/>
              <a:t>/</a:t>
            </a:r>
            <a:r>
              <a:rPr lang="en-US" altLang="zh-CN" dirty="0" err="1"/>
              <a:t>tables_xxl_job.sql</a:t>
            </a:r>
            <a:r>
              <a:rPr lang="en-US" altLang="zh-CN" dirty="0"/>
              <a:t>  </a:t>
            </a:r>
            <a:r>
              <a:rPr lang="zh-CN" altLang="en-US" dirty="0"/>
              <a:t>共</a:t>
            </a:r>
            <a:r>
              <a:rPr lang="en-US" altLang="zh-CN" dirty="0"/>
              <a:t>8</a:t>
            </a:r>
            <a:r>
              <a:rPr lang="zh-CN" altLang="en-US" dirty="0"/>
              <a:t>张表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E4B7D2-096C-4912-B690-7A0C5E9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13" y="2561434"/>
            <a:ext cx="1285875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E32DBCBD-17CD-45E7-AC5A-D90F6943A283}"/>
              </a:ext>
            </a:extLst>
          </p:cNvPr>
          <p:cNvSpPr txBox="1">
            <a:spLocks/>
          </p:cNvSpPr>
          <p:nvPr/>
        </p:nvSpPr>
        <p:spPr>
          <a:xfrm>
            <a:off x="710880" y="4056859"/>
            <a:ext cx="10698800" cy="9115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调度中心配置</a:t>
            </a:r>
            <a:endParaRPr lang="en-US" altLang="zh-CN" dirty="0"/>
          </a:p>
          <a:p>
            <a:r>
              <a:rPr lang="zh-CN" altLang="en-US" dirty="0"/>
              <a:t>  配置文件位置：</a:t>
            </a:r>
            <a:r>
              <a:rPr lang="en-US" altLang="zh-CN" dirty="0" err="1"/>
              <a:t>xxl</a:t>
            </a:r>
            <a:r>
              <a:rPr lang="en-US" altLang="zh-CN" dirty="0"/>
              <a:t>-job/</a:t>
            </a:r>
            <a:r>
              <a:rPr lang="en-US" altLang="zh-CN" dirty="0" err="1"/>
              <a:t>xxl</a:t>
            </a:r>
            <a:r>
              <a:rPr lang="en-US" altLang="zh-CN" dirty="0"/>
              <a:t>-job-admin/</a:t>
            </a:r>
            <a:r>
              <a:rPr lang="en-US" altLang="zh-CN" dirty="0" err="1"/>
              <a:t>src</a:t>
            </a:r>
            <a:r>
              <a:rPr lang="en-US" altLang="zh-CN" dirty="0"/>
              <a:t>/main/resources/</a:t>
            </a:r>
            <a:r>
              <a:rPr lang="en-US" altLang="zh-CN" dirty="0" err="1"/>
              <a:t>application.properties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2E765A-ECA3-4004-8B02-E9ACF784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97" y="5202000"/>
            <a:ext cx="573405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55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6D93-653A-47A1-8555-61790D05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694F7-CFF1-411E-86E6-9982039E0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配置部署调度中心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2EFCFE-D058-4B55-B4BB-6537DEEC7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03623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启动调度中心，默认登录账号 “</a:t>
            </a:r>
            <a:r>
              <a:rPr lang="en-US" altLang="zh-CN" dirty="0"/>
              <a:t>admin/123456”, </a:t>
            </a:r>
            <a:r>
              <a:rPr lang="zh-CN" altLang="en-US" dirty="0"/>
              <a:t>登录后运行界面如下图所示。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1816FB-6C6A-4421-AEAB-1F6F3C3B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85" y="2259623"/>
            <a:ext cx="9398189" cy="4485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61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61FAA-E35D-476E-9CF9-2B4B15B0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41BE5-9984-48E9-87D6-09C573B0F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配置部署调度中心</a:t>
            </a:r>
            <a:r>
              <a:rPr lang="en-US" altLang="zh-CN" dirty="0"/>
              <a:t>-docker</a:t>
            </a:r>
            <a:r>
              <a:rPr lang="zh-CN" altLang="en-US" dirty="0"/>
              <a:t>安装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680F5-B0D9-46AB-A192-ABC2380CB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215022"/>
            <a:ext cx="10698800" cy="43200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拉取镜像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B94193-DAEE-4225-831E-EC4AFDF3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69" y="3827457"/>
            <a:ext cx="81691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 pull xuxueli/xxl-job-admin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2.3.0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82DCFBC-685F-44FF-8B2D-7B07A673D27B}"/>
              </a:ext>
            </a:extLst>
          </p:cNvPr>
          <p:cNvSpPr txBox="1">
            <a:spLocks/>
          </p:cNvSpPr>
          <p:nvPr/>
        </p:nvSpPr>
        <p:spPr>
          <a:xfrm>
            <a:off x="710880" y="4177377"/>
            <a:ext cx="10698800" cy="4320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创建容器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AC3B103-3792-4973-A053-DA8BD492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69" y="2041227"/>
            <a:ext cx="8169172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run -p 3306:3306 --name mysql57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-v /opt/mysql/conf:/etc/mysql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-v /opt/mysql/logs:/var/log/mysql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-v /opt/mysql/data:/var/lib/mysql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-e MYSQL_ROOT_PASSWORD=root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-d mysql:5.7</a:t>
            </a:r>
            <a:endParaRPr kumimoji="0" lang="zh-CN" altLang="zh-CN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2D3D052-2853-4187-AA25-90131CF01393}"/>
              </a:ext>
            </a:extLst>
          </p:cNvPr>
          <p:cNvSpPr txBox="1">
            <a:spLocks/>
          </p:cNvSpPr>
          <p:nvPr/>
        </p:nvSpPr>
        <p:spPr>
          <a:xfrm>
            <a:off x="631749" y="1522708"/>
            <a:ext cx="10698800" cy="4320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创建</a:t>
            </a:r>
            <a:r>
              <a:rPr lang="en-US" altLang="zh-CN" dirty="0" err="1"/>
              <a:t>mysql</a:t>
            </a:r>
            <a:r>
              <a:rPr lang="zh-CN" altLang="en-US" dirty="0"/>
              <a:t>容器，初始化</a:t>
            </a:r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脚本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A5CC6C-19D5-49C8-9B8D-B2FDF52A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70" y="4784451"/>
            <a:ext cx="9993910" cy="938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run -e PARAMS="--spring.datasource.url=jdbc:mysql://192.168.200.130:3306/xxl_job?Unicode=true&amp;characterEncoding=UTF-8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--spring.datasource.username=root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--spring.datasource.password=root"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-p 8888:8080 -v /tmp:/data/applogs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--name xxl-job-admin --restart=always  -d xuxueli/xxl-job-admin:2.3.0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0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AAEAC-6818-4D0F-A81F-85CF7226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E2E49-1441-4871-B7CC-53BF65245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  <a:r>
              <a:rPr lang="zh-CN" altLang="en-US" dirty="0"/>
              <a:t>模式任务</a:t>
            </a:r>
            <a:r>
              <a:rPr lang="en-US" altLang="zh-CN" dirty="0"/>
              <a:t>(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方法形式</a:t>
            </a:r>
            <a:r>
              <a:rPr lang="en-US" altLang="zh-CN" dirty="0"/>
              <a:t>)-</a:t>
            </a:r>
            <a:r>
              <a:rPr lang="zh-CN" altLang="en-US" dirty="0"/>
              <a:t>入门案例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EE929-A218-4B54-A734-F328CD6768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17191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登录调度中心，点击下图所示“新建任务”按钮，新建示例任务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4193D9-A406-4F2B-8332-2ED3109F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65" y="1974461"/>
            <a:ext cx="6137029" cy="4704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832F39-EDA1-42F6-8D89-C59F985E151E}"/>
              </a:ext>
            </a:extLst>
          </p:cNvPr>
          <p:cNvSpPr/>
          <p:nvPr/>
        </p:nvSpPr>
        <p:spPr>
          <a:xfrm>
            <a:off x="3367454" y="3226777"/>
            <a:ext cx="5761340" cy="439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927827-F5A8-4170-9FCB-022314FCD305}"/>
              </a:ext>
            </a:extLst>
          </p:cNvPr>
          <p:cNvSpPr/>
          <p:nvPr/>
        </p:nvSpPr>
        <p:spPr>
          <a:xfrm>
            <a:off x="3367454" y="3872375"/>
            <a:ext cx="2728546" cy="439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51626D-EB67-4525-B9D0-202A836B3221}"/>
              </a:ext>
            </a:extLst>
          </p:cNvPr>
          <p:cNvSpPr/>
          <p:nvPr/>
        </p:nvSpPr>
        <p:spPr>
          <a:xfrm>
            <a:off x="6400800" y="3870273"/>
            <a:ext cx="2727994" cy="439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3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  <a:r>
              <a:rPr lang="zh-CN" altLang="en-US" dirty="0"/>
              <a:t>模式任务</a:t>
            </a:r>
            <a:r>
              <a:rPr lang="en-US" altLang="zh-CN" dirty="0"/>
              <a:t>(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方法形式</a:t>
            </a:r>
            <a:r>
              <a:rPr lang="en-US" altLang="zh-CN" dirty="0"/>
              <a:t>)-</a:t>
            </a:r>
            <a:r>
              <a:rPr lang="zh-CN" altLang="en-US" dirty="0"/>
              <a:t>入门案例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39291-6459-4153-A987-16E2FC6BB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创建</a:t>
            </a:r>
            <a:r>
              <a:rPr lang="en-US" altLang="zh-CN" dirty="0" err="1"/>
              <a:t>xxljob</a:t>
            </a:r>
            <a:r>
              <a:rPr lang="en-US" altLang="zh-CN" dirty="0"/>
              <a:t>-demo</a:t>
            </a:r>
            <a:r>
              <a:rPr lang="zh-CN" altLang="en-US" dirty="0"/>
              <a:t>项目，导入依赖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28713A-BD3A-4C9C-887B-63A8DCF4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89" y="2265523"/>
            <a:ext cx="7885403" cy="110799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&lt;!-- xxl-job --&gt;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&gt;com.xuxueli&lt;/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&gt;xxl-job-core&lt;/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&gt;2.3.0&lt;/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059975F-00BD-4A29-BD6C-A4AC80D7FABC}"/>
              </a:ext>
            </a:extLst>
          </p:cNvPr>
          <p:cNvSpPr txBox="1">
            <a:spLocks/>
          </p:cNvSpPr>
          <p:nvPr/>
        </p:nvSpPr>
        <p:spPr>
          <a:xfrm>
            <a:off x="710880" y="3555702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3.application.yml</a:t>
            </a:r>
            <a:r>
              <a:rPr lang="zh-CN" altLang="en-US" dirty="0"/>
              <a:t>配置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463A7C-B821-4B78-B386-BBD2702B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89" y="4255077"/>
            <a:ext cx="4990819" cy="161582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8881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xxl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addresses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http://192.168.200.130:8888/xxl-job-admin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xxl-job-sharding-sample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9999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1622F0-B8FC-486F-A3BC-E966C92D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09" y="4132815"/>
            <a:ext cx="6183516" cy="178510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XxlJobSpringExecutor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xxlJobExecutor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"&gt;&gt;&gt;&gt;&gt;&gt;&gt;&gt;&gt;&gt;&gt; xxl-job config init."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XxlJobSpringExecutor xxlJobSpringExecutor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XxlJobSpringExecutor();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xxlJobSpringExecutor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.setAdminAddresses(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adminAddresses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xxlJobSpringExecutor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.setAppname(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xxlJobSpringExecutor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.setPort(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xxlJobSpringExecutor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2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  <a:r>
              <a:rPr lang="zh-CN" altLang="en-US" dirty="0"/>
              <a:t>模式任务</a:t>
            </a:r>
            <a:r>
              <a:rPr lang="en-US" altLang="zh-CN" dirty="0"/>
              <a:t>(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方法形式</a:t>
            </a:r>
            <a:r>
              <a:rPr lang="en-US" altLang="zh-CN" dirty="0"/>
              <a:t>)-</a:t>
            </a:r>
            <a:r>
              <a:rPr lang="zh-CN" altLang="en-US" dirty="0"/>
              <a:t>入门案例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39291-6459-4153-A987-16E2FC6BB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250276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任务代码，重要注解</a:t>
            </a:r>
            <a:r>
              <a:rPr lang="en-US" altLang="zh-CN" dirty="0"/>
              <a:t>:@</a:t>
            </a:r>
            <a:r>
              <a:rPr lang="en-US" altLang="zh-CN" dirty="0" err="1"/>
              <a:t>XxlJob</a:t>
            </a:r>
            <a:r>
              <a:rPr lang="en-US" altLang="zh-CN" dirty="0"/>
              <a:t>(</a:t>
            </a:r>
            <a:r>
              <a:rPr lang="zh-CN" altLang="en-US" dirty="0"/>
              <a:t>“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JobHandler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13ED40-D483-4EDE-9A7F-95C96B8C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97" y="2322502"/>
            <a:ext cx="7718884" cy="144655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、简单任务示例（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模式）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@XxlJob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"demoJobHandler"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demoJobHandler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XxlJobHelper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"XXL-JOB, Hello World."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简单任务执行了。。。。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CF2908-34E1-4C59-A1C1-CFCFC85A339C}"/>
              </a:ext>
            </a:extLst>
          </p:cNvPr>
          <p:cNvSpPr txBox="1">
            <a:spLocks/>
          </p:cNvSpPr>
          <p:nvPr/>
        </p:nvSpPr>
        <p:spPr>
          <a:xfrm>
            <a:off x="710880" y="4091470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单节点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D26A013B-A88E-488E-B55D-FA5149B07F62}"/>
              </a:ext>
            </a:extLst>
          </p:cNvPr>
          <p:cNvSpPr txBox="1">
            <a:spLocks/>
          </p:cNvSpPr>
          <p:nvPr/>
        </p:nvSpPr>
        <p:spPr>
          <a:xfrm>
            <a:off x="930688" y="4608661"/>
            <a:ext cx="10698800" cy="97445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启动微服务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启动任务</a:t>
            </a:r>
          </a:p>
        </p:txBody>
      </p:sp>
    </p:spTree>
    <p:extLst>
      <p:ext uri="{BB962C8B-B14F-4D97-AF65-F5344CB8AC3E}">
        <p14:creationId xmlns:p14="http://schemas.microsoft.com/office/powerpoint/2010/main" val="82354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任务详解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39291-6459-4153-A987-16E2FC6BB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938929" cy="8761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执行器：任务的绑定的执行器，任务触发调度时将会自动发现注册成功的执行器</a:t>
            </a:r>
            <a:r>
              <a:rPr lang="en-US" altLang="zh-CN" dirty="0"/>
              <a:t>, </a:t>
            </a:r>
            <a:r>
              <a:rPr lang="zh-CN" altLang="en-US" dirty="0"/>
              <a:t>实现任务自动发现功能</a:t>
            </a:r>
            <a:r>
              <a:rPr lang="en-US" altLang="zh-CN" dirty="0"/>
              <a:t>;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另一方面也可以方便的进行任务分组。每个任务必须绑定一个执行器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49872-12F0-4E46-A962-946C0B39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607" y="2824188"/>
            <a:ext cx="5380342" cy="3653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75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A7EC-3197-4CA0-AD01-B281DB1E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AB1F6-ACD3-418B-8F1A-3BB359C50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任务详解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基础配置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39291-6459-4153-A987-16E2FC6BB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938929" cy="1773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执行器：每个任务必须绑定一个执行器</a:t>
            </a:r>
            <a:r>
              <a:rPr lang="en-US" altLang="zh-CN" dirty="0"/>
              <a:t>, </a:t>
            </a:r>
            <a:r>
              <a:rPr lang="zh-CN" altLang="en-US" dirty="0"/>
              <a:t>方便给任务进行分组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任务描述：任务的描述信息，便于任务管理；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负责人：任务的负责人；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报警邮件：任务调度失败时邮件通知的邮箱地址，支持配置多邮箱地址，配置多个邮箱地址时用逗号分隔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FF1A19-0CB2-4942-8010-D37F0B53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80" y="3788386"/>
            <a:ext cx="84582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79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任务详解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调度配置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39291-6459-4153-A987-16E2FC6BB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6147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调度类型：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无：该类型不会主动触发调度；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CRON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：该类型将会通过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CRON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，触发任务调度；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固定速度：该类型将会以固定速度，触发任务调度；按照固定的间隔时间，周期性触发；</a:t>
            </a:r>
          </a:p>
          <a:p>
            <a:r>
              <a:rPr lang="zh-CN" altLang="en-US" dirty="0"/>
              <a:t>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87CDFA-3D44-47CA-9AB3-B5BDBB2D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30" y="3820874"/>
            <a:ext cx="842010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27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任务详解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基础配置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39291-6459-4153-A987-16E2FC6BB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22389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运行模式：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BEAN</a:t>
            </a:r>
            <a:r>
              <a:rPr lang="zh-CN" altLang="en-US" dirty="0"/>
              <a:t>模式：任务以</a:t>
            </a:r>
            <a:r>
              <a:rPr lang="en-US" altLang="zh-CN" dirty="0" err="1"/>
              <a:t>JobHandler</a:t>
            </a:r>
            <a:r>
              <a:rPr lang="zh-CN" altLang="en-US" dirty="0"/>
              <a:t>方式维护在执行器端；需要结合 </a:t>
            </a:r>
            <a:r>
              <a:rPr lang="en-US" altLang="zh-CN" dirty="0"/>
              <a:t>"</a:t>
            </a:r>
            <a:r>
              <a:rPr lang="en-US" altLang="zh-CN" dirty="0" err="1"/>
              <a:t>JobHandler</a:t>
            </a:r>
            <a:r>
              <a:rPr lang="en-US" altLang="zh-CN" dirty="0"/>
              <a:t>" </a:t>
            </a:r>
            <a:r>
              <a:rPr lang="zh-CN" altLang="en-US" dirty="0"/>
              <a:t>属性匹配执行器中任务；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JobHandler</a:t>
            </a:r>
            <a:r>
              <a:rPr lang="zh-CN" altLang="en-US" dirty="0"/>
              <a:t>：运行模式为 </a:t>
            </a:r>
            <a:r>
              <a:rPr lang="en-US" altLang="zh-CN" dirty="0"/>
              <a:t>"BEAN</a:t>
            </a:r>
            <a:r>
              <a:rPr lang="zh-CN" altLang="en-US" dirty="0"/>
              <a:t>模式</a:t>
            </a:r>
            <a:r>
              <a:rPr lang="en-US" altLang="zh-CN" dirty="0"/>
              <a:t>" </a:t>
            </a:r>
            <a:r>
              <a:rPr lang="zh-CN" altLang="en-US" dirty="0"/>
              <a:t>时生效，对应执行器中新开发的</a:t>
            </a:r>
            <a:r>
              <a:rPr lang="en-US" altLang="zh-CN" dirty="0" err="1"/>
              <a:t>JobHandler</a:t>
            </a:r>
            <a:r>
              <a:rPr lang="zh-CN" altLang="en-US" dirty="0"/>
              <a:t>类“</a:t>
            </a:r>
            <a:r>
              <a:rPr lang="en-US" altLang="zh-CN" dirty="0"/>
              <a:t>@JobHandler”</a:t>
            </a:r>
            <a:r>
              <a:rPr lang="zh-CN" altLang="en-US" dirty="0"/>
              <a:t>注解自定义的</a:t>
            </a:r>
            <a:r>
              <a:rPr lang="en-US" altLang="zh-CN" dirty="0"/>
              <a:t>value</a:t>
            </a:r>
            <a:r>
              <a:rPr lang="zh-CN" altLang="en-US" dirty="0"/>
              <a:t>值；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执行参数：任务执行所需的参数；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76DF9-1A1B-4501-9ABD-D9DA9D51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4093723"/>
            <a:ext cx="8362950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29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任务详解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/>
              <a:t>阻塞处理策略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78C268-12CD-4B43-9009-A0ACD7828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948845"/>
          </a:xfrm>
        </p:spPr>
        <p:txBody>
          <a:bodyPr/>
          <a:lstStyle/>
          <a:p>
            <a:r>
              <a:rPr lang="zh-CN" altLang="en-US" dirty="0"/>
              <a:t>阻塞处理策略：调度过于密集执行器来不及处理时的处理策略；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ea typeface="Alibaba PuHuiTi B"/>
              </a:rPr>
              <a:t>单机串行（默认）：调度请求进入单机执行器后，调度请求进入</a:t>
            </a:r>
            <a:r>
              <a:rPr lang="en-US" altLang="zh-CN" sz="1600" b="0" dirty="0">
                <a:ea typeface="Alibaba PuHuiTi B"/>
              </a:rPr>
              <a:t>FIFO(First Input First Output)</a:t>
            </a:r>
            <a:r>
              <a:rPr lang="zh-CN" altLang="en-US" sz="1600" b="0" dirty="0">
                <a:ea typeface="Alibaba PuHuiTi B"/>
              </a:rPr>
              <a:t>队列并以串行方式运行；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ea typeface="Alibaba PuHuiTi B"/>
              </a:rPr>
              <a:t>丢弃后续调度：调度请求进入单机执行器后，发现执行器存在运行的调度任务，本次请求将会被丢弃并标记为失败；</a:t>
            </a:r>
          </a:p>
          <a:p>
            <a:pPr marL="127632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ea typeface="Alibaba PuHuiTi B"/>
              </a:rPr>
              <a:t>覆盖之前调度：调度请求进入单机执行器后，发现执行器存在运行的调度任务，将会终止运行中的调度任务并清空队列，然后运行本地调度任务；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DEB19E-62A0-487E-9448-D0737CCF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44" y="4162389"/>
            <a:ext cx="406717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68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任务详解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/>
              <a:t>路由策略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39291-6459-4153-A987-16E2FC6BB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2554408"/>
            <a:ext cx="10698800" cy="3365482"/>
          </a:xfrm>
        </p:spPr>
        <p:txBody>
          <a:bodyPr/>
          <a:lstStyle/>
          <a:p>
            <a:r>
              <a:rPr lang="zh-CN" altLang="en-US" sz="1400" dirty="0"/>
              <a:t>当执行器集群部署时，提供丰富的路由策略，包括；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FIRST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（第一个）：固定选择第一个机器；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LAST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（最后一个）：固定选择最后一个机器；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ROUND</a:t>
            </a:r>
            <a:r>
              <a:rPr lang="zh-CN" altLang="en-US" sz="1400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（轮询）：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RANDOM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（随机）：随机选择在线的机器；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CONSISTENT_HASH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（一致性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）：每个任务按照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算法固定选择某一台机器，且所有任务均匀散列在不同机器上。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LEAST_FREQUENTLY_USED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（最不经常使用）：使用频率最低的机器优先被选举；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LEAST_RECENTLY_USED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（最近最久未使用）：最久未使用的机器优先被选举；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FAILOVER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（故障转移）：按照顺序依次进行心跳检测，第一个心跳检测成功的机器选定为目标执行器并发起调度；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BUSYOVER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（忙碌转移）：按照顺序依次进行空闲检测，第一个空闲检测成功的机器选定为目标执行器并发起调度；</a:t>
            </a: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SHARDING_BROADCAST(</a:t>
            </a:r>
            <a:r>
              <a:rPr lang="zh-CN" altLang="en-US" sz="1400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分片广播</a:t>
            </a:r>
            <a:r>
              <a:rPr lang="en-US" altLang="zh-CN" sz="1400" b="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)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：广播触发对应集群中所有机器执行一次任务，同时系统自动传递分片参数；可根据分片参数开发分片任务；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BD77A5-4B40-449B-B95E-9DA90B2B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68" y="1461910"/>
            <a:ext cx="3451713" cy="2214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96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A0C3-0819-4405-BAAA-79D25CB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6B29E-6D53-4E74-A49B-F3CC6E1F6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路由策略</a:t>
            </a:r>
            <a:r>
              <a:rPr lang="en-US" altLang="zh-CN" dirty="0"/>
              <a:t>(</a:t>
            </a:r>
            <a:r>
              <a:rPr lang="zh-CN" altLang="en-US" dirty="0"/>
              <a:t>轮询</a:t>
            </a:r>
            <a:r>
              <a:rPr lang="en-US" altLang="zh-CN" dirty="0"/>
              <a:t>)-</a:t>
            </a:r>
            <a:r>
              <a:rPr lang="zh-CN" altLang="en-US" dirty="0"/>
              <a:t>案例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7A999C-3E52-405D-82CD-874840804D03}"/>
              </a:ext>
            </a:extLst>
          </p:cNvPr>
          <p:cNvSpPr txBox="1">
            <a:spLocks/>
          </p:cNvSpPr>
          <p:nvPr/>
        </p:nvSpPr>
        <p:spPr>
          <a:xfrm>
            <a:off x="746600" y="1646134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修改任务为</a:t>
            </a:r>
            <a:r>
              <a:rPr lang="zh-CN" altLang="en-US" dirty="0">
                <a:solidFill>
                  <a:srgbClr val="C00000"/>
                </a:solidFill>
              </a:rPr>
              <a:t>轮询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0DB199B-73EB-4449-9477-46A44382496B}"/>
              </a:ext>
            </a:extLst>
          </p:cNvPr>
          <p:cNvSpPr txBox="1">
            <a:spLocks/>
          </p:cNvSpPr>
          <p:nvPr/>
        </p:nvSpPr>
        <p:spPr>
          <a:xfrm>
            <a:off x="746600" y="4100278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启动多个微服务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14B134-46D3-408D-ADCE-9B5661D1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25" y="2265188"/>
            <a:ext cx="7585750" cy="1775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D4796C-8677-4539-B6C1-CCD0831F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25" y="4647962"/>
            <a:ext cx="7585750" cy="2066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45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B47C6-591C-478F-8C66-0A04D41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A806B-ED94-49E7-B1D6-CC85D0B26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路由策略</a:t>
            </a:r>
            <a:r>
              <a:rPr lang="en-US" altLang="zh-CN" dirty="0"/>
              <a:t>(</a:t>
            </a:r>
            <a:r>
              <a:rPr lang="zh-CN" altLang="en-US" dirty="0"/>
              <a:t>分片广播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A1451-BFE7-4166-99EC-C9B3C2329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903051" cy="998151"/>
          </a:xfrm>
        </p:spPr>
        <p:txBody>
          <a:bodyPr/>
          <a:lstStyle/>
          <a:p>
            <a:r>
              <a:rPr lang="zh-CN" altLang="en-US" dirty="0"/>
              <a:t>执行器集群部署时，任务路由策略选择”分片广播”情况下，一次任务调度将会广播触发对应集群中所有执行器执行一次任务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AD7AE4-7A82-4A3B-83F8-66854309016C}"/>
              </a:ext>
            </a:extLst>
          </p:cNvPr>
          <p:cNvSpPr/>
          <p:nvPr/>
        </p:nvSpPr>
        <p:spPr>
          <a:xfrm>
            <a:off x="2727132" y="3024316"/>
            <a:ext cx="1303283" cy="67266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实例</a:t>
            </a:r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1</a:t>
            </a:r>
            <a:endParaRPr lang="zh-CN" altLang="en-US" sz="16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4472C7-0DE1-4F48-AA5E-E42BA651DEF2}"/>
              </a:ext>
            </a:extLst>
          </p:cNvPr>
          <p:cNvSpPr/>
          <p:nvPr/>
        </p:nvSpPr>
        <p:spPr>
          <a:xfrm>
            <a:off x="2727131" y="4050143"/>
            <a:ext cx="1303283" cy="67266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实例</a:t>
            </a:r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2</a:t>
            </a:r>
            <a:endParaRPr lang="zh-CN" altLang="en-US" sz="16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9E5684-F953-442B-BCC4-9B4ABE773549}"/>
              </a:ext>
            </a:extLst>
          </p:cNvPr>
          <p:cNvSpPr/>
          <p:nvPr/>
        </p:nvSpPr>
        <p:spPr>
          <a:xfrm>
            <a:off x="2727131" y="5075970"/>
            <a:ext cx="1303283" cy="67266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实例</a:t>
            </a:r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3</a:t>
            </a:r>
            <a:endParaRPr lang="zh-CN" altLang="en-US" sz="1600" dirty="0">
              <a:solidFill>
                <a:srgbClr val="333333"/>
              </a:solidFill>
              <a:ea typeface="Alibaba PuHuiTi B"/>
            </a:endParaRPr>
          </a:p>
        </p:txBody>
      </p:sp>
      <p:graphicFrame>
        <p:nvGraphicFramePr>
          <p:cNvPr id="26" name="表格 27">
            <a:extLst>
              <a:ext uri="{FF2B5EF4-FFF2-40B4-BE49-F238E27FC236}">
                <a16:creationId xmlns:a16="http://schemas.microsoft.com/office/drawing/2014/main" id="{34F06A9A-0109-4F63-8BE6-6B5E1DC3D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88216"/>
              </p:ext>
            </p:extLst>
          </p:nvPr>
        </p:nvGraphicFramePr>
        <p:xfrm>
          <a:off x="7414247" y="2654389"/>
          <a:ext cx="13032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84">
                  <a:extLst>
                    <a:ext uri="{9D8B030D-6E8A-4147-A177-3AD203B41FA5}">
                      <a16:colId xmlns:a16="http://schemas.microsoft.com/office/drawing/2014/main" val="2255581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Alibaba PuHuiTi B"/>
                        </a:rPr>
                        <a:t>任务项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3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1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4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2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3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3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4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5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6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7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9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Alibaba PuHuiTi B"/>
                        </a:rPr>
                        <a:t>任务</a:t>
                      </a:r>
                      <a:r>
                        <a:rPr lang="en-US" altLang="zh-CN" sz="1400" dirty="0">
                          <a:ea typeface="Alibaba PuHuiTi B"/>
                        </a:rPr>
                        <a:t>8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…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360990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B6F876E-8BF1-477D-8EED-B692D28A9816}"/>
              </a:ext>
            </a:extLst>
          </p:cNvPr>
          <p:cNvCxnSpPr>
            <a:stCxn id="21" idx="3"/>
          </p:cNvCxnSpPr>
          <p:nvPr/>
        </p:nvCxnSpPr>
        <p:spPr>
          <a:xfrm flipV="1">
            <a:off x="4030415" y="3226777"/>
            <a:ext cx="3383832" cy="13387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C0C5FA-EEC9-4DA5-BCEA-DC86389BB7D4}"/>
              </a:ext>
            </a:extLst>
          </p:cNvPr>
          <p:cNvCxnSpPr>
            <a:stCxn id="21" idx="3"/>
          </p:cNvCxnSpPr>
          <p:nvPr/>
        </p:nvCxnSpPr>
        <p:spPr>
          <a:xfrm>
            <a:off x="4030415" y="3360647"/>
            <a:ext cx="3383832" cy="217822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C5A9305-A749-4460-8EC7-B6BA71733265}"/>
              </a:ext>
            </a:extLst>
          </p:cNvPr>
          <p:cNvCxnSpPr>
            <a:stCxn id="22" idx="3"/>
          </p:cNvCxnSpPr>
          <p:nvPr/>
        </p:nvCxnSpPr>
        <p:spPr>
          <a:xfrm flipV="1">
            <a:off x="4030414" y="4269366"/>
            <a:ext cx="3383833" cy="117108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294763-55B7-4C28-84DA-9381B25BCF5D}"/>
              </a:ext>
            </a:extLst>
          </p:cNvPr>
          <p:cNvCxnSpPr>
            <a:stCxn id="22" idx="3"/>
          </p:cNvCxnSpPr>
          <p:nvPr/>
        </p:nvCxnSpPr>
        <p:spPr>
          <a:xfrm>
            <a:off x="4030414" y="4386474"/>
            <a:ext cx="3383833" cy="33633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AB8352-07E6-49CB-95B2-52472133D835}"/>
              </a:ext>
            </a:extLst>
          </p:cNvPr>
          <p:cNvCxnSpPr>
            <a:stCxn id="23" idx="3"/>
          </p:cNvCxnSpPr>
          <p:nvPr/>
        </p:nvCxnSpPr>
        <p:spPr>
          <a:xfrm>
            <a:off x="4030414" y="5412301"/>
            <a:ext cx="3383833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F49C155-0397-4165-B566-E7C31E48BA31}"/>
              </a:ext>
            </a:extLst>
          </p:cNvPr>
          <p:cNvCxnSpPr>
            <a:stCxn id="23" idx="3"/>
          </p:cNvCxnSpPr>
          <p:nvPr/>
        </p:nvCxnSpPr>
        <p:spPr>
          <a:xfrm>
            <a:off x="4030414" y="5412301"/>
            <a:ext cx="3383833" cy="39941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B7D310A-B054-4455-8CE6-2A47C016969B}"/>
              </a:ext>
            </a:extLst>
          </p:cNvPr>
          <p:cNvCxnSpPr>
            <a:stCxn id="21" idx="3"/>
          </p:cNvCxnSpPr>
          <p:nvPr/>
        </p:nvCxnSpPr>
        <p:spPr>
          <a:xfrm>
            <a:off x="4030415" y="3360647"/>
            <a:ext cx="3383832" cy="60468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2BA1BF2-033E-4098-A6E7-0B64D2839C88}"/>
              </a:ext>
            </a:extLst>
          </p:cNvPr>
          <p:cNvCxnSpPr>
            <a:stCxn id="22" idx="3"/>
          </p:cNvCxnSpPr>
          <p:nvPr/>
        </p:nvCxnSpPr>
        <p:spPr>
          <a:xfrm>
            <a:off x="4030414" y="4386474"/>
            <a:ext cx="3383833" cy="689496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1FAE952-2BF1-4F12-AB23-2B1C25008FD5}"/>
              </a:ext>
            </a:extLst>
          </p:cNvPr>
          <p:cNvCxnSpPr>
            <a:stCxn id="23" idx="3"/>
          </p:cNvCxnSpPr>
          <p:nvPr/>
        </p:nvCxnSpPr>
        <p:spPr>
          <a:xfrm>
            <a:off x="4030414" y="5412301"/>
            <a:ext cx="3383833" cy="77748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B47C6-591C-478F-8C66-0A04D41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A806B-ED94-49E7-B1D6-CC85D0B26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路由策略</a:t>
            </a:r>
            <a:r>
              <a:rPr lang="en-US" altLang="zh-CN" dirty="0"/>
              <a:t>(</a:t>
            </a:r>
            <a:r>
              <a:rPr lang="zh-CN" altLang="en-US" dirty="0"/>
              <a:t>分片广播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A1451-BFE7-4166-99EC-C9B3C2329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903051" cy="998151"/>
          </a:xfrm>
        </p:spPr>
        <p:txBody>
          <a:bodyPr/>
          <a:lstStyle/>
          <a:p>
            <a:r>
              <a:rPr lang="zh-CN" altLang="en-US" dirty="0"/>
              <a:t>执行器集群部署时，任务路由策略选择”分片广播”情况下，一次任务调度将会广播触发对应集群中所有执行器执行一次任务</a:t>
            </a:r>
          </a:p>
        </p:txBody>
      </p:sp>
      <p:graphicFrame>
        <p:nvGraphicFramePr>
          <p:cNvPr id="26" name="表格 27">
            <a:extLst>
              <a:ext uri="{FF2B5EF4-FFF2-40B4-BE49-F238E27FC236}">
                <a16:creationId xmlns:a16="http://schemas.microsoft.com/office/drawing/2014/main" id="{34F06A9A-0109-4F63-8BE6-6B5E1DC3D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98344"/>
              </p:ext>
            </p:extLst>
          </p:nvPr>
        </p:nvGraphicFramePr>
        <p:xfrm>
          <a:off x="8251537" y="2724281"/>
          <a:ext cx="13032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84">
                  <a:extLst>
                    <a:ext uri="{9D8B030D-6E8A-4147-A177-3AD203B41FA5}">
                      <a16:colId xmlns:a16="http://schemas.microsoft.com/office/drawing/2014/main" val="2255581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Alibaba PuHuiTi B"/>
                        </a:rPr>
                        <a:t>任务项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3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a typeface="Alibaba PuHuiTi B"/>
                        </a:rPr>
                        <a:t>1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4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2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3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3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4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5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6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7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9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8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Alibaba PuHuiTi B"/>
                        </a:rPr>
                        <a:t>…</a:t>
                      </a:r>
                      <a:endParaRPr lang="zh-CN" altLang="en-US" sz="14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360990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E89C703C-300C-446C-9734-529C3ABA5126}"/>
              </a:ext>
            </a:extLst>
          </p:cNvPr>
          <p:cNvGrpSpPr/>
          <p:nvPr/>
        </p:nvGrpSpPr>
        <p:grpSpPr>
          <a:xfrm>
            <a:off x="3406159" y="3024316"/>
            <a:ext cx="2705120" cy="2724316"/>
            <a:chOff x="3406159" y="3024316"/>
            <a:chExt cx="2705120" cy="272431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F816B4-C10E-44AD-A9BF-9EDA66643BD6}"/>
                </a:ext>
              </a:extLst>
            </p:cNvPr>
            <p:cNvSpPr/>
            <p:nvPr/>
          </p:nvSpPr>
          <p:spPr>
            <a:xfrm>
              <a:off x="4807996" y="3024316"/>
              <a:ext cx="1303283" cy="6726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分片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0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B6DEF9-3469-42F3-A264-156A245C3FC1}"/>
                </a:ext>
              </a:extLst>
            </p:cNvPr>
            <p:cNvSpPr/>
            <p:nvPr/>
          </p:nvSpPr>
          <p:spPr>
            <a:xfrm>
              <a:off x="4807995" y="4050143"/>
              <a:ext cx="1303283" cy="6726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分片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1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E2917F-1CA5-4528-B6EA-E14E975DBFE2}"/>
                </a:ext>
              </a:extLst>
            </p:cNvPr>
            <p:cNvSpPr/>
            <p:nvPr/>
          </p:nvSpPr>
          <p:spPr>
            <a:xfrm>
              <a:off x="4807995" y="5075970"/>
              <a:ext cx="1303283" cy="672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分片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2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70F1AA8-599C-4B5D-94BE-7D41B9C4C358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>
              <a:off x="3406160" y="3360647"/>
              <a:ext cx="1401836" cy="0"/>
            </a:xfrm>
            <a:prstGeom prst="line">
              <a:avLst/>
            </a:prstGeom>
            <a:ln w="19050">
              <a:solidFill>
                <a:srgbClr val="49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DEB94A8-3A4D-40FB-9C72-CD5EC9C421F4}"/>
                </a:ext>
              </a:extLst>
            </p:cNvPr>
            <p:cNvCxnSpPr>
              <a:stCxn id="22" idx="3"/>
              <a:endCxn id="24" idx="1"/>
            </p:cNvCxnSpPr>
            <p:nvPr/>
          </p:nvCxnSpPr>
          <p:spPr>
            <a:xfrm>
              <a:off x="3406159" y="4386474"/>
              <a:ext cx="1401836" cy="0"/>
            </a:xfrm>
            <a:prstGeom prst="line">
              <a:avLst/>
            </a:prstGeom>
            <a:ln w="19050">
              <a:solidFill>
                <a:srgbClr val="49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7226113-7D8F-4FFB-8E6D-8050F5428D14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>
              <a:off x="3406159" y="5412301"/>
              <a:ext cx="1401836" cy="0"/>
            </a:xfrm>
            <a:prstGeom prst="line">
              <a:avLst/>
            </a:prstGeom>
            <a:ln w="19050">
              <a:solidFill>
                <a:srgbClr val="49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7B868B-1F89-4544-B84E-1A21BB86C1D6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111278" y="3275294"/>
            <a:ext cx="2140259" cy="111118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D7C0EB-132D-4E07-A0E6-F5B9E19EE63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111278" y="3688306"/>
            <a:ext cx="2140259" cy="172399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FAD08CC-80B4-43AC-BC79-282ACE372ED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111279" y="3360647"/>
            <a:ext cx="2140258" cy="65531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476CA6-20D2-4D23-BE54-68EF6BBFE4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111278" y="4386474"/>
            <a:ext cx="2140259" cy="3417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70D837-6049-49D1-A11C-B33D1C5F9E3F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111278" y="4791158"/>
            <a:ext cx="2140259" cy="62114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9FA77A2-C79C-4D26-B15E-77A26DBEFAB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111279" y="3360647"/>
            <a:ext cx="2140258" cy="1817665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CED62C-C5DF-4973-8B76-50545DFA15D4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111278" y="4386474"/>
            <a:ext cx="2140259" cy="113790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305F29C-8E12-4A5E-804E-DDE02D348272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6111278" y="5412301"/>
            <a:ext cx="2140259" cy="45299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19CD78-0EF7-45D4-A452-40D8D466AAFA}"/>
              </a:ext>
            </a:extLst>
          </p:cNvPr>
          <p:cNvGrpSpPr/>
          <p:nvPr/>
        </p:nvGrpSpPr>
        <p:grpSpPr>
          <a:xfrm>
            <a:off x="1561217" y="2852879"/>
            <a:ext cx="2490952" cy="3451205"/>
            <a:chOff x="1561217" y="2852879"/>
            <a:chExt cx="2490952" cy="345120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AD7AE4-7A82-4A3B-83F8-66854309016C}"/>
                </a:ext>
              </a:extLst>
            </p:cNvPr>
            <p:cNvSpPr/>
            <p:nvPr/>
          </p:nvSpPr>
          <p:spPr>
            <a:xfrm>
              <a:off x="2102877" y="3024316"/>
              <a:ext cx="1303283" cy="672662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实例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1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F4472C7-0DE1-4F48-AA5E-E42BA651DEF2}"/>
                </a:ext>
              </a:extLst>
            </p:cNvPr>
            <p:cNvSpPr/>
            <p:nvPr/>
          </p:nvSpPr>
          <p:spPr>
            <a:xfrm>
              <a:off x="2102876" y="4050143"/>
              <a:ext cx="1303283" cy="672662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实例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2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A9E5684-F953-442B-BCC4-9B4ABE773549}"/>
                </a:ext>
              </a:extLst>
            </p:cNvPr>
            <p:cNvSpPr/>
            <p:nvPr/>
          </p:nvSpPr>
          <p:spPr>
            <a:xfrm>
              <a:off x="2102876" y="5075970"/>
              <a:ext cx="1303283" cy="672662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实例</a:t>
              </a:r>
              <a:r>
                <a:rPr lang="en-US" altLang="zh-CN" sz="1600" dirty="0">
                  <a:solidFill>
                    <a:srgbClr val="333333"/>
                  </a:solidFill>
                  <a:ea typeface="Alibaba PuHuiTi B"/>
                </a:rPr>
                <a:t>3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E3116AE-09F8-4575-AB24-D12ED1BC8D6A}"/>
                </a:ext>
              </a:extLst>
            </p:cNvPr>
            <p:cNvSpPr/>
            <p:nvPr/>
          </p:nvSpPr>
          <p:spPr>
            <a:xfrm>
              <a:off x="1561217" y="2852879"/>
              <a:ext cx="2490952" cy="3451205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占位符 3">
              <a:extLst>
                <a:ext uri="{FF2B5EF4-FFF2-40B4-BE49-F238E27FC236}">
                  <a16:creationId xmlns:a16="http://schemas.microsoft.com/office/drawing/2014/main" id="{464A1632-26D7-4E66-A32D-E9CC609CB2D3}"/>
                </a:ext>
              </a:extLst>
            </p:cNvPr>
            <p:cNvSpPr txBox="1">
              <a:spLocks/>
            </p:cNvSpPr>
            <p:nvPr/>
          </p:nvSpPr>
          <p:spPr>
            <a:xfrm>
              <a:off x="2178094" y="5846079"/>
              <a:ext cx="1397876" cy="44990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执行器集群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9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9277-50FA-4097-9C2C-2E1F29E2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3422E-F57C-40DF-B956-83FC76426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路由策略</a:t>
            </a:r>
            <a:r>
              <a:rPr lang="en-US" altLang="zh-CN" dirty="0"/>
              <a:t>(</a:t>
            </a:r>
            <a:r>
              <a:rPr lang="zh-CN" altLang="en-US" dirty="0"/>
              <a:t>分片广播</a:t>
            </a:r>
            <a:r>
              <a:rPr lang="en-US" altLang="zh-CN" dirty="0"/>
              <a:t>)-</a:t>
            </a:r>
            <a:r>
              <a:rPr lang="zh-CN" altLang="en-US" dirty="0"/>
              <a:t>案例</a:t>
            </a: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93D1F119-3FBD-41FC-AF49-64E6A729DF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578" y="3275427"/>
            <a:ext cx="3837880" cy="517190"/>
          </a:xfrm>
        </p:spPr>
        <p:txBody>
          <a:bodyPr/>
          <a:lstStyle/>
          <a:p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①：创建分片执行器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E8CB05-8A73-4113-82BC-E55963C7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01" y="2086948"/>
            <a:ext cx="4333874" cy="2894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0D38DD9-79D7-418B-8C9A-EB1201D53ECA}"/>
              </a:ext>
            </a:extLst>
          </p:cNvPr>
          <p:cNvSpPr txBox="1">
            <a:spLocks/>
          </p:cNvSpPr>
          <p:nvPr/>
        </p:nvSpPr>
        <p:spPr>
          <a:xfrm>
            <a:off x="785395" y="5019353"/>
            <a:ext cx="364132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②：创建任务，路由策略为</a:t>
            </a:r>
            <a:r>
              <a:rPr lang="zh-CN" altLang="en-US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分片广播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585EDA-0D26-4012-8551-662BAB1F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46" y="5610773"/>
            <a:ext cx="8426108" cy="924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D11131BB-5595-45D4-B898-5E5DFEE1B4B5}"/>
              </a:ext>
            </a:extLst>
          </p:cNvPr>
          <p:cNvSpPr txBox="1">
            <a:spLocks/>
          </p:cNvSpPr>
          <p:nvPr/>
        </p:nvSpPr>
        <p:spPr>
          <a:xfrm>
            <a:off x="710880" y="1553449"/>
            <a:ext cx="926206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需求：让两个节点同时执行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10000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个任务，每个节点分别执行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5000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个任务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325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9277-50FA-4097-9C2C-2E1F29E2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3422E-F57C-40DF-B956-83FC76426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路由策略</a:t>
            </a:r>
            <a:r>
              <a:rPr lang="en-US" altLang="zh-CN" dirty="0"/>
              <a:t>(</a:t>
            </a:r>
            <a:r>
              <a:rPr lang="zh-CN" altLang="en-US" dirty="0"/>
              <a:t>分片广播</a:t>
            </a:r>
            <a:r>
              <a:rPr lang="en-US" altLang="zh-CN" dirty="0"/>
              <a:t>)-</a:t>
            </a:r>
            <a:r>
              <a:rPr lang="zh-CN" altLang="en-US" dirty="0"/>
              <a:t>案例</a:t>
            </a: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93D1F119-3FBD-41FC-AF49-64E6A729DF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940" y="1646133"/>
            <a:ext cx="9214230" cy="2684773"/>
          </a:xfrm>
        </p:spPr>
        <p:txBody>
          <a:bodyPr/>
          <a:lstStyle/>
          <a:p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③：分片广播代码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分片参数</a:t>
            </a:r>
          </a:p>
          <a:p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index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：当前分片序号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从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开始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，执行器集群列表中当前执行器的序号；</a:t>
            </a:r>
          </a:p>
          <a:p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total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：总分片数，执行器集群的总机器数量；</a:t>
            </a:r>
            <a:endParaRPr lang="zh-CN" altLang="en-US" sz="1400" dirty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737AAD-2D61-49CB-82BF-CFA38E3B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484" y="3429000"/>
            <a:ext cx="8867686" cy="263149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@XxlJob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"shadingSample"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shardingJobHandler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分片参数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shardIndex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XxlJobHelper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getShardIndex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shardTotal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XxlJobHelper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getShardTotal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XxlJobHelper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分片参数：当前分片序号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= {},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总分片数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= {}"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shardIndex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shardTotal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业务逻辑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getList();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integer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shardTotal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shardIndex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shardIndex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分片执行，执行数据为：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5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6F12-A20B-4440-BC94-E907F323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F3541-5F11-4CD3-89E1-C7494926B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769B4-349E-43AE-BA75-D0BE834C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51" y="1457271"/>
            <a:ext cx="2634119" cy="4997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3864B76F-F1FA-4570-AC20-C10ED18E59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973841"/>
            <a:ext cx="5271176" cy="625726"/>
          </a:xfrm>
        </p:spPr>
        <p:txBody>
          <a:bodyPr/>
          <a:lstStyle/>
          <a:p>
            <a:r>
              <a:rPr lang="zh-CN" altLang="en-US" dirty="0"/>
              <a:t>目前实现的思路：从数据库直接按照发布时间倒序查询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A420045-6216-47BB-B7ED-4E099898EFF9}"/>
              </a:ext>
            </a:extLst>
          </p:cNvPr>
          <p:cNvSpPr txBox="1">
            <a:spLocks/>
          </p:cNvSpPr>
          <p:nvPr/>
        </p:nvSpPr>
        <p:spPr>
          <a:xfrm>
            <a:off x="736520" y="4502418"/>
            <a:ext cx="5271176" cy="9089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新发布的文章会展示在前面，并不是热点文章</a:t>
            </a:r>
            <a:endParaRPr lang="en-US" altLang="zh-CN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90D7383D-2605-411B-8682-1437C6FCF682}"/>
              </a:ext>
            </a:extLst>
          </p:cNvPr>
          <p:cNvSpPr txBox="1">
            <a:spLocks/>
          </p:cNvSpPr>
          <p:nvPr/>
        </p:nvSpPr>
        <p:spPr>
          <a:xfrm>
            <a:off x="736520" y="3360122"/>
            <a:ext cx="5271176" cy="100195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如何访问量较大，直接查询数据库，压力较大</a:t>
            </a:r>
          </a:p>
        </p:txBody>
      </p:sp>
    </p:spTree>
    <p:extLst>
      <p:ext uri="{BB962C8B-B14F-4D97-AF65-F5344CB8AC3E}">
        <p14:creationId xmlns:p14="http://schemas.microsoft.com/office/powerpoint/2010/main" val="23510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399" y="2766219"/>
            <a:ext cx="6681177" cy="662782"/>
          </a:xfrm>
        </p:spPr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4EF87-D57D-4F30-953F-6FDA16F2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281F0-26BE-49F4-A9B1-01994E492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06CED4-8F42-4673-B828-01DB2FD78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89" y="2120351"/>
            <a:ext cx="7245255" cy="561886"/>
          </a:xfrm>
        </p:spPr>
        <p:txBody>
          <a:bodyPr/>
          <a:lstStyle/>
          <a:p>
            <a:r>
              <a:rPr lang="zh-CN" altLang="en-US" dirty="0"/>
              <a:t>需求：为每个频道缓存热度较高的</a:t>
            </a:r>
            <a:r>
              <a:rPr lang="en-US" altLang="zh-CN" dirty="0"/>
              <a:t>30</a:t>
            </a:r>
            <a:r>
              <a:rPr lang="zh-CN" altLang="en-US" dirty="0"/>
              <a:t>条文章优先展示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EC6A02-0A34-4C2D-A787-3D525B60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57" y="1457271"/>
            <a:ext cx="2634119" cy="4997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B96C9B72-8EF2-4476-A117-20017C595AD0}"/>
              </a:ext>
            </a:extLst>
          </p:cNvPr>
          <p:cNvSpPr txBox="1">
            <a:spLocks/>
          </p:cNvSpPr>
          <p:nvPr/>
        </p:nvSpPr>
        <p:spPr>
          <a:xfrm>
            <a:off x="688090" y="3429001"/>
            <a:ext cx="7245255" cy="5618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判断文章热度较高的标准是什么？</a:t>
            </a:r>
            <a:endParaRPr lang="en-US" altLang="zh-CN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7F4BD8C-7991-4EE9-95C6-93E53F8E4726}"/>
              </a:ext>
            </a:extLst>
          </p:cNvPr>
          <p:cNvSpPr txBox="1">
            <a:spLocks/>
          </p:cNvSpPr>
          <p:nvPr/>
        </p:nvSpPr>
        <p:spPr>
          <a:xfrm>
            <a:off x="710880" y="3929133"/>
            <a:ext cx="7245255" cy="6341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文章：阅读，点赞，评论，收藏</a:t>
            </a:r>
          </a:p>
        </p:txBody>
      </p:sp>
    </p:spTree>
    <p:extLst>
      <p:ext uri="{BB962C8B-B14F-4D97-AF65-F5344CB8AC3E}">
        <p14:creationId xmlns:p14="http://schemas.microsoft.com/office/powerpoint/2010/main" val="17058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ECF20-CC32-4643-A090-3108C3BA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7DDB6-D5B3-4E43-A71E-B0E983152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62C7FE-4A2C-4EE8-A6F4-49397EA8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19" y="2346888"/>
            <a:ext cx="729615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723C45-7FE3-4046-BCAC-C1F47B99E844}"/>
              </a:ext>
            </a:extLst>
          </p:cNvPr>
          <p:cNvSpPr/>
          <p:nvPr/>
        </p:nvSpPr>
        <p:spPr>
          <a:xfrm>
            <a:off x="1897166" y="4042160"/>
            <a:ext cx="6622991" cy="760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EBC1B6DA-E212-4111-8B7D-42634EDFAB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184" y="1640836"/>
            <a:ext cx="7245255" cy="561886"/>
          </a:xfrm>
        </p:spPr>
        <p:txBody>
          <a:bodyPr/>
          <a:lstStyle/>
          <a:p>
            <a:r>
              <a:rPr lang="en-US" altLang="zh-CN" dirty="0" err="1"/>
              <a:t>ap_article</a:t>
            </a:r>
            <a:r>
              <a:rPr lang="zh-CN" altLang="en-US" dirty="0"/>
              <a:t>文章表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95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D819-9F84-4D12-A8EC-DB10FA2A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D4D91-897E-4945-B996-4BD933965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42CB58-A88C-4A64-9393-4530B4C511C4}"/>
              </a:ext>
            </a:extLst>
          </p:cNvPr>
          <p:cNvSpPr/>
          <p:nvPr/>
        </p:nvSpPr>
        <p:spPr>
          <a:xfrm>
            <a:off x="710880" y="2934480"/>
            <a:ext cx="1730667" cy="51719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查询前</a:t>
            </a:r>
            <a:r>
              <a:rPr lang="en-US" altLang="zh-CN" sz="1400" dirty="0">
                <a:solidFill>
                  <a:srgbClr val="333333"/>
                </a:solidFill>
                <a:ea typeface="Alibaba PuHuiTi B"/>
              </a:rPr>
              <a:t>5</a:t>
            </a:r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天的文章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775FE9-F324-4939-A5E5-F56B56C42226}"/>
              </a:ext>
            </a:extLst>
          </p:cNvPr>
          <p:cNvSpPr/>
          <p:nvPr/>
        </p:nvSpPr>
        <p:spPr>
          <a:xfrm>
            <a:off x="5935889" y="2111133"/>
            <a:ext cx="2097159" cy="64036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查询所有的频道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126741-2EB8-46F9-849B-417383A4DBF9}"/>
              </a:ext>
            </a:extLst>
          </p:cNvPr>
          <p:cNvGrpSpPr/>
          <p:nvPr/>
        </p:nvGrpSpPr>
        <p:grpSpPr>
          <a:xfrm>
            <a:off x="2441547" y="2934480"/>
            <a:ext cx="2346885" cy="517190"/>
            <a:chOff x="2441547" y="2934480"/>
            <a:chExt cx="2346885" cy="5171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420F7C-5914-46ED-9DAE-C49A38980F55}"/>
                </a:ext>
              </a:extLst>
            </p:cNvPr>
            <p:cNvSpPr/>
            <p:nvPr/>
          </p:nvSpPr>
          <p:spPr>
            <a:xfrm>
              <a:off x="3057765" y="2934480"/>
              <a:ext cx="1730667" cy="51719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Alibaba PuHuiTi B"/>
                </a:rPr>
                <a:t>计算文章分值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EA4E6E0-454D-4D60-BAA3-3AF6D0897B6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441547" y="3193075"/>
              <a:ext cx="616218" cy="0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96DE6609-91FA-4B6C-8AC9-0D05CC58A32B}"/>
              </a:ext>
            </a:extLst>
          </p:cNvPr>
          <p:cNvSpPr txBox="1">
            <a:spLocks/>
          </p:cNvSpPr>
          <p:nvPr/>
        </p:nvSpPr>
        <p:spPr>
          <a:xfrm>
            <a:off x="3256648" y="3656477"/>
            <a:ext cx="1332900" cy="16412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阅读权重：</a:t>
            </a:r>
            <a:r>
              <a:rPr lang="en-US" altLang="zh-CN" sz="1400" dirty="0"/>
              <a:t>1</a:t>
            </a:r>
          </a:p>
          <a:p>
            <a:r>
              <a:rPr lang="zh-CN" altLang="en-US" sz="1400" dirty="0"/>
              <a:t>点赞权重：</a:t>
            </a:r>
            <a:r>
              <a:rPr lang="en-US" altLang="zh-CN" sz="1400" dirty="0"/>
              <a:t>3</a:t>
            </a:r>
          </a:p>
          <a:p>
            <a:r>
              <a:rPr lang="zh-CN" altLang="en-US" sz="1400" dirty="0"/>
              <a:t>评论权重：</a:t>
            </a:r>
            <a:r>
              <a:rPr lang="en-US" altLang="zh-CN" sz="1400" dirty="0"/>
              <a:t>5</a:t>
            </a:r>
          </a:p>
          <a:p>
            <a:r>
              <a:rPr lang="zh-CN" altLang="en-US" sz="1400" dirty="0"/>
              <a:t>收藏权重：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735A4D-9DCE-460D-875E-209A274603CE}"/>
              </a:ext>
            </a:extLst>
          </p:cNvPr>
          <p:cNvSpPr/>
          <p:nvPr/>
        </p:nvSpPr>
        <p:spPr>
          <a:xfrm>
            <a:off x="5935889" y="3618452"/>
            <a:ext cx="2097159" cy="64036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全部文章数据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1293CFA-F0A2-4949-BB43-34B1DDE25E7A}"/>
              </a:ext>
            </a:extLst>
          </p:cNvPr>
          <p:cNvGrpSpPr/>
          <p:nvPr/>
        </p:nvGrpSpPr>
        <p:grpSpPr>
          <a:xfrm>
            <a:off x="8033048" y="2114407"/>
            <a:ext cx="2965390" cy="640366"/>
            <a:chOff x="8033048" y="2114407"/>
            <a:chExt cx="2965390" cy="64036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65FAE76-A45C-485A-9B1D-5D03045EEC1D}"/>
                </a:ext>
              </a:extLst>
            </p:cNvPr>
            <p:cNvSpPr/>
            <p:nvPr/>
          </p:nvSpPr>
          <p:spPr>
            <a:xfrm>
              <a:off x="8901279" y="2114407"/>
              <a:ext cx="2097159" cy="640366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检索出每个频道的文章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16C97F9-E1B1-46F4-89FD-613DBCFB22DB}"/>
                </a:ext>
              </a:extLst>
            </p:cNvPr>
            <p:cNvCxnSpPr>
              <a:stCxn id="8" idx="3"/>
              <a:endCxn id="24" idx="1"/>
            </p:cNvCxnSpPr>
            <p:nvPr/>
          </p:nvCxnSpPr>
          <p:spPr>
            <a:xfrm>
              <a:off x="8033048" y="2431316"/>
              <a:ext cx="868231" cy="3274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0FBA7D1-4694-44C0-B384-3C8C6A593FF0}"/>
              </a:ext>
            </a:extLst>
          </p:cNvPr>
          <p:cNvGrpSpPr/>
          <p:nvPr/>
        </p:nvGrpSpPr>
        <p:grpSpPr>
          <a:xfrm>
            <a:off x="8901276" y="2754773"/>
            <a:ext cx="2097159" cy="1504045"/>
            <a:chOff x="8901276" y="2754773"/>
            <a:chExt cx="2097159" cy="150404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E477204-C5BD-4261-AEC9-1087C8DDD6E0}"/>
                </a:ext>
              </a:extLst>
            </p:cNvPr>
            <p:cNvSpPr/>
            <p:nvPr/>
          </p:nvSpPr>
          <p:spPr>
            <a:xfrm>
              <a:off x="8901276" y="3618452"/>
              <a:ext cx="2097159" cy="640366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按照分值排序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3817773-82B8-4830-9060-FBC148B7F08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9949856" y="2754773"/>
              <a:ext cx="3" cy="863679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29DCB0-BB23-4A99-A21A-553398ED3A38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>
            <a:off x="8033048" y="3938635"/>
            <a:ext cx="868228" cy="0"/>
          </a:xfrm>
          <a:prstGeom prst="straightConnector1">
            <a:avLst/>
          </a:prstGeom>
          <a:ln w="19050">
            <a:solidFill>
              <a:srgbClr val="5151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2B35C9C-A94D-44B6-BB2F-577D783666F8}"/>
              </a:ext>
            </a:extLst>
          </p:cNvPr>
          <p:cNvGrpSpPr/>
          <p:nvPr/>
        </p:nvGrpSpPr>
        <p:grpSpPr>
          <a:xfrm>
            <a:off x="8901277" y="4258818"/>
            <a:ext cx="2097159" cy="1285829"/>
            <a:chOff x="8901277" y="4258818"/>
            <a:chExt cx="2097159" cy="128582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2C653C-0FE3-4347-8DF3-2940EB631356}"/>
                </a:ext>
              </a:extLst>
            </p:cNvPr>
            <p:cNvSpPr/>
            <p:nvPr/>
          </p:nvSpPr>
          <p:spPr>
            <a:xfrm>
              <a:off x="8901277" y="4904281"/>
              <a:ext cx="2097159" cy="640366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取</a:t>
              </a:r>
              <a:r>
                <a:rPr lang="en-US" altLang="zh-CN" sz="1400" dirty="0">
                  <a:solidFill>
                    <a:srgbClr val="333333"/>
                  </a:solidFill>
                  <a:ea typeface="Alibaba PuHuiTi B"/>
                </a:rPr>
                <a:t>30</a:t>
              </a:r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条分值较高的文章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6EEE6E8-6D4C-48DC-9275-FEFC92949098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9949856" y="4258818"/>
              <a:ext cx="1" cy="645463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3618659-75BD-4A8D-AB3C-FDBC2ECA171F}"/>
              </a:ext>
            </a:extLst>
          </p:cNvPr>
          <p:cNvGrpSpPr/>
          <p:nvPr/>
        </p:nvGrpSpPr>
        <p:grpSpPr>
          <a:xfrm>
            <a:off x="6455905" y="4777100"/>
            <a:ext cx="2445372" cy="902454"/>
            <a:chOff x="6455905" y="4777100"/>
            <a:chExt cx="2445372" cy="902454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63CB7D09-8423-41E2-8F1B-924E04A1A0D8}"/>
                </a:ext>
              </a:extLst>
            </p:cNvPr>
            <p:cNvSpPr/>
            <p:nvPr/>
          </p:nvSpPr>
          <p:spPr>
            <a:xfrm>
              <a:off x="6455905" y="4777100"/>
              <a:ext cx="991312" cy="902454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ea typeface="Alibaba PuHuiTi B"/>
                </a:rPr>
                <a:t>redis</a:t>
              </a:r>
              <a:endParaRPr lang="zh-CN" altLang="en-US" sz="1400" dirty="0">
                <a:solidFill>
                  <a:schemeClr val="bg1"/>
                </a:solidFill>
                <a:ea typeface="Alibaba PuHuiTi B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92B1D92-7080-408D-BF5D-C7ABCC23F7A3}"/>
                </a:ext>
              </a:extLst>
            </p:cNvPr>
            <p:cNvCxnSpPr>
              <a:cxnSpLocks/>
              <a:stCxn id="26" idx="1"/>
              <a:endCxn id="56" idx="6"/>
            </p:cNvCxnSpPr>
            <p:nvPr/>
          </p:nvCxnSpPr>
          <p:spPr>
            <a:xfrm flipH="1">
              <a:off x="7447217" y="5224464"/>
              <a:ext cx="1454060" cy="3863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D7B1810-FD43-4D77-A13F-AF48DD29370B}"/>
              </a:ext>
            </a:extLst>
          </p:cNvPr>
          <p:cNvGrpSpPr/>
          <p:nvPr/>
        </p:nvGrpSpPr>
        <p:grpSpPr>
          <a:xfrm>
            <a:off x="4686574" y="2248360"/>
            <a:ext cx="1249315" cy="944715"/>
            <a:chOff x="4686574" y="2248360"/>
            <a:chExt cx="1249315" cy="944715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9753254-9BE1-4938-8801-C208AA09CD3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788432" y="2431316"/>
              <a:ext cx="1147457" cy="761759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占位符 3">
              <a:extLst>
                <a:ext uri="{FF2B5EF4-FFF2-40B4-BE49-F238E27FC236}">
                  <a16:creationId xmlns:a16="http://schemas.microsoft.com/office/drawing/2014/main" id="{EDA927DB-1C66-4056-A6FD-66BF7F9D364A}"/>
                </a:ext>
              </a:extLst>
            </p:cNvPr>
            <p:cNvSpPr txBox="1">
              <a:spLocks/>
            </p:cNvSpPr>
            <p:nvPr/>
          </p:nvSpPr>
          <p:spPr>
            <a:xfrm>
              <a:off x="4686574" y="2248360"/>
              <a:ext cx="953650" cy="39175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每个频道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90A1537-82EE-44AA-8483-3096C961E258}"/>
              </a:ext>
            </a:extLst>
          </p:cNvPr>
          <p:cNvGrpSpPr/>
          <p:nvPr/>
        </p:nvGrpSpPr>
        <p:grpSpPr>
          <a:xfrm>
            <a:off x="4788431" y="3193075"/>
            <a:ext cx="1147458" cy="770199"/>
            <a:chOff x="4788431" y="3193075"/>
            <a:chExt cx="1147458" cy="770199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95F2A5-9140-4425-9D93-6E70D9DF4678}"/>
                </a:ext>
              </a:extLst>
            </p:cNvPr>
            <p:cNvCxnSpPr>
              <a:cxnSpLocks/>
              <a:stCxn id="7" idx="3"/>
              <a:endCxn id="38" idx="1"/>
            </p:cNvCxnSpPr>
            <p:nvPr/>
          </p:nvCxnSpPr>
          <p:spPr>
            <a:xfrm>
              <a:off x="4788432" y="3193075"/>
              <a:ext cx="1147457" cy="745560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占位符 3">
              <a:extLst>
                <a:ext uri="{FF2B5EF4-FFF2-40B4-BE49-F238E27FC236}">
                  <a16:creationId xmlns:a16="http://schemas.microsoft.com/office/drawing/2014/main" id="{2DDF9631-500B-4D87-8F4C-5F4341695EE9}"/>
                </a:ext>
              </a:extLst>
            </p:cNvPr>
            <p:cNvSpPr txBox="1">
              <a:spLocks/>
            </p:cNvSpPr>
            <p:nvPr/>
          </p:nvSpPr>
          <p:spPr>
            <a:xfrm>
              <a:off x="4788431" y="3571524"/>
              <a:ext cx="849693" cy="39175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推荐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C99C13E-4A58-4C6B-A328-1F774153EBFA}"/>
              </a:ext>
            </a:extLst>
          </p:cNvPr>
          <p:cNvGrpSpPr/>
          <p:nvPr/>
        </p:nvGrpSpPr>
        <p:grpSpPr>
          <a:xfrm>
            <a:off x="710879" y="3451670"/>
            <a:ext cx="1730667" cy="1931515"/>
            <a:chOff x="710879" y="3451670"/>
            <a:chExt cx="1730667" cy="193151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4729E7A-425E-4996-9CBA-6558C5B71570}"/>
                </a:ext>
              </a:extLst>
            </p:cNvPr>
            <p:cNvSpPr/>
            <p:nvPr/>
          </p:nvSpPr>
          <p:spPr>
            <a:xfrm>
              <a:off x="710879" y="4674550"/>
              <a:ext cx="1730667" cy="70863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ea typeface="Alibaba PuHuiTi B"/>
                </a:rPr>
                <a:t>定时任务</a:t>
              </a:r>
              <a:r>
                <a:rPr lang="en-US" altLang="zh-CN" sz="1400" dirty="0">
                  <a:solidFill>
                    <a:schemeClr val="bg1"/>
                  </a:solidFill>
                  <a:ea typeface="Alibaba PuHuiTi B"/>
                </a:rPr>
                <a:t>-</a:t>
              </a:r>
              <a:r>
                <a:rPr lang="zh-CN" altLang="en-US" sz="1400" dirty="0">
                  <a:solidFill>
                    <a:schemeClr val="bg1"/>
                  </a:solidFill>
                  <a:ea typeface="Alibaba PuHuiTi B"/>
                </a:rPr>
                <a:t>每天凌晨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D5F0DF3-931B-4A47-9DF5-D1BED1B1490B}"/>
                </a:ext>
              </a:extLst>
            </p:cNvPr>
            <p:cNvCxnSpPr>
              <a:stCxn id="76" idx="0"/>
              <a:endCxn id="6" idx="2"/>
            </p:cNvCxnSpPr>
            <p:nvPr/>
          </p:nvCxnSpPr>
          <p:spPr>
            <a:xfrm flipV="1">
              <a:off x="1576213" y="3451670"/>
              <a:ext cx="1" cy="1222880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5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DE80-3271-4879-A2AB-AAD7D3EB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F1D26-A007-4A57-BAC4-63913234A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定时计算</a:t>
            </a:r>
            <a:r>
              <a:rPr lang="en-US" altLang="zh-CN" dirty="0"/>
              <a:t>-</a:t>
            </a:r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1068B-4865-4A6C-9B29-7584CDF16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1.</a:t>
            </a:r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查询前</a:t>
            </a:r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天的文章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83D0B-F89E-4AEA-9BF4-E0ABD9C36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74" y="2173191"/>
            <a:ext cx="8349241" cy="6001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查询前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天的文章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dayParam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().minusDays(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).toDate();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articleList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apArticleMapper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.findArticleListByLast5Days(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dayParam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92B1E6-5D7D-4C07-AEA5-86E314F0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73" y="3166843"/>
            <a:ext cx="8349241" cy="246221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="findArticleListByLast5Days"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resultMap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="resultMap"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.*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FROM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`ap_article`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LEFT JOIN ap_article_config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.id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.article_id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and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.is_delete != 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and aac.is_down != 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="dayParam != null"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aa.publish_time &lt;![CDATA[&gt;=]]&gt; #{dayParam}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52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DE80-3271-4879-A2AB-AAD7D3EB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F1D26-A007-4A57-BAC4-63913234A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定时计算</a:t>
            </a:r>
            <a:r>
              <a:rPr lang="en-US" altLang="zh-CN" dirty="0"/>
              <a:t>-</a:t>
            </a:r>
            <a:r>
              <a:rPr lang="zh-CN" altLang="en-US" dirty="0"/>
              <a:t>步骤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70B0D76-41E3-434C-AF7F-134B7B345575}"/>
              </a:ext>
            </a:extLst>
          </p:cNvPr>
          <p:cNvSpPr txBox="1">
            <a:spLocks/>
          </p:cNvSpPr>
          <p:nvPr/>
        </p:nvSpPr>
        <p:spPr>
          <a:xfrm>
            <a:off x="746600" y="1387538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2.</a:t>
            </a: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计算文章分值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88B6928-7BD9-4400-8E5F-99AB3845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00" y="4408633"/>
            <a:ext cx="10495180" cy="212365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(apArticle.getLikes()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score += apArticle.getLikes()*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HOT_ARTICLE_LIKE_WEIGHT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(apArticle.getComment()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score += apArticle.getComment()*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HOT_ARTICLE_COMMENT_WEIGHT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(apArticle.getViews()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score += apArticle.getViews();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(apArticle.getCollection()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score += apArticle.getCollection()*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HOT_ARTICLE_COLLECTION_WEIGHT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16B5EDE-B484-4C91-B23D-799687AF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00" y="1904728"/>
            <a:ext cx="10495180" cy="229293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computeHotArticle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apArticleList)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(apArticleList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apArticleList.size() 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 apArticle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apArticleList)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 hot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HotArticleVo();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BeanUtils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copyProperties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score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computeScore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.setScore(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5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DE80-3271-4879-A2AB-AAD7D3EB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F1D26-A007-4A57-BAC4-63913234A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定时计算</a:t>
            </a:r>
            <a:r>
              <a:rPr lang="en-US" altLang="zh-CN" dirty="0"/>
              <a:t>-</a:t>
            </a:r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1068B-4865-4A6C-9B29-7584CDF16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387538"/>
            <a:ext cx="10698800" cy="517190"/>
          </a:xfrm>
        </p:spPr>
        <p:txBody>
          <a:bodyPr/>
          <a:lstStyle/>
          <a:p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3.</a:t>
            </a:r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为每个频道缓存</a:t>
            </a:r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30</a:t>
            </a:r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条分值较高的文章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BF745E-EB35-4071-9373-5E9DED63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39" y="5194644"/>
            <a:ext cx="10148482" cy="144655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sortAndCache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hotArticleVos,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hotArticleVos = hotArticleVos.stream().sorted(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comparing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::getScore).reversed()).collect(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(hotArticleVos.size() 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hotArticleVos = hotArticleVos.subList(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.set(key,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(hotArticleVos));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37B269-2972-4334-A659-F50F351E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40" y="1886046"/>
            <a:ext cx="10148482" cy="330859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cacheTagToRedis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hotArticleList)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查询所有频道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responseResult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wemediaClient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.getChannels();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.getCode().equals(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channelJson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.getData());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parseArray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检索出每个频道的文章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.size() 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 wmChannel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hotArticleList.stream().filter(x -&gt; x.getChannelId().equals(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Consolas" panose="020B0609020204030204" pitchFamily="49" charset="0"/>
              </a:rPr>
              <a:t>wmChannel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.getId())).collect(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给文章进行排序，存入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redis   key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：频道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id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值：分值较高的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条文章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sortAndCache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HOT_ARTICLE_FIRST_PAGE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wmChannel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设置推荐文章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sortAndCache(hotArticleList,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HOT_ARTICLE_FIRST_PAGE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DEFAULT_TAG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84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DE80-3271-4879-A2AB-AAD7D3EB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F1D26-A007-4A57-BAC4-63913234A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定时计算</a:t>
            </a:r>
            <a:r>
              <a:rPr lang="en-US" altLang="zh-CN" dirty="0"/>
              <a:t>-</a:t>
            </a:r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1068B-4865-4A6C-9B29-7584CDF16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17190"/>
          </a:xfrm>
        </p:spPr>
        <p:txBody>
          <a:bodyPr/>
          <a:lstStyle/>
          <a:p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4.</a:t>
            </a:r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定时任务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3EF3BD9-D910-4E18-91E7-E7CB348A3F43}"/>
              </a:ext>
            </a:extLst>
          </p:cNvPr>
          <p:cNvSpPr txBox="1">
            <a:spLocks/>
          </p:cNvSpPr>
          <p:nvPr/>
        </p:nvSpPr>
        <p:spPr>
          <a:xfrm>
            <a:off x="924525" y="197446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① 在</a:t>
            </a:r>
            <a:r>
              <a:rPr lang="en-US" altLang="zh-CN" dirty="0" err="1">
                <a:solidFill>
                  <a:srgbClr val="333333"/>
                </a:solidFill>
                <a:ea typeface="Alibaba PuHuiTi B"/>
              </a:rPr>
              <a:t>xxl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-job-admin</a:t>
            </a: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中新建执行器和任务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E92C71EB-D51C-4CF2-8404-CBE01341BA8C}"/>
              </a:ext>
            </a:extLst>
          </p:cNvPr>
          <p:cNvSpPr txBox="1">
            <a:spLocks/>
          </p:cNvSpPr>
          <p:nvPr/>
        </p:nvSpPr>
        <p:spPr>
          <a:xfrm>
            <a:off x="924525" y="3745736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② </a:t>
            </a:r>
            <a:r>
              <a:rPr lang="en-US" altLang="zh-CN" dirty="0" err="1">
                <a:solidFill>
                  <a:srgbClr val="333333"/>
                </a:solidFill>
                <a:ea typeface="Alibaba PuHuiTi B"/>
              </a:rPr>
              <a:t>leadnews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-article</a:t>
            </a: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中集成</a:t>
            </a:r>
            <a:r>
              <a:rPr lang="en-US" altLang="zh-CN" dirty="0" err="1">
                <a:solidFill>
                  <a:srgbClr val="333333"/>
                </a:solidFill>
                <a:ea typeface="Alibaba PuHuiTi B"/>
              </a:rPr>
              <a:t>xxl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-job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A2D521F8-4724-49E9-8C15-65C0D178AA32}"/>
              </a:ext>
            </a:extLst>
          </p:cNvPr>
          <p:cNvSpPr txBox="1">
            <a:spLocks/>
          </p:cNvSpPr>
          <p:nvPr/>
        </p:nvSpPr>
        <p:spPr>
          <a:xfrm>
            <a:off x="1178685" y="2611928"/>
            <a:ext cx="9834630" cy="9282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新建执行器：</a:t>
            </a:r>
            <a:r>
              <a:rPr lang="en-US" altLang="zh-CN" dirty="0" err="1">
                <a:solidFill>
                  <a:srgbClr val="333333"/>
                </a:solidFill>
                <a:ea typeface="Alibaba PuHuiTi B"/>
              </a:rPr>
              <a:t>leadnews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-hot-article-executor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新建任务：路由策略为轮询，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Cron</a:t>
            </a: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表达式：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0 0 2 * * ?  </a:t>
            </a:r>
            <a:endParaRPr lang="zh-CN" altLang="en-US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2FBE509-F070-4D13-AAA9-30196D986871}"/>
              </a:ext>
            </a:extLst>
          </p:cNvPr>
          <p:cNvSpPr txBox="1">
            <a:spLocks/>
          </p:cNvSpPr>
          <p:nvPr/>
        </p:nvSpPr>
        <p:spPr>
          <a:xfrm>
            <a:off x="1178685" y="4262915"/>
            <a:ext cx="9834630" cy="5323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参考</a:t>
            </a:r>
            <a:r>
              <a:rPr lang="en-US" altLang="zh-CN" dirty="0" err="1">
                <a:solidFill>
                  <a:srgbClr val="333333"/>
                </a:solidFill>
                <a:ea typeface="Alibaba PuHuiTi B"/>
              </a:rPr>
              <a:t>xxljob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-demo</a:t>
            </a: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502559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DE80-3271-4879-A2AB-AAD7D3EB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热点文章定时计算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F1D26-A007-4A57-BAC4-63913234A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定时计算</a:t>
            </a:r>
            <a:r>
              <a:rPr lang="en-US" altLang="zh-CN" dirty="0"/>
              <a:t>-</a:t>
            </a:r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1068B-4865-4A6C-9B29-7584CDF16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17190"/>
          </a:xfrm>
        </p:spPr>
        <p:txBody>
          <a:bodyPr/>
          <a:lstStyle/>
          <a:p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4.</a:t>
            </a:r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定时任务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3EF3BD9-D910-4E18-91E7-E7CB348A3F43}"/>
              </a:ext>
            </a:extLst>
          </p:cNvPr>
          <p:cNvSpPr txBox="1">
            <a:spLocks/>
          </p:cNvSpPr>
          <p:nvPr/>
        </p:nvSpPr>
        <p:spPr>
          <a:xfrm>
            <a:off x="924525" y="197446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③：在</a:t>
            </a:r>
            <a:r>
              <a:rPr lang="en-US" altLang="zh-CN" dirty="0">
                <a:solidFill>
                  <a:srgbClr val="333333"/>
                </a:solidFill>
                <a:ea typeface="Alibaba PuHuiTi B"/>
              </a:rPr>
              <a:t>article</a:t>
            </a:r>
            <a:r>
              <a:rPr lang="zh-CN" altLang="en-US" dirty="0">
                <a:solidFill>
                  <a:srgbClr val="333333"/>
                </a:solidFill>
                <a:ea typeface="Alibaba PuHuiTi B"/>
              </a:rPr>
              <a:t>微服务中新建任务类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F0ED82-394A-4F80-9204-E9D400BF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3" y="2638003"/>
            <a:ext cx="7879222" cy="246221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@Log4j2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ComputeHotArticleJob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HotArticleService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hotArticleService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@XxlJob(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"computeHotArticleJob"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热文章分值计算调度任务开始执行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...."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hotArticleService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.computeHotArticle();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热文章分值计算调度任务开始执行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...."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41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7A943-A9B9-4FD9-A1CC-896D0C64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查询文章接口改造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74F03-985F-4C90-A4D0-CFE61AC6A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6F12-A20B-4440-BC94-E907F323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F3541-5F11-4CD3-89E1-C7494926B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769B4-349E-43AE-BA75-D0BE834C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51" y="1457271"/>
            <a:ext cx="2634119" cy="4997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3864B76F-F1FA-4570-AC20-C10ED18E59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591" y="1975551"/>
            <a:ext cx="5271176" cy="544264"/>
          </a:xfrm>
        </p:spPr>
        <p:txBody>
          <a:bodyPr/>
          <a:lstStyle/>
          <a:p>
            <a:r>
              <a:rPr lang="zh-CN" altLang="en-US" dirty="0"/>
              <a:t>解决方案：</a:t>
            </a:r>
            <a:r>
              <a:rPr lang="zh-CN" altLang="en-US" dirty="0">
                <a:solidFill>
                  <a:srgbClr val="C00000"/>
                </a:solidFill>
              </a:rPr>
              <a:t>把热点数据存入</a:t>
            </a:r>
            <a:r>
              <a:rPr lang="en-US" altLang="zh-CN" dirty="0" err="1">
                <a:solidFill>
                  <a:srgbClr val="C00000"/>
                </a:solidFill>
              </a:rPr>
              <a:t>redis</a:t>
            </a:r>
            <a:r>
              <a:rPr lang="zh-CN" altLang="en-US" dirty="0">
                <a:solidFill>
                  <a:srgbClr val="C00000"/>
                </a:solidFill>
              </a:rPr>
              <a:t>进行展示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A420045-6216-47BB-B7ED-4E099898EFF9}"/>
              </a:ext>
            </a:extLst>
          </p:cNvPr>
          <p:cNvSpPr txBox="1">
            <a:spLocks/>
          </p:cNvSpPr>
          <p:nvPr/>
        </p:nvSpPr>
        <p:spPr>
          <a:xfrm>
            <a:off x="710880" y="3007339"/>
            <a:ext cx="5271176" cy="9488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判断文章是否是热点，有几项标准：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点赞数量，评论数量，阅读数量，收藏数量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1D5B090-B474-423D-85D7-CC06E871EB2D}"/>
              </a:ext>
            </a:extLst>
          </p:cNvPr>
          <p:cNvSpPr txBox="1">
            <a:spLocks/>
          </p:cNvSpPr>
          <p:nvPr/>
        </p:nvSpPr>
        <p:spPr>
          <a:xfrm>
            <a:off x="710880" y="4338186"/>
            <a:ext cx="5271176" cy="14900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计算文章热度，有两种方案：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定时计算文章热度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实时计算文章热度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3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D819-9F84-4D12-A8EC-DB10FA2A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查询文章接口改造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D4D91-897E-4945-B996-4BD933965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66BF2A-574F-44AB-BC84-9BA9E26FE0B7}"/>
              </a:ext>
            </a:extLst>
          </p:cNvPr>
          <p:cNvSpPr/>
          <p:nvPr/>
        </p:nvSpPr>
        <p:spPr>
          <a:xfrm>
            <a:off x="1731863" y="2606380"/>
            <a:ext cx="1767253" cy="51719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  <a:ea typeface="Alibaba PuHuiTi B"/>
              </a:rPr>
              <a:t>App</a:t>
            </a:r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查询数据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901D2D8-BD5A-4CE8-B559-9FB14D8417EE}"/>
              </a:ext>
            </a:extLst>
          </p:cNvPr>
          <p:cNvSpPr/>
          <p:nvPr/>
        </p:nvSpPr>
        <p:spPr>
          <a:xfrm>
            <a:off x="5096390" y="2539659"/>
            <a:ext cx="1884702" cy="650631"/>
          </a:xfrm>
          <a:prstGeom prst="flowChartDecision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是否首页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C5789-1E1D-49AA-8DC7-4AF3365CAE14}"/>
              </a:ext>
            </a:extLst>
          </p:cNvPr>
          <p:cNvSpPr/>
          <p:nvPr/>
        </p:nvSpPr>
        <p:spPr>
          <a:xfrm>
            <a:off x="8110080" y="2569368"/>
            <a:ext cx="2118946" cy="59121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数据库中查询数据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633AC6-1F50-4849-A78C-F36CD2CF72A1}"/>
              </a:ext>
            </a:extLst>
          </p:cNvPr>
          <p:cNvSpPr/>
          <p:nvPr/>
        </p:nvSpPr>
        <p:spPr>
          <a:xfrm>
            <a:off x="5502410" y="4359667"/>
            <a:ext cx="1072661" cy="994227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ea typeface="Alibaba PuHuiTi B"/>
              </a:rPr>
              <a:t>redis</a:t>
            </a:r>
            <a:endParaRPr lang="zh-CN" altLang="en-US" sz="1400" dirty="0">
              <a:ea typeface="Alibaba PuHuiTi B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E6EC9D-8981-46EC-8DBF-66302F19AD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9116" y="2864975"/>
            <a:ext cx="1597274" cy="1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7BB63C-12F9-4564-B0C9-A94D7A25F8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981092" y="2864974"/>
            <a:ext cx="1128988" cy="1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1785D9-77E8-4922-8865-1A35EE74DA5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38741" y="3190290"/>
            <a:ext cx="0" cy="1169377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588DDE7D-C429-4CC9-B6F0-2C84C0AFE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582" y="3615107"/>
            <a:ext cx="5785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是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BF897D8E-C338-4F16-80DD-9B8FB6D7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31" y="2452491"/>
            <a:ext cx="5785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否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1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DD67-B0DC-4F39-986F-E2870559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查询文章接口改造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FAA66-F80E-454F-ABA0-C9B2A4ED0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BC65F-8298-456B-9885-4119FBCFFE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7561" y="1493032"/>
            <a:ext cx="10698800" cy="68554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fr-FR" dirty="0"/>
              <a:t>在</a:t>
            </a:r>
            <a:r>
              <a:rPr lang="fr-FR" altLang="zh-CN" dirty="0"/>
              <a:t>ApArticleService</a:t>
            </a:r>
            <a:r>
              <a:rPr lang="zh-CN" altLang="fr-FR" dirty="0"/>
              <a:t>中新增方法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7B745E-4063-4F85-BA74-9A9BC6D2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37" y="2214341"/>
            <a:ext cx="9067088" cy="330859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根据参数加载文章列表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v2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loadType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加载更多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加载最新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firstPage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是否是首页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load2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loadType,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ArticleHomeDto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dto,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firstPage)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(firstPage)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jsonStr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cacheService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HOT_ARTICLE_FIRST_PAGE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dto.getTag());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isNotBlank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jsonStr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parseArray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jsonStr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responseResult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okResult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hotArticleVoList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load(dto,loadType);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85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DD67-B0DC-4F39-986F-E2870559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查询文章接口改造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FAA66-F80E-454F-ABA0-C9B2A4ED0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BC65F-8298-456B-9885-4119FBCFFE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99344"/>
            <a:ext cx="10698800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修改控制器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0E1FCB-1FE8-4720-AFEB-BE279CF5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28" y="2327077"/>
            <a:ext cx="8955993" cy="178510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加载首页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"/load"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ArticleHomeDto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       return apArticleService.load(dto, ArticleConstants.LOADTYPE_LOAD_MORE);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apArticleService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.load2(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LOADTYPE_LOAD_MORE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,dto,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0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2F53-B5FA-4B21-BBF6-868EDEF2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55E9D-0034-44A6-9D29-FC7CCA923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定时计算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43B9F-877F-4A38-8B0B-D11F5E1046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5014498"/>
            <a:ext cx="10698800" cy="1505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根据文章的行为（点赞、评论、阅读、收藏）计算文章的分值，利用定时任务每天完成一次计算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把分值较大的文章数据存入到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App</a:t>
            </a:r>
            <a:r>
              <a:rPr lang="zh-CN" altLang="en-US" sz="1400" dirty="0"/>
              <a:t>端用户查询文章列表的时候，优先从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中查询热度较高的文章数据</a:t>
            </a:r>
            <a:endParaRPr lang="en-US" altLang="zh-CN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E64D6F-24C2-491A-AD91-4BA3B81E5CD2}"/>
              </a:ext>
            </a:extLst>
          </p:cNvPr>
          <p:cNvSpPr/>
          <p:nvPr/>
        </p:nvSpPr>
        <p:spPr>
          <a:xfrm>
            <a:off x="1700614" y="1965533"/>
            <a:ext cx="1410056" cy="640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查询近几天发布的所有文章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080B1C-CBDC-4C43-A34C-A4124D54F1C7}"/>
              </a:ext>
            </a:extLst>
          </p:cNvPr>
          <p:cNvSpPr/>
          <p:nvPr/>
        </p:nvSpPr>
        <p:spPr>
          <a:xfrm>
            <a:off x="4982198" y="1965533"/>
            <a:ext cx="1410056" cy="640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计算分值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804C8C-AA92-4F7A-B611-412D42C89E0E}"/>
              </a:ext>
            </a:extLst>
          </p:cNvPr>
          <p:cNvSpPr/>
          <p:nvPr/>
        </p:nvSpPr>
        <p:spPr>
          <a:xfrm>
            <a:off x="8263782" y="1965533"/>
            <a:ext cx="1410056" cy="640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按照分值排序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589E04-94F1-4ED3-B755-9BC74B6607EB}"/>
              </a:ext>
            </a:extLst>
          </p:cNvPr>
          <p:cNvSpPr/>
          <p:nvPr/>
        </p:nvSpPr>
        <p:spPr>
          <a:xfrm>
            <a:off x="8483664" y="3287994"/>
            <a:ext cx="970291" cy="92294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redis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647C47-04AF-4831-A589-450516EB2743}"/>
              </a:ext>
            </a:extLst>
          </p:cNvPr>
          <p:cNvSpPr/>
          <p:nvPr/>
        </p:nvSpPr>
        <p:spPr>
          <a:xfrm>
            <a:off x="1700614" y="3429000"/>
            <a:ext cx="1410056" cy="6409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用户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FAA24B-86F7-43B7-91FA-538D68AA713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0670" y="2286000"/>
            <a:ext cx="1871528" cy="0"/>
          </a:xfrm>
          <a:prstGeom prst="straightConnector1">
            <a:avLst/>
          </a:prstGeom>
          <a:ln w="28575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D42BA3-651A-4B43-AB60-C0932569950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92254" y="2286000"/>
            <a:ext cx="1871528" cy="0"/>
          </a:xfrm>
          <a:prstGeom prst="straightConnector1">
            <a:avLst/>
          </a:prstGeom>
          <a:ln w="28575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9B90EB-01F0-48CF-9328-AAE19735A7B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68810" y="2606467"/>
            <a:ext cx="0" cy="681527"/>
          </a:xfrm>
          <a:prstGeom prst="straightConnector1">
            <a:avLst/>
          </a:prstGeom>
          <a:ln w="28575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9358CC-A87B-43CE-9580-131CBDB7D792}"/>
              </a:ext>
            </a:extLst>
          </p:cNvPr>
          <p:cNvCxnSpPr>
            <a:stCxn id="9" idx="3"/>
            <a:endCxn id="8" idx="2"/>
          </p:cNvCxnSpPr>
          <p:nvPr/>
        </p:nvCxnSpPr>
        <p:spPr>
          <a:xfrm>
            <a:off x="3110670" y="3749467"/>
            <a:ext cx="5372994" cy="0"/>
          </a:xfrm>
          <a:prstGeom prst="straightConnector1">
            <a:avLst/>
          </a:prstGeom>
          <a:ln w="28575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1F8DC94-6011-4638-BBC5-BE1B1F0ACF07}"/>
              </a:ext>
            </a:extLst>
          </p:cNvPr>
          <p:cNvSpPr/>
          <p:nvPr/>
        </p:nvSpPr>
        <p:spPr>
          <a:xfrm>
            <a:off x="1247686" y="1726250"/>
            <a:ext cx="8990176" cy="119448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2E6F5F33-7F9A-40C3-9140-A62C5413D370}"/>
              </a:ext>
            </a:extLst>
          </p:cNvPr>
          <p:cNvSpPr txBox="1">
            <a:spLocks/>
          </p:cNvSpPr>
          <p:nvPr/>
        </p:nvSpPr>
        <p:spPr>
          <a:xfrm>
            <a:off x="10258496" y="2023217"/>
            <a:ext cx="1410054" cy="5442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每天凌晨执行</a:t>
            </a:r>
          </a:p>
        </p:txBody>
      </p:sp>
    </p:spTree>
    <p:extLst>
      <p:ext uri="{BB962C8B-B14F-4D97-AF65-F5344CB8AC3E}">
        <p14:creationId xmlns:p14="http://schemas.microsoft.com/office/powerpoint/2010/main" val="28054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2F53-B5FA-4B21-BBF6-868EDEF2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55E9D-0034-44A6-9D29-FC7CCA923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定时任务框架</a:t>
            </a:r>
            <a:r>
              <a:rPr lang="en-US" altLang="zh-CN" dirty="0"/>
              <a:t>-</a:t>
            </a:r>
            <a:r>
              <a:rPr lang="en-US" altLang="zh-CN" dirty="0" err="1"/>
              <a:t>xxljob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43B9F-877F-4A38-8B0B-D11F5E1046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传统的定时任务</a:t>
            </a:r>
            <a:r>
              <a:rPr lang="en-US" altLang="zh-CN" dirty="0"/>
              <a:t>@Scheduled</a:t>
            </a:r>
            <a:r>
              <a:rPr lang="zh-CN" altLang="en-US" dirty="0"/>
              <a:t>，但是这样存在这一些问题 ：</a:t>
            </a:r>
          </a:p>
          <a:p>
            <a:endParaRPr lang="en-US" altLang="zh-CN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3D93D0A-BC36-4805-A400-28F89B604BFC}"/>
              </a:ext>
            </a:extLst>
          </p:cNvPr>
          <p:cNvSpPr txBox="1">
            <a:spLocks/>
          </p:cNvSpPr>
          <p:nvPr/>
        </p:nvSpPr>
        <p:spPr>
          <a:xfrm>
            <a:off x="7808009" y="3068833"/>
            <a:ext cx="3130608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C00000"/>
                </a:solidFill>
              </a:rPr>
              <a:t>xxl</a:t>
            </a:r>
            <a:r>
              <a:rPr lang="en-US" altLang="zh-CN" dirty="0">
                <a:solidFill>
                  <a:srgbClr val="C00000"/>
                </a:solidFill>
              </a:rPr>
              <a:t>-job  </a:t>
            </a:r>
            <a:r>
              <a:rPr lang="zh-CN" altLang="en-US" dirty="0">
                <a:solidFill>
                  <a:srgbClr val="C00000"/>
                </a:solidFill>
              </a:rPr>
              <a:t>分布式任务调度框架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5B614758-2930-4C6B-9E07-1B3A622C41D5}"/>
              </a:ext>
            </a:extLst>
          </p:cNvPr>
          <p:cNvSpPr txBox="1">
            <a:spLocks/>
          </p:cNvSpPr>
          <p:nvPr/>
        </p:nvSpPr>
        <p:spPr>
          <a:xfrm>
            <a:off x="1001437" y="2431786"/>
            <a:ext cx="7946010" cy="179128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做集群任务的重复执行问题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cron</a:t>
            </a:r>
            <a:r>
              <a:rPr lang="zh-CN" altLang="en-US" dirty="0"/>
              <a:t>表达式定义在代码之中，修改不方便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定时任务失败了，无法重试也没有统计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如果任务量过大，不能有效的分片执行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05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7AF6D3-63B3-414B-89A5-8E07D87D9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40658"/>
            <a:ext cx="5973761" cy="4256405"/>
          </a:xfrm>
        </p:spPr>
        <p:txBody>
          <a:bodyPr/>
          <a:lstStyle/>
          <a:p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入门案例</a:t>
            </a:r>
            <a:endParaRPr lang="en-US" altLang="zh-CN" dirty="0"/>
          </a:p>
          <a:p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高级部分</a:t>
            </a:r>
            <a:endParaRPr lang="en-US" altLang="zh-CN" dirty="0"/>
          </a:p>
          <a:p>
            <a:r>
              <a:rPr lang="zh-CN" altLang="en-US" dirty="0"/>
              <a:t>热点文章定时计算</a:t>
            </a:r>
            <a:endParaRPr lang="en-US" altLang="zh-CN" dirty="0"/>
          </a:p>
          <a:p>
            <a:r>
              <a:rPr lang="zh-CN" altLang="en-US" dirty="0"/>
              <a:t>查询文章接口改造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34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3659945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7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DEBF-FCFD-4AB1-ACF0-16B04546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分布式任务调度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DF4B8-EED8-4B55-A998-258026D0F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什么是分布式任务调度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2FDDB-5445-41F1-BC8F-3D356E3CFE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884977"/>
          </a:xfrm>
        </p:spPr>
        <p:txBody>
          <a:bodyPr/>
          <a:lstStyle/>
          <a:p>
            <a:r>
              <a:rPr lang="zh-CN" altLang="en-US" dirty="0"/>
              <a:t>在分布式架构下，一个服务往往会部署多个实例来运行我们的业务，如果在这种分布式系统环境下运行任务调度，我们称之为分布式任务调度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C036D59-EEDA-4881-B1A8-4F027ADF9065}"/>
              </a:ext>
            </a:extLst>
          </p:cNvPr>
          <p:cNvSpPr/>
          <p:nvPr/>
        </p:nvSpPr>
        <p:spPr>
          <a:xfrm>
            <a:off x="4979858" y="4138478"/>
            <a:ext cx="633046" cy="800100"/>
          </a:xfrm>
          <a:prstGeom prst="right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1675518-ED04-4AFF-A3C9-D70FF47874ED}"/>
              </a:ext>
            </a:extLst>
          </p:cNvPr>
          <p:cNvGrpSpPr/>
          <p:nvPr/>
        </p:nvGrpSpPr>
        <p:grpSpPr>
          <a:xfrm>
            <a:off x="1727185" y="2739706"/>
            <a:ext cx="2769577" cy="3815862"/>
            <a:chOff x="1727185" y="2739706"/>
            <a:chExt cx="2769577" cy="381586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4CB940-52B3-4D0C-8B8B-1976D332A374}"/>
                </a:ext>
              </a:extLst>
            </p:cNvPr>
            <p:cNvSpPr/>
            <p:nvPr/>
          </p:nvSpPr>
          <p:spPr>
            <a:xfrm>
              <a:off x="1727185" y="2739706"/>
              <a:ext cx="2769577" cy="3815862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BE125B-10FD-4CEB-A070-38B4E40905A2}"/>
                </a:ext>
              </a:extLst>
            </p:cNvPr>
            <p:cNvSpPr/>
            <p:nvPr/>
          </p:nvSpPr>
          <p:spPr>
            <a:xfrm>
              <a:off x="1929409" y="3877407"/>
              <a:ext cx="2365131" cy="1644161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361104F-3D01-493D-878F-6D50BBCA5861}"/>
                </a:ext>
              </a:extLst>
            </p:cNvPr>
            <p:cNvSpPr/>
            <p:nvPr/>
          </p:nvSpPr>
          <p:spPr>
            <a:xfrm>
              <a:off x="2426174" y="3666393"/>
              <a:ext cx="1266092" cy="334108"/>
            </a:xfrm>
            <a:prstGeom prst="roundRect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ea typeface="Alibaba PuHuiTi B"/>
                </a:rPr>
                <a:t>xx</a:t>
              </a:r>
              <a:r>
                <a:rPr lang="zh-CN" altLang="en-US" sz="1400" dirty="0">
                  <a:ea typeface="Alibaba PuHuiTi B"/>
                </a:rPr>
                <a:t>应用</a:t>
              </a:r>
            </a:p>
          </p:txBody>
        </p:sp>
        <p:sp>
          <p:nvSpPr>
            <p:cNvPr id="12" name="箭头: 左弧形 11">
              <a:extLst>
                <a:ext uri="{FF2B5EF4-FFF2-40B4-BE49-F238E27FC236}">
                  <a16:creationId xmlns:a16="http://schemas.microsoft.com/office/drawing/2014/main" id="{FB738F74-DB3C-4779-AC55-AB10ACF212F2}"/>
                </a:ext>
              </a:extLst>
            </p:cNvPr>
            <p:cNvSpPr/>
            <p:nvPr/>
          </p:nvSpPr>
          <p:spPr>
            <a:xfrm>
              <a:off x="2151414" y="4148620"/>
              <a:ext cx="419833" cy="731112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01406FB6-29F2-4627-BA11-903EBD4DAFC6}"/>
                </a:ext>
              </a:extLst>
            </p:cNvPr>
            <p:cNvSpPr/>
            <p:nvPr/>
          </p:nvSpPr>
          <p:spPr>
            <a:xfrm rot="10800000">
              <a:off x="2581756" y="4105050"/>
              <a:ext cx="422992" cy="722883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左弧形 13">
              <a:extLst>
                <a:ext uri="{FF2B5EF4-FFF2-40B4-BE49-F238E27FC236}">
                  <a16:creationId xmlns:a16="http://schemas.microsoft.com/office/drawing/2014/main" id="{2B6E11A5-E91A-473A-B1B3-14BC77CC4DFA}"/>
                </a:ext>
              </a:extLst>
            </p:cNvPr>
            <p:cNvSpPr/>
            <p:nvPr/>
          </p:nvSpPr>
          <p:spPr>
            <a:xfrm>
              <a:off x="3259725" y="4148620"/>
              <a:ext cx="419833" cy="731112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箭头: 左弧形 14">
              <a:extLst>
                <a:ext uri="{FF2B5EF4-FFF2-40B4-BE49-F238E27FC236}">
                  <a16:creationId xmlns:a16="http://schemas.microsoft.com/office/drawing/2014/main" id="{7B901DB1-1E77-4962-A8B0-99C340CEB1E3}"/>
                </a:ext>
              </a:extLst>
            </p:cNvPr>
            <p:cNvSpPr/>
            <p:nvPr/>
          </p:nvSpPr>
          <p:spPr>
            <a:xfrm rot="10800000">
              <a:off x="3690067" y="4105050"/>
              <a:ext cx="422992" cy="722883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占位符 3">
              <a:extLst>
                <a:ext uri="{FF2B5EF4-FFF2-40B4-BE49-F238E27FC236}">
                  <a16:creationId xmlns:a16="http://schemas.microsoft.com/office/drawing/2014/main" id="{478AAED4-73DD-4818-839D-2FF2C304D14B}"/>
                </a:ext>
              </a:extLst>
            </p:cNvPr>
            <p:cNvSpPr txBox="1">
              <a:spLocks/>
            </p:cNvSpPr>
            <p:nvPr/>
          </p:nvSpPr>
          <p:spPr>
            <a:xfrm>
              <a:off x="2183231" y="4850903"/>
              <a:ext cx="875989" cy="64769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发送优惠券任务</a:t>
              </a:r>
            </a:p>
          </p:txBody>
        </p:sp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316A7D63-D0F9-43C4-9B87-85EFC7C1EBA6}"/>
                </a:ext>
              </a:extLst>
            </p:cNvPr>
            <p:cNvSpPr txBox="1">
              <a:spLocks/>
            </p:cNvSpPr>
            <p:nvPr/>
          </p:nvSpPr>
          <p:spPr>
            <a:xfrm>
              <a:off x="3313042" y="4850903"/>
              <a:ext cx="811669" cy="64769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生成报表    任务</a:t>
              </a:r>
            </a:p>
          </p:txBody>
        </p:sp>
        <p:sp>
          <p:nvSpPr>
            <p:cNvPr id="18" name="文本占位符 3">
              <a:extLst>
                <a:ext uri="{FF2B5EF4-FFF2-40B4-BE49-F238E27FC236}">
                  <a16:creationId xmlns:a16="http://schemas.microsoft.com/office/drawing/2014/main" id="{62A58BF9-473A-4679-891E-9614AE95F737}"/>
                </a:ext>
              </a:extLst>
            </p:cNvPr>
            <p:cNvSpPr txBox="1">
              <a:spLocks/>
            </p:cNvSpPr>
            <p:nvPr/>
          </p:nvSpPr>
          <p:spPr>
            <a:xfrm>
              <a:off x="2668539" y="2814889"/>
              <a:ext cx="886868" cy="42837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单体应用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B325D6-384D-404A-8C5C-5565EA02EE00}"/>
              </a:ext>
            </a:extLst>
          </p:cNvPr>
          <p:cNvGrpSpPr/>
          <p:nvPr/>
        </p:nvGrpSpPr>
        <p:grpSpPr>
          <a:xfrm>
            <a:off x="6096000" y="2739706"/>
            <a:ext cx="4255476" cy="3815862"/>
            <a:chOff x="6096000" y="2739706"/>
            <a:chExt cx="4255476" cy="381586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FADBC1-E882-4436-ACF2-3F65F40B3F70}"/>
                </a:ext>
              </a:extLst>
            </p:cNvPr>
            <p:cNvSpPr/>
            <p:nvPr/>
          </p:nvSpPr>
          <p:spPr>
            <a:xfrm>
              <a:off x="6096000" y="2739706"/>
              <a:ext cx="4255476" cy="3815862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左弧形 20">
              <a:extLst>
                <a:ext uri="{FF2B5EF4-FFF2-40B4-BE49-F238E27FC236}">
                  <a16:creationId xmlns:a16="http://schemas.microsoft.com/office/drawing/2014/main" id="{D3B2F0D3-621F-4025-94FA-D46DE38B5C10}"/>
                </a:ext>
              </a:extLst>
            </p:cNvPr>
            <p:cNvSpPr/>
            <p:nvPr/>
          </p:nvSpPr>
          <p:spPr>
            <a:xfrm>
              <a:off x="6816178" y="3636781"/>
              <a:ext cx="419833" cy="731112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头: 左弧形 21">
              <a:extLst>
                <a:ext uri="{FF2B5EF4-FFF2-40B4-BE49-F238E27FC236}">
                  <a16:creationId xmlns:a16="http://schemas.microsoft.com/office/drawing/2014/main" id="{B6B40D4B-231C-4F2F-9FD9-0FD0819B59D6}"/>
                </a:ext>
              </a:extLst>
            </p:cNvPr>
            <p:cNvSpPr/>
            <p:nvPr/>
          </p:nvSpPr>
          <p:spPr>
            <a:xfrm rot="10800000">
              <a:off x="7246520" y="3593211"/>
              <a:ext cx="422992" cy="722883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88A5899-D579-4C8B-9DEE-CF273252EB75}"/>
                </a:ext>
              </a:extLst>
            </p:cNvPr>
            <p:cNvSpPr/>
            <p:nvPr/>
          </p:nvSpPr>
          <p:spPr>
            <a:xfrm>
              <a:off x="6476162" y="3434297"/>
              <a:ext cx="1594362" cy="1318846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B616ABE-1833-4B5B-95E8-E55F4A750467}"/>
                </a:ext>
              </a:extLst>
            </p:cNvPr>
            <p:cNvSpPr/>
            <p:nvPr/>
          </p:nvSpPr>
          <p:spPr>
            <a:xfrm>
              <a:off x="6654961" y="3206867"/>
              <a:ext cx="1266092" cy="334108"/>
            </a:xfrm>
            <a:prstGeom prst="roundRect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优惠券服务</a:t>
              </a:r>
              <a:r>
                <a:rPr lang="en-US" altLang="zh-CN" sz="1400" dirty="0">
                  <a:ea typeface="Alibaba PuHuiTi B"/>
                </a:rPr>
                <a:t>1</a:t>
              </a:r>
              <a:endParaRPr lang="zh-CN" altLang="en-US" sz="1400" dirty="0">
                <a:ea typeface="Alibaba PuHuiTi B"/>
              </a:endParaRPr>
            </a:p>
          </p:txBody>
        </p:sp>
        <p:sp>
          <p:nvSpPr>
            <p:cNvPr id="30" name="文本占位符 3">
              <a:extLst>
                <a:ext uri="{FF2B5EF4-FFF2-40B4-BE49-F238E27FC236}">
                  <a16:creationId xmlns:a16="http://schemas.microsoft.com/office/drawing/2014/main" id="{B2452AF3-EE80-40AE-8B9A-AB9FF927CEF5}"/>
                </a:ext>
              </a:extLst>
            </p:cNvPr>
            <p:cNvSpPr txBox="1">
              <a:spLocks/>
            </p:cNvSpPr>
            <p:nvPr/>
          </p:nvSpPr>
          <p:spPr>
            <a:xfrm>
              <a:off x="6610402" y="4357169"/>
              <a:ext cx="1303969" cy="33410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发送优惠券任务</a:t>
              </a:r>
            </a:p>
          </p:txBody>
        </p:sp>
        <p:sp>
          <p:nvSpPr>
            <p:cNvPr id="36" name="箭头: 左弧形 35">
              <a:extLst>
                <a:ext uri="{FF2B5EF4-FFF2-40B4-BE49-F238E27FC236}">
                  <a16:creationId xmlns:a16="http://schemas.microsoft.com/office/drawing/2014/main" id="{F839F50D-B3FA-4BB9-BFD3-BE95C05B4609}"/>
                </a:ext>
              </a:extLst>
            </p:cNvPr>
            <p:cNvSpPr/>
            <p:nvPr/>
          </p:nvSpPr>
          <p:spPr>
            <a:xfrm>
              <a:off x="6800514" y="5255957"/>
              <a:ext cx="419833" cy="731112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箭头: 左弧形 36">
              <a:extLst>
                <a:ext uri="{FF2B5EF4-FFF2-40B4-BE49-F238E27FC236}">
                  <a16:creationId xmlns:a16="http://schemas.microsoft.com/office/drawing/2014/main" id="{57B53938-EB79-41E2-BC8F-658BC9FAC496}"/>
                </a:ext>
              </a:extLst>
            </p:cNvPr>
            <p:cNvSpPr/>
            <p:nvPr/>
          </p:nvSpPr>
          <p:spPr>
            <a:xfrm rot="10800000">
              <a:off x="7230856" y="5212387"/>
              <a:ext cx="422992" cy="722883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550CE5B-0628-44AE-AED6-1425D71EEB90}"/>
                </a:ext>
              </a:extLst>
            </p:cNvPr>
            <p:cNvSpPr/>
            <p:nvPr/>
          </p:nvSpPr>
          <p:spPr>
            <a:xfrm>
              <a:off x="6460498" y="5053473"/>
              <a:ext cx="1594362" cy="1318846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FC624AC-20F2-48FC-8674-985C6A7FA906}"/>
                </a:ext>
              </a:extLst>
            </p:cNvPr>
            <p:cNvSpPr/>
            <p:nvPr/>
          </p:nvSpPr>
          <p:spPr>
            <a:xfrm>
              <a:off x="6639297" y="4826043"/>
              <a:ext cx="1266092" cy="334108"/>
            </a:xfrm>
            <a:prstGeom prst="roundRect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优惠券服务</a:t>
              </a:r>
              <a:r>
                <a:rPr lang="en-US" altLang="zh-CN" sz="1400" dirty="0">
                  <a:ea typeface="Alibaba PuHuiTi B"/>
                </a:rPr>
                <a:t>2</a:t>
              </a:r>
              <a:endParaRPr lang="zh-CN" altLang="en-US" sz="1400" dirty="0">
                <a:ea typeface="Alibaba PuHuiTi B"/>
              </a:endParaRPr>
            </a:p>
          </p:txBody>
        </p:sp>
        <p:sp>
          <p:nvSpPr>
            <p:cNvPr id="40" name="文本占位符 3">
              <a:extLst>
                <a:ext uri="{FF2B5EF4-FFF2-40B4-BE49-F238E27FC236}">
                  <a16:creationId xmlns:a16="http://schemas.microsoft.com/office/drawing/2014/main" id="{F18FCB96-A02F-475D-81C7-7EFCEB77EC76}"/>
                </a:ext>
              </a:extLst>
            </p:cNvPr>
            <p:cNvSpPr txBox="1">
              <a:spLocks/>
            </p:cNvSpPr>
            <p:nvPr/>
          </p:nvSpPr>
          <p:spPr>
            <a:xfrm>
              <a:off x="6601420" y="5966946"/>
              <a:ext cx="1303969" cy="33410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发送优惠券任务</a:t>
              </a:r>
            </a:p>
          </p:txBody>
        </p:sp>
        <p:sp>
          <p:nvSpPr>
            <p:cNvPr id="41" name="箭头: 左弧形 40">
              <a:extLst>
                <a:ext uri="{FF2B5EF4-FFF2-40B4-BE49-F238E27FC236}">
                  <a16:creationId xmlns:a16="http://schemas.microsoft.com/office/drawing/2014/main" id="{F554A14F-BE1E-485C-8876-733634F83CF4}"/>
                </a:ext>
              </a:extLst>
            </p:cNvPr>
            <p:cNvSpPr/>
            <p:nvPr/>
          </p:nvSpPr>
          <p:spPr>
            <a:xfrm>
              <a:off x="8795321" y="3636781"/>
              <a:ext cx="419833" cy="731112"/>
            </a:xfrm>
            <a:prstGeom prst="curv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左弧形 41">
              <a:extLst>
                <a:ext uri="{FF2B5EF4-FFF2-40B4-BE49-F238E27FC236}">
                  <a16:creationId xmlns:a16="http://schemas.microsoft.com/office/drawing/2014/main" id="{095B8EB5-DFDC-46EF-BD34-3EE57908A641}"/>
                </a:ext>
              </a:extLst>
            </p:cNvPr>
            <p:cNvSpPr/>
            <p:nvPr/>
          </p:nvSpPr>
          <p:spPr>
            <a:xfrm rot="10800000">
              <a:off x="9225663" y="3593211"/>
              <a:ext cx="422992" cy="722883"/>
            </a:xfrm>
            <a:prstGeom prst="curv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8704BF0-3E5A-4402-AF4A-653D5CE4304E}"/>
                </a:ext>
              </a:extLst>
            </p:cNvPr>
            <p:cNvSpPr/>
            <p:nvPr/>
          </p:nvSpPr>
          <p:spPr>
            <a:xfrm>
              <a:off x="8455305" y="3434297"/>
              <a:ext cx="1594362" cy="1318846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733C619-B438-45AB-9870-87F5B3DE9D5D}"/>
                </a:ext>
              </a:extLst>
            </p:cNvPr>
            <p:cNvSpPr/>
            <p:nvPr/>
          </p:nvSpPr>
          <p:spPr>
            <a:xfrm>
              <a:off x="8634104" y="3227887"/>
              <a:ext cx="1266092" cy="334108"/>
            </a:xfrm>
            <a:prstGeom prst="roundRect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结算服务</a:t>
              </a:r>
              <a:r>
                <a:rPr lang="en-US" altLang="zh-CN" sz="1400" dirty="0">
                  <a:ea typeface="Alibaba PuHuiTi B"/>
                </a:rPr>
                <a:t>1</a:t>
              </a:r>
              <a:endParaRPr lang="zh-CN" altLang="en-US" sz="1400" dirty="0">
                <a:ea typeface="Alibaba PuHuiTi B"/>
              </a:endParaRPr>
            </a:p>
          </p:txBody>
        </p:sp>
        <p:sp>
          <p:nvSpPr>
            <p:cNvPr id="45" name="文本占位符 3">
              <a:extLst>
                <a:ext uri="{FF2B5EF4-FFF2-40B4-BE49-F238E27FC236}">
                  <a16:creationId xmlns:a16="http://schemas.microsoft.com/office/drawing/2014/main" id="{38F2BC77-E05D-4B9E-B194-9610E6770DD9}"/>
                </a:ext>
              </a:extLst>
            </p:cNvPr>
            <p:cNvSpPr txBox="1">
              <a:spLocks/>
            </p:cNvSpPr>
            <p:nvPr/>
          </p:nvSpPr>
          <p:spPr>
            <a:xfrm>
              <a:off x="8745698" y="4369388"/>
              <a:ext cx="1303969" cy="33410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生成报表任务</a:t>
              </a:r>
            </a:p>
          </p:txBody>
        </p:sp>
        <p:sp>
          <p:nvSpPr>
            <p:cNvPr id="46" name="箭头: 左弧形 45">
              <a:extLst>
                <a:ext uri="{FF2B5EF4-FFF2-40B4-BE49-F238E27FC236}">
                  <a16:creationId xmlns:a16="http://schemas.microsoft.com/office/drawing/2014/main" id="{C51E1DE9-8BE1-431D-AC5D-3D9016248378}"/>
                </a:ext>
              </a:extLst>
            </p:cNvPr>
            <p:cNvSpPr/>
            <p:nvPr/>
          </p:nvSpPr>
          <p:spPr>
            <a:xfrm>
              <a:off x="8790683" y="5247125"/>
              <a:ext cx="419833" cy="731112"/>
            </a:xfrm>
            <a:prstGeom prst="curv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箭头: 左弧形 46">
              <a:extLst>
                <a:ext uri="{FF2B5EF4-FFF2-40B4-BE49-F238E27FC236}">
                  <a16:creationId xmlns:a16="http://schemas.microsoft.com/office/drawing/2014/main" id="{81530887-CC1A-4089-975D-88D226944D0B}"/>
                </a:ext>
              </a:extLst>
            </p:cNvPr>
            <p:cNvSpPr/>
            <p:nvPr/>
          </p:nvSpPr>
          <p:spPr>
            <a:xfrm rot="10800000">
              <a:off x="9221025" y="5203555"/>
              <a:ext cx="422992" cy="722883"/>
            </a:xfrm>
            <a:prstGeom prst="curv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D924C62-1AAD-4986-A61E-9A2C9A42020A}"/>
                </a:ext>
              </a:extLst>
            </p:cNvPr>
            <p:cNvSpPr/>
            <p:nvPr/>
          </p:nvSpPr>
          <p:spPr>
            <a:xfrm>
              <a:off x="8450667" y="5044641"/>
              <a:ext cx="1594362" cy="1318846"/>
            </a:xfrm>
            <a:prstGeom prst="rect">
              <a:avLst/>
            </a:prstGeom>
            <a:noFill/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0AD72D6-9825-4C2A-B9CB-D5BA74A5078B}"/>
                </a:ext>
              </a:extLst>
            </p:cNvPr>
            <p:cNvSpPr/>
            <p:nvPr/>
          </p:nvSpPr>
          <p:spPr>
            <a:xfrm>
              <a:off x="8629466" y="4817211"/>
              <a:ext cx="1266092" cy="334108"/>
            </a:xfrm>
            <a:prstGeom prst="roundRect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结算服务</a:t>
              </a:r>
              <a:r>
                <a:rPr lang="en-US" altLang="zh-CN" sz="1400" dirty="0">
                  <a:ea typeface="Alibaba PuHuiTi B"/>
                </a:rPr>
                <a:t>2</a:t>
              </a:r>
              <a:endParaRPr lang="zh-CN" altLang="en-US" sz="1400" dirty="0">
                <a:ea typeface="Alibaba PuHuiTi B"/>
              </a:endParaRPr>
            </a:p>
          </p:txBody>
        </p:sp>
        <p:sp>
          <p:nvSpPr>
            <p:cNvPr id="51" name="文本占位符 3">
              <a:extLst>
                <a:ext uri="{FF2B5EF4-FFF2-40B4-BE49-F238E27FC236}">
                  <a16:creationId xmlns:a16="http://schemas.microsoft.com/office/drawing/2014/main" id="{82806574-5723-4DAC-9C54-9FD9B7FE6D85}"/>
                </a:ext>
              </a:extLst>
            </p:cNvPr>
            <p:cNvSpPr txBox="1">
              <a:spLocks/>
            </p:cNvSpPr>
            <p:nvPr/>
          </p:nvSpPr>
          <p:spPr>
            <a:xfrm>
              <a:off x="8689469" y="5978372"/>
              <a:ext cx="1303969" cy="33410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生成报表任务</a:t>
              </a:r>
            </a:p>
          </p:txBody>
        </p:sp>
        <p:sp>
          <p:nvSpPr>
            <p:cNvPr id="52" name="文本占位符 3">
              <a:extLst>
                <a:ext uri="{FF2B5EF4-FFF2-40B4-BE49-F238E27FC236}">
                  <a16:creationId xmlns:a16="http://schemas.microsoft.com/office/drawing/2014/main" id="{886619E5-440B-4165-9C6E-484FD6D76D13}"/>
                </a:ext>
              </a:extLst>
            </p:cNvPr>
            <p:cNvSpPr txBox="1">
              <a:spLocks/>
            </p:cNvSpPr>
            <p:nvPr/>
          </p:nvSpPr>
          <p:spPr>
            <a:xfrm>
              <a:off x="7696639" y="2780496"/>
              <a:ext cx="1054197" cy="42837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分布式应用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8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19035</TotalTime>
  <Words>3639</Words>
  <Application>Microsoft Office PowerPoint</Application>
  <PresentationFormat>宽屏</PresentationFormat>
  <Paragraphs>300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Microsoft YaHei</vt:lpstr>
      <vt:lpstr>Arial</vt:lpstr>
      <vt:lpstr>Calibri</vt:lpstr>
      <vt:lpstr>Consolas</vt:lpstr>
      <vt:lpstr>Open Sans</vt:lpstr>
      <vt:lpstr>Segoe UI</vt:lpstr>
      <vt:lpstr>Source Sans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热点文章-定时计算</vt:lpstr>
      <vt:lpstr>今日内容</vt:lpstr>
      <vt:lpstr>今日内容</vt:lpstr>
      <vt:lpstr>今日内容</vt:lpstr>
      <vt:lpstr>今日内容</vt:lpstr>
      <vt:lpstr>今日内容</vt:lpstr>
      <vt:lpstr>PowerPoint 演示文稿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分布式任务调度</vt:lpstr>
      <vt:lpstr>热点文章定时计算</vt:lpstr>
      <vt:lpstr>热点文章定时计算</vt:lpstr>
      <vt:lpstr>热点文章定时计算</vt:lpstr>
      <vt:lpstr>热点文章定时计算</vt:lpstr>
      <vt:lpstr>热点文章定时计算</vt:lpstr>
      <vt:lpstr>热点文章定时计算</vt:lpstr>
      <vt:lpstr>热点文章定时计算</vt:lpstr>
      <vt:lpstr>热点文章定时计算</vt:lpstr>
      <vt:lpstr>热点文章定时计算</vt:lpstr>
      <vt:lpstr>查询文章接口改造</vt:lpstr>
      <vt:lpstr>查询文章接口改造</vt:lpstr>
      <vt:lpstr>查询文章接口改造</vt:lpstr>
      <vt:lpstr>查询文章接口改造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1119</cp:revision>
  <dcterms:created xsi:type="dcterms:W3CDTF">2020-03-31T02:23:27Z</dcterms:created>
  <dcterms:modified xsi:type="dcterms:W3CDTF">2021-07-30T08:34:58Z</dcterms:modified>
</cp:coreProperties>
</file>