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2"/>
  </p:notesMasterIdLst>
  <p:handoutMasterIdLst>
    <p:handoutMasterId r:id="rId33"/>
  </p:handoutMasterIdLst>
  <p:sldIdLst>
    <p:sldId id="462" r:id="rId8"/>
    <p:sldId id="561" r:id="rId9"/>
    <p:sldId id="573" r:id="rId10"/>
    <p:sldId id="598" r:id="rId11"/>
    <p:sldId id="577" r:id="rId12"/>
    <p:sldId id="527" r:id="rId13"/>
    <p:sldId id="528" r:id="rId14"/>
    <p:sldId id="529" r:id="rId15"/>
    <p:sldId id="576" r:id="rId16"/>
    <p:sldId id="530" r:id="rId17"/>
    <p:sldId id="531" r:id="rId18"/>
    <p:sldId id="574" r:id="rId19"/>
    <p:sldId id="584" r:id="rId20"/>
    <p:sldId id="533" r:id="rId21"/>
    <p:sldId id="578" r:id="rId22"/>
    <p:sldId id="534" r:id="rId23"/>
    <p:sldId id="579" r:id="rId24"/>
    <p:sldId id="540" r:id="rId25"/>
    <p:sldId id="537" r:id="rId26"/>
    <p:sldId id="580" r:id="rId27"/>
    <p:sldId id="581" r:id="rId28"/>
    <p:sldId id="582" r:id="rId29"/>
    <p:sldId id="583" r:id="rId30"/>
    <p:sldId id="26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515151"/>
    <a:srgbClr val="FFFFE4"/>
    <a:srgbClr val="B60206"/>
    <a:srgbClr val="333333"/>
    <a:srgbClr val="AD2B26"/>
    <a:srgbClr val="B70006"/>
    <a:srgbClr val="919191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45" autoAdjust="0"/>
    <p:restoredTop sz="96366" autoAdjust="0"/>
  </p:normalViewPr>
  <p:slideViewPr>
    <p:cSldViewPr snapToGrid="0">
      <p:cViewPr varScale="1">
        <p:scale>
          <a:sx n="112" d="100"/>
          <a:sy n="112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热点文章</a:t>
            </a:r>
            <a:r>
              <a:rPr kumimoji="1" lang="en-US" altLang="zh-CN" dirty="0"/>
              <a:t>-</a:t>
            </a:r>
            <a:r>
              <a:rPr kumimoji="1" lang="zh-CN" altLang="en-US" dirty="0"/>
              <a:t>实时计算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4B749-70BD-4494-9051-6B27FA33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 Stream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8862E-70C1-4AFB-A536-7F389266C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BC89C-C4A4-46EF-BBF9-BA6387F552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3223731"/>
          </a:xfrm>
        </p:spPr>
        <p:txBody>
          <a:bodyPr/>
          <a:lstStyle/>
          <a:p>
            <a:r>
              <a:rPr lang="en-US" altLang="zh-CN" dirty="0"/>
              <a:t>Kafka Stream:</a:t>
            </a:r>
            <a:r>
              <a:rPr lang="zh-CN" altLang="en-US" dirty="0"/>
              <a:t>提供了对存储于</a:t>
            </a:r>
            <a:r>
              <a:rPr lang="en-US" altLang="zh-CN" dirty="0"/>
              <a:t>Kafka</a:t>
            </a:r>
            <a:r>
              <a:rPr lang="zh-CN" altLang="en-US" dirty="0"/>
              <a:t>内的数据进行流式处理和分析的功能</a:t>
            </a:r>
            <a:endParaRPr lang="en-US" altLang="zh-CN" dirty="0"/>
          </a:p>
          <a:p>
            <a:r>
              <a:rPr lang="zh-CN" altLang="en-US" dirty="0"/>
              <a:t>特点：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Kafka Stream</a:t>
            </a:r>
            <a:r>
              <a:rPr lang="zh-CN" altLang="en-US" dirty="0"/>
              <a:t>提供了一个非常简单而轻量的</a:t>
            </a:r>
            <a:r>
              <a:rPr lang="en-US" altLang="zh-CN" dirty="0"/>
              <a:t>Library</a:t>
            </a:r>
            <a:r>
              <a:rPr lang="zh-CN" altLang="en-US" dirty="0"/>
              <a:t>，它可以非常方便地嵌入任意</a:t>
            </a:r>
            <a:r>
              <a:rPr lang="en-US" altLang="zh-CN" dirty="0"/>
              <a:t>Java</a:t>
            </a:r>
            <a:r>
              <a:rPr lang="zh-CN" altLang="en-US" dirty="0"/>
              <a:t>应用中，也可以任意方式打包和部署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除了</a:t>
            </a:r>
            <a:r>
              <a:rPr lang="en-US" altLang="zh-CN" dirty="0"/>
              <a:t>Kafka</a:t>
            </a:r>
            <a:r>
              <a:rPr lang="zh-CN" altLang="en-US" dirty="0"/>
              <a:t>外，无任何外部依赖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通过可容错的</a:t>
            </a:r>
            <a:r>
              <a:rPr lang="en-US" altLang="zh-CN" dirty="0"/>
              <a:t>state store</a:t>
            </a:r>
            <a:r>
              <a:rPr lang="zh-CN" altLang="en-US" dirty="0"/>
              <a:t>实现高效的状态操作（如</a:t>
            </a:r>
            <a:r>
              <a:rPr lang="en-US" altLang="zh-CN" dirty="0"/>
              <a:t>windowed join</a:t>
            </a:r>
            <a:r>
              <a:rPr lang="zh-CN" altLang="en-US" dirty="0"/>
              <a:t>和</a:t>
            </a:r>
            <a:r>
              <a:rPr lang="en-US" altLang="zh-CN" dirty="0"/>
              <a:t>aggregation</a:t>
            </a:r>
            <a:r>
              <a:rPr lang="zh-CN" altLang="en-US" dirty="0"/>
              <a:t>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支持基于事件时间的窗口操作，并且可处理晚到的数据（</a:t>
            </a:r>
            <a:r>
              <a:rPr lang="en-US" altLang="zh-CN" dirty="0"/>
              <a:t>late arrival of records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…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F715094-8FCB-468C-850C-3F49024B4586}"/>
              </a:ext>
            </a:extLst>
          </p:cNvPr>
          <p:cNvGrpSpPr/>
          <p:nvPr/>
        </p:nvGrpSpPr>
        <p:grpSpPr>
          <a:xfrm>
            <a:off x="2452644" y="5326413"/>
            <a:ext cx="7476310" cy="1029743"/>
            <a:chOff x="2452644" y="5326413"/>
            <a:chExt cx="7476310" cy="1029743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BBA7AE3-8303-41FC-9751-245953B42D29}"/>
                </a:ext>
              </a:extLst>
            </p:cNvPr>
            <p:cNvCxnSpPr>
              <a:cxnSpLocks/>
            </p:cNvCxnSpPr>
            <p:nvPr/>
          </p:nvCxnSpPr>
          <p:spPr>
            <a:xfrm>
              <a:off x="2452644" y="5623134"/>
              <a:ext cx="6281159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占位符 3">
              <a:extLst>
                <a:ext uri="{FF2B5EF4-FFF2-40B4-BE49-F238E27FC236}">
                  <a16:creationId xmlns:a16="http://schemas.microsoft.com/office/drawing/2014/main" id="{B7559222-9840-4786-A7A5-519DEEC8F4C0}"/>
                </a:ext>
              </a:extLst>
            </p:cNvPr>
            <p:cNvSpPr txBox="1">
              <a:spLocks/>
            </p:cNvSpPr>
            <p:nvPr/>
          </p:nvSpPr>
          <p:spPr>
            <a:xfrm>
              <a:off x="8909410" y="5355823"/>
              <a:ext cx="1019544" cy="42113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time(s)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BFA1F8B-E316-433A-8725-75C1CBAA9090}"/>
                </a:ext>
              </a:extLst>
            </p:cNvPr>
            <p:cNvCxnSpPr/>
            <p:nvPr/>
          </p:nvCxnSpPr>
          <p:spPr>
            <a:xfrm>
              <a:off x="4119073" y="5355823"/>
              <a:ext cx="0" cy="42113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E065F9B-EBBB-48D9-8B2F-59A8A3FE1AEA}"/>
                </a:ext>
              </a:extLst>
            </p:cNvPr>
            <p:cNvCxnSpPr/>
            <p:nvPr/>
          </p:nvCxnSpPr>
          <p:spPr>
            <a:xfrm>
              <a:off x="6477712" y="5355823"/>
              <a:ext cx="0" cy="42113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3">
              <a:extLst>
                <a:ext uri="{FF2B5EF4-FFF2-40B4-BE49-F238E27FC236}">
                  <a16:creationId xmlns:a16="http://schemas.microsoft.com/office/drawing/2014/main" id="{DCB5FAD1-9939-41A5-A455-E92E85F7BCAC}"/>
                </a:ext>
              </a:extLst>
            </p:cNvPr>
            <p:cNvSpPr txBox="1">
              <a:spLocks/>
            </p:cNvSpPr>
            <p:nvPr/>
          </p:nvSpPr>
          <p:spPr>
            <a:xfrm>
              <a:off x="3946229" y="5903217"/>
              <a:ext cx="345686" cy="43583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5</a:t>
              </a:r>
            </a:p>
          </p:txBody>
        </p:sp>
        <p:sp>
          <p:nvSpPr>
            <p:cNvPr id="13" name="文本占位符 3">
              <a:extLst>
                <a:ext uri="{FF2B5EF4-FFF2-40B4-BE49-F238E27FC236}">
                  <a16:creationId xmlns:a16="http://schemas.microsoft.com/office/drawing/2014/main" id="{65528650-2B00-41E3-8D26-5B3C3CC1E5D2}"/>
                </a:ext>
              </a:extLst>
            </p:cNvPr>
            <p:cNvSpPr txBox="1">
              <a:spLocks/>
            </p:cNvSpPr>
            <p:nvPr/>
          </p:nvSpPr>
          <p:spPr>
            <a:xfrm>
              <a:off x="6264993" y="5920319"/>
              <a:ext cx="651409" cy="43583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10</a:t>
              </a:r>
            </a:p>
          </p:txBody>
        </p:sp>
        <p:sp>
          <p:nvSpPr>
            <p:cNvPr id="14" name="文本占位符 3">
              <a:extLst>
                <a:ext uri="{FF2B5EF4-FFF2-40B4-BE49-F238E27FC236}">
                  <a16:creationId xmlns:a16="http://schemas.microsoft.com/office/drawing/2014/main" id="{59BD3A8C-E698-4DB1-B014-66EFC4A2379D}"/>
                </a:ext>
              </a:extLst>
            </p:cNvPr>
            <p:cNvSpPr txBox="1">
              <a:spLocks/>
            </p:cNvSpPr>
            <p:nvPr/>
          </p:nvSpPr>
          <p:spPr>
            <a:xfrm>
              <a:off x="8492592" y="5903216"/>
              <a:ext cx="651409" cy="43583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15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B828A2F-7FD9-4F81-A93B-91F7E32F2355}"/>
                </a:ext>
              </a:extLst>
            </p:cNvPr>
            <p:cNvSpPr/>
            <p:nvPr/>
          </p:nvSpPr>
          <p:spPr>
            <a:xfrm>
              <a:off x="2713286" y="5334625"/>
              <a:ext cx="188005" cy="15142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AEFA036-16F7-449F-A41D-FC6D48D4F724}"/>
                </a:ext>
              </a:extLst>
            </p:cNvPr>
            <p:cNvSpPr/>
            <p:nvPr/>
          </p:nvSpPr>
          <p:spPr>
            <a:xfrm>
              <a:off x="5848490" y="5334139"/>
              <a:ext cx="188005" cy="15142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8EE248-BE83-46DA-B1EE-8796808D9A50}"/>
                </a:ext>
              </a:extLst>
            </p:cNvPr>
            <p:cNvSpPr/>
            <p:nvPr/>
          </p:nvSpPr>
          <p:spPr>
            <a:xfrm>
              <a:off x="3166853" y="5326415"/>
              <a:ext cx="188005" cy="15142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5A9DEC3-B3C4-4E4F-8ABA-3D9A57D7F69C}"/>
                </a:ext>
              </a:extLst>
            </p:cNvPr>
            <p:cNvSpPr/>
            <p:nvPr/>
          </p:nvSpPr>
          <p:spPr>
            <a:xfrm>
              <a:off x="3571504" y="5326416"/>
              <a:ext cx="188005" cy="15142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D89AC6A-21C7-45A1-9903-6F86D1DE0ADC}"/>
                </a:ext>
              </a:extLst>
            </p:cNvPr>
            <p:cNvSpPr/>
            <p:nvPr/>
          </p:nvSpPr>
          <p:spPr>
            <a:xfrm>
              <a:off x="5258503" y="5326413"/>
              <a:ext cx="188005" cy="15142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92C5724-82D1-4036-9C77-4549EC22BF4F}"/>
                </a:ext>
              </a:extLst>
            </p:cNvPr>
            <p:cNvSpPr/>
            <p:nvPr/>
          </p:nvSpPr>
          <p:spPr>
            <a:xfrm>
              <a:off x="6822400" y="5332557"/>
              <a:ext cx="188005" cy="15142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8829863-9F97-4FEC-A9AB-F36D96939FF9}"/>
                </a:ext>
              </a:extLst>
            </p:cNvPr>
            <p:cNvSpPr/>
            <p:nvPr/>
          </p:nvSpPr>
          <p:spPr>
            <a:xfrm>
              <a:off x="7704680" y="5332557"/>
              <a:ext cx="188005" cy="15142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6DE897B-B602-4002-AA19-BF0FB1F2FC73}"/>
                </a:ext>
              </a:extLst>
            </p:cNvPr>
            <p:cNvSpPr/>
            <p:nvPr/>
          </p:nvSpPr>
          <p:spPr>
            <a:xfrm>
              <a:off x="8109331" y="5332558"/>
              <a:ext cx="188005" cy="15142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5249E8E-03C2-4589-9592-21E1C215138D}"/>
                </a:ext>
              </a:extLst>
            </p:cNvPr>
            <p:cNvSpPr/>
            <p:nvPr/>
          </p:nvSpPr>
          <p:spPr>
            <a:xfrm>
              <a:off x="7261089" y="5332556"/>
              <a:ext cx="188005" cy="15142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F9209F3-E638-4852-9B41-78A4C497495E}"/>
                </a:ext>
              </a:extLst>
            </p:cNvPr>
            <p:cNvSpPr/>
            <p:nvPr/>
          </p:nvSpPr>
          <p:spPr>
            <a:xfrm>
              <a:off x="4701981" y="5326414"/>
              <a:ext cx="188005" cy="15142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556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4B749-70BD-4494-9051-6B27FA33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 Stream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8862E-70C1-4AFB-A536-7F389266C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Kafka Streams</a:t>
            </a:r>
            <a:r>
              <a:rPr lang="zh-CN" altLang="en-US" dirty="0"/>
              <a:t>的关键概念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BC89C-C4A4-46EF-BBF9-BA6387F552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2386593"/>
            <a:ext cx="6413820" cy="127955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源处理器（</a:t>
            </a:r>
            <a:r>
              <a:rPr lang="en-US" altLang="zh-CN" dirty="0"/>
              <a:t>Source Processor</a:t>
            </a:r>
            <a:r>
              <a:rPr lang="zh-CN" altLang="en-US" dirty="0"/>
              <a:t>）：源处理器是一个没有任何上游处理器的特殊类型的流处理器。它从一个或多个</a:t>
            </a:r>
            <a:r>
              <a:rPr lang="en-US" altLang="zh-CN" dirty="0" err="1"/>
              <a:t>kafka</a:t>
            </a:r>
            <a:r>
              <a:rPr lang="zh-CN" altLang="en-US" dirty="0"/>
              <a:t>主题生成输入流。通过消费这些主题的消息并将它们转发到下游处理器。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246F9E-97F5-46AF-A819-627137295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0" y="1646133"/>
            <a:ext cx="3886200" cy="4476750"/>
          </a:xfrm>
          <a:prstGeom prst="rect">
            <a:avLst/>
          </a:prstGeom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451412F8-AC11-482C-B12F-260D43E432CA}"/>
              </a:ext>
            </a:extLst>
          </p:cNvPr>
          <p:cNvSpPr txBox="1">
            <a:spLocks/>
          </p:cNvSpPr>
          <p:nvPr/>
        </p:nvSpPr>
        <p:spPr>
          <a:xfrm>
            <a:off x="710880" y="4017773"/>
            <a:ext cx="6413820" cy="108301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Sink</a:t>
            </a:r>
            <a:r>
              <a:rPr lang="zh-CN" altLang="en-US" dirty="0"/>
              <a:t>处理器：</a:t>
            </a:r>
            <a:r>
              <a:rPr lang="en-US" altLang="zh-CN" dirty="0"/>
              <a:t>sink</a:t>
            </a:r>
            <a:r>
              <a:rPr lang="zh-CN" altLang="en-US" dirty="0"/>
              <a:t>处理器是一个没有下游流处理器的特殊类型的流处理器。它接收上游流处理器的消息发送到一个指定的</a:t>
            </a:r>
            <a:r>
              <a:rPr lang="en-US" altLang="zh-CN" dirty="0"/>
              <a:t>Kafka</a:t>
            </a:r>
            <a:r>
              <a:rPr lang="zh-CN" altLang="en-US" dirty="0"/>
              <a:t>主题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5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4B749-70BD-4494-9051-6B27FA33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 Stream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8862E-70C1-4AFB-A536-7F389266C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KStream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BC89C-C4A4-46EF-BBF9-BA6387F552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3110620"/>
            <a:ext cx="10698800" cy="5171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KStream</a:t>
            </a:r>
            <a:r>
              <a:rPr lang="zh-CN" altLang="en-US" dirty="0"/>
              <a:t>数据流（</a:t>
            </a:r>
            <a:r>
              <a:rPr lang="en-US" altLang="zh-CN" dirty="0"/>
              <a:t>data stream</a:t>
            </a:r>
            <a:r>
              <a:rPr lang="zh-CN" altLang="en-US" dirty="0"/>
              <a:t>），即是一段顺序的，可以无限长，不断更新的数据集。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A9E5D9A-7C48-4DE9-8CE5-496D7C083EDC}"/>
              </a:ext>
            </a:extLst>
          </p:cNvPr>
          <p:cNvSpPr/>
          <p:nvPr/>
        </p:nvSpPr>
        <p:spPr>
          <a:xfrm>
            <a:off x="3358497" y="3793897"/>
            <a:ext cx="888188" cy="89101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E53661A-9CB4-4243-A6EE-13E4C9CD22E0}"/>
              </a:ext>
            </a:extLst>
          </p:cNvPr>
          <p:cNvSpPr/>
          <p:nvPr/>
        </p:nvSpPr>
        <p:spPr>
          <a:xfrm>
            <a:off x="6405032" y="3811877"/>
            <a:ext cx="958362" cy="86015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C9B7E84-0814-4CC2-BE2C-6D745AF6BC42}"/>
              </a:ext>
            </a:extLst>
          </p:cNvPr>
          <p:cNvSpPr/>
          <p:nvPr/>
        </p:nvSpPr>
        <p:spPr>
          <a:xfrm>
            <a:off x="4774755" y="5045845"/>
            <a:ext cx="1001706" cy="86935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37C8328-E2CB-4594-8E49-8352E86C436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246685" y="4239405"/>
            <a:ext cx="2158347" cy="2549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11FACBC-BC85-489D-B267-85EBA9562497}"/>
              </a:ext>
            </a:extLst>
          </p:cNvPr>
          <p:cNvSpPr txBox="1">
            <a:spLocks/>
          </p:cNvSpPr>
          <p:nvPr/>
        </p:nvSpPr>
        <p:spPr>
          <a:xfrm>
            <a:off x="4888523" y="3571337"/>
            <a:ext cx="1283678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A5A148CE-AE35-407E-A72F-F70022EB729B}"/>
              </a:ext>
            </a:extLst>
          </p:cNvPr>
          <p:cNvSpPr txBox="1">
            <a:spLocks/>
          </p:cNvSpPr>
          <p:nvPr/>
        </p:nvSpPr>
        <p:spPr>
          <a:xfrm>
            <a:off x="4811826" y="6029016"/>
            <a:ext cx="1283678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处理结果</a:t>
            </a: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663E719D-4893-4A84-9482-C24E5ECFC2E6}"/>
              </a:ext>
            </a:extLst>
          </p:cNvPr>
          <p:cNvSpPr txBox="1">
            <a:spLocks/>
          </p:cNvSpPr>
          <p:nvPr/>
        </p:nvSpPr>
        <p:spPr>
          <a:xfrm>
            <a:off x="6323997" y="5574278"/>
            <a:ext cx="538512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第二条数据记录将不被视为先前记录的更新</a:t>
            </a:r>
            <a:r>
              <a:rPr lang="en-US" altLang="zh-CN" dirty="0"/>
              <a:t>,</a:t>
            </a:r>
            <a:r>
              <a:rPr lang="zh-CN" altLang="en-US" dirty="0"/>
              <a:t>而是</a:t>
            </a:r>
            <a:r>
              <a:rPr lang="zh-CN" altLang="en-US" dirty="0">
                <a:solidFill>
                  <a:srgbClr val="AD2B26"/>
                </a:solidFill>
              </a:rPr>
              <a:t>新增</a:t>
            </a: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8F466E23-E702-4B56-9CC2-137CCA432723}"/>
              </a:ext>
            </a:extLst>
          </p:cNvPr>
          <p:cNvSpPr txBox="1">
            <a:spLocks/>
          </p:cNvSpPr>
          <p:nvPr/>
        </p:nvSpPr>
        <p:spPr>
          <a:xfrm>
            <a:off x="3211739" y="4757054"/>
            <a:ext cx="786213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消息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6B42CBA5-082C-47DC-9D5B-6A57EDA27773}"/>
              </a:ext>
            </a:extLst>
          </p:cNvPr>
          <p:cNvSpPr txBox="1">
            <a:spLocks/>
          </p:cNvSpPr>
          <p:nvPr/>
        </p:nvSpPr>
        <p:spPr>
          <a:xfrm>
            <a:off x="6553264" y="4733396"/>
            <a:ext cx="786213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消息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5C00A8B9-EF04-4B08-8B4F-2892091670CA}"/>
              </a:ext>
            </a:extLst>
          </p:cNvPr>
          <p:cNvSpPr txBox="1">
            <a:spLocks/>
          </p:cNvSpPr>
          <p:nvPr/>
        </p:nvSpPr>
        <p:spPr>
          <a:xfrm>
            <a:off x="710880" y="1899108"/>
            <a:ext cx="6322309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数据结构类似于</a:t>
            </a:r>
            <a:r>
              <a:rPr lang="en-US" altLang="zh-CN" dirty="0"/>
              <a:t>map,</a:t>
            </a:r>
            <a:r>
              <a:rPr lang="zh-CN" altLang="en-US" dirty="0"/>
              <a:t>如下图，</a:t>
            </a:r>
            <a:r>
              <a:rPr lang="en-US" altLang="zh-CN" dirty="0"/>
              <a:t>key-value</a:t>
            </a:r>
            <a:r>
              <a:rPr lang="zh-CN" altLang="en-US" dirty="0"/>
              <a:t>键值对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6FBA94F-7564-4C2C-9895-A1392FE5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461" y="1607414"/>
            <a:ext cx="33528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5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4B749-70BD-4494-9051-6B27FA33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 Stream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8862E-70C1-4AFB-A536-7F389266C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Kafka Stream</a:t>
            </a:r>
            <a:r>
              <a:rPr lang="zh-CN" altLang="en-US" dirty="0"/>
              <a:t>入门案例编写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BC89C-C4A4-46EF-BBF9-BA6387F552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62012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需求分析，求单词个数（</a:t>
            </a:r>
            <a:r>
              <a:rPr lang="en-US" altLang="zh-CN" dirty="0"/>
              <a:t>word count</a:t>
            </a:r>
            <a:r>
              <a:rPr lang="zh-CN" altLang="en-US" dirty="0"/>
              <a:t>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472A34-7817-48A7-ACA2-25C81E693FFD}"/>
              </a:ext>
            </a:extLst>
          </p:cNvPr>
          <p:cNvSpPr/>
          <p:nvPr/>
        </p:nvSpPr>
        <p:spPr>
          <a:xfrm>
            <a:off x="957128" y="2892319"/>
            <a:ext cx="1897168" cy="70165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消息生产者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5AFD71-3C1E-426E-9FCD-D35DB2913207}"/>
              </a:ext>
            </a:extLst>
          </p:cNvPr>
          <p:cNvSpPr/>
          <p:nvPr/>
        </p:nvSpPr>
        <p:spPr>
          <a:xfrm>
            <a:off x="957128" y="4210170"/>
            <a:ext cx="1897168" cy="70165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消息生产者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AFB4439-590D-4A85-A58E-09AD6A5ED87C}"/>
              </a:ext>
            </a:extLst>
          </p:cNvPr>
          <p:cNvSpPr/>
          <p:nvPr/>
        </p:nvSpPr>
        <p:spPr>
          <a:xfrm>
            <a:off x="3525140" y="3352088"/>
            <a:ext cx="1051133" cy="97772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Kakfa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C58A383-ABE1-47DD-93B0-D79088BBBB45}"/>
              </a:ext>
            </a:extLst>
          </p:cNvPr>
          <p:cNvCxnSpPr>
            <a:stCxn id="11" idx="3"/>
            <a:endCxn id="8" idx="2"/>
          </p:cNvCxnSpPr>
          <p:nvPr/>
        </p:nvCxnSpPr>
        <p:spPr>
          <a:xfrm>
            <a:off x="2854296" y="3243146"/>
            <a:ext cx="670844" cy="597803"/>
          </a:xfrm>
          <a:prstGeom prst="straightConnector1">
            <a:avLst/>
          </a:prstGeom>
          <a:ln w="19050">
            <a:solidFill>
              <a:srgbClr val="5151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5835CDC-2137-4EBE-9666-0EEC25A74518}"/>
              </a:ext>
            </a:extLst>
          </p:cNvPr>
          <p:cNvCxnSpPr>
            <a:stCxn id="13" idx="3"/>
            <a:endCxn id="8" idx="2"/>
          </p:cNvCxnSpPr>
          <p:nvPr/>
        </p:nvCxnSpPr>
        <p:spPr>
          <a:xfrm flipV="1">
            <a:off x="2854296" y="3840949"/>
            <a:ext cx="670844" cy="720048"/>
          </a:xfrm>
          <a:prstGeom prst="straightConnector1">
            <a:avLst/>
          </a:prstGeom>
          <a:ln w="19050">
            <a:solidFill>
              <a:srgbClr val="5151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E3D2497-9A73-4392-BD8C-05DC5E38F979}"/>
              </a:ext>
            </a:extLst>
          </p:cNvPr>
          <p:cNvGrpSpPr/>
          <p:nvPr/>
        </p:nvGrpSpPr>
        <p:grpSpPr>
          <a:xfrm>
            <a:off x="9217682" y="3490773"/>
            <a:ext cx="2457959" cy="701654"/>
            <a:chOff x="9217682" y="3490773"/>
            <a:chExt cx="2457959" cy="70165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80039F-4B49-4744-BC29-5295C55FFBF8}"/>
                </a:ext>
              </a:extLst>
            </p:cNvPr>
            <p:cNvSpPr/>
            <p:nvPr/>
          </p:nvSpPr>
          <p:spPr>
            <a:xfrm>
              <a:off x="9778473" y="3490773"/>
              <a:ext cx="1897168" cy="70165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ea typeface="Alibaba PuHuiTi B"/>
                </a:rPr>
                <a:t>消息消费者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B122D30-A1C5-4575-B717-E888AA4B9F2F}"/>
                </a:ext>
              </a:extLst>
            </p:cNvPr>
            <p:cNvCxnSpPr>
              <a:stCxn id="14" idx="6"/>
              <a:endCxn id="12" idx="1"/>
            </p:cNvCxnSpPr>
            <p:nvPr/>
          </p:nvCxnSpPr>
          <p:spPr>
            <a:xfrm>
              <a:off x="9217682" y="3840949"/>
              <a:ext cx="560791" cy="651"/>
            </a:xfrm>
            <a:prstGeom prst="straightConnector1">
              <a:avLst/>
            </a:prstGeom>
            <a:ln w="19050">
              <a:solidFill>
                <a:srgbClr val="51515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7A60348-DFE7-47F4-B543-9046C4770C97}"/>
              </a:ext>
            </a:extLst>
          </p:cNvPr>
          <p:cNvGrpSpPr/>
          <p:nvPr/>
        </p:nvGrpSpPr>
        <p:grpSpPr>
          <a:xfrm>
            <a:off x="4576273" y="3470894"/>
            <a:ext cx="3029484" cy="741412"/>
            <a:chOff x="4576273" y="3470894"/>
            <a:chExt cx="3029484" cy="74141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E34AA2-88AD-4164-823A-6A99CAF0F130}"/>
                </a:ext>
              </a:extLst>
            </p:cNvPr>
            <p:cNvSpPr/>
            <p:nvPr/>
          </p:nvSpPr>
          <p:spPr>
            <a:xfrm>
              <a:off x="5247117" y="3470894"/>
              <a:ext cx="2358640" cy="7414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ea typeface="Alibaba PuHuiTi B"/>
                </a:rPr>
                <a:t>流式处理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309491B-2E77-4BC4-92A3-D2C30D1AE0A4}"/>
                </a:ext>
              </a:extLst>
            </p:cNvPr>
            <p:cNvCxnSpPr>
              <a:stCxn id="8" idx="6"/>
              <a:endCxn id="22" idx="1"/>
            </p:cNvCxnSpPr>
            <p:nvPr/>
          </p:nvCxnSpPr>
          <p:spPr>
            <a:xfrm>
              <a:off x="4576273" y="3840949"/>
              <a:ext cx="670844" cy="651"/>
            </a:xfrm>
            <a:prstGeom prst="straightConnector1">
              <a:avLst/>
            </a:prstGeom>
            <a:ln w="19050">
              <a:solidFill>
                <a:srgbClr val="51515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4A5DBD9-D8E6-4862-B401-9BD71B2D194A}"/>
              </a:ext>
            </a:extLst>
          </p:cNvPr>
          <p:cNvGrpSpPr/>
          <p:nvPr/>
        </p:nvGrpSpPr>
        <p:grpSpPr>
          <a:xfrm>
            <a:off x="7605757" y="3352088"/>
            <a:ext cx="1611925" cy="977722"/>
            <a:chOff x="7605757" y="3352088"/>
            <a:chExt cx="1611925" cy="97772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6AA8FFB-728B-4E01-9141-EEDF10074C41}"/>
                </a:ext>
              </a:extLst>
            </p:cNvPr>
            <p:cNvSpPr/>
            <p:nvPr/>
          </p:nvSpPr>
          <p:spPr>
            <a:xfrm>
              <a:off x="8166549" y="3352088"/>
              <a:ext cx="1051133" cy="977722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Kakfa</a:t>
              </a:r>
              <a:endParaRPr lang="zh-CN" altLang="en-US" dirty="0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BA57F3B-E2BE-4408-AAB1-9064F1C50463}"/>
                </a:ext>
              </a:extLst>
            </p:cNvPr>
            <p:cNvCxnSpPr>
              <a:stCxn id="22" idx="3"/>
              <a:endCxn id="14" idx="2"/>
            </p:cNvCxnSpPr>
            <p:nvPr/>
          </p:nvCxnSpPr>
          <p:spPr>
            <a:xfrm flipV="1">
              <a:off x="7605757" y="3840949"/>
              <a:ext cx="560792" cy="651"/>
            </a:xfrm>
            <a:prstGeom prst="straightConnector1">
              <a:avLst/>
            </a:prstGeom>
            <a:ln w="19050">
              <a:solidFill>
                <a:srgbClr val="51515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占位符 3">
            <a:extLst>
              <a:ext uri="{FF2B5EF4-FFF2-40B4-BE49-F238E27FC236}">
                <a16:creationId xmlns:a16="http://schemas.microsoft.com/office/drawing/2014/main" id="{1B71DB14-3ED6-4C3C-BF2E-14933F4869A3}"/>
              </a:ext>
            </a:extLst>
          </p:cNvPr>
          <p:cNvSpPr txBox="1">
            <a:spLocks/>
          </p:cNvSpPr>
          <p:nvPr/>
        </p:nvSpPr>
        <p:spPr>
          <a:xfrm>
            <a:off x="1130666" y="3643476"/>
            <a:ext cx="1843652" cy="4393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消息：</a:t>
            </a:r>
            <a:r>
              <a:rPr lang="en-US" altLang="zh-CN" sz="1400" dirty="0"/>
              <a:t>hello </a:t>
            </a:r>
            <a:r>
              <a:rPr lang="en-US" altLang="zh-CN" sz="1400" dirty="0" err="1"/>
              <a:t>kafka</a:t>
            </a:r>
            <a:endParaRPr lang="zh-CN" altLang="en-US" sz="1400" dirty="0"/>
          </a:p>
        </p:txBody>
      </p:sp>
      <p:sp>
        <p:nvSpPr>
          <p:cNvPr id="49" name="文本占位符 3">
            <a:extLst>
              <a:ext uri="{FF2B5EF4-FFF2-40B4-BE49-F238E27FC236}">
                <a16:creationId xmlns:a16="http://schemas.microsoft.com/office/drawing/2014/main" id="{732526E1-F664-455D-B044-9C2849FC041F}"/>
              </a:ext>
            </a:extLst>
          </p:cNvPr>
          <p:cNvSpPr txBox="1">
            <a:spLocks/>
          </p:cNvSpPr>
          <p:nvPr/>
        </p:nvSpPr>
        <p:spPr>
          <a:xfrm>
            <a:off x="1130666" y="5039160"/>
            <a:ext cx="1843652" cy="4393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消息：</a:t>
            </a:r>
            <a:r>
              <a:rPr lang="en-US" altLang="zh-CN" sz="1400" dirty="0"/>
              <a:t>hello </a:t>
            </a:r>
            <a:r>
              <a:rPr lang="en-US" altLang="zh-CN" sz="1400" dirty="0" err="1"/>
              <a:t>itcast</a:t>
            </a:r>
            <a:endParaRPr lang="zh-CN" altLang="en-US" sz="1400" dirty="0"/>
          </a:p>
        </p:txBody>
      </p:sp>
      <p:sp>
        <p:nvSpPr>
          <p:cNvPr id="50" name="文本占位符 3">
            <a:extLst>
              <a:ext uri="{FF2B5EF4-FFF2-40B4-BE49-F238E27FC236}">
                <a16:creationId xmlns:a16="http://schemas.microsoft.com/office/drawing/2014/main" id="{5C3D58FE-A186-4EF6-AB24-A5C7CF071EC6}"/>
              </a:ext>
            </a:extLst>
          </p:cNvPr>
          <p:cNvSpPr txBox="1">
            <a:spLocks/>
          </p:cNvSpPr>
          <p:nvPr/>
        </p:nvSpPr>
        <p:spPr>
          <a:xfrm>
            <a:off x="9778473" y="4370331"/>
            <a:ext cx="1843652" cy="154758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结果：</a:t>
            </a:r>
            <a:endParaRPr lang="en-US" altLang="zh-CN" sz="1400" dirty="0"/>
          </a:p>
          <a:p>
            <a:r>
              <a:rPr lang="en-US" altLang="zh-CN" sz="1400" dirty="0"/>
              <a:t>hello 2</a:t>
            </a:r>
          </a:p>
          <a:p>
            <a:r>
              <a:rPr lang="en-US" altLang="zh-CN" sz="1400" dirty="0" err="1"/>
              <a:t>kafka</a:t>
            </a:r>
            <a:r>
              <a:rPr lang="en-US" altLang="zh-CN" sz="1400" dirty="0"/>
              <a:t> 1</a:t>
            </a:r>
          </a:p>
          <a:p>
            <a:r>
              <a:rPr lang="en-US" altLang="zh-CN" sz="1400" dirty="0" err="1"/>
              <a:t>itcast</a:t>
            </a:r>
            <a:r>
              <a:rPr lang="en-US" altLang="zh-CN" sz="1400" dirty="0"/>
              <a:t> 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785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8" grpId="0" animBg="1"/>
      <p:bldP spid="48" grpId="0"/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4B749-70BD-4494-9051-6B27FA33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 Stream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8862E-70C1-4AFB-A536-7F389266C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Kafka Stream</a:t>
            </a:r>
            <a:r>
              <a:rPr lang="zh-CN" altLang="en-US" dirty="0"/>
              <a:t>入门案例编写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BC89C-C4A4-46EF-BBF9-BA6387F552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创建原生的</a:t>
            </a:r>
            <a:r>
              <a:rPr lang="en-US" altLang="zh-CN" dirty="0" err="1"/>
              <a:t>kafka</a:t>
            </a:r>
            <a:r>
              <a:rPr lang="en-US" altLang="zh-CN" dirty="0"/>
              <a:t> </a:t>
            </a:r>
            <a:r>
              <a:rPr lang="en-US" altLang="zh-CN" dirty="0" err="1"/>
              <a:t>staream</a:t>
            </a:r>
            <a:r>
              <a:rPr lang="zh-CN" altLang="en-US" dirty="0"/>
              <a:t>入门案例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5F01392-7045-4955-B03E-EB554D47E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80" y="2649060"/>
            <a:ext cx="8742348" cy="280076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//kafka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 prop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Properties();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BOOTSTRAP_SERVERS_CONFIG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"192.168.200.130:9092"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DEFAULT_KEY_SERDE_CLASS_CONFIG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Serdes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().getClass());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DEFAULT_VALUE_SERDE_CLASS_CONFIG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Serdes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().getClass());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APPLICATION_ID_CONFIG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"streams-sample"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//stream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构建器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StreamsBuilder streamsBuilder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StreamsBuilder();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流式计算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streamProcessor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streamsBuilder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kafkaStreams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KafkaStreams kafkaStreams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KafkaStreams(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streamsBuilder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.build(),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开启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kafka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流式计算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kafkaStreams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.start();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607BBBB-73E8-4B41-A937-93FE2BD75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992" y="1718035"/>
            <a:ext cx="7289563" cy="466281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static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streamProcessor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StreamsBuilder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streamsBuilder)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接收消息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KStream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streamsBuilder.stream(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"itcast-topic-input"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处理消息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.flatMapValues(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ValueMapper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&gt;&gt;()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value)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消息内容为：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+value);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(value.split(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进行分组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.groupBy((key,value)-&gt;value)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聚合计算时间间隔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.windowedBy(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TimeWindows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ofSeconds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聚合查询：求单词总个数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.count()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转成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KStream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.toStream()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处理后结果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转成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string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.map((key,value)-&gt;{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"key:"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+key+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",value:"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+value);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KeyValue&lt;&gt;(key.key().toString(),value.toString());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})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发送消息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.to(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"itcast-topic-out"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21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4B749-70BD-4494-9051-6B27FA33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 Stream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8862E-70C1-4AFB-A536-7F389266C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Kafka Stream</a:t>
            </a:r>
            <a:r>
              <a:rPr lang="zh-CN" altLang="en-US" dirty="0"/>
              <a:t>入门案例编写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92CB1AFF-E958-4F6B-947C-195E1C3FBF14}"/>
              </a:ext>
            </a:extLst>
          </p:cNvPr>
          <p:cNvSpPr txBox="1">
            <a:spLocks/>
          </p:cNvSpPr>
          <p:nvPr/>
        </p:nvSpPr>
        <p:spPr>
          <a:xfrm>
            <a:off x="746600" y="1776330"/>
            <a:ext cx="10698800" cy="131842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测试准备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使用生产者在</a:t>
            </a:r>
            <a:r>
              <a:rPr lang="en-US" altLang="zh-CN" dirty="0"/>
              <a:t>topic</a:t>
            </a:r>
            <a:r>
              <a:rPr lang="zh-CN" altLang="en-US" dirty="0"/>
              <a:t>为：</a:t>
            </a:r>
            <a:r>
              <a:rPr lang="en-US" altLang="zh-CN" dirty="0" err="1"/>
              <a:t>itcast_topic_input</a:t>
            </a:r>
            <a:r>
              <a:rPr lang="zh-CN" altLang="en-US" dirty="0"/>
              <a:t>中发送多条消息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使用消费者接收</a:t>
            </a:r>
            <a:r>
              <a:rPr lang="en-US" altLang="zh-CN" dirty="0"/>
              <a:t>topic</a:t>
            </a:r>
            <a:r>
              <a:rPr lang="zh-CN" altLang="en-US" dirty="0"/>
              <a:t>为：</a:t>
            </a:r>
            <a:r>
              <a:rPr lang="en-US" altLang="zh-CN" dirty="0" err="1"/>
              <a:t>itcast_topic_out</a:t>
            </a:r>
            <a:endParaRPr lang="en-US" altLang="zh-CN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BB40E88E-81FA-4D08-AE9F-476A5363640D}"/>
              </a:ext>
            </a:extLst>
          </p:cNvPr>
          <p:cNvSpPr txBox="1">
            <a:spLocks/>
          </p:cNvSpPr>
          <p:nvPr/>
        </p:nvSpPr>
        <p:spPr>
          <a:xfrm>
            <a:off x="797874" y="3494649"/>
            <a:ext cx="10698800" cy="116896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结果：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通过流式计算，会把生产者的多条消息汇总成一条发送到消费者中输出</a:t>
            </a:r>
          </a:p>
        </p:txBody>
      </p:sp>
    </p:spTree>
    <p:extLst>
      <p:ext uri="{BB962C8B-B14F-4D97-AF65-F5344CB8AC3E}">
        <p14:creationId xmlns:p14="http://schemas.microsoft.com/office/powerpoint/2010/main" val="112523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4B749-70BD-4494-9051-6B27FA33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 Stream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8862E-70C1-4AFB-A536-7F389266C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集成</a:t>
            </a:r>
            <a:r>
              <a:rPr lang="en-US" altLang="zh-CN" dirty="0"/>
              <a:t>Kafka Stream</a:t>
            </a:r>
            <a:endParaRPr lang="zh-CN" altLang="en-US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380405D8-CEDE-46CD-B2FC-40A70976F7FA}"/>
              </a:ext>
            </a:extLst>
          </p:cNvPr>
          <p:cNvSpPr txBox="1">
            <a:spLocks/>
          </p:cNvSpPr>
          <p:nvPr/>
        </p:nvSpPr>
        <p:spPr>
          <a:xfrm>
            <a:off x="746600" y="2321927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1.</a:t>
            </a:r>
            <a:r>
              <a:rPr lang="zh-CN" altLang="en-US" sz="1400" dirty="0"/>
              <a:t>配置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C9B3265-250D-4152-B955-2190F1951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204" y="1722520"/>
            <a:ext cx="7417415" cy="364715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@Setter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@Getter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@EnableKafkaStreams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@ConfigurationProperties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(prefix=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"kafka"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KafkaStreamConfig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static final int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MAX_MESSAGE_SIZE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1024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@Bean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(name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KafkaStreamsDefaultConfiguration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DEFAULT_STREAMS_CONFIG_BEAN_NAME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KafkaStreamsConfiguration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defaultKafkaStreamsConfig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HashMap&lt;&gt;();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BOOTSTRAP_SERVERS_CONFIG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APPLICATION_ID_CONFIG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.getGroup()+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"_stream_aid"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CLIENT_ID_CONFIG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.getGroup()+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"_stream_cid"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RETRIES_CONFIG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DEFAULT_KEY_SERDE_CLASS_CONFIG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Serdes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().getClass());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DEFAULT_VALUE_SERDE_CLASS_CONFIG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Serdes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().getClass());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KafkaStreamsConfiguration(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CF90FBA-456D-41AB-9005-79B9A093A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204" y="5810153"/>
            <a:ext cx="2877711" cy="60016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kafka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192.168.200.130:9092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${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spring.application.name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2A591EA7-9D25-4407-A20A-A02AF6BED5CF}"/>
              </a:ext>
            </a:extLst>
          </p:cNvPr>
          <p:cNvSpPr txBox="1">
            <a:spLocks/>
          </p:cNvSpPr>
          <p:nvPr/>
        </p:nvSpPr>
        <p:spPr>
          <a:xfrm>
            <a:off x="847511" y="5810153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/>
              <a:t>application.yml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67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4B749-70BD-4494-9051-6B27FA33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 Stream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8862E-70C1-4AFB-A536-7F389266C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集成</a:t>
            </a:r>
            <a:r>
              <a:rPr lang="en-US" altLang="zh-CN" dirty="0"/>
              <a:t>Kafka Stream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BC89C-C4A4-46EF-BBF9-BA6387F552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963" y="2167553"/>
            <a:ext cx="3997854" cy="1336223"/>
          </a:xfrm>
        </p:spPr>
        <p:txBody>
          <a:bodyPr/>
          <a:lstStyle/>
          <a:p>
            <a:r>
              <a:rPr lang="en-US" altLang="zh-CN" sz="1400" dirty="0"/>
              <a:t>2.</a:t>
            </a:r>
            <a:r>
              <a:rPr lang="zh-CN" altLang="en-US" sz="1400" dirty="0"/>
              <a:t>在配置类中定义方法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可注入</a:t>
            </a:r>
            <a:r>
              <a:rPr lang="en-US" altLang="zh-CN" sz="1400" dirty="0" err="1"/>
              <a:t>StreamsBuilder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返回值必须是</a:t>
            </a:r>
            <a:r>
              <a:rPr lang="en-US" altLang="zh-CN" sz="1400" dirty="0" err="1"/>
              <a:t>KStream</a:t>
            </a:r>
            <a:r>
              <a:rPr lang="zh-CN" altLang="en-US" sz="1400" dirty="0"/>
              <a:t>且放入</a:t>
            </a:r>
            <a:r>
              <a:rPr lang="en-US" altLang="zh-CN" sz="1400" dirty="0"/>
              <a:t>spring</a:t>
            </a:r>
            <a:r>
              <a:rPr lang="zh-CN" altLang="en-US" sz="1400" dirty="0"/>
              <a:t>容器中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80F70D-960A-4B90-A50A-B8F4C4A97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51" y="1646133"/>
            <a:ext cx="7450137" cy="483209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9E880D"/>
                </a:solidFill>
                <a:latin typeface="Consolas" panose="020B0609020204030204" pitchFamily="49" charset="0"/>
              </a:rPr>
              <a:t>@Bean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KStream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kStream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StreamsBuilder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streamsBuilder){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KStream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streamsBuilder.stream(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"itcast-topic-input"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处理消息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.flatMapValues(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ValueMapper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&gt;&gt;()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value)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消息内容为：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+value);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(value.split(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进行分组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.groupBy((key,value)-&gt;value)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聚合计算时间间隔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.windowedBy(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TimeWindows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ofSeconds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聚合查询：求单词总个数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.count()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转成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KStream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.toStream()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处理后结果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转成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string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.map((key,value)-&gt;{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"key:"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+key+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",value:"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+value);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KeyValue&lt;&gt;(key.key().toString(),value.toString());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})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发送消息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.to(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"itcast-topic-out"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6B8F8354-E1D0-41ED-A892-F9B94BBFA3B2}"/>
              </a:ext>
            </a:extLst>
          </p:cNvPr>
          <p:cNvSpPr txBox="1">
            <a:spLocks/>
          </p:cNvSpPr>
          <p:nvPr/>
        </p:nvSpPr>
        <p:spPr>
          <a:xfrm>
            <a:off x="539963" y="4214058"/>
            <a:ext cx="3997854" cy="13362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3.</a:t>
            </a:r>
            <a:r>
              <a:rPr lang="zh-CN" altLang="en-US" sz="1400" dirty="0"/>
              <a:t>测试</a:t>
            </a:r>
            <a:endParaRPr lang="en-US" altLang="zh-CN" sz="1400" dirty="0"/>
          </a:p>
          <a:p>
            <a:r>
              <a:rPr lang="zh-CN" altLang="en-US" sz="1400" dirty="0"/>
              <a:t>启动</a:t>
            </a:r>
            <a:r>
              <a:rPr lang="en-US" altLang="zh-CN" sz="1400" dirty="0" err="1"/>
              <a:t>springboot</a:t>
            </a:r>
            <a:r>
              <a:rPr lang="zh-CN" altLang="en-US" sz="1400" dirty="0"/>
              <a:t>项目即可自动监听</a:t>
            </a:r>
          </a:p>
        </p:txBody>
      </p:sp>
    </p:spTree>
    <p:extLst>
      <p:ext uri="{BB962C8B-B14F-4D97-AF65-F5344CB8AC3E}">
        <p14:creationId xmlns:p14="http://schemas.microsoft.com/office/powerpoint/2010/main" val="453784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768759"/>
            <a:ext cx="3659945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热点文章</a:t>
            </a:r>
            <a:r>
              <a:rPr lang="en-US" altLang="zh-CN" dirty="0"/>
              <a:t>-</a:t>
            </a:r>
            <a:r>
              <a:rPr lang="zh-CN" altLang="en-US" dirty="0"/>
              <a:t>实时计算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726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7D819-9F84-4D12-A8EC-DB10FA2A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热点文章</a:t>
            </a:r>
            <a:r>
              <a:rPr lang="en-US" altLang="zh-CN" dirty="0"/>
              <a:t>-</a:t>
            </a:r>
            <a:r>
              <a:rPr lang="zh-CN" altLang="en-US" dirty="0"/>
              <a:t>实时计算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D4D91-897E-4945-B996-4BD933965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思路说明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360BD48-D5BA-4DFD-A8DC-317A5401516D}"/>
              </a:ext>
            </a:extLst>
          </p:cNvPr>
          <p:cNvSpPr/>
          <p:nvPr/>
        </p:nvSpPr>
        <p:spPr>
          <a:xfrm>
            <a:off x="939479" y="2070924"/>
            <a:ext cx="1320143" cy="527538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用户点赞行为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7DEB742-A75D-4832-8C9C-5FFB754E6BBE}"/>
              </a:ext>
            </a:extLst>
          </p:cNvPr>
          <p:cNvSpPr/>
          <p:nvPr/>
        </p:nvSpPr>
        <p:spPr>
          <a:xfrm>
            <a:off x="939480" y="3065581"/>
            <a:ext cx="1320142" cy="527538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用户阅读行为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8EEBBF-41E7-4077-8CDE-88FB33CA6096}"/>
              </a:ext>
            </a:extLst>
          </p:cNvPr>
          <p:cNvGrpSpPr/>
          <p:nvPr/>
        </p:nvGrpSpPr>
        <p:grpSpPr>
          <a:xfrm>
            <a:off x="2112115" y="1867573"/>
            <a:ext cx="3330323" cy="1461777"/>
            <a:chOff x="2112115" y="1867573"/>
            <a:chExt cx="3330323" cy="1461777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75CCFDE-529F-45F8-8220-8167D031ABDF}"/>
                </a:ext>
              </a:extLst>
            </p:cNvPr>
            <p:cNvSpPr/>
            <p:nvPr/>
          </p:nvSpPr>
          <p:spPr>
            <a:xfrm>
              <a:off x="4415035" y="1867573"/>
              <a:ext cx="1027403" cy="93423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Kafka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D3BE075-CA70-4EE4-8D36-99C465FA0044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 flipV="1">
              <a:off x="2259622" y="2334692"/>
              <a:ext cx="2155413" cy="1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占位符 3">
              <a:extLst>
                <a:ext uri="{FF2B5EF4-FFF2-40B4-BE49-F238E27FC236}">
                  <a16:creationId xmlns:a16="http://schemas.microsoft.com/office/drawing/2014/main" id="{55330E22-532E-4401-9C5A-BA90DC155DAC}"/>
                </a:ext>
              </a:extLst>
            </p:cNvPr>
            <p:cNvSpPr txBox="1">
              <a:spLocks/>
            </p:cNvSpPr>
            <p:nvPr/>
          </p:nvSpPr>
          <p:spPr>
            <a:xfrm>
              <a:off x="2112115" y="2437089"/>
              <a:ext cx="2243335" cy="41898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发消息给</a:t>
              </a:r>
              <a:r>
                <a:rPr lang="en-US" altLang="zh-CN" sz="1400" dirty="0"/>
                <a:t>stream</a:t>
              </a:r>
              <a:r>
                <a:rPr lang="zh-CN" altLang="en-US" sz="1400" dirty="0"/>
                <a:t>流式处理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641DC54-3BAC-4C92-8F75-8BB48D982A2D}"/>
                </a:ext>
              </a:extLst>
            </p:cNvPr>
            <p:cNvCxnSpPr>
              <a:cxnSpLocks/>
              <a:stCxn id="22" idx="3"/>
              <a:endCxn id="7" idx="3"/>
            </p:cNvCxnSpPr>
            <p:nvPr/>
          </p:nvCxnSpPr>
          <p:spPr>
            <a:xfrm flipV="1">
              <a:off x="2259622" y="2664994"/>
              <a:ext cx="2305873" cy="664356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43357FE-77DE-4DCA-8E0C-A199F335B806}"/>
              </a:ext>
            </a:extLst>
          </p:cNvPr>
          <p:cNvGrpSpPr/>
          <p:nvPr/>
        </p:nvGrpSpPr>
        <p:grpSpPr>
          <a:xfrm>
            <a:off x="5442438" y="2070924"/>
            <a:ext cx="2567356" cy="527538"/>
            <a:chOff x="5442438" y="2070924"/>
            <a:chExt cx="2567356" cy="527538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37E6A6C-E6E8-4102-B611-146F3755A40A}"/>
                </a:ext>
              </a:extLst>
            </p:cNvPr>
            <p:cNvSpPr/>
            <p:nvPr/>
          </p:nvSpPr>
          <p:spPr>
            <a:xfrm>
              <a:off x="6446396" y="2070924"/>
              <a:ext cx="1563398" cy="527538"/>
            </a:xfrm>
            <a:prstGeom prst="round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333333"/>
                  </a:solidFill>
                  <a:ea typeface="Alibaba PuHuiTi B"/>
                </a:rPr>
                <a:t>stream</a:t>
              </a:r>
              <a:r>
                <a:rPr lang="zh-CN" altLang="en-US" sz="1400" dirty="0">
                  <a:solidFill>
                    <a:srgbClr val="333333"/>
                  </a:solidFill>
                  <a:ea typeface="Alibaba PuHuiTi B"/>
                </a:rPr>
                <a:t>聚合处理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56A4C16-CB08-49B3-9BD0-CD9BAAD42673}"/>
                </a:ext>
              </a:extLst>
            </p:cNvPr>
            <p:cNvCxnSpPr>
              <a:stCxn id="7" idx="6"/>
              <a:endCxn id="16" idx="1"/>
            </p:cNvCxnSpPr>
            <p:nvPr/>
          </p:nvCxnSpPr>
          <p:spPr>
            <a:xfrm>
              <a:off x="5442438" y="2334692"/>
              <a:ext cx="1003958" cy="1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46177F1-23DE-4D03-B22E-4BF29A445508}"/>
              </a:ext>
            </a:extLst>
          </p:cNvPr>
          <p:cNvGrpSpPr/>
          <p:nvPr/>
        </p:nvGrpSpPr>
        <p:grpSpPr>
          <a:xfrm>
            <a:off x="8009794" y="1867572"/>
            <a:ext cx="2324098" cy="934237"/>
            <a:chOff x="8009794" y="1867572"/>
            <a:chExt cx="2324098" cy="934237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F005275-5C2E-4EB2-9968-6BD7BF702CC5}"/>
                </a:ext>
              </a:extLst>
            </p:cNvPr>
            <p:cNvSpPr/>
            <p:nvPr/>
          </p:nvSpPr>
          <p:spPr>
            <a:xfrm>
              <a:off x="9306489" y="1867572"/>
              <a:ext cx="1027403" cy="93423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Kafka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21D7244B-E8E1-430F-8612-EC662E4959D1}"/>
                </a:ext>
              </a:extLst>
            </p:cNvPr>
            <p:cNvCxnSpPr>
              <a:stCxn id="16" idx="3"/>
              <a:endCxn id="32" idx="2"/>
            </p:cNvCxnSpPr>
            <p:nvPr/>
          </p:nvCxnSpPr>
          <p:spPr>
            <a:xfrm flipV="1">
              <a:off x="8009794" y="2334691"/>
              <a:ext cx="1296695" cy="2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D37D634C-64F2-4150-94E4-7B74B22D7068}"/>
              </a:ext>
            </a:extLst>
          </p:cNvPr>
          <p:cNvSpPr txBox="1">
            <a:spLocks/>
          </p:cNvSpPr>
          <p:nvPr/>
        </p:nvSpPr>
        <p:spPr>
          <a:xfrm>
            <a:off x="6446396" y="4776467"/>
            <a:ext cx="2243335" cy="4189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当日热度的权重整体*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10BE4A6-9820-4677-9E98-1ABA7694807F}"/>
              </a:ext>
            </a:extLst>
          </p:cNvPr>
          <p:cNvGrpSpPr/>
          <p:nvPr/>
        </p:nvGrpSpPr>
        <p:grpSpPr>
          <a:xfrm>
            <a:off x="4028145" y="4123972"/>
            <a:ext cx="2552251" cy="527538"/>
            <a:chOff x="4028145" y="4123972"/>
            <a:chExt cx="2552251" cy="527538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760F980F-1DF0-45D8-9F4E-2BD0A620F3D6}"/>
                </a:ext>
              </a:extLst>
            </p:cNvPr>
            <p:cNvSpPr/>
            <p:nvPr/>
          </p:nvSpPr>
          <p:spPr>
            <a:xfrm>
              <a:off x="4028145" y="4123972"/>
              <a:ext cx="1688124" cy="527538"/>
            </a:xfrm>
            <a:prstGeom prst="round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33333"/>
                  </a:solidFill>
                  <a:ea typeface="Alibaba PuHuiTi B"/>
                </a:rPr>
                <a:t>查询</a:t>
              </a:r>
              <a:r>
                <a:rPr lang="en-US" altLang="zh-CN" sz="1400" dirty="0" err="1">
                  <a:solidFill>
                    <a:srgbClr val="333333"/>
                  </a:solidFill>
                  <a:ea typeface="Alibaba PuHuiTi B"/>
                </a:rPr>
                <a:t>redis</a:t>
              </a:r>
              <a:r>
                <a:rPr lang="zh-CN" altLang="en-US" sz="1400" dirty="0">
                  <a:solidFill>
                    <a:srgbClr val="333333"/>
                  </a:solidFill>
                  <a:ea typeface="Alibaba PuHuiTi B"/>
                </a:rPr>
                <a:t>对应数据</a:t>
              </a: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188EAB8C-66A2-4A6A-AA33-507D41D9E327}"/>
                </a:ext>
              </a:extLst>
            </p:cNvPr>
            <p:cNvCxnSpPr>
              <a:stCxn id="37" idx="1"/>
              <a:endCxn id="42" idx="3"/>
            </p:cNvCxnSpPr>
            <p:nvPr/>
          </p:nvCxnSpPr>
          <p:spPr>
            <a:xfrm flipH="1">
              <a:off x="5716269" y="4387741"/>
              <a:ext cx="864127" cy="0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C59B3DC-CC9C-45EC-988E-3BDB03540483}"/>
              </a:ext>
            </a:extLst>
          </p:cNvPr>
          <p:cNvGrpSpPr/>
          <p:nvPr/>
        </p:nvGrpSpPr>
        <p:grpSpPr>
          <a:xfrm>
            <a:off x="1331628" y="4116250"/>
            <a:ext cx="2696517" cy="527532"/>
            <a:chOff x="1331628" y="4116250"/>
            <a:chExt cx="2696517" cy="527532"/>
          </a:xfrm>
        </p:grpSpPr>
        <p:sp>
          <p:nvSpPr>
            <p:cNvPr id="43" name="流程图: 决策 42">
              <a:extLst>
                <a:ext uri="{FF2B5EF4-FFF2-40B4-BE49-F238E27FC236}">
                  <a16:creationId xmlns:a16="http://schemas.microsoft.com/office/drawing/2014/main" id="{952F4981-37F1-4D5A-8B2A-FAC4545A50D3}"/>
                </a:ext>
              </a:extLst>
            </p:cNvPr>
            <p:cNvSpPr/>
            <p:nvPr/>
          </p:nvSpPr>
          <p:spPr>
            <a:xfrm>
              <a:off x="1331628" y="4116250"/>
              <a:ext cx="1832390" cy="527532"/>
            </a:xfrm>
            <a:prstGeom prst="flowChartDecision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33333"/>
                  </a:solidFill>
                  <a:ea typeface="Alibaba PuHuiTi B"/>
                </a:rPr>
                <a:t>比较分值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B1E1A61-A8E5-4A7C-A5DB-BD1F2C0F3512}"/>
                </a:ext>
              </a:extLst>
            </p:cNvPr>
            <p:cNvCxnSpPr>
              <a:stCxn id="42" idx="1"/>
              <a:endCxn id="43" idx="3"/>
            </p:cNvCxnSpPr>
            <p:nvPr/>
          </p:nvCxnSpPr>
          <p:spPr>
            <a:xfrm flipH="1" flipV="1">
              <a:off x="3164018" y="4380016"/>
              <a:ext cx="864127" cy="7725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333296C-6FEA-4B5C-8544-1C72ABA07238}"/>
              </a:ext>
            </a:extLst>
          </p:cNvPr>
          <p:cNvGrpSpPr/>
          <p:nvPr/>
        </p:nvGrpSpPr>
        <p:grpSpPr>
          <a:xfrm>
            <a:off x="1587752" y="4643782"/>
            <a:ext cx="1320142" cy="1211894"/>
            <a:chOff x="1587752" y="4643782"/>
            <a:chExt cx="1320142" cy="1211894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A1E54E16-A974-41C0-91DF-7CE9700B0D22}"/>
                </a:ext>
              </a:extLst>
            </p:cNvPr>
            <p:cNvSpPr/>
            <p:nvPr/>
          </p:nvSpPr>
          <p:spPr>
            <a:xfrm>
              <a:off x="1587752" y="5328138"/>
              <a:ext cx="1320142" cy="527538"/>
            </a:xfrm>
            <a:prstGeom prst="round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33333"/>
                  </a:solidFill>
                  <a:ea typeface="Alibaba PuHuiTi B"/>
                </a:rPr>
                <a:t>替换</a:t>
              </a: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9BFA0E6B-5652-4BC9-B161-3F036FFB69AF}"/>
                </a:ext>
              </a:extLst>
            </p:cNvPr>
            <p:cNvCxnSpPr>
              <a:stCxn id="43" idx="2"/>
              <a:endCxn id="44" idx="0"/>
            </p:cNvCxnSpPr>
            <p:nvPr/>
          </p:nvCxnSpPr>
          <p:spPr>
            <a:xfrm>
              <a:off x="2247823" y="4643782"/>
              <a:ext cx="0" cy="684356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占位符 3">
              <a:extLst>
                <a:ext uri="{FF2B5EF4-FFF2-40B4-BE49-F238E27FC236}">
                  <a16:creationId xmlns:a16="http://schemas.microsoft.com/office/drawing/2014/main" id="{1155D141-84C1-48C9-9192-67D8395DB363}"/>
                </a:ext>
              </a:extLst>
            </p:cNvPr>
            <p:cNvSpPr txBox="1">
              <a:spLocks/>
            </p:cNvSpPr>
            <p:nvPr/>
          </p:nvSpPr>
          <p:spPr>
            <a:xfrm>
              <a:off x="1588024" y="4706961"/>
              <a:ext cx="566840" cy="41898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大于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9E90787-5FFF-4235-ABE0-D73F5ACD6D1F}"/>
              </a:ext>
            </a:extLst>
          </p:cNvPr>
          <p:cNvGrpSpPr/>
          <p:nvPr/>
        </p:nvGrpSpPr>
        <p:grpSpPr>
          <a:xfrm>
            <a:off x="2907894" y="5124786"/>
            <a:ext cx="2449756" cy="934237"/>
            <a:chOff x="2907894" y="5124786"/>
            <a:chExt cx="2449756" cy="934237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BA2C2E1-2175-4865-A4FB-F2FC232E8597}"/>
                </a:ext>
              </a:extLst>
            </p:cNvPr>
            <p:cNvSpPr/>
            <p:nvPr/>
          </p:nvSpPr>
          <p:spPr>
            <a:xfrm>
              <a:off x="4330247" y="5124786"/>
              <a:ext cx="1027403" cy="93423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endParaRPr lang="zh-CN" altLang="en-US" dirty="0"/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FD03AFA-76F7-4EEE-8748-B5351C206974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2907894" y="5591907"/>
              <a:ext cx="1424821" cy="0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773B29B-413D-4873-B2A5-27865951660E}"/>
              </a:ext>
            </a:extLst>
          </p:cNvPr>
          <p:cNvGrpSpPr/>
          <p:nvPr/>
        </p:nvGrpSpPr>
        <p:grpSpPr>
          <a:xfrm>
            <a:off x="8976673" y="2801809"/>
            <a:ext cx="1688124" cy="1846055"/>
            <a:chOff x="8976673" y="2801809"/>
            <a:chExt cx="1688124" cy="1846055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E6B017F9-A644-4B45-859A-774D5D36CA36}"/>
                </a:ext>
              </a:extLst>
            </p:cNvPr>
            <p:cNvCxnSpPr>
              <a:cxnSpLocks/>
              <a:stCxn id="32" idx="4"/>
              <a:endCxn id="35" idx="0"/>
            </p:cNvCxnSpPr>
            <p:nvPr/>
          </p:nvCxnSpPr>
          <p:spPr>
            <a:xfrm>
              <a:off x="9820191" y="2801809"/>
              <a:ext cx="544" cy="1318517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C0ED201-026E-447D-89E4-78D74F2E5B5C}"/>
                </a:ext>
              </a:extLst>
            </p:cNvPr>
            <p:cNvSpPr/>
            <p:nvPr/>
          </p:nvSpPr>
          <p:spPr>
            <a:xfrm>
              <a:off x="8976673" y="4120326"/>
              <a:ext cx="1688124" cy="527538"/>
            </a:xfrm>
            <a:prstGeom prst="round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33333"/>
                  </a:solidFill>
                  <a:ea typeface="Alibaba PuHuiTi B"/>
                </a:rPr>
                <a:t>更新数据库数量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6B777AF-1AF1-452B-AF05-7F71E1754C57}"/>
              </a:ext>
            </a:extLst>
          </p:cNvPr>
          <p:cNvGrpSpPr/>
          <p:nvPr/>
        </p:nvGrpSpPr>
        <p:grpSpPr>
          <a:xfrm>
            <a:off x="6580396" y="4123972"/>
            <a:ext cx="2396277" cy="527538"/>
            <a:chOff x="6580396" y="4123972"/>
            <a:chExt cx="2396277" cy="527538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BEE983B-9C92-416E-8310-5C56C895BE56}"/>
                </a:ext>
              </a:extLst>
            </p:cNvPr>
            <p:cNvSpPr/>
            <p:nvPr/>
          </p:nvSpPr>
          <p:spPr>
            <a:xfrm>
              <a:off x="6580396" y="4123972"/>
              <a:ext cx="1688124" cy="527538"/>
            </a:xfrm>
            <a:prstGeom prst="round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33333"/>
                  </a:solidFill>
                  <a:ea typeface="Alibaba PuHuiTi B"/>
                </a:rPr>
                <a:t>重新计算文章分值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EEA6287-DDB5-4157-AAAF-4FB6060AB315}"/>
                </a:ext>
              </a:extLst>
            </p:cNvPr>
            <p:cNvCxnSpPr>
              <a:stCxn id="35" idx="1"/>
              <a:endCxn id="37" idx="3"/>
            </p:cNvCxnSpPr>
            <p:nvPr/>
          </p:nvCxnSpPr>
          <p:spPr>
            <a:xfrm flipH="1">
              <a:off x="8268520" y="4384095"/>
              <a:ext cx="708153" cy="3646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占位符 3">
            <a:extLst>
              <a:ext uri="{FF2B5EF4-FFF2-40B4-BE49-F238E27FC236}">
                <a16:creationId xmlns:a16="http://schemas.microsoft.com/office/drawing/2014/main" id="{439F2D94-D29B-4305-A778-B65E31274B4F}"/>
              </a:ext>
            </a:extLst>
          </p:cNvPr>
          <p:cNvSpPr txBox="1">
            <a:spLocks/>
          </p:cNvSpPr>
          <p:nvPr/>
        </p:nvSpPr>
        <p:spPr>
          <a:xfrm>
            <a:off x="1461889" y="5917919"/>
            <a:ext cx="1702129" cy="4189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当前频道和推荐</a:t>
            </a:r>
          </a:p>
        </p:txBody>
      </p:sp>
    </p:spTree>
    <p:extLst>
      <p:ext uri="{BB962C8B-B14F-4D97-AF65-F5344CB8AC3E}">
        <p14:creationId xmlns:p14="http://schemas.microsoft.com/office/powerpoint/2010/main" val="1693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40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DA7EC-3197-4CA0-AD01-B281DB1E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0AB1F6-ACD3-418B-8F1A-3BB359C508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B27C6-909C-47BB-B036-DB1F3CDB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热点文章</a:t>
            </a:r>
            <a:r>
              <a:rPr lang="en-US" altLang="zh-CN" dirty="0"/>
              <a:t>-</a:t>
            </a:r>
            <a:r>
              <a:rPr lang="zh-CN" altLang="en-US" dirty="0"/>
              <a:t>实时计算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65BE3D-8216-4214-AF4A-18663FFB0A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2583CF-43B3-49A2-9EB9-4B5729311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修改</a:t>
            </a:r>
            <a:r>
              <a:rPr lang="en-US" altLang="zh-CN" dirty="0" err="1"/>
              <a:t>ApLikesBehaviorServiceImpl</a:t>
            </a:r>
            <a:r>
              <a:rPr lang="zh-CN" altLang="en-US" dirty="0"/>
              <a:t>和</a:t>
            </a:r>
            <a:r>
              <a:rPr lang="en-US" altLang="zh-CN" dirty="0" err="1"/>
              <a:t>ApReadBehaviorServiceImpl</a:t>
            </a:r>
            <a:r>
              <a:rPr lang="zh-CN" altLang="en-US" dirty="0"/>
              <a:t>新增发送消息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9ED0C8-CC4C-4D96-ABA6-22C544A98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766" y="2600291"/>
            <a:ext cx="9494907" cy="297004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UpdateArticleMess mess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UpdateArticleMess();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.setType(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UpdateArticleMess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UpdateArticleType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.setArticleId(dto.getArticleId());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//3.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点赞  保存数据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(dto.getOperation() 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保存当前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key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保存当前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key:{} ,{}, 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dto.getArticleId(),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.getId(), 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cacheService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.hPut(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"LIKE-BEHAVIOR-"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dto.getArticleId().toString(),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.getId().toString(),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toJSONString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(dto));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.setAdd(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删除当前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key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删除当前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key:{}, 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dto.getArticleId(),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.getId());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cacheService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.hDelete(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"LIKE-BEHAVIOR-"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dto.getArticleId().toString(),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.getId().toString());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.setAdd(-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kafkaTemplate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.send(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HotArticleConstants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HOT_ARTICLE_SCORE_TOPIC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toJSONString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16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B27C6-909C-47BB-B036-DB1F3CDB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热点文章</a:t>
            </a:r>
            <a:r>
              <a:rPr lang="en-US" altLang="zh-CN" dirty="0"/>
              <a:t>-</a:t>
            </a:r>
            <a:r>
              <a:rPr lang="zh-CN" altLang="en-US" dirty="0"/>
              <a:t>实时计算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65BE3D-8216-4214-AF4A-18663FFB0A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2583CF-43B3-49A2-9EB9-4B5729311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 err="1"/>
              <a:t>leadnews</a:t>
            </a:r>
            <a:r>
              <a:rPr lang="en-US" altLang="zh-CN" dirty="0"/>
              <a:t>-article</a:t>
            </a:r>
            <a:r>
              <a:rPr lang="zh-CN" altLang="en-US" dirty="0"/>
              <a:t>微服务中集成</a:t>
            </a:r>
            <a:r>
              <a:rPr lang="en-US" altLang="zh-CN" dirty="0" err="1"/>
              <a:t>kafkaStream</a:t>
            </a:r>
            <a:r>
              <a:rPr lang="zh-CN" altLang="en-US" dirty="0"/>
              <a:t>（参考</a:t>
            </a:r>
            <a:r>
              <a:rPr lang="en-US" altLang="zh-CN" dirty="0" err="1"/>
              <a:t>kafka</a:t>
            </a:r>
            <a:r>
              <a:rPr lang="en-US" altLang="zh-CN" dirty="0"/>
              <a:t>-demo</a:t>
            </a:r>
            <a:r>
              <a:rPr lang="zh-CN" altLang="en-US" dirty="0"/>
              <a:t>）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E319B1D6-137A-4025-9FBB-42884C3523A4}"/>
              </a:ext>
            </a:extLst>
          </p:cNvPr>
          <p:cNvSpPr txBox="1">
            <a:spLocks/>
          </p:cNvSpPr>
          <p:nvPr/>
        </p:nvSpPr>
        <p:spPr>
          <a:xfrm>
            <a:off x="710880" y="2173191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在</a:t>
            </a:r>
            <a:r>
              <a:rPr lang="en-US" altLang="zh-CN" dirty="0" err="1"/>
              <a:t>leadnews</a:t>
            </a:r>
            <a:r>
              <a:rPr lang="en-US" altLang="zh-CN" dirty="0"/>
              <a:t>-article</a:t>
            </a:r>
            <a:r>
              <a:rPr lang="zh-CN" altLang="en-US" dirty="0"/>
              <a:t>微服务中实时接收消息，聚合内容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FD385A-F262-42C0-8B2A-F64CC974A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17" y="2776595"/>
            <a:ext cx="10229316" cy="3816429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接收消息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KStream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streamsBuilder.stream(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HotArticleConstants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HOT_ARTICLE_SCORE_TOPIC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流式处理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.map((key, value) -&gt;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UpdateArticleMess updateArticleMess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parseObject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(value,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UpdateArticleMess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KeyValue&lt;&gt;(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updateArticleMess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.getArticleId().toString(),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updateArticleMess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.getType().name() 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":"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updateArticleMess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.getAdd());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按照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进行聚合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.groupBy((key, value) -&gt; key)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聚合计算时间间隔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.windowedBy(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TimeWindows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ofSeconds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聚合操作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转换为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Kstream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.toStream()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聚合之后的数据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.map((key, value) -&gt;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.info(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聚合之后的数据为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:{}"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,value);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KeyValue&lt;&gt;(key.key().toString(), formatObj(key.key().toString(),value.toString()));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发送消息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.to(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HotArticleConstants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HOT_ARTICLE_INCR_HANDLE_TOPIC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88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B27C6-909C-47BB-B036-DB1F3CDB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热点文章</a:t>
            </a:r>
            <a:r>
              <a:rPr lang="en-US" altLang="zh-CN" dirty="0"/>
              <a:t>-</a:t>
            </a:r>
            <a:r>
              <a:rPr lang="zh-CN" altLang="en-US" dirty="0"/>
              <a:t>实时计算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65BE3D-8216-4214-AF4A-18663FFB0A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2583CF-43B3-49A2-9EB9-4B5729311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重新计算文章的分值，更新到数据库和缓存中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FE86F2D-CFE6-4B49-AC73-A967B55D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88" y="2391875"/>
            <a:ext cx="10931198" cy="229293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updateScore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ArticleVisitStreamMess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mess)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//1.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更新文章阅读量、点赞量、收藏量、评论量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ApArticle apArticle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updateArticle(mess);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//2.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计算文章分值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score = computeScore(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apArticle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score = score *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//3.</a:t>
            </a:r>
            <a:r>
              <a:rPr kumimoji="0" lang="zh-CN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更新对应频道的缓存数据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articleListStr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replaceDataToRedis(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apArticle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score,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ArticleConstants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HOT_ARTICLE_FIRST_PAGE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apArticle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.getChannelId());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//4.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更新推荐对应的热点数据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articleListAllStr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replaceDataToRedis(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apArticle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score,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ArticleConstants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HOT_ARTICLE_FIRST_PAGE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ArticleConstants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DEFAULT_TAG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3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B27C6-909C-47BB-B036-DB1F3CDB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热点文章</a:t>
            </a:r>
            <a:r>
              <a:rPr lang="en-US" altLang="zh-CN" dirty="0"/>
              <a:t>-</a:t>
            </a:r>
            <a:r>
              <a:rPr lang="zh-CN" altLang="en-US" dirty="0"/>
              <a:t>实时计算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65BE3D-8216-4214-AF4A-18663FFB0A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2583CF-43B3-49A2-9EB9-4B5729311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定义监听，接收聚合之后的数据，文章的分值重新进行计算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1E93DA5-4455-4832-BFDB-1C549059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674" y="2371921"/>
            <a:ext cx="9705174" cy="144655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@KafkaListener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(topics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HotArticleConstants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HOT_ARTICLE_INCR_HANDLE_TOPIC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receiveMessage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mess){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isNotBlank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(mess)){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"ArticleIncrHandleListener-"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+mess);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ArticleVisitStreamMess articleVisitStreamMess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parseObject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(mess,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ArticleVisitStreamMess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articleService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.updateScore(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articleVisitStreamMess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849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62F53-B5FA-4B21-BBF6-868EDEF2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855E9D-0034-44A6-9D29-FC7CCA923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定时计算与实时计算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43B9F-877F-4A38-8B0B-D11F5E1046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17991" y="3119261"/>
            <a:ext cx="1066645" cy="429173"/>
          </a:xfrm>
        </p:spPr>
        <p:txBody>
          <a:bodyPr/>
          <a:lstStyle/>
          <a:p>
            <a:r>
              <a:rPr lang="zh-CN" altLang="en-US" sz="1400" dirty="0"/>
              <a:t>定时计算</a:t>
            </a:r>
            <a:endParaRPr lang="en-US" altLang="zh-CN" sz="1400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3E0324A-9E58-44FC-AC5B-23B9CE511545}"/>
              </a:ext>
            </a:extLst>
          </p:cNvPr>
          <p:cNvGrpSpPr/>
          <p:nvPr/>
        </p:nvGrpSpPr>
        <p:grpSpPr>
          <a:xfrm>
            <a:off x="1059674" y="1918533"/>
            <a:ext cx="9911828" cy="922946"/>
            <a:chOff x="1059674" y="1918533"/>
            <a:chExt cx="9911828" cy="92294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3E64D6F-24C2-491A-AD91-4BA3B81E5CD2}"/>
                </a:ext>
              </a:extLst>
            </p:cNvPr>
            <p:cNvSpPr/>
            <p:nvPr/>
          </p:nvSpPr>
          <p:spPr>
            <a:xfrm>
              <a:off x="1059674" y="2059539"/>
              <a:ext cx="1410056" cy="64093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ea typeface="Alibaba PuHuiTi B"/>
                </a:rPr>
                <a:t>查询近几天发布的所有文章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5080B1C-CBDC-4C43-A34C-A4124D54F1C7}"/>
                </a:ext>
              </a:extLst>
            </p:cNvPr>
            <p:cNvSpPr/>
            <p:nvPr/>
          </p:nvSpPr>
          <p:spPr>
            <a:xfrm>
              <a:off x="4341258" y="2059539"/>
              <a:ext cx="1410056" cy="64093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ea typeface="Alibaba PuHuiTi B"/>
                </a:rPr>
                <a:t>计算分值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D804C8C-AA92-4F7A-B611-412D42C89E0E}"/>
                </a:ext>
              </a:extLst>
            </p:cNvPr>
            <p:cNvSpPr/>
            <p:nvPr/>
          </p:nvSpPr>
          <p:spPr>
            <a:xfrm>
              <a:off x="7622842" y="2059539"/>
              <a:ext cx="1410056" cy="64093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ea typeface="Alibaba PuHuiTi B"/>
                </a:rPr>
                <a:t>按照分值排序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9589E04-94F1-4ED3-B755-9BC74B6607EB}"/>
                </a:ext>
              </a:extLst>
            </p:cNvPr>
            <p:cNvSpPr/>
            <p:nvPr/>
          </p:nvSpPr>
          <p:spPr>
            <a:xfrm>
              <a:off x="10001211" y="1918533"/>
              <a:ext cx="970291" cy="92294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redis</a:t>
              </a:r>
              <a:endParaRPr lang="zh-CN" altLang="en-US" sz="1600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9FAA24B-86F7-43B7-91FA-538D68AA7130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2469730" y="2380006"/>
              <a:ext cx="1871528" cy="0"/>
            </a:xfrm>
            <a:prstGeom prst="straightConnector1">
              <a:avLst/>
            </a:prstGeom>
            <a:ln w="28575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4D42BA3-651A-4B43-AB60-C0932569950E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751314" y="2380006"/>
              <a:ext cx="1871528" cy="0"/>
            </a:xfrm>
            <a:prstGeom prst="straightConnector1">
              <a:avLst/>
            </a:prstGeom>
            <a:ln w="28575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59B90EB-01F0-48CF-9328-AAE19735A7B1}"/>
                </a:ext>
              </a:extLst>
            </p:cNvPr>
            <p:cNvCxnSpPr>
              <a:cxnSpLocks/>
              <a:stCxn id="7" idx="3"/>
              <a:endCxn id="8" idx="2"/>
            </p:cNvCxnSpPr>
            <p:nvPr/>
          </p:nvCxnSpPr>
          <p:spPr>
            <a:xfrm>
              <a:off x="9032898" y="2380006"/>
              <a:ext cx="968313" cy="0"/>
            </a:xfrm>
            <a:prstGeom prst="straightConnector1">
              <a:avLst/>
            </a:prstGeom>
            <a:ln w="28575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占位符 3">
            <a:extLst>
              <a:ext uri="{FF2B5EF4-FFF2-40B4-BE49-F238E27FC236}">
                <a16:creationId xmlns:a16="http://schemas.microsoft.com/office/drawing/2014/main" id="{4EBCBDF9-B55A-4883-899E-64DDD9B0EDF2}"/>
              </a:ext>
            </a:extLst>
          </p:cNvPr>
          <p:cNvSpPr txBox="1">
            <a:spLocks/>
          </p:cNvSpPr>
          <p:nvPr/>
        </p:nvSpPr>
        <p:spPr>
          <a:xfrm>
            <a:off x="5217990" y="5374455"/>
            <a:ext cx="1066645" cy="42917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实时计算</a:t>
            </a:r>
            <a:endParaRPr lang="en-US" altLang="zh-CN" sz="1400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4A11919-436F-4B48-81B7-536FE7205E22}"/>
              </a:ext>
            </a:extLst>
          </p:cNvPr>
          <p:cNvGrpSpPr/>
          <p:nvPr/>
        </p:nvGrpSpPr>
        <p:grpSpPr>
          <a:xfrm>
            <a:off x="1059674" y="3696614"/>
            <a:ext cx="9911828" cy="2139314"/>
            <a:chOff x="1059674" y="3696614"/>
            <a:chExt cx="9911828" cy="213931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408D3B6-277D-4F21-9AE2-C6941039D0D3}"/>
                </a:ext>
              </a:extLst>
            </p:cNvPr>
            <p:cNvSpPr/>
            <p:nvPr/>
          </p:nvSpPr>
          <p:spPr>
            <a:xfrm>
              <a:off x="1059674" y="4362463"/>
              <a:ext cx="1410056" cy="64093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ea typeface="Alibaba PuHuiTi B"/>
                </a:rPr>
                <a:t>用户点赞、阅读</a:t>
              </a:r>
              <a:r>
                <a:rPr lang="en-US" altLang="zh-CN" sz="1400" dirty="0">
                  <a:solidFill>
                    <a:schemeClr val="tx1"/>
                  </a:solidFill>
                  <a:ea typeface="Alibaba PuHuiTi B"/>
                </a:rPr>
                <a:t>…</a:t>
              </a:r>
              <a:endParaRPr lang="zh-CN" altLang="en-US" sz="1400" dirty="0">
                <a:solidFill>
                  <a:schemeClr val="tx1"/>
                </a:solidFill>
                <a:ea typeface="Alibaba PuHuiTi B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C6B47E6-9E40-4274-AECF-A5AE2D5F075A}"/>
                </a:ext>
              </a:extLst>
            </p:cNvPr>
            <p:cNvSpPr/>
            <p:nvPr/>
          </p:nvSpPr>
          <p:spPr>
            <a:xfrm>
              <a:off x="4341258" y="4362463"/>
              <a:ext cx="1410056" cy="64093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ea typeface="Alibaba PuHuiTi B"/>
                </a:rPr>
                <a:t>流式计算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01ADC3C-698E-4C31-B7C1-474D9D2995A5}"/>
                </a:ext>
              </a:extLst>
            </p:cNvPr>
            <p:cNvSpPr/>
            <p:nvPr/>
          </p:nvSpPr>
          <p:spPr>
            <a:xfrm>
              <a:off x="7622842" y="4362463"/>
              <a:ext cx="1410056" cy="64093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ea typeface="Alibaba PuHuiTi B"/>
                </a:rPr>
                <a:t>保存及更新分值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6CACAEA-9BF6-4B6C-A43C-248F907DE0AB}"/>
                </a:ext>
              </a:extLst>
            </p:cNvPr>
            <p:cNvSpPr/>
            <p:nvPr/>
          </p:nvSpPr>
          <p:spPr>
            <a:xfrm>
              <a:off x="9973812" y="4912982"/>
              <a:ext cx="970291" cy="9229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DB</a:t>
              </a:r>
              <a:endParaRPr lang="zh-CN" altLang="en-US" sz="1600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73AA8ED-B831-45AD-80D1-12A0AEC86076}"/>
                </a:ext>
              </a:extLst>
            </p:cNvPr>
            <p:cNvCxnSpPr>
              <a:stCxn id="22" idx="3"/>
              <a:endCxn id="23" idx="1"/>
            </p:cNvCxnSpPr>
            <p:nvPr/>
          </p:nvCxnSpPr>
          <p:spPr>
            <a:xfrm>
              <a:off x="2469730" y="4682930"/>
              <a:ext cx="1871528" cy="0"/>
            </a:xfrm>
            <a:prstGeom prst="straightConnector1">
              <a:avLst/>
            </a:prstGeom>
            <a:ln w="28575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F4813B1-052C-4E06-9E34-C1DF519A3D43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>
              <a:off x="5751314" y="4682930"/>
              <a:ext cx="1871528" cy="0"/>
            </a:xfrm>
            <a:prstGeom prst="straightConnector1">
              <a:avLst/>
            </a:prstGeom>
            <a:ln w="28575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40A3556-E770-4D85-A2BD-E8663EC7EC67}"/>
                </a:ext>
              </a:extLst>
            </p:cNvPr>
            <p:cNvCxnSpPr>
              <a:cxnSpLocks/>
              <a:stCxn id="24" idx="3"/>
              <a:endCxn id="25" idx="2"/>
            </p:cNvCxnSpPr>
            <p:nvPr/>
          </p:nvCxnSpPr>
          <p:spPr>
            <a:xfrm>
              <a:off x="9032898" y="4682930"/>
              <a:ext cx="940914" cy="691525"/>
            </a:xfrm>
            <a:prstGeom prst="straightConnector1">
              <a:avLst/>
            </a:prstGeom>
            <a:ln w="28575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5671E68-528F-4A36-98B9-4282E8770414}"/>
                </a:ext>
              </a:extLst>
            </p:cNvPr>
            <p:cNvSpPr/>
            <p:nvPr/>
          </p:nvSpPr>
          <p:spPr>
            <a:xfrm>
              <a:off x="10001211" y="3696614"/>
              <a:ext cx="970291" cy="92294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redis</a:t>
              </a:r>
              <a:endParaRPr lang="zh-CN" altLang="en-US" sz="1600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E3B79AB-0652-42EC-94B4-04F48EA1A5DD}"/>
                </a:ext>
              </a:extLst>
            </p:cNvPr>
            <p:cNvCxnSpPr>
              <a:cxnSpLocks/>
              <a:stCxn id="24" idx="3"/>
              <a:endCxn id="30" idx="2"/>
            </p:cNvCxnSpPr>
            <p:nvPr/>
          </p:nvCxnSpPr>
          <p:spPr>
            <a:xfrm flipV="1">
              <a:off x="9032898" y="4158087"/>
              <a:ext cx="968313" cy="524843"/>
            </a:xfrm>
            <a:prstGeom prst="straightConnector1">
              <a:avLst/>
            </a:prstGeom>
            <a:ln w="28575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547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356F4-115B-4DCE-B803-B764B8AB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今日内容介绍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51C3F9-AC78-44E1-B951-2136A79941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今日内容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285572D-070F-41FC-8430-991E4DFF72C5}"/>
              </a:ext>
            </a:extLst>
          </p:cNvPr>
          <p:cNvSpPr/>
          <p:nvPr/>
        </p:nvSpPr>
        <p:spPr>
          <a:xfrm>
            <a:off x="1890345" y="2080389"/>
            <a:ext cx="2769577" cy="78251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kafkaStream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AAB3C94-28E7-4949-B2B0-938EFFEDD48B}"/>
              </a:ext>
            </a:extLst>
          </p:cNvPr>
          <p:cNvSpPr/>
          <p:nvPr/>
        </p:nvSpPr>
        <p:spPr>
          <a:xfrm>
            <a:off x="1890343" y="4490951"/>
            <a:ext cx="2769577" cy="78251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Alibaba PuHuiTi B"/>
              </a:rPr>
              <a:t>实时计算</a:t>
            </a:r>
            <a:endParaRPr lang="en-US" altLang="zh-CN" dirty="0">
              <a:ea typeface="Alibaba PuHuiTi B"/>
            </a:endParaRP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2DCCF4DD-665A-4C33-B87B-FD562ED9B666}"/>
              </a:ext>
            </a:extLst>
          </p:cNvPr>
          <p:cNvSpPr txBox="1">
            <a:spLocks/>
          </p:cNvSpPr>
          <p:nvPr/>
        </p:nvSpPr>
        <p:spPr>
          <a:xfrm>
            <a:off x="5742622" y="1876870"/>
            <a:ext cx="3590411" cy="155212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什么是流式计算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kafkaStream</a:t>
            </a:r>
            <a:r>
              <a:rPr lang="zh-CN" altLang="en-US" sz="1400" dirty="0"/>
              <a:t>概述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kafkaStream</a:t>
            </a:r>
            <a:r>
              <a:rPr lang="zh-CN" altLang="en-US" sz="1400" dirty="0"/>
              <a:t>入门案例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Springboot</a:t>
            </a:r>
            <a:r>
              <a:rPr lang="zh-CN" altLang="en-US" sz="1400" dirty="0"/>
              <a:t>集成</a:t>
            </a:r>
            <a:r>
              <a:rPr lang="en-US" altLang="zh-CN" sz="1400" dirty="0" err="1"/>
              <a:t>kafkaStream</a:t>
            </a:r>
            <a:endParaRPr lang="en-US" altLang="zh-CN" sz="1400" dirty="0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64380587-5A31-43AE-BBAF-69379520323F}"/>
              </a:ext>
            </a:extLst>
          </p:cNvPr>
          <p:cNvSpPr txBox="1">
            <a:spLocks/>
          </p:cNvSpPr>
          <p:nvPr/>
        </p:nvSpPr>
        <p:spPr>
          <a:xfrm>
            <a:off x="5742622" y="4197290"/>
            <a:ext cx="3528865" cy="15169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用户行为发送消息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kafkaStream</a:t>
            </a:r>
            <a:r>
              <a:rPr lang="zh-CN" altLang="en-US" sz="1400" dirty="0"/>
              <a:t>聚合处理消息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更新文章行为数量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替换热点文章数据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5671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EAC39-86DA-4954-9E9F-B22832955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494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实时流式计算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ED6F7-AA87-4150-A528-07E663863D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41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DB7C3-34E1-4E50-9179-18437D8F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实时流式计算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59384B-DCD7-4D33-9725-371A685E5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C2393-128C-400A-B53B-33893E298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594870"/>
            <a:ext cx="10698800" cy="586038"/>
          </a:xfrm>
        </p:spPr>
        <p:txBody>
          <a:bodyPr/>
          <a:lstStyle/>
          <a:p>
            <a:r>
              <a:rPr lang="zh-CN" altLang="en-US" dirty="0"/>
              <a:t>一般流式计算会与批量计算相比较</a:t>
            </a:r>
            <a:endParaRPr lang="en-US" altLang="zh-CN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2BCE4D33-D6AC-48C0-82AE-FF2B896696A7}"/>
              </a:ext>
            </a:extLst>
          </p:cNvPr>
          <p:cNvSpPr txBox="1">
            <a:spLocks/>
          </p:cNvSpPr>
          <p:nvPr/>
        </p:nvSpPr>
        <p:spPr>
          <a:xfrm>
            <a:off x="2323728" y="2344131"/>
            <a:ext cx="1996600" cy="58603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批量数据</a:t>
            </a:r>
            <a:endParaRPr lang="en-US" altLang="zh-CN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A1DBC385-2BD8-43C0-83F8-9EBB14D785A1}"/>
              </a:ext>
            </a:extLst>
          </p:cNvPr>
          <p:cNvSpPr txBox="1">
            <a:spLocks/>
          </p:cNvSpPr>
          <p:nvPr/>
        </p:nvSpPr>
        <p:spPr>
          <a:xfrm>
            <a:off x="7871674" y="2344131"/>
            <a:ext cx="1530608" cy="58603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流式数据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2127C52-7F97-4874-9BD9-9C16CD33E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77" y="2856542"/>
            <a:ext cx="2590800" cy="31908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58BEB98-035C-4C88-B0A1-18597FC18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978" y="2856542"/>
            <a:ext cx="3810000" cy="2857500"/>
          </a:xfrm>
          <a:prstGeom prst="rect">
            <a:avLst/>
          </a:prstGeom>
        </p:spPr>
      </p:pic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66B189D1-3C49-4F2C-8B70-7CF8CE3E7138}"/>
              </a:ext>
            </a:extLst>
          </p:cNvPr>
          <p:cNvSpPr txBox="1">
            <a:spLocks/>
          </p:cNvSpPr>
          <p:nvPr/>
        </p:nvSpPr>
        <p:spPr>
          <a:xfrm>
            <a:off x="746600" y="6137013"/>
            <a:ext cx="10698800" cy="58603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流式计算就相当于上图的右侧扶梯，是</a:t>
            </a:r>
            <a:r>
              <a:rPr lang="zh-CN" altLang="en-US" dirty="0">
                <a:solidFill>
                  <a:srgbClr val="AD2B26"/>
                </a:solidFill>
              </a:rPr>
              <a:t>可以源源不断的产生数据，源源不断的接收数据，没有边界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89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DB7C3-34E1-4E50-9179-18437D8F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实时流式计算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59384B-DCD7-4D33-9725-371A685E5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C2393-128C-400A-B53B-33893E298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877382" cy="362817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日志分析</a:t>
            </a:r>
          </a:p>
          <a:p>
            <a:r>
              <a:rPr lang="zh-CN" altLang="en-US" dirty="0"/>
              <a:t>  网站的用户访问日志进行实时的分析，计算访问量，用户画像，留存率等等，实时的进行数据分析，帮助企业进行决策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大屏看板统计</a:t>
            </a:r>
          </a:p>
          <a:p>
            <a:r>
              <a:rPr lang="zh-CN" altLang="en-US" dirty="0"/>
              <a:t>  可以实时的查看网站注册数量，订单数量，购买数量，金额等。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公交实时数据</a:t>
            </a:r>
          </a:p>
          <a:p>
            <a:r>
              <a:rPr lang="zh-CN" altLang="en-US" dirty="0"/>
              <a:t>  可以随时更新公交车方位，计算多久到达站牌等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实时文章分值计算</a:t>
            </a:r>
          </a:p>
          <a:p>
            <a:r>
              <a:rPr lang="zh-CN" altLang="en-US" dirty="0"/>
              <a:t>  头条类文章的分值计算，通过用户的行为实时文章的分值，分值越高就越被推荐。</a:t>
            </a:r>
          </a:p>
        </p:txBody>
      </p:sp>
    </p:spTree>
    <p:extLst>
      <p:ext uri="{BB962C8B-B14F-4D97-AF65-F5344CB8AC3E}">
        <p14:creationId xmlns:p14="http://schemas.microsoft.com/office/powerpoint/2010/main" val="298624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DB7C3-34E1-4E50-9179-18437D8F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实时流式计算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59384B-DCD7-4D33-9725-371A685E5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技术方案选型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C2393-128C-400A-B53B-33893E298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299513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Hadoop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Apche</a:t>
            </a:r>
            <a:r>
              <a:rPr lang="en-US" altLang="zh-CN" dirty="0"/>
              <a:t> Storm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Flink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Kafka Stream 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可以轻松地将其嵌入任何</a:t>
            </a:r>
            <a:r>
              <a:rPr lang="en-US" altLang="zh-CN" dirty="0"/>
              <a:t>Java</a:t>
            </a:r>
            <a:r>
              <a:rPr lang="zh-CN" altLang="en-US" dirty="0"/>
              <a:t>应用程序中，并与用户为其流应用程序所拥有的任何现有打包，部署和操作工具集成。</a:t>
            </a:r>
          </a:p>
        </p:txBody>
      </p:sp>
    </p:spTree>
    <p:extLst>
      <p:ext uri="{BB962C8B-B14F-4D97-AF65-F5344CB8AC3E}">
        <p14:creationId xmlns:p14="http://schemas.microsoft.com/office/powerpoint/2010/main" val="403215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DEFF3-62FA-4276-8545-B40331105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71427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Kafka Stream 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FADFB6-A25A-4D66-98C3-8D1C030648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531049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20309</TotalTime>
  <Words>2467</Words>
  <Application>Microsoft Office PowerPoint</Application>
  <PresentationFormat>宽屏</PresentationFormat>
  <Paragraphs>161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热点文章-实时计算</vt:lpstr>
      <vt:lpstr>今日内容</vt:lpstr>
      <vt:lpstr>今日内容</vt:lpstr>
      <vt:lpstr>今日内容介绍</vt:lpstr>
      <vt:lpstr>实时流式计算</vt:lpstr>
      <vt:lpstr>实时流式计算</vt:lpstr>
      <vt:lpstr>实时流式计算</vt:lpstr>
      <vt:lpstr>实时流式计算</vt:lpstr>
      <vt:lpstr>Kafka Stream </vt:lpstr>
      <vt:lpstr>Kafka Stream </vt:lpstr>
      <vt:lpstr>Kafka Stream </vt:lpstr>
      <vt:lpstr>Kafka Stream </vt:lpstr>
      <vt:lpstr>Kafka Stream </vt:lpstr>
      <vt:lpstr>Kafka Stream </vt:lpstr>
      <vt:lpstr>Kafka Stream </vt:lpstr>
      <vt:lpstr>Kafka Stream </vt:lpstr>
      <vt:lpstr>Kafka Stream </vt:lpstr>
      <vt:lpstr>热点文章-实时计算</vt:lpstr>
      <vt:lpstr>热点文章-实时计算</vt:lpstr>
      <vt:lpstr>热点文章-实时计算</vt:lpstr>
      <vt:lpstr>热点文章-实时计算</vt:lpstr>
      <vt:lpstr>热点文章-实时计算</vt:lpstr>
      <vt:lpstr>热点文章-实时计算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yuhon</cp:lastModifiedBy>
  <cp:revision>1277</cp:revision>
  <dcterms:created xsi:type="dcterms:W3CDTF">2020-03-31T02:23:27Z</dcterms:created>
  <dcterms:modified xsi:type="dcterms:W3CDTF">2021-07-31T08:20:07Z</dcterms:modified>
</cp:coreProperties>
</file>