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3"/>
  </p:notesMasterIdLst>
  <p:handoutMasterIdLst>
    <p:handoutMasterId r:id="rId64"/>
  </p:handoutMasterIdLst>
  <p:sldIdLst>
    <p:sldId id="462" r:id="rId8"/>
    <p:sldId id="584" r:id="rId9"/>
    <p:sldId id="530" r:id="rId10"/>
    <p:sldId id="598" r:id="rId11"/>
    <p:sldId id="465" r:id="rId12"/>
    <p:sldId id="527" r:id="rId13"/>
    <p:sldId id="528" r:id="rId14"/>
    <p:sldId id="529" r:id="rId15"/>
    <p:sldId id="548" r:id="rId16"/>
    <p:sldId id="549" r:id="rId17"/>
    <p:sldId id="517" r:id="rId18"/>
    <p:sldId id="531" r:id="rId19"/>
    <p:sldId id="593" r:id="rId20"/>
    <p:sldId id="553" r:id="rId21"/>
    <p:sldId id="586" r:id="rId22"/>
    <p:sldId id="554" r:id="rId23"/>
    <p:sldId id="587" r:id="rId24"/>
    <p:sldId id="555" r:id="rId25"/>
    <p:sldId id="519" r:id="rId26"/>
    <p:sldId id="535" r:id="rId27"/>
    <p:sldId id="588" r:id="rId28"/>
    <p:sldId id="589" r:id="rId29"/>
    <p:sldId id="534" r:id="rId30"/>
    <p:sldId id="536" r:id="rId31"/>
    <p:sldId id="556" r:id="rId32"/>
    <p:sldId id="557" r:id="rId33"/>
    <p:sldId id="558" r:id="rId34"/>
    <p:sldId id="537" r:id="rId35"/>
    <p:sldId id="561" r:id="rId36"/>
    <p:sldId id="559" r:id="rId37"/>
    <p:sldId id="562" r:id="rId38"/>
    <p:sldId id="538" r:id="rId39"/>
    <p:sldId id="563" r:id="rId40"/>
    <p:sldId id="565" r:id="rId41"/>
    <p:sldId id="591" r:id="rId42"/>
    <p:sldId id="566" r:id="rId43"/>
    <p:sldId id="567" r:id="rId44"/>
    <p:sldId id="568" r:id="rId45"/>
    <p:sldId id="539" r:id="rId46"/>
    <p:sldId id="592" r:id="rId47"/>
    <p:sldId id="571" r:id="rId48"/>
    <p:sldId id="570" r:id="rId49"/>
    <p:sldId id="569" r:id="rId50"/>
    <p:sldId id="572" r:id="rId51"/>
    <p:sldId id="573" r:id="rId52"/>
    <p:sldId id="595" r:id="rId53"/>
    <p:sldId id="594" r:id="rId54"/>
    <p:sldId id="521" r:id="rId55"/>
    <p:sldId id="543" r:id="rId56"/>
    <p:sldId id="544" r:id="rId57"/>
    <p:sldId id="545" r:id="rId58"/>
    <p:sldId id="596" r:id="rId59"/>
    <p:sldId id="546" r:id="rId60"/>
    <p:sldId id="597" r:id="rId61"/>
    <p:sldId id="264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515151"/>
    <a:srgbClr val="AD2B26"/>
    <a:srgbClr val="49504F"/>
    <a:srgbClr val="333333"/>
    <a:srgbClr val="FFFFFF"/>
    <a:srgbClr val="B60206"/>
    <a:srgbClr val="B70006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200.100:16060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2134821"/>
          </a:xfrm>
        </p:spPr>
        <p:txBody>
          <a:bodyPr/>
          <a:lstStyle/>
          <a:p>
            <a:r>
              <a:rPr kumimoji="1" lang="zh-CN" altLang="en-US" dirty="0"/>
              <a:t>项目部署</a:t>
            </a:r>
            <a:r>
              <a:rPr kumimoji="1" lang="en-US" altLang="zh-CN" dirty="0"/>
              <a:t>_</a:t>
            </a:r>
            <a:r>
              <a:rPr kumimoji="1" lang="zh-CN" altLang="en-US" dirty="0"/>
              <a:t>持续集成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6EE-9DF5-4364-B397-9D73C7E0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软件开发模式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5157-9E72-40C6-99F7-F25F33963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软件的敏捷开发</a:t>
            </a:r>
            <a:r>
              <a:rPr lang="en-US" altLang="zh-CN" dirty="0"/>
              <a:t>-</a:t>
            </a:r>
            <a:r>
              <a:rPr lang="zh-CN" altLang="en-US" dirty="0"/>
              <a:t>增量开发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3DC95D-12DA-46D4-9626-148D571CF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796677"/>
            <a:ext cx="9426651" cy="946523"/>
          </a:xfrm>
        </p:spPr>
        <p:txBody>
          <a:bodyPr/>
          <a:lstStyle/>
          <a:p>
            <a:r>
              <a:rPr lang="zh-CN" altLang="en-US" dirty="0"/>
              <a:t>何为增量开发？</a:t>
            </a:r>
          </a:p>
          <a:p>
            <a:r>
              <a:rPr lang="zh-CN" altLang="en-US" dirty="0"/>
              <a:t>软件的每个版本，都会新增一个用户可以感知的完整功能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B9C04D9-1A6F-4279-B7DC-0CB50607772A}"/>
              </a:ext>
            </a:extLst>
          </p:cNvPr>
          <p:cNvSpPr txBox="1">
            <a:spLocks/>
          </p:cNvSpPr>
          <p:nvPr/>
        </p:nvSpPr>
        <p:spPr>
          <a:xfrm>
            <a:off x="710880" y="4868819"/>
            <a:ext cx="6903258" cy="1016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早期交付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降低风险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157626C9-EB9D-4EF8-A52A-019F9FE294B9}"/>
              </a:ext>
            </a:extLst>
          </p:cNvPr>
          <p:cNvSpPr txBox="1">
            <a:spLocks/>
          </p:cNvSpPr>
          <p:nvPr/>
        </p:nvSpPr>
        <p:spPr>
          <a:xfrm>
            <a:off x="710880" y="4351629"/>
            <a:ext cx="416885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软件的敏捷开发的好处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AB3AEA0-E0B7-434E-AA95-0B24F8409D16}"/>
              </a:ext>
            </a:extLst>
          </p:cNvPr>
          <p:cNvSpPr txBox="1">
            <a:spLocks/>
          </p:cNvSpPr>
          <p:nvPr/>
        </p:nvSpPr>
        <p:spPr>
          <a:xfrm>
            <a:off x="710878" y="2787128"/>
            <a:ext cx="10698800" cy="13276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房产公司开发一个</a:t>
            </a:r>
            <a:r>
              <a:rPr lang="en-US" altLang="zh-CN" dirty="0"/>
              <a:t>10</a:t>
            </a:r>
            <a:r>
              <a:rPr lang="zh-CN" altLang="en-US" dirty="0"/>
              <a:t>栋楼的小区。如果采用增量开发的模式，该公司第一个迭代就是交付一号楼，第二个迭代交付二号楼</a:t>
            </a:r>
            <a:r>
              <a:rPr lang="en-US" altLang="zh-CN" dirty="0"/>
              <a:t>......</a:t>
            </a:r>
            <a:r>
              <a:rPr lang="zh-CN" altLang="en-US" dirty="0"/>
              <a:t>每个迭代都是完成一栋完整的楼。而不是第一个迭代挖好</a:t>
            </a:r>
            <a:r>
              <a:rPr lang="en-US" altLang="zh-CN" dirty="0"/>
              <a:t>10</a:t>
            </a:r>
            <a:r>
              <a:rPr lang="zh-CN" altLang="en-US" dirty="0"/>
              <a:t>栋楼的地基，第二个迭代建好每栋楼的骨架，第三个迭代架设屋顶</a:t>
            </a:r>
          </a:p>
        </p:txBody>
      </p:sp>
    </p:spTree>
    <p:extLst>
      <p:ext uri="{BB962C8B-B14F-4D97-AF65-F5344CB8AC3E}">
        <p14:creationId xmlns:p14="http://schemas.microsoft.com/office/powerpoint/2010/main" val="7991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Jenkins</a:t>
            </a:r>
            <a:r>
              <a:rPr lang="zh-CN" altLang="en-US" dirty="0"/>
              <a:t>安装配置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05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BC7B8-7E3F-44D3-A2D6-56F11355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B04F9-4C85-4A22-BF47-6CF0ACA89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97FA5-056E-4399-933A-6CFE0C0817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99277"/>
          </a:xfrm>
        </p:spPr>
        <p:txBody>
          <a:bodyPr/>
          <a:lstStyle/>
          <a:p>
            <a:r>
              <a:rPr lang="en-US" altLang="zh-CN" dirty="0"/>
              <a:t>Jenkins  </a:t>
            </a:r>
            <a:r>
              <a:rPr lang="zh-CN" altLang="en-US" dirty="0"/>
              <a:t>是一款流行的开源持续集成（</a:t>
            </a:r>
            <a:r>
              <a:rPr lang="en-US" altLang="zh-CN" dirty="0"/>
              <a:t>Continuous Integration</a:t>
            </a:r>
            <a:r>
              <a:rPr lang="zh-CN" altLang="en-US" dirty="0"/>
              <a:t>）工具，广泛用于项目开发，具有自动化构建、测试和部署等功能。官网：  </a:t>
            </a:r>
            <a:r>
              <a:rPr lang="en-US" altLang="zh-CN" dirty="0"/>
              <a:t>http://jenkins-ci.org/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653929-F2EB-49BC-B6F7-7EDB328F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6" y="2836421"/>
            <a:ext cx="7802440" cy="26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BC7B8-7E3F-44D3-A2D6-56F11355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B04F9-4C85-4A22-BF47-6CF0ACA89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DCCBFC81-9F7C-43F3-BD0E-721DC8B1D8AF}"/>
              </a:ext>
            </a:extLst>
          </p:cNvPr>
          <p:cNvSpPr txBox="1">
            <a:spLocks/>
          </p:cNvSpPr>
          <p:nvPr/>
        </p:nvSpPr>
        <p:spPr>
          <a:xfrm>
            <a:off x="746600" y="1493136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虚拟机导入当天资料中的镜像，用户名：</a:t>
            </a:r>
            <a:r>
              <a:rPr lang="en-US" altLang="zh-CN" dirty="0"/>
              <a:t>root</a:t>
            </a:r>
            <a:r>
              <a:rPr lang="zh-CN" altLang="en-US" dirty="0"/>
              <a:t>，密码：</a:t>
            </a:r>
            <a:r>
              <a:rPr lang="en-US" altLang="zh-CN" dirty="0" err="1"/>
              <a:t>itcast</a:t>
            </a:r>
            <a:r>
              <a:rPr lang="zh-CN" altLang="en-US" dirty="0"/>
              <a:t>，已固定</a:t>
            </a:r>
            <a:r>
              <a:rPr lang="en-US" altLang="zh-CN" dirty="0"/>
              <a:t>IP</a:t>
            </a:r>
            <a:r>
              <a:rPr lang="zh-CN" altLang="en-US" dirty="0"/>
              <a:t>为：</a:t>
            </a:r>
            <a:r>
              <a:rPr lang="en-US" altLang="zh-CN" dirty="0">
                <a:hlinkClick r:id="rId2"/>
              </a:rPr>
              <a:t>192.168.200.100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1009C1D-B16A-4707-9299-48B25456FC16}"/>
              </a:ext>
            </a:extLst>
          </p:cNvPr>
          <p:cNvSpPr txBox="1">
            <a:spLocks/>
          </p:cNvSpPr>
          <p:nvPr/>
        </p:nvSpPr>
        <p:spPr>
          <a:xfrm>
            <a:off x="746600" y="2010327"/>
            <a:ext cx="10698800" cy="12604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当前镜像已经安装了</a:t>
            </a:r>
            <a:r>
              <a:rPr lang="en-US" altLang="zh-CN" dirty="0" err="1"/>
              <a:t>jenkins</a:t>
            </a:r>
            <a:r>
              <a:rPr lang="zh-CN" altLang="en-US" dirty="0"/>
              <a:t>，访问地址：</a:t>
            </a:r>
            <a:r>
              <a:rPr lang="en-US" altLang="zh-CN" dirty="0">
                <a:hlinkClick r:id="rId2"/>
              </a:rPr>
              <a:t>http://192.168.200.100:16060</a:t>
            </a:r>
            <a:endParaRPr lang="en-US" altLang="zh-CN" dirty="0"/>
          </a:p>
          <a:p>
            <a:r>
              <a:rPr lang="zh-CN" altLang="en-US" dirty="0"/>
              <a:t>     用户名：</a:t>
            </a:r>
            <a:r>
              <a:rPr lang="en-US" altLang="zh-CN" dirty="0" err="1"/>
              <a:t>itcast</a:t>
            </a:r>
            <a:r>
              <a:rPr lang="zh-CN" altLang="en-US" dirty="0"/>
              <a:t>，密码：</a:t>
            </a:r>
            <a:r>
              <a:rPr lang="en-US" altLang="zh-CN" dirty="0" err="1"/>
              <a:t>itcast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9A4BD9-448C-40C5-ADF3-1B99E0FB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7" y="3068729"/>
            <a:ext cx="10301653" cy="3273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34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DADB-42D0-4EEE-8833-3032F0F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F8937-619F-40BE-9EAD-EEA3D9CA3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</a:t>
            </a:r>
            <a:r>
              <a:rPr lang="en-US" altLang="zh-CN" dirty="0"/>
              <a:t>-</a:t>
            </a:r>
            <a:r>
              <a:rPr lang="zh-CN" altLang="en-US" dirty="0"/>
              <a:t>插件安装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FD20D-2A50-4FC6-9CD2-3E8A6C713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192" y="1672703"/>
            <a:ext cx="9144946" cy="615045"/>
          </a:xfrm>
        </p:spPr>
        <p:txBody>
          <a:bodyPr/>
          <a:lstStyle/>
          <a:p>
            <a:r>
              <a:rPr lang="zh-CN" altLang="en-US" sz="1600" dirty="0"/>
              <a:t>如果想让</a:t>
            </a:r>
            <a:r>
              <a:rPr lang="en-US" altLang="zh-CN" sz="1600" dirty="0"/>
              <a:t>Jenkins</a:t>
            </a:r>
            <a:r>
              <a:rPr lang="zh-CN" altLang="en-US" sz="1600" dirty="0"/>
              <a:t>来实现更多的功能，需要安装插件完成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9439D6-6D13-418D-AE27-B1CF57C197A0}"/>
              </a:ext>
            </a:extLst>
          </p:cNvPr>
          <p:cNvGrpSpPr/>
          <p:nvPr/>
        </p:nvGrpSpPr>
        <p:grpSpPr>
          <a:xfrm>
            <a:off x="1685192" y="2993800"/>
            <a:ext cx="2324465" cy="3262642"/>
            <a:chOff x="1429850" y="2409093"/>
            <a:chExt cx="2562225" cy="365909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FC6DED5-FE61-4E81-AD66-C42593DDB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9850" y="2409093"/>
              <a:ext cx="2562225" cy="3048000"/>
            </a:xfrm>
            <a:prstGeom prst="rect">
              <a:avLst/>
            </a:prstGeom>
          </p:spPr>
        </p:pic>
        <p:sp>
          <p:nvSpPr>
            <p:cNvPr id="7" name="文本占位符 3">
              <a:extLst>
                <a:ext uri="{FF2B5EF4-FFF2-40B4-BE49-F238E27FC236}">
                  <a16:creationId xmlns:a16="http://schemas.microsoft.com/office/drawing/2014/main" id="{C1351979-5F25-4AF2-9FAE-281521F1959F}"/>
                </a:ext>
              </a:extLst>
            </p:cNvPr>
            <p:cNvSpPr txBox="1">
              <a:spLocks/>
            </p:cNvSpPr>
            <p:nvPr/>
          </p:nvSpPr>
          <p:spPr>
            <a:xfrm>
              <a:off x="1713203" y="5550993"/>
              <a:ext cx="218178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192.168.200.100</a:t>
              </a:r>
              <a:endParaRPr lang="zh-CN" altLang="en-US" dirty="0"/>
            </a:p>
          </p:txBody>
        </p:sp>
      </p:grp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E80048F-3DF5-4FED-91C7-F68F06CAB4FC}"/>
              </a:ext>
            </a:extLst>
          </p:cNvPr>
          <p:cNvSpPr txBox="1">
            <a:spLocks/>
          </p:cNvSpPr>
          <p:nvPr/>
        </p:nvSpPr>
        <p:spPr>
          <a:xfrm>
            <a:off x="5512830" y="3429000"/>
            <a:ext cx="4993978" cy="211176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Maven Integration plugin</a:t>
            </a:r>
            <a:r>
              <a:rPr lang="zh-CN" altLang="en-US" sz="1400" dirty="0"/>
              <a:t>： </a:t>
            </a:r>
            <a:r>
              <a:rPr lang="en-US" altLang="zh-CN" sz="1400" dirty="0"/>
              <a:t>Maven </a:t>
            </a:r>
            <a:r>
              <a:rPr lang="zh-CN" altLang="en-US" sz="1400" dirty="0"/>
              <a:t>集成管理插件。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Docker plugin</a:t>
            </a:r>
            <a:r>
              <a:rPr lang="zh-CN" altLang="en-US" sz="1400" dirty="0"/>
              <a:t>： </a:t>
            </a:r>
            <a:r>
              <a:rPr lang="en-US" altLang="zh-CN" sz="1400" dirty="0"/>
              <a:t>Docker</a:t>
            </a:r>
            <a:r>
              <a:rPr lang="zh-CN" altLang="en-US" sz="1400" dirty="0"/>
              <a:t>集成插件。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GitLab Plugin</a:t>
            </a:r>
            <a:r>
              <a:rPr lang="zh-CN" altLang="en-US" sz="1400" dirty="0"/>
              <a:t>： </a:t>
            </a:r>
            <a:r>
              <a:rPr lang="en-US" altLang="zh-CN" sz="1400" dirty="0"/>
              <a:t>GitLab</a:t>
            </a:r>
            <a:r>
              <a:rPr lang="zh-CN" altLang="en-US" sz="1400" dirty="0"/>
              <a:t>集成插件。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Publish Over SSH</a:t>
            </a:r>
            <a:r>
              <a:rPr lang="zh-CN" altLang="en-US" sz="1400" dirty="0"/>
              <a:t>：远程文件发布插件。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SSH: </a:t>
            </a:r>
            <a:r>
              <a:rPr lang="zh-CN" altLang="en-US" sz="1400" dirty="0"/>
              <a:t>远程脚本执行插件。</a:t>
            </a:r>
          </a:p>
        </p:txBody>
      </p:sp>
    </p:spTree>
    <p:extLst>
      <p:ext uri="{BB962C8B-B14F-4D97-AF65-F5344CB8AC3E}">
        <p14:creationId xmlns:p14="http://schemas.microsoft.com/office/powerpoint/2010/main" val="63256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DADB-42D0-4EEE-8833-3032F0F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F8937-619F-40BE-9EAD-EEA3D9CA3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</a:t>
            </a:r>
            <a:r>
              <a:rPr lang="en-US" altLang="zh-CN" dirty="0"/>
              <a:t>-</a:t>
            </a:r>
            <a:r>
              <a:rPr lang="zh-CN" altLang="en-US" dirty="0"/>
              <a:t>插件安装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FD20D-2A50-4FC6-9CD2-3E8A6C713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192" y="1672703"/>
            <a:ext cx="9144946" cy="517191"/>
          </a:xfrm>
        </p:spPr>
        <p:txBody>
          <a:bodyPr/>
          <a:lstStyle/>
          <a:p>
            <a:r>
              <a:rPr lang="zh-CN" altLang="en-US" dirty="0"/>
              <a:t>可以在</a:t>
            </a:r>
            <a:r>
              <a:rPr lang="en-US" altLang="zh-CN" dirty="0" err="1"/>
              <a:t>jenkins</a:t>
            </a:r>
            <a:r>
              <a:rPr lang="zh-CN" altLang="en-US" dirty="0"/>
              <a:t>的管理界面中</a:t>
            </a:r>
            <a:r>
              <a:rPr lang="zh-CN" altLang="en-US" dirty="0">
                <a:solidFill>
                  <a:srgbClr val="C00000"/>
                </a:solidFill>
              </a:rPr>
              <a:t>查看安装</a:t>
            </a:r>
            <a:r>
              <a:rPr lang="zh-CN" altLang="en-US" dirty="0"/>
              <a:t>插件：</a:t>
            </a:r>
            <a:r>
              <a:rPr lang="en-US" altLang="zh-CN" dirty="0"/>
              <a:t>Manage Jenkins--&gt;Manage Plugins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9AC94B-14CA-44C7-84B1-98DEF5B8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20" y="2578125"/>
            <a:ext cx="10446727" cy="2808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717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DADB-42D0-4EEE-8833-3032F0F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F8937-619F-40BE-9EAD-EEA3D9CA3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服务器环境准备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FD20D-2A50-4FC6-9CD2-3E8A6C713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192" y="1672703"/>
            <a:ext cx="9144946" cy="517191"/>
          </a:xfrm>
        </p:spPr>
        <p:txBody>
          <a:bodyPr/>
          <a:lstStyle/>
          <a:p>
            <a:r>
              <a:rPr lang="en-US" altLang="zh-CN" dirty="0"/>
              <a:t>192.168.200.100</a:t>
            </a:r>
            <a:r>
              <a:rPr lang="zh-CN" altLang="en-US" dirty="0"/>
              <a:t>这台服务器中拉取代码、编译、打包、远程部署，需要先准备对应的环境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E80048F-3DF5-4FED-91C7-F68F06CAB4FC}"/>
              </a:ext>
            </a:extLst>
          </p:cNvPr>
          <p:cNvSpPr txBox="1">
            <a:spLocks/>
          </p:cNvSpPr>
          <p:nvPr/>
        </p:nvSpPr>
        <p:spPr>
          <a:xfrm>
            <a:off x="844116" y="3275150"/>
            <a:ext cx="3982861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 dirty="0"/>
              <a:t>Git</a:t>
            </a:r>
            <a:r>
              <a:rPr lang="zh-CN" altLang="en-US" sz="1400" dirty="0"/>
              <a:t>安装配置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5937F9-A6A0-4CCF-AB7B-ED479A45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06" y="4218268"/>
            <a:ext cx="5670603" cy="29238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yum -y install git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E0F98F2-261A-4731-ACD4-E3AB4AEA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06" y="5094373"/>
            <a:ext cx="5670603" cy="29238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version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23C376DF-5266-4F18-96EB-41906ECD4C53}"/>
              </a:ext>
            </a:extLst>
          </p:cNvPr>
          <p:cNvSpPr txBox="1">
            <a:spLocks/>
          </p:cNvSpPr>
          <p:nvPr/>
        </p:nvSpPr>
        <p:spPr>
          <a:xfrm>
            <a:off x="1257292" y="3765206"/>
            <a:ext cx="3982861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1.yum </a:t>
            </a:r>
            <a:r>
              <a:rPr lang="zh-CN" altLang="en-US" sz="1400" dirty="0"/>
              <a:t>安装方式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9A27332E-B8EC-4091-A2A4-E4CAF6762735}"/>
              </a:ext>
            </a:extLst>
          </p:cNvPr>
          <p:cNvSpPr txBox="1">
            <a:spLocks/>
          </p:cNvSpPr>
          <p:nvPr/>
        </p:nvSpPr>
        <p:spPr>
          <a:xfrm>
            <a:off x="1257292" y="4577418"/>
            <a:ext cx="3982861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2.</a:t>
            </a:r>
            <a:r>
              <a:rPr lang="zh-CN" altLang="en-US" sz="1400" dirty="0"/>
              <a:t>检查</a:t>
            </a:r>
            <a:r>
              <a:rPr lang="en-US" altLang="zh-CN" sz="1400" dirty="0"/>
              <a:t>git</a:t>
            </a:r>
            <a:r>
              <a:rPr lang="zh-CN" altLang="en-US" sz="1400" dirty="0"/>
              <a:t>版本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585C448F-2157-4CF8-BD25-86DAEAE0299A}"/>
              </a:ext>
            </a:extLst>
          </p:cNvPr>
          <p:cNvSpPr txBox="1">
            <a:spLocks/>
          </p:cNvSpPr>
          <p:nvPr/>
        </p:nvSpPr>
        <p:spPr>
          <a:xfrm>
            <a:off x="844116" y="2706849"/>
            <a:ext cx="3642747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Jdk</a:t>
            </a:r>
            <a:r>
              <a:rPr lang="zh-CN" altLang="en-US" sz="1400" dirty="0"/>
              <a:t>安装配置</a:t>
            </a:r>
            <a:r>
              <a:rPr lang="en-US" altLang="zh-CN" sz="1400" dirty="0"/>
              <a:t>(</a:t>
            </a:r>
            <a:r>
              <a:rPr lang="zh-CN" altLang="en-US" sz="1400" dirty="0"/>
              <a:t>已安装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881BAF88-9983-49F5-923C-15AD01754F03}"/>
              </a:ext>
            </a:extLst>
          </p:cNvPr>
          <p:cNvSpPr txBox="1">
            <a:spLocks/>
          </p:cNvSpPr>
          <p:nvPr/>
        </p:nvSpPr>
        <p:spPr>
          <a:xfrm>
            <a:off x="844116" y="2194643"/>
            <a:ext cx="3642747" cy="4341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 dirty="0"/>
              <a:t>Docker</a:t>
            </a:r>
            <a:r>
              <a:rPr lang="zh-CN" altLang="en-US" sz="1400" dirty="0"/>
              <a:t>安装配置</a:t>
            </a:r>
            <a:r>
              <a:rPr lang="en-US" altLang="zh-CN" sz="1400" dirty="0"/>
              <a:t>(</a:t>
            </a:r>
            <a:r>
              <a:rPr lang="zh-CN" altLang="en-US" sz="1400" dirty="0"/>
              <a:t>已安装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40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DADB-42D0-4EEE-8833-3032F0F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F8937-619F-40BE-9EAD-EEA3D9CA3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服务器环境准备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E80048F-3DF5-4FED-91C7-F68F06CAB4FC}"/>
              </a:ext>
            </a:extLst>
          </p:cNvPr>
          <p:cNvSpPr txBox="1">
            <a:spLocks/>
          </p:cNvSpPr>
          <p:nvPr/>
        </p:nvSpPr>
        <p:spPr>
          <a:xfrm>
            <a:off x="710880" y="1554026"/>
            <a:ext cx="379957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 dirty="0"/>
              <a:t>Maven</a:t>
            </a:r>
            <a:r>
              <a:rPr lang="zh-CN" altLang="en-US" sz="1400" dirty="0"/>
              <a:t>安装配置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F8F9A77D-9638-44EB-8370-6C80C4EB705A}"/>
              </a:ext>
            </a:extLst>
          </p:cNvPr>
          <p:cNvSpPr txBox="1">
            <a:spLocks/>
          </p:cNvSpPr>
          <p:nvPr/>
        </p:nvSpPr>
        <p:spPr>
          <a:xfrm>
            <a:off x="1062572" y="1883933"/>
            <a:ext cx="379957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</a:t>
            </a:r>
            <a:r>
              <a:rPr lang="zh-CN" altLang="en-US" sz="1400" dirty="0"/>
              <a:t>上传本地的</a:t>
            </a:r>
            <a:r>
              <a:rPr lang="en-US" altLang="zh-CN" sz="1400" dirty="0"/>
              <a:t>maven</a:t>
            </a:r>
            <a:r>
              <a:rPr lang="zh-CN" altLang="en-US" sz="1400" dirty="0"/>
              <a:t>和本地仓库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B9C24458-3E03-44B7-867D-383E5F8A23DB}"/>
              </a:ext>
            </a:extLst>
          </p:cNvPr>
          <p:cNvSpPr txBox="1">
            <a:spLocks/>
          </p:cNvSpPr>
          <p:nvPr/>
        </p:nvSpPr>
        <p:spPr>
          <a:xfrm>
            <a:off x="1062572" y="2266869"/>
            <a:ext cx="379957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2.</a:t>
            </a:r>
            <a:r>
              <a:rPr lang="zh-CN" altLang="en-US" sz="1400" dirty="0"/>
              <a:t>解压安装包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FAA982-10FE-43DE-91C6-0473B5B4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13" y="2681184"/>
            <a:ext cx="6060543" cy="43088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cd /usr/local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unzip -o apache-maven-3.6.1.zip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89185807-5363-4634-8E98-D6A71DD8D4C9}"/>
              </a:ext>
            </a:extLst>
          </p:cNvPr>
          <p:cNvSpPr txBox="1">
            <a:spLocks/>
          </p:cNvSpPr>
          <p:nvPr/>
        </p:nvSpPr>
        <p:spPr>
          <a:xfrm>
            <a:off x="1062572" y="3121030"/>
            <a:ext cx="379957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3.</a:t>
            </a:r>
            <a:r>
              <a:rPr lang="zh-CN" altLang="en-US" sz="1400" dirty="0"/>
              <a:t>环境变量配置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6C7F2AC-E348-4F76-84DA-60BFEE54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13" y="3539306"/>
            <a:ext cx="6060543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 /etc/profile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2A006E46-FE56-420F-9C00-8BAFB7B70134}"/>
              </a:ext>
            </a:extLst>
          </p:cNvPr>
          <p:cNvSpPr txBox="1">
            <a:spLocks/>
          </p:cNvSpPr>
          <p:nvPr/>
        </p:nvSpPr>
        <p:spPr>
          <a:xfrm>
            <a:off x="1181390" y="3794404"/>
            <a:ext cx="963933" cy="4337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增加：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F1D90F2-F427-4312-A003-71E37937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13" y="4219192"/>
            <a:ext cx="6060543" cy="43088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export MAVEN_HOME=/usr/local/maven/apache-maven-3.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6.1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export PATH=$PATH:$MAVEN_HOME/bin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DD6EA9EB-9785-42B0-A950-ECABB4E831E5}"/>
              </a:ext>
            </a:extLst>
          </p:cNvPr>
          <p:cNvSpPr txBox="1">
            <a:spLocks/>
          </p:cNvSpPr>
          <p:nvPr/>
        </p:nvSpPr>
        <p:spPr>
          <a:xfrm>
            <a:off x="1181390" y="4650079"/>
            <a:ext cx="4914610" cy="4337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如果权限不够，则需要增加当前命令的权限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A636ED7-7E1C-4959-9503-23FF91AC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13" y="5068355"/>
            <a:ext cx="6060543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chmod 777 /usr/local/maven/apache-maven-3.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6.1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/bin/mvn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87AFE9AD-251A-4101-9BA2-27083FC54C7B}"/>
              </a:ext>
            </a:extLst>
          </p:cNvPr>
          <p:cNvSpPr txBox="1">
            <a:spLocks/>
          </p:cNvSpPr>
          <p:nvPr/>
        </p:nvSpPr>
        <p:spPr>
          <a:xfrm>
            <a:off x="1062572" y="5400729"/>
            <a:ext cx="379957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4.</a:t>
            </a:r>
            <a:r>
              <a:rPr lang="zh-CN" altLang="en-US" sz="1400" dirty="0"/>
              <a:t>修改镜像仓库配置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2D464E1-556B-43C2-8454-D2EDD28B1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12" y="5857878"/>
            <a:ext cx="6060543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 /usr/local/maven/apache-maven-3.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6.1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/conf/settings.xml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726CD7A-33E3-4200-AA3A-2C30E25C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38" y="1675094"/>
            <a:ext cx="1924050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6D09B9C-C76D-43D8-9F0A-3C7C5945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12" y="6230694"/>
            <a:ext cx="5694485" cy="5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DADB-42D0-4EEE-8833-3032F0F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安装配置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F8937-619F-40BE-9EAD-EEA3D9CA3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工具配置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FD20D-2A50-4FC6-9CD2-3E8A6C713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192" y="1672704"/>
            <a:ext cx="9874708" cy="51719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jenkins</a:t>
            </a:r>
            <a:r>
              <a:rPr lang="zh-CN" altLang="en-US" dirty="0"/>
              <a:t>管理页面中集成环境，</a:t>
            </a:r>
            <a:r>
              <a:rPr lang="en-US" altLang="zh-CN" dirty="0"/>
              <a:t> Manage Jenkins--&gt;Tool Configuration </a:t>
            </a:r>
            <a:r>
              <a:rPr lang="zh-CN" altLang="en-US" dirty="0"/>
              <a:t>，需要指定环境的目录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2D39A5-798C-4C53-9272-66D551A8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2" y="2405327"/>
            <a:ext cx="10178562" cy="4197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87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23392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50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1C6B2-E93F-4433-B220-65C692CC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9"/>
            <a:ext cx="6654800" cy="662782"/>
          </a:xfrm>
        </p:spPr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FE6A8-C79D-4747-BA19-A246DBEC5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147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多环境切换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18C7-3735-4F0C-B06E-CA44C179C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2460290"/>
          </a:xfrm>
        </p:spPr>
        <p:txBody>
          <a:bodyPr/>
          <a:lstStyle/>
          <a:p>
            <a:r>
              <a:rPr lang="zh-CN" altLang="en-US" dirty="0"/>
              <a:t>在项目开发部署的过程中，一般都会有三套项目环境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Development </a:t>
            </a:r>
            <a:r>
              <a:rPr lang="zh-CN" altLang="en-US" dirty="0"/>
              <a:t>：开发环境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Production </a:t>
            </a:r>
            <a:r>
              <a:rPr lang="zh-CN" altLang="en-US" dirty="0"/>
              <a:t>：生产环境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Test </a:t>
            </a:r>
            <a:r>
              <a:rPr lang="zh-CN" altLang="en-US" dirty="0"/>
              <a:t>：测试环境</a:t>
            </a:r>
            <a:endParaRPr lang="en-US" altLang="zh-CN" dirty="0"/>
          </a:p>
          <a:p>
            <a:r>
              <a:rPr lang="zh-CN" altLang="en-US" dirty="0"/>
              <a:t>例如：开发环境的</a:t>
            </a:r>
            <a:r>
              <a:rPr lang="en-US" altLang="zh-CN" dirty="0" err="1"/>
              <a:t>mysql</a:t>
            </a:r>
            <a:r>
              <a:rPr lang="zh-CN" altLang="en-US" dirty="0"/>
              <a:t>连接的是本地，生产环境需要连接线上的</a:t>
            </a:r>
            <a:r>
              <a:rPr lang="en-US" altLang="zh-CN" dirty="0" err="1"/>
              <a:t>mysql</a:t>
            </a:r>
            <a:r>
              <a:rPr lang="zh-CN" altLang="en-US" dirty="0"/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183187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多环境切换</a:t>
            </a:r>
            <a:r>
              <a:rPr lang="en-US" altLang="zh-CN" dirty="0"/>
              <a:t>-</a:t>
            </a:r>
            <a:r>
              <a:rPr lang="zh-CN" altLang="en-US" dirty="0"/>
              <a:t>微服务中多环境配置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E9B96B7-1FBF-48D3-892F-9CD93672C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在微服务中的</a:t>
            </a:r>
            <a:r>
              <a:rPr lang="en-US" altLang="zh-CN" dirty="0" err="1"/>
              <a:t>bootstrap.yml</a:t>
            </a:r>
            <a:r>
              <a:rPr lang="zh-CN" altLang="en-US" dirty="0"/>
              <a:t>中新增配置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20FB65F-E92C-45DF-81D8-9DD51062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4" y="2237930"/>
            <a:ext cx="6963507" cy="246221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51801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leadnews-user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nacos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192.168.200.130:8848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192.168.200.130:8848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file-extension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yml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profiles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dev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A1D9F-8B3A-4218-9066-6A7A450A8CC0}"/>
              </a:ext>
            </a:extLst>
          </p:cNvPr>
          <p:cNvSpPr/>
          <p:nvPr/>
        </p:nvSpPr>
        <p:spPr>
          <a:xfrm>
            <a:off x="1081454" y="4308231"/>
            <a:ext cx="2646484" cy="39191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6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多环境切换</a:t>
            </a:r>
            <a:r>
              <a:rPr lang="en-US" altLang="zh-CN" dirty="0"/>
              <a:t>-</a:t>
            </a:r>
            <a:r>
              <a:rPr lang="zh-CN" altLang="en-US" dirty="0"/>
              <a:t>微服务中多环境配置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C8EBA6A8-D3DA-45ED-8C97-6A38723A2D73}"/>
              </a:ext>
            </a:extLst>
          </p:cNvPr>
          <p:cNvSpPr txBox="1">
            <a:spLocks/>
          </p:cNvSpPr>
          <p:nvPr/>
        </p:nvSpPr>
        <p:spPr>
          <a:xfrm>
            <a:off x="710880" y="1594456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 err="1"/>
              <a:t>nacos</a:t>
            </a:r>
            <a:r>
              <a:rPr lang="zh-CN" altLang="en-US" dirty="0"/>
              <a:t>的配置中心中新增各个环境的配置文件，例如</a:t>
            </a:r>
            <a:r>
              <a:rPr lang="en-US" altLang="zh-CN" dirty="0"/>
              <a:t>user</a:t>
            </a:r>
            <a:r>
              <a:rPr lang="zh-CN" altLang="en-US" dirty="0"/>
              <a:t>微服务中新增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733EF9-035A-4A6A-ACFD-FCFA2635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8832"/>
            <a:ext cx="4484295" cy="2613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FA18930D-9B01-431D-8A4B-012991F8C2FD}"/>
              </a:ext>
            </a:extLst>
          </p:cNvPr>
          <p:cNvSpPr txBox="1">
            <a:spLocks/>
          </p:cNvSpPr>
          <p:nvPr/>
        </p:nvSpPr>
        <p:spPr>
          <a:xfrm>
            <a:off x="1344857" y="4487758"/>
            <a:ext cx="384077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B050"/>
                </a:solidFill>
              </a:rPr>
              <a:t>prefix</a:t>
            </a:r>
            <a:r>
              <a:rPr lang="zh-CN" altLang="en-US" sz="1400" dirty="0">
                <a:solidFill>
                  <a:srgbClr val="00B050"/>
                </a:solidFill>
              </a:rPr>
              <a:t>，默认使用</a:t>
            </a:r>
            <a:r>
              <a:rPr lang="en-US" altLang="zh-CN" sz="1400" dirty="0">
                <a:solidFill>
                  <a:srgbClr val="00B050"/>
                </a:solidFill>
              </a:rPr>
              <a:t>${spring.application.name}</a:t>
            </a:r>
          </a:p>
          <a:p>
            <a:endParaRPr lang="zh-CN" altLang="en-US" sz="1400" dirty="0">
              <a:solidFill>
                <a:srgbClr val="00B0F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75C7803-986F-4FFC-9B6E-F7C5CE6A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18" y="2566113"/>
            <a:ext cx="2390775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占位符 5">
            <a:extLst>
              <a:ext uri="{FF2B5EF4-FFF2-40B4-BE49-F238E27FC236}">
                <a16:creationId xmlns:a16="http://schemas.microsoft.com/office/drawing/2014/main" id="{0A264F1D-99A2-4772-AE20-521FEC9401A5}"/>
              </a:ext>
            </a:extLst>
          </p:cNvPr>
          <p:cNvSpPr txBox="1">
            <a:spLocks/>
          </p:cNvSpPr>
          <p:nvPr/>
        </p:nvSpPr>
        <p:spPr>
          <a:xfrm>
            <a:off x="1344857" y="5191185"/>
            <a:ext cx="1240081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命名规范：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FDA61735-7347-4BD6-8E3E-97F43B98BBA6}"/>
              </a:ext>
            </a:extLst>
          </p:cNvPr>
          <p:cNvSpPr txBox="1">
            <a:spLocks/>
          </p:cNvSpPr>
          <p:nvPr/>
        </p:nvSpPr>
        <p:spPr>
          <a:xfrm>
            <a:off x="1344857" y="5894612"/>
            <a:ext cx="4427661" cy="5171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B0F0"/>
                </a:solidFill>
              </a:rPr>
              <a:t>spring.profile.active</a:t>
            </a:r>
            <a:r>
              <a:rPr lang="zh-CN" altLang="en-US" sz="1400" dirty="0">
                <a:solidFill>
                  <a:srgbClr val="00B0F0"/>
                </a:solidFill>
              </a:rPr>
              <a:t>，即为当前环境对应的 </a:t>
            </a:r>
            <a:r>
              <a:rPr lang="en-US" altLang="zh-CN" sz="1400" dirty="0">
                <a:solidFill>
                  <a:srgbClr val="00B0F0"/>
                </a:solidFill>
              </a:rPr>
              <a:t>profile</a:t>
            </a:r>
          </a:p>
          <a:p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7AD262-50F6-42B7-9927-945604EC93CC}"/>
              </a:ext>
            </a:extLst>
          </p:cNvPr>
          <p:cNvSpPr txBox="1"/>
          <p:nvPr/>
        </p:nvSpPr>
        <p:spPr>
          <a:xfrm>
            <a:off x="5453391" y="5235696"/>
            <a:ext cx="3563319" cy="37741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file-exetension，为配置内容的数据格式</a:t>
            </a:r>
          </a:p>
        </p:txBody>
      </p:sp>
      <p:sp>
        <p:nvSpPr>
          <p:cNvPr id="24" name="文本占位符 5">
            <a:extLst>
              <a:ext uri="{FF2B5EF4-FFF2-40B4-BE49-F238E27FC236}">
                <a16:creationId xmlns:a16="http://schemas.microsoft.com/office/drawing/2014/main" id="{B7B57C1C-024D-4985-9DD3-BF40EE7E184C}"/>
              </a:ext>
            </a:extLst>
          </p:cNvPr>
          <p:cNvSpPr txBox="1">
            <a:spLocks/>
          </p:cNvSpPr>
          <p:nvPr/>
        </p:nvSpPr>
        <p:spPr>
          <a:xfrm>
            <a:off x="2341793" y="5198262"/>
            <a:ext cx="1597161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00B050"/>
                </a:solidFill>
              </a:rPr>
              <a:t>leadnews</a:t>
            </a:r>
            <a:r>
              <a:rPr lang="en-US" altLang="zh-CN" dirty="0">
                <a:solidFill>
                  <a:srgbClr val="00B050"/>
                </a:solidFill>
              </a:rPr>
              <a:t>-user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E001320E-6454-427A-8D9B-9E8949C532D8}"/>
              </a:ext>
            </a:extLst>
          </p:cNvPr>
          <p:cNvSpPr txBox="1">
            <a:spLocks/>
          </p:cNvSpPr>
          <p:nvPr/>
        </p:nvSpPr>
        <p:spPr>
          <a:xfrm>
            <a:off x="3772012" y="5191185"/>
            <a:ext cx="791197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B0F0"/>
                </a:solidFill>
              </a:rPr>
              <a:t>-dev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文本占位符 5">
            <a:extLst>
              <a:ext uri="{FF2B5EF4-FFF2-40B4-BE49-F238E27FC236}">
                <a16:creationId xmlns:a16="http://schemas.microsoft.com/office/drawing/2014/main" id="{B7C46FC2-6FC2-4727-B725-83B9F1B8E1D4}"/>
              </a:ext>
            </a:extLst>
          </p:cNvPr>
          <p:cNvSpPr txBox="1">
            <a:spLocks/>
          </p:cNvSpPr>
          <p:nvPr/>
        </p:nvSpPr>
        <p:spPr>
          <a:xfrm>
            <a:off x="4221721" y="5183071"/>
            <a:ext cx="630224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yml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18C7-3735-4F0C-B06E-CA44C179C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3723"/>
            <a:ext cx="10698800" cy="6124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目标：把黑马头条的</a:t>
            </a:r>
            <a:r>
              <a:rPr lang="en-US" altLang="zh-CN" dirty="0"/>
              <a:t>app</a:t>
            </a:r>
            <a:r>
              <a:rPr lang="zh-CN" altLang="en-US" dirty="0"/>
              <a:t>端相关的微服务部署到</a:t>
            </a:r>
            <a:r>
              <a:rPr lang="en-US" altLang="zh-CN" dirty="0"/>
              <a:t>192.168.200.100</a:t>
            </a:r>
            <a:r>
              <a:rPr lang="zh-CN" altLang="en-US" dirty="0"/>
              <a:t>这台服务器上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C37A23-DD83-4D09-9445-95F212E69EFA}"/>
              </a:ext>
            </a:extLst>
          </p:cNvPr>
          <p:cNvSpPr/>
          <p:nvPr/>
        </p:nvSpPr>
        <p:spPr>
          <a:xfrm>
            <a:off x="2795955" y="3361712"/>
            <a:ext cx="1538653" cy="6124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ea typeface="Alibaba PuHuiTi B"/>
              </a:rPr>
              <a:t>gitee</a:t>
            </a:r>
            <a:endParaRPr lang="zh-CN" altLang="en-US" sz="1400" dirty="0">
              <a:ea typeface="Alibaba PuHuiTi B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54B7A9-3906-40A5-B3F3-84A30A12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09" y="2132408"/>
            <a:ext cx="560188" cy="7514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4FE62E-32B2-4AF9-9DC1-EC1DA020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09" y="3292993"/>
            <a:ext cx="560188" cy="7514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1CB39B-63C4-487B-8186-F6AF74CC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04" y="4453578"/>
            <a:ext cx="560188" cy="75147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45A8719-09AA-4DAF-B88C-DD3134ABD4E1}"/>
              </a:ext>
            </a:extLst>
          </p:cNvPr>
          <p:cNvSpPr/>
          <p:nvPr/>
        </p:nvSpPr>
        <p:spPr>
          <a:xfrm>
            <a:off x="5205048" y="2637695"/>
            <a:ext cx="2210358" cy="20657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ea typeface="Alibaba PuHuiTi B"/>
              </a:rPr>
              <a:t>1.git</a:t>
            </a:r>
            <a:r>
              <a:rPr lang="zh-CN" altLang="en-US" sz="1400" dirty="0">
                <a:ea typeface="Alibaba PuHuiTi B"/>
              </a:rPr>
              <a:t>拉取代码</a:t>
            </a:r>
            <a:endParaRPr lang="en-US" altLang="zh-CN" sz="1400" dirty="0">
              <a:ea typeface="Alibaba PuHuiTi B"/>
            </a:endParaRPr>
          </a:p>
          <a:p>
            <a:r>
              <a:rPr lang="en-US" altLang="zh-CN" sz="1400" dirty="0">
                <a:ea typeface="Alibaba PuHuiTi B"/>
              </a:rPr>
              <a:t>2.maven</a:t>
            </a:r>
            <a:r>
              <a:rPr lang="zh-CN" altLang="en-US" sz="1400" dirty="0">
                <a:ea typeface="Alibaba PuHuiTi B"/>
              </a:rPr>
              <a:t>编译打包</a:t>
            </a:r>
            <a:endParaRPr lang="en-US" altLang="zh-CN" sz="1400" dirty="0">
              <a:ea typeface="Alibaba PuHuiTi B"/>
            </a:endParaRPr>
          </a:p>
          <a:p>
            <a:r>
              <a:rPr lang="en-US" altLang="zh-CN" sz="1400" dirty="0">
                <a:ea typeface="Alibaba PuHuiTi B"/>
              </a:rPr>
              <a:t>3.</a:t>
            </a:r>
            <a:r>
              <a:rPr lang="zh-CN" altLang="en-US" sz="1400" dirty="0">
                <a:ea typeface="Alibaba PuHuiTi B"/>
              </a:rPr>
              <a:t>使用</a:t>
            </a:r>
            <a:r>
              <a:rPr lang="en-US" altLang="zh-CN" sz="1400" dirty="0" err="1">
                <a:ea typeface="Alibaba PuHuiTi B"/>
              </a:rPr>
              <a:t>dockerfile</a:t>
            </a:r>
            <a:r>
              <a:rPr lang="zh-CN" altLang="en-US" sz="1400" dirty="0">
                <a:ea typeface="Alibaba PuHuiTi B"/>
              </a:rPr>
              <a:t>创建容器</a:t>
            </a:r>
            <a:endParaRPr lang="en-US" altLang="zh-CN" sz="1400" dirty="0">
              <a:ea typeface="Alibaba PuHuiTi B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877844-D7A3-4000-87DE-AE7E289B90E6}"/>
              </a:ext>
            </a:extLst>
          </p:cNvPr>
          <p:cNvSpPr/>
          <p:nvPr/>
        </p:nvSpPr>
        <p:spPr>
          <a:xfrm>
            <a:off x="8950567" y="3361712"/>
            <a:ext cx="1538653" cy="6124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a typeface="Alibaba PuHuiTi B"/>
              </a:rPr>
              <a:t>100</a:t>
            </a:r>
            <a:r>
              <a:rPr lang="zh-CN" altLang="en-US" sz="1400" dirty="0">
                <a:ea typeface="Alibaba PuHuiTi B"/>
              </a:rPr>
              <a:t>服务器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DDCB21-DF67-49F6-86B5-D39EDF634CCE}"/>
              </a:ext>
            </a:extLst>
          </p:cNvPr>
          <p:cNvSpPr/>
          <p:nvPr/>
        </p:nvSpPr>
        <p:spPr>
          <a:xfrm>
            <a:off x="8950567" y="2083191"/>
            <a:ext cx="1538653" cy="6124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a typeface="Alibaba PuHuiTi B"/>
              </a:rPr>
              <a:t>130</a:t>
            </a:r>
            <a:r>
              <a:rPr lang="zh-CN" altLang="en-US" sz="1400" dirty="0">
                <a:ea typeface="Alibaba PuHuiTi B"/>
              </a:rPr>
              <a:t>服务器</a:t>
            </a: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B5EB9448-BB58-4807-B6E1-736F53F2E1F0}"/>
              </a:ext>
            </a:extLst>
          </p:cNvPr>
          <p:cNvSpPr txBox="1">
            <a:spLocks/>
          </p:cNvSpPr>
          <p:nvPr/>
        </p:nvSpPr>
        <p:spPr>
          <a:xfrm>
            <a:off x="8493369" y="4162808"/>
            <a:ext cx="3123619" cy="12581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-app-gateway</a:t>
            </a:r>
          </a:p>
          <a:p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-article</a:t>
            </a:r>
          </a:p>
          <a:p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-user</a:t>
            </a:r>
            <a:endParaRPr lang="zh-CN" altLang="en-US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707440-D312-4302-A3FA-BF08468BD53A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1737597" y="2508144"/>
            <a:ext cx="1058358" cy="1159776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BA2381-A6FA-482F-92CC-8A3F2913C3A0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1737597" y="3667920"/>
            <a:ext cx="1058358" cy="80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2BFD0A-4997-4CCF-B4D5-6C3CF0FECD1B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1717992" y="3667920"/>
            <a:ext cx="1077963" cy="116139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E849C7-564D-4BDA-8A65-5C6EB34F606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334608" y="3667920"/>
            <a:ext cx="870440" cy="267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93EE113-53E4-4285-9022-D50D8371C11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415406" y="3667920"/>
            <a:ext cx="1535161" cy="267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CCC1FA-53FF-4229-B1D8-F4CC423F4138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9719894" y="2695607"/>
            <a:ext cx="0" cy="66610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三角形 9">
            <a:extLst>
              <a:ext uri="{FF2B5EF4-FFF2-40B4-BE49-F238E27FC236}">
                <a16:creationId xmlns:a16="http://schemas.microsoft.com/office/drawing/2014/main" id="{B6956C2E-285F-4492-A211-0829CD06ADA6}"/>
              </a:ext>
            </a:extLst>
          </p:cNvPr>
          <p:cNvSpPr/>
          <p:nvPr/>
        </p:nvSpPr>
        <p:spPr>
          <a:xfrm rot="2651319">
            <a:off x="791106" y="606930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49A0C361-1B93-4E26-9441-8C4DBAAE674E}"/>
              </a:ext>
            </a:extLst>
          </p:cNvPr>
          <p:cNvSpPr txBox="1"/>
          <p:nvPr/>
        </p:nvSpPr>
        <p:spPr>
          <a:xfrm>
            <a:off x="1128896" y="6043110"/>
            <a:ext cx="9826320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ea typeface="Alibaba PuHuiTi R" pitchFamily="18" charset="-122"/>
              </a:rPr>
              <a:t>192.168.200.100</a:t>
            </a:r>
            <a:r>
              <a:rPr lang="zh-CN" altLang="en-US" sz="1400" dirty="0">
                <a:solidFill>
                  <a:srgbClr val="262626"/>
                </a:solidFill>
                <a:ea typeface="Alibaba PuHuiTi R" pitchFamily="18" charset="-122"/>
              </a:rPr>
              <a:t>与</a:t>
            </a:r>
            <a:r>
              <a:rPr lang="en-US" altLang="zh-CN" sz="1400" dirty="0">
                <a:solidFill>
                  <a:srgbClr val="262626"/>
                </a:solidFill>
                <a:ea typeface="Alibaba PuHuiTi R" pitchFamily="18" charset="-122"/>
              </a:rPr>
              <a:t>192.168.200.130</a:t>
            </a:r>
            <a:r>
              <a:rPr lang="zh-CN" altLang="en-US" sz="1400" dirty="0">
                <a:solidFill>
                  <a:srgbClr val="262626"/>
                </a:solidFill>
                <a:ea typeface="Alibaba PuHuiTi R" pitchFamily="18" charset="-122"/>
              </a:rPr>
              <a:t>必须使用</a:t>
            </a:r>
            <a:r>
              <a:rPr lang="en-US" altLang="zh-CN" sz="1400" dirty="0">
                <a:solidFill>
                  <a:srgbClr val="AD2B26"/>
                </a:solidFill>
                <a:ea typeface="Alibaba PuHuiTi R" pitchFamily="18" charset="-122"/>
              </a:rPr>
              <a:t>NAT</a:t>
            </a:r>
            <a:r>
              <a:rPr lang="zh-CN" altLang="en-US" sz="1400" dirty="0">
                <a:solidFill>
                  <a:srgbClr val="262626"/>
                </a:solidFill>
                <a:ea typeface="Alibaba PuHuiTi R" pitchFamily="18" charset="-122"/>
              </a:rPr>
              <a:t>这个网卡，必须在同一个网段，是可以互相通信的，可以使用</a:t>
            </a:r>
            <a:r>
              <a:rPr lang="en-US" altLang="zh-CN" sz="1400" dirty="0">
                <a:solidFill>
                  <a:srgbClr val="AD2B26"/>
                </a:solidFill>
                <a:ea typeface="Alibaba PuHuiTi R" pitchFamily="18" charset="-122"/>
              </a:rPr>
              <a:t>ping</a:t>
            </a:r>
            <a:r>
              <a:rPr lang="zh-CN" altLang="en-US" sz="1400" dirty="0">
                <a:solidFill>
                  <a:srgbClr val="262626"/>
                </a:solidFill>
                <a:ea typeface="Alibaba PuHuiTi R" pitchFamily="18" charset="-122"/>
              </a:rPr>
              <a:t>命令来检查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13D395-7858-47A6-A997-57645CB377E3}"/>
              </a:ext>
            </a:extLst>
          </p:cNvPr>
          <p:cNvSpPr/>
          <p:nvPr/>
        </p:nvSpPr>
        <p:spPr>
          <a:xfrm>
            <a:off x="884420" y="5712723"/>
            <a:ext cx="10178685" cy="83348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6C4D5A-51D6-4B6A-A3E1-144C3BE3D472}"/>
              </a:ext>
            </a:extLst>
          </p:cNvPr>
          <p:cNvSpPr/>
          <p:nvPr/>
        </p:nvSpPr>
        <p:spPr>
          <a:xfrm>
            <a:off x="784492" y="578519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30BAE911-E83B-4CDC-B8F4-07D95DD28A17}"/>
              </a:ext>
            </a:extLst>
          </p:cNvPr>
          <p:cNvSpPr txBox="1">
            <a:spLocks/>
          </p:cNvSpPr>
          <p:nvPr/>
        </p:nvSpPr>
        <p:spPr>
          <a:xfrm>
            <a:off x="5859169" y="4749088"/>
            <a:ext cx="1556237" cy="4495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jenkins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83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服务集成</a:t>
            </a:r>
            <a:r>
              <a:rPr lang="en-US" altLang="zh-CN" dirty="0"/>
              <a:t>Docker</a:t>
            </a:r>
            <a:r>
              <a:rPr lang="zh-CN" altLang="en-US" dirty="0"/>
              <a:t>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18C7-3735-4F0C-B06E-CA44C179C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94830"/>
          </a:xfrm>
        </p:spPr>
        <p:txBody>
          <a:bodyPr/>
          <a:lstStyle/>
          <a:p>
            <a:r>
              <a:rPr lang="zh-CN" altLang="en-US" dirty="0"/>
              <a:t>目标：部署的每一个微服务都是先创建</a:t>
            </a:r>
            <a:r>
              <a:rPr lang="en-US" altLang="zh-CN" dirty="0">
                <a:solidFill>
                  <a:srgbClr val="AD2B26"/>
                </a:solidFill>
              </a:rPr>
              <a:t>docker</a:t>
            </a:r>
            <a:r>
              <a:rPr lang="zh-CN" altLang="en-US" dirty="0">
                <a:solidFill>
                  <a:srgbClr val="AD2B26"/>
                </a:solidFill>
              </a:rPr>
              <a:t>镜像</a:t>
            </a:r>
            <a:r>
              <a:rPr lang="zh-CN" altLang="en-US" dirty="0"/>
              <a:t>后创建对应容器启动</a:t>
            </a:r>
            <a:endParaRPr lang="en-US" altLang="zh-CN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6ADDD58-A63E-4EFA-B520-8B4BF46182DE}"/>
              </a:ext>
            </a:extLst>
          </p:cNvPr>
          <p:cNvSpPr txBox="1">
            <a:spLocks/>
          </p:cNvSpPr>
          <p:nvPr/>
        </p:nvSpPr>
        <p:spPr>
          <a:xfrm>
            <a:off x="710880" y="2449561"/>
            <a:ext cx="10698800" cy="10256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方式一：本地微服务打包以后上传到服务器，编写</a:t>
            </a:r>
            <a:r>
              <a:rPr lang="en-US" altLang="zh-CN" dirty="0" err="1"/>
              <a:t>Dockerfile</a:t>
            </a:r>
            <a:r>
              <a:rPr lang="zh-CN" altLang="en-US" dirty="0"/>
              <a:t>文件完成。</a:t>
            </a:r>
            <a:endParaRPr lang="en-US" altLang="zh-CN" dirty="0"/>
          </a:p>
          <a:p>
            <a:r>
              <a:rPr lang="zh-CN" altLang="en-US" dirty="0"/>
              <a:t>方式二：使用</a:t>
            </a:r>
            <a:r>
              <a:rPr lang="en-US" altLang="zh-CN" dirty="0" err="1"/>
              <a:t>dockerfile</a:t>
            </a:r>
            <a:r>
              <a:rPr lang="en-US" altLang="zh-CN" dirty="0"/>
              <a:t>-maven-plugin</a:t>
            </a:r>
            <a:r>
              <a:rPr lang="zh-CN" altLang="en-US" dirty="0"/>
              <a:t>插件，可以直接把微服务创建为镜像使用（更省事）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39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服务集成</a:t>
            </a:r>
            <a:r>
              <a:rPr lang="en-US" altLang="zh-CN" dirty="0"/>
              <a:t>Docker</a:t>
            </a:r>
            <a:r>
              <a:rPr lang="zh-CN" altLang="en-US" dirty="0"/>
              <a:t>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18C7-3735-4F0C-B06E-CA44C179C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429551"/>
            <a:ext cx="2716041" cy="517190"/>
          </a:xfrm>
        </p:spPr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每个微服务都引入该依赖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803E5D9-6B52-419C-9B87-ADA561258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96" y="1904728"/>
            <a:ext cx="5610789" cy="4862870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&gt;spring-boot-maven-plugin&lt;/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executions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execution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goals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&gt;repackage&lt;/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goals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execution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executions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&gt;org.apache.maven.plugins&lt;/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&gt;maven-compiler-plugin&lt;/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&gt;3.7.0&lt;/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&gt;${java.version}&lt;/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&gt;${java.version}&lt;/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&gt;com.spotify&lt;/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&gt;dockerfile-maven-plugin&lt;/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&gt;1.3.6&lt;/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&gt;${docker.image}/${project.artifactId}&lt;/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buildArgs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JAR_FILE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&gt;target/${project.build.finalName}.jar&lt;/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JAR_FILE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buildArgs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ABF9CC-9BCD-4A04-ABC3-C6D4EF1DED45}"/>
              </a:ext>
            </a:extLst>
          </p:cNvPr>
          <p:cNvSpPr/>
          <p:nvPr/>
        </p:nvSpPr>
        <p:spPr>
          <a:xfrm>
            <a:off x="870438" y="1946741"/>
            <a:ext cx="4114800" cy="1710859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5AEF1B-F5BC-4061-82F6-9C52010E21A6}"/>
              </a:ext>
            </a:extLst>
          </p:cNvPr>
          <p:cNvSpPr txBox="1"/>
          <p:nvPr/>
        </p:nvSpPr>
        <p:spPr>
          <a:xfrm>
            <a:off x="6947753" y="2591022"/>
            <a:ext cx="4220309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ea typeface="Alibaba PuHuiTi B"/>
              </a:rPr>
              <a:t>Spring Boot应用打包为可执行的jar或war文件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EC2ACCE-D953-41F3-9846-4E41CE006745}"/>
              </a:ext>
            </a:extLst>
          </p:cNvPr>
          <p:cNvSpPr/>
          <p:nvPr/>
        </p:nvSpPr>
        <p:spPr>
          <a:xfrm>
            <a:off x="5057406" y="2696641"/>
            <a:ext cx="1818179" cy="381066"/>
          </a:xfrm>
          <a:prstGeom prst="righ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436663-822F-426E-A010-404DBD09B92A}"/>
              </a:ext>
            </a:extLst>
          </p:cNvPr>
          <p:cNvSpPr/>
          <p:nvPr/>
        </p:nvSpPr>
        <p:spPr>
          <a:xfrm>
            <a:off x="1415560" y="5689318"/>
            <a:ext cx="4413740" cy="315827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9CB3D6-6B89-4B92-9AC2-BB9B0202F2BD}"/>
              </a:ext>
            </a:extLst>
          </p:cNvPr>
          <p:cNvSpPr/>
          <p:nvPr/>
        </p:nvSpPr>
        <p:spPr>
          <a:xfrm>
            <a:off x="1415560" y="6022728"/>
            <a:ext cx="4413740" cy="315827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CEE3A1D-1B2B-4580-9538-619977ADD737}"/>
              </a:ext>
            </a:extLst>
          </p:cNvPr>
          <p:cNvSpPr/>
          <p:nvPr/>
        </p:nvSpPr>
        <p:spPr>
          <a:xfrm>
            <a:off x="5829300" y="5747321"/>
            <a:ext cx="1197049" cy="211018"/>
          </a:xfrm>
          <a:prstGeom prst="righ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DF6DA1C-2143-4977-BA34-B9C1C1A3C364}"/>
              </a:ext>
            </a:extLst>
          </p:cNvPr>
          <p:cNvSpPr/>
          <p:nvPr/>
        </p:nvSpPr>
        <p:spPr>
          <a:xfrm>
            <a:off x="5838739" y="6046441"/>
            <a:ext cx="1197049" cy="211018"/>
          </a:xfrm>
          <a:prstGeom prst="righ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3BBA5957-356A-4D5F-81B3-ECDA98559AB3}"/>
              </a:ext>
            </a:extLst>
          </p:cNvPr>
          <p:cNvSpPr txBox="1">
            <a:spLocks/>
          </p:cNvSpPr>
          <p:nvPr/>
        </p:nvSpPr>
        <p:spPr>
          <a:xfrm>
            <a:off x="7165535" y="5634760"/>
            <a:ext cx="415016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repository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指定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镜像的仓库名字</a:t>
            </a:r>
            <a:endParaRPr lang="en-US" altLang="zh-CN" sz="1400" dirty="0">
              <a:solidFill>
                <a:schemeClr val="tx1"/>
              </a:solidFill>
              <a:latin typeface="+mn-lt"/>
              <a:ea typeface="Alibaba PuHuiTi B"/>
              <a:cs typeface="+mn-cs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5F695A81-D6C9-4D4E-9450-A543ABFCA97F}"/>
              </a:ext>
            </a:extLst>
          </p:cNvPr>
          <p:cNvSpPr txBox="1">
            <a:spLocks/>
          </p:cNvSpPr>
          <p:nvPr/>
        </p:nvSpPr>
        <p:spPr>
          <a:xfrm>
            <a:off x="7165535" y="5973247"/>
            <a:ext cx="4510649" cy="73061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buildArgs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可以指定一个或多个变量，传递给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Dockerfile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，在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Dockerfile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中通过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ARG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Alibaba PuHuiTi B"/>
                <a:cs typeface="+mn-cs"/>
              </a:rPr>
              <a:t>指令进行引用。</a:t>
            </a:r>
            <a:endParaRPr lang="en-US" altLang="zh-CN" sz="1400" dirty="0">
              <a:solidFill>
                <a:schemeClr val="tx1"/>
              </a:solidFill>
              <a:latin typeface="+mn-lt"/>
              <a:ea typeface="Alibaba PuHuiTi B"/>
              <a:cs typeface="+mn-cs"/>
            </a:endParaRP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22CF70AF-8F18-4492-8D2B-72D5011AC7BA}"/>
              </a:ext>
            </a:extLst>
          </p:cNvPr>
          <p:cNvSpPr txBox="1">
            <a:spLocks/>
          </p:cNvSpPr>
          <p:nvPr/>
        </p:nvSpPr>
        <p:spPr>
          <a:xfrm>
            <a:off x="6875585" y="4690503"/>
            <a:ext cx="4932680" cy="8974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  <a:latin typeface="+mn-lt"/>
                <a:ea typeface="Alibaba PuHuiTi B"/>
                <a:cs typeface="+mn-cs"/>
              </a:rPr>
              <a:t>必须提供</a:t>
            </a:r>
            <a:r>
              <a:rPr lang="en-US" altLang="zh-CN" dirty="0" err="1">
                <a:solidFill>
                  <a:srgbClr val="AD2B26"/>
                </a:solidFill>
                <a:latin typeface="+mn-lt"/>
                <a:ea typeface="Alibaba PuHuiTi B"/>
                <a:cs typeface="+mn-cs"/>
              </a:rPr>
              <a:t>Dockerfile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Alibaba PuHuiTi B"/>
                <a:cs typeface="+mn-cs"/>
              </a:rPr>
              <a:t>文件，而且要求放在项目根目录下，即与</a:t>
            </a:r>
            <a:r>
              <a:rPr lang="en-US" altLang="zh-CN" dirty="0">
                <a:solidFill>
                  <a:srgbClr val="AD2B26"/>
                </a:solidFill>
                <a:latin typeface="+mn-lt"/>
                <a:ea typeface="Alibaba PuHuiTi B"/>
                <a:cs typeface="+mn-cs"/>
              </a:rPr>
              <a:t>pom.xml</a:t>
            </a:r>
            <a:r>
              <a:rPr lang="zh-CN" altLang="en-US" dirty="0">
                <a:solidFill>
                  <a:srgbClr val="AD2B26"/>
                </a:solidFill>
                <a:latin typeface="+mn-lt"/>
                <a:ea typeface="Alibaba PuHuiTi B"/>
                <a:cs typeface="+mn-cs"/>
              </a:rPr>
              <a:t>同级目录</a:t>
            </a:r>
            <a:endParaRPr lang="en-US" altLang="zh-CN" dirty="0">
              <a:solidFill>
                <a:srgbClr val="AD2B26"/>
              </a:solidFill>
              <a:latin typeface="+mn-lt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7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服务集成</a:t>
            </a:r>
            <a:r>
              <a:rPr lang="en-US" altLang="zh-CN" dirty="0"/>
              <a:t>Docker</a:t>
            </a:r>
            <a:r>
              <a:rPr lang="zh-CN" altLang="en-US" dirty="0"/>
              <a:t>配置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80366C3-F296-4491-9F6B-B05CCE29A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865" y="1816633"/>
            <a:ext cx="5580032" cy="517190"/>
          </a:xfrm>
        </p:spPr>
        <p:txBody>
          <a:bodyPr/>
          <a:lstStyle/>
          <a:p>
            <a:r>
              <a:rPr lang="zh-CN" altLang="en-US" dirty="0"/>
              <a:t>每一个微服务都相同，存放位置为：每个微服务的根目录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E0FEF14-FF59-40D6-BFF9-2FB3E35A2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44" y="3677015"/>
            <a:ext cx="3249497" cy="27699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dockerfile:build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占位符 7">
            <a:extLst>
              <a:ext uri="{FF2B5EF4-FFF2-40B4-BE49-F238E27FC236}">
                <a16:creationId xmlns:a16="http://schemas.microsoft.com/office/drawing/2014/main" id="{B006B6F7-9D3B-458F-A467-60761B58D0A9}"/>
              </a:ext>
            </a:extLst>
          </p:cNvPr>
          <p:cNvSpPr txBox="1">
            <a:spLocks/>
          </p:cNvSpPr>
          <p:nvPr/>
        </p:nvSpPr>
        <p:spPr>
          <a:xfrm>
            <a:off x="6403897" y="3045225"/>
            <a:ext cx="558003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通过的</a:t>
            </a:r>
            <a:r>
              <a:rPr lang="en-US" altLang="zh-CN" dirty="0"/>
              <a:t>maven</a:t>
            </a:r>
            <a:r>
              <a:rPr lang="zh-CN" altLang="en-US" dirty="0"/>
              <a:t>的命令可以把微服务打成镜像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E30804B-01E7-405D-BAF8-92BCBAC3783D}"/>
              </a:ext>
            </a:extLst>
          </p:cNvPr>
          <p:cNvSpPr txBox="1">
            <a:spLocks/>
          </p:cNvSpPr>
          <p:nvPr/>
        </p:nvSpPr>
        <p:spPr>
          <a:xfrm>
            <a:off x="6403897" y="4273817"/>
            <a:ext cx="558003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后面会结合着</a:t>
            </a:r>
            <a:r>
              <a:rPr lang="en-US" altLang="zh-CN" dirty="0" err="1"/>
              <a:t>jenkins</a:t>
            </a:r>
            <a:r>
              <a:rPr lang="zh-CN" altLang="en-US" dirty="0"/>
              <a:t>一起使用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8ABE68-CEC5-4531-80FB-FE9B715D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61" y="2536347"/>
            <a:ext cx="4955203" cy="313932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java: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8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指定存储卷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任何向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/tmp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写入的信息都不会记录到容器存储层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VOLUME 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tmp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拷贝运行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ARG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JAR_FILE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COPY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JAR_FILE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app.jar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JVM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运行参数， 这里限定下内存大小，减少开销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ENV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JAVA_OPTS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"\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-server \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-Xms256m \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-Xmx512m \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-XX:MetaspaceSize=256m \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-XX:MaxMetaspaceSize=512m"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空参数，方便创建容器时传参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ENV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入口点， 执行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运行命令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ENTRYPOINT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"sh"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"-c"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"java -jar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JAVA_OPTS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/app.jar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基础依赖打包配置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18C7-3735-4F0C-B06E-CA44C179C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33259"/>
            <a:ext cx="10698800" cy="946523"/>
          </a:xfrm>
        </p:spPr>
        <p:txBody>
          <a:bodyPr/>
          <a:lstStyle/>
          <a:p>
            <a:r>
              <a:rPr lang="zh-CN" altLang="en-US" dirty="0"/>
              <a:t>在微服务运行之前需要在本地仓库中先去</a:t>
            </a:r>
            <a:r>
              <a:rPr lang="en-US" altLang="zh-CN" dirty="0"/>
              <a:t>install</a:t>
            </a:r>
            <a:r>
              <a:rPr lang="zh-CN" altLang="en-US" dirty="0"/>
              <a:t>所依赖的</a:t>
            </a:r>
            <a:r>
              <a:rPr lang="en-US" altLang="zh-CN" dirty="0"/>
              <a:t>jar</a:t>
            </a:r>
            <a:r>
              <a:rPr lang="zh-CN" altLang="en-US" dirty="0"/>
              <a:t>包，所以第一步应该是从</a:t>
            </a:r>
            <a:r>
              <a:rPr lang="en-US" altLang="zh-CN" dirty="0"/>
              <a:t>git</a:t>
            </a:r>
            <a:r>
              <a:rPr lang="zh-CN" altLang="en-US" dirty="0"/>
              <a:t>中拉取代码，并且把基础的依赖部分安装到仓库中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FB7E10FD-DB9E-4DCF-901C-093A6216AA99}"/>
              </a:ext>
            </a:extLst>
          </p:cNvPr>
          <p:cNvSpPr txBox="1">
            <a:spLocks/>
          </p:cNvSpPr>
          <p:nvPr/>
        </p:nvSpPr>
        <p:spPr>
          <a:xfrm>
            <a:off x="710881" y="3508482"/>
            <a:ext cx="2937928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，父工程</a:t>
            </a:r>
            <a:r>
              <a:rPr lang="en-US" altLang="zh-CN" dirty="0" err="1">
                <a:solidFill>
                  <a:srgbClr val="AD2B26"/>
                </a:solidFill>
              </a:rPr>
              <a:t>heima-leadnews</a:t>
            </a:r>
            <a:endParaRPr lang="zh-CN" altLang="en-US" dirty="0">
              <a:solidFill>
                <a:srgbClr val="AD2B26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DC6A3C-E7FD-4D22-8AC4-34372B43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09" y="2159108"/>
            <a:ext cx="7155304" cy="4464863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684360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基础依赖打包配置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F65798-81DC-48EE-8819-3D7C507C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9" y="2236422"/>
            <a:ext cx="4792018" cy="1868732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B0E8A7-1006-4503-9B9A-12673CD5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19" y="4881587"/>
            <a:ext cx="3909438" cy="1741988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8571F850-B02B-4839-92A0-B51C1AC4A0D3}"/>
              </a:ext>
            </a:extLst>
          </p:cNvPr>
          <p:cNvSpPr txBox="1">
            <a:spLocks/>
          </p:cNvSpPr>
          <p:nvPr/>
        </p:nvSpPr>
        <p:spPr>
          <a:xfrm>
            <a:off x="703617" y="1606723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，找到自己指定的</a:t>
            </a:r>
            <a:r>
              <a:rPr lang="en-US" altLang="zh-CN" dirty="0"/>
              <a:t>git</a:t>
            </a:r>
            <a:r>
              <a:rPr lang="zh-CN" altLang="en-US" dirty="0"/>
              <a:t>仓库，设置用户名和密码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E4FBBE05-FFB4-4BB3-9185-B3B4CFEC3E1D}"/>
              </a:ext>
            </a:extLst>
          </p:cNvPr>
          <p:cNvSpPr txBox="1">
            <a:spLocks/>
          </p:cNvSpPr>
          <p:nvPr/>
        </p:nvSpPr>
        <p:spPr>
          <a:xfrm>
            <a:off x="703618" y="4298610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，把基础依赖信息安装到服务器上的本地仓库</a:t>
            </a:r>
          </a:p>
        </p:txBody>
      </p:sp>
    </p:spTree>
    <p:extLst>
      <p:ext uri="{BB962C8B-B14F-4D97-AF65-F5344CB8AC3E}">
        <p14:creationId xmlns:p14="http://schemas.microsoft.com/office/powerpoint/2010/main" val="461235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基础依赖打包配置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8571F850-B02B-4839-92A0-B51C1AC4A0D3}"/>
              </a:ext>
            </a:extLst>
          </p:cNvPr>
          <p:cNvSpPr txBox="1">
            <a:spLocks/>
          </p:cNvSpPr>
          <p:nvPr/>
        </p:nvSpPr>
        <p:spPr>
          <a:xfrm>
            <a:off x="710880" y="1606724"/>
            <a:ext cx="2294560" cy="4243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zh-CN" altLang="en-US" dirty="0"/>
              <a:t>，执行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30320E-8D35-4622-9117-DBB52578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22" y="2747126"/>
            <a:ext cx="8229600" cy="3409950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A51F0474-FC14-40F9-8355-921669370F71}"/>
              </a:ext>
            </a:extLst>
          </p:cNvPr>
          <p:cNvSpPr txBox="1">
            <a:spLocks/>
          </p:cNvSpPr>
          <p:nvPr/>
        </p:nvSpPr>
        <p:spPr>
          <a:xfrm>
            <a:off x="710880" y="2080210"/>
            <a:ext cx="6428474" cy="4243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执行日志，部分截图，下面是从</a:t>
            </a:r>
            <a:r>
              <a:rPr lang="en-US" altLang="zh-CN" dirty="0"/>
              <a:t>git</a:t>
            </a:r>
            <a:r>
              <a:rPr lang="zh-CN" altLang="en-US" dirty="0"/>
              <a:t>中拉取代码</a:t>
            </a:r>
          </a:p>
        </p:txBody>
      </p:sp>
    </p:spTree>
    <p:extLst>
      <p:ext uri="{BB962C8B-B14F-4D97-AF65-F5344CB8AC3E}">
        <p14:creationId xmlns:p14="http://schemas.microsoft.com/office/powerpoint/2010/main" val="311000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6EE-9DF5-4364-B397-9D73C7E0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5157-9E72-40C6-99F7-F25F33963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什么是持续集成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3DC95D-12DA-46D4-9626-148D571CF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dirty="0"/>
              <a:t>持续集成（ </a:t>
            </a:r>
            <a:r>
              <a:rPr lang="en-US" altLang="zh-CN" dirty="0"/>
              <a:t>Continuous integration </a:t>
            </a:r>
            <a:r>
              <a:rPr lang="zh-CN" altLang="en-US" dirty="0"/>
              <a:t>， 简称 </a:t>
            </a:r>
            <a:r>
              <a:rPr lang="en-US" altLang="zh-CN" dirty="0"/>
              <a:t>CI </a:t>
            </a:r>
            <a:r>
              <a:rPr lang="zh-CN" altLang="en-US" dirty="0"/>
              <a:t>）指的是，频繁地（一天多次）将代码集成到主干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2B8D2-3958-4A47-8F74-8D795B38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32" y="2779859"/>
            <a:ext cx="58864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6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基础依赖打包配置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A51F0474-FC14-40F9-8355-921669370F71}"/>
              </a:ext>
            </a:extLst>
          </p:cNvPr>
          <p:cNvSpPr txBox="1">
            <a:spLocks/>
          </p:cNvSpPr>
          <p:nvPr/>
        </p:nvSpPr>
        <p:spPr>
          <a:xfrm>
            <a:off x="710880" y="1616774"/>
            <a:ext cx="6428474" cy="4243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执行日志，部分截图，编译打包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9E852A-52B2-4991-8FF7-CF0ED7F2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2323174"/>
            <a:ext cx="10930135" cy="298867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47779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基础依赖打包配置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A51F0474-FC14-40F9-8355-921669370F71}"/>
              </a:ext>
            </a:extLst>
          </p:cNvPr>
          <p:cNvSpPr txBox="1">
            <a:spLocks/>
          </p:cNvSpPr>
          <p:nvPr/>
        </p:nvSpPr>
        <p:spPr>
          <a:xfrm>
            <a:off x="710880" y="1616774"/>
            <a:ext cx="6428474" cy="4243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执行日志，部分截图，执行成功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0514DF-BB18-4867-BD58-FD466B48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3" y="2215672"/>
            <a:ext cx="5327772" cy="4461053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2434585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微服务打包配置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18C7-3735-4F0C-B06E-CA44C179C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17190"/>
          </a:xfrm>
        </p:spPr>
        <p:txBody>
          <a:bodyPr/>
          <a:lstStyle/>
          <a:p>
            <a:r>
              <a:rPr lang="zh-CN" altLang="en-US" dirty="0"/>
              <a:t>所有微服务打包的方式类似，以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-user</a:t>
            </a:r>
            <a:r>
              <a:rPr lang="zh-CN" altLang="en-US" dirty="0"/>
              <a:t>微服务为例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59FB43C-E996-4F17-9B1A-7CD85568C984}"/>
              </a:ext>
            </a:extLst>
          </p:cNvPr>
          <p:cNvSpPr txBox="1">
            <a:spLocks/>
          </p:cNvSpPr>
          <p:nvPr/>
        </p:nvSpPr>
        <p:spPr>
          <a:xfrm>
            <a:off x="1277494" y="3170405"/>
            <a:ext cx="160149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，新建任务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C06841-D226-4492-898F-84C21A67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51" y="1974461"/>
            <a:ext cx="7332372" cy="4649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EA4D5F0-6D9E-4389-B1D7-EACEBC3DB985}"/>
              </a:ext>
            </a:extLst>
          </p:cNvPr>
          <p:cNvSpPr/>
          <p:nvPr/>
        </p:nvSpPr>
        <p:spPr>
          <a:xfrm>
            <a:off x="3341077" y="2910254"/>
            <a:ext cx="6937131" cy="51874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40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微服务打包配置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D3DED20-E3ED-4F2B-8CA1-7732286EABD4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，找到自己指定的</a:t>
            </a:r>
            <a:r>
              <a:rPr lang="en-US" altLang="zh-CN" dirty="0"/>
              <a:t>git</a:t>
            </a:r>
            <a:r>
              <a:rPr lang="zh-CN" altLang="en-US" dirty="0"/>
              <a:t>仓库，设置用户名和密码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451C1C-8387-4B1B-8C91-FD550F3A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1" y="2298674"/>
            <a:ext cx="9835662" cy="3771517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755356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微服务打包配置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D3DED20-E3ED-4F2B-8CA1-7732286EABD4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，执行</a:t>
            </a:r>
            <a:r>
              <a:rPr lang="en-US" altLang="zh-CN" dirty="0"/>
              <a:t>maven</a:t>
            </a:r>
            <a:r>
              <a:rPr lang="zh-CN" altLang="en-US" dirty="0"/>
              <a:t>命令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B25E80-1109-4251-9A40-1C586E48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27" y="2460381"/>
            <a:ext cx="3114675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503336D5-0712-4FAB-96BE-F5050E6EEF3E}"/>
              </a:ext>
            </a:extLst>
          </p:cNvPr>
          <p:cNvSpPr txBox="1">
            <a:spLocks/>
          </p:cNvSpPr>
          <p:nvPr/>
        </p:nvSpPr>
        <p:spPr>
          <a:xfrm>
            <a:off x="4403649" y="4816369"/>
            <a:ext cx="6692243" cy="161070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-</a:t>
            </a:r>
            <a:r>
              <a:rPr lang="en-US" altLang="zh-CN" sz="1400" dirty="0" err="1"/>
              <a:t>Dmaven.test.skip</a:t>
            </a:r>
            <a:r>
              <a:rPr lang="en-US" altLang="zh-CN" sz="1400" dirty="0"/>
              <a:t>=true   </a:t>
            </a:r>
            <a:r>
              <a:rPr lang="zh-CN" altLang="en-US" sz="1400" dirty="0"/>
              <a:t>跳过测试</a:t>
            </a:r>
          </a:p>
          <a:p>
            <a:r>
              <a:rPr lang="en-US" altLang="zh-CN" sz="1400" dirty="0" err="1"/>
              <a:t>dockerfile:build</a:t>
            </a:r>
            <a:r>
              <a:rPr lang="en-US" altLang="zh-CN" sz="1400" dirty="0"/>
              <a:t>  </a:t>
            </a:r>
            <a:r>
              <a:rPr lang="zh-CN" altLang="en-US" sz="1400" dirty="0"/>
              <a:t>启动</a:t>
            </a:r>
            <a:r>
              <a:rPr lang="en-US" altLang="zh-CN" sz="1400" dirty="0" err="1"/>
              <a:t>dockerfile</a:t>
            </a:r>
            <a:r>
              <a:rPr lang="zh-CN" altLang="en-US" sz="1400" dirty="0"/>
              <a:t>插件构建容器</a:t>
            </a:r>
          </a:p>
          <a:p>
            <a:r>
              <a:rPr lang="en-US" altLang="zh-CN" sz="1400" dirty="0"/>
              <a:t>-f 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-user/pom.xml  </a:t>
            </a:r>
            <a:r>
              <a:rPr lang="zh-CN" altLang="en-US" sz="1400" dirty="0"/>
              <a:t>指定需要构建的文件（必须是</a:t>
            </a:r>
            <a:r>
              <a:rPr lang="en-US" altLang="zh-CN" sz="1400" dirty="0"/>
              <a:t>pom</a:t>
            </a:r>
            <a:r>
              <a:rPr lang="zh-CN" altLang="en-US" sz="1400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046D9-4A7E-43F8-9407-A7BCD9B4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73" y="2458415"/>
            <a:ext cx="10363200" cy="1978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02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6AAAF-8BE7-470D-904C-39E1B4BE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9E91-D052-4DB6-AA10-3DD1AF2B0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微服务打包配置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D8988735-FF4A-4D4B-ACDB-29CE5B15921E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zh-CN" altLang="en-US" dirty="0"/>
              <a:t>，并执行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701682-3DAD-498F-B8AF-93904664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07" y="2211266"/>
            <a:ext cx="2793465" cy="3829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6F316D-AF96-4C0D-B45B-2A844A9B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07" y="2298674"/>
            <a:ext cx="10502606" cy="1681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430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微服务打包配置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D3DED20-E3ED-4F2B-8CA1-7732286EABD4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r>
              <a:rPr lang="zh-CN" altLang="en-US" dirty="0"/>
              <a:t>，执行日志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5FE99A-90BE-44D3-837D-1F415372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8" y="2832063"/>
            <a:ext cx="8724900" cy="149542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BA4A7F-3724-49BE-9F7F-03B522E7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88" y="5049739"/>
            <a:ext cx="10303120" cy="1026926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0A7C07C3-5322-4A2F-B48D-04E044DF1C79}"/>
              </a:ext>
            </a:extLst>
          </p:cNvPr>
          <p:cNvSpPr txBox="1">
            <a:spLocks/>
          </p:cNvSpPr>
          <p:nvPr/>
        </p:nvSpPr>
        <p:spPr>
          <a:xfrm>
            <a:off x="889487" y="2333528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拉取代码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9DD7D047-F71E-457F-A539-3B3625DC4772}"/>
              </a:ext>
            </a:extLst>
          </p:cNvPr>
          <p:cNvSpPr txBox="1">
            <a:spLocks/>
          </p:cNvSpPr>
          <p:nvPr/>
        </p:nvSpPr>
        <p:spPr>
          <a:xfrm>
            <a:off x="889488" y="4516349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编译打包</a:t>
            </a:r>
          </a:p>
        </p:txBody>
      </p:sp>
    </p:spTree>
    <p:extLst>
      <p:ext uri="{BB962C8B-B14F-4D97-AF65-F5344CB8AC3E}">
        <p14:creationId xmlns:p14="http://schemas.microsoft.com/office/powerpoint/2010/main" val="1698219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微服务打包配置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D3DED20-E3ED-4F2B-8CA1-7732286EABD4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r>
              <a:rPr lang="zh-CN" altLang="en-US" dirty="0"/>
              <a:t>，执行日志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0A7C07C3-5322-4A2F-B48D-04E044DF1C79}"/>
              </a:ext>
            </a:extLst>
          </p:cNvPr>
          <p:cNvSpPr txBox="1">
            <a:spLocks/>
          </p:cNvSpPr>
          <p:nvPr/>
        </p:nvSpPr>
        <p:spPr>
          <a:xfrm>
            <a:off x="1953355" y="3197160"/>
            <a:ext cx="1299800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构建镜像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5A29F4-AD9D-46BB-BB2F-D877C8E0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45" y="1294831"/>
            <a:ext cx="6962775" cy="5329140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391033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微服务打包配置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D3DED20-E3ED-4F2B-8CA1-7732286EABD4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446310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r>
              <a:rPr lang="zh-CN" altLang="en-US" dirty="0"/>
              <a:t>，执行日志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0A7C07C3-5322-4A2F-B48D-04E044DF1C79}"/>
              </a:ext>
            </a:extLst>
          </p:cNvPr>
          <p:cNvSpPr txBox="1">
            <a:spLocks/>
          </p:cNvSpPr>
          <p:nvPr/>
        </p:nvSpPr>
        <p:spPr>
          <a:xfrm>
            <a:off x="1320307" y="3680897"/>
            <a:ext cx="2565893" cy="463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清理容器，创建新的容器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AA609E-A3B1-448B-A0A2-17A5A0BC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69" y="2234814"/>
            <a:ext cx="6048375" cy="381952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1331571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部署服务到远程服务器上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718C7-3735-4F0C-B06E-CA44C179C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9004620" cy="586038"/>
          </a:xfrm>
        </p:spPr>
        <p:txBody>
          <a:bodyPr/>
          <a:lstStyle/>
          <a:p>
            <a:r>
              <a:rPr lang="zh-CN" altLang="en-US" dirty="0"/>
              <a:t>目标：使用</a:t>
            </a:r>
            <a:r>
              <a:rPr lang="en-US" altLang="zh-CN" dirty="0" err="1"/>
              <a:t>jenkins</a:t>
            </a:r>
            <a:r>
              <a:rPr lang="zh-CN" altLang="en-US" dirty="0"/>
              <a:t>（</a:t>
            </a:r>
            <a:r>
              <a:rPr lang="en-US" altLang="zh-CN" dirty="0"/>
              <a:t>192.168.200.100</a:t>
            </a:r>
            <a:r>
              <a:rPr lang="zh-CN" altLang="en-US" dirty="0"/>
              <a:t>）把微服务打包部署到</a:t>
            </a:r>
            <a:r>
              <a:rPr lang="en-US" altLang="zh-CN" dirty="0"/>
              <a:t>192.168.200.130</a:t>
            </a:r>
            <a:r>
              <a:rPr lang="zh-CN" altLang="en-US" dirty="0"/>
              <a:t>服务器上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855AC16A-4CCE-4631-BC89-D962370AD90D}"/>
              </a:ext>
            </a:extLst>
          </p:cNvPr>
          <p:cNvSpPr txBox="1">
            <a:spLocks/>
          </p:cNvSpPr>
          <p:nvPr/>
        </p:nvSpPr>
        <p:spPr>
          <a:xfrm>
            <a:off x="710880" y="2242039"/>
            <a:ext cx="1882851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整体思路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F58070-4241-4E1C-A4D2-CCEEB8DF412F}"/>
              </a:ext>
            </a:extLst>
          </p:cNvPr>
          <p:cNvSpPr/>
          <p:nvPr/>
        </p:nvSpPr>
        <p:spPr>
          <a:xfrm>
            <a:off x="4715057" y="2801700"/>
            <a:ext cx="2690446" cy="79435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ea typeface="Alibaba PuHuiTi B"/>
              </a:rPr>
              <a:t>Docker</a:t>
            </a:r>
            <a:r>
              <a:rPr lang="zh-CN" altLang="en-US" sz="1400" dirty="0">
                <a:solidFill>
                  <a:sysClr val="windowText" lastClr="000000"/>
                </a:solidFill>
                <a:ea typeface="Alibaba PuHuiTi B"/>
              </a:rPr>
              <a:t>私有仓库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FC4C6A-D203-448E-B409-6E2D62B49F39}"/>
              </a:ext>
            </a:extLst>
          </p:cNvPr>
          <p:cNvSpPr/>
          <p:nvPr/>
        </p:nvSpPr>
        <p:spPr>
          <a:xfrm>
            <a:off x="1148863" y="4532260"/>
            <a:ext cx="2380335" cy="133947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ea typeface="Alibaba PuHuiTi B"/>
              </a:rPr>
              <a:t>Jenkins(192.168.200.100)</a:t>
            </a:r>
            <a:endParaRPr lang="zh-CN" altLang="en-US" sz="1400" dirty="0">
              <a:solidFill>
                <a:sysClr val="windowText" lastClr="000000"/>
              </a:solidFill>
              <a:ea typeface="Alibaba PuHuiTi B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CCC5D6-B8A1-4310-88F6-B8A6350974A4}"/>
              </a:ext>
            </a:extLst>
          </p:cNvPr>
          <p:cNvSpPr/>
          <p:nvPr/>
        </p:nvSpPr>
        <p:spPr>
          <a:xfrm>
            <a:off x="8662803" y="4532260"/>
            <a:ext cx="2380335" cy="133947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ea typeface="Alibaba PuHuiTi B"/>
              </a:rPr>
              <a:t>192.168.200.130</a:t>
            </a:r>
            <a:endParaRPr lang="zh-CN" altLang="en-US" sz="1400" dirty="0">
              <a:solidFill>
                <a:sysClr val="windowText" lastClr="000000"/>
              </a:solidFill>
              <a:ea typeface="Alibaba PuHuiTi B"/>
            </a:endParaRP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DB8C96CA-7F12-4686-83CE-E83C22F5CDE9}"/>
              </a:ext>
            </a:extLst>
          </p:cNvPr>
          <p:cNvSpPr txBox="1">
            <a:spLocks/>
          </p:cNvSpPr>
          <p:nvPr/>
        </p:nvSpPr>
        <p:spPr>
          <a:xfrm>
            <a:off x="3612812" y="4745560"/>
            <a:ext cx="1935134" cy="91287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执行</a:t>
            </a:r>
            <a:r>
              <a:rPr lang="en-US" altLang="zh-CN" sz="1400" dirty="0"/>
              <a:t>maven</a:t>
            </a:r>
            <a:r>
              <a:rPr lang="zh-CN" altLang="en-US" sz="1400" dirty="0"/>
              <a:t>命令</a:t>
            </a:r>
            <a:endParaRPr lang="en-US" altLang="zh-CN" sz="1400" dirty="0"/>
          </a:p>
          <a:p>
            <a:r>
              <a:rPr lang="zh-CN" altLang="en-US" sz="1400" dirty="0"/>
              <a:t>构建镜像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A367FC-4228-483D-A5C9-37F6699B6BC2}"/>
              </a:ext>
            </a:extLst>
          </p:cNvPr>
          <p:cNvGrpSpPr/>
          <p:nvPr/>
        </p:nvGrpSpPr>
        <p:grpSpPr>
          <a:xfrm>
            <a:off x="2267589" y="3198878"/>
            <a:ext cx="2447468" cy="1333382"/>
            <a:chOff x="2267589" y="3198878"/>
            <a:chExt cx="2447468" cy="1333382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0A8ED59-43F0-46EB-B79F-49B1F2F5F74D}"/>
                </a:ext>
              </a:extLst>
            </p:cNvPr>
            <p:cNvCxnSpPr>
              <a:stCxn id="14" idx="0"/>
              <a:endCxn id="12" idx="1"/>
            </p:cNvCxnSpPr>
            <p:nvPr/>
          </p:nvCxnSpPr>
          <p:spPr>
            <a:xfrm flipV="1">
              <a:off x="2339031" y="3198878"/>
              <a:ext cx="2376026" cy="1333382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占位符 3">
              <a:extLst>
                <a:ext uri="{FF2B5EF4-FFF2-40B4-BE49-F238E27FC236}">
                  <a16:creationId xmlns:a16="http://schemas.microsoft.com/office/drawing/2014/main" id="{9FA432BC-3BFF-4A88-A6FC-E7A70B622473}"/>
                </a:ext>
              </a:extLst>
            </p:cNvPr>
            <p:cNvSpPr txBox="1">
              <a:spLocks/>
            </p:cNvSpPr>
            <p:nvPr/>
          </p:nvSpPr>
          <p:spPr>
            <a:xfrm>
              <a:off x="2267589" y="3451156"/>
              <a:ext cx="1035112" cy="49506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push</a:t>
              </a:r>
              <a:r>
                <a:rPr lang="zh-CN" altLang="en-US" sz="1400" dirty="0"/>
                <a:t>镜像</a:t>
              </a:r>
            </a:p>
          </p:txBody>
        </p:sp>
      </p:grp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2B42C37F-55F7-4C38-B09E-50201B5A2745}"/>
              </a:ext>
            </a:extLst>
          </p:cNvPr>
          <p:cNvSpPr txBox="1">
            <a:spLocks/>
          </p:cNvSpPr>
          <p:nvPr/>
        </p:nvSpPr>
        <p:spPr>
          <a:xfrm>
            <a:off x="5578444" y="3596055"/>
            <a:ext cx="1035112" cy="4950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存储镜像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7AB1FC27-220C-47F2-9AB6-7E953AFB334D}"/>
              </a:ext>
            </a:extLst>
          </p:cNvPr>
          <p:cNvSpPr txBox="1">
            <a:spLocks/>
          </p:cNvSpPr>
          <p:nvPr/>
        </p:nvSpPr>
        <p:spPr>
          <a:xfrm>
            <a:off x="7565574" y="4745560"/>
            <a:ext cx="937158" cy="79435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基于镜像</a:t>
            </a:r>
            <a:endParaRPr lang="en-US" altLang="zh-CN" sz="1400" dirty="0"/>
          </a:p>
          <a:p>
            <a:r>
              <a:rPr lang="zh-CN" altLang="en-US" sz="1400" dirty="0"/>
              <a:t>创建容器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8B6196-7E92-4E6B-A8B9-BC751751AB0B}"/>
              </a:ext>
            </a:extLst>
          </p:cNvPr>
          <p:cNvGrpSpPr/>
          <p:nvPr/>
        </p:nvGrpSpPr>
        <p:grpSpPr>
          <a:xfrm>
            <a:off x="7405503" y="3198878"/>
            <a:ext cx="2447468" cy="1333382"/>
            <a:chOff x="7405503" y="3198878"/>
            <a:chExt cx="2447468" cy="1333382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FEDE355-660B-452D-B735-A89B6ACF4912}"/>
                </a:ext>
              </a:extLst>
            </p:cNvPr>
            <p:cNvCxnSpPr>
              <a:stCxn id="12" idx="3"/>
              <a:endCxn id="15" idx="0"/>
            </p:cNvCxnSpPr>
            <p:nvPr/>
          </p:nvCxnSpPr>
          <p:spPr>
            <a:xfrm>
              <a:off x="7405503" y="3198878"/>
              <a:ext cx="2447468" cy="1333382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占位符 3">
              <a:extLst>
                <a:ext uri="{FF2B5EF4-FFF2-40B4-BE49-F238E27FC236}">
                  <a16:creationId xmlns:a16="http://schemas.microsoft.com/office/drawing/2014/main" id="{5A4E274A-E9F3-4791-BAE8-0439DB7098EB}"/>
                </a:ext>
              </a:extLst>
            </p:cNvPr>
            <p:cNvSpPr txBox="1">
              <a:spLocks/>
            </p:cNvSpPr>
            <p:nvPr/>
          </p:nvSpPr>
          <p:spPr>
            <a:xfrm>
              <a:off x="8241137" y="3208257"/>
              <a:ext cx="1325258" cy="49506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pull</a:t>
              </a:r>
              <a:r>
                <a:rPr lang="zh-CN" altLang="en-US" sz="1400" dirty="0"/>
                <a:t>镜像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36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56F4-115B-4DCE-B803-B764B8AB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1C3F9-AC78-44E1-B951-2136A7994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85572D-070F-41FC-8430-991E4DFF72C5}"/>
              </a:ext>
            </a:extLst>
          </p:cNvPr>
          <p:cNvSpPr/>
          <p:nvPr/>
        </p:nvSpPr>
        <p:spPr>
          <a:xfrm>
            <a:off x="1890345" y="1849651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软件开发模式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AB3C94-28E7-4949-B2B0-938EFFEDD48B}"/>
              </a:ext>
            </a:extLst>
          </p:cNvPr>
          <p:cNvSpPr/>
          <p:nvPr/>
        </p:nvSpPr>
        <p:spPr>
          <a:xfrm>
            <a:off x="1890343" y="3593638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Alibaba PuHuiTi B"/>
              </a:rPr>
              <a:t>CI</a:t>
            </a:r>
            <a:r>
              <a:rPr lang="zh-CN" altLang="en-US" dirty="0">
                <a:ea typeface="Alibaba PuHuiTi B"/>
              </a:rPr>
              <a:t>工具</a:t>
            </a:r>
            <a:r>
              <a:rPr lang="en-US" altLang="zh-CN" dirty="0">
                <a:ea typeface="Alibaba PuHuiTi B"/>
              </a:rPr>
              <a:t>Jenkins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2DCCF4DD-665A-4C33-B87B-FD562ED9B666}"/>
              </a:ext>
            </a:extLst>
          </p:cNvPr>
          <p:cNvSpPr txBox="1">
            <a:spLocks/>
          </p:cNvSpPr>
          <p:nvPr/>
        </p:nvSpPr>
        <p:spPr>
          <a:xfrm>
            <a:off x="5742622" y="1646133"/>
            <a:ext cx="3590411" cy="11285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软件开发生命周期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瀑布开发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敏捷开发</a:t>
            </a:r>
            <a:endParaRPr lang="en-US" altLang="zh-CN" sz="1400" dirty="0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4380587-5A31-43AE-BBAF-69379520323F}"/>
              </a:ext>
            </a:extLst>
          </p:cNvPr>
          <p:cNvSpPr txBox="1">
            <a:spLocks/>
          </p:cNvSpPr>
          <p:nvPr/>
        </p:nvSpPr>
        <p:spPr>
          <a:xfrm>
            <a:off x="5742622" y="3299977"/>
            <a:ext cx="3528865" cy="15169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Jenkins</a:t>
            </a:r>
            <a:r>
              <a:rPr lang="zh-CN" altLang="en-US" sz="1400" dirty="0"/>
              <a:t>安装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Jenkins</a:t>
            </a:r>
            <a:r>
              <a:rPr lang="zh-CN" altLang="en-US" sz="1400" dirty="0"/>
              <a:t>插件安装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项目创建配置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触发器配置</a:t>
            </a:r>
            <a:endParaRPr lang="en-US" altLang="zh-CN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245936A-6F8C-4E02-BEDF-E844D7D64B50}"/>
              </a:ext>
            </a:extLst>
          </p:cNvPr>
          <p:cNvSpPr/>
          <p:nvPr/>
        </p:nvSpPr>
        <p:spPr>
          <a:xfrm>
            <a:off x="1890343" y="5315584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libaba PuHuiTi B"/>
              </a:rPr>
              <a:t>微服务部署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392AE147-FC85-4056-A7EE-9C9338DA0C1D}"/>
              </a:ext>
            </a:extLst>
          </p:cNvPr>
          <p:cNvSpPr txBox="1">
            <a:spLocks/>
          </p:cNvSpPr>
          <p:nvPr/>
        </p:nvSpPr>
        <p:spPr>
          <a:xfrm>
            <a:off x="5742622" y="5342266"/>
            <a:ext cx="2632050" cy="9714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多环境配置切换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Dockerfile</a:t>
            </a:r>
            <a:r>
              <a:rPr lang="zh-CN" altLang="en-US" sz="1400" dirty="0"/>
              <a:t>集成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56713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部署服务到远程服务器上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855AC16A-4CCE-4631-BC89-D962370AD90D}"/>
              </a:ext>
            </a:extLst>
          </p:cNvPr>
          <p:cNvSpPr txBox="1">
            <a:spLocks/>
          </p:cNvSpPr>
          <p:nvPr/>
        </p:nvSpPr>
        <p:spPr>
          <a:xfrm>
            <a:off x="842764" y="1767255"/>
            <a:ext cx="106988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，安装私有仓库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EF46794-3167-4DA3-83AF-A403FC905873}"/>
              </a:ext>
            </a:extLst>
          </p:cNvPr>
          <p:cNvSpPr txBox="1">
            <a:spLocks/>
          </p:cNvSpPr>
          <p:nvPr/>
        </p:nvSpPr>
        <p:spPr>
          <a:xfrm>
            <a:off x="1143000" y="2286001"/>
            <a:ext cx="10398564" cy="474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①：下载最新</a:t>
            </a:r>
            <a:r>
              <a:rPr lang="en-US" altLang="zh-CN" dirty="0"/>
              <a:t>Registry</a:t>
            </a:r>
            <a:r>
              <a:rPr lang="zh-CN" altLang="en-US" dirty="0"/>
              <a:t>镜像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0F5CA9-7695-4D1A-AEB1-AEA7FF84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68" y="2872039"/>
            <a:ext cx="3974123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docker pull registry:latest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CDFAB3B-AD26-4AD9-B65F-8C986E26B56A}"/>
              </a:ext>
            </a:extLst>
          </p:cNvPr>
          <p:cNvSpPr txBox="1">
            <a:spLocks/>
          </p:cNvSpPr>
          <p:nvPr/>
        </p:nvSpPr>
        <p:spPr>
          <a:xfrm>
            <a:off x="1143000" y="3249568"/>
            <a:ext cx="10398564" cy="474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②：启动</a:t>
            </a:r>
            <a:r>
              <a:rPr lang="en-US" altLang="zh-CN" dirty="0"/>
              <a:t>Registry</a:t>
            </a:r>
            <a:r>
              <a:rPr lang="zh-CN" altLang="en-US" dirty="0"/>
              <a:t>镜像服务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345AC0-1E20-4DC4-8D7D-EE2EBAA0F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68" y="3776024"/>
            <a:ext cx="8340745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docker run -d -p 5000:5000 --name registry -v /usr/local/docker/registry:/var/lib/registry registry:latest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EDED8C43-B82C-4867-8622-F6415BC4E63B}"/>
              </a:ext>
            </a:extLst>
          </p:cNvPr>
          <p:cNvSpPr txBox="1">
            <a:spLocks/>
          </p:cNvSpPr>
          <p:nvPr/>
        </p:nvSpPr>
        <p:spPr>
          <a:xfrm>
            <a:off x="1143000" y="4090926"/>
            <a:ext cx="10398564" cy="474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③：查看仓库资源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BAB488C3-AB8F-4C8F-B9FF-EF5C44E9138C}"/>
              </a:ext>
            </a:extLst>
          </p:cNvPr>
          <p:cNvSpPr txBox="1">
            <a:spLocks/>
          </p:cNvSpPr>
          <p:nvPr/>
        </p:nvSpPr>
        <p:spPr>
          <a:xfrm>
            <a:off x="1459522" y="4565710"/>
            <a:ext cx="10398564" cy="474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访问地址：</a:t>
            </a:r>
            <a:r>
              <a:rPr lang="en-US" altLang="zh-CN" dirty="0"/>
              <a:t>http://192.168.200.100:5000/v2/_catalog</a:t>
            </a:r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7A243FEC-E916-4CBD-B5AC-90DEE7BD38E3}"/>
              </a:ext>
            </a:extLst>
          </p:cNvPr>
          <p:cNvSpPr txBox="1">
            <a:spLocks/>
          </p:cNvSpPr>
          <p:nvPr/>
        </p:nvSpPr>
        <p:spPr>
          <a:xfrm>
            <a:off x="1143000" y="4984497"/>
            <a:ext cx="10398564" cy="474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④：配置</a:t>
            </a:r>
            <a:r>
              <a:rPr lang="en-US" altLang="zh-CN" dirty="0"/>
              <a:t>Docker</a:t>
            </a:r>
            <a:r>
              <a:rPr lang="zh-CN" altLang="en-US" dirty="0"/>
              <a:t>客户端，重启</a:t>
            </a:r>
            <a:r>
              <a:rPr lang="en-US" altLang="zh-CN" dirty="0"/>
              <a:t>docker</a:t>
            </a:r>
            <a:r>
              <a:rPr lang="zh-CN" altLang="en-US" dirty="0"/>
              <a:t>后生效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E6267C2-8A4E-4E30-8E0F-4D0F3C0F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68" y="5475264"/>
            <a:ext cx="3974123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 /lib/systemd/system/docker.service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727E50C-17CC-4B3D-97BF-7E5441A6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68" y="6276078"/>
            <a:ext cx="6954717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ExecStart=/usr/bin/dockerd --insecure-registry 192.168.200.100:5000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C4E93579-BD0F-4786-BCE0-EE639CBD15C3}"/>
              </a:ext>
            </a:extLst>
          </p:cNvPr>
          <p:cNvSpPr txBox="1">
            <a:spLocks/>
          </p:cNvSpPr>
          <p:nvPr/>
        </p:nvSpPr>
        <p:spPr>
          <a:xfrm>
            <a:off x="1462453" y="5775267"/>
            <a:ext cx="5978770" cy="474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修改内容：</a:t>
            </a:r>
          </a:p>
        </p:txBody>
      </p:sp>
    </p:spTree>
    <p:extLst>
      <p:ext uri="{BB962C8B-B14F-4D97-AF65-F5344CB8AC3E}">
        <p14:creationId xmlns:p14="http://schemas.microsoft.com/office/powerpoint/2010/main" val="3969760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部署服务到远程服务器上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855AC16A-4CCE-4631-BC89-D962370AD90D}"/>
              </a:ext>
            </a:extLst>
          </p:cNvPr>
          <p:cNvSpPr txBox="1">
            <a:spLocks/>
          </p:cNvSpPr>
          <p:nvPr/>
        </p:nvSpPr>
        <p:spPr>
          <a:xfrm>
            <a:off x="842764" y="1925516"/>
            <a:ext cx="106988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jenkins</a:t>
            </a:r>
            <a:r>
              <a:rPr lang="zh-CN" altLang="en-US" dirty="0"/>
              <a:t>中安装插件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A43B45-6E3A-4339-A0E4-BD6EA699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4" y="2702634"/>
            <a:ext cx="9685825" cy="2964014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1044131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部署服务到远程服务器上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1D2F8886-B8D4-438B-8DF4-C02799E49007}"/>
              </a:ext>
            </a:extLst>
          </p:cNvPr>
          <p:cNvSpPr txBox="1">
            <a:spLocks/>
          </p:cNvSpPr>
          <p:nvPr/>
        </p:nvSpPr>
        <p:spPr>
          <a:xfrm>
            <a:off x="746600" y="1791156"/>
            <a:ext cx="106988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 err="1"/>
              <a:t>jenkins</a:t>
            </a:r>
            <a:r>
              <a:rPr lang="zh-CN" altLang="en-US" dirty="0"/>
              <a:t>系统配置远程服务器链接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4F38B3-E5CC-4AC3-BF46-E8CE3799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2711079"/>
            <a:ext cx="9853744" cy="3074261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960084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部署服务到远程服务器上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855AC16A-4CCE-4631-BC89-D962370AD90D}"/>
              </a:ext>
            </a:extLst>
          </p:cNvPr>
          <p:cNvSpPr txBox="1">
            <a:spLocks/>
          </p:cNvSpPr>
          <p:nvPr/>
        </p:nvSpPr>
        <p:spPr>
          <a:xfrm>
            <a:off x="746600" y="1718031"/>
            <a:ext cx="106988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 err="1"/>
              <a:t>jenkins</a:t>
            </a:r>
            <a:r>
              <a:rPr lang="zh-CN" altLang="en-US" dirty="0"/>
              <a:t>项目创建与其他微服务相同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9367BE5B-2AE2-4EDB-AA7F-6F0DA24F0369}"/>
              </a:ext>
            </a:extLst>
          </p:cNvPr>
          <p:cNvSpPr txBox="1">
            <a:spLocks/>
          </p:cNvSpPr>
          <p:nvPr/>
        </p:nvSpPr>
        <p:spPr>
          <a:xfrm>
            <a:off x="746600" y="2304069"/>
            <a:ext cx="106988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r>
              <a:rPr lang="zh-CN" altLang="en-US" dirty="0"/>
              <a:t>，设置参数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A7BFD5-0B43-47A1-94AF-9F7C56AC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0" y="2793295"/>
            <a:ext cx="10556631" cy="3830676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2603863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部署服务到远程服务器上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855AC16A-4CCE-4631-BC89-D962370AD90D}"/>
              </a:ext>
            </a:extLst>
          </p:cNvPr>
          <p:cNvSpPr txBox="1">
            <a:spLocks/>
          </p:cNvSpPr>
          <p:nvPr/>
        </p:nvSpPr>
        <p:spPr>
          <a:xfrm>
            <a:off x="746600" y="1718031"/>
            <a:ext cx="106988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</a:t>
            </a:r>
            <a:r>
              <a:rPr lang="zh-CN" altLang="en-US" dirty="0"/>
              <a:t>，构建执行</a:t>
            </a:r>
            <a:r>
              <a:rPr lang="en-US" altLang="zh-CN" dirty="0"/>
              <a:t>Execute shell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94DE85-9D3D-4CEA-AACF-FF56D81B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24" y="2183144"/>
            <a:ext cx="9620249" cy="4432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346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A17-37D3-49A9-95D0-AC6AB67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2273-AA4F-413D-9F73-C889D9FCC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部署服务到远程服务器上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855AC16A-4CCE-4631-BC89-D962370AD90D}"/>
              </a:ext>
            </a:extLst>
          </p:cNvPr>
          <p:cNvSpPr txBox="1">
            <a:spLocks/>
          </p:cNvSpPr>
          <p:nvPr/>
        </p:nvSpPr>
        <p:spPr>
          <a:xfrm>
            <a:off x="746600" y="1718031"/>
            <a:ext cx="10698800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7</a:t>
            </a:r>
            <a:r>
              <a:rPr lang="zh-CN" altLang="en-US" dirty="0"/>
              <a:t>，在远程服务器上执行脚本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727894-7BA8-4A5B-8BDB-7AA6D0FC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37" y="2383723"/>
            <a:ext cx="10698801" cy="3083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984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ACF7-A83C-47E4-BA66-0B36C3C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49C6A-0C0E-4DC7-8474-FC471920E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部署服务到远程服务器上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058B8-F0D3-4385-92AD-AD78273C2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47585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构建完成以后，可以登录</a:t>
            </a:r>
            <a:r>
              <a:rPr lang="en-US" altLang="zh-CN" dirty="0"/>
              <a:t>130</a:t>
            </a:r>
            <a:r>
              <a:rPr lang="zh-CN" altLang="en-US" dirty="0"/>
              <a:t>服务器，查看是否有相关的镜像和容器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579143-5698-4EC7-8A21-A134121F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3" y="2661675"/>
            <a:ext cx="9856910" cy="9061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FB477C-E5AC-4F55-BD96-151FE11C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54" y="4196325"/>
            <a:ext cx="9856909" cy="1218075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8F5663DE-E3F0-4865-80C9-A5E24AD38504}"/>
              </a:ext>
            </a:extLst>
          </p:cNvPr>
          <p:cNvSpPr txBox="1">
            <a:spLocks/>
          </p:cNvSpPr>
          <p:nvPr/>
        </p:nvSpPr>
        <p:spPr>
          <a:xfrm>
            <a:off x="1021553" y="2205914"/>
            <a:ext cx="10698800" cy="6475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镜像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C978C30E-BF19-41EC-9B25-D09ACFC338CD}"/>
              </a:ext>
            </a:extLst>
          </p:cNvPr>
          <p:cNvSpPr txBox="1">
            <a:spLocks/>
          </p:cNvSpPr>
          <p:nvPr/>
        </p:nvSpPr>
        <p:spPr>
          <a:xfrm>
            <a:off x="931238" y="3680709"/>
            <a:ext cx="10698800" cy="6475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336845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0DB1B-7167-4B85-B255-0DCFA9AF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后端项目部署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A16C2-AB41-4845-BB75-8CFEB178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联调测试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AD57E-86B9-4004-B550-13AB0FB88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00806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参考</a:t>
            </a:r>
            <a:r>
              <a:rPr lang="en-US" altLang="zh-CN" dirty="0" err="1"/>
              <a:t>jenkins</a:t>
            </a:r>
            <a:r>
              <a:rPr lang="zh-CN" altLang="en-US" dirty="0"/>
              <a:t>中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-user</a:t>
            </a:r>
            <a:r>
              <a:rPr lang="zh-CN" altLang="en-US" dirty="0"/>
              <a:t>微服务把</a:t>
            </a:r>
            <a:r>
              <a:rPr lang="en-US" altLang="zh-CN" dirty="0"/>
              <a:t>app</a:t>
            </a:r>
            <a:r>
              <a:rPr lang="zh-CN" altLang="en-US" dirty="0"/>
              <a:t>端网关部署起来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修改本地</a:t>
            </a:r>
            <a:r>
              <a:rPr lang="en-US" altLang="zh-CN" dirty="0" err="1"/>
              <a:t>nginx</a:t>
            </a:r>
            <a:r>
              <a:rPr lang="zh-CN" altLang="en-US" dirty="0"/>
              <a:t>中的配置反向代理地址为</a:t>
            </a:r>
            <a:r>
              <a:rPr lang="en-US" altLang="zh-CN" dirty="0"/>
              <a:t>100</a:t>
            </a:r>
            <a:r>
              <a:rPr lang="zh-CN" altLang="en-US" dirty="0"/>
              <a:t>这台服务器：</a:t>
            </a:r>
            <a:r>
              <a:rPr lang="en-US" altLang="zh-CN" dirty="0" err="1"/>
              <a:t>heima-leadnews-app.conf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39FA98-392D-42AE-8938-CF15BA5C7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46" y="2664069"/>
            <a:ext cx="3560884" cy="6001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upstream  heima-app-gateway{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server 192.168.200.100:51601;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109CE7D0-B106-4B59-9AA6-179152493BFC}"/>
              </a:ext>
            </a:extLst>
          </p:cNvPr>
          <p:cNvSpPr txBox="1">
            <a:spLocks/>
          </p:cNvSpPr>
          <p:nvPr/>
        </p:nvSpPr>
        <p:spPr>
          <a:xfrm>
            <a:off x="746600" y="3429000"/>
            <a:ext cx="10698800" cy="10080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启动</a:t>
            </a:r>
            <a:r>
              <a:rPr lang="en-US" altLang="zh-CN" dirty="0" err="1"/>
              <a:t>nginx</a:t>
            </a:r>
            <a:r>
              <a:rPr lang="zh-CN" altLang="en-US" dirty="0"/>
              <a:t>，打开页面进行测试</a:t>
            </a:r>
          </a:p>
        </p:txBody>
      </p:sp>
    </p:spTree>
    <p:extLst>
      <p:ext uri="{BB962C8B-B14F-4D97-AF65-F5344CB8AC3E}">
        <p14:creationId xmlns:p14="http://schemas.microsoft.com/office/powerpoint/2010/main" val="1236577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jenkins</a:t>
            </a:r>
            <a:r>
              <a:rPr lang="zh-CN" altLang="en-US" dirty="0"/>
              <a:t>触发器配置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836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3DC0-2872-48F3-818F-483FD652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jenkins</a:t>
            </a:r>
            <a:r>
              <a:rPr lang="zh-CN" altLang="en-US" dirty="0"/>
              <a:t>触发器配置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3680F-25AF-4225-9520-8E71D39A4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触发远程构建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C1F74-199D-425F-9043-E3DBC60E3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dirty="0"/>
              <a:t>触发远程构建，修改</a:t>
            </a:r>
            <a:r>
              <a:rPr lang="en-US" altLang="zh-CN" dirty="0" err="1"/>
              <a:t>jenkins</a:t>
            </a:r>
            <a:r>
              <a:rPr lang="zh-CN" altLang="en-US" dirty="0"/>
              <a:t>的配置，如下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F9F7FD-3F26-4188-B9E3-F8E0E2F0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7" y="2295525"/>
            <a:ext cx="8582025" cy="2038350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AA81A249-7321-4EBD-AD60-E48535911157}"/>
              </a:ext>
            </a:extLst>
          </p:cNvPr>
          <p:cNvSpPr txBox="1">
            <a:spLocks/>
          </p:cNvSpPr>
          <p:nvPr/>
        </p:nvSpPr>
        <p:spPr>
          <a:xfrm>
            <a:off x="811457" y="4684809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触发构建</a:t>
            </a:r>
            <a:r>
              <a:rPr lang="en-US" altLang="zh-CN" dirty="0" err="1"/>
              <a:t>url</a:t>
            </a:r>
            <a:r>
              <a:rPr lang="zh-CN" altLang="en-US" dirty="0"/>
              <a:t>： </a:t>
            </a:r>
            <a:r>
              <a:rPr lang="en-US" altLang="zh-CN" dirty="0"/>
              <a:t>http://192.168.200.100:16060/job/leadnews-admin/build?token=88888888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6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软件开发模式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3DC0-2872-48F3-818F-483FD652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jenkins</a:t>
            </a:r>
            <a:r>
              <a:rPr lang="zh-CN" altLang="en-US" dirty="0"/>
              <a:t>触发器配置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3680F-25AF-4225-9520-8E71D39A4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其他工程构建后触发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C1F74-199D-425F-9043-E3DBC60E3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dirty="0"/>
              <a:t>配置需要触发的工程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B90B6A-DD87-4DB2-B51A-685B7695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3" y="2239725"/>
            <a:ext cx="8829675" cy="296227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1131367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3DC0-2872-48F3-818F-483FD652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jenkins</a:t>
            </a:r>
            <a:r>
              <a:rPr lang="zh-CN" altLang="en-US" dirty="0"/>
              <a:t>触发器配置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3680F-25AF-4225-9520-8E71D39A4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C1F74-199D-425F-9043-E3DBC60E3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dirty="0"/>
              <a:t>定时构建（ </a:t>
            </a:r>
            <a:r>
              <a:rPr lang="en-US" altLang="zh-CN" dirty="0"/>
              <a:t>Build periodically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B602D4-5059-4B4A-AE0F-B363AD88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12" y="2173191"/>
            <a:ext cx="8724900" cy="223837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9F70A47-092E-4363-894C-7A2E4B22F30C}"/>
              </a:ext>
            </a:extLst>
          </p:cNvPr>
          <p:cNvSpPr txBox="1">
            <a:spLocks/>
          </p:cNvSpPr>
          <p:nvPr/>
        </p:nvSpPr>
        <p:spPr>
          <a:xfrm>
            <a:off x="746600" y="4513500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定时字符串从左往右分别为： 分 时 日 月 周</a:t>
            </a:r>
          </a:p>
        </p:txBody>
      </p:sp>
    </p:spTree>
    <p:extLst>
      <p:ext uri="{BB962C8B-B14F-4D97-AF65-F5344CB8AC3E}">
        <p14:creationId xmlns:p14="http://schemas.microsoft.com/office/powerpoint/2010/main" val="3713574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88701-499C-46A0-BCF0-802C462F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jenkins</a:t>
            </a:r>
            <a:r>
              <a:rPr lang="zh-CN" altLang="en-US" dirty="0"/>
              <a:t>触发器配置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C97AE-C91A-4B6E-9B62-38C145D6A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定时构建</a:t>
            </a:r>
            <a:r>
              <a:rPr lang="en-US" altLang="zh-CN" dirty="0"/>
              <a:t>-</a:t>
            </a:r>
            <a:r>
              <a:rPr lang="zh-CN" altLang="en-US" dirty="0"/>
              <a:t>定时表达式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275E899F-5155-425E-8AC7-66B5116DD189}"/>
              </a:ext>
            </a:extLst>
          </p:cNvPr>
          <p:cNvSpPr txBox="1">
            <a:spLocks/>
          </p:cNvSpPr>
          <p:nvPr/>
        </p:nvSpPr>
        <p:spPr>
          <a:xfrm>
            <a:off x="855039" y="1558209"/>
            <a:ext cx="106988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定时字符串从左往右分别为： 分 时 日 月 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8B9E91-817C-4948-A509-304A84B92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26542"/>
              </p:ext>
            </p:extLst>
          </p:nvPr>
        </p:nvGraphicFramePr>
        <p:xfrm>
          <a:off x="855039" y="2176339"/>
          <a:ext cx="8746161" cy="2167064"/>
        </p:xfrm>
        <a:graphic>
          <a:graphicData uri="http://schemas.openxmlformats.org/drawingml/2006/table">
            <a:tbl>
              <a:tblPr/>
              <a:tblGrid>
                <a:gridCol w="2708077">
                  <a:extLst>
                    <a:ext uri="{9D8B030D-6E8A-4147-A177-3AD203B41FA5}">
                      <a16:colId xmlns:a16="http://schemas.microsoft.com/office/drawing/2014/main" val="586573524"/>
                    </a:ext>
                  </a:extLst>
                </a:gridCol>
                <a:gridCol w="2708077">
                  <a:extLst>
                    <a:ext uri="{9D8B030D-6E8A-4147-A177-3AD203B41FA5}">
                      <a16:colId xmlns:a16="http://schemas.microsoft.com/office/drawing/2014/main" val="1055916955"/>
                    </a:ext>
                  </a:extLst>
                </a:gridCol>
                <a:gridCol w="3330007">
                  <a:extLst>
                    <a:ext uri="{9D8B030D-6E8A-4147-A177-3AD203B41FA5}">
                      <a16:colId xmlns:a16="http://schemas.microsoft.com/office/drawing/2014/main" val="2970243788"/>
                    </a:ext>
                  </a:extLst>
                </a:gridCol>
              </a:tblGrid>
              <a:tr h="36251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组成部分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含义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取值范围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2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21526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第一部分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minute (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分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0~59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0589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第二部分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hour(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小时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0~23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05662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第三部分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day(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天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1~31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56781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第四部分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month(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月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1~12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68574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第五部分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week(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周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0~7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，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0 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和 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7 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都是表示星期天</a:t>
                      </a:r>
                      <a:endParaRPr 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59251"/>
                  </a:ext>
                </a:extLst>
              </a:tr>
            </a:tbl>
          </a:graphicData>
        </a:graphic>
      </p:graphicFrame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5C0AD0D-08D0-485F-85AF-2FA995226E1D}"/>
              </a:ext>
            </a:extLst>
          </p:cNvPr>
          <p:cNvSpPr txBox="1">
            <a:spLocks/>
          </p:cNvSpPr>
          <p:nvPr/>
        </p:nvSpPr>
        <p:spPr>
          <a:xfrm>
            <a:off x="781769" y="4669318"/>
            <a:ext cx="7632469" cy="21670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每</a:t>
            </a:r>
            <a:r>
              <a:rPr lang="en-US" altLang="zh-CN" sz="1400" dirty="0"/>
              <a:t>30</a:t>
            </a:r>
            <a:r>
              <a:rPr lang="zh-CN" altLang="en-US" sz="1400" dirty="0"/>
              <a:t>分钟构建一次：</a:t>
            </a:r>
            <a:r>
              <a:rPr lang="en-US" altLang="zh-CN" sz="1400" dirty="0"/>
              <a:t>H/30 * * * * 10:02 10:32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每</a:t>
            </a:r>
            <a:r>
              <a:rPr lang="en-US" altLang="zh-CN" sz="1400" dirty="0"/>
              <a:t>2</a:t>
            </a:r>
            <a:r>
              <a:rPr lang="zh-CN" altLang="en-US" sz="1400" dirty="0"/>
              <a:t>个小时构建一次</a:t>
            </a:r>
            <a:r>
              <a:rPr lang="en-US" altLang="zh-CN" sz="1400" dirty="0"/>
              <a:t>: H H/2 * * *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每天的</a:t>
            </a:r>
            <a:r>
              <a:rPr lang="en-US" altLang="zh-CN" sz="1400" dirty="0"/>
              <a:t>8</a:t>
            </a:r>
            <a:r>
              <a:rPr lang="zh-CN" altLang="en-US" sz="1400" dirty="0"/>
              <a:t>点，</a:t>
            </a:r>
            <a:r>
              <a:rPr lang="en-US" altLang="zh-CN" sz="1400" dirty="0"/>
              <a:t>12</a:t>
            </a:r>
            <a:r>
              <a:rPr lang="zh-CN" altLang="en-US" sz="1400" dirty="0"/>
              <a:t>点，</a:t>
            </a:r>
            <a:r>
              <a:rPr lang="en-US" altLang="zh-CN" sz="1400" dirty="0"/>
              <a:t>22</a:t>
            </a:r>
            <a:r>
              <a:rPr lang="zh-CN" altLang="en-US" sz="1400" dirty="0"/>
              <a:t>点，一天构建</a:t>
            </a:r>
            <a:r>
              <a:rPr lang="en-US" altLang="zh-CN" sz="1400" dirty="0"/>
              <a:t>3</a:t>
            </a:r>
            <a:r>
              <a:rPr lang="zh-CN" altLang="en-US" sz="1400" dirty="0"/>
              <a:t>次： </a:t>
            </a:r>
            <a:r>
              <a:rPr lang="en-US" altLang="zh-CN" sz="1400" dirty="0"/>
              <a:t>(</a:t>
            </a:r>
            <a:r>
              <a:rPr lang="zh-CN" altLang="en-US" sz="1400" dirty="0"/>
              <a:t>多个时间点中间用逗号隔开</a:t>
            </a:r>
            <a:r>
              <a:rPr lang="en-US" altLang="zh-CN" sz="1400" dirty="0"/>
              <a:t>) 0 8,12,22 * * *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每天中午</a:t>
            </a:r>
            <a:r>
              <a:rPr lang="en-US" altLang="zh-CN" sz="1400" dirty="0"/>
              <a:t>12</a:t>
            </a:r>
            <a:r>
              <a:rPr lang="zh-CN" altLang="en-US" sz="1400" dirty="0"/>
              <a:t>点定时构建一次 </a:t>
            </a:r>
            <a:r>
              <a:rPr lang="en-US" altLang="zh-CN" sz="1400" dirty="0"/>
              <a:t>H 12 * * *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每天下午</a:t>
            </a:r>
            <a:r>
              <a:rPr lang="en-US" altLang="zh-CN" sz="1400" dirty="0"/>
              <a:t>18</a:t>
            </a:r>
            <a:r>
              <a:rPr lang="zh-CN" altLang="en-US" sz="1400" dirty="0"/>
              <a:t>点定时构建一次 </a:t>
            </a:r>
            <a:r>
              <a:rPr lang="en-US" altLang="zh-CN" sz="1400" dirty="0"/>
              <a:t>H 18 * * *</a:t>
            </a:r>
            <a:endParaRPr lang="zh-CN" altLang="en-US" sz="1400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85A0D1E0-244F-44A7-A14C-9A11ADA4F042}"/>
              </a:ext>
            </a:extLst>
          </p:cNvPr>
          <p:cNvSpPr txBox="1">
            <a:spLocks/>
          </p:cNvSpPr>
          <p:nvPr/>
        </p:nvSpPr>
        <p:spPr>
          <a:xfrm>
            <a:off x="8830409" y="5119983"/>
            <a:ext cx="3011786" cy="7979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符号</a:t>
            </a:r>
            <a:r>
              <a:rPr lang="en-US" altLang="zh-CN" sz="1400" dirty="0">
                <a:solidFill>
                  <a:srgbClr val="C00000"/>
                </a:solidFill>
              </a:rPr>
              <a:t>H  </a:t>
            </a:r>
            <a:r>
              <a:rPr lang="zh-CN" altLang="en-US" sz="1400" dirty="0">
                <a:solidFill>
                  <a:srgbClr val="C00000"/>
                </a:solidFill>
              </a:rPr>
              <a:t>表示一个随机数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符号*   取值范围的任意值</a:t>
            </a:r>
          </a:p>
        </p:txBody>
      </p:sp>
    </p:spTree>
    <p:extLst>
      <p:ext uri="{BB962C8B-B14F-4D97-AF65-F5344CB8AC3E}">
        <p14:creationId xmlns:p14="http://schemas.microsoft.com/office/powerpoint/2010/main" val="15720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3DC0-2872-48F3-818F-483FD652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jenkins</a:t>
            </a:r>
            <a:r>
              <a:rPr lang="zh-CN" altLang="en-US" dirty="0"/>
              <a:t>触发器配置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3680F-25AF-4225-9520-8E71D39A4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C1F74-199D-425F-9043-E3DBC60E3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25654"/>
          </a:xfrm>
        </p:spPr>
        <p:txBody>
          <a:bodyPr/>
          <a:lstStyle/>
          <a:p>
            <a:r>
              <a:rPr lang="zh-CN" altLang="en-US" dirty="0"/>
              <a:t>轮询 </a:t>
            </a:r>
            <a:r>
              <a:rPr lang="en-US" altLang="zh-CN" dirty="0"/>
              <a:t>SCM</a:t>
            </a:r>
            <a:r>
              <a:rPr lang="zh-CN" altLang="en-US" dirty="0"/>
              <a:t>（</a:t>
            </a:r>
            <a:r>
              <a:rPr lang="en-US" altLang="zh-CN" dirty="0"/>
              <a:t>Poll SCM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轮询</a:t>
            </a:r>
            <a:r>
              <a:rPr lang="en-US" altLang="zh-CN" dirty="0"/>
              <a:t>SCM</a:t>
            </a:r>
            <a:r>
              <a:rPr lang="zh-CN" altLang="en-US" dirty="0"/>
              <a:t>，是指定时扫描本地代码仓库的代码是否有变更，如果代码有变更就触发项目构建。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6F530F-61A0-453A-829C-BC720A63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658824"/>
            <a:ext cx="8715375" cy="254317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278E1885-4C8A-4F33-B6B4-A7DD2D98186D}"/>
              </a:ext>
            </a:extLst>
          </p:cNvPr>
          <p:cNvSpPr txBox="1">
            <a:spLocks/>
          </p:cNvSpPr>
          <p:nvPr/>
        </p:nvSpPr>
        <p:spPr>
          <a:xfrm>
            <a:off x="746600" y="5304808"/>
            <a:ext cx="8256723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</a:t>
            </a:r>
            <a:r>
              <a:rPr lang="en-US" altLang="zh-CN" dirty="0"/>
              <a:t>Jenkins</a:t>
            </a:r>
            <a:r>
              <a:rPr lang="zh-CN" altLang="en-US" dirty="0"/>
              <a:t>会定时扫描本地整个项目的代码，增大系统的开销，不建议使用。</a:t>
            </a:r>
          </a:p>
        </p:txBody>
      </p:sp>
    </p:spTree>
    <p:extLst>
      <p:ext uri="{BB962C8B-B14F-4D97-AF65-F5344CB8AC3E}">
        <p14:creationId xmlns:p14="http://schemas.microsoft.com/office/powerpoint/2010/main" val="1880475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C66542D-D6D0-4886-ACF0-1C917F55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322363"/>
            <a:ext cx="5760538" cy="38299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构建项目的方式</a:t>
            </a:r>
            <a:endParaRPr lang="en-US" altLang="zh-CN" dirty="0"/>
          </a:p>
          <a:p>
            <a:pPr marL="266685" lvl="1">
              <a:lnSpc>
                <a:spcPct val="150000"/>
              </a:lnSpc>
            </a:pPr>
            <a:r>
              <a:rPr lang="en-US" altLang="zh-CN" sz="1600" b="0" dirty="0">
                <a:ea typeface="Alibaba PuHuiTi B"/>
              </a:rPr>
              <a:t>1.</a:t>
            </a:r>
            <a:r>
              <a:rPr lang="zh-CN" altLang="en-US" sz="1600" b="0" dirty="0">
                <a:ea typeface="Alibaba PuHuiTi B"/>
              </a:rPr>
              <a:t>手动构建（常用）</a:t>
            </a:r>
            <a:endParaRPr lang="en-US" altLang="zh-CN" sz="1600" b="0" dirty="0">
              <a:ea typeface="Alibaba PuHuiTi B"/>
            </a:endParaRPr>
          </a:p>
          <a:p>
            <a:pPr marL="266685" lvl="1">
              <a:lnSpc>
                <a:spcPct val="150000"/>
              </a:lnSpc>
            </a:pPr>
            <a:r>
              <a:rPr lang="en-US" altLang="zh-CN" sz="1600" b="0" dirty="0">
                <a:ea typeface="Alibaba PuHuiTi B"/>
              </a:rPr>
              <a:t>2.URL</a:t>
            </a:r>
            <a:r>
              <a:rPr lang="zh-CN" altLang="en-US" sz="1600" b="0" dirty="0">
                <a:ea typeface="Alibaba PuHuiTi B"/>
              </a:rPr>
              <a:t>触发远程构建</a:t>
            </a:r>
          </a:p>
          <a:p>
            <a:pPr marL="266685" lvl="1">
              <a:lnSpc>
                <a:spcPct val="150000"/>
              </a:lnSpc>
            </a:pPr>
            <a:r>
              <a:rPr lang="en-US" altLang="zh-CN" sz="1600" b="0" dirty="0">
                <a:ea typeface="Alibaba PuHuiTi B"/>
              </a:rPr>
              <a:t>3.</a:t>
            </a:r>
            <a:r>
              <a:rPr lang="zh-CN" altLang="en-US" sz="1600" b="0" dirty="0">
                <a:ea typeface="Alibaba PuHuiTi B"/>
              </a:rPr>
              <a:t>其他工程构建后触发（常用）</a:t>
            </a:r>
          </a:p>
          <a:p>
            <a:pPr marL="266685" lvl="1">
              <a:lnSpc>
                <a:spcPct val="150000"/>
              </a:lnSpc>
            </a:pPr>
            <a:r>
              <a:rPr lang="en-US" altLang="zh-CN" sz="1600" b="0" dirty="0">
                <a:ea typeface="Alibaba PuHuiTi B"/>
              </a:rPr>
              <a:t>4.</a:t>
            </a:r>
            <a:r>
              <a:rPr lang="zh-CN" altLang="en-US" sz="1600" b="0" dirty="0">
                <a:ea typeface="Alibaba PuHuiTi B"/>
              </a:rPr>
              <a:t>定时构建</a:t>
            </a:r>
            <a:endParaRPr lang="en-US" altLang="zh-CN" sz="1600" b="0" dirty="0">
              <a:ea typeface="Alibaba PuHuiTi B"/>
            </a:endParaRPr>
          </a:p>
          <a:p>
            <a:pPr marL="266685" lvl="1">
              <a:lnSpc>
                <a:spcPct val="150000"/>
              </a:lnSpc>
            </a:pPr>
            <a:r>
              <a:rPr lang="en-US" altLang="zh-CN" sz="1600" b="0" dirty="0">
                <a:ea typeface="Alibaba PuHuiTi B"/>
              </a:rPr>
              <a:t>5.</a:t>
            </a:r>
            <a:r>
              <a:rPr lang="zh-CN" altLang="en-US" sz="1600" b="0" dirty="0">
                <a:ea typeface="Alibaba PuHuiTi B"/>
              </a:rPr>
              <a:t>轮询，扫描代码仓库查看是否变更</a:t>
            </a:r>
            <a:endParaRPr lang="en-US" altLang="zh-CN" sz="1600" b="0" dirty="0">
              <a:ea typeface="Alibaba PuHuiTi B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B95EAD-E9C0-402C-9857-2BC81C2E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jenkins</a:t>
            </a:r>
            <a:r>
              <a:rPr lang="zh-CN" altLang="en-US" dirty="0"/>
              <a:t>触发器配置</a:t>
            </a:r>
          </a:p>
        </p:txBody>
      </p:sp>
    </p:spTree>
    <p:extLst>
      <p:ext uri="{BB962C8B-B14F-4D97-AF65-F5344CB8AC3E}">
        <p14:creationId xmlns:p14="http://schemas.microsoft.com/office/powerpoint/2010/main" val="2805558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6EE-9DF5-4364-B397-9D73C7E0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软件开发模式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5157-9E72-40C6-99F7-F25F33963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软件开发生命周期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3DC95D-12DA-46D4-9626-148D571CF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367428" cy="937731"/>
          </a:xfrm>
        </p:spPr>
        <p:txBody>
          <a:bodyPr/>
          <a:lstStyle/>
          <a:p>
            <a:r>
              <a:rPr lang="zh-CN" altLang="en-US" dirty="0"/>
              <a:t>软件开发生命周期又叫做</a:t>
            </a:r>
            <a:r>
              <a:rPr lang="en-US" altLang="zh-CN" dirty="0"/>
              <a:t>SDLC</a:t>
            </a:r>
            <a:r>
              <a:rPr lang="zh-CN" altLang="en-US" dirty="0"/>
              <a:t>（</a:t>
            </a:r>
            <a:r>
              <a:rPr lang="en-US" altLang="zh-CN" dirty="0"/>
              <a:t>Software Development Life Cycle</a:t>
            </a:r>
            <a:r>
              <a:rPr lang="zh-CN" altLang="en-US" dirty="0"/>
              <a:t>），它是集合了计划、开发、测试和部署过程的集合。如下图所示 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C2FE04-B5F0-4599-967E-3A01067E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19" y="2917544"/>
            <a:ext cx="3409950" cy="3000375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23EFE200-E420-4D92-8D9B-9997A8B0C8A5}"/>
              </a:ext>
            </a:extLst>
          </p:cNvPr>
          <p:cNvSpPr txBox="1">
            <a:spLocks/>
          </p:cNvSpPr>
          <p:nvPr/>
        </p:nvSpPr>
        <p:spPr>
          <a:xfrm>
            <a:off x="2126441" y="3355386"/>
            <a:ext cx="1337728" cy="23181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需求分析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测试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进化</a:t>
            </a:r>
          </a:p>
        </p:txBody>
      </p:sp>
    </p:spTree>
    <p:extLst>
      <p:ext uri="{BB962C8B-B14F-4D97-AF65-F5344CB8AC3E}">
        <p14:creationId xmlns:p14="http://schemas.microsoft.com/office/powerpoint/2010/main" val="3425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6EE-9DF5-4364-B397-9D73C7E0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软件开发模式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5157-9E72-40C6-99F7-F25F33963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软件开发瀑布模型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4E14CB-F04F-4E01-BEBA-61DB9894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93" y="1491820"/>
            <a:ext cx="4800600" cy="294322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C241EF6-5F40-46E1-B77E-7D121D7F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96407"/>
              </p:ext>
            </p:extLst>
          </p:nvPr>
        </p:nvGraphicFramePr>
        <p:xfrm>
          <a:off x="1252627" y="4486543"/>
          <a:ext cx="9686746" cy="2137428"/>
        </p:xfrm>
        <a:graphic>
          <a:graphicData uri="http://schemas.openxmlformats.org/drawingml/2006/table">
            <a:tbl>
              <a:tblPr/>
              <a:tblGrid>
                <a:gridCol w="4843373">
                  <a:extLst>
                    <a:ext uri="{9D8B030D-6E8A-4147-A177-3AD203B41FA5}">
                      <a16:colId xmlns:a16="http://schemas.microsoft.com/office/drawing/2014/main" val="1510149406"/>
                    </a:ext>
                  </a:extLst>
                </a:gridCol>
                <a:gridCol w="4843373">
                  <a:extLst>
                    <a:ext uri="{9D8B030D-6E8A-4147-A177-3AD203B41FA5}">
                      <a16:colId xmlns:a16="http://schemas.microsoft.com/office/drawing/2014/main" val="2447891977"/>
                    </a:ext>
                  </a:extLst>
                </a:gridCol>
              </a:tblGrid>
              <a:tr h="495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  <a:ea typeface="Alibaba PuHuiTi B"/>
                        </a:rPr>
                        <a:t>优势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  <a:ea typeface="Alibaba PuHuiTi B"/>
                        </a:rPr>
                        <a:t>劣势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34323"/>
                  </a:ext>
                </a:extLst>
              </a:tr>
              <a:tr h="5514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ea typeface="Alibaba PuHuiTi B"/>
                        </a:rPr>
                        <a:t>简单易用和理解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ea typeface="Alibaba PuHuiTi B"/>
                        </a:rPr>
                        <a:t>各个阶段的划分完全固定，阶段之间产生大量的文档，极大地增加了工作量。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962447"/>
                  </a:ext>
                </a:extLst>
              </a:tr>
              <a:tr h="553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ea typeface="Alibaba PuHuiTi B"/>
                        </a:rPr>
                        <a:t>当前一阶段完成后，您只需要去关注后续阶段。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ea typeface="Alibaba PuHuiTi B"/>
                        </a:rPr>
                        <a:t>由于开发模型是线性的，用户只有等到整个过程的末期才能见到开发成果，从而增加了开发风险。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87461"/>
                  </a:ext>
                </a:extLst>
              </a:tr>
              <a:tr h="537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ea typeface="Alibaba PuHuiTi B"/>
                        </a:rPr>
                        <a:t>为项目提供了按阶段划分的检查节点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ea typeface="Alibaba PuHuiTi B"/>
                        </a:rPr>
                        <a:t>瀑布模型的突出缺点是不适应用户需求的变化。</a:t>
                      </a:r>
                    </a:p>
                  </a:txBody>
                  <a:tcPr marL="119915" marR="119915" marT="55345" marB="553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8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3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6EE-9DF5-4364-B397-9D73C7E0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软件开发模式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5157-9E72-40C6-99F7-F25F33963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软件的敏捷开发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3DC95D-12DA-46D4-9626-148D571CF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96677"/>
            <a:ext cx="5795428" cy="1561985"/>
          </a:xfrm>
        </p:spPr>
        <p:txBody>
          <a:bodyPr/>
          <a:lstStyle/>
          <a:p>
            <a:r>
              <a:rPr lang="zh-CN" altLang="en-US" dirty="0"/>
              <a:t>什么是敏捷开发？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迭代开发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增量开发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81201-6AFF-478A-B47C-1AF576C7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6" y="2683177"/>
            <a:ext cx="3743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6EE-9DF5-4364-B397-9D73C7E0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软件开发模式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5157-9E72-40C6-99F7-F25F33963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软件的敏捷开发</a:t>
            </a:r>
            <a:r>
              <a:rPr lang="en-US" altLang="zh-CN" dirty="0"/>
              <a:t>-</a:t>
            </a:r>
            <a:r>
              <a:rPr lang="zh-CN" altLang="en-US" dirty="0"/>
              <a:t>迭代开发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3DC95D-12DA-46D4-9626-148D571CF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88798"/>
            <a:ext cx="6696271" cy="1099887"/>
          </a:xfrm>
        </p:spPr>
        <p:txBody>
          <a:bodyPr/>
          <a:lstStyle/>
          <a:p>
            <a:r>
              <a:rPr lang="zh-CN" altLang="en-US" dirty="0"/>
              <a:t>何为迭代开发？</a:t>
            </a:r>
            <a:endParaRPr lang="en-US" altLang="zh-CN" dirty="0"/>
          </a:p>
          <a:p>
            <a:r>
              <a:rPr lang="zh-CN" altLang="en-US" dirty="0"/>
              <a:t>将开发过程拆分成多个小周期，即一次</a:t>
            </a:r>
            <a:r>
              <a:rPr lang="en-US" altLang="zh-CN" dirty="0"/>
              <a:t>"</a:t>
            </a:r>
            <a:r>
              <a:rPr lang="zh-CN" altLang="en-US" dirty="0"/>
              <a:t>大开发</a:t>
            </a:r>
            <a:r>
              <a:rPr lang="en-US" altLang="zh-CN" dirty="0"/>
              <a:t>"</a:t>
            </a:r>
            <a:r>
              <a:rPr lang="zh-CN" altLang="en-US" dirty="0"/>
              <a:t>变成多次</a:t>
            </a:r>
            <a:r>
              <a:rPr lang="en-US" altLang="zh-CN" dirty="0"/>
              <a:t>"</a:t>
            </a:r>
            <a:r>
              <a:rPr lang="zh-CN" altLang="en-US" dirty="0"/>
              <a:t>小开发</a:t>
            </a:r>
            <a:r>
              <a:rPr lang="en-US" altLang="zh-CN" dirty="0"/>
              <a:t>"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81201-6AFF-478A-B47C-1AF576C7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54" y="3020212"/>
            <a:ext cx="3743325" cy="2486025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D7B5841A-0FC9-45B6-82DB-07A7D900D66A}"/>
              </a:ext>
            </a:extLst>
          </p:cNvPr>
          <p:cNvSpPr txBox="1">
            <a:spLocks/>
          </p:cNvSpPr>
          <p:nvPr/>
        </p:nvSpPr>
        <p:spPr>
          <a:xfrm>
            <a:off x="1053779" y="3808268"/>
            <a:ext cx="2806045" cy="5220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每次小开发都是同样的流程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2A99935-9FDD-4F15-9E98-427039CB66ED}"/>
              </a:ext>
            </a:extLst>
          </p:cNvPr>
          <p:cNvSpPr/>
          <p:nvPr/>
        </p:nvSpPr>
        <p:spPr>
          <a:xfrm>
            <a:off x="4466492" y="3724141"/>
            <a:ext cx="633046" cy="690348"/>
          </a:xfrm>
          <a:prstGeom prst="righ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14215</TotalTime>
  <Words>2712</Words>
  <Application>Microsoft Office PowerPoint</Application>
  <PresentationFormat>宽屏</PresentationFormat>
  <Paragraphs>319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项目部署_持续集成</vt:lpstr>
      <vt:lpstr>今日内容介绍</vt:lpstr>
      <vt:lpstr>持续集成</vt:lpstr>
      <vt:lpstr>今日内容介绍</vt:lpstr>
      <vt:lpstr>软件开发模式</vt:lpstr>
      <vt:lpstr>软件开发模式</vt:lpstr>
      <vt:lpstr>软件开发模式</vt:lpstr>
      <vt:lpstr>软件开发模式</vt:lpstr>
      <vt:lpstr>软件开发模式</vt:lpstr>
      <vt:lpstr>软件开发模式</vt:lpstr>
      <vt:lpstr>Jenkins安装配置</vt:lpstr>
      <vt:lpstr>Jenkins安装配置</vt:lpstr>
      <vt:lpstr>Jenkins安装配置</vt:lpstr>
      <vt:lpstr>Jenkins安装配置</vt:lpstr>
      <vt:lpstr>Jenkins安装配置</vt:lpstr>
      <vt:lpstr>Jenkins安装配置</vt:lpstr>
      <vt:lpstr>Jenkins安装配置</vt:lpstr>
      <vt:lpstr>Jenkins安装配置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后端项目部署</vt:lpstr>
      <vt:lpstr>jenkins触发器配置</vt:lpstr>
      <vt:lpstr>jenkins触发器配置</vt:lpstr>
      <vt:lpstr>jenkins触发器配置</vt:lpstr>
      <vt:lpstr>jenkins触发器配置</vt:lpstr>
      <vt:lpstr>jenkins触发器配置</vt:lpstr>
      <vt:lpstr>jenkins触发器配置</vt:lpstr>
      <vt:lpstr>jenkins触发器配置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988</cp:revision>
  <dcterms:created xsi:type="dcterms:W3CDTF">2020-03-31T02:23:27Z</dcterms:created>
  <dcterms:modified xsi:type="dcterms:W3CDTF">2021-08-02T07:59:49Z</dcterms:modified>
</cp:coreProperties>
</file>