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65" r:id="rId2"/>
    <p:sldMasterId id="2147483707" r:id="rId3"/>
    <p:sldMasterId id="2147483700" r:id="rId4"/>
    <p:sldMasterId id="2147483698" r:id="rId5"/>
    <p:sldMasterId id="2147483668" r:id="rId6"/>
    <p:sldMasterId id="2147483672" r:id="rId7"/>
  </p:sldMasterIdLst>
  <p:notesMasterIdLst>
    <p:notesMasterId r:id="rId35"/>
  </p:notesMasterIdLst>
  <p:handoutMasterIdLst>
    <p:handoutMasterId r:id="rId36"/>
  </p:handoutMasterIdLst>
  <p:sldIdLst>
    <p:sldId id="1893" r:id="rId8"/>
    <p:sldId id="1904" r:id="rId9"/>
    <p:sldId id="2028" r:id="rId10"/>
    <p:sldId id="2027" r:id="rId11"/>
    <p:sldId id="1956" r:id="rId12"/>
    <p:sldId id="2029" r:id="rId13"/>
    <p:sldId id="2030" r:id="rId14"/>
    <p:sldId id="2045" r:id="rId15"/>
    <p:sldId id="2031" r:id="rId16"/>
    <p:sldId id="2046" r:id="rId17"/>
    <p:sldId id="2032" r:id="rId18"/>
    <p:sldId id="2047" r:id="rId19"/>
    <p:sldId id="2033" r:id="rId20"/>
    <p:sldId id="2034" r:id="rId21"/>
    <p:sldId id="1912" r:id="rId22"/>
    <p:sldId id="2036" r:id="rId23"/>
    <p:sldId id="1495" r:id="rId24"/>
    <p:sldId id="1916" r:id="rId25"/>
    <p:sldId id="2038" r:id="rId26"/>
    <p:sldId id="2039" r:id="rId27"/>
    <p:sldId id="2040" r:id="rId28"/>
    <p:sldId id="2041" r:id="rId29"/>
    <p:sldId id="2035" r:id="rId30"/>
    <p:sldId id="2043" r:id="rId31"/>
    <p:sldId id="2042" r:id="rId32"/>
    <p:sldId id="2044" r:id="rId33"/>
    <p:sldId id="264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A1BDD08-53A4-4B21-AD3F-F58852450143}">
          <p14:sldIdLst>
            <p14:sldId id="1893"/>
            <p14:sldId id="1904"/>
            <p14:sldId id="2028"/>
            <p14:sldId id="2027"/>
            <p14:sldId id="1956"/>
            <p14:sldId id="2029"/>
            <p14:sldId id="2030"/>
            <p14:sldId id="2045"/>
            <p14:sldId id="2031"/>
            <p14:sldId id="2046"/>
            <p14:sldId id="2032"/>
            <p14:sldId id="2047"/>
            <p14:sldId id="2033"/>
            <p14:sldId id="2034"/>
            <p14:sldId id="1912"/>
            <p14:sldId id="2036"/>
            <p14:sldId id="1495"/>
            <p14:sldId id="1916"/>
            <p14:sldId id="2038"/>
            <p14:sldId id="2039"/>
            <p14:sldId id="2040"/>
            <p14:sldId id="2041"/>
            <p14:sldId id="2035"/>
            <p14:sldId id="2043"/>
            <p14:sldId id="2042"/>
            <p14:sldId id="2044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3" pos="7265" userDrawn="1">
          <p15:clr>
            <a:srgbClr val="A4A3A4"/>
          </p15:clr>
        </p15:guide>
        <p15:guide id="4" orient="horz" pos="1729" userDrawn="1">
          <p15:clr>
            <a:srgbClr val="A4A3A4"/>
          </p15:clr>
        </p15:guide>
        <p15:guide id="5" orient="horz" pos="1842" userDrawn="1">
          <p15:clr>
            <a:srgbClr val="A4A3A4"/>
          </p15:clr>
        </p15:guide>
        <p15:guide id="6" pos="2819" userDrawn="1">
          <p15:clr>
            <a:srgbClr val="A4A3A4"/>
          </p15:clr>
        </p15:guide>
        <p15:guide id="7" pos="54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" initials="s" lastIdx="1" clrIdx="0">
    <p:extLst>
      <p:ext uri="{19B8F6BF-5375-455C-9EA6-DF929625EA0E}">
        <p15:presenceInfo xmlns:p15="http://schemas.microsoft.com/office/powerpoint/2012/main" userId="sup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B60004"/>
    <a:srgbClr val="CAEBDC"/>
    <a:srgbClr val="F5F6F7"/>
    <a:srgbClr val="FFB8B8"/>
    <a:srgbClr val="42B883"/>
    <a:srgbClr val="F0F2F8"/>
    <a:srgbClr val="EFF2F8"/>
    <a:srgbClr val="FFFFFF"/>
    <a:srgbClr val="F5F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28" autoAdjust="0"/>
    <p:restoredTop sz="95285" autoAdjust="0"/>
  </p:normalViewPr>
  <p:slideViewPr>
    <p:cSldViewPr snapToGrid="0">
      <p:cViewPr varScale="1">
        <p:scale>
          <a:sx n="77" d="100"/>
          <a:sy n="77" d="100"/>
        </p:scale>
        <p:origin x="893" y="43"/>
      </p:cViewPr>
      <p:guideLst>
        <p:guide pos="483"/>
        <p:guide pos="7265"/>
        <p:guide orient="horz" pos="1729"/>
        <p:guide orient="horz" pos="1842"/>
        <p:guide pos="2819"/>
        <p:guide pos="540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-605"/>
    </p:cViewPr>
  </p:sorterViewPr>
  <p:notesViewPr>
    <p:cSldViewPr snapToGrid="0" showGuides="1">
      <p:cViewPr varScale="1">
        <p:scale>
          <a:sx n="60" d="100"/>
          <a:sy n="60" d="100"/>
        </p:scale>
        <p:origin x="3187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presProps" Target="pres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BAB8F7-26C7-2345-A2F0-4C70E8EFA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B0FE49-C86E-0B42-8C7E-921C60B5AA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2024/8/12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28822-8127-CD43-9156-5BB443851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C3EF7F-6078-7249-A167-F5C0687992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2655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948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588721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03185"/>
            <a:ext cx="10719120" cy="3819718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4C54839-92D5-0E4E-B9C2-203FF53C32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862767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4D92416-D30F-8049-AD27-C955EC07F2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>
            <a:extLst>
              <a:ext uri="{FF2B5EF4-FFF2-40B4-BE49-F238E27FC236}">
                <a16:creationId xmlns:a16="http://schemas.microsoft.com/office/drawing/2014/main" id="{D8BA1B0F-468D-0446-AB7E-B23A83414D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8517"/>
            <a:ext cx="10748057" cy="3922461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7497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2212"/>
            <a:ext cx="9845675" cy="45478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947CB16-8D08-5242-A2E0-936DC1D438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0749"/>
            <a:ext cx="984567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290880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678CE99-982F-E747-B6C5-B29DECDE38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1911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88D105DB-24C1-B042-AF5E-89B9573312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598036"/>
            <a:ext cx="10719120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tabLst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00" indent="-360000">
              <a:lnSpc>
                <a:spcPct val="150000"/>
              </a:lnSpc>
              <a:buFont typeface="+mj-lt"/>
              <a:buAutoNum type="arabicPeriod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8871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3"/>
            <a:ext cx="10748057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>
            <a:extLst>
              <a:ext uri="{FF2B5EF4-FFF2-40B4-BE49-F238E27FC236}">
                <a16:creationId xmlns:a16="http://schemas.microsoft.com/office/drawing/2014/main" id="{9C0915B4-3DAF-C444-883E-818CAE39A5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18707"/>
            <a:ext cx="10748057" cy="4219575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buFont typeface="Wingdings" pitchFamily="2" charset="2"/>
              <a:buChar char="l"/>
              <a:tabLst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itchFamily="2" charset="2"/>
              <a:buChar char="l"/>
              <a:tabLst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00" lvl="1" indent="-36000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itchFamily="2" charset="2"/>
              <a:buChar char="p"/>
              <a:tabLst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tabLst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16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020C514-817B-504E-A325-60842B59A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744805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182483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6254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344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3280"/>
            <a:ext cx="9214230" cy="376237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5DD043-453D-F04F-965C-A5E686829A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6948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30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60146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7332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7172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A6C6B16B-7FC0-904C-B475-F9CF5C74E3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50840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4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EDBCAEF0-27E1-194C-B5F4-08826E264FF7}"/>
              </a:ext>
            </a:extLst>
          </p:cNvPr>
          <p:cNvGrpSpPr/>
          <p:nvPr userDrawn="1"/>
        </p:nvGrpSpPr>
        <p:grpSpPr>
          <a:xfrm>
            <a:off x="806306" y="1054782"/>
            <a:ext cx="1228476" cy="528956"/>
            <a:chOff x="852891" y="1026849"/>
            <a:chExt cx="1228476" cy="52895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F233A09-E322-CB4D-81FE-B2170A097F20}"/>
                </a:ext>
              </a:extLst>
            </p:cNvPr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>
              <a:extLst>
                <a:ext uri="{FF2B5EF4-FFF2-40B4-BE49-F238E27FC236}">
                  <a16:creationId xmlns:a16="http://schemas.microsoft.com/office/drawing/2014/main" id="{58F0AF60-824F-A447-B933-34D6D8A0DBD6}"/>
                </a:ext>
              </a:extLst>
            </p:cNvPr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TextBox 2">
              <a:extLst>
                <a:ext uri="{FF2B5EF4-FFF2-40B4-BE49-F238E27FC236}">
                  <a16:creationId xmlns:a16="http://schemas.microsoft.com/office/drawing/2014/main" id="{A22AFB91-263F-054D-81BE-7D38A372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D44EE2D5-15F6-2E42-8B3D-F0F3139D0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101968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5EA2F1C-E1D5-B44C-AB78-F1D96E0D74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741808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1FD7787D-704C-E74D-B53E-A392EAB480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9623" y="1245476"/>
            <a:ext cx="201682" cy="2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>
            <a:extLst>
              <a:ext uri="{FF2B5EF4-FFF2-40B4-BE49-F238E27FC236}">
                <a16:creationId xmlns:a16="http://schemas.microsoft.com/office/drawing/2014/main" id="{380B9059-6AA7-9E4F-BC56-F30289A262EA}"/>
              </a:ext>
            </a:extLst>
          </p:cNvPr>
          <p:cNvSpPr/>
          <p:nvPr userDrawn="1"/>
        </p:nvSpPr>
        <p:spPr>
          <a:xfrm rot="5400000">
            <a:off x="941355" y="35069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>
            <a:extLst>
              <a:ext uri="{FF2B5EF4-FFF2-40B4-BE49-F238E27FC236}">
                <a16:creationId xmlns:a16="http://schemas.microsoft.com/office/drawing/2014/main" id="{D71D36F9-1B1C-094A-A062-19A46A7AB388}"/>
              </a:ext>
            </a:extLst>
          </p:cNvPr>
          <p:cNvSpPr/>
          <p:nvPr userDrawn="1"/>
        </p:nvSpPr>
        <p:spPr>
          <a:xfrm rot="5400000">
            <a:off x="1484022" y="25274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5420" y="28826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4" name="六边形 23">
            <a:extLst>
              <a:ext uri="{FF2B5EF4-FFF2-40B4-BE49-F238E27FC236}">
                <a16:creationId xmlns:a16="http://schemas.microsoft.com/office/drawing/2014/main" id="{745B08E3-3066-3844-87E9-46D7426765C6}"/>
              </a:ext>
            </a:extLst>
          </p:cNvPr>
          <p:cNvSpPr/>
          <p:nvPr userDrawn="1"/>
        </p:nvSpPr>
        <p:spPr>
          <a:xfrm rot="5400000">
            <a:off x="3294074" y="21491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>
            <a:extLst>
              <a:ext uri="{FF2B5EF4-FFF2-40B4-BE49-F238E27FC236}">
                <a16:creationId xmlns:a16="http://schemas.microsoft.com/office/drawing/2014/main" id="{B7A42CA5-7885-7642-B20D-B92B35099CBC}"/>
              </a:ext>
            </a:extLst>
          </p:cNvPr>
          <p:cNvSpPr/>
          <p:nvPr userDrawn="1"/>
        </p:nvSpPr>
        <p:spPr>
          <a:xfrm rot="5400000">
            <a:off x="1198356" y="41264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>
            <a:extLst>
              <a:ext uri="{FF2B5EF4-FFF2-40B4-BE49-F238E27FC236}">
                <a16:creationId xmlns:a16="http://schemas.microsoft.com/office/drawing/2014/main" id="{DE7B2235-1C6B-6B44-BC4F-1EC9BD8B9D8D}"/>
              </a:ext>
            </a:extLst>
          </p:cNvPr>
          <p:cNvSpPr/>
          <p:nvPr userDrawn="1"/>
        </p:nvSpPr>
        <p:spPr>
          <a:xfrm rot="5400000">
            <a:off x="3642476" y="43852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>
            <a:extLst>
              <a:ext uri="{FF2B5EF4-FFF2-40B4-BE49-F238E27FC236}">
                <a16:creationId xmlns:a16="http://schemas.microsoft.com/office/drawing/2014/main" id="{5BF818FD-51C6-E54A-9D53-783E1313F19E}"/>
              </a:ext>
            </a:extLst>
          </p:cNvPr>
          <p:cNvSpPr/>
          <p:nvPr userDrawn="1"/>
        </p:nvSpPr>
        <p:spPr>
          <a:xfrm rot="5400000">
            <a:off x="1190641" y="17150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981782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小结</a:t>
              </a:r>
              <a:endPara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094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81309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>
              <a:extLst>
                <a:ext uri="{FF2B5EF4-FFF2-40B4-BE49-F238E27FC236}">
                  <a16:creationId xmlns:a16="http://schemas.microsoft.com/office/drawing/2014/main" id="{EBBF2F2F-D96E-4638-A53F-CD7237FF5C1E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itchFamily="34" charset="0"/>
                  <a:ea typeface="微软雅黑 Light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280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EBBF2F2F-D96E-4638-A53F-CD7237FF5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泪珠形 14">
            <a:extLst>
              <a:ext uri="{FF2B5EF4-FFF2-40B4-BE49-F238E27FC236}">
                <a16:creationId xmlns:a16="http://schemas.microsoft.com/office/drawing/2014/main" id="{0EFAFC56-5B16-1644-BDCA-117D21E2806E}"/>
              </a:ext>
            </a:extLst>
          </p:cNvPr>
          <p:cNvSpPr/>
          <p:nvPr userDrawn="1"/>
        </p:nvSpPr>
        <p:spPr>
          <a:xfrm>
            <a:off x="1013943" y="3138371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>
            <a:extLst>
              <a:ext uri="{FF2B5EF4-FFF2-40B4-BE49-F238E27FC236}">
                <a16:creationId xmlns:a16="http://schemas.microsoft.com/office/drawing/2014/main" id="{02C17FF1-E140-B64F-AF1C-FE17A937E731}"/>
              </a:ext>
            </a:extLst>
          </p:cNvPr>
          <p:cNvSpPr/>
          <p:nvPr userDrawn="1"/>
        </p:nvSpPr>
        <p:spPr>
          <a:xfrm>
            <a:off x="1645363" y="2308178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>
            <a:extLst>
              <a:ext uri="{FF2B5EF4-FFF2-40B4-BE49-F238E27FC236}">
                <a16:creationId xmlns:a16="http://schemas.microsoft.com/office/drawing/2014/main" id="{F639FB5D-6047-3448-A319-F4FD2BA72BB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5362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>
            <a:extLst>
              <a:ext uri="{FF2B5EF4-FFF2-40B4-BE49-F238E27FC236}">
                <a16:creationId xmlns:a16="http://schemas.microsoft.com/office/drawing/2014/main" id="{0C1BFADD-1066-B04B-BD99-C7E20F0FA73E}"/>
              </a:ext>
            </a:extLst>
          </p:cNvPr>
          <p:cNvSpPr/>
          <p:nvPr userDrawn="1"/>
        </p:nvSpPr>
        <p:spPr>
          <a:xfrm>
            <a:off x="3663313" y="3963112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20149FF9-71F5-FB43-A7A0-BB0C90CB4486}"/>
              </a:ext>
            </a:extLst>
          </p:cNvPr>
          <p:cNvSpPr/>
          <p:nvPr userDrawn="1"/>
        </p:nvSpPr>
        <p:spPr>
          <a:xfrm>
            <a:off x="2152487" y="1924996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>
            <a:extLst>
              <a:ext uri="{FF2B5EF4-FFF2-40B4-BE49-F238E27FC236}">
                <a16:creationId xmlns:a16="http://schemas.microsoft.com/office/drawing/2014/main" id="{098F3E8C-7A22-A34B-817A-438DDA0CAC1C}"/>
              </a:ext>
            </a:extLst>
          </p:cNvPr>
          <p:cNvSpPr/>
          <p:nvPr userDrawn="1"/>
        </p:nvSpPr>
        <p:spPr>
          <a:xfrm>
            <a:off x="844996" y="3255023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687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4AB6E3BD-F819-724D-9482-568CE7A3A1F8}"/>
              </a:ext>
            </a:extLst>
          </p:cNvPr>
          <p:cNvSpPr/>
          <p:nvPr userDrawn="1"/>
        </p:nvSpPr>
        <p:spPr>
          <a:xfrm rot="2700000">
            <a:off x="3564412" y="2953096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BD6F73-BC4E-714F-81EB-5276C9B1460A}"/>
              </a:ext>
            </a:extLst>
          </p:cNvPr>
          <p:cNvSpPr/>
          <p:nvPr userDrawn="1"/>
        </p:nvSpPr>
        <p:spPr>
          <a:xfrm rot="2700000">
            <a:off x="3711024" y="3896183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3788A09-8D86-D048-B1A9-A02E86D4E252}"/>
              </a:ext>
            </a:extLst>
          </p:cNvPr>
          <p:cNvSpPr/>
          <p:nvPr userDrawn="1"/>
        </p:nvSpPr>
        <p:spPr>
          <a:xfrm rot="2700000">
            <a:off x="1595908" y="2003998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9328185-789E-DD42-AA27-851035E2E6BA}"/>
              </a:ext>
            </a:extLst>
          </p:cNvPr>
          <p:cNvSpPr/>
          <p:nvPr userDrawn="1"/>
        </p:nvSpPr>
        <p:spPr>
          <a:xfrm rot="2700000">
            <a:off x="1559312" y="4111232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F2080FE-05C6-2340-B7D7-FCDE4D780420}"/>
              </a:ext>
            </a:extLst>
          </p:cNvPr>
          <p:cNvSpPr/>
          <p:nvPr userDrawn="1"/>
        </p:nvSpPr>
        <p:spPr>
          <a:xfrm rot="2700000">
            <a:off x="986540" y="2025081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90C36A6-06C1-0647-8725-306AE7D5DB42}"/>
              </a:ext>
            </a:extLst>
          </p:cNvPr>
          <p:cNvSpPr/>
          <p:nvPr userDrawn="1"/>
        </p:nvSpPr>
        <p:spPr>
          <a:xfrm rot="2700000">
            <a:off x="1815645" y="2401118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>
            <a:extLst>
              <a:ext uri="{FF2B5EF4-FFF2-40B4-BE49-F238E27FC236}">
                <a16:creationId xmlns:a16="http://schemas.microsoft.com/office/drawing/2014/main" id="{34600FE5-8DCA-46AA-AB57-2E40352BF0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5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33" name="标题占位符 1">
            <a:extLst>
              <a:ext uri="{FF2B5EF4-FFF2-40B4-BE49-F238E27FC236}">
                <a16:creationId xmlns:a16="http://schemas.microsoft.com/office/drawing/2014/main" id="{C9A22D05-8FDB-7546-BB47-01F708903C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938193" y="2543117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itchFamily="34" charset="0"/>
                <a:ea typeface="微软雅黑 Light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C7A4DAB-DC8A-9A43-A443-C9AE1D1E2698}"/>
              </a:ext>
            </a:extLst>
          </p:cNvPr>
          <p:cNvSpPr/>
          <p:nvPr userDrawn="1"/>
        </p:nvSpPr>
        <p:spPr>
          <a:xfrm rot="2700000">
            <a:off x="4273426" y="2329809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922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043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69F54-72BF-044A-89E7-CDAF75E947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FE68CD30-ECD6-A642-8C7F-BA42D1249D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  <p:extLst>
      <p:ext uri="{BB962C8B-B14F-4D97-AF65-F5344CB8AC3E}">
        <p14:creationId xmlns:p14="http://schemas.microsoft.com/office/powerpoint/2010/main" val="2375851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2619891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151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4151746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74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189" marR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189" marR="0" lvl="0" indent="-457189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694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1B62E64-63F1-3949-8E18-11A80E8D9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  <p:extLst>
      <p:ext uri="{BB962C8B-B14F-4D97-AF65-F5344CB8AC3E}">
        <p14:creationId xmlns:p14="http://schemas.microsoft.com/office/powerpoint/2010/main" val="2196259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9209-2A8D-D940-8FA0-61988543E49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CA56E57C-1F68-E948-87DC-0FF15A8C7DE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>
            <a:extLst>
              <a:ext uri="{FF2B5EF4-FFF2-40B4-BE49-F238E27FC236}">
                <a16:creationId xmlns:a16="http://schemas.microsoft.com/office/drawing/2014/main" id="{01590D97-7CA9-B247-806A-885950A786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876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D1003EB-0D97-5849-AC50-BFB3EDAA3B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0C8E5D29-3E75-FC46-80C9-2080D9268E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3315334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2551-88ED-4239-96A2-7F3C49A205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232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0F12D90F-BB49-421D-A9D1-C25C2A378E5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24204"/>
            <a:ext cx="10698800" cy="38612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  <p:extLst>
      <p:ext uri="{BB962C8B-B14F-4D97-AF65-F5344CB8AC3E}">
        <p14:creationId xmlns:p14="http://schemas.microsoft.com/office/powerpoint/2010/main" val="1888985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052D8D2A-DC76-4246-B7A3-897EC59804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590102"/>
            <a:ext cx="10749598" cy="3850540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50000"/>
              </a:lnSpc>
              <a:buClr>
                <a:srgbClr val="404040"/>
              </a:buClr>
              <a:buSzPct val="85000"/>
              <a:buFont typeface="Wingdings" pitchFamily="2" charset="2"/>
              <a:buChar char="l"/>
              <a:tabLst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138" indent="-358775">
              <a:lnSpc>
                <a:spcPct val="150000"/>
              </a:lnSpc>
              <a:buFont typeface="Wingdings" pitchFamily="2" charset="2"/>
              <a:buChar char="l"/>
              <a:tabLst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tabLst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9FCFB1A-E1EE-3245-9778-ABB7ACB14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880" y="1002119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000" b="0" i="0" dirty="0">
                <a:solidFill>
                  <a:srgbClr val="AD2A26"/>
                </a:solidFill>
                <a:latin typeface="Alibaba PuHuiTi Medium" pitchFamily="18" charset="-122"/>
                <a:ea typeface="Alibaba PuHuiTi Medium" pitchFamily="18" charset="-122"/>
                <a:cs typeface="Alibaba PuHuiTi Medium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20</a:t>
            </a:r>
            <a:r>
              <a:rPr lang="zh-CN" altLang="en-US" dirty="0"/>
              <a:t>号</a:t>
            </a:r>
          </a:p>
        </p:txBody>
      </p:sp>
    </p:spTree>
    <p:extLst>
      <p:ext uri="{BB962C8B-B14F-4D97-AF65-F5344CB8AC3E}">
        <p14:creationId xmlns:p14="http://schemas.microsoft.com/office/powerpoint/2010/main" val="163991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sv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26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六边形 29">
            <a:extLst>
              <a:ext uri="{FF2B5EF4-FFF2-40B4-BE49-F238E27FC236}">
                <a16:creationId xmlns:a16="http://schemas.microsoft.com/office/drawing/2014/main" id="{6F51DA0D-EA98-B14B-A35B-7EDF8DBC5804}"/>
              </a:ext>
            </a:extLst>
          </p:cNvPr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" fmla="*/ 0 w 1034350"/>
              <a:gd name="connsiteY0" fmla="*/ 1136649 h 1136649"/>
              <a:gd name="connsiteX1" fmla="*/ 0 w 1034350"/>
              <a:gd name="connsiteY1" fmla="*/ 0 h 1136649"/>
              <a:gd name="connsiteX2" fmla="*/ 750188 w 1034350"/>
              <a:gd name="connsiteY2" fmla="*/ 0 h 1136649"/>
              <a:gd name="connsiteX3" fmla="*/ 1034350 w 1034350"/>
              <a:gd name="connsiteY3" fmla="*/ 568325 h 1136649"/>
              <a:gd name="connsiteX4" fmla="*/ 750188 w 1034350"/>
              <a:gd name="connsiteY4" fmla="*/ 1136649 h 1136649"/>
              <a:gd name="connsiteX5" fmla="*/ 0 w 1034350"/>
              <a:gd name="connsiteY5" fmla="*/ 1136649 h 1136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>
            <a:extLst>
              <a:ext uri="{FF2B5EF4-FFF2-40B4-BE49-F238E27FC236}">
                <a16:creationId xmlns:a16="http://schemas.microsoft.com/office/drawing/2014/main" id="{B0F52978-FC9E-FC46-A244-4605B31E7CC6}"/>
              </a:ext>
            </a:extLst>
          </p:cNvPr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>
            <a:extLst>
              <a:ext uri="{FF2B5EF4-FFF2-40B4-BE49-F238E27FC236}">
                <a16:creationId xmlns:a16="http://schemas.microsoft.com/office/drawing/2014/main" id="{6677D3A6-DA28-9444-815A-4524D9FED995}"/>
              </a:ext>
            </a:extLst>
          </p:cNvPr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>
            <a:extLst>
              <a:ext uri="{FF2B5EF4-FFF2-40B4-BE49-F238E27FC236}">
                <a16:creationId xmlns:a16="http://schemas.microsoft.com/office/drawing/2014/main" id="{B3967B50-7DD6-B247-97B6-4844195F68D5}"/>
              </a:ext>
            </a:extLst>
          </p:cNvPr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>
            <a:extLst>
              <a:ext uri="{FF2B5EF4-FFF2-40B4-BE49-F238E27FC236}">
                <a16:creationId xmlns:a16="http://schemas.microsoft.com/office/drawing/2014/main" id="{4C290A33-8D65-DC47-BE12-79B4B22A299D}"/>
              </a:ext>
            </a:extLst>
          </p:cNvPr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>
            <a:extLst>
              <a:ext uri="{FF2B5EF4-FFF2-40B4-BE49-F238E27FC236}">
                <a16:creationId xmlns:a16="http://schemas.microsoft.com/office/drawing/2014/main" id="{E0867641-ABCE-C84A-84A4-696E52E6543B}"/>
              </a:ext>
            </a:extLst>
          </p:cNvPr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>
            <a:extLst>
              <a:ext uri="{FF2B5EF4-FFF2-40B4-BE49-F238E27FC236}">
                <a16:creationId xmlns:a16="http://schemas.microsoft.com/office/drawing/2014/main" id="{3DC81806-A479-FD47-B1B6-A77189F32D48}"/>
              </a:ext>
            </a:extLst>
          </p:cNvPr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>
            <a:extLst>
              <a:ext uri="{FF2B5EF4-FFF2-40B4-BE49-F238E27FC236}">
                <a16:creationId xmlns:a16="http://schemas.microsoft.com/office/drawing/2014/main" id="{D15987B7-89CB-8549-AEE5-ADD4AED257B7}"/>
              </a:ext>
            </a:extLst>
          </p:cNvPr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382A540C-45FC-EB45-96D5-1EA0511DAF21}"/>
              </a:ext>
            </a:extLst>
          </p:cNvPr>
          <p:cNvCxnSpPr>
            <a:cxnSpLocks/>
          </p:cNvCxnSpPr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28569DD6-18D5-5D45-BC4E-E4C2727B945C}"/>
              </a:ext>
            </a:extLst>
          </p:cNvPr>
          <p:cNvCxnSpPr>
            <a:cxnSpLocks/>
          </p:cNvCxnSpPr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5D63DA79-7D60-4A42-A1B3-9BB10C9E054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18" y="5296483"/>
            <a:ext cx="3565964" cy="58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6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20" r:id="rId2"/>
    <p:sldLayoutId id="2147483722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A7F5CA1-11F4-B94D-84AE-F6E3E12DEC4D}"/>
              </a:ext>
            </a:extLst>
          </p:cNvPr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B73C1A2-926E-3849-92AB-BCE7B4C71DF2}"/>
                </a:ext>
              </a:extLst>
            </p:cNvPr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EC96A2F-7D7A-F34F-9BE8-8ADCD2919ACB}"/>
                </a:ext>
              </a:extLst>
            </p:cNvPr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>
              <a:extLst>
                <a:ext uri="{FF2B5EF4-FFF2-40B4-BE49-F238E27FC236}">
                  <a16:creationId xmlns:a16="http://schemas.microsoft.com/office/drawing/2014/main" id="{83E925B0-57FD-8B4B-8FF7-8BCD8AADEF23}"/>
                </a:ext>
              </a:extLst>
            </p:cNvPr>
            <p:cNvCxnSpPr>
              <a:cxnSpLocks/>
            </p:cNvCxnSpPr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3EDCC472-8CF0-F84C-9270-06FAC7E8DD4D}"/>
                </a:ext>
              </a:extLst>
            </p:cNvPr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8F71936-0CC4-CB4A-AF12-89754A9ADA5D}"/>
                </a:ext>
              </a:extLst>
            </p:cNvPr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958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88438130-7B30-A94E-B2AC-38EDD0B85909}"/>
              </a:ext>
            </a:extLst>
          </p:cNvPr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CEE7AE-CF55-47A2-9D29-09373E3D62B5}"/>
              </a:ext>
            </a:extLst>
          </p:cNvPr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2" name="矩形 22">
            <a:extLst>
              <a:ext uri="{FF2B5EF4-FFF2-40B4-BE49-F238E27FC236}">
                <a16:creationId xmlns:a16="http://schemas.microsoft.com/office/drawing/2014/main" id="{16A72991-4D35-45FC-8EF2-C9E3B4850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buFont typeface="Arial" charset="0"/>
              <a:buNone/>
              <a:defRPr/>
            </a:pPr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73C1A2-926E-3849-92AB-BCE7B4C71DF2}"/>
              </a:ext>
            </a:extLst>
          </p:cNvPr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C96A2F-7D7A-F34F-9BE8-8ADCD2919ACB}"/>
              </a:ext>
            </a:extLst>
          </p:cNvPr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>
            <a:extLst>
              <a:ext uri="{FF2B5EF4-FFF2-40B4-BE49-F238E27FC236}">
                <a16:creationId xmlns:a16="http://schemas.microsoft.com/office/drawing/2014/main" id="{83E925B0-57FD-8B4B-8FF7-8BCD8AADEF23}"/>
              </a:ext>
            </a:extLst>
          </p:cNvPr>
          <p:cNvCxnSpPr>
            <a:cxnSpLocks/>
          </p:cNvCxnSpPr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>
            <a:extLst>
              <a:ext uri="{FF2B5EF4-FFF2-40B4-BE49-F238E27FC236}">
                <a16:creationId xmlns:a16="http://schemas.microsoft.com/office/drawing/2014/main" id="{942E7471-620D-FA4E-A59B-D8C1A79C3F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marR="0" indent="-457189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tabLst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585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91B717BE-9DF9-1B41-9DBF-CB511A9C606B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>
            <a:extLst>
              <a:ext uri="{FF2B5EF4-FFF2-40B4-BE49-F238E27FC236}">
                <a16:creationId xmlns:a16="http://schemas.microsoft.com/office/drawing/2014/main" id="{998722ED-C4DC-C24C-A17B-B9CA36751549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757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>
            <a:extLst>
              <a:ext uri="{FF2B5EF4-FFF2-40B4-BE49-F238E27FC236}">
                <a16:creationId xmlns:a16="http://schemas.microsoft.com/office/drawing/2014/main" id="{D82380DF-4088-5449-BBFC-0B57E0B8F475}"/>
              </a:ext>
            </a:extLst>
          </p:cNvPr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>
            <a:extLst>
              <a:ext uri="{FF2B5EF4-FFF2-40B4-BE49-F238E27FC236}">
                <a16:creationId xmlns:a16="http://schemas.microsoft.com/office/drawing/2014/main" id="{2FB8D235-9189-C14B-8111-0D705B9AA121}"/>
              </a:ext>
            </a:extLst>
          </p:cNvPr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526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479B63A-0E02-2349-8BED-44C85C23E1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ACD341D-631E-1C41-AA57-E78DF51FD162}"/>
              </a:ext>
            </a:extLst>
          </p:cNvPr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多一句没有，少一句不行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，用更短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时间</a:t>
            </a:r>
            <a:r>
              <a:rPr lang="zh-CN" altLang="en-US" sz="210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，教会更实用</a:t>
            </a:r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libaba PuHuiTi" pitchFamily="18" charset="-122"/>
              </a:rPr>
              <a:t>的技术！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13C4AB-ADA7-6942-8140-5DC8E0577838}"/>
              </a:ext>
            </a:extLst>
          </p:cNvPr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04C7863-89B5-3040-9FC7-D2B2A900C20B}"/>
              </a:ext>
            </a:extLst>
          </p:cNvPr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EF68358-2C42-514C-A18F-D22A7C3B0412}"/>
              </a:ext>
            </a:extLst>
          </p:cNvPr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7A90E8C-99EA-674B-BE48-642DDFA26B82}"/>
              </a:ext>
            </a:extLst>
          </p:cNvPr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任意形状 24">
            <a:extLst>
              <a:ext uri="{FF2B5EF4-FFF2-40B4-BE49-F238E27FC236}">
                <a16:creationId xmlns:a16="http://schemas.microsoft.com/office/drawing/2014/main" id="{DC5CCC4C-800E-9040-97B5-C1E1BE251216}"/>
              </a:ext>
            </a:extLst>
          </p:cNvPr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矩形 22">
            <a:extLst>
              <a:ext uri="{FF2B5EF4-FFF2-40B4-BE49-F238E27FC236}">
                <a16:creationId xmlns:a16="http://schemas.microsoft.com/office/drawing/2014/main" id="{36B7D234-E207-414F-8E81-F360C01EFFF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endParaRPr lang="zh-CN" altLang="en-US" sz="2400" dirty="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7" name="矩形 14">
            <a:extLst>
              <a:ext uri="{FF2B5EF4-FFF2-40B4-BE49-F238E27FC236}">
                <a16:creationId xmlns:a16="http://schemas.microsoft.com/office/drawing/2014/main" id="{CBF3DED2-69B0-F340-BDFB-E540327A7264}"/>
              </a:ext>
            </a:extLst>
          </p:cNvPr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104775 w 2202525"/>
              <a:gd name="connsiteY3" fmla="*/ 272456 h 275631"/>
              <a:gd name="connsiteX4" fmla="*/ 0 w 2202525"/>
              <a:gd name="connsiteY4" fmla="*/ 0 h 275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90204" pitchFamily="34" charset="0"/>
              <a:buNone/>
              <a:defRPr/>
            </a:pPr>
            <a:endParaRPr lang="zh-CN" altLang="en-US" sz="2400">
              <a:latin typeface="Segoe UI" pitchFamily="34" charset="0"/>
              <a:ea typeface="微软雅黑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5840A94-AFCB-F14C-AC1D-7BFA5CCE05BC}"/>
              </a:ext>
            </a:extLst>
          </p:cNvPr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STKaiti" panose="02010600040101010101" pitchFamily="2" charset="-122"/>
                <a:ea typeface="STKaiti" panose="02010600040101010101" pitchFamily="2" charset="-122"/>
                <a:cs typeface="Alibaba PuHuiTi" pitchFamily="18" charset="-122"/>
              </a:rPr>
              <a:t>高级软件人才培训专家</a:t>
            </a:r>
          </a:p>
        </p:txBody>
      </p:sp>
    </p:spTree>
    <p:extLst>
      <p:ext uri="{BB962C8B-B14F-4D97-AF65-F5344CB8AC3E}">
        <p14:creationId xmlns:p14="http://schemas.microsoft.com/office/powerpoint/2010/main" val="128244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83" r:id="rId3"/>
    <p:sldLayoutId id="2147483678" r:id="rId4"/>
    <p:sldLayoutId id="2147483679" r:id="rId5"/>
    <p:sldLayoutId id="2147483680" r:id="rId6"/>
    <p:sldLayoutId id="2147483677" r:id="rId7"/>
    <p:sldLayoutId id="2147483702" r:id="rId8"/>
    <p:sldLayoutId id="2147483703" r:id="rId9"/>
    <p:sldLayoutId id="2147483709" r:id="rId10"/>
    <p:sldLayoutId id="2147483704" r:id="rId11"/>
    <p:sldLayoutId id="2147483681" r:id="rId12"/>
    <p:sldLayoutId id="2147483693" r:id="rId13"/>
    <p:sldLayoutId id="2147483716" r:id="rId14"/>
    <p:sldLayoutId id="2147483710" r:id="rId15"/>
    <p:sldLayoutId id="2147483706" r:id="rId16"/>
    <p:sldLayoutId id="2147483719" r:id="rId17"/>
    <p:sldLayoutId id="2147483723" r:id="rId18"/>
    <p:sldLayoutId id="2147483724" r:id="rId1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609585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121917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828754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2438339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7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7227BF9-01FA-AE4B-9DB9-E3DAB164E50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89" y="2322246"/>
            <a:ext cx="3168023" cy="130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1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5" r:id="rId2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黑体" pitchFamily="49" charset="-122"/>
        </a:defRPr>
      </a:lvl5pPr>
      <a:lvl6pPr marL="609585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6pPr>
      <a:lvl7pPr marL="1219170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7pPr>
      <a:lvl8pPr marL="18287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8pPr>
      <a:lvl9pPr marL="243833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velocity.apache.org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2FB82EC-F3B0-9669-ACD1-5AF75613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若依专题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7AD66D-A9FE-F113-50EB-5546E24F9B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zh-CN" altLang="en-US" sz="3600">
                <a:solidFill>
                  <a:srgbClr val="3530A0"/>
                </a:solidFill>
                <a:latin typeface="Alimama DongFangDaKai" pitchFamily="2" charset="-122"/>
                <a:ea typeface="Alimama DongFangDaKai" pitchFamily="2" charset="-122"/>
              </a:rPr>
              <a:t>拔高原理篇</a:t>
            </a:r>
          </a:p>
        </p:txBody>
      </p:sp>
    </p:spTree>
    <p:extLst>
      <p:ext uri="{BB962C8B-B14F-4D97-AF65-F5344CB8AC3E}">
        <p14:creationId xmlns:p14="http://schemas.microsoft.com/office/powerpoint/2010/main" val="20229386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C2C50E29-05AC-2685-76D6-E88E3516B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27" y="1959903"/>
            <a:ext cx="8766493" cy="4586851"/>
          </a:xfrm>
          <a:prstGeom prst="rect">
            <a:avLst/>
          </a:prstGeom>
        </p:spPr>
      </p:pic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导入表结构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</p:spTree>
    <p:extLst>
      <p:ext uri="{BB962C8B-B14F-4D97-AF65-F5344CB8AC3E}">
        <p14:creationId xmlns:p14="http://schemas.microsoft.com/office/powerpoint/2010/main" val="2460886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生成代码</a:t>
            </a:r>
            <a:endParaRPr lang="en-US" altLang="zh-CN"/>
          </a:p>
          <a:p>
            <a:r>
              <a:rPr lang="en-US" altLang="zh-CN"/>
              <a:t>@/views/tool/index.vue</a:t>
            </a:r>
          </a:p>
          <a:p>
            <a:r>
              <a:rPr lang="en-US" altLang="zh-CN"/>
              <a:t>GenController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8E6BA1-7BB0-B12F-8828-7D49CC5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39" y="2137009"/>
            <a:ext cx="5468386" cy="418506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5395F4C-B809-EC4A-537D-0B4A167E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05" y="2924175"/>
            <a:ext cx="895350" cy="31432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7BD26A3-041B-F753-6E33-5A8D4ED8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705" y="3515372"/>
            <a:ext cx="3696557" cy="996284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395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生成代码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3E3989-122E-1A59-07D5-421905ABA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95" y="1519309"/>
            <a:ext cx="5233023" cy="503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27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修改</a:t>
            </a:r>
            <a:r>
              <a:rPr lang="en-US" altLang="zh-CN">
                <a:solidFill>
                  <a:srgbClr val="C00000"/>
                </a:solidFill>
              </a:rPr>
              <a:t>generator.yml</a:t>
            </a:r>
            <a:r>
              <a:rPr lang="zh-CN" altLang="en-US"/>
              <a:t>配置文件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CC6BD1A-D8C6-CE13-35F5-739A0564D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78" y="2509379"/>
            <a:ext cx="2693001" cy="334650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F26ADC-2935-623C-D84E-2B38B0551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163" y="2792692"/>
            <a:ext cx="6400800" cy="264795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EFEBA86-8528-41FA-4D72-8C92F914295F}"/>
              </a:ext>
            </a:extLst>
          </p:cNvPr>
          <p:cNvSpPr/>
          <p:nvPr/>
        </p:nvSpPr>
        <p:spPr>
          <a:xfrm>
            <a:off x="1106678" y="5657881"/>
            <a:ext cx="2693001" cy="198000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657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15000" y="115000"/>
                                      <p:to x="100000" y="100000"/>
                                    </p:animScale>
                                    <p:animEffect filter="fade"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代码生成器增强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FB8921-1430-CE2D-9D52-D7A7C69AC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6" y="2410398"/>
            <a:ext cx="4276725" cy="28575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4F326A-ECFC-156E-AAB2-EDEBBA9A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198" y="2410398"/>
            <a:ext cx="4602480" cy="328871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154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D2EBC4-F499-4E52-B1C6-B3966EE72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代码生成器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38192-24E3-E653-4352-4907E612D9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1265738C-9A25-DF8F-E051-0D6E892E886C}"/>
              </a:ext>
            </a:extLst>
          </p:cNvPr>
          <p:cNvSpPr txBox="1">
            <a:spLocks/>
          </p:cNvSpPr>
          <p:nvPr/>
        </p:nvSpPr>
        <p:spPr>
          <a:xfrm>
            <a:off x="5273040" y="3069272"/>
            <a:ext cx="1223412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源码分析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4D4A1B96-D108-48D4-1C9D-EA1926E99426}"/>
              </a:ext>
            </a:extLst>
          </p:cNvPr>
          <p:cNvSpPr txBox="1">
            <a:spLocks/>
          </p:cNvSpPr>
          <p:nvPr/>
        </p:nvSpPr>
        <p:spPr>
          <a:xfrm>
            <a:off x="5273040" y="3496377"/>
            <a:ext cx="1988045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</a:rPr>
              <a:t>Velocity</a:t>
            </a:r>
            <a:r>
              <a:rPr lang="zh-CN" altLang="en-US">
                <a:solidFill>
                  <a:srgbClr val="C00000"/>
                </a:solidFill>
              </a:rPr>
              <a:t>模版引擎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61921C37-A34A-4346-DA30-D169694F1C81}"/>
              </a:ext>
            </a:extLst>
          </p:cNvPr>
          <p:cNvSpPr txBox="1">
            <a:spLocks/>
          </p:cNvSpPr>
          <p:nvPr/>
        </p:nvSpPr>
        <p:spPr>
          <a:xfrm>
            <a:off x="5273040" y="3923482"/>
            <a:ext cx="1601721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Lombok</a:t>
            </a:r>
            <a:r>
              <a:rPr lang="zh-CN" altLang="en-US"/>
              <a:t>集成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CDE638F2-F101-41F6-3B41-7E98614CD26C}"/>
              </a:ext>
            </a:extLst>
          </p:cNvPr>
          <p:cNvSpPr txBox="1">
            <a:spLocks/>
          </p:cNvSpPr>
          <p:nvPr/>
        </p:nvSpPr>
        <p:spPr>
          <a:xfrm>
            <a:off x="5273040" y="4350587"/>
            <a:ext cx="1686680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Swagger</a:t>
            </a:r>
            <a:r>
              <a:rPr lang="zh-CN" altLang="en-US"/>
              <a:t>集成</a:t>
            </a:r>
          </a:p>
        </p:txBody>
      </p:sp>
    </p:spTree>
    <p:extLst>
      <p:ext uri="{BB962C8B-B14F-4D97-AF65-F5344CB8AC3E}">
        <p14:creationId xmlns:p14="http://schemas.microsoft.com/office/powerpoint/2010/main" val="273976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Velocity</a:t>
            </a:r>
            <a:r>
              <a:rPr lang="zh-CN" altLang="en-US"/>
              <a:t>官网：</a:t>
            </a:r>
            <a:r>
              <a:rPr lang="en-US" altLang="zh-CN">
                <a:hlinkClick r:id="rId2"/>
              </a:rPr>
              <a:t>https://velocity.apache.org/</a:t>
            </a:r>
            <a:endParaRPr lang="en-US" altLang="zh-CN"/>
          </a:p>
          <a:p>
            <a:r>
              <a:rPr lang="en-US" altLang="zh-CN"/>
              <a:t>Velocity</a:t>
            </a:r>
            <a:r>
              <a:rPr lang="zh-CN" altLang="en-US"/>
              <a:t>是一个</a:t>
            </a:r>
            <a:r>
              <a:rPr lang="en-US" altLang="zh-CN"/>
              <a:t>Java</a:t>
            </a:r>
            <a:r>
              <a:rPr lang="zh-CN" altLang="en-US"/>
              <a:t>模板引擎，它使用特定语法在模板中嵌入</a:t>
            </a:r>
            <a:r>
              <a:rPr lang="en-US" altLang="zh-CN"/>
              <a:t>Java</a:t>
            </a:r>
            <a:r>
              <a:rPr lang="zh-CN" altLang="en-US"/>
              <a:t>对象数据，实现界面与代码的分离。</a:t>
            </a:r>
            <a:endParaRPr lang="en-US" altLang="zh-CN"/>
          </a:p>
          <a:p>
            <a:r>
              <a:rPr lang="en-US" altLang="zh-CN"/>
              <a:t>Web</a:t>
            </a:r>
            <a:r>
              <a:rPr lang="zh-CN" altLang="en-US"/>
              <a:t>内容生成</a:t>
            </a:r>
            <a:endParaRPr lang="en-US" altLang="zh-CN"/>
          </a:p>
          <a:p>
            <a:r>
              <a:rPr lang="zh-CN" altLang="en-US"/>
              <a:t>代码生成 </a:t>
            </a:r>
            <a:endParaRPr lang="en-US" altLang="zh-CN"/>
          </a:p>
          <a:p>
            <a:r>
              <a:rPr lang="zh-CN" altLang="en-US"/>
              <a:t>网页静态化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Velocity</a:t>
            </a:r>
            <a:r>
              <a:rPr lang="zh-CN" altLang="en-US"/>
              <a:t>模版引擎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44CAE-CB7C-9676-DCFF-500DB8A5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354" y="2645046"/>
            <a:ext cx="7304406" cy="32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30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BE472A3-602B-D852-DFC0-7B6FCCA94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03" y="2639232"/>
            <a:ext cx="5501957" cy="167450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79C54BC-AF30-5BDB-55F3-C847B9AEF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快速入门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93649B9-7C09-416F-FC00-9F90381E8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621" y="1670947"/>
            <a:ext cx="9214230" cy="51719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利用</a:t>
            </a:r>
            <a:r>
              <a:rPr lang="en-US" altLang="zh-CN" b="0" i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Velocity</a:t>
            </a:r>
            <a:r>
              <a:rPr lang="zh-CN" altLang="en-US" b="0" i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模板，完成对数据的填充</a:t>
            </a:r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9A4B05-7AE8-5F1D-6DEC-ABF4660CD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50" y="3871913"/>
            <a:ext cx="147637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825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625939-91F5-26CB-F85D-0CDA7790A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利用</a:t>
            </a:r>
            <a:r>
              <a:rPr lang="en-US" altLang="zh-CN"/>
              <a:t>Velocity</a:t>
            </a:r>
            <a:r>
              <a:rPr lang="zh-CN" altLang="en-US"/>
              <a:t>模板，完成对数据的填充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2E867-6C94-15C9-00E7-FA53BDADA2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6600" y="1623600"/>
            <a:ext cx="9214230" cy="4219575"/>
          </a:xfrm>
        </p:spPr>
        <p:txBody>
          <a:bodyPr/>
          <a:lstStyle/>
          <a:p>
            <a:pPr marL="342900" indent="-342900">
              <a:buFont typeface="+mj-ea"/>
              <a:buAutoNum type="circleNumDbPlain"/>
            </a:pPr>
            <a:r>
              <a:rPr lang="zh-CN" altLang="en-US"/>
              <a:t>准备模板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数据填充</a:t>
            </a:r>
            <a:endParaRPr lang="en-US" altLang="zh-CN"/>
          </a:p>
          <a:p>
            <a:pPr marL="342900" indent="-342900">
              <a:buFont typeface="+mj-ea"/>
              <a:buAutoNum type="circleNumDbPlain"/>
            </a:pPr>
            <a:r>
              <a:rPr lang="zh-CN" altLang="en-US"/>
              <a:t>效果测试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4B85A1-19E3-4714-5601-662F23393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1703229"/>
            <a:ext cx="5425440" cy="251491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69E21A95-4481-1BC1-D76E-94745EB83074}"/>
              </a:ext>
            </a:extLst>
          </p:cNvPr>
          <p:cNvSpPr/>
          <p:nvPr/>
        </p:nvSpPr>
        <p:spPr>
          <a:xfrm>
            <a:off x="7457440" y="3429000"/>
            <a:ext cx="746760" cy="208280"/>
          </a:xfrm>
          <a:prstGeom prst="rect">
            <a:avLst/>
          </a:prstGeom>
          <a:noFill/>
          <a:ln>
            <a:solidFill>
              <a:srgbClr val="B6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A59B0B5-D924-F65C-E31C-3624641EE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983" y="1703229"/>
            <a:ext cx="6200457" cy="3288471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221CAFA-698D-A988-3BE6-FC5E34BB9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235" y="1703229"/>
            <a:ext cx="3333750" cy="105727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E1E5CC-A952-095F-185C-B5EA51E52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30" y="5309558"/>
            <a:ext cx="4148010" cy="1262438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75B6814-C677-0DE1-0004-FF80076736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151" y="2545810"/>
            <a:ext cx="388620" cy="38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84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h/2*cos(pi/2-ppt_r/180*pi)*9/16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1/5)*(#ppt_y-(#ppt_y+#ppt_h/2*sin(pi/2-ppt_r/180*pi)))*((2-2*$)^2-(2-2*$)^3)&#10;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h/2*cos(pi/2-ppt_r/180*pi)*9/16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1/5)*(#ppt_y-(#ppt_y+#ppt_h/2*sin(pi/2-ppt_r/180*pi)))*((2-2*$)^2-(2-2*$)^3)&#10;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h/2*cos(pi/2-ppt_r/180*pi)*9/16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1/5)*(#ppt_y-(#ppt_y+#ppt_h/2*sin(pi/2-ppt_r/180*pi)))*((2-2*$)^2-(2-2*$)^3)&#10;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h/2*cos(pi/2-ppt_r/180*pi)*9/16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1/5)*(#ppt_y-(#ppt_y+#ppt_h/2*sin(pi/2-ppt_r/180*pi)))*((2-2*$)^2-(2-2*$)^3)&#10;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0.30091 -0.282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9" y="-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79C54BC-AF30-5BDB-55F3-C847B9AEF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基础语法</a:t>
            </a:r>
            <a:r>
              <a:rPr lang="en-US" altLang="zh-CN"/>
              <a:t>-</a:t>
            </a:r>
            <a:r>
              <a:rPr lang="zh-CN" altLang="en-US"/>
              <a:t>变量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93649B9-7C09-416F-FC00-9F90381E8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621" y="1670946"/>
            <a:ext cx="9214230" cy="119417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在模板中定义变量：</a:t>
            </a:r>
            <a:r>
              <a:rPr lang="en-US" altLang="zh-CN" b="0" i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-apple-system"/>
              </a:rPr>
              <a:t>#set</a:t>
            </a:r>
            <a:r>
              <a:rPr lang="zh-CN" altLang="en-US" b="0" i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-apple-system"/>
              </a:rPr>
              <a:t>开头，比如</a:t>
            </a:r>
            <a:r>
              <a:rPr lang="en-US" altLang="zh-CN" b="0" i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-apple-system"/>
              </a:rPr>
              <a:t>#set($name = "velocity")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获取变量的值：  </a:t>
            </a:r>
            <a:r>
              <a:rPr lang="en-US" altLang="zh-CN" b="0" i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-apple-system"/>
              </a:rPr>
              <a:t>$name</a:t>
            </a:r>
            <a:r>
              <a:rPr lang="en-US" altLang="zh-CN" b="0" i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  </a:t>
            </a: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-apple-system"/>
              </a:rPr>
              <a:t>或者  </a:t>
            </a:r>
            <a:r>
              <a:rPr lang="en-US" altLang="zh-CN" b="0" i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-apple-system"/>
              </a:rPr>
              <a:t>${name}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9F5F25C-A70F-3DDC-983F-22809A8959B1}"/>
              </a:ext>
            </a:extLst>
          </p:cNvPr>
          <p:cNvGrpSpPr/>
          <p:nvPr/>
        </p:nvGrpSpPr>
        <p:grpSpPr>
          <a:xfrm>
            <a:off x="948135" y="5508248"/>
            <a:ext cx="10585053" cy="448408"/>
            <a:chOff x="710879" y="5978768"/>
            <a:chExt cx="7903725" cy="448408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786816C3-ADC8-BBC0-ACEE-5267E1DC53E1}"/>
                </a:ext>
              </a:extLst>
            </p:cNvPr>
            <p:cNvSpPr/>
            <p:nvPr/>
          </p:nvSpPr>
          <p:spPr>
            <a:xfrm>
              <a:off x="710881" y="5978769"/>
              <a:ext cx="7903723" cy="448407"/>
            </a:xfrm>
            <a:prstGeom prst="roundRect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188000" rtlCol="0" anchor="ctr"/>
            <a:lstStyle/>
            <a:p>
              <a:r>
                <a:rPr lang="zh-CN" altLang="en-US" sz="1400">
                  <a:solidFill>
                    <a:srgbClr val="C00000"/>
                  </a:solidFill>
                  <a:latin typeface="+mn-ea"/>
                  <a:cs typeface="阿里巴巴普惠体" panose="00020600040101010101" pitchFamily="18" charset="-122"/>
                </a:rPr>
                <a:t>当在字符串中拼接变量时，使用</a:t>
              </a:r>
              <a:r>
                <a:rPr lang="en-US" altLang="zh-CN" sz="1400">
                  <a:solidFill>
                    <a:srgbClr val="C00000"/>
                  </a:solidFill>
                  <a:latin typeface="+mn-ea"/>
                  <a:cs typeface="阿里巴巴普惠体" panose="00020600040101010101" pitchFamily="18" charset="-122"/>
                </a:rPr>
                <a:t>${xxx}</a:t>
              </a:r>
              <a:r>
                <a:rPr lang="zh-CN" altLang="en-US" sz="1400">
                  <a:solidFill>
                    <a:srgbClr val="C00000"/>
                  </a:solidFill>
                  <a:latin typeface="+mn-ea"/>
                  <a:cs typeface="阿里巴巴普惠体" panose="00020600040101010101" pitchFamily="18" charset="-122"/>
                </a:rPr>
                <a:t>这样的语法</a:t>
              </a:r>
              <a:endParaRPr lang="en-US" altLang="zh-CN" sz="1400">
                <a:solidFill>
                  <a:srgbClr val="C00000"/>
                </a:solidFill>
                <a:latin typeface="+mn-ea"/>
                <a:cs typeface="阿里巴巴普惠体" panose="00020600040101010101" pitchFamily="18" charset="-122"/>
              </a:endParaRPr>
            </a:p>
          </p:txBody>
        </p:sp>
        <p:sp>
          <p:nvSpPr>
            <p:cNvPr id="4" name="矩形: 圆顶角 3">
              <a:extLst>
                <a:ext uri="{FF2B5EF4-FFF2-40B4-BE49-F238E27FC236}">
                  <a16:creationId xmlns:a16="http://schemas.microsoft.com/office/drawing/2014/main" id="{6E94C7B4-FE38-7179-0BD4-E9CF59B2E569}"/>
                </a:ext>
              </a:extLst>
            </p:cNvPr>
            <p:cNvSpPr/>
            <p:nvPr/>
          </p:nvSpPr>
          <p:spPr>
            <a:xfrm rot="16200000">
              <a:off x="1000720" y="5688927"/>
              <a:ext cx="448407" cy="1028089"/>
            </a:xfrm>
            <a:prstGeom prst="round2Same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Shape 2468">
              <a:extLst>
                <a:ext uri="{FF2B5EF4-FFF2-40B4-BE49-F238E27FC236}">
                  <a16:creationId xmlns:a16="http://schemas.microsoft.com/office/drawing/2014/main" id="{60BFBDBE-6DD0-E9C0-3087-6BBFF085E039}"/>
                </a:ext>
              </a:extLst>
            </p:cNvPr>
            <p:cNvSpPr/>
            <p:nvPr/>
          </p:nvSpPr>
          <p:spPr>
            <a:xfrm>
              <a:off x="810436" y="6084881"/>
              <a:ext cx="279459" cy="22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636" y="20400"/>
                  </a:moveTo>
                  <a:lnTo>
                    <a:pt x="1964" y="20400"/>
                  </a:lnTo>
                  <a:cubicBezTo>
                    <a:pt x="1422" y="20400"/>
                    <a:pt x="982" y="19862"/>
                    <a:pt x="982" y="19200"/>
                  </a:cubicBezTo>
                  <a:cubicBezTo>
                    <a:pt x="982" y="18949"/>
                    <a:pt x="1025" y="18796"/>
                    <a:pt x="1048" y="18734"/>
                  </a:cubicBezTo>
                  <a:cubicBezTo>
                    <a:pt x="1065" y="18712"/>
                    <a:pt x="1048" y="18729"/>
                    <a:pt x="1078" y="18673"/>
                  </a:cubicBezTo>
                  <a:lnTo>
                    <a:pt x="9914" y="1873"/>
                  </a:lnTo>
                  <a:cubicBezTo>
                    <a:pt x="9930" y="1843"/>
                    <a:pt x="9944" y="1813"/>
                    <a:pt x="9957" y="1783"/>
                  </a:cubicBezTo>
                  <a:cubicBezTo>
                    <a:pt x="9960" y="1778"/>
                    <a:pt x="10234" y="1200"/>
                    <a:pt x="10800" y="1200"/>
                  </a:cubicBezTo>
                  <a:cubicBezTo>
                    <a:pt x="11366" y="1200"/>
                    <a:pt x="11588" y="1654"/>
                    <a:pt x="11617" y="1719"/>
                  </a:cubicBezTo>
                  <a:cubicBezTo>
                    <a:pt x="11641" y="1792"/>
                    <a:pt x="11650" y="1806"/>
                    <a:pt x="11686" y="1873"/>
                  </a:cubicBezTo>
                  <a:lnTo>
                    <a:pt x="20522" y="18673"/>
                  </a:lnTo>
                  <a:cubicBezTo>
                    <a:pt x="20535" y="18697"/>
                    <a:pt x="20548" y="18720"/>
                    <a:pt x="20562" y="18744"/>
                  </a:cubicBezTo>
                  <a:cubicBezTo>
                    <a:pt x="20576" y="18785"/>
                    <a:pt x="20618" y="18928"/>
                    <a:pt x="20618" y="19200"/>
                  </a:cubicBezTo>
                  <a:cubicBezTo>
                    <a:pt x="20618" y="19862"/>
                    <a:pt x="20177" y="20400"/>
                    <a:pt x="19636" y="20400"/>
                  </a:cubicBezTo>
                  <a:moveTo>
                    <a:pt x="21348" y="18023"/>
                  </a:moveTo>
                  <a:lnTo>
                    <a:pt x="12511" y="1223"/>
                  </a:lnTo>
                  <a:cubicBezTo>
                    <a:pt x="12511" y="1223"/>
                    <a:pt x="12058" y="0"/>
                    <a:pt x="10800" y="0"/>
                  </a:cubicBezTo>
                  <a:cubicBezTo>
                    <a:pt x="9616" y="0"/>
                    <a:pt x="9089" y="1223"/>
                    <a:pt x="9089" y="1223"/>
                  </a:cubicBezTo>
                  <a:lnTo>
                    <a:pt x="252" y="18023"/>
                  </a:lnTo>
                  <a:cubicBezTo>
                    <a:pt x="252" y="18023"/>
                    <a:pt x="0" y="18421"/>
                    <a:pt x="0" y="19200"/>
                  </a:cubicBezTo>
                  <a:cubicBezTo>
                    <a:pt x="0" y="20526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526"/>
                    <a:pt x="21600" y="19200"/>
                  </a:cubicBezTo>
                  <a:cubicBezTo>
                    <a:pt x="21600" y="18362"/>
                    <a:pt x="21348" y="18023"/>
                    <a:pt x="21348" y="18023"/>
                  </a:cubicBezTo>
                  <a:moveTo>
                    <a:pt x="10800" y="15600"/>
                  </a:moveTo>
                  <a:cubicBezTo>
                    <a:pt x="10258" y="15600"/>
                    <a:pt x="9818" y="16138"/>
                    <a:pt x="9818" y="16800"/>
                  </a:cubicBezTo>
                  <a:cubicBezTo>
                    <a:pt x="9818" y="17462"/>
                    <a:pt x="10258" y="18000"/>
                    <a:pt x="10800" y="18000"/>
                  </a:cubicBezTo>
                  <a:cubicBezTo>
                    <a:pt x="11342" y="18000"/>
                    <a:pt x="11782" y="17462"/>
                    <a:pt x="11782" y="16800"/>
                  </a:cubicBezTo>
                  <a:cubicBezTo>
                    <a:pt x="11782" y="16138"/>
                    <a:pt x="11342" y="15600"/>
                    <a:pt x="10800" y="15600"/>
                  </a:cubicBezTo>
                  <a:moveTo>
                    <a:pt x="10800" y="6000"/>
                  </a:moveTo>
                  <a:cubicBezTo>
                    <a:pt x="10258" y="6000"/>
                    <a:pt x="9818" y="6538"/>
                    <a:pt x="9818" y="7200"/>
                  </a:cubicBezTo>
                  <a:lnTo>
                    <a:pt x="10309" y="13800"/>
                  </a:lnTo>
                  <a:cubicBezTo>
                    <a:pt x="10309" y="14132"/>
                    <a:pt x="10529" y="14400"/>
                    <a:pt x="10800" y="14400"/>
                  </a:cubicBezTo>
                  <a:cubicBezTo>
                    <a:pt x="11071" y="14400"/>
                    <a:pt x="11291" y="14132"/>
                    <a:pt x="11291" y="13800"/>
                  </a:cubicBezTo>
                  <a:lnTo>
                    <a:pt x="11782" y="7200"/>
                  </a:lnTo>
                  <a:cubicBezTo>
                    <a:pt x="11782" y="6538"/>
                    <a:pt x="11342" y="6000"/>
                    <a:pt x="10800" y="6000"/>
                  </a:cubicBezTo>
                </a:path>
              </a:pathLst>
            </a:custGeom>
            <a:solidFill>
              <a:schemeClr val="bg1"/>
            </a:solidFill>
            <a:ln w="12700">
              <a:noFill/>
              <a:miter lim="400000"/>
            </a:ln>
          </p:spPr>
          <p:txBody>
            <a:bodyPr lIns="19047" tIns="19047" rIns="19047" bIns="19047" anchor="ctr"/>
            <a:lstStyle/>
            <a:p>
              <a:pPr algn="ctr" defTabSz="228519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62" b="1" noProof="1">
                <a:solidFill>
                  <a:srgbClr val="F4B246"/>
                </a:solidFill>
                <a:latin typeface="+mn-ea"/>
                <a:cs typeface="Arial" panose="020B0604020202020204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86A4F22-DB23-94F7-58B7-412B1C1431E2}"/>
                </a:ext>
              </a:extLst>
            </p:cNvPr>
            <p:cNvSpPr txBox="1"/>
            <p:nvPr/>
          </p:nvSpPr>
          <p:spPr>
            <a:xfrm>
              <a:off x="1099258" y="6038494"/>
              <a:ext cx="639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注意：</a:t>
              </a:r>
              <a:endParaRPr lang="zh-CN" altLang="en-US" sz="105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AF227F99-9C2B-A2C8-5E60-A27EBB84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67" y="2744788"/>
            <a:ext cx="3165349" cy="180435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67908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1BEF665-E6EA-4481-E238-D1280CF6A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81258" y="1259634"/>
            <a:ext cx="5973761" cy="3691031"/>
          </a:xfrm>
        </p:spPr>
        <p:txBody>
          <a:bodyPr/>
          <a:lstStyle/>
          <a:p>
            <a:r>
              <a:rPr lang="zh-CN" altLang="en-US"/>
              <a:t>代码生成器</a:t>
            </a:r>
            <a:endParaRPr lang="en-US" altLang="zh-CN"/>
          </a:p>
          <a:p>
            <a:r>
              <a:rPr lang="en-US" altLang="zh-CN"/>
              <a:t>RBAC</a:t>
            </a:r>
            <a:r>
              <a:rPr lang="zh-CN" altLang="en-US"/>
              <a:t>权限控制</a:t>
            </a:r>
            <a:endParaRPr lang="en-US" altLang="zh-CN"/>
          </a:p>
          <a:p>
            <a:r>
              <a:rPr lang="zh-CN" altLang="en-US"/>
              <a:t>异步任务管理器</a:t>
            </a:r>
            <a:endParaRPr lang="en-US" altLang="zh-CN"/>
          </a:p>
          <a:p>
            <a:r>
              <a:rPr lang="zh-CN" altLang="en-US"/>
              <a:t>操作日志</a:t>
            </a:r>
            <a:endParaRPr lang="en-US" altLang="zh-CN"/>
          </a:p>
          <a:p>
            <a:r>
              <a:rPr lang="zh-CN" altLang="en-US"/>
              <a:t>定时任务</a:t>
            </a:r>
            <a:endParaRPr lang="en-US" altLang="zh-CN"/>
          </a:p>
          <a:p>
            <a:r>
              <a:rPr lang="zh-CN" altLang="en-US"/>
              <a:t>数据权限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743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79C54BC-AF30-5BDB-55F3-C847B9AEF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基础语法</a:t>
            </a:r>
            <a:r>
              <a:rPr lang="en-US" altLang="zh-CN"/>
              <a:t>-</a:t>
            </a:r>
            <a:r>
              <a:rPr lang="zh-CN" altLang="en-US"/>
              <a:t>循环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93649B9-7C09-416F-FC00-9F90381E8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621" y="1670946"/>
            <a:ext cx="9214230" cy="119417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循环的语法：</a:t>
            </a:r>
            <a:r>
              <a:rPr lang="en-US" altLang="zh-CN" b="0" i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#foreach(…) ... #end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EE96FD-A032-6EDF-14D2-FD889E3B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5" y="2744788"/>
            <a:ext cx="6000750" cy="1800225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25907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79C54BC-AF30-5BDB-55F3-C847B9AEF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基础语法</a:t>
            </a:r>
            <a:r>
              <a:rPr lang="en-US" altLang="zh-CN"/>
              <a:t>-if</a:t>
            </a:r>
            <a:r>
              <a:rPr lang="zh-CN" altLang="en-US"/>
              <a:t>判断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893649B9-7C09-416F-FC00-9F90381E87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6621" y="1670946"/>
            <a:ext cx="9214230" cy="119417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0" i="0">
                <a:solidFill>
                  <a:srgbClr val="060607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判断的语法：</a:t>
            </a:r>
            <a:r>
              <a:rPr lang="en-US" altLang="zh-CN" b="0" i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#if(condition) ... #elseif(condition) ... #else ... #end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10472C-F42D-BC5A-DABE-E2C7FA65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11" y="2744788"/>
            <a:ext cx="2450229" cy="2946227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C545EB-CB36-6460-BD10-C47EBA6D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506" y="2744788"/>
            <a:ext cx="3705225" cy="13716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789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h/2*cos(pi/2-ppt_r/180*pi)*9/16)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(1/5)*(#ppt_y-(#ppt_y+#ppt_h/2*sin(pi/2-ppt_r/180*pi)))*((2-2*$)^2-(2-2*$)^3)&#10;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模板阅读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Velocity</a:t>
            </a:r>
            <a:r>
              <a:rPr lang="zh-CN" altLang="en-US"/>
              <a:t>模版引擎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939BD0-606C-41F7-28C3-73D864738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4"/>
          <a:stretch/>
        </p:blipFill>
        <p:spPr>
          <a:xfrm>
            <a:off x="3195003" y="1747520"/>
            <a:ext cx="3305343" cy="452120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3F51A4-046E-D08A-9A08-88978E41C847}"/>
              </a:ext>
            </a:extLst>
          </p:cNvPr>
          <p:cNvSpPr/>
          <p:nvPr/>
        </p:nvSpPr>
        <p:spPr>
          <a:xfrm>
            <a:off x="4724400" y="3647661"/>
            <a:ext cx="1775946" cy="456979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86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D2EBC4-F499-4E52-B1C6-B3966EE72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代码生成器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38192-24E3-E653-4352-4907E612D9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1265738C-9A25-DF8F-E051-0D6E892E886C}"/>
              </a:ext>
            </a:extLst>
          </p:cNvPr>
          <p:cNvSpPr txBox="1">
            <a:spLocks/>
          </p:cNvSpPr>
          <p:nvPr/>
        </p:nvSpPr>
        <p:spPr>
          <a:xfrm>
            <a:off x="5273040" y="3069272"/>
            <a:ext cx="1223412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源码分析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4D4A1B96-D108-48D4-1C9D-EA1926E99426}"/>
              </a:ext>
            </a:extLst>
          </p:cNvPr>
          <p:cNvSpPr txBox="1">
            <a:spLocks/>
          </p:cNvSpPr>
          <p:nvPr/>
        </p:nvSpPr>
        <p:spPr>
          <a:xfrm>
            <a:off x="5273040" y="3496377"/>
            <a:ext cx="1988045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Velocity</a:t>
            </a:r>
            <a:r>
              <a:rPr lang="zh-CN" altLang="en-US"/>
              <a:t>模版引擎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61921C37-A34A-4346-DA30-D169694F1C81}"/>
              </a:ext>
            </a:extLst>
          </p:cNvPr>
          <p:cNvSpPr txBox="1">
            <a:spLocks/>
          </p:cNvSpPr>
          <p:nvPr/>
        </p:nvSpPr>
        <p:spPr>
          <a:xfrm>
            <a:off x="5273040" y="3923482"/>
            <a:ext cx="1601721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</a:rPr>
              <a:t>Lombok</a:t>
            </a:r>
            <a:r>
              <a:rPr lang="zh-CN" altLang="en-US">
                <a:solidFill>
                  <a:srgbClr val="C00000"/>
                </a:solidFill>
              </a:rPr>
              <a:t>集成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CDE638F2-F101-41F6-3B41-7E98614CD26C}"/>
              </a:ext>
            </a:extLst>
          </p:cNvPr>
          <p:cNvSpPr txBox="1">
            <a:spLocks/>
          </p:cNvSpPr>
          <p:nvPr/>
        </p:nvSpPr>
        <p:spPr>
          <a:xfrm>
            <a:off x="5273040" y="4350587"/>
            <a:ext cx="1686680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Swagger</a:t>
            </a:r>
            <a:r>
              <a:rPr lang="zh-CN" altLang="en-US"/>
              <a:t>集成</a:t>
            </a:r>
          </a:p>
        </p:txBody>
      </p:sp>
    </p:spTree>
    <p:extLst>
      <p:ext uri="{BB962C8B-B14F-4D97-AF65-F5344CB8AC3E}">
        <p14:creationId xmlns:p14="http://schemas.microsoft.com/office/powerpoint/2010/main" val="187511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777178"/>
          </a:xfrm>
        </p:spPr>
        <p:txBody>
          <a:bodyPr/>
          <a:lstStyle/>
          <a:p>
            <a:r>
              <a:rPr lang="zh-CN" altLang="en-US"/>
              <a:t>改造</a:t>
            </a:r>
            <a:r>
              <a:rPr lang="en-US" altLang="zh-CN"/>
              <a:t>domain</a:t>
            </a:r>
            <a:r>
              <a:rPr lang="zh-CN" altLang="en-US"/>
              <a:t>模板，支持</a:t>
            </a:r>
            <a:r>
              <a:rPr lang="en-US" altLang="zh-CN"/>
              <a:t>Lombok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Lombok</a:t>
            </a:r>
            <a:r>
              <a:rPr lang="zh-CN" altLang="en-US"/>
              <a:t>集成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939BD0-606C-41F7-28C3-73D864738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4"/>
          <a:stretch/>
        </p:blipFill>
        <p:spPr>
          <a:xfrm>
            <a:off x="7086283" y="1590102"/>
            <a:ext cx="3305343" cy="452120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3F51A4-046E-D08A-9A08-88978E41C847}"/>
              </a:ext>
            </a:extLst>
          </p:cNvPr>
          <p:cNvSpPr/>
          <p:nvPr/>
        </p:nvSpPr>
        <p:spPr>
          <a:xfrm>
            <a:off x="8615680" y="3751702"/>
            <a:ext cx="1775946" cy="195520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489234-949D-1F02-B7CE-6132F75E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94" y="2410398"/>
            <a:ext cx="4276725" cy="285750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6548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D2EBC4-F499-4E52-B1C6-B3966EE72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代码生成器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38192-24E3-E653-4352-4907E612D9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1265738C-9A25-DF8F-E051-0D6E892E886C}"/>
              </a:ext>
            </a:extLst>
          </p:cNvPr>
          <p:cNvSpPr txBox="1">
            <a:spLocks/>
          </p:cNvSpPr>
          <p:nvPr/>
        </p:nvSpPr>
        <p:spPr>
          <a:xfrm>
            <a:off x="5273040" y="3069272"/>
            <a:ext cx="1223412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源码分析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4D4A1B96-D108-48D4-1C9D-EA1926E99426}"/>
              </a:ext>
            </a:extLst>
          </p:cNvPr>
          <p:cNvSpPr txBox="1">
            <a:spLocks/>
          </p:cNvSpPr>
          <p:nvPr/>
        </p:nvSpPr>
        <p:spPr>
          <a:xfrm>
            <a:off x="5273040" y="3496377"/>
            <a:ext cx="1988045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Velocity</a:t>
            </a:r>
            <a:r>
              <a:rPr lang="zh-CN" altLang="en-US"/>
              <a:t>模版引擎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61921C37-A34A-4346-DA30-D169694F1C81}"/>
              </a:ext>
            </a:extLst>
          </p:cNvPr>
          <p:cNvSpPr txBox="1">
            <a:spLocks/>
          </p:cNvSpPr>
          <p:nvPr/>
        </p:nvSpPr>
        <p:spPr>
          <a:xfrm>
            <a:off x="5273040" y="3923482"/>
            <a:ext cx="1601721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Lombok</a:t>
            </a:r>
            <a:r>
              <a:rPr lang="zh-CN" altLang="en-US"/>
              <a:t>集成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CDE638F2-F101-41F6-3B41-7E98614CD26C}"/>
              </a:ext>
            </a:extLst>
          </p:cNvPr>
          <p:cNvSpPr txBox="1">
            <a:spLocks/>
          </p:cNvSpPr>
          <p:nvPr/>
        </p:nvSpPr>
        <p:spPr>
          <a:xfrm>
            <a:off x="5273040" y="4350587"/>
            <a:ext cx="1686680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rgbClr val="C00000"/>
                </a:solidFill>
              </a:rPr>
              <a:t>Swagger</a:t>
            </a:r>
            <a:r>
              <a:rPr lang="zh-CN" altLang="en-US">
                <a:solidFill>
                  <a:srgbClr val="C00000"/>
                </a:solidFill>
              </a:rPr>
              <a:t>集成</a:t>
            </a:r>
          </a:p>
        </p:txBody>
      </p:sp>
    </p:spTree>
    <p:extLst>
      <p:ext uri="{BB962C8B-B14F-4D97-AF65-F5344CB8AC3E}">
        <p14:creationId xmlns:p14="http://schemas.microsoft.com/office/powerpoint/2010/main" val="998231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777178"/>
          </a:xfrm>
        </p:spPr>
        <p:txBody>
          <a:bodyPr/>
          <a:lstStyle/>
          <a:p>
            <a:r>
              <a:rPr lang="zh-CN" altLang="en-US"/>
              <a:t>改造</a:t>
            </a:r>
            <a:r>
              <a:rPr lang="en-US" altLang="zh-CN"/>
              <a:t>Controller</a:t>
            </a:r>
            <a:r>
              <a:rPr lang="zh-CN" altLang="en-US"/>
              <a:t>模板，支持</a:t>
            </a:r>
            <a:r>
              <a:rPr lang="en-US" altLang="zh-CN"/>
              <a:t>Swagger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Swagger</a:t>
            </a:r>
            <a:r>
              <a:rPr lang="zh-CN" altLang="en-US"/>
              <a:t>集成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939BD0-606C-41F7-28C3-73D8647384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4"/>
          <a:stretch/>
        </p:blipFill>
        <p:spPr>
          <a:xfrm>
            <a:off x="7086283" y="1590102"/>
            <a:ext cx="3305343" cy="452120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33F51A4-046E-D08A-9A08-88978E41C847}"/>
              </a:ext>
            </a:extLst>
          </p:cNvPr>
          <p:cNvSpPr/>
          <p:nvPr/>
        </p:nvSpPr>
        <p:spPr>
          <a:xfrm>
            <a:off x="8610918" y="3528182"/>
            <a:ext cx="1775946" cy="195520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0DFF13-329B-7894-913C-B9A8218F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03" y="2438073"/>
            <a:ext cx="4602480" cy="3288712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3542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564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AD2EBC4-F499-4E52-B1C6-B3966EE725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代码生成器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738192-24E3-E653-4352-4907E612D9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6" name="!!a">
            <a:extLst>
              <a:ext uri="{FF2B5EF4-FFF2-40B4-BE49-F238E27FC236}">
                <a16:creationId xmlns:a16="http://schemas.microsoft.com/office/drawing/2014/main" id="{1265738C-9A25-DF8F-E051-0D6E892E886C}"/>
              </a:ext>
            </a:extLst>
          </p:cNvPr>
          <p:cNvSpPr txBox="1">
            <a:spLocks/>
          </p:cNvSpPr>
          <p:nvPr/>
        </p:nvSpPr>
        <p:spPr>
          <a:xfrm>
            <a:off x="5273040" y="3069272"/>
            <a:ext cx="1223412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rgbClr val="C00000"/>
                </a:solidFill>
              </a:rPr>
              <a:t>源码分析</a:t>
            </a:r>
          </a:p>
        </p:txBody>
      </p:sp>
      <p:sp>
        <p:nvSpPr>
          <p:cNvPr id="7" name="文本占位符 4">
            <a:extLst>
              <a:ext uri="{FF2B5EF4-FFF2-40B4-BE49-F238E27FC236}">
                <a16:creationId xmlns:a16="http://schemas.microsoft.com/office/drawing/2014/main" id="{4D4A1B96-D108-48D4-1C9D-EA1926E99426}"/>
              </a:ext>
            </a:extLst>
          </p:cNvPr>
          <p:cNvSpPr txBox="1">
            <a:spLocks/>
          </p:cNvSpPr>
          <p:nvPr/>
        </p:nvSpPr>
        <p:spPr>
          <a:xfrm>
            <a:off x="5273040" y="3496377"/>
            <a:ext cx="1988045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Velocity</a:t>
            </a:r>
            <a:r>
              <a:rPr lang="zh-CN" altLang="en-US"/>
              <a:t>模版引擎</a:t>
            </a:r>
          </a:p>
        </p:txBody>
      </p:sp>
      <p:sp>
        <p:nvSpPr>
          <p:cNvPr id="8" name="文本占位符 4">
            <a:extLst>
              <a:ext uri="{FF2B5EF4-FFF2-40B4-BE49-F238E27FC236}">
                <a16:creationId xmlns:a16="http://schemas.microsoft.com/office/drawing/2014/main" id="{61921C37-A34A-4346-DA30-D169694F1C81}"/>
              </a:ext>
            </a:extLst>
          </p:cNvPr>
          <p:cNvSpPr txBox="1">
            <a:spLocks/>
          </p:cNvSpPr>
          <p:nvPr/>
        </p:nvSpPr>
        <p:spPr>
          <a:xfrm>
            <a:off x="5273040" y="3923482"/>
            <a:ext cx="1601721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Lombok</a:t>
            </a:r>
            <a:r>
              <a:rPr lang="zh-CN" altLang="en-US"/>
              <a:t>集成</a:t>
            </a:r>
          </a:p>
        </p:txBody>
      </p:sp>
      <p:sp>
        <p:nvSpPr>
          <p:cNvPr id="9" name="文本占位符 4">
            <a:extLst>
              <a:ext uri="{FF2B5EF4-FFF2-40B4-BE49-F238E27FC236}">
                <a16:creationId xmlns:a16="http://schemas.microsoft.com/office/drawing/2014/main" id="{CDE638F2-F101-41F6-3B41-7E98614CD26C}"/>
              </a:ext>
            </a:extLst>
          </p:cNvPr>
          <p:cNvSpPr txBox="1">
            <a:spLocks/>
          </p:cNvSpPr>
          <p:nvPr/>
        </p:nvSpPr>
        <p:spPr>
          <a:xfrm>
            <a:off x="5273040" y="4350587"/>
            <a:ext cx="1686680" cy="42710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Swagger</a:t>
            </a:r>
            <a:r>
              <a:rPr lang="zh-CN" altLang="en-US"/>
              <a:t>集成</a:t>
            </a:r>
          </a:p>
        </p:txBody>
      </p:sp>
    </p:spTree>
    <p:extLst>
      <p:ext uri="{BB962C8B-B14F-4D97-AF65-F5344CB8AC3E}">
        <p14:creationId xmlns:p14="http://schemas.microsoft.com/office/powerpoint/2010/main" val="3940822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代码生成器：导入表结构（预览、编辑、删除、同步）、生成前后端代码</a:t>
            </a:r>
          </a:p>
        </p:txBody>
      </p:sp>
      <p:sp>
        <p:nvSpPr>
          <p:cNvPr id="5" name="!!a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75FC39-8AA6-8488-1B90-F450B3DE9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95" y="2317592"/>
            <a:ext cx="9799466" cy="385054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86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代码生成器表结构说明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B121DC-02E3-8FC7-D478-24B7CFA31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89" y="2348860"/>
            <a:ext cx="3895933" cy="40357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A9E088-C808-06FD-57D1-2ADD8E3EE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608" y="2348861"/>
            <a:ext cx="4118280" cy="403578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72BB7BE-D655-724A-EAFE-C0025476D3BB}"/>
              </a:ext>
            </a:extLst>
          </p:cNvPr>
          <p:cNvSpPr/>
          <p:nvPr/>
        </p:nvSpPr>
        <p:spPr>
          <a:xfrm>
            <a:off x="925789" y="2794000"/>
            <a:ext cx="3895933" cy="365760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3CB6B4-7870-907C-6F57-61E182749301}"/>
              </a:ext>
            </a:extLst>
          </p:cNvPr>
          <p:cNvSpPr/>
          <p:nvPr/>
        </p:nvSpPr>
        <p:spPr>
          <a:xfrm>
            <a:off x="925789" y="3490755"/>
            <a:ext cx="3895933" cy="207486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4C7117D-65C5-3082-1840-7A72D5219874}"/>
              </a:ext>
            </a:extLst>
          </p:cNvPr>
          <p:cNvSpPr/>
          <p:nvPr/>
        </p:nvSpPr>
        <p:spPr>
          <a:xfrm>
            <a:off x="925788" y="4755675"/>
            <a:ext cx="3895933" cy="207486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43ED42-5FC0-1535-7275-1DC1B3599762}"/>
              </a:ext>
            </a:extLst>
          </p:cNvPr>
          <p:cNvSpPr/>
          <p:nvPr/>
        </p:nvSpPr>
        <p:spPr>
          <a:xfrm>
            <a:off x="925787" y="6177161"/>
            <a:ext cx="3895933" cy="207486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225DE5-F333-A445-783B-878FA00058C1}"/>
              </a:ext>
            </a:extLst>
          </p:cNvPr>
          <p:cNvSpPr/>
          <p:nvPr/>
        </p:nvSpPr>
        <p:spPr>
          <a:xfrm>
            <a:off x="925787" y="2613102"/>
            <a:ext cx="3895933" cy="162000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DDF2BF-79C1-1C38-2B5F-D990817CBD10}"/>
              </a:ext>
            </a:extLst>
          </p:cNvPr>
          <p:cNvSpPr/>
          <p:nvPr/>
        </p:nvSpPr>
        <p:spPr>
          <a:xfrm>
            <a:off x="5867608" y="2769553"/>
            <a:ext cx="4118280" cy="154622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45FF90F9-45B8-6D19-EBB4-8BFFF945FFA7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>
            <a:off x="4821720" y="2694102"/>
            <a:ext cx="1045888" cy="152762"/>
          </a:xfrm>
          <a:prstGeom prst="bent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765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0881" y="1590102"/>
            <a:ext cx="10749598" cy="517190"/>
          </a:xfrm>
        </p:spPr>
        <p:txBody>
          <a:bodyPr/>
          <a:lstStyle/>
          <a:p>
            <a:r>
              <a:rPr lang="zh-CN" altLang="en-US"/>
              <a:t>代码生成器目录结构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7D8786-151A-BDA7-522F-BA0ABF8A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679" y="1260714"/>
            <a:ext cx="2471196" cy="52678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B1224B-5D83-EEBF-5828-F9B364E27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53" y="2368868"/>
            <a:ext cx="2693001" cy="3346502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BC804A-8A72-6188-FEEA-91BABFACA6D5}"/>
              </a:ext>
            </a:extLst>
          </p:cNvPr>
          <p:cNvSpPr/>
          <p:nvPr/>
        </p:nvSpPr>
        <p:spPr>
          <a:xfrm>
            <a:off x="1120253" y="3483254"/>
            <a:ext cx="2693001" cy="198000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57AA595-D9AB-117A-F996-8A7365EDD2FF}"/>
              </a:ext>
            </a:extLst>
          </p:cNvPr>
          <p:cNvSpPr/>
          <p:nvPr/>
        </p:nvSpPr>
        <p:spPr>
          <a:xfrm>
            <a:off x="1120252" y="3711602"/>
            <a:ext cx="2693001" cy="862430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F670F1-E95D-4FA6-377A-A7524305B8F0}"/>
              </a:ext>
            </a:extLst>
          </p:cNvPr>
          <p:cNvSpPr/>
          <p:nvPr/>
        </p:nvSpPr>
        <p:spPr>
          <a:xfrm>
            <a:off x="1120251" y="5498249"/>
            <a:ext cx="2693001" cy="198000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F8C255-AF73-C208-35E1-0D92FF66B1C9}"/>
              </a:ext>
            </a:extLst>
          </p:cNvPr>
          <p:cNvSpPr/>
          <p:nvPr/>
        </p:nvSpPr>
        <p:spPr>
          <a:xfrm>
            <a:off x="1120251" y="5040492"/>
            <a:ext cx="2693001" cy="198000"/>
          </a:xfrm>
          <a:prstGeom prst="rect">
            <a:avLst/>
          </a:prstGeom>
          <a:solidFill>
            <a:srgbClr val="FF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7C104D7-0211-0CFD-A65B-5EA2E902E4FC}"/>
              </a:ext>
            </a:extLst>
          </p:cNvPr>
          <p:cNvSpPr/>
          <p:nvPr/>
        </p:nvSpPr>
        <p:spPr>
          <a:xfrm>
            <a:off x="1120251" y="5269902"/>
            <a:ext cx="2693001" cy="198000"/>
          </a:xfrm>
          <a:prstGeom prst="rect">
            <a:avLst/>
          </a:prstGeom>
          <a:solidFill>
            <a:schemeClr val="accent1">
              <a:lumMod val="5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091388-72ED-784E-F489-47D36CE30213}"/>
              </a:ext>
            </a:extLst>
          </p:cNvPr>
          <p:cNvSpPr/>
          <p:nvPr/>
        </p:nvSpPr>
        <p:spPr>
          <a:xfrm>
            <a:off x="1120251" y="4612928"/>
            <a:ext cx="2693001" cy="198000"/>
          </a:xfrm>
          <a:prstGeom prst="rect">
            <a:avLst/>
          </a:prstGeom>
          <a:solidFill>
            <a:schemeClr val="accent1">
              <a:lumMod val="5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4DC3E0-E2A0-0DD9-E995-85E35F4A0B5F}"/>
              </a:ext>
            </a:extLst>
          </p:cNvPr>
          <p:cNvSpPr txBox="1"/>
          <p:nvPr/>
        </p:nvSpPr>
        <p:spPr>
          <a:xfrm>
            <a:off x="3813252" y="3482038"/>
            <a:ext cx="203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读取代码生成相关配置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C20B80-C90C-9F68-F2B2-C926F8D4A749}"/>
              </a:ext>
            </a:extLst>
          </p:cNvPr>
          <p:cNvSpPr txBox="1"/>
          <p:nvPr/>
        </p:nvSpPr>
        <p:spPr>
          <a:xfrm>
            <a:off x="3813252" y="3900870"/>
            <a:ext cx="2036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三层代码、实体类、</a:t>
            </a:r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Mapper</a:t>
            </a: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映射文件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920D86D-9A84-8864-65CD-974B358DA7F5}"/>
              </a:ext>
            </a:extLst>
          </p:cNvPr>
          <p:cNvSpPr txBox="1"/>
          <p:nvPr/>
        </p:nvSpPr>
        <p:spPr>
          <a:xfrm>
            <a:off x="3813251" y="4560729"/>
            <a:ext cx="203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Velocity</a:t>
            </a: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模板工具类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4FC8163-A283-0460-D851-FBFC40F0BA31}"/>
              </a:ext>
            </a:extLst>
          </p:cNvPr>
          <p:cNvSpPr/>
          <p:nvPr/>
        </p:nvSpPr>
        <p:spPr>
          <a:xfrm>
            <a:off x="6067196" y="2908300"/>
            <a:ext cx="2494759" cy="180000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217A9C6-D50A-5AB5-8D6E-4A5CD1E54E96}"/>
              </a:ext>
            </a:extLst>
          </p:cNvPr>
          <p:cNvSpPr/>
          <p:nvPr/>
        </p:nvSpPr>
        <p:spPr>
          <a:xfrm>
            <a:off x="6067195" y="5465822"/>
            <a:ext cx="2494759" cy="518758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E5032C-62A9-F7F4-F352-F5C0FB288D5C}"/>
              </a:ext>
            </a:extLst>
          </p:cNvPr>
          <p:cNvSpPr/>
          <p:nvPr/>
        </p:nvSpPr>
        <p:spPr>
          <a:xfrm>
            <a:off x="6077356" y="6001290"/>
            <a:ext cx="2494759" cy="180000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AB9486-FB06-3CA6-DCBB-03B75C7A58B6}"/>
              </a:ext>
            </a:extLst>
          </p:cNvPr>
          <p:cNvSpPr/>
          <p:nvPr/>
        </p:nvSpPr>
        <p:spPr>
          <a:xfrm>
            <a:off x="6077356" y="6198000"/>
            <a:ext cx="2494759" cy="180000"/>
          </a:xfrm>
          <a:prstGeom prst="rect">
            <a:avLst/>
          </a:prstGeom>
          <a:solidFill>
            <a:srgbClr val="42B883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85123E5-526D-846D-4745-396DD3CA02F7}"/>
              </a:ext>
            </a:extLst>
          </p:cNvPr>
          <p:cNvSpPr txBox="1"/>
          <p:nvPr/>
        </p:nvSpPr>
        <p:spPr>
          <a:xfrm>
            <a:off x="8585783" y="2859800"/>
            <a:ext cx="203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Api</a:t>
            </a: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请求</a:t>
            </a:r>
            <a:r>
              <a:rPr lang="en-US" altLang="zh-CN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js</a:t>
            </a: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63A8083-68BF-2717-EA36-9CD155991720}"/>
              </a:ext>
            </a:extLst>
          </p:cNvPr>
          <p:cNvSpPr txBox="1"/>
          <p:nvPr/>
        </p:nvSpPr>
        <p:spPr>
          <a:xfrm>
            <a:off x="8556875" y="5515412"/>
            <a:ext cx="2036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基本信息、字段信息、</a:t>
            </a:r>
            <a:endParaRPr lang="en-US" altLang="zh-CN" sz="11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生成信息视图组件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D19FDC-8DD1-9194-ACBA-04B312363D21}"/>
              </a:ext>
            </a:extLst>
          </p:cNvPr>
          <p:cNvSpPr txBox="1"/>
          <p:nvPr/>
        </p:nvSpPr>
        <p:spPr>
          <a:xfrm>
            <a:off x="8572115" y="5931495"/>
            <a:ext cx="203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导入对话框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D0975A-5CF9-0E3C-8415-5E503F1153AF}"/>
              </a:ext>
            </a:extLst>
          </p:cNvPr>
          <p:cNvSpPr txBox="1"/>
          <p:nvPr/>
        </p:nvSpPr>
        <p:spPr>
          <a:xfrm>
            <a:off x="8580438" y="6170832"/>
            <a:ext cx="20366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1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代码生成视图组件</a:t>
            </a:r>
            <a:endParaRPr lang="zh-CN" altLang="en-US" sz="11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7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1000" decel="10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15000" y="115000"/>
                                      <p:to x="100000" y="100000"/>
                                    </p:animScale>
                                    <p:animEffect filter="fade"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查询数据库列表</a:t>
            </a:r>
            <a:endParaRPr lang="en-US" altLang="zh-CN"/>
          </a:p>
          <a:p>
            <a:r>
              <a:rPr lang="en-US" altLang="zh-CN"/>
              <a:t>@/views/tool/index.vue</a:t>
            </a:r>
          </a:p>
          <a:p>
            <a:r>
              <a:rPr lang="en-US" altLang="zh-CN"/>
              <a:t>GenController</a:t>
            </a:r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C50A9A-9645-EF7A-D864-05F20FC9C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019" y="2179621"/>
            <a:ext cx="5444979" cy="430688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692EDD-0D8F-278F-E37B-9D38FC9C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38" y="2179621"/>
            <a:ext cx="857250" cy="323850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105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查询数据库列表</a:t>
            </a:r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496425-7BD1-760A-B07A-AC7480519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20" y="2586354"/>
            <a:ext cx="8823960" cy="275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6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D7F4963-0B96-186C-F2EF-EEAB7D409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导入表结构</a:t>
            </a:r>
            <a:endParaRPr lang="en-US" altLang="zh-CN"/>
          </a:p>
          <a:p>
            <a:r>
              <a:rPr lang="en-US" altLang="zh-CN"/>
              <a:t>@/views/tool/importTable.vue</a:t>
            </a:r>
          </a:p>
          <a:p>
            <a:r>
              <a:rPr lang="en-US" altLang="zh-CN"/>
              <a:t>GenController</a:t>
            </a:r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4E136B-99A7-D09B-F30B-FFC8206A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源码分析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AA1F33-8706-CDD5-2EF6-41C2552E6A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0"/>
          <a:stretch/>
        </p:blipFill>
        <p:spPr>
          <a:xfrm>
            <a:off x="4475163" y="2245360"/>
            <a:ext cx="5281089" cy="4084319"/>
          </a:xfrm>
          <a:prstGeom prst="rect">
            <a:avLst/>
          </a:prstGeom>
          <a:ln>
            <a:solidFill>
              <a:schemeClr val="accent1">
                <a:shade val="95000"/>
                <a:satMod val="105000"/>
              </a:schemeClr>
            </a:solidFill>
            <a:prstDash val="dash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138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cba921d4-a501-43a7-86ce-81ddb820228f&quot;,&quot;Name&quot;:null,&quot;Kind&quot;:1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教学使用">
      <a:majorFont>
        <a:latin typeface="Fira Code"/>
        <a:ea typeface="阿里巴巴普惠体 Medium"/>
        <a:cs typeface=""/>
      </a:majorFont>
      <a:minorFont>
        <a:latin typeface="Fira Code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教学使用">
      <a:majorFont>
        <a:latin typeface="Fira Code"/>
        <a:ea typeface="阿里巴巴普惠体 Medium"/>
        <a:cs typeface=""/>
      </a:majorFont>
      <a:minorFont>
        <a:latin typeface="Fira Code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教学使用">
      <a:majorFont>
        <a:latin typeface="Fira Code"/>
        <a:ea typeface="阿里巴巴普惠体 Medium"/>
        <a:cs typeface=""/>
      </a:majorFont>
      <a:minorFont>
        <a:latin typeface="Fira Code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教学使用">
      <a:majorFont>
        <a:latin typeface="Fira Code"/>
        <a:ea typeface="阿里巴巴普惠体 Medium"/>
        <a:cs typeface=""/>
      </a:majorFont>
      <a:minorFont>
        <a:latin typeface="Fira Code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  <a:prstDash val="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教学使用">
      <a:majorFont>
        <a:latin typeface="Fira Code"/>
        <a:ea typeface="阿里巴巴普惠体 Medium"/>
        <a:cs typeface=""/>
      </a:majorFont>
      <a:minorFont>
        <a:latin typeface="Fira Code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教学使用">
      <a:majorFont>
        <a:latin typeface="Fira Code"/>
        <a:ea typeface="阿里巴巴普惠体 Medium"/>
        <a:cs typeface=""/>
      </a:majorFont>
      <a:minorFont>
        <a:latin typeface="Fira Code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B60004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tailEnd type="non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教学使用">
      <a:majorFont>
        <a:latin typeface="Fira Code"/>
        <a:ea typeface="阿里巴巴普惠体 Medium"/>
        <a:cs typeface=""/>
      </a:majorFont>
      <a:minorFont>
        <a:latin typeface="Fira Code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127755</TotalTime>
  <Words>392</Words>
  <Application>Microsoft Office PowerPoint</Application>
  <PresentationFormat>宽屏</PresentationFormat>
  <Paragraphs>99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50" baseType="lpstr">
      <vt:lpstr>Alibaba PuHuiTi B</vt:lpstr>
      <vt:lpstr>Alibaba PuHuiTi Medium</vt:lpstr>
      <vt:lpstr>Alibaba PuHuiTi R</vt:lpstr>
      <vt:lpstr>Alimama DongFangDaKai</vt:lpstr>
      <vt:lpstr>-apple-system</vt:lpstr>
      <vt:lpstr>阿里巴巴普惠体</vt:lpstr>
      <vt:lpstr>等线</vt:lpstr>
      <vt:lpstr>黑体</vt:lpstr>
      <vt:lpstr>STKaiti</vt:lpstr>
      <vt:lpstr>STKaiti</vt:lpstr>
      <vt:lpstr>Arial</vt:lpstr>
      <vt:lpstr>Calibri</vt:lpstr>
      <vt:lpstr>Fira Code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若依专题</vt:lpstr>
      <vt:lpstr>PowerPoint 演示文稿</vt:lpstr>
      <vt:lpstr>代码生成器</vt:lpstr>
      <vt:lpstr>源码分析</vt:lpstr>
      <vt:lpstr>源码分析</vt:lpstr>
      <vt:lpstr>源码分析</vt:lpstr>
      <vt:lpstr>源码分析</vt:lpstr>
      <vt:lpstr>源码分析</vt:lpstr>
      <vt:lpstr>源码分析</vt:lpstr>
      <vt:lpstr>源码分析</vt:lpstr>
      <vt:lpstr>源码分析</vt:lpstr>
      <vt:lpstr>源码分析</vt:lpstr>
      <vt:lpstr>源码分析</vt:lpstr>
      <vt:lpstr>源码分析</vt:lpstr>
      <vt:lpstr>代码生成器</vt:lpstr>
      <vt:lpstr>Velocity模版引擎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Velocity模版引擎</vt:lpstr>
      <vt:lpstr>代码生成器</vt:lpstr>
      <vt:lpstr>Lombok集成</vt:lpstr>
      <vt:lpstr>代码生成器</vt:lpstr>
      <vt:lpstr>Swagger集成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e9098</cp:lastModifiedBy>
  <cp:revision>9035</cp:revision>
  <dcterms:created xsi:type="dcterms:W3CDTF">2020-03-31T02:23:27Z</dcterms:created>
  <dcterms:modified xsi:type="dcterms:W3CDTF">2024-08-12T02:00:36Z</dcterms:modified>
</cp:coreProperties>
</file>