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848" r:id="rId2"/>
    <p:sldId id="1849" r:id="rId3"/>
    <p:sldId id="1850" r:id="rId4"/>
    <p:sldId id="1882" r:id="rId5"/>
    <p:sldId id="1851" r:id="rId6"/>
    <p:sldId id="1883" r:id="rId7"/>
    <p:sldId id="1893" r:id="rId8"/>
    <p:sldId id="1884" r:id="rId9"/>
    <p:sldId id="1889" r:id="rId10"/>
    <p:sldId id="1890" r:id="rId11"/>
    <p:sldId id="1891" r:id="rId12"/>
    <p:sldId id="1895" r:id="rId13"/>
    <p:sldId id="1896" r:id="rId14"/>
    <p:sldId id="1897" r:id="rId15"/>
    <p:sldId id="1898" r:id="rId16"/>
    <p:sldId id="1899" r:id="rId17"/>
    <p:sldId id="1900" r:id="rId18"/>
    <p:sldId id="1901" r:id="rId19"/>
    <p:sldId id="1902" r:id="rId20"/>
    <p:sldId id="1903" r:id="rId21"/>
    <p:sldId id="1904" r:id="rId22"/>
    <p:sldId id="1905" r:id="rId23"/>
    <p:sldId id="1906" r:id="rId24"/>
    <p:sldId id="1907" r:id="rId25"/>
    <p:sldId id="1908" r:id="rId26"/>
    <p:sldId id="1909" r:id="rId27"/>
    <p:sldId id="1910" r:id="rId28"/>
    <p:sldId id="1911" r:id="rId29"/>
    <p:sldId id="1912" r:id="rId30"/>
    <p:sldId id="1913" r:id="rId31"/>
    <p:sldId id="1914" r:id="rId32"/>
    <p:sldId id="1915" r:id="rId33"/>
    <p:sldId id="1916" r:id="rId34"/>
    <p:sldId id="1917" r:id="rId35"/>
    <p:sldId id="1918" r:id="rId36"/>
    <p:sldId id="1919" r:id="rId37"/>
    <p:sldId id="1920" r:id="rId38"/>
    <p:sldId id="1921" r:id="rId39"/>
    <p:sldId id="1922" r:id="rId40"/>
    <p:sldId id="1923" r:id="rId41"/>
    <p:sldId id="1924" r:id="rId42"/>
    <p:sldId id="1925" r:id="rId43"/>
    <p:sldId id="1926" r:id="rId44"/>
    <p:sldId id="1927" r:id="rId45"/>
    <p:sldId id="1928" r:id="rId46"/>
    <p:sldId id="1929" r:id="rId47"/>
    <p:sldId id="1930" r:id="rId48"/>
    <p:sldId id="1931" r:id="rId49"/>
    <p:sldId id="1932" r:id="rId50"/>
    <p:sldId id="1854" r:id="rId51"/>
    <p:sldId id="1885" r:id="rId52"/>
    <p:sldId id="1888" r:id="rId53"/>
    <p:sldId id="1887" r:id="rId54"/>
    <p:sldId id="1855" r:id="rId55"/>
    <p:sldId id="1857" r:id="rId56"/>
    <p:sldId id="1858" r:id="rId57"/>
    <p:sldId id="1859" r:id="rId58"/>
    <p:sldId id="1862" r:id="rId59"/>
    <p:sldId id="1880" r:id="rId60"/>
    <p:sldId id="1881" r:id="rId61"/>
    <p:sldId id="1934" r:id="rId62"/>
    <p:sldId id="1935" r:id="rId63"/>
    <p:sldId id="1936" r:id="rId64"/>
    <p:sldId id="1933" r:id="rId65"/>
    <p:sldId id="1937" r:id="rId66"/>
    <p:sldId id="1892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576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78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9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44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msky.com/examples/usage/python-os-getenv-method.html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https://blog.csdn.net/Lawson_Li/article/details/99850686#place__123 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图形界面设计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Tkinter</a:t>
            </a:r>
            <a:r>
              <a:rPr lang="zh-CN" altLang="en-US" b="1" dirty="0" smtClean="0"/>
              <a:t>库</a:t>
            </a:r>
            <a:r>
              <a:rPr lang="en-US" altLang="zh-CN" b="1" dirty="0" smtClean="0"/>
              <a:t>)</a:t>
            </a:r>
          </a:p>
          <a:p>
            <a:r>
              <a:rPr lang="en-US" altLang="zh-CN" b="1" dirty="0" smtClean="0"/>
              <a:t>https://www.jianshu.com/p/91844c5bca78  Python </a:t>
            </a:r>
            <a:r>
              <a:rPr lang="zh-CN" altLang="en-US" b="1" dirty="0" smtClean="0"/>
              <a:t>图形化界面设计</a:t>
            </a:r>
          </a:p>
          <a:p>
            <a:r>
              <a:rPr lang="en-US" altLang="zh-CN" dirty="0"/>
              <a:t>https://blog.csdn.net/lxy210781/article/details/100833836 </a:t>
            </a:r>
            <a:r>
              <a:rPr lang="en-US" altLang="zh-CN" b="1" dirty="0"/>
              <a:t>python3:</a:t>
            </a:r>
            <a:r>
              <a:rPr lang="zh-CN" altLang="en-US" b="1" dirty="0"/>
              <a:t>为孩子制作</a:t>
            </a:r>
            <a:r>
              <a:rPr lang="en-US" altLang="zh-CN" b="1" dirty="0"/>
              <a:t>RAZ</a:t>
            </a:r>
            <a:r>
              <a:rPr lang="zh-CN" altLang="en-US" b="1" dirty="0"/>
              <a:t>分级阅读纸质绘本</a:t>
            </a:r>
          </a:p>
          <a:p>
            <a:endParaRPr lang="en-US" altLang="zh-CN" b="1" dirty="0" smtClean="0"/>
          </a:p>
          <a:p>
            <a:endParaRPr lang="zh-CN" altLang="en-US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519E2D9-0CFA-422E-B18C-A93CB0C0D853}" type="slidenum">
              <a:rPr lang="zh-CN" altLang="en-US" smtClean="0">
                <a:latin typeface="Calibri" panose="020F0502020204030204" pitchFamily="34" charset="0"/>
              </a:rPr>
              <a:pPr/>
              <a:t>6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22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https://vimsky.com/examples/usage/python-os-getenv-method.html  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Python </a:t>
            </a:r>
            <a:r>
              <a:rPr lang="en-US" altLang="zh-CN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os.getenv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()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用法及代码示例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39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070C0"/>
                </a:solidFill>
              </a:rPr>
              <a:t>1</a:t>
            </a:r>
            <a:r>
              <a:rPr lang="zh-CN" altLang="en-US" sz="1400" dirty="0" smtClean="0">
                <a:solidFill>
                  <a:srgbClr val="0070C0"/>
                </a:solidFill>
              </a:rPr>
              <a:t>、出错，使用如下命令，查看具体失败原因：</a:t>
            </a:r>
          </a:p>
          <a:p>
            <a:pPr>
              <a:defRPr/>
            </a:pPr>
            <a:r>
              <a:rPr lang="en-US" altLang="zh-CN" sz="1400" dirty="0" smtClean="0">
                <a:solidFill>
                  <a:srgbClr val="0070C0"/>
                </a:solidFill>
              </a:rPr>
              <a:t>pip install --upgrade pip –</a:t>
            </a:r>
            <a:r>
              <a:rPr lang="en-US" altLang="zh-CN" sz="1400" dirty="0" err="1" smtClean="0">
                <a:solidFill>
                  <a:srgbClr val="0070C0"/>
                </a:solidFill>
              </a:rPr>
              <a:t>vvv</a:t>
            </a:r>
            <a:r>
              <a:rPr lang="en-US" altLang="zh-CN" sz="1400" dirty="0" smtClean="0">
                <a:solidFill>
                  <a:srgbClr val="0070C0"/>
                </a:solidFill>
              </a:rPr>
              <a:t>   </a:t>
            </a:r>
          </a:p>
          <a:p>
            <a:pPr>
              <a:defRPr/>
            </a:pPr>
            <a:endParaRPr lang="en-US" altLang="zh-CN" sz="1400" dirty="0" smtClean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altLang="zh-CN" sz="1400" dirty="0" smtClean="0">
                <a:solidFill>
                  <a:srgbClr val="0070C0"/>
                </a:solidFill>
              </a:rPr>
              <a:t>2.</a:t>
            </a:r>
            <a:r>
              <a:rPr lang="zh-CN" altLang="en-US" sz="1400" dirty="0" smtClean="0">
                <a:solidFill>
                  <a:srgbClr val="0070C0"/>
                </a:solidFill>
              </a:rPr>
              <a:t>发现</a:t>
            </a:r>
            <a:r>
              <a:rPr lang="en-US" altLang="zh-CN" sz="1400" b="1" dirty="0" err="1" smtClean="0"/>
              <a:t>ReadTimeoutError</a:t>
            </a:r>
            <a:r>
              <a:rPr lang="en-US" altLang="zh-CN" sz="1400" b="1" dirty="0" smtClean="0"/>
              <a:t> </a:t>
            </a:r>
            <a:r>
              <a:rPr lang="zh-CN" altLang="en-US" sz="1400" b="1" dirty="0" smtClean="0"/>
              <a:t>错误再用命令</a:t>
            </a:r>
            <a:endParaRPr lang="en-US" altLang="zh-CN" sz="1400" dirty="0" smtClean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altLang="zh-CN" sz="1400" dirty="0" smtClean="0"/>
              <a:t>pip --default-timeout=100 install </a:t>
            </a:r>
            <a:r>
              <a:rPr lang="en-US" altLang="zh-CN" sz="1400" dirty="0" err="1" smtClean="0"/>
              <a:t>gevent</a:t>
            </a:r>
            <a:r>
              <a:rPr lang="en-US" altLang="zh-CN" sz="1400" dirty="0" smtClean="0"/>
              <a:t>  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zh-CN" altLang="en-US" sz="1400" dirty="0" smtClean="0"/>
              <a:t>然后使用</a:t>
            </a:r>
            <a:r>
              <a:rPr lang="zh-CN" altLang="zh-CN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pip3 install -U wxPython</a:t>
            </a:r>
            <a:endParaRPr lang="zh-CN" altLang="zh-CN" sz="1400" kern="1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1400" dirty="0" smtClean="0"/>
              <a:t>升级成功</a:t>
            </a:r>
            <a:endParaRPr lang="en-US" altLang="zh-CN" sz="1400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https://blog.csdn.net/lxy210781/article/details/102848158  </a:t>
            </a:r>
            <a:r>
              <a:rPr lang="en-US" altLang="zh-CN" b="1" dirty="0" smtClean="0"/>
              <a:t>pip install </a:t>
            </a:r>
            <a:r>
              <a:rPr lang="zh-CN" altLang="en-US" b="1" dirty="0" smtClean="0"/>
              <a:t>国内镜像源</a:t>
            </a:r>
            <a:endParaRPr lang="en-US" altLang="zh-CN" b="1" dirty="0" smtClean="0"/>
          </a:p>
          <a:p>
            <a:pPr>
              <a:defRPr/>
            </a:pPr>
            <a:r>
              <a:rPr lang="zh-CN" altLang="en-US" dirty="0" smtClean="0"/>
              <a:t>对于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开发用户来讲，</a:t>
            </a:r>
            <a:r>
              <a:rPr lang="en-US" altLang="zh-CN" dirty="0" smtClean="0"/>
              <a:t>PIP</a:t>
            </a:r>
            <a:r>
              <a:rPr lang="zh-CN" altLang="en-US" dirty="0" smtClean="0"/>
              <a:t>安装软件包是家常便饭。而国外的源下载速度太慢，浪费时间。而且常出现下载后安装出错问题。故把</a:t>
            </a:r>
            <a:r>
              <a:rPr lang="en-US" altLang="zh-CN" dirty="0" smtClean="0"/>
              <a:t>pip</a:t>
            </a:r>
            <a:r>
              <a:rPr lang="zh-CN" altLang="en-US" dirty="0" smtClean="0"/>
              <a:t>安装源替换成国内镜像，可大幅提高下载速度，还可以提高安装成功率。</a:t>
            </a:r>
            <a:endParaRPr lang="zh-CN" altLang="en-US" b="1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01E6106E-0BD3-43DA-9421-B992FC47588E}" type="slidenum">
              <a:rPr lang="zh-CN" altLang="en-US" smtClean="0">
                <a:latin typeface="Calibri" panose="020F0502020204030204" pitchFamily="34" charset="0"/>
              </a:rPr>
              <a:pPr/>
              <a:t>62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692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smtClean="0"/>
              <a:t>import </a:t>
            </a:r>
            <a:r>
              <a:rPr lang="en-US" altLang="zh-CN" smtClean="0"/>
              <a:t>wx</a:t>
            </a:r>
            <a:br>
              <a:rPr lang="en-US" altLang="zh-CN" smtClean="0"/>
            </a:br>
            <a:r>
              <a:rPr lang="en-US" altLang="zh-CN" b="1" smtClean="0"/>
              <a:t>class </a:t>
            </a:r>
            <a:r>
              <a:rPr lang="en-US" altLang="zh-CN" smtClean="0"/>
              <a:t>MyFrame(wx.Frame):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b="1" smtClean="0"/>
              <a:t>def </a:t>
            </a:r>
            <a:r>
              <a:rPr lang="en-US" altLang="zh-CN" smtClean="0"/>
              <a:t>__init__(self, parent, title):</a:t>
            </a:r>
            <a:br>
              <a:rPr lang="en-US" altLang="zh-CN" smtClean="0"/>
            </a:br>
            <a:r>
              <a:rPr lang="en-US" altLang="zh-CN" smtClean="0"/>
              <a:t>        wx.Frame.__init__(self, parent, title=title, size=(400, 400))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b="1" smtClean="0"/>
              <a:t>class </a:t>
            </a:r>
            <a:r>
              <a:rPr lang="en-US" altLang="zh-CN" smtClean="0"/>
              <a:t>App(wx.App):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b="1" smtClean="0"/>
              <a:t>def </a:t>
            </a:r>
            <a:r>
              <a:rPr lang="en-US" altLang="zh-CN" smtClean="0"/>
              <a:t>OnInit(self):</a:t>
            </a:r>
            <a:br>
              <a:rPr lang="en-US" altLang="zh-CN" smtClean="0"/>
            </a:br>
            <a:r>
              <a:rPr lang="en-US" altLang="zh-CN" smtClean="0"/>
              <a:t>        frame = wx.Frame(parent = </a:t>
            </a:r>
            <a:r>
              <a:rPr lang="en-US" altLang="zh-CN" b="1" smtClean="0"/>
              <a:t>None</a:t>
            </a:r>
            <a:r>
              <a:rPr lang="en-US" altLang="zh-CN" smtClean="0"/>
              <a:t>, title = </a:t>
            </a:r>
            <a:r>
              <a:rPr lang="en-US" altLang="zh-CN" b="1" smtClean="0"/>
              <a:t>'wxPythonApplication'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        frame.Show()</a:t>
            </a:r>
            <a:br>
              <a:rPr lang="en-US" altLang="zh-CN" smtClean="0"/>
            </a:br>
            <a:r>
              <a:rPr lang="en-US" altLang="zh-CN" smtClean="0"/>
              <a:t>        frame.Center()</a:t>
            </a:r>
            <a:br>
              <a:rPr lang="en-US" altLang="zh-CN" smtClean="0"/>
            </a:br>
            <a:r>
              <a:rPr lang="en-US" altLang="zh-CN" smtClean="0"/>
              <a:t>        </a:t>
            </a:r>
            <a:r>
              <a:rPr lang="en-US" altLang="zh-CN" b="1" smtClean="0"/>
              <a:t>return True</a:t>
            </a:r>
            <a:br>
              <a:rPr lang="en-US" altLang="zh-CN" b="1" smtClean="0"/>
            </a:br>
            <a:r>
              <a:rPr lang="en-US" altLang="zh-CN" smtClean="0"/>
              <a:t>app = App()</a:t>
            </a:r>
            <a:br>
              <a:rPr lang="en-US" altLang="zh-CN" smtClean="0"/>
            </a:br>
            <a:r>
              <a:rPr lang="en-US" altLang="zh-CN" smtClean="0"/>
              <a:t>app.MainLoop()</a:t>
            </a:r>
            <a:endParaRPr lang="zh-CN" altLang="en-US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D14B2609-B8A2-4AD3-A774-970F88AF24E2}" type="slidenum">
              <a:rPr lang="zh-CN" altLang="en-US" smtClean="0">
                <a:latin typeface="Calibri" panose="020F0502020204030204" pitchFamily="34" charset="0"/>
              </a:rPr>
              <a:pPr/>
              <a:t>63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87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C8B2E51-FBB2-428F-B494-517283825C13}" type="slidenum">
              <a:rPr lang="zh-CN" altLang="en-US" smtClean="0">
                <a:latin typeface="Calibri" panose="020F0502020204030204" pitchFamily="34" charset="0"/>
              </a:rPr>
              <a:pPr/>
              <a:t>66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1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dotDmnd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" y="4445"/>
            <a:ext cx="12157075" cy="1002030"/>
          </a:xfrm>
          <a:gradFill>
            <a:gsLst>
              <a:gs pos="100000">
                <a:srgbClr val="0070C0"/>
              </a:gs>
              <a:gs pos="53000">
                <a:schemeClr val="accent1">
                  <a:lumMod val="45000"/>
                  <a:lumOff val="55000"/>
                </a:schemeClr>
              </a:gs>
              <a:gs pos="29000">
                <a:schemeClr val="accent1">
                  <a:lumMod val="45000"/>
                  <a:lumOff val="55000"/>
                </a:schemeClr>
              </a:gs>
              <a:gs pos="1000">
                <a:schemeClr val="accent1">
                  <a:lumMod val="30000"/>
                  <a:lumOff val="70000"/>
                </a:schemeClr>
              </a:gs>
            </a:gsLst>
            <a:lin ang="8100000" scaled="0"/>
          </a:gra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6399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905" y="1040765"/>
            <a:ext cx="12157075" cy="0"/>
          </a:xfrm>
          <a:prstGeom prst="line">
            <a:avLst/>
          </a:prstGeom>
          <a:ln w="66675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9915" y="1062990"/>
            <a:ext cx="0" cy="5121275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code/tkinter_login.pyw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code/tkinter_selection.pyw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qiaoermeng/article/details/99718378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44899139/article/details/10058032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hyperlink" Target="http://www.java1234.com/a/javabook/javabase/2019/0317/13147.html" TargetMode="External"/><Relationship Id="rId4" Type="http://schemas.openxmlformats.org/officeDocument/2006/relationships/hyperlink" Target="https://www.cnblogs.com/reader/p/9436243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640" y="1122680"/>
            <a:ext cx="12091670" cy="2387600"/>
          </a:xfrm>
        </p:spPr>
        <p:txBody>
          <a:bodyPr/>
          <a:lstStyle/>
          <a:p>
            <a:pPr fontAlgn="auto">
              <a:lnSpc>
                <a:spcPct val="120000"/>
              </a:lnSpc>
            </a:pPr>
            <a:r>
              <a:t>第1</a:t>
            </a:r>
            <a:r>
              <a:rPr lang="en-US"/>
              <a:t>2</a:t>
            </a:r>
            <a:r>
              <a:t>章  tkinter编程案例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 noChangeArrowheads="1"/>
          </p:cNvSpPr>
          <p:nvPr>
            <p:ph type="title"/>
          </p:nvPr>
        </p:nvSpPr>
        <p:spPr>
          <a:xfrm>
            <a:off x="598488" y="163886"/>
            <a:ext cx="7855230" cy="849126"/>
          </a:xfrm>
        </p:spPr>
        <p:txBody>
          <a:bodyPr/>
          <a:lstStyle/>
          <a:p>
            <a:pPr eaLnBrk="1" hangingPunct="1"/>
            <a:r>
              <a:rPr lang="zh-CN" altLang="zh-CN" smtClean="0">
                <a:ea typeface="宋体" panose="02010600030101010101" pitchFamily="2" charset="-122"/>
              </a:rPr>
              <a:t>事件处理</a:t>
            </a:r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2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  <a:r>
              <a:rPr lang="en-US" altLang="zh-CN" smtClean="0">
                <a:ea typeface="宋体" panose="02010600030101010101" pitchFamily="2" charset="-122"/>
              </a:rPr>
              <a:t>——</a:t>
            </a:r>
            <a:r>
              <a:rPr lang="zh-CN" altLang="en-US" smtClean="0">
                <a:ea typeface="宋体" panose="02010600030101010101" pitchFamily="2" charset="-122"/>
              </a:rPr>
              <a:t>事件绑定</a:t>
            </a:r>
          </a:p>
        </p:txBody>
      </p:sp>
      <p:sp>
        <p:nvSpPr>
          <p:cNvPr id="29699" name="内容占位符 2"/>
          <p:cNvSpPr>
            <a:spLocks noGrp="1" noChangeArrowheads="1"/>
          </p:cNvSpPr>
          <p:nvPr>
            <p:ph idx="1"/>
          </p:nvPr>
        </p:nvSpPr>
        <p:spPr>
          <a:xfrm>
            <a:off x="598488" y="1189318"/>
            <a:ext cx="11593512" cy="5784850"/>
          </a:xfrm>
        </p:spPr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zh-CN" altLang="zh-CN" b="1" dirty="0" smtClean="0"/>
              <a:t>1．创建组件对象实例时指定</a:t>
            </a:r>
            <a:r>
              <a:rPr lang="en-US" altLang="zh-CN" b="1" dirty="0" smtClean="0"/>
              <a:t> </a:t>
            </a:r>
          </a:p>
          <a:p>
            <a:pPr>
              <a:defRPr/>
            </a:pPr>
            <a:r>
              <a:rPr lang="zh-CN" altLang="zh-CN" dirty="0" smtClean="0">
                <a:solidFill>
                  <a:srgbClr val="FF0000"/>
                </a:solidFill>
              </a:rPr>
              <a:t>创建组件对象实例时</a:t>
            </a:r>
            <a:r>
              <a:rPr lang="zh-CN" altLang="zh-CN" dirty="0" smtClean="0"/>
              <a:t>，可以通过其</a:t>
            </a:r>
            <a:r>
              <a:rPr lang="zh-CN" altLang="zh-CN" dirty="0" smtClean="0">
                <a:solidFill>
                  <a:srgbClr val="0070C0"/>
                </a:solidFill>
              </a:rPr>
              <a:t>命名参数</a:t>
            </a:r>
            <a:r>
              <a:rPr lang="en-US" altLang="zh-CN" dirty="0" smtClean="0">
                <a:solidFill>
                  <a:srgbClr val="FF0000"/>
                </a:solidFill>
              </a:rPr>
              <a:t>command</a:t>
            </a:r>
            <a:r>
              <a:rPr lang="zh-CN" altLang="zh-CN" dirty="0" smtClean="0">
                <a:solidFill>
                  <a:srgbClr val="0070C0"/>
                </a:solidFill>
              </a:rPr>
              <a:t>指定事件处理</a:t>
            </a:r>
            <a:r>
              <a:rPr lang="zh-CN" altLang="zh-CN" dirty="0" smtClean="0"/>
              <a:t>函数。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zh-CN" altLang="zh-CN" b="1" dirty="0" smtClean="0"/>
              <a:t>2．实例</a:t>
            </a:r>
            <a:r>
              <a:rPr lang="zh-CN" altLang="zh-CN" b="1" dirty="0" smtClean="0"/>
              <a:t>绑定</a:t>
            </a:r>
            <a:endParaRPr lang="zh-CN" altLang="zh-CN" dirty="0" smtClean="0"/>
          </a:p>
          <a:p>
            <a:pPr>
              <a:defRPr/>
            </a:pPr>
            <a:r>
              <a:rPr lang="zh-CN" altLang="zh-CN" dirty="0" smtClean="0"/>
              <a:t>调用组件</a:t>
            </a:r>
            <a:r>
              <a:rPr lang="zh-CN" altLang="zh-CN" dirty="0" smtClean="0">
                <a:solidFill>
                  <a:srgbClr val="0070C0"/>
                </a:solidFill>
              </a:rPr>
              <a:t>对象实例方法</a:t>
            </a:r>
            <a:r>
              <a:rPr lang="en-US" altLang="zh-CN" dirty="0" smtClean="0">
                <a:solidFill>
                  <a:srgbClr val="0070C0"/>
                </a:solidFill>
              </a:rPr>
              <a:t>bind</a:t>
            </a:r>
            <a:r>
              <a:rPr lang="zh-CN" altLang="zh-CN" dirty="0" smtClean="0"/>
              <a:t>，可以为</a:t>
            </a:r>
            <a:r>
              <a:rPr lang="zh-CN" altLang="zh-CN" dirty="0" smtClean="0">
                <a:solidFill>
                  <a:srgbClr val="FF0000"/>
                </a:solidFill>
              </a:rPr>
              <a:t>指定组件实例</a:t>
            </a:r>
            <a:r>
              <a:rPr lang="zh-CN" altLang="zh-CN" dirty="0" smtClean="0"/>
              <a:t>绑定事件，方法如下：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zh-CN" altLang="zh-CN" b="1" dirty="0" smtClean="0"/>
              <a:t>w.</a:t>
            </a:r>
            <a:r>
              <a:rPr lang="zh-CN" altLang="zh-CN" b="1" dirty="0" smtClean="0">
                <a:solidFill>
                  <a:srgbClr val="FF0000"/>
                </a:solidFill>
              </a:rPr>
              <a:t>bind</a:t>
            </a:r>
            <a:r>
              <a:rPr lang="zh-CN" altLang="zh-CN" b="1" dirty="0" smtClean="0"/>
              <a:t>(</a:t>
            </a:r>
            <a:r>
              <a:rPr lang="zh-CN" altLang="zh-CN" dirty="0" smtClean="0"/>
              <a:t>"</a:t>
            </a:r>
            <a:r>
              <a:rPr lang="zh-CN" altLang="zh-CN" b="1" dirty="0" smtClean="0"/>
              <a:t>&lt;event&gt;</a:t>
            </a:r>
            <a:r>
              <a:rPr lang="zh-CN" altLang="zh-CN" dirty="0" smtClean="0"/>
              <a:t>"</a:t>
            </a:r>
            <a:r>
              <a:rPr lang="zh-CN" altLang="zh-CN" b="1" dirty="0" smtClean="0"/>
              <a:t>, eventhandler,</a:t>
            </a:r>
            <a:r>
              <a:rPr lang="zh-CN" altLang="zh-CN" dirty="0" smtClean="0"/>
              <a:t> </a:t>
            </a:r>
            <a:r>
              <a:rPr lang="zh-CN" altLang="zh-CN" b="1" dirty="0" smtClean="0"/>
              <a:t>add='')</a:t>
            </a:r>
            <a:endParaRPr lang="zh-CN" altLang="zh-CN" dirty="0" smtClean="0"/>
          </a:p>
          <a:p>
            <a:pPr marL="0" indent="0">
              <a:buFont typeface="Arial" pitchFamily="34" charset="0"/>
              <a:buNone/>
              <a:defRPr/>
            </a:pPr>
            <a:r>
              <a:rPr lang="zh-CN" altLang="zh-CN" b="1" dirty="0" smtClean="0"/>
              <a:t>3．类绑定</a:t>
            </a:r>
            <a:endParaRPr lang="zh-CN" altLang="zh-CN" dirty="0" smtClean="0"/>
          </a:p>
          <a:p>
            <a:pPr>
              <a:defRPr/>
            </a:pPr>
            <a:r>
              <a:rPr lang="zh-CN" altLang="zh-CN" dirty="0" smtClean="0"/>
              <a:t>调用组件对象实例方法</a:t>
            </a:r>
            <a:r>
              <a:rPr lang="en-US" altLang="zh-CN" dirty="0" err="1" smtClean="0">
                <a:solidFill>
                  <a:srgbClr val="0070C0"/>
                </a:solidFill>
              </a:rPr>
              <a:t>bind_class</a:t>
            </a:r>
            <a:r>
              <a:rPr lang="zh-CN" altLang="zh-CN" dirty="0" smtClean="0">
                <a:solidFill>
                  <a:srgbClr val="0070C0"/>
                </a:solidFill>
              </a:rPr>
              <a:t>函数</a:t>
            </a:r>
            <a:r>
              <a:rPr lang="zh-CN" altLang="zh-CN" dirty="0" smtClean="0"/>
              <a:t>，可以为</a:t>
            </a:r>
            <a:r>
              <a:rPr lang="zh-CN" altLang="zh-CN" dirty="0" smtClean="0">
                <a:solidFill>
                  <a:srgbClr val="FF0000"/>
                </a:solidFill>
              </a:rPr>
              <a:t>特定组件类</a:t>
            </a:r>
            <a:r>
              <a:rPr lang="zh-CN" altLang="zh-CN" dirty="0" smtClean="0"/>
              <a:t>绑定事件：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zh-CN" altLang="zh-CN" b="1" dirty="0" smtClean="0"/>
              <a:t>w.</a:t>
            </a:r>
            <a:r>
              <a:rPr lang="zh-CN" altLang="zh-CN" b="1" dirty="0" smtClean="0">
                <a:solidFill>
                  <a:srgbClr val="FF0000"/>
                </a:solidFill>
              </a:rPr>
              <a:t>bind_class</a:t>
            </a:r>
            <a:r>
              <a:rPr lang="zh-CN" altLang="zh-CN" b="1" dirty="0" smtClean="0"/>
              <a:t>("Widget", "&lt;event&gt;", eventhandler,</a:t>
            </a:r>
            <a:r>
              <a:rPr lang="zh-CN" altLang="zh-CN" dirty="0" smtClean="0"/>
              <a:t> </a:t>
            </a:r>
            <a:r>
              <a:rPr lang="zh-CN" altLang="zh-CN" b="1" dirty="0" smtClean="0"/>
              <a:t>add='')</a:t>
            </a:r>
            <a:endParaRPr lang="en-US" altLang="zh-CN" b="1" dirty="0" smtClean="0"/>
          </a:p>
          <a:p>
            <a:pPr marL="0" indent="0">
              <a:buFont typeface="Arial" pitchFamily="34" charset="0"/>
              <a:buNone/>
              <a:defRPr/>
            </a:pPr>
            <a:r>
              <a:rPr lang="zh-CN" altLang="zh-CN" b="1" dirty="0" smtClean="0"/>
              <a:t>4．程序界面绑定</a:t>
            </a:r>
            <a:endParaRPr lang="zh-CN" altLang="zh-CN" dirty="0" smtClean="0"/>
          </a:p>
          <a:p>
            <a:pPr>
              <a:defRPr/>
            </a:pPr>
            <a:r>
              <a:rPr lang="zh-CN" altLang="zh-CN" dirty="0" smtClean="0"/>
              <a:t>调用组件对象实例方法</a:t>
            </a:r>
            <a:r>
              <a:rPr lang="en-US" altLang="zh-CN" dirty="0" err="1" smtClean="0"/>
              <a:t>bind_all</a:t>
            </a:r>
            <a:r>
              <a:rPr lang="zh-CN" altLang="zh-CN" dirty="0" smtClean="0"/>
              <a:t>函数，可以为所有组件类绑定事件：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zh-CN" altLang="zh-CN" b="1" dirty="0" smtClean="0"/>
              <a:t>w.bind_all("&lt;event&gt;", eventhandler,</a:t>
            </a:r>
            <a:r>
              <a:rPr lang="zh-CN" altLang="zh-CN" dirty="0" smtClean="0"/>
              <a:t> </a:t>
            </a:r>
            <a:r>
              <a:rPr lang="zh-CN" altLang="zh-CN" b="1" dirty="0" smtClean="0"/>
              <a:t>add='')</a:t>
            </a:r>
            <a:endParaRPr lang="zh-CN" altLang="zh-CN" dirty="0" smtClean="0"/>
          </a:p>
          <a:p>
            <a:pPr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7227276" y="3730050"/>
            <a:ext cx="1397978" cy="448408"/>
          </a:xfrm>
          <a:prstGeom prst="wedgeRoundRectCallout">
            <a:avLst>
              <a:gd name="adj1" fmla="val -241436"/>
              <a:gd name="adj2" fmla="val -708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事件处理函数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7926265" y="5215950"/>
            <a:ext cx="1397978" cy="448408"/>
          </a:xfrm>
          <a:prstGeom prst="wedgeRoundRectCallout">
            <a:avLst>
              <a:gd name="adj1" fmla="val -137034"/>
              <a:gd name="adj2" fmla="val -629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事件处理方法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66308" y="2224688"/>
            <a:ext cx="5120641" cy="2616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buttonGenerate = tkinter.Button(app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,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text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'</a:t>
            </a:r>
            <a:r>
              <a:rPr kumimoji="0" lang="zh-CN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＝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'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,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width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40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,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command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=generate)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4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 noChangeArrowheads="1"/>
          </p:cNvSpPr>
          <p:nvPr>
            <p:ph type="title"/>
          </p:nvPr>
        </p:nvSpPr>
        <p:spPr>
          <a:xfrm>
            <a:off x="618378" y="0"/>
            <a:ext cx="7763623" cy="99330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dirty="0" smtClean="0">
                <a:ea typeface="宋体" panose="02010600030101010101" pitchFamily="2" charset="-122"/>
              </a:rPr>
              <a:t>事件处理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ea typeface="宋体" panose="02010600030101010101" pitchFamily="2" charset="-122"/>
              </a:rPr>
              <a:t>——</a:t>
            </a:r>
            <a:r>
              <a:rPr lang="zh-CN" altLang="zh-CN" dirty="0" smtClean="0">
                <a:ea typeface="宋体" panose="02010600030101010101" pitchFamily="2" charset="-122"/>
              </a:rPr>
              <a:t>事件处理函数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822325" y="1177272"/>
            <a:ext cx="10152063" cy="47529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Font typeface="Arial" pitchFamily="34" charset="0"/>
              <a:buNone/>
              <a:defRPr/>
            </a:pPr>
            <a:r>
              <a:rPr lang="zh-CN" altLang="zh-CN" sz="2000" b="1" dirty="0" smtClean="0"/>
              <a:t>1．定义事件函数和事件方法</a:t>
            </a:r>
            <a:endParaRPr lang="zh-CN" altLang="zh-CN" sz="2000" dirty="0" smtClean="0"/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r>
              <a:rPr lang="zh-CN" altLang="zh-CN" sz="2000" dirty="0" smtClean="0"/>
              <a:t>事件处理可以定义为</a:t>
            </a:r>
            <a:r>
              <a:rPr lang="zh-CN" altLang="zh-CN" sz="2000" dirty="0" smtClean="0">
                <a:solidFill>
                  <a:srgbClr val="FF0000"/>
                </a:solidFill>
              </a:rPr>
              <a:t>函数</a:t>
            </a:r>
            <a:r>
              <a:rPr lang="zh-CN" altLang="zh-CN" sz="2000" dirty="0" smtClean="0"/>
              <a:t>，也可以定义为</a:t>
            </a:r>
            <a:r>
              <a:rPr lang="zh-CN" altLang="zh-CN" sz="2000" dirty="0" smtClean="0">
                <a:solidFill>
                  <a:srgbClr val="FF0000"/>
                </a:solidFill>
              </a:rPr>
              <a:t>对象的方法</a:t>
            </a:r>
            <a:r>
              <a:rPr lang="zh-CN" altLang="zh-CN" sz="2000" dirty="0" smtClean="0"/>
              <a:t>。两者都带一个</a:t>
            </a:r>
            <a:r>
              <a:rPr lang="zh-CN" altLang="zh-CN" sz="2000" dirty="0" smtClean="0">
                <a:solidFill>
                  <a:srgbClr val="0070C0"/>
                </a:solidFill>
              </a:rPr>
              <a:t>参数</a:t>
            </a:r>
            <a:r>
              <a:rPr lang="en-US" altLang="zh-CN" sz="2000" dirty="0" smtClean="0">
                <a:solidFill>
                  <a:srgbClr val="0070C0"/>
                </a:solidFill>
              </a:rPr>
              <a:t>event</a:t>
            </a:r>
            <a:r>
              <a:rPr lang="zh-CN" altLang="zh-CN" sz="2000" dirty="0" smtClean="0"/>
              <a:t>。触发</a:t>
            </a:r>
            <a:r>
              <a:rPr lang="zh-CN" altLang="zh-CN" sz="2000" dirty="0" smtClean="0">
                <a:solidFill>
                  <a:srgbClr val="0070C0"/>
                </a:solidFill>
              </a:rPr>
              <a:t>事件调用事件处理函数时，将传递</a:t>
            </a:r>
            <a:r>
              <a:rPr lang="en-US" altLang="zh-CN" sz="2000" dirty="0" smtClean="0">
                <a:solidFill>
                  <a:srgbClr val="0070C0"/>
                </a:solidFill>
              </a:rPr>
              <a:t>Event</a:t>
            </a:r>
            <a:r>
              <a:rPr lang="zh-CN" altLang="zh-CN" sz="2000" dirty="0" smtClean="0">
                <a:solidFill>
                  <a:srgbClr val="0070C0"/>
                </a:solidFill>
              </a:rPr>
              <a:t>对象实例。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itchFamily="34" charset="0"/>
              <a:buNone/>
              <a:defRPr/>
            </a:pPr>
            <a:r>
              <a:rPr lang="zh-CN" altLang="zh-CN" sz="2000" b="1" dirty="0" smtClean="0"/>
              <a:t>def handlerName(event):</a:t>
            </a:r>
            <a:endParaRPr lang="zh-CN" altLang="zh-CN" sz="2000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itchFamily="34" charset="0"/>
              <a:buNone/>
              <a:defRPr/>
            </a:pPr>
            <a:r>
              <a:rPr lang="en-US" altLang="zh-CN" sz="2000" b="1" dirty="0" smtClean="0"/>
              <a:t>    </a:t>
            </a:r>
            <a:r>
              <a:rPr lang="zh-CN" altLang="zh-CN" sz="2000" b="1" dirty="0" smtClean="0"/>
              <a:t>函数体</a:t>
            </a:r>
            <a:endParaRPr lang="zh-CN" altLang="zh-CN" sz="2000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itchFamily="34" charset="0"/>
              <a:buNone/>
              <a:defRPr/>
            </a:pPr>
            <a:r>
              <a:rPr lang="zh-CN" altLang="zh-CN" sz="2000" b="1" dirty="0" smtClean="0"/>
              <a:t>def handlerName(self, event):</a:t>
            </a:r>
            <a:endParaRPr lang="zh-CN" altLang="zh-CN" sz="2000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itchFamily="34" charset="0"/>
              <a:buNone/>
              <a:defRPr/>
            </a:pPr>
            <a:r>
              <a:rPr lang="en-US" altLang="zh-CN" sz="2000" b="1" dirty="0" smtClean="0"/>
              <a:t>   </a:t>
            </a:r>
            <a:r>
              <a:rPr lang="zh-CN" altLang="zh-CN" sz="2000" b="1" dirty="0" smtClean="0"/>
              <a:t>方法体</a:t>
            </a:r>
            <a:endParaRPr lang="zh-CN" altLang="zh-CN" sz="2000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itchFamily="34" charset="0"/>
              <a:buNone/>
              <a:defRPr/>
            </a:pPr>
            <a:r>
              <a:rPr lang="zh-CN" altLang="zh-CN" sz="2000" b="1" dirty="0" smtClean="0"/>
              <a:t>2．Event事件对象参数属性</a:t>
            </a:r>
            <a:endParaRPr lang="zh-CN" altLang="zh-CN" sz="2000" dirty="0" smtClean="0"/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r>
              <a:rPr lang="zh-CN" altLang="zh-CN" sz="2000" dirty="0" smtClean="0"/>
              <a:t>通过传递的</a:t>
            </a:r>
            <a:r>
              <a:rPr lang="en-US" altLang="zh-CN" sz="2000" dirty="0" smtClean="0"/>
              <a:t>Event</a:t>
            </a:r>
            <a:r>
              <a:rPr lang="zh-CN" altLang="zh-CN" sz="2000" dirty="0" smtClean="0"/>
              <a:t>事件对象的属性可以获取各种相关参数</a:t>
            </a:r>
            <a:endParaRPr lang="en-US" altLang="zh-CN" sz="2000" b="1" dirty="0" smtClean="0">
              <a:ea typeface="宋体" pitchFamily="2" charset="-122"/>
            </a:endParaRPr>
          </a:p>
          <a:p>
            <a:pPr marL="0" indent="0" eaLnBrk="1" hangingPunct="1">
              <a:spcBef>
                <a:spcPts val="300"/>
              </a:spcBef>
              <a:buFont typeface="Arial" pitchFamily="34" charset="0"/>
              <a:buNone/>
              <a:defRPr/>
            </a:pPr>
            <a:r>
              <a:rPr lang="zh-CN" altLang="zh-CN" sz="2000" b="1" dirty="0" smtClean="0">
                <a:ea typeface="宋体" pitchFamily="2" charset="-122"/>
              </a:rPr>
              <a:t>【例</a:t>
            </a:r>
            <a:r>
              <a:rPr lang="en-US" altLang="zh-CN" sz="2000" b="1" dirty="0" smtClean="0">
                <a:ea typeface="宋体" pitchFamily="2" charset="-122"/>
              </a:rPr>
              <a:t>12-0-1</a:t>
            </a:r>
            <a:r>
              <a:rPr lang="zh-CN" altLang="zh-CN" sz="2000" b="1" dirty="0" smtClean="0">
                <a:ea typeface="宋体" pitchFamily="2" charset="-122"/>
              </a:rPr>
              <a:t>】</a:t>
            </a:r>
            <a:r>
              <a:rPr lang="zh-CN" altLang="zh-CN" sz="2000" dirty="0" smtClean="0">
                <a:ea typeface="宋体" pitchFamily="2" charset="-122"/>
              </a:rPr>
              <a:t>事件处理示例（</a:t>
            </a:r>
            <a:r>
              <a:rPr lang="en-US" altLang="zh-CN" sz="2000" dirty="0" smtClean="0">
                <a:ea typeface="宋体" pitchFamily="2" charset="-122"/>
              </a:rPr>
              <a:t>event.py</a:t>
            </a:r>
            <a:r>
              <a:rPr lang="zh-CN" altLang="zh-CN" sz="2000" dirty="0" smtClean="0">
                <a:ea typeface="宋体" pitchFamily="2" charset="-122"/>
              </a:rPr>
              <a:t>）。单击鼠标左键，输出坐标位置信息</a:t>
            </a:r>
            <a:endParaRPr lang="zh-CN" altLang="en-US" sz="2000" dirty="0" smtClean="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32331" y="4651188"/>
            <a:ext cx="7559675" cy="193833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from tkinter import *  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模块所有内容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 = Tk();root.title("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事件处理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")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窗口标题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def printEvent(</a:t>
            </a:r>
            <a:r>
              <a:rPr lang="x-none" altLang="zh-CN" sz="2000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event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): 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事件处理函数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print('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当前坐标位置：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',event.x, event.y)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root.bind('&lt;Button-1&gt;',printEvent)  #</a:t>
            </a:r>
            <a:r>
              <a:rPr lang="x-none" altLang="zh-CN" sz="2000" b="1" kern="1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单击鼠标左键</a:t>
            </a:r>
            <a:endParaRPr lang="zh-CN" altLang="zh-CN" sz="2000" b="1" kern="1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root.mainloop()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调用组件的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mainloop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方法，进入事件循环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80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>
          <a:xfrm>
            <a:off x="576355" y="178361"/>
            <a:ext cx="7772400" cy="784225"/>
          </a:xfrm>
        </p:spPr>
        <p:txBody>
          <a:bodyPr/>
          <a:lstStyle/>
          <a:p>
            <a:pPr eaLnBrk="1" hangingPunct="1"/>
            <a:r>
              <a:rPr lang="zh-CN" altLang="zh-CN" smtClean="0">
                <a:ea typeface="宋体" panose="02010600030101010101" pitchFamily="2" charset="-122"/>
              </a:rPr>
              <a:t>常用组件</a:t>
            </a:r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4819" name="内容占位符 2"/>
          <p:cNvSpPr>
            <a:spLocks noGrp="1" noChangeArrowheads="1"/>
          </p:cNvSpPr>
          <p:nvPr>
            <p:ph idx="1"/>
          </p:nvPr>
        </p:nvSpPr>
        <p:spPr>
          <a:xfrm>
            <a:off x="889374" y="1284849"/>
            <a:ext cx="8350250" cy="1439862"/>
          </a:xfrm>
        </p:spPr>
        <p:txBody>
          <a:bodyPr/>
          <a:lstStyle/>
          <a:p>
            <a:pPr eaLnBrk="1" hangingPunct="1"/>
            <a:r>
              <a:rPr lang="zh-CN" altLang="zh-CN" sz="2400" dirty="0" smtClean="0">
                <a:ea typeface="宋体" panose="02010600030101010101" pitchFamily="2" charset="-122"/>
              </a:rPr>
              <a:t>标签</a:t>
            </a:r>
            <a:r>
              <a:rPr lang="en-US" altLang="zh-CN" sz="2400" dirty="0" smtClean="0">
                <a:ea typeface="宋体" panose="02010600030101010101" pitchFamily="2" charset="-122"/>
              </a:rPr>
              <a:t>Label</a:t>
            </a:r>
            <a:r>
              <a:rPr lang="zh-CN" altLang="en-US" sz="2400" dirty="0" smtClean="0">
                <a:ea typeface="宋体" panose="02010600030101010101" pitchFamily="2" charset="-122"/>
              </a:rPr>
              <a:t>：</a:t>
            </a:r>
            <a:r>
              <a:rPr lang="zh-CN" altLang="zh-CN" sz="2400" dirty="0" smtClean="0">
                <a:ea typeface="宋体" panose="02010600030101010101" pitchFamily="2" charset="-122"/>
              </a:rPr>
              <a:t>显示文本</a:t>
            </a:r>
            <a:r>
              <a:rPr lang="en-US" altLang="zh-CN" sz="2400" dirty="0" smtClean="0">
                <a:ea typeface="宋体" panose="02010600030101010101" pitchFamily="2" charset="-122"/>
              </a:rPr>
              <a:t>/</a:t>
            </a:r>
            <a:r>
              <a:rPr lang="zh-CN" altLang="zh-CN" sz="2400" dirty="0" smtClean="0">
                <a:ea typeface="宋体" panose="02010600030101010101" pitchFamily="2" charset="-122"/>
              </a:rPr>
              <a:t>图像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zh-CN" sz="2400" b="1" dirty="0" smtClean="0">
                <a:ea typeface="宋体" panose="02010600030101010101" pitchFamily="2" charset="-122"/>
              </a:rPr>
              <a:t>【例</a:t>
            </a:r>
            <a:r>
              <a:rPr lang="en-US" altLang="zh-CN" b="1" dirty="0" smtClean="0"/>
              <a:t>12-0-2 </a:t>
            </a:r>
            <a:r>
              <a:rPr lang="zh-CN" altLang="zh-CN" sz="2400" b="1" dirty="0" smtClean="0">
                <a:ea typeface="宋体" panose="02010600030101010101" pitchFamily="2" charset="-122"/>
              </a:rPr>
              <a:t>】</a:t>
            </a:r>
            <a:r>
              <a:rPr lang="en-US" altLang="zh-CN" sz="2400" dirty="0" smtClean="0">
                <a:ea typeface="宋体" panose="02010600030101010101" pitchFamily="2" charset="-122"/>
              </a:rPr>
              <a:t>Label</a:t>
            </a:r>
            <a:r>
              <a:rPr lang="zh-CN" altLang="zh-CN" sz="2400" dirty="0" smtClean="0">
                <a:ea typeface="宋体" panose="02010600030101010101" pitchFamily="2" charset="-122"/>
              </a:rPr>
              <a:t>示例（</a:t>
            </a:r>
            <a:r>
              <a:rPr lang="en-US" altLang="zh-CN" sz="2400" dirty="0" smtClean="0">
                <a:ea typeface="宋体" panose="02010600030101010101" pitchFamily="2" charset="-122"/>
              </a:rPr>
              <a:t>label.py</a:t>
            </a:r>
            <a:r>
              <a:rPr lang="zh-CN" altLang="zh-CN" sz="2400" dirty="0" smtClean="0">
                <a:ea typeface="宋体" panose="02010600030101010101" pitchFamily="2" charset="-122"/>
              </a:rPr>
              <a:t>）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pic>
        <p:nvPicPr>
          <p:cNvPr id="3482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38" y="5745896"/>
            <a:ext cx="3455987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61256" y="2403354"/>
            <a:ext cx="9907099" cy="326557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40005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from tkinter import *       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模块所有内容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 = Tk();root.title("Label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示例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")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窗口标题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 = Label(root, text="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姓名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") 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Label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组件对象，显示文本为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姓名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w.config(width=20, bg='black', fg='white')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设置宽度、背景色、前景色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w['anchor'] = E            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设置停靠方式为右对齐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w.pack()  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pack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方法，调整其显示位置和大小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root.mainloop()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调用组件的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mainloop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方法，进入事件循环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723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 noChangeArrowheads="1"/>
          </p:cNvSpPr>
          <p:nvPr>
            <p:ph type="title"/>
          </p:nvPr>
        </p:nvSpPr>
        <p:spPr>
          <a:xfrm>
            <a:off x="576356" y="171823"/>
            <a:ext cx="7772400" cy="784225"/>
          </a:xfrm>
        </p:spPr>
        <p:txBody>
          <a:bodyPr/>
          <a:lstStyle/>
          <a:p>
            <a:pPr eaLnBrk="1" hangingPunct="1"/>
            <a:r>
              <a:rPr lang="zh-CN" altLang="zh-CN" smtClean="0">
                <a:ea typeface="宋体" panose="02010600030101010101" pitchFamily="2" charset="-122"/>
              </a:rPr>
              <a:t>常用组件</a:t>
            </a:r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2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5843" name="内容占位符 2"/>
          <p:cNvSpPr>
            <a:spLocks noGrp="1" noChangeArrowheads="1"/>
          </p:cNvSpPr>
          <p:nvPr>
            <p:ph idx="1"/>
          </p:nvPr>
        </p:nvSpPr>
        <p:spPr>
          <a:xfrm>
            <a:off x="846885" y="1231339"/>
            <a:ext cx="8350250" cy="1641475"/>
          </a:xfrm>
        </p:spPr>
        <p:txBody>
          <a:bodyPr/>
          <a:lstStyle/>
          <a:p>
            <a:pPr eaLnBrk="1" hangingPunct="1"/>
            <a:r>
              <a:rPr lang="zh-CN" altLang="zh-CN" sz="2400" dirty="0" smtClean="0">
                <a:ea typeface="宋体" panose="02010600030101010101" pitchFamily="2" charset="-122"/>
              </a:rPr>
              <a:t>标签框架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LabelFrame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zh-CN" sz="2400" dirty="0" smtClean="0">
                <a:ea typeface="宋体" panose="02010600030101010101" pitchFamily="2" charset="-122"/>
              </a:rPr>
              <a:t>带标签的矩形框架，主要用于包含若干组件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zh-CN" sz="2400" b="1" dirty="0" smtClean="0">
                <a:ea typeface="宋体" panose="02010600030101010101" pitchFamily="2" charset="-122"/>
              </a:rPr>
              <a:t>【例</a:t>
            </a:r>
            <a:r>
              <a:rPr lang="en-US" altLang="zh-CN" b="1" dirty="0" smtClean="0"/>
              <a:t>12-0-3 </a:t>
            </a:r>
            <a:r>
              <a:rPr lang="zh-CN" altLang="zh-CN" sz="2400" b="1" dirty="0" smtClean="0">
                <a:ea typeface="宋体" panose="02010600030101010101" pitchFamily="2" charset="-122"/>
              </a:rPr>
              <a:t>】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LabelFrame</a:t>
            </a:r>
            <a:r>
              <a:rPr lang="zh-CN" altLang="zh-CN" sz="2400" dirty="0" smtClean="0">
                <a:ea typeface="宋体" panose="02010600030101010101" pitchFamily="2" charset="-122"/>
              </a:rPr>
              <a:t>示例（</a:t>
            </a:r>
            <a:r>
              <a:rPr lang="en-US" altLang="zh-CN" sz="2400" dirty="0" smtClean="0">
                <a:ea typeface="宋体" panose="02010600030101010101" pitchFamily="2" charset="-122"/>
              </a:rPr>
              <a:t>labelFrame.py</a:t>
            </a:r>
            <a:r>
              <a:rPr lang="zh-CN" altLang="zh-CN" sz="2400" dirty="0" smtClean="0">
                <a:ea typeface="宋体" panose="02010600030101010101" pitchFamily="2" charset="-122"/>
              </a:rPr>
              <a:t>）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pic>
        <p:nvPicPr>
          <p:cNvPr id="3584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409" y="5823217"/>
            <a:ext cx="3335460" cy="103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31594" y="2579077"/>
            <a:ext cx="9859962" cy="332398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40005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from tkinter import * 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模块所有内容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 = Tk();  root.title("LabelFrame")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一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根窗口组件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。设置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窗口标题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lf = LabelFrame(root, text="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组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1") #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LabelFrame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组件对象</a:t>
            </a:r>
          </a:p>
          <a:p>
            <a:pPr marL="40005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lf.pack()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pack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</a:t>
            </a:r>
            <a:r>
              <a:rPr lang="x-none" altLang="zh-CN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调整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其显示位置和大小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Button(lf, text="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确定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").pack(side=LEFT)  #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“确定”按钮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左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停靠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Button(lf, text="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取消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").pack(side=LEFT)  #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“取消”按钮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左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停靠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root.mainloop()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调用组件的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mainloop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方法，进入事件循环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278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 noChangeArrowheads="1"/>
          </p:cNvSpPr>
          <p:nvPr>
            <p:ph type="title"/>
          </p:nvPr>
        </p:nvSpPr>
        <p:spPr>
          <a:xfrm>
            <a:off x="540497" y="244009"/>
            <a:ext cx="7772400" cy="784225"/>
          </a:xfrm>
        </p:spPr>
        <p:txBody>
          <a:bodyPr/>
          <a:lstStyle/>
          <a:p>
            <a:pPr eaLnBrk="1" hangingPunct="1"/>
            <a:r>
              <a:rPr lang="zh-CN" altLang="zh-CN" smtClean="0">
                <a:ea typeface="宋体" panose="02010600030101010101" pitchFamily="2" charset="-122"/>
              </a:rPr>
              <a:t>常用组件</a:t>
            </a:r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3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6867" name="内容占位符 2"/>
          <p:cNvSpPr>
            <a:spLocks noGrp="1" noChangeArrowheads="1"/>
          </p:cNvSpPr>
          <p:nvPr>
            <p:ph idx="1"/>
          </p:nvPr>
        </p:nvSpPr>
        <p:spPr>
          <a:xfrm>
            <a:off x="922711" y="1231060"/>
            <a:ext cx="8350250" cy="4392612"/>
          </a:xfrm>
        </p:spPr>
        <p:txBody>
          <a:bodyPr/>
          <a:lstStyle/>
          <a:p>
            <a:pPr eaLnBrk="1" hangingPunct="1"/>
            <a:r>
              <a:rPr lang="zh-CN" altLang="zh-CN" sz="2400" dirty="0" smtClean="0">
                <a:ea typeface="宋体" panose="02010600030101010101" pitchFamily="2" charset="-122"/>
              </a:rPr>
              <a:t>按钮</a:t>
            </a:r>
            <a:r>
              <a:rPr lang="en-US" altLang="zh-CN" sz="2400" dirty="0" smtClean="0">
                <a:ea typeface="宋体" panose="02010600030101010101" pitchFamily="2" charset="-122"/>
              </a:rPr>
              <a:t>Button</a:t>
            </a:r>
            <a:r>
              <a:rPr lang="zh-CN" altLang="en-US" sz="2400" dirty="0" smtClean="0">
                <a:ea typeface="宋体" panose="02010600030101010101" pitchFamily="2" charset="-122"/>
              </a:rPr>
              <a:t>：</a:t>
            </a:r>
            <a:r>
              <a:rPr lang="zh-CN" altLang="zh-CN" sz="2400" dirty="0" smtClean="0">
                <a:ea typeface="宋体" panose="02010600030101010101" pitchFamily="2" charset="-122"/>
              </a:rPr>
              <a:t>执行用户的单击操作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zh-CN" sz="2400" b="1" dirty="0" smtClean="0">
                <a:ea typeface="宋体" panose="02010600030101010101" pitchFamily="2" charset="-122"/>
              </a:rPr>
              <a:t>【例</a:t>
            </a:r>
            <a:r>
              <a:rPr lang="en-US" altLang="zh-CN" b="1" dirty="0" smtClean="0"/>
              <a:t>12-0-4 </a:t>
            </a:r>
            <a:r>
              <a:rPr lang="zh-CN" altLang="zh-CN" sz="2400" b="1" dirty="0" smtClean="0">
                <a:ea typeface="宋体" panose="02010600030101010101" pitchFamily="2" charset="-122"/>
              </a:rPr>
              <a:t>】</a:t>
            </a:r>
            <a:r>
              <a:rPr lang="en-US" altLang="zh-CN" sz="2400" dirty="0" smtClean="0">
                <a:ea typeface="宋体" panose="02010600030101010101" pitchFamily="2" charset="-122"/>
              </a:rPr>
              <a:t>Button</a:t>
            </a:r>
            <a:r>
              <a:rPr lang="zh-CN" altLang="zh-CN" sz="2400" dirty="0" smtClean="0">
                <a:ea typeface="宋体" panose="02010600030101010101" pitchFamily="2" charset="-122"/>
              </a:rPr>
              <a:t>示例（</a:t>
            </a:r>
            <a:r>
              <a:rPr lang="en-US" altLang="zh-CN" sz="2400" dirty="0" smtClean="0">
                <a:ea typeface="宋体" panose="02010600030101010101" pitchFamily="2" charset="-122"/>
              </a:rPr>
              <a:t>button.py</a:t>
            </a:r>
            <a:r>
              <a:rPr lang="zh-CN" altLang="zh-CN" sz="2400" dirty="0" smtClean="0">
                <a:ea typeface="宋体" panose="02010600030101010101" pitchFamily="2" charset="-122"/>
              </a:rPr>
              <a:t>）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pic>
        <p:nvPicPr>
          <p:cNvPr id="3686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4835525"/>
            <a:ext cx="3621087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055688" y="2420938"/>
            <a:ext cx="8448675" cy="22479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from tkinter import *  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模块所有内容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 = Tk();  root.title("Button")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窗口标题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 = Button(root, text="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确定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")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Button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组件对象，显示文本为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确定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w.config(state=DISABLED)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Button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组件的状态为禁用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w['width'] = 20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设置宽度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w.pack()     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pack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方法，调整其显示位置和大小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root.mainloop()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调用组件的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mainloop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方法，进入事件循环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48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 noChangeArrowheads="1"/>
          </p:cNvSpPr>
          <p:nvPr>
            <p:ph type="title"/>
          </p:nvPr>
        </p:nvSpPr>
        <p:spPr>
          <a:xfrm>
            <a:off x="583407" y="143902"/>
            <a:ext cx="7772400" cy="784225"/>
          </a:xfrm>
        </p:spPr>
        <p:txBody>
          <a:bodyPr/>
          <a:lstStyle/>
          <a:p>
            <a:pPr eaLnBrk="1" hangingPunct="1"/>
            <a:r>
              <a:rPr lang="zh-CN" altLang="zh-CN" dirty="0" smtClean="0">
                <a:ea typeface="宋体" panose="02010600030101010101" pitchFamily="2" charset="-122"/>
              </a:rPr>
              <a:t>常用组件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7891" name="内容占位符 2"/>
          <p:cNvSpPr>
            <a:spLocks noGrp="1" noChangeArrowheads="1"/>
          </p:cNvSpPr>
          <p:nvPr>
            <p:ph idx="1"/>
          </p:nvPr>
        </p:nvSpPr>
        <p:spPr>
          <a:xfrm>
            <a:off x="334963" y="1096589"/>
            <a:ext cx="11664950" cy="5905500"/>
          </a:xfrm>
        </p:spPr>
        <p:txBody>
          <a:bodyPr/>
          <a:lstStyle/>
          <a:p>
            <a:pPr lvl="1"/>
            <a:r>
              <a:rPr lang="zh-CN" altLang="zh-CN" sz="2400" b="1" dirty="0" smtClean="0">
                <a:ea typeface="宋体" panose="02010600030101010101" pitchFamily="2" charset="-122"/>
              </a:rPr>
              <a:t>【例</a:t>
            </a:r>
            <a:r>
              <a:rPr lang="en-US" altLang="zh-CN" b="1" dirty="0" smtClean="0"/>
              <a:t>12-0-5 </a:t>
            </a:r>
            <a:r>
              <a:rPr lang="zh-CN" altLang="zh-CN" sz="2400" b="1" dirty="0" smtClean="0">
                <a:ea typeface="宋体" panose="02010600030101010101" pitchFamily="2" charset="-122"/>
              </a:rPr>
              <a:t>】</a:t>
            </a:r>
            <a:r>
              <a:rPr lang="en-US" altLang="zh-CN" sz="2400" dirty="0" smtClean="0">
                <a:ea typeface="宋体" panose="02010600030101010101" pitchFamily="2" charset="-122"/>
              </a:rPr>
              <a:t>Label</a:t>
            </a:r>
            <a:r>
              <a:rPr lang="zh-CN" altLang="zh-CN" sz="2400" dirty="0" smtClean="0">
                <a:ea typeface="宋体" panose="02010600030101010101" pitchFamily="2" charset="-122"/>
              </a:rPr>
              <a:t>和</a:t>
            </a:r>
            <a:r>
              <a:rPr lang="en-US" altLang="zh-CN" sz="2400" dirty="0" smtClean="0">
                <a:ea typeface="宋体" panose="02010600030101010101" pitchFamily="2" charset="-122"/>
              </a:rPr>
              <a:t>Button</a:t>
            </a:r>
            <a:r>
              <a:rPr lang="zh-CN" altLang="zh-CN" sz="2400" dirty="0" smtClean="0">
                <a:ea typeface="宋体" panose="02010600030101010101" pitchFamily="2" charset="-122"/>
              </a:rPr>
              <a:t>应用示例（</a:t>
            </a:r>
            <a:r>
              <a:rPr lang="en-US" altLang="zh-CN" sz="2400" dirty="0" smtClean="0">
                <a:ea typeface="宋体" panose="02010600030101010101" pitchFamily="2" charset="-122"/>
              </a:rPr>
              <a:t>PictureViewer.py</a:t>
            </a:r>
            <a:r>
              <a:rPr lang="zh-CN" altLang="zh-CN" sz="2400" dirty="0" smtClean="0">
                <a:ea typeface="宋体" panose="02010600030101010101" pitchFamily="2" charset="-122"/>
              </a:rPr>
              <a:t>）：简易图片浏览器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pic>
        <p:nvPicPr>
          <p:cNvPr id="3789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204" y="1598613"/>
            <a:ext cx="1809750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204" y="4145756"/>
            <a:ext cx="18288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37394" y="1433512"/>
            <a:ext cx="7618413" cy="542448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import tkinter as tk, os       #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class Application(tk.Frame):  #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GUI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应用程序类，派生于</a:t>
            </a: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Frame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__init__(self, master=None):       #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构造函数，</a:t>
            </a: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master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为父窗口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self.files = os.listdir(r'c:\pythonpa\images\gif') #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获取图像文件名列表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self.index = 0               #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图片索引，初始显示第</a:t>
            </a: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一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张图片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self.img = tk.PhotoImage(file=r'c:\pythonpa\images\gif' + '\\' + self.files[self.index])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tk.Frame.__init__(self, master) #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调用父类的构造函数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self.pack()                 #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调用组件的</a:t>
            </a: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pack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方法，调整其显示位置和大小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self.createWidgets()                           #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调用对象方法，创建子组件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createWidgets(self):                            #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对象方法：创建子组件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self.lblImage = tk.Label(self, width=300, height=300) #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Label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组件，显示图片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self.lblImage['image'] = self.img                #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显示第</a:t>
            </a: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一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张图片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self.lblImage.pack()        #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调用组件的</a:t>
            </a: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pack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方法，调整其显示位置和大小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self.f = tk.Frame()                         #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创建窗口框架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self.f.pack()               #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调用组件的</a:t>
            </a: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pack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方法，调整其显示位置和大小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self.btnPrev = tk.Button(self.f, text='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上一张</a:t>
            </a: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', command=self.prev) #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创建按钮组件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self.btnPrev.pack(side=tk.LEFT) 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self.btnNext = tk.Button(self.f, text='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下一张</a:t>
            </a: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', command=self.next) #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创建按钮组件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self.btnNext.pack(side=tk.LEFT) 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prev(self):         #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定义事件处理程序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self.showfile(-1)   #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显示上一张图片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next(self):         #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定义事件处理程序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self.showfile(1)    #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显示下一张图片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showfile(self, n):    #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显示图片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self.index += n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if self.index &lt; 0: self.index = len(self.files) - 1   #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循环显示最后</a:t>
            </a: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一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张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if self.index &gt; len(self.files) - 1: self.index = 0   #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循环显示第</a:t>
            </a: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一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张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self.img = tk.PhotoImage(file=r'c:\pythonpa\images\gif' + '\\' + self.files[self.index])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self.lblImage['image'] = self.img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 = tk.Tk()                #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一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根窗口组件</a:t>
            </a: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root.title('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简易图片浏览器</a:t>
            </a: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')    #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设置窗口标题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app = Application(master=root)  #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Application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的对象实例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app.mainloop()  #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调用组件的</a:t>
            </a:r>
            <a:r>
              <a:rPr lang="x-none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mainloop</a:t>
            </a:r>
            <a:r>
              <a:rPr lang="x-none" altLang="zh-CN" sz="105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方法，进入事件循环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7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 noChangeArrowheads="1"/>
          </p:cNvSpPr>
          <p:nvPr>
            <p:ph type="title"/>
          </p:nvPr>
        </p:nvSpPr>
        <p:spPr>
          <a:xfrm>
            <a:off x="583173" y="136525"/>
            <a:ext cx="7772400" cy="784225"/>
          </a:xfrm>
        </p:spPr>
        <p:txBody>
          <a:bodyPr/>
          <a:lstStyle/>
          <a:p>
            <a:pPr eaLnBrk="1" hangingPunct="1"/>
            <a:r>
              <a:rPr lang="zh-CN" altLang="zh-CN" smtClean="0">
                <a:ea typeface="宋体" panose="02010600030101010101" pitchFamily="2" charset="-122"/>
              </a:rPr>
              <a:t>常用组件</a:t>
            </a:r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5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8915" name="内容占位符 2"/>
          <p:cNvSpPr>
            <a:spLocks noGrp="1" noChangeArrowheads="1"/>
          </p:cNvSpPr>
          <p:nvPr>
            <p:ph idx="1"/>
          </p:nvPr>
        </p:nvSpPr>
        <p:spPr>
          <a:xfrm>
            <a:off x="903754" y="1139825"/>
            <a:ext cx="8350250" cy="1152525"/>
          </a:xfrm>
        </p:spPr>
        <p:txBody>
          <a:bodyPr/>
          <a:lstStyle/>
          <a:p>
            <a:pPr eaLnBrk="1" hangingPunct="1"/>
            <a:r>
              <a:rPr lang="zh-CN" altLang="zh-CN" sz="2400" dirty="0" smtClean="0">
                <a:ea typeface="宋体" panose="02010600030101010101" pitchFamily="2" charset="-122"/>
              </a:rPr>
              <a:t>消息</a:t>
            </a:r>
            <a:r>
              <a:rPr lang="en-US" altLang="zh-CN" sz="2400" dirty="0" smtClean="0">
                <a:ea typeface="宋体" panose="02010600030101010101" pitchFamily="2" charset="-122"/>
              </a:rPr>
              <a:t>Message</a:t>
            </a:r>
            <a:r>
              <a:rPr lang="zh-CN" altLang="en-US" sz="2400" dirty="0" smtClean="0">
                <a:ea typeface="宋体" panose="02010600030101010101" pitchFamily="2" charset="-122"/>
              </a:rPr>
              <a:t>：</a:t>
            </a:r>
            <a:r>
              <a:rPr lang="zh-CN" altLang="zh-CN" sz="2400" dirty="0" smtClean="0">
                <a:ea typeface="宋体" panose="02010600030101010101" pitchFamily="2" charset="-122"/>
              </a:rPr>
              <a:t>显示多行文本信息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zh-CN" sz="2400" b="1" dirty="0" smtClean="0">
                <a:ea typeface="宋体" panose="02010600030101010101" pitchFamily="2" charset="-122"/>
              </a:rPr>
              <a:t>【例</a:t>
            </a:r>
            <a:r>
              <a:rPr lang="en-US" altLang="zh-CN" b="1" dirty="0" smtClean="0"/>
              <a:t>12-0-6 </a:t>
            </a:r>
            <a:r>
              <a:rPr lang="zh-CN" altLang="zh-CN" sz="2400" b="1" dirty="0" smtClean="0">
                <a:ea typeface="宋体" panose="02010600030101010101" pitchFamily="2" charset="-122"/>
              </a:rPr>
              <a:t>】</a:t>
            </a:r>
            <a:r>
              <a:rPr lang="fr-FR" altLang="zh-CN" sz="2400" b="1" dirty="0" smtClean="0">
                <a:ea typeface="宋体" panose="02010600030101010101" pitchFamily="2" charset="-122"/>
              </a:rPr>
              <a:t>Message</a:t>
            </a:r>
            <a:r>
              <a:rPr lang="zh-CN" altLang="zh-CN" sz="2400" b="1" dirty="0" smtClean="0">
                <a:ea typeface="宋体" panose="02010600030101010101" pitchFamily="2" charset="-122"/>
              </a:rPr>
              <a:t>示例（</a:t>
            </a:r>
            <a:r>
              <a:rPr lang="fr-FR" altLang="zh-CN" sz="2400" b="1" dirty="0" smtClean="0">
                <a:ea typeface="宋体" panose="02010600030101010101" pitchFamily="2" charset="-122"/>
              </a:rPr>
              <a:t>message</a:t>
            </a:r>
            <a:r>
              <a:rPr lang="en-US" altLang="zh-CN" sz="2400" b="1" dirty="0" smtClean="0">
                <a:ea typeface="宋体" panose="02010600030101010101" pitchFamily="2" charset="-122"/>
              </a:rPr>
              <a:t>.</a:t>
            </a:r>
            <a:r>
              <a:rPr lang="en-US" altLang="zh-CN" sz="2400" b="1" dirty="0" err="1" smtClean="0">
                <a:ea typeface="宋体" panose="02010600030101010101" pitchFamily="2" charset="-122"/>
              </a:rPr>
              <a:t>py</a:t>
            </a:r>
            <a:r>
              <a:rPr lang="zh-CN" altLang="zh-CN" sz="2400" b="1" dirty="0" smtClean="0">
                <a:ea typeface="宋体" panose="02010600030101010101" pitchFamily="2" charset="-122"/>
              </a:rPr>
              <a:t>）</a:t>
            </a:r>
            <a:endParaRPr lang="en-US" altLang="zh-CN" sz="2400" b="1" dirty="0" smtClean="0">
              <a:ea typeface="宋体" panose="02010600030101010101" pitchFamily="2" charset="-122"/>
            </a:endParaRPr>
          </a:p>
        </p:txBody>
      </p:sp>
      <p:pic>
        <p:nvPicPr>
          <p:cNvPr id="3891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0" y="4652963"/>
            <a:ext cx="294005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44538" y="2292350"/>
            <a:ext cx="9669462" cy="257333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400050" algn="just">
              <a:lnSpc>
                <a:spcPts val="2800"/>
              </a:lnSpc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from tkinter import *    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模块所有内容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lnSpc>
                <a:spcPts val="2800"/>
              </a:lnSpc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 = Tk();  root.title("Message")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窗口标题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lnSpc>
                <a:spcPts val="2800"/>
              </a:lnSpc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 = Message(root, bg='black', fg='white')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Message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组件对象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lnSpc>
                <a:spcPts val="2800"/>
              </a:lnSpc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w.config(text="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内容显示在一个宽高比为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150%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的消息框中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")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设置显示文本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lnSpc>
                <a:spcPts val="2800"/>
              </a:lnSpc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w['anchor'] = W                     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设置停靠方式为左对齐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lnSpc>
                <a:spcPts val="2800"/>
              </a:lnSpc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w.pack()       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pack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方法，调整其显示位置和大小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lnSpc>
                <a:spcPts val="2800"/>
              </a:lnSpc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root.mainloop() 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调用组件的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mainloop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方法，进入事件循环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24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 noChangeArrowheads="1"/>
          </p:cNvSpPr>
          <p:nvPr>
            <p:ph type="title"/>
          </p:nvPr>
        </p:nvSpPr>
        <p:spPr>
          <a:xfrm>
            <a:off x="603250" y="157630"/>
            <a:ext cx="7772400" cy="784225"/>
          </a:xfrm>
        </p:spPr>
        <p:txBody>
          <a:bodyPr/>
          <a:lstStyle/>
          <a:p>
            <a:pPr eaLnBrk="1" hangingPunct="1"/>
            <a:r>
              <a:rPr lang="zh-CN" altLang="zh-CN" smtClean="0">
                <a:ea typeface="宋体" panose="02010600030101010101" pitchFamily="2" charset="-122"/>
              </a:rPr>
              <a:t>常用组件</a:t>
            </a:r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6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9939" name="内容占位符 2"/>
          <p:cNvSpPr>
            <a:spLocks noGrp="1" noChangeArrowheads="1"/>
          </p:cNvSpPr>
          <p:nvPr>
            <p:ph idx="1"/>
          </p:nvPr>
        </p:nvSpPr>
        <p:spPr>
          <a:xfrm>
            <a:off x="1128713" y="1159342"/>
            <a:ext cx="8350250" cy="5905500"/>
          </a:xfrm>
        </p:spPr>
        <p:txBody>
          <a:bodyPr/>
          <a:lstStyle/>
          <a:p>
            <a:pPr eaLnBrk="1" hangingPunct="1"/>
            <a:r>
              <a:rPr lang="zh-CN" altLang="zh-CN" sz="2400" dirty="0" smtClean="0">
                <a:ea typeface="宋体" panose="02010600030101010101" pitchFamily="2" charset="-122"/>
              </a:rPr>
              <a:t>单行文本框</a:t>
            </a:r>
            <a:r>
              <a:rPr lang="en-US" altLang="zh-CN" sz="2400" dirty="0" smtClean="0">
                <a:ea typeface="宋体" panose="02010600030101010101" pitchFamily="2" charset="-122"/>
              </a:rPr>
              <a:t>Entry</a:t>
            </a:r>
            <a:r>
              <a:rPr lang="zh-CN" altLang="en-US" sz="2400" dirty="0" smtClean="0">
                <a:ea typeface="宋体" panose="02010600030101010101" pitchFamily="2" charset="-122"/>
              </a:rPr>
              <a:t>：</a:t>
            </a:r>
            <a:r>
              <a:rPr lang="zh-CN" altLang="zh-CN" sz="2400" dirty="0" smtClean="0">
                <a:ea typeface="宋体" panose="02010600030101010101" pitchFamily="2" charset="-122"/>
              </a:rPr>
              <a:t>显示和编辑文本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zh-CN" sz="2400" b="1" dirty="0" smtClean="0">
                <a:ea typeface="宋体" panose="02010600030101010101" pitchFamily="2" charset="-122"/>
              </a:rPr>
              <a:t>【例</a:t>
            </a:r>
            <a:r>
              <a:rPr lang="en-US" altLang="zh-CN" b="1" dirty="0" smtClean="0"/>
              <a:t>12-0-7 </a:t>
            </a:r>
            <a:r>
              <a:rPr lang="zh-CN" altLang="zh-CN" sz="2400" b="1" dirty="0" smtClean="0">
                <a:ea typeface="宋体" panose="02010600030101010101" pitchFamily="2" charset="-122"/>
              </a:rPr>
              <a:t>】</a:t>
            </a:r>
            <a:r>
              <a:rPr lang="en-US" altLang="zh-CN" sz="2400" b="1" dirty="0" smtClean="0">
                <a:ea typeface="宋体" panose="02010600030101010101" pitchFamily="2" charset="-122"/>
              </a:rPr>
              <a:t>Entry</a:t>
            </a:r>
            <a:r>
              <a:rPr lang="zh-CN" altLang="zh-CN" sz="2400" b="1" dirty="0" smtClean="0">
                <a:ea typeface="宋体" panose="02010600030101010101" pitchFamily="2" charset="-122"/>
              </a:rPr>
              <a:t>示例（</a:t>
            </a:r>
            <a:r>
              <a:rPr lang="en-US" altLang="zh-CN" sz="2400" b="1" dirty="0" smtClean="0">
                <a:ea typeface="宋体" panose="02010600030101010101" pitchFamily="2" charset="-122"/>
              </a:rPr>
              <a:t>entry.py</a:t>
            </a:r>
            <a:r>
              <a:rPr lang="zh-CN" altLang="zh-CN" sz="2400" b="1" dirty="0" smtClean="0">
                <a:ea typeface="宋体" panose="02010600030101010101" pitchFamily="2" charset="-122"/>
              </a:rPr>
              <a:t>）</a:t>
            </a:r>
            <a:endParaRPr lang="zh-CN" altLang="en-US" sz="2400" b="1" dirty="0" smtClean="0">
              <a:ea typeface="宋体" panose="02010600030101010101" pitchFamily="2" charset="-122"/>
            </a:endParaRPr>
          </a:p>
        </p:txBody>
      </p:sp>
      <p:pic>
        <p:nvPicPr>
          <p:cNvPr id="3994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725" y="2598738"/>
            <a:ext cx="34290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631950" y="1997075"/>
            <a:ext cx="7512050" cy="25558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from tkinter import *  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模块所有内容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 = Tk();  root.title("Entry")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窗口标题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 = StringVar()              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StringVar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w1 = Entry(root, textvariable=v)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Entry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组件对象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w1.pack()         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显示单行文本框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w1.get()                    #</a:t>
            </a:r>
            <a:r>
              <a:rPr lang="x-none" altLang="zh-CN" sz="2000" b="1" kern="1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获取组件的内容</a:t>
            </a:r>
            <a:endParaRPr lang="zh-CN" altLang="zh-CN" sz="2000" b="1" kern="1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v.set('1234')      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StringVar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对象的值，组件文本自动更新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root.mainloop()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调用组件的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mainloop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方法，进入事件循环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7862" y="4711606"/>
            <a:ext cx="6570663" cy="1477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StringVar</a:t>
            </a:r>
            <a:r>
              <a:rPr lang="x-none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在使用界面编程的时候，</a:t>
            </a:r>
            <a:r>
              <a:rPr lang="zh-CN" altLang="en-US" dirty="0">
                <a:solidFill>
                  <a:srgbClr val="FF0000"/>
                </a:solidFill>
                <a:latin typeface="Helvetica" panose="020B0604020202020204" pitchFamily="34" charset="0"/>
              </a:rPr>
              <a:t>有些时候是需要跟踪变量的值的变化，以保证值的变更随时可以显示在界面上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。由于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python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无法做到这一点，所以使用了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tcl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的相应的对象，也就是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StringVar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、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BooleanVar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、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DoubleVar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、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IntVar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所需要起到的作用 </a:t>
            </a:r>
            <a:endParaRPr lang="zh-CN" altLang="en-US" dirty="0"/>
          </a:p>
        </p:txBody>
      </p:sp>
      <p:sp>
        <p:nvSpPr>
          <p:cNvPr id="39943" name="矩形 3"/>
          <p:cNvSpPr>
            <a:spLocks noChangeArrowheads="1"/>
          </p:cNvSpPr>
          <p:nvPr/>
        </p:nvSpPr>
        <p:spPr bwMode="auto">
          <a:xfrm>
            <a:off x="7248525" y="4703763"/>
            <a:ext cx="475297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Helvetica" panose="020B0604020202020204" pitchFamily="34" charset="0"/>
              </a:rPr>
              <a:t>StringVar</a:t>
            </a:r>
            <a:r>
              <a:rPr lang="zh-CN" altLang="en-US" sz="1800" dirty="0">
                <a:solidFill>
                  <a:srgbClr val="FF0000"/>
                </a:solidFill>
                <a:latin typeface="Helvetica" panose="020B0604020202020204" pitchFamily="34" charset="0"/>
              </a:rPr>
              <a:t>类型调用</a:t>
            </a:r>
            <a:r>
              <a:rPr lang="en-US" altLang="zh-CN" sz="1800" dirty="0">
                <a:solidFill>
                  <a:srgbClr val="FF0000"/>
                </a:solidFill>
                <a:latin typeface="Helvetica" panose="020B0604020202020204" pitchFamily="34" charset="0"/>
              </a:rPr>
              <a:t>set</a:t>
            </a:r>
            <a:r>
              <a:rPr lang="zh-CN" altLang="en-US" sz="1800" dirty="0">
                <a:solidFill>
                  <a:srgbClr val="FF0000"/>
                </a:solidFill>
                <a:latin typeface="Helvetica" panose="020B0604020202020204" pitchFamily="34" charset="0"/>
              </a:rPr>
              <a:t>函数时，先将变量转变成了</a:t>
            </a:r>
            <a:r>
              <a:rPr lang="en-US" altLang="zh-CN" sz="1800" dirty="0">
                <a:solidFill>
                  <a:srgbClr val="FF0000"/>
                </a:solidFill>
                <a:latin typeface="Helvetica" panose="020B0604020202020204" pitchFamily="34" charset="0"/>
              </a:rPr>
              <a:t>tuples</a:t>
            </a:r>
            <a:r>
              <a:rPr lang="zh-CN" altLang="en-US" sz="1800" dirty="0">
                <a:solidFill>
                  <a:srgbClr val="FF0000"/>
                </a:solidFill>
                <a:latin typeface="Helvetica" panose="020B0604020202020204" pitchFamily="34" charset="0"/>
              </a:rPr>
              <a:t>类型的数据。所以，实际上最好是调用</a:t>
            </a:r>
            <a:r>
              <a:rPr lang="en-US" altLang="zh-CN" sz="1800" dirty="0">
                <a:solidFill>
                  <a:srgbClr val="FF0000"/>
                </a:solidFill>
                <a:latin typeface="Helvetica" panose="020B0604020202020204" pitchFamily="34" charset="0"/>
              </a:rPr>
              <a:t>set</a:t>
            </a:r>
            <a:r>
              <a:rPr lang="zh-CN" altLang="en-US" sz="1800" dirty="0">
                <a:solidFill>
                  <a:srgbClr val="FF0000"/>
                </a:solidFill>
                <a:latin typeface="Helvetica" panose="020B0604020202020204" pitchFamily="34" charset="0"/>
              </a:rPr>
              <a:t>函数之前就直接使用</a:t>
            </a:r>
            <a:r>
              <a:rPr lang="en-US" altLang="zh-CN" sz="1800" dirty="0">
                <a:solidFill>
                  <a:srgbClr val="FF0000"/>
                </a:solidFill>
                <a:latin typeface="Helvetica" panose="020B0604020202020204" pitchFamily="34" charset="0"/>
              </a:rPr>
              <a:t>Tuples</a:t>
            </a:r>
            <a:r>
              <a:rPr lang="zh-CN" altLang="en-US" sz="1800" dirty="0">
                <a:solidFill>
                  <a:srgbClr val="FF0000"/>
                </a:solidFill>
                <a:latin typeface="Helvetica" panose="020B0604020202020204" pitchFamily="34" charset="0"/>
              </a:rPr>
              <a:t>类型的数据，这样或许更好点</a:t>
            </a:r>
            <a:r>
              <a:rPr lang="zh-CN" altLang="en-US" sz="1800" dirty="0">
                <a:solidFill>
                  <a:srgbClr val="000000"/>
                </a:solidFill>
                <a:latin typeface="Helvetica" panose="020B0604020202020204" pitchFamily="34" charset="0"/>
              </a:rPr>
              <a:t>。 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419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title"/>
          </p:nvPr>
        </p:nvSpPr>
        <p:spPr>
          <a:xfrm>
            <a:off x="575329" y="179294"/>
            <a:ext cx="7286718" cy="735106"/>
          </a:xfrm>
        </p:spPr>
        <p:txBody>
          <a:bodyPr/>
          <a:lstStyle/>
          <a:p>
            <a:pPr eaLnBrk="1" hangingPunct="1"/>
            <a:r>
              <a:rPr lang="zh-CN" altLang="zh-CN" smtClean="0">
                <a:ea typeface="宋体" panose="02010600030101010101" pitchFamily="2" charset="-122"/>
              </a:rPr>
              <a:t>常用组件</a:t>
            </a:r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7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40963" name="内容占位符 2"/>
          <p:cNvSpPr>
            <a:spLocks noGrp="1" noChangeArrowheads="1"/>
          </p:cNvSpPr>
          <p:nvPr>
            <p:ph idx="1"/>
          </p:nvPr>
        </p:nvSpPr>
        <p:spPr>
          <a:xfrm>
            <a:off x="1402043" y="1143000"/>
            <a:ext cx="8424863" cy="7921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zh-CN" dirty="0" smtClean="0">
                <a:ea typeface="宋体" panose="02010600030101010101" pitchFamily="2" charset="-122"/>
              </a:rPr>
              <a:t>多行文本框</a:t>
            </a:r>
            <a:r>
              <a:rPr lang="en-US" altLang="zh-CN" dirty="0" smtClean="0">
                <a:ea typeface="宋体" panose="02010600030101010101" pitchFamily="2" charset="-122"/>
              </a:rPr>
              <a:t>Text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zh-CN" altLang="zh-CN" dirty="0" smtClean="0">
                <a:ea typeface="宋体" panose="02010600030101010101" pitchFamily="2" charset="-122"/>
              </a:rPr>
              <a:t>显示和编辑多行文本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zh-CN" sz="2000" b="1" dirty="0" smtClean="0">
                <a:ea typeface="宋体" panose="02010600030101010101" pitchFamily="2" charset="-122"/>
              </a:rPr>
              <a:t>【例</a:t>
            </a:r>
            <a:r>
              <a:rPr lang="en-US" altLang="zh-CN" sz="2000" b="1" dirty="0" smtClean="0">
                <a:ea typeface="宋体" panose="02010600030101010101" pitchFamily="2" charset="-122"/>
              </a:rPr>
              <a:t>12</a:t>
            </a:r>
            <a:r>
              <a:rPr lang="en-US" altLang="zh-CN" sz="2000" b="1" dirty="0" smtClean="0"/>
              <a:t>-0-8 </a:t>
            </a:r>
            <a:r>
              <a:rPr lang="zh-CN" altLang="zh-CN" sz="2000" b="1" dirty="0" smtClean="0">
                <a:ea typeface="宋体" panose="02010600030101010101" pitchFamily="2" charset="-122"/>
              </a:rPr>
              <a:t>】</a:t>
            </a:r>
            <a:r>
              <a:rPr lang="en-US" altLang="zh-CN" sz="2000" dirty="0" smtClean="0">
                <a:ea typeface="宋体" panose="02010600030101010101" pitchFamily="2" charset="-122"/>
              </a:rPr>
              <a:t>Text</a:t>
            </a:r>
            <a:r>
              <a:rPr lang="zh-CN" altLang="zh-CN" sz="2000" dirty="0" smtClean="0">
                <a:ea typeface="宋体" panose="02010600030101010101" pitchFamily="2" charset="-122"/>
              </a:rPr>
              <a:t>示例（</a:t>
            </a:r>
            <a:r>
              <a:rPr lang="en-US" altLang="zh-CN" sz="2000" dirty="0" smtClean="0">
                <a:ea typeface="宋体" panose="02010600030101010101" pitchFamily="2" charset="-122"/>
              </a:rPr>
              <a:t>text.py</a:t>
            </a:r>
            <a:r>
              <a:rPr lang="zh-CN" altLang="zh-CN" sz="2000" dirty="0" smtClean="0">
                <a:ea typeface="宋体" panose="02010600030101010101" pitchFamily="2" charset="-122"/>
              </a:rPr>
              <a:t>）</a:t>
            </a:r>
            <a:endParaRPr lang="en-US" altLang="zh-CN" sz="2000" b="1" dirty="0" smtClean="0">
              <a:ea typeface="宋体" panose="02010600030101010101" pitchFamily="2" charset="-122"/>
            </a:endParaRPr>
          </a:p>
        </p:txBody>
      </p:sp>
      <p:pic>
        <p:nvPicPr>
          <p:cNvPr id="4096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0" y="4862513"/>
            <a:ext cx="2232025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127125" y="1997075"/>
            <a:ext cx="8016875" cy="25558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from tkinter import *  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模块所有内容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 = Tk();  root.title("Text")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窗口标题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 = Text(root, width=20, height=5) #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创建文本框，宽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，高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w.pack()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pack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方法，调整其显示位置和大小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w.insert(1.0, '</a:t>
            </a:r>
            <a:r>
              <a:rPr lang="x-none" altLang="zh-CN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生，还是死，这是一个问题！</a:t>
            </a:r>
            <a:r>
              <a:rPr lang="x-none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\n ')</a:t>
            </a:r>
            <a:endParaRPr lang="zh-CN" altLang="zh-CN" sz="20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w.get(1.0)       #'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生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w.get(1.0, END)  #'</a:t>
            </a:r>
            <a:r>
              <a:rPr lang="x-none" altLang="zh-CN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生，还是死，这是一个问题！</a:t>
            </a:r>
            <a:r>
              <a:rPr lang="x-none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\n'</a:t>
            </a:r>
            <a:endParaRPr lang="zh-CN" altLang="zh-CN" sz="20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root.mainloop()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调用组件的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mainloop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方法，进入事件循环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783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 noChangeArrowheads="1"/>
          </p:cNvSpPr>
          <p:nvPr>
            <p:ph type="title"/>
          </p:nvPr>
        </p:nvSpPr>
        <p:spPr>
          <a:xfrm>
            <a:off x="582613" y="162651"/>
            <a:ext cx="7207716" cy="716102"/>
          </a:xfrm>
        </p:spPr>
        <p:txBody>
          <a:bodyPr/>
          <a:lstStyle/>
          <a:p>
            <a:pPr eaLnBrk="1" hangingPunct="1"/>
            <a:r>
              <a:rPr lang="zh-CN" altLang="zh-CN" smtClean="0">
                <a:ea typeface="宋体" panose="02010600030101010101" pitchFamily="2" charset="-122"/>
              </a:rPr>
              <a:t>常用组件</a:t>
            </a:r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41987" name="内容占位符 2"/>
          <p:cNvSpPr>
            <a:spLocks noGrp="1" noChangeArrowheads="1"/>
          </p:cNvSpPr>
          <p:nvPr>
            <p:ph idx="1"/>
          </p:nvPr>
        </p:nvSpPr>
        <p:spPr>
          <a:xfrm>
            <a:off x="6363774" y="1836738"/>
            <a:ext cx="5999629" cy="3583081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zh-CN" sz="1200" smtClean="0"/>
              <a:t> self.textDesc = tk.Text(self, width=20, height=5) #创建Text组件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zh-CN" sz="1200" smtClean="0"/>
              <a:t>        self.entryEmail.grid(row=0, column=1, columnspan=2) #用户名文本框放置0行1列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zh-CN" sz="1200" smtClean="0"/>
              <a:t>        self.entryPass1.grid(row=1, column=1, columnspan=2) #密码文本框放置1行1列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zh-CN" sz="1200" smtClean="0"/>
              <a:t>        self.entryPass2.grid(row=2, column=1, columnspan=2) #确认密码文本框放置2行1列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zh-CN" sz="1200" smtClean="0"/>
              <a:t>        self.textDesc.grid(row=3, column=1, columnspan=2) #自我简介文本框放置3行1列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zh-CN" sz="1200" smtClean="0"/>
              <a:t>        self.btnOk = tk.Button(self, text='注册', command=self.funcOK) #创建按钮组件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zh-CN" sz="1200" smtClean="0"/>
              <a:t>        self.btnOk.grid(row=4, column=1, sticky=tk.E) #“注册”按钮放置4行1列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zh-CN" sz="1200" smtClean="0"/>
              <a:t>        self.btnCancel = tk.Button(self, text='取消', command=root.destroy) #创建按钮组件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zh-CN" sz="1200" smtClean="0"/>
              <a:t>        self.btnCancel.grid(row=4, column=2, sticky=tk.W) #“取消”按钮放置4行2列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zh-CN" sz="1200" smtClean="0"/>
              <a:t>    def funcOK(self):            #定义注册事件处理程序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zh-CN" sz="1200" smtClean="0"/>
              <a:t>        str1 = '欢迎注册：\n'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zh-CN" sz="1200" smtClean="0"/>
              <a:t>        str1 += "您的帐户为：" + self.entryEmail.get() + '\n'     #获取用户名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zh-CN" sz="1200" smtClean="0"/>
              <a:t>        str1 += "您的特长为：\n" + self.textDesc.get(0.0, tk.END)    #获取自我简介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zh-CN" sz="1200" smtClean="0"/>
              <a:t>        tk.messagebox.showinfo("注册", str1)                 #弹出消息框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zh-CN" sz="1200" smtClean="0"/>
              <a:t>root = tk.Tk()               #创建一个Tk根窗口组件root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zh-CN" sz="1200" smtClean="0"/>
              <a:t>root.title('新用户注册')       #设置窗口标题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zh-CN" sz="1200" smtClean="0"/>
              <a:t>app = Application(master=root) #创建Application的对象实例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zh-CN" sz="1200" smtClean="0"/>
              <a:t>app.mainloop()   #调用组件的mainloop方法，进入事件循环</a:t>
            </a:r>
            <a:endParaRPr lang="en-US" altLang="zh-CN" sz="1200" smtClean="0">
              <a:ea typeface="宋体" panose="02010600030101010101" pitchFamily="2" charset="-122"/>
            </a:endParaRPr>
          </a:p>
        </p:txBody>
      </p:sp>
      <p:pic>
        <p:nvPicPr>
          <p:cNvPr id="4198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615" y="5197732"/>
            <a:ext cx="1897249" cy="166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012" y="4356193"/>
            <a:ext cx="1804988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00555" y="1861579"/>
            <a:ext cx="5408613" cy="360203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import tkinter as tk         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导入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模块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from tkinter import messagebox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导入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模块中的子模块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messagebox</a:t>
            </a:r>
            <a:endParaRPr lang="zh-CN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class Application(tk.Frame):   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GUI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应用程序类，派生于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Frame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类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__init__(self, master=None):  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构造函数，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master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为父窗口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tk.Frame.__init__(self, master)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调用父类的构造函数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self.grid()   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调用组件的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pack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方法，调整其显示位置和大小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self.createWidgets()        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调用对象方法，创建子组件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createWidgets(self):         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对象方法：创建子组件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self.lblEmail = tk.Label(self, text='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用户名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')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Label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组件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用户名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self.lblPass1 = tk.Label(self, text='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密码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')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Label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组件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密码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self.lblPass2 = tk.Label(self, text='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确认密码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')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Label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组件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确认密码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self.lblDesc = tk.Label(self, text='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自我简介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')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Label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组件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自我简介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self.lblEmail.grid(row=0, column=0, sticky=tk.E) #Email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标签放置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self.lblPass1.grid(row=1, column=0, sticky=tk.E)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密码标签放置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self.lblPass2.grid(row=2, column=0, sticky=tk.E)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确认密码标签放置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self.lblDesc.grid(row=3, column=0, sticky=tk.NE)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自我简介标签放置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self.entryEmail = tk.Entry(self)       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Entry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组件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self.entryPass1 = tk.Entry(self, show='*')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密码默认显示为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lang="zh-CN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self.entryPass2 = tk.Entry(self, show='*')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确认密码默认显示为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lang="zh-CN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6244" y="1122363"/>
            <a:ext cx="833437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 smtClean="0"/>
              <a:t>12-0-9 </a:t>
            </a:r>
            <a:r>
              <a:rPr lang="zh-CN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Entry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Text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应用示例（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register.py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）：用户注册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893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583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defTabSz="914400" fontAlgn="base">
              <a:buNone/>
            </a:pPr>
            <a:r>
              <a:rPr strike="noStrike" kern="1200" baseline="0" noProof="1">
                <a:latin typeface="+mj-lt"/>
                <a:ea typeface="+mj-ea"/>
                <a:cs typeface="+mj-cs"/>
              </a:rPr>
              <a:t>12.1  tkinter简介</a:t>
            </a:r>
          </a:p>
        </p:txBody>
      </p:sp>
      <p:sp>
        <p:nvSpPr>
          <p:cNvPr id="61442" name="文本占位符 58370"/>
          <p:cNvSpPr>
            <a:spLocks noGrp="1"/>
          </p:cNvSpPr>
          <p:nvPr>
            <p:ph idx="1"/>
          </p:nvPr>
        </p:nvSpPr>
        <p:spPr>
          <a:xfrm>
            <a:off x="982980" y="1310640"/>
            <a:ext cx="10475595" cy="4525645"/>
          </a:xfrm>
        </p:spPr>
        <p:txBody>
          <a:bodyPr anchor="t"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</a:pPr>
            <a:r>
              <a:rPr lang="en-US" altLang="x-none" sz="2400" dirty="0" err="1"/>
              <a:t>Python标准库</a:t>
            </a:r>
            <a:r>
              <a:rPr lang="en-US" altLang="x-none" sz="2400" dirty="0" err="1" smtClean="0"/>
              <a:t>tkinter</a:t>
            </a:r>
            <a:r>
              <a:rPr lang="en-US" altLang="x-none" sz="2400" dirty="0" smtClean="0"/>
              <a:t>(</a:t>
            </a:r>
            <a:r>
              <a:rPr lang="en-US" altLang="zh-CN" sz="2400" b="1" dirty="0" err="1" smtClean="0"/>
              <a:t>Tk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interface</a:t>
            </a:r>
            <a:r>
              <a:rPr lang="zh-CN" altLang="zh-CN" sz="2400" b="1" dirty="0"/>
              <a:t>，</a:t>
            </a:r>
            <a:r>
              <a:rPr lang="en-US" altLang="zh-CN" sz="2400" b="1" dirty="0" err="1"/>
              <a:t>tk</a:t>
            </a:r>
            <a:r>
              <a:rPr lang="zh-CN" altLang="zh-CN" sz="2400" b="1" dirty="0"/>
              <a:t>接口</a:t>
            </a:r>
            <a:r>
              <a:rPr lang="zh-CN" altLang="en-US" sz="2400" b="1" dirty="0"/>
              <a:t>，</a:t>
            </a:r>
            <a:r>
              <a:rPr lang="en-US" altLang="zh-CN" sz="2400" b="1" dirty="0" err="1"/>
              <a:t>Tk</a:t>
            </a:r>
            <a:r>
              <a:rPr lang="zh-CN" altLang="zh-CN" sz="2400" b="1" dirty="0"/>
              <a:t>图形用户界面工具包标准的</a:t>
            </a:r>
            <a:r>
              <a:rPr lang="en-US" altLang="zh-CN" sz="2400" b="1" dirty="0"/>
              <a:t>Python</a:t>
            </a:r>
            <a:r>
              <a:rPr lang="zh-CN" altLang="zh-CN" sz="2400" b="1" dirty="0" smtClean="0"/>
              <a:t>接口</a:t>
            </a:r>
            <a:r>
              <a:rPr lang="en-US" altLang="zh-CN" sz="2400" b="1" dirty="0" smtClean="0"/>
              <a:t>)</a:t>
            </a:r>
            <a:r>
              <a:rPr lang="en-US" altLang="x-none" sz="2400" dirty="0" err="1" smtClean="0"/>
              <a:t>是对</a:t>
            </a:r>
            <a:r>
              <a:rPr lang="en-US" altLang="x-none" sz="2400" dirty="0" err="1"/>
              <a:t>Tcl</a:t>
            </a:r>
            <a:r>
              <a:rPr lang="en-US" altLang="x-none" sz="2400" dirty="0"/>
              <a:t>/</a:t>
            </a:r>
            <a:r>
              <a:rPr lang="en-US" altLang="x-none" sz="2400" dirty="0" err="1"/>
              <a:t>Tk的进一步封装，与tkinter.ttk和tkinter.tix</a:t>
            </a:r>
            <a:r>
              <a:rPr lang="en-US" altLang="x-none" sz="2400" b="1" dirty="0" err="1">
                <a:solidFill>
                  <a:srgbClr val="FF0000"/>
                </a:solidFill>
              </a:rPr>
              <a:t>共同提供了强大的跨平台GUI编程的功能</a:t>
            </a:r>
            <a:r>
              <a:rPr lang="zh-CN" altLang="en-US" sz="2400" dirty="0" smtClean="0"/>
              <a:t>。</a:t>
            </a:r>
            <a:r>
              <a:rPr lang="en-US" altLang="zh-CN" sz="2400" b="1" dirty="0"/>
              <a:t> IDLE</a:t>
            </a:r>
            <a:r>
              <a:rPr lang="zh-CN" altLang="en-US" sz="2400" b="1" dirty="0"/>
              <a:t>就是</a:t>
            </a:r>
            <a:r>
              <a:rPr lang="en-US" altLang="zh-CN" sz="2400" b="1" dirty="0" err="1"/>
              <a:t>tkinter</a:t>
            </a:r>
            <a:r>
              <a:rPr lang="zh-CN" altLang="en-US" sz="2400" b="1" dirty="0"/>
              <a:t>开发</a:t>
            </a:r>
            <a:r>
              <a:rPr lang="zh-CN" altLang="en-US" sz="2400" b="1" dirty="0" smtClean="0"/>
              <a:t>的</a:t>
            </a:r>
            <a:r>
              <a:rPr lang="zh-CN" altLang="en-US" sz="2400" b="1" dirty="0"/>
              <a:t>。</a:t>
            </a:r>
            <a:endParaRPr lang="zh-CN" altLang="en-US" sz="2400" dirty="0"/>
          </a:p>
          <a:p>
            <a:pPr defTabSz="9144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</a:pPr>
            <a:r>
              <a:rPr lang="zh-CN" altLang="en-US" sz="2400" dirty="0"/>
              <a:t>作为扩展，</a:t>
            </a:r>
            <a:r>
              <a:rPr lang="en-US" altLang="x-none" sz="2400" dirty="0"/>
              <a:t>tkinter.ttk提供了Combobox、Progressbar和Treeview等组件，tkinter.scrolledtext提供了带滚动条的文本框,messagebox、commondialog、dialog、colorchooser、simpledialog、filedialog等模块提供了各种对话框。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 noChangeArrowheads="1"/>
          </p:cNvSpPr>
          <p:nvPr>
            <p:ph type="title"/>
          </p:nvPr>
        </p:nvSpPr>
        <p:spPr>
          <a:xfrm>
            <a:off x="572341" y="118176"/>
            <a:ext cx="7361984" cy="814154"/>
          </a:xfrm>
        </p:spPr>
        <p:txBody>
          <a:bodyPr/>
          <a:lstStyle/>
          <a:p>
            <a:pPr eaLnBrk="1" hangingPunct="1"/>
            <a:r>
              <a:rPr lang="zh-CN" altLang="zh-CN" smtClean="0">
                <a:ea typeface="宋体" panose="02010600030101010101" pitchFamily="2" charset="-122"/>
              </a:rPr>
              <a:t>常用组件</a:t>
            </a:r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9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43011" name="内容占位符 2"/>
          <p:cNvSpPr>
            <a:spLocks noGrp="1" noChangeArrowheads="1"/>
          </p:cNvSpPr>
          <p:nvPr>
            <p:ph idx="1"/>
          </p:nvPr>
        </p:nvSpPr>
        <p:spPr>
          <a:xfrm>
            <a:off x="723993" y="1254125"/>
            <a:ext cx="8424862" cy="5141913"/>
          </a:xfrm>
        </p:spPr>
        <p:txBody>
          <a:bodyPr/>
          <a:lstStyle/>
          <a:p>
            <a:pPr eaLnBrk="1" hangingPunct="1"/>
            <a:r>
              <a:rPr lang="zh-CN" altLang="zh-CN" dirty="0" smtClean="0">
                <a:ea typeface="宋体" panose="02010600030101010101" pitchFamily="2" charset="-122"/>
              </a:rPr>
              <a:t>单选按钮</a:t>
            </a:r>
            <a:r>
              <a:rPr lang="en-US" altLang="zh-CN" dirty="0" err="1" smtClean="0">
                <a:ea typeface="宋体" panose="02010600030101010101" pitchFamily="2" charset="-122"/>
              </a:rPr>
              <a:t>Radiobutton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zh-CN" sz="2000" dirty="0" smtClean="0">
                <a:ea typeface="宋体" panose="02010600030101010101" pitchFamily="2" charset="-122"/>
              </a:rPr>
              <a:t>选择同一组单选按钮中的一个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zh-CN" sz="2000" b="1" dirty="0" smtClean="0">
                <a:ea typeface="宋体" panose="02010600030101010101" pitchFamily="2" charset="-122"/>
              </a:rPr>
              <a:t>【例</a:t>
            </a:r>
            <a:r>
              <a:rPr lang="en-US" altLang="zh-CN" sz="2000" b="1" dirty="0" smtClean="0"/>
              <a:t>12-0-10</a:t>
            </a:r>
            <a:r>
              <a:rPr lang="zh-CN" altLang="zh-CN" sz="2000" b="1" dirty="0" smtClean="0">
                <a:ea typeface="宋体" panose="02010600030101010101" pitchFamily="2" charset="-122"/>
              </a:rPr>
              <a:t>】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Radiobutton</a:t>
            </a:r>
            <a:r>
              <a:rPr lang="zh-CN" altLang="zh-CN" sz="2000" dirty="0" smtClean="0">
                <a:ea typeface="宋体" panose="02010600030101010101" pitchFamily="2" charset="-122"/>
              </a:rPr>
              <a:t>示例（</a:t>
            </a:r>
            <a:r>
              <a:rPr lang="en-US" altLang="zh-CN" sz="2000" dirty="0" smtClean="0">
                <a:ea typeface="宋体" panose="02010600030101010101" pitchFamily="2" charset="-122"/>
              </a:rPr>
              <a:t>radiobutton.py</a:t>
            </a:r>
            <a:r>
              <a:rPr lang="zh-CN" altLang="zh-CN" sz="2000" dirty="0" smtClean="0">
                <a:ea typeface="宋体" panose="02010600030101010101" pitchFamily="2" charset="-122"/>
              </a:rPr>
              <a:t>）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  <p:pic>
        <p:nvPicPr>
          <p:cNvPr id="4301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4221163"/>
            <a:ext cx="3206750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21111" y="2556435"/>
            <a:ext cx="7367587" cy="28622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from tkinter import *      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模块所有内容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 = Tk();  root.title("Radiobutton")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窗口标题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v = StringVar();</a:t>
            </a:r>
            <a:r>
              <a:rPr lang="x-none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v.set('M')    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StringVar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对象，并设置初始值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w1 = Radiobutton(root, text="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", value='M', variable=v)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w2 = Radiobutton(root, text="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女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", value='F', variable=v)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w1.pack(side=LEFT)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pack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方法，调整其显示位置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w2.pack(side=LEFT)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pack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方法，调整其显示位置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v.get()             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选择女后，获取其值：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'F'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root.mainloop()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调用组件的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mainloop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方法，进入事件循环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82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 noChangeArrowheads="1"/>
          </p:cNvSpPr>
          <p:nvPr>
            <p:ph type="title"/>
          </p:nvPr>
        </p:nvSpPr>
        <p:spPr>
          <a:xfrm>
            <a:off x="617818" y="161365"/>
            <a:ext cx="7140575" cy="788894"/>
          </a:xfrm>
        </p:spPr>
        <p:txBody>
          <a:bodyPr/>
          <a:lstStyle/>
          <a:p>
            <a:pPr eaLnBrk="1" hangingPunct="1"/>
            <a:r>
              <a:rPr lang="zh-CN" altLang="zh-CN" dirty="0" smtClean="0">
                <a:ea typeface="宋体" panose="02010600030101010101" pitchFamily="2" charset="-122"/>
              </a:rPr>
              <a:t>常用组件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44035" name="内容占位符 2"/>
          <p:cNvSpPr>
            <a:spLocks noGrp="1" noChangeArrowheads="1"/>
          </p:cNvSpPr>
          <p:nvPr>
            <p:ph idx="1"/>
          </p:nvPr>
        </p:nvSpPr>
        <p:spPr>
          <a:xfrm>
            <a:off x="967535" y="1248990"/>
            <a:ext cx="8424862" cy="5141912"/>
          </a:xfrm>
        </p:spPr>
        <p:txBody>
          <a:bodyPr/>
          <a:lstStyle/>
          <a:p>
            <a:pPr eaLnBrk="1" hangingPunct="1"/>
            <a:r>
              <a:rPr lang="zh-CN" altLang="zh-CN" dirty="0" smtClean="0">
                <a:ea typeface="宋体" panose="02010600030101010101" pitchFamily="2" charset="-122"/>
              </a:rPr>
              <a:t>复选框</a:t>
            </a:r>
            <a:r>
              <a:rPr lang="en-US" altLang="zh-CN" dirty="0" err="1" smtClean="0">
                <a:ea typeface="宋体" panose="02010600030101010101" pitchFamily="2" charset="-122"/>
              </a:rPr>
              <a:t>Checkbutton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zh-CN" altLang="zh-CN" dirty="0" smtClean="0">
                <a:ea typeface="宋体" panose="02010600030101010101" pitchFamily="2" charset="-122"/>
              </a:rPr>
              <a:t>选择一项或多项选项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zh-CN" sz="2000" b="1" dirty="0" smtClean="0">
                <a:ea typeface="宋体" panose="02010600030101010101" pitchFamily="2" charset="-122"/>
              </a:rPr>
              <a:t>【例</a:t>
            </a:r>
            <a:r>
              <a:rPr lang="en-US" altLang="zh-CN" sz="2000" b="1" dirty="0" smtClean="0"/>
              <a:t>12-0-11 </a:t>
            </a:r>
            <a:r>
              <a:rPr lang="zh-CN" altLang="zh-CN" sz="2000" b="1" dirty="0" smtClean="0">
                <a:ea typeface="宋体" panose="02010600030101010101" pitchFamily="2" charset="-122"/>
              </a:rPr>
              <a:t>】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Checkbutton</a:t>
            </a:r>
            <a:r>
              <a:rPr lang="zh-CN" altLang="zh-CN" sz="2000" b="1" dirty="0" smtClean="0">
                <a:ea typeface="宋体" panose="02010600030101010101" pitchFamily="2" charset="-122"/>
              </a:rPr>
              <a:t>示例（</a:t>
            </a:r>
            <a:r>
              <a:rPr lang="en-US" altLang="zh-CN" sz="2000" b="1" dirty="0" smtClean="0">
                <a:ea typeface="宋体" panose="02010600030101010101" pitchFamily="2" charset="-122"/>
              </a:rPr>
              <a:t>checkbutton.py</a:t>
            </a:r>
            <a:r>
              <a:rPr lang="zh-CN" altLang="zh-CN" sz="2000" b="1" dirty="0" smtClean="0">
                <a:ea typeface="宋体" panose="02010600030101010101" pitchFamily="2" charset="-122"/>
              </a:rPr>
              <a:t>）</a:t>
            </a:r>
            <a:endParaRPr lang="en-US" altLang="zh-CN" sz="2000" b="1" dirty="0" smtClean="0">
              <a:ea typeface="宋体" panose="02010600030101010101" pitchFamily="2" charset="-122"/>
            </a:endParaRPr>
          </a:p>
        </p:txBody>
      </p:sp>
      <p:pic>
        <p:nvPicPr>
          <p:cNvPr id="4403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4992688"/>
            <a:ext cx="32321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17562" y="2438400"/>
            <a:ext cx="8448675" cy="255428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from tkinter import *      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模块所有内容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 = Tk();  root.title("Checkbutton")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窗口标题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 = StringVar()                     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StringVar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v.set('yes')   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设置默认值为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'yes'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，对应选择状态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 = Checkbutton(root, text="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音乐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", variable=v, onvalue='yes', offvalue='no')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w.pack()     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pack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方法，调整其显示位置和大小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v.get()      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用户去选后，获取其值为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'no'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root.mainloop()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调用组件的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mainloop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方法，进入事件循环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0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 noChangeArrowheads="1"/>
          </p:cNvSpPr>
          <p:nvPr>
            <p:ph type="title"/>
          </p:nvPr>
        </p:nvSpPr>
        <p:spPr>
          <a:xfrm>
            <a:off x="624541" y="107577"/>
            <a:ext cx="7067176" cy="815788"/>
          </a:xfrm>
        </p:spPr>
        <p:txBody>
          <a:bodyPr/>
          <a:lstStyle/>
          <a:p>
            <a:pPr eaLnBrk="1" hangingPunct="1"/>
            <a:r>
              <a:rPr lang="zh-CN" altLang="zh-CN" smtClean="0">
                <a:ea typeface="宋体" panose="02010600030101010101" pitchFamily="2" charset="-122"/>
              </a:rPr>
              <a:t>常用组件</a:t>
            </a:r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11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45059" name="内容占位符 2"/>
          <p:cNvSpPr>
            <a:spLocks noGrp="1" noChangeArrowheads="1"/>
          </p:cNvSpPr>
          <p:nvPr>
            <p:ph idx="1"/>
          </p:nvPr>
        </p:nvSpPr>
        <p:spPr>
          <a:xfrm>
            <a:off x="401730" y="1323835"/>
            <a:ext cx="11028269" cy="71115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zh-CN" b="1" dirty="0" smtClean="0">
                <a:ea typeface="宋体" panose="02010600030101010101" pitchFamily="2" charset="-122"/>
              </a:rPr>
              <a:t>【例</a:t>
            </a:r>
            <a:r>
              <a:rPr lang="en-US" altLang="zh-CN" b="1" dirty="0" smtClean="0"/>
              <a:t>12-0-12 </a:t>
            </a:r>
            <a:r>
              <a:rPr lang="zh-CN" altLang="zh-CN" b="1" dirty="0" smtClean="0">
                <a:ea typeface="宋体" panose="02010600030101010101" pitchFamily="2" charset="-122"/>
              </a:rPr>
              <a:t>】</a:t>
            </a:r>
            <a:r>
              <a:rPr lang="en-US" altLang="zh-CN" b="1" dirty="0" err="1" smtClean="0">
                <a:ea typeface="宋体" panose="02010600030101010101" pitchFamily="2" charset="-122"/>
              </a:rPr>
              <a:t>Radiobutton</a:t>
            </a:r>
            <a:r>
              <a:rPr lang="zh-CN" altLang="zh-CN" b="1" dirty="0" smtClean="0">
                <a:ea typeface="宋体" panose="02010600030101010101" pitchFamily="2" charset="-122"/>
              </a:rPr>
              <a:t>和</a:t>
            </a:r>
            <a:r>
              <a:rPr lang="en-US" altLang="zh-CN" b="1" dirty="0" smtClean="0">
                <a:ea typeface="宋体" panose="02010600030101010101" pitchFamily="2" charset="-122"/>
              </a:rPr>
              <a:t>Checkbox</a:t>
            </a:r>
            <a:r>
              <a:rPr lang="zh-CN" altLang="zh-CN" b="1" dirty="0" smtClean="0">
                <a:ea typeface="宋体" panose="02010600030101010101" pitchFamily="2" charset="-122"/>
              </a:rPr>
              <a:t>示例：实现</a:t>
            </a:r>
            <a:r>
              <a:rPr lang="en-US" altLang="zh-CN" b="1" dirty="0" smtClean="0">
                <a:ea typeface="宋体" panose="02010600030101010101" pitchFamily="2" charset="-122"/>
              </a:rPr>
              <a:t>Questionnaire</a:t>
            </a:r>
            <a:r>
              <a:rPr lang="zh-CN" altLang="zh-CN" b="1" dirty="0" smtClean="0">
                <a:ea typeface="宋体" panose="02010600030101010101" pitchFamily="2" charset="-122"/>
              </a:rPr>
              <a:t>调查个人信息</a:t>
            </a:r>
            <a:r>
              <a:rPr lang="zh-CN" altLang="en-US" b="1" dirty="0" smtClean="0">
                <a:ea typeface="宋体" panose="02010600030101010101" pitchFamily="2" charset="-122"/>
              </a:rPr>
              <a:t>。</a:t>
            </a:r>
            <a:endParaRPr lang="en-US" altLang="zh-CN" b="1" dirty="0" smtClean="0">
              <a:ea typeface="宋体" panose="02010600030101010101" pitchFamily="2" charset="-122"/>
            </a:endParaRPr>
          </a:p>
        </p:txBody>
      </p:sp>
      <p:pic>
        <p:nvPicPr>
          <p:cNvPr id="4506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736850"/>
            <a:ext cx="3660775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835135"/>
            <a:ext cx="3689350" cy="23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388" y="3408363"/>
            <a:ext cx="171291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9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 noChangeArrowheads="1"/>
          </p:cNvSpPr>
          <p:nvPr>
            <p:ph type="title"/>
          </p:nvPr>
        </p:nvSpPr>
        <p:spPr>
          <a:xfrm>
            <a:off x="227946" y="307228"/>
            <a:ext cx="11855450" cy="447675"/>
          </a:xfrm>
        </p:spPr>
        <p:txBody>
          <a:bodyPr/>
          <a:lstStyle/>
          <a:p>
            <a:r>
              <a:rPr lang="zh-CN" altLang="zh-CN" sz="2000" b="1" dirty="0" smtClean="0">
                <a:ea typeface="宋体" panose="02010600030101010101" pitchFamily="2" charset="-122"/>
              </a:rPr>
              <a:t>【例</a:t>
            </a:r>
            <a:r>
              <a:rPr lang="en-US" altLang="zh-CN" sz="2000" b="1" dirty="0" smtClean="0"/>
              <a:t>12-0-12</a:t>
            </a:r>
            <a:r>
              <a:rPr lang="zh-CN" altLang="zh-CN" sz="2000" b="1" dirty="0" smtClean="0">
                <a:ea typeface="宋体" panose="02010600030101010101" pitchFamily="2" charset="-122"/>
              </a:rPr>
              <a:t>】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Radiobutton</a:t>
            </a:r>
            <a:r>
              <a:rPr lang="zh-CN" altLang="zh-CN" sz="2000" dirty="0" smtClean="0">
                <a:ea typeface="宋体" panose="02010600030101010101" pitchFamily="2" charset="-122"/>
              </a:rPr>
              <a:t>和</a:t>
            </a:r>
            <a:r>
              <a:rPr lang="en-US" altLang="zh-CN" sz="2000" dirty="0" smtClean="0">
                <a:ea typeface="宋体" panose="02010600030101010101" pitchFamily="2" charset="-122"/>
              </a:rPr>
              <a:t>Checkbox</a:t>
            </a:r>
            <a:r>
              <a:rPr lang="zh-CN" altLang="zh-CN" sz="2000" dirty="0" smtClean="0">
                <a:ea typeface="宋体" panose="02010600030101010101" pitchFamily="2" charset="-122"/>
              </a:rPr>
              <a:t>示例</a:t>
            </a:r>
            <a:r>
              <a:rPr lang="zh-CN" altLang="zh-CN" sz="2000" dirty="0" smtClean="0"/>
              <a:t>（</a:t>
            </a:r>
            <a:r>
              <a:rPr lang="en-US" altLang="zh-CN" sz="2000" dirty="0" smtClean="0"/>
              <a:t>Questionnaire.py</a:t>
            </a:r>
            <a:r>
              <a:rPr lang="zh-CN" altLang="zh-CN" sz="2000" dirty="0" smtClean="0"/>
              <a:t>） </a:t>
            </a:r>
            <a:r>
              <a:rPr lang="zh-CN" altLang="zh-CN" sz="2000" dirty="0" smtClean="0">
                <a:ea typeface="宋体" panose="02010600030101010101" pitchFamily="2" charset="-122"/>
              </a:rPr>
              <a:t>：实现</a:t>
            </a:r>
            <a:r>
              <a:rPr lang="en-US" altLang="zh-CN" sz="2000" dirty="0" smtClean="0">
                <a:ea typeface="宋体" panose="02010600030101010101" pitchFamily="2" charset="-122"/>
              </a:rPr>
              <a:t>Questionnaire</a:t>
            </a:r>
            <a:r>
              <a:rPr lang="zh-CN" altLang="zh-CN" sz="2000" dirty="0" smtClean="0">
                <a:ea typeface="宋体" panose="02010600030101010101" pitchFamily="2" charset="-122"/>
              </a:rPr>
              <a:t>调查个人信息</a:t>
            </a:r>
            <a:endParaRPr lang="zh-CN" altLang="en-US" sz="2000" dirty="0" smtClean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54045" y="1726640"/>
            <a:ext cx="7820025" cy="40322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import tkinter as tk         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导入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模块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from tkinter import messagebox 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导入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模块中的子模块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messagebox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class Application(tk.Frame):    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GUI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应用程序类，派生于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Frame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类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__init__(self, master=None):       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构造函数，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master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为父窗口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tk.Frame.__init__(self, master)           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调用父类的构造函数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self.grid()     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调用组件的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grid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方法，调整其显示位置和大小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self.createWidgets()             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调用对象方法，创建子组件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createWidgets(self):                  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对象方法：创建子组件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self.lblTitle = tk.Label(self, text='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个人信息调查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')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个人信息调查标签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self.lblName = tk.Label(self, text='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姓名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')    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姓名标签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self.lblSex = tk.Label(self, text='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性别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')      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性别标签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self.lblHobby = tk.Label(self, text='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爱好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')    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爱好标签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self.lblTitle.grid(row=0, column=0, columnspan=4)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个人信息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跨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self.lblName.grid(row=1, column=0)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姓名标签置于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self.lblSex.grid(row=2, column=0) 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性别标签置于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self.lblHobby.grid(row=3, column=0)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爱好标签置于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</a:p>
        </p:txBody>
      </p:sp>
    </p:spTree>
    <p:extLst>
      <p:ext uri="{BB962C8B-B14F-4D97-AF65-F5344CB8AC3E}">
        <p14:creationId xmlns:p14="http://schemas.microsoft.com/office/powerpoint/2010/main" val="178108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 noChangeArrowheads="1"/>
          </p:cNvSpPr>
          <p:nvPr>
            <p:ph type="title"/>
          </p:nvPr>
        </p:nvSpPr>
        <p:spPr>
          <a:xfrm>
            <a:off x="192088" y="244475"/>
            <a:ext cx="11855450" cy="447675"/>
          </a:xfrm>
        </p:spPr>
        <p:txBody>
          <a:bodyPr/>
          <a:lstStyle/>
          <a:p>
            <a:r>
              <a:rPr lang="zh-CN" altLang="zh-CN" sz="2000" b="1" dirty="0" smtClean="0">
                <a:ea typeface="宋体" panose="02010600030101010101" pitchFamily="2" charset="-122"/>
              </a:rPr>
              <a:t>【例</a:t>
            </a:r>
            <a:r>
              <a:rPr lang="en-US" altLang="zh-CN" sz="2000" b="1" dirty="0" smtClean="0"/>
              <a:t>12-0-12</a:t>
            </a:r>
            <a:r>
              <a:rPr lang="zh-CN" altLang="zh-CN" sz="2000" b="1" dirty="0" smtClean="0">
                <a:ea typeface="宋体" panose="02010600030101010101" pitchFamily="2" charset="-122"/>
              </a:rPr>
              <a:t>】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Radiobutton</a:t>
            </a:r>
            <a:r>
              <a:rPr lang="zh-CN" altLang="zh-CN" sz="2000" dirty="0" smtClean="0">
                <a:ea typeface="宋体" panose="02010600030101010101" pitchFamily="2" charset="-122"/>
              </a:rPr>
              <a:t>和</a:t>
            </a:r>
            <a:r>
              <a:rPr lang="en-US" altLang="zh-CN" sz="2000" dirty="0" smtClean="0">
                <a:ea typeface="宋体" panose="02010600030101010101" pitchFamily="2" charset="-122"/>
              </a:rPr>
              <a:t>Checkbox</a:t>
            </a:r>
            <a:r>
              <a:rPr lang="zh-CN" altLang="zh-CN" sz="2000" dirty="0" smtClean="0">
                <a:ea typeface="宋体" panose="02010600030101010101" pitchFamily="2" charset="-122"/>
              </a:rPr>
              <a:t>示例</a:t>
            </a:r>
            <a:r>
              <a:rPr lang="zh-CN" altLang="zh-CN" sz="2000" dirty="0" smtClean="0"/>
              <a:t>（</a:t>
            </a:r>
            <a:r>
              <a:rPr lang="en-US" altLang="zh-CN" sz="2000" dirty="0" smtClean="0"/>
              <a:t>Questionnaire.py</a:t>
            </a:r>
            <a:r>
              <a:rPr lang="zh-CN" altLang="zh-CN" sz="2000" dirty="0" smtClean="0"/>
              <a:t>） </a:t>
            </a:r>
            <a:r>
              <a:rPr lang="zh-CN" altLang="zh-CN" sz="2000" dirty="0" smtClean="0">
                <a:ea typeface="宋体" panose="02010600030101010101" pitchFamily="2" charset="-122"/>
              </a:rPr>
              <a:t>：实现</a:t>
            </a:r>
            <a:r>
              <a:rPr lang="en-US" altLang="zh-CN" sz="2000" dirty="0" smtClean="0">
                <a:ea typeface="宋体" panose="02010600030101010101" pitchFamily="2" charset="-122"/>
              </a:rPr>
              <a:t>Questionnaire</a:t>
            </a:r>
            <a:r>
              <a:rPr lang="zh-CN" altLang="zh-CN" sz="2000" dirty="0" smtClean="0">
                <a:ea typeface="宋体" panose="02010600030101010101" pitchFamily="2" charset="-122"/>
              </a:rPr>
              <a:t>调查个人信息</a:t>
            </a:r>
            <a:endParaRPr lang="zh-CN" altLang="en-US" sz="2000" dirty="0" smtClean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4750" y="1429310"/>
            <a:ext cx="9577388" cy="477043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文本框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self.entryName = tk.Entry(self)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Entry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文本框组件，姓名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self.entryName.grid(row=1, column=1, columnspan=3)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姓名文本框置于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单选按钮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self.vSex = tk.StringVar()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StringVar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对象，性别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self.vSex.set('M')    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设置初始值：男性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self.radioSexM = tk.Radiobutton(self, text="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男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", value='M', variable=self.vSex)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单选按钮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self.radioSexF = tk.Radiobutton(self, text="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女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", value='F', variable=self.vSex)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self.radioSexM.grid(row=2, column=1)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男性单选按钮置于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self.radioSexF.grid(row=2, column=2)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女性单选按钮置于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复选框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self.vHobbyMusic = tk.IntVar()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IntVar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对象：爱好音乐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self.vHobbySports = tk.IntVar()#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IntVar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对象：爱好运动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self.vHobbyTravel = tk.IntVar()#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IntVar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对象：爱好旅游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self.vHobbyMovie = tk.IntVar()#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IntVar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对象：爱好影视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self.checkboxMusic = tk.Checkbutton(self, text="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音乐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", variable=self.vHobbyMusic)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音乐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self.checkboxSports = tk.Checkbutton(self, text="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运动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", variable=self.vHobbySports)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运动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self.checkboxTravel = tk.Checkbutton(self, text="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旅游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", variable=self.vHobbyTravel)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旅游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self.checkboxMovie = tk.Checkbutton(self, text="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影视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", variable=self.vHobbyMovie)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影视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496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 noChangeArrowheads="1"/>
          </p:cNvSpPr>
          <p:nvPr>
            <p:ph type="title"/>
          </p:nvPr>
        </p:nvSpPr>
        <p:spPr>
          <a:xfrm>
            <a:off x="183123" y="271369"/>
            <a:ext cx="11855450" cy="447675"/>
          </a:xfrm>
        </p:spPr>
        <p:txBody>
          <a:bodyPr/>
          <a:lstStyle/>
          <a:p>
            <a:r>
              <a:rPr lang="zh-CN" altLang="zh-CN" sz="2000" b="1" dirty="0" smtClean="0">
                <a:ea typeface="宋体" panose="02010600030101010101" pitchFamily="2" charset="-122"/>
              </a:rPr>
              <a:t>【例</a:t>
            </a:r>
            <a:r>
              <a:rPr lang="en-US" altLang="zh-CN" sz="2000" b="1" dirty="0" smtClean="0"/>
              <a:t>12-0-13</a:t>
            </a:r>
            <a:r>
              <a:rPr lang="zh-CN" altLang="zh-CN" sz="2000" b="1" dirty="0" smtClean="0">
                <a:ea typeface="宋体" panose="02010600030101010101" pitchFamily="2" charset="-122"/>
              </a:rPr>
              <a:t>】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Radiobutton</a:t>
            </a:r>
            <a:r>
              <a:rPr lang="zh-CN" altLang="zh-CN" sz="2000" dirty="0" smtClean="0">
                <a:ea typeface="宋体" panose="02010600030101010101" pitchFamily="2" charset="-122"/>
              </a:rPr>
              <a:t>和</a:t>
            </a:r>
            <a:r>
              <a:rPr lang="en-US" altLang="zh-CN" sz="2000" dirty="0" smtClean="0">
                <a:ea typeface="宋体" panose="02010600030101010101" pitchFamily="2" charset="-122"/>
              </a:rPr>
              <a:t>Checkbox</a:t>
            </a:r>
            <a:r>
              <a:rPr lang="zh-CN" altLang="zh-CN" sz="2000" dirty="0" smtClean="0">
                <a:ea typeface="宋体" panose="02010600030101010101" pitchFamily="2" charset="-122"/>
              </a:rPr>
              <a:t>示例</a:t>
            </a:r>
            <a:r>
              <a:rPr lang="zh-CN" altLang="zh-CN" sz="2000" dirty="0" smtClean="0"/>
              <a:t>（</a:t>
            </a:r>
            <a:r>
              <a:rPr lang="en-US" altLang="zh-CN" sz="2000" dirty="0" smtClean="0"/>
              <a:t>Questionnaire.py</a:t>
            </a:r>
            <a:r>
              <a:rPr lang="zh-CN" altLang="zh-CN" sz="2000" dirty="0" smtClean="0"/>
              <a:t>） </a:t>
            </a:r>
            <a:r>
              <a:rPr lang="zh-CN" altLang="zh-CN" sz="2000" dirty="0" smtClean="0">
                <a:ea typeface="宋体" panose="02010600030101010101" pitchFamily="2" charset="-122"/>
              </a:rPr>
              <a:t>：实现</a:t>
            </a:r>
            <a:r>
              <a:rPr lang="en-US" altLang="zh-CN" sz="2000" dirty="0" smtClean="0">
                <a:ea typeface="宋体" panose="02010600030101010101" pitchFamily="2" charset="-122"/>
              </a:rPr>
              <a:t>Questionnaire</a:t>
            </a:r>
            <a:r>
              <a:rPr lang="zh-CN" altLang="zh-CN" sz="2000" dirty="0" smtClean="0">
                <a:ea typeface="宋体" panose="02010600030101010101" pitchFamily="2" charset="-122"/>
              </a:rPr>
              <a:t>调查个人信息</a:t>
            </a:r>
            <a:endParaRPr lang="zh-CN" altLang="en-US" sz="2000" dirty="0" smtClean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5999" y="1303805"/>
            <a:ext cx="9720262" cy="50466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self.checkboxMusic.grid(row=3, column=1)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音乐复选框置于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self.checkboxSports.grid(row=3, column=2)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运动复选框置于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self.checkboxTravel.grid(row=3, column=3)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旅游复选框置于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self.checkboxMovie.grid(row=3, column=4)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影视复选框置于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按钮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self.btnOk = tk.Button(self, text='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提交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', command=self.funcOK)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创建“提交”按钮组件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self.btnOk.grid(row=4, column=1, sticky=tk.E)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提交按钮置于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self.btnCancel = tk.Button(self, text='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取消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', command=root.destroy)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创建“取消”按钮组件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self.btnCancel.grid(row=4, column=3, sticky=tk.W)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“取消”按钮置于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funcOK(self):   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定义提交事件处理程序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strSex = '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男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 if (self.vSex.get()=='M') else '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女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strMusic = self.checkboxMusic['text'] if (self.vHobbyMusic.get()==1) else ''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strSports = self.checkboxSports['text'] if (self.vHobbySports.get()==1) else ''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strTravel = self.checkboxTravel['text'] if (self.vHobbyTravel.get()==1) else ''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strMovie = self.checkboxMovie['text'] if (self.vHobbyMovie.get()==1) else ''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str1 = self.entryName.get() + ' 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您好：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\n'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str1 += "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您的性别是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: " + strSex + '\n'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str1 += '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您的爱好是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:\n  ' + strMusic + ' ' + strSports + ' ' + strTravel + ' ' + strMovie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tk.messagebox.showinfo("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个人信息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", str1)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弹出消息框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 = tk.Tk()            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创建一个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根窗口组件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root.title('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个人信息调查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')  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设置窗口标题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app = Application(master=root)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Application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的对象实例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app.mainloop()     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调用组件的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mainloop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方法，进入事件循环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704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 noChangeArrowheads="1"/>
          </p:cNvSpPr>
          <p:nvPr>
            <p:ph type="title"/>
          </p:nvPr>
        </p:nvSpPr>
        <p:spPr>
          <a:xfrm>
            <a:off x="599235" y="107576"/>
            <a:ext cx="7772400" cy="84268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zh-CN" sz="4000" smtClean="0">
                <a:ea typeface="宋体" panose="02010600030101010101" pitchFamily="2" charset="-122"/>
              </a:rPr>
              <a:t>常用组件</a:t>
            </a:r>
            <a:r>
              <a:rPr lang="zh-CN" altLang="en-US" sz="4000" smtClean="0">
                <a:ea typeface="宋体" panose="02010600030101010101" pitchFamily="2" charset="-122"/>
              </a:rPr>
              <a:t>（</a:t>
            </a:r>
            <a:r>
              <a:rPr lang="en-US" altLang="zh-CN" sz="4000" smtClean="0">
                <a:ea typeface="宋体" panose="02010600030101010101" pitchFamily="2" charset="-122"/>
              </a:rPr>
              <a:t>12</a:t>
            </a:r>
            <a:r>
              <a:rPr lang="zh-CN" altLang="en-US" sz="4000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49155" name="内容占位符 2"/>
          <p:cNvSpPr>
            <a:spLocks noGrp="1" noChangeArrowheads="1"/>
          </p:cNvSpPr>
          <p:nvPr>
            <p:ph idx="1"/>
          </p:nvPr>
        </p:nvSpPr>
        <p:spPr>
          <a:xfrm>
            <a:off x="768724" y="853795"/>
            <a:ext cx="8187017" cy="1728040"/>
          </a:xfrm>
        </p:spPr>
        <p:txBody>
          <a:bodyPr/>
          <a:lstStyle/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zh-CN" dirty="0" smtClean="0">
                <a:ea typeface="宋体" panose="02010600030101010101" pitchFamily="2" charset="-122"/>
              </a:rPr>
              <a:t>列表框</a:t>
            </a:r>
            <a:r>
              <a:rPr lang="fr-FR" altLang="zh-CN" dirty="0" smtClean="0">
                <a:ea typeface="宋体" panose="02010600030101010101" pitchFamily="2" charset="-122"/>
              </a:rPr>
              <a:t>Listbox</a:t>
            </a:r>
          </a:p>
          <a:p>
            <a:pPr lvl="1" eaLnBrk="1" hangingPunct="1"/>
            <a:r>
              <a:rPr lang="zh-CN" altLang="zh-CN" sz="2000" dirty="0" smtClean="0">
                <a:ea typeface="宋体" panose="02010600030101010101" pitchFamily="2" charset="-122"/>
              </a:rPr>
              <a:t>显示对象列表，并且允许用户选择一个或多个项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zh-CN" sz="2000" b="1" dirty="0" smtClean="0">
                <a:ea typeface="宋体" panose="02010600030101010101" pitchFamily="2" charset="-122"/>
              </a:rPr>
              <a:t>【例</a:t>
            </a:r>
            <a:r>
              <a:rPr lang="en-US" altLang="zh-CN" sz="2000" b="1" dirty="0" smtClean="0"/>
              <a:t>12-0-14</a:t>
            </a:r>
            <a:r>
              <a:rPr lang="zh-CN" altLang="zh-CN" sz="2000" b="1" dirty="0" smtClean="0">
                <a:ea typeface="宋体" panose="02010600030101010101" pitchFamily="2" charset="-122"/>
              </a:rPr>
              <a:t>】</a:t>
            </a:r>
            <a:r>
              <a:rPr lang="fr-FR" altLang="zh-CN" sz="2000" b="1" dirty="0" smtClean="0">
                <a:ea typeface="宋体" panose="02010600030101010101" pitchFamily="2" charset="-122"/>
              </a:rPr>
              <a:t>Listbox</a:t>
            </a:r>
            <a:r>
              <a:rPr lang="zh-CN" altLang="zh-CN" sz="2000" b="1" dirty="0" smtClean="0">
                <a:ea typeface="宋体" panose="02010600030101010101" pitchFamily="2" charset="-122"/>
              </a:rPr>
              <a:t>示例（</a:t>
            </a:r>
            <a:r>
              <a:rPr lang="fr-FR" altLang="zh-CN" sz="2000" b="1" dirty="0" smtClean="0">
                <a:ea typeface="宋体" panose="02010600030101010101" pitchFamily="2" charset="-122"/>
              </a:rPr>
              <a:t>listbox</a:t>
            </a:r>
            <a:r>
              <a:rPr lang="en-US" altLang="zh-CN" sz="2000" b="1" dirty="0" smtClean="0">
                <a:ea typeface="宋体" panose="02010600030101010101" pitchFamily="2" charset="-122"/>
              </a:rPr>
              <a:t>.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py</a:t>
            </a:r>
            <a:r>
              <a:rPr lang="zh-CN" altLang="zh-CN" sz="2000" b="1" dirty="0" smtClean="0">
                <a:ea typeface="宋体" panose="02010600030101010101" pitchFamily="2" charset="-122"/>
              </a:rPr>
              <a:t>）</a:t>
            </a:r>
            <a:endParaRPr lang="en-US" altLang="zh-CN" sz="2000" b="1" dirty="0" smtClean="0">
              <a:ea typeface="宋体" panose="02010600030101010101" pitchFamily="2" charset="-122"/>
            </a:endParaRPr>
          </a:p>
        </p:txBody>
      </p:sp>
      <p:pic>
        <p:nvPicPr>
          <p:cNvPr id="4915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421" y="3335898"/>
            <a:ext cx="230505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68724" y="2715419"/>
            <a:ext cx="8856663" cy="317023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from tkinter import *  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模块所有内容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 = Tk();  root.title("</a:t>
            </a:r>
            <a:r>
              <a:rPr lang="fr-FR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Listbox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")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窗口标题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v = StringVar()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v.set(('linux','windows','unix')) 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lb = Listbox(root, selectmode=EXTENDED, listvariable = v)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lb.pack()      #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调用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pack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方法，调整其显示位置和大小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for item in ['python','tkinter','widget']: lb.insert(END,item)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列表框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lb.curselection()     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选择项目的索引位置：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('2', '3')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for i in lb.curselection():print(lb.get(i), end=' ')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输出选择项目：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unix python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root.mainloop()   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调用组件的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mainloop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方法，进入事件循环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570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 noChangeArrowheads="1"/>
          </p:cNvSpPr>
          <p:nvPr>
            <p:ph type="title"/>
          </p:nvPr>
        </p:nvSpPr>
        <p:spPr>
          <a:xfrm>
            <a:off x="591250" y="160336"/>
            <a:ext cx="7019785" cy="787774"/>
          </a:xfrm>
        </p:spPr>
        <p:txBody>
          <a:bodyPr/>
          <a:lstStyle/>
          <a:p>
            <a:pPr eaLnBrk="1" hangingPunct="1"/>
            <a:r>
              <a:rPr lang="zh-CN" altLang="zh-CN" smtClean="0">
                <a:ea typeface="宋体" panose="02010600030101010101" pitchFamily="2" charset="-122"/>
              </a:rPr>
              <a:t>常用组件</a:t>
            </a:r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13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0179" name="内容占位符 2"/>
          <p:cNvSpPr>
            <a:spLocks noGrp="1" noChangeArrowheads="1"/>
          </p:cNvSpPr>
          <p:nvPr>
            <p:ph idx="1"/>
          </p:nvPr>
        </p:nvSpPr>
        <p:spPr>
          <a:xfrm>
            <a:off x="435349" y="1233768"/>
            <a:ext cx="9667875" cy="451597"/>
          </a:xfrm>
        </p:spPr>
        <p:txBody>
          <a:bodyPr/>
          <a:lstStyle/>
          <a:p>
            <a:pPr lvl="1"/>
            <a:r>
              <a:rPr lang="zh-CN" altLang="zh-CN" sz="2000" b="1" dirty="0" smtClean="0">
                <a:ea typeface="宋体" panose="02010600030101010101" pitchFamily="2" charset="-122"/>
              </a:rPr>
              <a:t>【例</a:t>
            </a:r>
            <a:r>
              <a:rPr lang="en-US" altLang="zh-CN" sz="2000" b="1" dirty="0" smtClean="0"/>
              <a:t>12-0-15 </a:t>
            </a:r>
            <a:r>
              <a:rPr lang="zh-CN" altLang="zh-CN" sz="2000" b="1" dirty="0" smtClean="0">
                <a:ea typeface="宋体" panose="02010600030101010101" pitchFamily="2" charset="-122"/>
              </a:rPr>
              <a:t>】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Listbox</a:t>
            </a:r>
            <a:r>
              <a:rPr lang="zh-CN" altLang="zh-CN" sz="2000" b="1" dirty="0" smtClean="0">
                <a:ea typeface="宋体" panose="02010600030101010101" pitchFamily="2" charset="-122"/>
              </a:rPr>
              <a:t>示例</a:t>
            </a:r>
            <a:r>
              <a:rPr lang="zh-CN" altLang="zh-CN" b="1" dirty="0" smtClean="0"/>
              <a:t>（</a:t>
            </a:r>
            <a:r>
              <a:rPr lang="en-US" altLang="zh-CN" b="1" dirty="0" smtClean="0"/>
              <a:t>Listbox2.py</a:t>
            </a:r>
            <a:r>
              <a:rPr lang="zh-CN" altLang="zh-CN" b="1" dirty="0" smtClean="0"/>
              <a:t>）</a:t>
            </a:r>
            <a:r>
              <a:rPr lang="zh-CN" altLang="zh-CN" sz="2000" b="1" dirty="0" smtClean="0">
                <a:ea typeface="宋体" panose="02010600030101010101" pitchFamily="2" charset="-122"/>
              </a:rPr>
              <a:t>：实现列表选择功能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（</a:t>
            </a:r>
            <a:r>
              <a:rPr lang="en-US" altLang="zh-CN" sz="2000" b="1" dirty="0" smtClean="0"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940874" y="1841873"/>
            <a:ext cx="9888538" cy="42481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import tkinter as tk        #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导入</a:t>
            </a: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模块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class Application(tk.Frame):    #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GUI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应用程序类，派生于</a:t>
            </a: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Frame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类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__init__(self, master=None):   #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构造函数，</a:t>
            </a: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master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为父窗口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tk.Frame.__init__(self, master) #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调用父类的构造函数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self.grid()     #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调用组件的</a:t>
            </a: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pack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方法，调整其显示位置和大小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self.createWidgets()   #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调用对象方法，创建子组件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createWidgets(self):    #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对象方法：创建子组件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self.listboxLeft = tk.Listbox(self, width=10, height=6) #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Listbox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组件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self.listboxLeft.insert(0, '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北京</a:t>
            </a: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', '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天津</a:t>
            </a: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', '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上海</a:t>
            </a: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', '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重庆</a:t>
            </a: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') #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插入列表数据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self.listboxLeft.grid(row=0, column=0, rowspan=5) #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置于</a:t>
            </a: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列跨</a:t>
            </a: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self.listboxRight = tk.Listbox(self, width=10, height=6) #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Listbox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组件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self.listboxRight.grid(row=0, column=2, rowspan=5) #0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列跨</a:t>
            </a: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#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按钮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self.btnToRight = tk.Button(self, text='   &gt;   ', command=self.funcToRight) #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按钮组件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self.btnToRight.grid(row=1, column=1)   #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置于</a:t>
            </a: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</a:p>
        </p:txBody>
      </p:sp>
    </p:spTree>
    <p:extLst>
      <p:ext uri="{BB962C8B-B14F-4D97-AF65-F5344CB8AC3E}">
        <p14:creationId xmlns:p14="http://schemas.microsoft.com/office/powerpoint/2010/main" val="367204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 noChangeArrowheads="1"/>
          </p:cNvSpPr>
          <p:nvPr>
            <p:ph type="title"/>
          </p:nvPr>
        </p:nvSpPr>
        <p:spPr>
          <a:xfrm>
            <a:off x="570005" y="100760"/>
            <a:ext cx="7082538" cy="795711"/>
          </a:xfrm>
        </p:spPr>
        <p:txBody>
          <a:bodyPr/>
          <a:lstStyle/>
          <a:p>
            <a:pPr eaLnBrk="1" hangingPunct="1"/>
            <a:r>
              <a:rPr lang="zh-CN" altLang="zh-CN" smtClean="0">
                <a:ea typeface="宋体" panose="02010600030101010101" pitchFamily="2" charset="-122"/>
              </a:rPr>
              <a:t>常用组件</a:t>
            </a:r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13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1203" name="内容占位符 2"/>
          <p:cNvSpPr>
            <a:spLocks noGrp="1" noChangeArrowheads="1"/>
          </p:cNvSpPr>
          <p:nvPr>
            <p:ph idx="1"/>
          </p:nvPr>
        </p:nvSpPr>
        <p:spPr>
          <a:xfrm>
            <a:off x="369092" y="1149981"/>
            <a:ext cx="8424863" cy="345842"/>
          </a:xfrm>
        </p:spPr>
        <p:txBody>
          <a:bodyPr>
            <a:normAutofit lnSpcReduction="10000"/>
          </a:bodyPr>
          <a:lstStyle/>
          <a:p>
            <a:pPr lvl="1"/>
            <a:r>
              <a:rPr lang="zh-CN" altLang="zh-CN" sz="2000" b="1" dirty="0" smtClean="0">
                <a:ea typeface="宋体" panose="02010600030101010101" pitchFamily="2" charset="-122"/>
              </a:rPr>
              <a:t>【例</a:t>
            </a:r>
            <a:r>
              <a:rPr lang="en-US" altLang="zh-CN" sz="2000" b="1" dirty="0" smtClean="0"/>
              <a:t>12-0-15 </a:t>
            </a:r>
            <a:r>
              <a:rPr lang="zh-CN" altLang="zh-CN" sz="2000" b="1" dirty="0" smtClean="0">
                <a:ea typeface="宋体" panose="02010600030101010101" pitchFamily="2" charset="-122"/>
              </a:rPr>
              <a:t>】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Listbox</a:t>
            </a:r>
            <a:r>
              <a:rPr lang="zh-CN" altLang="zh-CN" sz="2000" b="1" dirty="0" smtClean="0">
                <a:ea typeface="宋体" panose="02010600030101010101" pitchFamily="2" charset="-122"/>
              </a:rPr>
              <a:t>示例</a:t>
            </a:r>
            <a:r>
              <a:rPr lang="zh-CN" altLang="zh-CN" sz="2000" b="1" dirty="0" smtClean="0"/>
              <a:t>（</a:t>
            </a:r>
            <a:r>
              <a:rPr lang="en-US" altLang="zh-CN" sz="2000" b="1" dirty="0" smtClean="0"/>
              <a:t>Listbox2.py</a:t>
            </a:r>
            <a:r>
              <a:rPr lang="zh-CN" altLang="zh-CN" sz="2000" b="1" dirty="0" smtClean="0"/>
              <a:t>） </a:t>
            </a:r>
            <a:r>
              <a:rPr lang="zh-CN" altLang="zh-CN" sz="2000" b="1" dirty="0" smtClean="0">
                <a:ea typeface="宋体" panose="02010600030101010101" pitchFamily="2" charset="-122"/>
              </a:rPr>
              <a:t>：实现列表选择功能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（</a:t>
            </a:r>
            <a:r>
              <a:rPr lang="en-US" altLang="zh-CN" sz="2000" b="1" dirty="0" smtClean="0">
                <a:ea typeface="宋体" panose="02010600030101010101" pitchFamily="2" charset="-122"/>
              </a:rPr>
              <a:t>2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）</a:t>
            </a:r>
          </a:p>
          <a:p>
            <a:pPr lvl="1" eaLnBrk="1" hangingPunct="1"/>
            <a:endParaRPr lang="zh-CN" altLang="en-US" sz="2000" b="1" dirty="0" smtClean="0">
              <a:ea typeface="宋体" panose="02010600030101010101" pitchFamily="2" charset="-122"/>
            </a:endParaRPr>
          </a:p>
        </p:txBody>
      </p:sp>
      <p:pic>
        <p:nvPicPr>
          <p:cNvPr id="5120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925" y="5340350"/>
            <a:ext cx="2274887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543" y="5397500"/>
            <a:ext cx="228282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283540" y="1495823"/>
            <a:ext cx="8772525" cy="40322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self.btnToLeft = tk.Button(self, text='   &lt;   ', command=self.funcToLeft)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创建按钮组件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self.btnToLeft.grid(row=3, column=1) 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置于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</a:p>
          <a:p>
            <a:pPr indent="2349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def funcToRight(self): 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定义事件处理程序：在右边列表框显示左边列表框选中的内容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for item in self.listboxLeft.curselection():        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选中的内容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self.listboxRight.insert(tk.END, self.listboxLeft.get(item))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插入到右边列表框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for item in self.listboxLeft.curselection(): 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self.listboxLeft.delete(item)          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从左边列表框一一删除选中的内容</a:t>
            </a:r>
          </a:p>
          <a:p>
            <a:pPr indent="2349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def funcToLeft(self):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定义事件处理程序：在左边列表框显示右边列表框选中的内容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for item in self.listboxRight.curselection():     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选中的内容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self.listboxLeft.insert(tk.END, self.listboxRight.get(item))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插入左边列表框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for item in self.listboxRight.curselection(): 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self.listboxRight.delete(item)           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从右边列表框一一删除选中的内容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 = tk.Tk()                                   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创建一个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根窗口组件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root.title('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列表框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')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设置窗口标题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app = Application(master=root)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Application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的对象实例</a:t>
            </a:r>
          </a:p>
          <a:p>
            <a:pPr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app.mainloop()    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调用组件的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mainloop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方法，进入事件循环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752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 noChangeArrowheads="1"/>
          </p:cNvSpPr>
          <p:nvPr>
            <p:ph type="title"/>
          </p:nvPr>
        </p:nvSpPr>
        <p:spPr>
          <a:xfrm>
            <a:off x="570660" y="118642"/>
            <a:ext cx="6726611" cy="817376"/>
          </a:xfrm>
        </p:spPr>
        <p:txBody>
          <a:bodyPr/>
          <a:lstStyle/>
          <a:p>
            <a:pPr eaLnBrk="1" hangingPunct="1"/>
            <a:r>
              <a:rPr lang="zh-CN" altLang="zh-CN" smtClean="0">
                <a:ea typeface="宋体" panose="02010600030101010101" pitchFamily="2" charset="-122"/>
              </a:rPr>
              <a:t>常用组件</a:t>
            </a:r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14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2227" name="内容占位符 2"/>
          <p:cNvSpPr>
            <a:spLocks noGrp="1" noChangeArrowheads="1"/>
          </p:cNvSpPr>
          <p:nvPr>
            <p:ph idx="1"/>
          </p:nvPr>
        </p:nvSpPr>
        <p:spPr>
          <a:xfrm>
            <a:off x="947738" y="1266638"/>
            <a:ext cx="7772400" cy="4989513"/>
          </a:xfrm>
        </p:spPr>
        <p:txBody>
          <a:bodyPr/>
          <a:lstStyle/>
          <a:p>
            <a:pPr eaLnBrk="1" hangingPunct="1"/>
            <a:r>
              <a:rPr lang="zh-CN" altLang="zh-CN" sz="2400" dirty="0" smtClean="0">
                <a:ea typeface="宋体" panose="02010600030101010101" pitchFamily="2" charset="-122"/>
              </a:rPr>
              <a:t>选择项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OptionMenu</a:t>
            </a:r>
            <a:r>
              <a:rPr lang="zh-CN" altLang="en-US" sz="2400" dirty="0" smtClean="0">
                <a:ea typeface="宋体" panose="02010600030101010101" pitchFamily="2" charset="-122"/>
              </a:rPr>
              <a:t>：</a:t>
            </a:r>
            <a:r>
              <a:rPr lang="zh-CN" altLang="zh-CN" sz="2400" dirty="0" smtClean="0">
                <a:ea typeface="宋体" panose="02010600030101010101" pitchFamily="2" charset="-122"/>
              </a:rPr>
              <a:t>选项列表框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zh-CN" sz="2400" b="1" dirty="0" smtClean="0">
                <a:ea typeface="宋体" panose="02010600030101010101" pitchFamily="2" charset="-122"/>
              </a:rPr>
              <a:t>【例</a:t>
            </a:r>
            <a:r>
              <a:rPr lang="en-US" altLang="zh-CN" b="1" dirty="0" smtClean="0"/>
              <a:t>12-0-16</a:t>
            </a:r>
            <a:r>
              <a:rPr lang="zh-CN" altLang="zh-CN" sz="2400" b="1" dirty="0" smtClean="0">
                <a:ea typeface="宋体" panose="02010600030101010101" pitchFamily="2" charset="-122"/>
              </a:rPr>
              <a:t>】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OptionMenu</a:t>
            </a:r>
            <a:r>
              <a:rPr lang="zh-CN" altLang="zh-CN" sz="2400" dirty="0" smtClean="0">
                <a:ea typeface="宋体" panose="02010600030101010101" pitchFamily="2" charset="-122"/>
              </a:rPr>
              <a:t>示例（</a:t>
            </a:r>
            <a:r>
              <a:rPr lang="en-US" altLang="zh-CN" sz="2400" dirty="0" smtClean="0">
                <a:ea typeface="宋体" panose="02010600030101010101" pitchFamily="2" charset="-122"/>
              </a:rPr>
              <a:t>optionMenu.py</a:t>
            </a:r>
            <a:r>
              <a:rPr lang="zh-CN" altLang="zh-CN" sz="2400" dirty="0" smtClean="0">
                <a:ea typeface="宋体" panose="02010600030101010101" pitchFamily="2" charset="-122"/>
              </a:rPr>
              <a:t>）</a:t>
            </a:r>
            <a:endParaRPr lang="en-US" altLang="zh-CN" sz="2400" b="1" dirty="0" smtClean="0">
              <a:ea typeface="宋体" panose="02010600030101010101" pitchFamily="2" charset="-122"/>
            </a:endParaRPr>
          </a:p>
        </p:txBody>
      </p:sp>
      <p:pic>
        <p:nvPicPr>
          <p:cNvPr id="5222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138" y="2695575"/>
            <a:ext cx="27717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725" y="4164013"/>
            <a:ext cx="2259013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090613" y="2582863"/>
            <a:ext cx="7092950" cy="286226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from tkinter import *  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模块所有内容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 = Tk();  root.title("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选择项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")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窗口标题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v = StringVar(root)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v.set('Python')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om = OptionMenu(root,v,'Python','Perl','JavaScript','C#')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om['width']=10     #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宽度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om['anchor']=W    #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设置停靠对齐方式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om.pack()        #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调用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pack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方法，调整其显示位置和大小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root.mainloop()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调用组件的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mainloop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方法，进入事件循环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58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sz="2400"/>
              <a:t>tkinter</a:t>
            </a:r>
            <a:r>
              <a:rPr lang="zh-CN" altLang="en-US" sz="2400"/>
              <a:t>常用组件</a:t>
            </a: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87792203"/>
              </p:ext>
            </p:extLst>
          </p:nvPr>
        </p:nvGraphicFramePr>
        <p:xfrm>
          <a:off x="1007110" y="1892935"/>
          <a:ext cx="9460865" cy="3643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72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936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组件名称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Button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按钮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Canvas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画布，用于绘制直线、椭圆、多边形等各种图形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Checkbutton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复选框</a:t>
                      </a:r>
                      <a:r>
                        <a:rPr lang="zh-CN" altLang="en-US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形式的按钮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Entry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单行文本框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Frame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框架，可作为其他组件的容器，常用来对组件进行分组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Label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标签</a:t>
                      </a:r>
                      <a:r>
                        <a:rPr lang="zh-CN" altLang="en-US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，常用来显示单行文本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Listbox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列表框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Menu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菜单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Message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多行文本框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Radiobutton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单选钮</a:t>
                      </a:r>
                      <a:r>
                        <a:rPr lang="zh-CN" altLang="en-US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，同一组中的单选钮任何时刻只能有一个处于选中状态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Scrollbar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滚动条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Toplevel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常用来创建新的窗口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5537" name="标题 583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defTabSz="914400" fontAlgn="base">
              <a:buNone/>
            </a:pPr>
            <a:r>
              <a:rPr strike="noStrike" kern="1200" baseline="0" noProof="1">
                <a:latin typeface="+mj-lt"/>
                <a:ea typeface="+mj-ea"/>
                <a:cs typeface="+mj-cs"/>
              </a:rPr>
              <a:t>12.1  tkinter简介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 noChangeArrowheads="1"/>
          </p:cNvSpPr>
          <p:nvPr>
            <p:ph type="title"/>
          </p:nvPr>
        </p:nvSpPr>
        <p:spPr>
          <a:xfrm>
            <a:off x="560574" y="80683"/>
            <a:ext cx="7158318" cy="842682"/>
          </a:xfrm>
        </p:spPr>
        <p:txBody>
          <a:bodyPr/>
          <a:lstStyle/>
          <a:p>
            <a:pPr eaLnBrk="1" hangingPunct="1"/>
            <a:r>
              <a:rPr lang="zh-CN" altLang="zh-CN" smtClean="0">
                <a:ea typeface="宋体" panose="02010600030101010101" pitchFamily="2" charset="-122"/>
              </a:rPr>
              <a:t>常用组件</a:t>
            </a:r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15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3251" name="内容占位符 2"/>
          <p:cNvSpPr>
            <a:spLocks noGrp="1" noChangeArrowheads="1"/>
          </p:cNvSpPr>
          <p:nvPr>
            <p:ph idx="1"/>
          </p:nvPr>
        </p:nvSpPr>
        <p:spPr>
          <a:xfrm>
            <a:off x="560574" y="1143000"/>
            <a:ext cx="10945812" cy="4987925"/>
          </a:xfrm>
        </p:spPr>
        <p:txBody>
          <a:bodyPr/>
          <a:lstStyle/>
          <a:p>
            <a:pPr lvl="1"/>
            <a:r>
              <a:rPr lang="zh-CN" altLang="zh-CN" sz="2400" b="1" dirty="0" smtClean="0">
                <a:ea typeface="宋体" panose="02010600030101010101" pitchFamily="2" charset="-122"/>
              </a:rPr>
              <a:t>【例</a:t>
            </a:r>
            <a:r>
              <a:rPr lang="en-US" altLang="zh-CN" b="1" dirty="0" smtClean="0"/>
              <a:t>12-0-17</a:t>
            </a:r>
            <a:r>
              <a:rPr lang="zh-CN" altLang="zh-CN" sz="2400" b="1" dirty="0" smtClean="0">
                <a:ea typeface="宋体" panose="02010600030101010101" pitchFamily="2" charset="-122"/>
              </a:rPr>
              <a:t>】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OptionMenu</a:t>
            </a:r>
            <a:r>
              <a:rPr lang="zh-CN" altLang="zh-CN" sz="2400" dirty="0" smtClean="0">
                <a:ea typeface="宋体" panose="02010600030101010101" pitchFamily="2" charset="-122"/>
              </a:rPr>
              <a:t>示例</a:t>
            </a:r>
            <a:r>
              <a:rPr lang="zh-CN" altLang="en-US" sz="2400" dirty="0" smtClean="0"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ea typeface="宋体" panose="02010600030101010101" pitchFamily="2" charset="-122"/>
              </a:rPr>
              <a:t>OptionMenu2.py</a:t>
            </a:r>
            <a:r>
              <a:rPr lang="zh-CN" altLang="en-US" sz="2400" dirty="0" smtClean="0">
                <a:ea typeface="宋体" panose="02010600030101010101" pitchFamily="2" charset="-122"/>
              </a:rPr>
              <a:t>）</a:t>
            </a:r>
            <a:r>
              <a:rPr lang="zh-CN" altLang="zh-CN" sz="2400" dirty="0" smtClean="0">
                <a:ea typeface="宋体" panose="02010600030101010101" pitchFamily="2" charset="-122"/>
              </a:rPr>
              <a:t>。从组合框中选择字体大小，然后单击“改变字体”按钮，改变标签文本的字体大小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pic>
        <p:nvPicPr>
          <p:cNvPr id="5325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463" y="2982913"/>
            <a:ext cx="2706687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4581525"/>
            <a:ext cx="1890713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087438" y="1996328"/>
            <a:ext cx="8609012" cy="47085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import tkinter as tk     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导入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模块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class Application(tk.Frame):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GUI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应用程序类，派生于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Frame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类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__init__(self, master=None):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构造函数，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master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为父窗口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tk.Frame.__init__(self, master)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调用父类的构造函数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self.grid()   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调用组件的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pack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方法，调整其显示位置和大小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self.createWidgets()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调用对象方法，创建子组件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createWidgets(self):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对象方法：创建子组件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Scale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组件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optionList = range(10,61,4)</a:t>
            </a:r>
            <a:endParaRPr lang="zh-CN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self.vFont = tk.StringVar() </a:t>
            </a:r>
            <a:endParaRPr lang="zh-CN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self.vFont.set(14)   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设置初始值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self.optionMenuFont = tk.OptionMenu(self, self.vFont, *optionList)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OptionMenu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组件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self.optionMenuFont.pack(side=tk.LEFT)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设置</a:t>
            </a:r>
            <a:r>
              <a:rPr lang="x-none" altLang="zh-CN" sz="1200" kern="100" dirty="0">
                <a:latin typeface="宋体" panose="02010600030101010101" pitchFamily="2" charset="-122"/>
                <a:ea typeface="宋体" panose="02010600030101010101" pitchFamily="2" charset="-122"/>
              </a:rPr>
              <a:t>停靠对齐方式</a:t>
            </a:r>
            <a:endParaRPr lang="zh-CN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self.buttonFont = tk.Button(self, text='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改变字体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', command=self.changefont)#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Button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组件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self.buttonFont.pack(side=tk.LEFT)  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设置</a:t>
            </a:r>
            <a:r>
              <a:rPr lang="x-none" altLang="zh-CN" sz="1200" kern="100" dirty="0">
                <a:latin typeface="宋体" panose="02010600030101010101" pitchFamily="2" charset="-122"/>
                <a:ea typeface="宋体" panose="02010600030101010101" pitchFamily="2" charset="-122"/>
              </a:rPr>
              <a:t>停靠对齐方式</a:t>
            </a:r>
            <a:endParaRPr lang="zh-CN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self.lblTitle = tk.Label(self, text='Hello', font=('Helvetica', 14, 'bold'))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Label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组件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self.lblTitle.pack(side=tk.LEFT)    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设置</a:t>
            </a:r>
            <a:r>
              <a:rPr lang="x-none" altLang="zh-CN" sz="1200" kern="100" dirty="0">
                <a:latin typeface="宋体" panose="02010600030101010101" pitchFamily="2" charset="-122"/>
                <a:ea typeface="宋体" panose="02010600030101010101" pitchFamily="2" charset="-122"/>
              </a:rPr>
              <a:t>停靠对齐方式</a:t>
            </a:r>
            <a:endParaRPr lang="zh-CN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changefont(self):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定义事件处理程序：改变字体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fontNew = ('Helvetica', self.vFont.get(), 'bold')</a:t>
            </a:r>
            <a:endParaRPr lang="zh-CN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self.lblTitle.config(font=fontNew)</a:t>
            </a:r>
            <a:endParaRPr lang="zh-CN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 = tk.Tk()    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创建一个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根窗口组件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</a:t>
            </a:r>
            <a:endParaRPr lang="zh-CN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root.title('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设置字体大小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')       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设置窗口标题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root['width']=400; root['height'] = 50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设置窗口宽、高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app = Application(master=root)   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Application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的对象实例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app.mainloop()    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调用组件的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mainloop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方法，进入事件循环</a:t>
            </a:r>
          </a:p>
        </p:txBody>
      </p:sp>
    </p:spTree>
    <p:extLst>
      <p:ext uri="{BB962C8B-B14F-4D97-AF65-F5344CB8AC3E}">
        <p14:creationId xmlns:p14="http://schemas.microsoft.com/office/powerpoint/2010/main" val="37207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 noChangeArrowheads="1"/>
          </p:cNvSpPr>
          <p:nvPr>
            <p:ph type="title"/>
          </p:nvPr>
        </p:nvSpPr>
        <p:spPr>
          <a:xfrm>
            <a:off x="613242" y="144742"/>
            <a:ext cx="6101323" cy="841375"/>
          </a:xfrm>
        </p:spPr>
        <p:txBody>
          <a:bodyPr/>
          <a:lstStyle/>
          <a:p>
            <a:pPr eaLnBrk="1" hangingPunct="1"/>
            <a:r>
              <a:rPr lang="zh-CN" altLang="zh-CN" smtClean="0">
                <a:ea typeface="宋体" panose="02010600030101010101" pitchFamily="2" charset="-122"/>
              </a:rPr>
              <a:t>常用组件</a:t>
            </a:r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16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4275" name="内容占位符 2"/>
          <p:cNvSpPr>
            <a:spLocks noGrp="1" noChangeArrowheads="1"/>
          </p:cNvSpPr>
          <p:nvPr>
            <p:ph idx="1"/>
          </p:nvPr>
        </p:nvSpPr>
        <p:spPr>
          <a:xfrm>
            <a:off x="285748" y="1193333"/>
            <a:ext cx="8185897" cy="509961"/>
          </a:xfrm>
        </p:spPr>
        <p:txBody>
          <a:bodyPr/>
          <a:lstStyle/>
          <a:p>
            <a:pPr lvl="1"/>
            <a:r>
              <a:rPr lang="zh-CN" altLang="zh-CN" sz="2400" b="1" dirty="0" smtClean="0">
                <a:ea typeface="宋体" panose="02010600030101010101" pitchFamily="2" charset="-122"/>
              </a:rPr>
              <a:t>【例</a:t>
            </a:r>
            <a:r>
              <a:rPr lang="en-US" altLang="zh-CN" b="1" dirty="0" smtClean="0"/>
              <a:t>12-0-18 </a:t>
            </a:r>
            <a:r>
              <a:rPr lang="zh-CN" altLang="zh-CN" sz="2400" b="1" dirty="0" smtClean="0">
                <a:ea typeface="宋体" panose="02010600030101010101" pitchFamily="2" charset="-122"/>
              </a:rPr>
              <a:t>】</a:t>
            </a:r>
            <a:r>
              <a:rPr lang="en-US" altLang="zh-CN" sz="2400" dirty="0" smtClean="0">
                <a:ea typeface="宋体" panose="02010600030101010101" pitchFamily="2" charset="-122"/>
              </a:rPr>
              <a:t>Scale</a:t>
            </a:r>
            <a:r>
              <a:rPr lang="zh-CN" altLang="zh-CN" sz="2400" dirty="0" smtClean="0">
                <a:ea typeface="宋体" panose="02010600030101010101" pitchFamily="2" charset="-122"/>
              </a:rPr>
              <a:t>示例。移动滑块，改变字体大小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pic>
        <p:nvPicPr>
          <p:cNvPr id="54276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188" y="4005263"/>
            <a:ext cx="2452687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052512" y="1589088"/>
            <a:ext cx="7156450" cy="48323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import tkinter as tk       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导入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模块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class Application(tk.Frame):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GUI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应用程序类，派生于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Frame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类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__init__(self, master=None):     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构造函数，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master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为父窗口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tk.Frame.__init__(self, master)   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调用父类的构造函数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self.grid()   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调用组件的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grid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方法，调整其显示位置和大小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self.createWidgets()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调用对象方法，创建子组件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createWidgets(self):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对象方法：创建子组件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Scale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组件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self.scaleFont = tk.Scale(self, from_=10, to=60, length=400,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orient=tk.HORIZONTAL, command=self.changefont) 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self.scaleFont.set(20)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设置初始值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self.scaleFont.pack()  #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pack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方法，调整其显示位置和大小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self.lblTitle = tk.Label(self, text='Hello', font=('Helvetica', 20, 'bold')) #Label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组件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self.lblTitle.pack()   #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pack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方法，调整其显示位置和大小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changefont(self, value):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定义事件处理程序：改变字体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fontNew = ('Helvetica', self.scaleFont.get(), 'bold')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self.lblTitle.config(font=fontNew)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 = tk.Tk()          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创建一个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根窗口组件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root.title('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设置字体大小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')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设置窗口标题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root['width']=400; root['height'] = 50 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设置窗口宽和高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app = Application(master=root)     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Application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的对象实例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app.mainloop()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调用组件的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mainloop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方法，进入事件循环</a:t>
            </a:r>
          </a:p>
        </p:txBody>
      </p:sp>
    </p:spTree>
    <p:extLst>
      <p:ext uri="{BB962C8B-B14F-4D97-AF65-F5344CB8AC3E}">
        <p14:creationId xmlns:p14="http://schemas.microsoft.com/office/powerpoint/2010/main" val="340528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 noChangeArrowheads="1"/>
          </p:cNvSpPr>
          <p:nvPr>
            <p:ph type="title"/>
          </p:nvPr>
        </p:nvSpPr>
        <p:spPr>
          <a:xfrm>
            <a:off x="551329" y="136711"/>
            <a:ext cx="6459071" cy="741829"/>
          </a:xfrm>
        </p:spPr>
        <p:txBody>
          <a:bodyPr/>
          <a:lstStyle/>
          <a:p>
            <a:pPr eaLnBrk="1" hangingPunct="1"/>
            <a:r>
              <a:rPr lang="zh-CN" altLang="zh-CN" smtClean="0">
                <a:ea typeface="宋体" panose="02010600030101010101" pitchFamily="2" charset="-122"/>
              </a:rPr>
              <a:t>常用组件</a:t>
            </a:r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17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5299" name="内容占位符 2"/>
          <p:cNvSpPr>
            <a:spLocks noGrp="1" noChangeArrowheads="1"/>
          </p:cNvSpPr>
          <p:nvPr>
            <p:ph idx="1"/>
          </p:nvPr>
        </p:nvSpPr>
        <p:spPr>
          <a:xfrm>
            <a:off x="795430" y="1168120"/>
            <a:ext cx="7738970" cy="499315"/>
          </a:xfrm>
        </p:spPr>
        <p:txBody>
          <a:bodyPr>
            <a:normAutofit fontScale="92500"/>
          </a:bodyPr>
          <a:lstStyle/>
          <a:p>
            <a:pPr lvl="1"/>
            <a:r>
              <a:rPr lang="zh-CN" altLang="zh-CN" sz="2400" b="1" dirty="0" smtClean="0">
                <a:ea typeface="宋体" panose="02010600030101010101" pitchFamily="2" charset="-122"/>
              </a:rPr>
              <a:t>【例</a:t>
            </a:r>
            <a:r>
              <a:rPr lang="en-US" altLang="zh-CN" b="1" dirty="0" smtClean="0"/>
              <a:t>12-0-19 </a:t>
            </a:r>
            <a:r>
              <a:rPr lang="zh-CN" altLang="zh-CN" sz="2400" b="1" dirty="0" smtClean="0">
                <a:ea typeface="宋体" panose="02010600030101010101" pitchFamily="2" charset="-122"/>
              </a:rPr>
              <a:t>】</a:t>
            </a:r>
            <a:r>
              <a:rPr lang="zh-CN" altLang="zh-CN" sz="2400" dirty="0" smtClean="0">
                <a:ea typeface="宋体" panose="02010600030101010101" pitchFamily="2" charset="-122"/>
              </a:rPr>
              <a:t>使用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Toplevel</a:t>
            </a:r>
            <a:r>
              <a:rPr lang="zh-CN" altLang="zh-CN" sz="2400" dirty="0" smtClean="0">
                <a:ea typeface="宋体" panose="02010600030101010101" pitchFamily="2" charset="-122"/>
              </a:rPr>
              <a:t>，实现自定义关于对话框</a:t>
            </a:r>
            <a:endParaRPr lang="zh-CN" altLang="en-US" sz="2400" dirty="0" smtClean="0">
              <a:ea typeface="宋体" panose="02010600030101010101" pitchFamily="2" charset="-122"/>
            </a:endParaRPr>
          </a:p>
        </p:txBody>
      </p:sp>
      <p:pic>
        <p:nvPicPr>
          <p:cNvPr id="5530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863" y="3213100"/>
            <a:ext cx="1812925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350" y="4652963"/>
            <a:ext cx="1630363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127125" y="1851398"/>
            <a:ext cx="6883400" cy="48942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import tkinter as tk            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导入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模块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class MyDialog:              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自定义对话框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__init__(self, master):  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构造函数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self.top = tk.Toplevel(master)        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生成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Toplevel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组件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self.label1 = tk.Label(self.top, text='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版权所有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')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创建标签组件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self.label1.pack()    #</a:t>
            </a:r>
            <a:r>
              <a:rPr lang="x-none" altLang="zh-CN" sz="12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pack</a:t>
            </a:r>
            <a:r>
              <a:rPr lang="x-none" altLang="zh-CN" sz="120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方法，调整其显示位置和大小</a:t>
            </a:r>
            <a:endParaRPr lang="zh-CN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self.label2 = tk.Label(self.top, text='V 1.0.0')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创建标签组件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self.label2.pack()    #</a:t>
            </a:r>
            <a:r>
              <a:rPr lang="x-none" altLang="zh-CN" sz="12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pack</a:t>
            </a:r>
            <a:r>
              <a:rPr lang="x-none" altLang="zh-CN" sz="120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方法，调整其显示位置和大小</a:t>
            </a:r>
            <a:endParaRPr lang="zh-CN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self.buttonOK = tk.Button(self.top, text='OK', command=self.funcOk)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按钮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self.buttonOK.pack()  #</a:t>
            </a:r>
            <a:r>
              <a:rPr lang="x-none" altLang="zh-CN" sz="12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pack</a:t>
            </a:r>
            <a:r>
              <a:rPr lang="x-none" altLang="zh-CN" sz="120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方法，调整其显示位置和大小</a:t>
            </a:r>
            <a:endParaRPr lang="zh-CN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funcOk(self):</a:t>
            </a:r>
            <a:endParaRPr lang="zh-CN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self.top.destroy()         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销毁对话框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class Application(tk.Frame):        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GUI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应用程序类，派生于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Frame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类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__init__(self, master=None):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构造函数，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master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为父窗口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tk.Frame.__init__(self, master)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调用父类的构造函数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self.pack()  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调用组件的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pack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方法，调整其显示位置和大小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self.createWidgets()     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调用对象方法，创建子组件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createWidgets(self):      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对象方法：创建子组件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self.btnAbout = tk.Button(self, text="About", command=self.funcAbout) #</a:t>
            </a:r>
            <a:r>
              <a:rPr lang="x-none" altLang="zh-CN" sz="12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Button</a:t>
            </a:r>
            <a:r>
              <a:rPr lang="x-none" altLang="zh-CN" sz="1200" kern="100" dirty="0">
                <a:latin typeface="宋体" panose="02010600030101010101" pitchFamily="2" charset="-122"/>
                <a:ea typeface="宋体" panose="02010600030101010101" pitchFamily="2" charset="-122"/>
              </a:rPr>
              <a:t>组件</a:t>
            </a:r>
            <a:endParaRPr lang="zh-CN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self.btnAbout.pack()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调用组件的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pack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方法，调整其显示位置和大小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funcAbout(self):       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定义事件处理程序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d = MyDialog(self)    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创建对话框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 = tk.Tk()                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创建一个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根窗口组件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</a:t>
            </a:r>
            <a:endParaRPr lang="zh-CN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root['width']=400; root['height'] = 50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设置窗口宽、高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app = Application(master=root) 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Application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的对象实例</a:t>
            </a: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app.mainloop()     #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调用组件的</a:t>
            </a:r>
            <a:r>
              <a:rPr lang="x-none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mainloop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方法，进入事件循环</a:t>
            </a:r>
          </a:p>
        </p:txBody>
      </p:sp>
    </p:spTree>
    <p:extLst>
      <p:ext uri="{BB962C8B-B14F-4D97-AF65-F5344CB8AC3E}">
        <p14:creationId xmlns:p14="http://schemas.microsoft.com/office/powerpoint/2010/main" val="301738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 noChangeArrowheads="1"/>
          </p:cNvSpPr>
          <p:nvPr>
            <p:ph type="title"/>
          </p:nvPr>
        </p:nvSpPr>
        <p:spPr>
          <a:xfrm>
            <a:off x="566365" y="175511"/>
            <a:ext cx="6201989" cy="746827"/>
          </a:xfrm>
        </p:spPr>
        <p:txBody>
          <a:bodyPr/>
          <a:lstStyle/>
          <a:p>
            <a:pPr eaLnBrk="1" hangingPunct="1"/>
            <a:r>
              <a:rPr lang="zh-CN" altLang="zh-CN" smtClean="0">
                <a:ea typeface="宋体" panose="02010600030101010101" pitchFamily="2" charset="-122"/>
              </a:rPr>
              <a:t>对话框</a:t>
            </a:r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6323" name="内容占位符 2"/>
          <p:cNvSpPr>
            <a:spLocks noGrp="1" noChangeArrowheads="1"/>
          </p:cNvSpPr>
          <p:nvPr>
            <p:ph idx="1"/>
          </p:nvPr>
        </p:nvSpPr>
        <p:spPr>
          <a:xfrm>
            <a:off x="969776" y="1347320"/>
            <a:ext cx="8208962" cy="4114800"/>
          </a:xfrm>
        </p:spPr>
        <p:txBody>
          <a:bodyPr/>
          <a:lstStyle/>
          <a:p>
            <a:pPr eaLnBrk="1" hangingPunct="1"/>
            <a:r>
              <a:rPr lang="fr-FR" altLang="zh-CN" sz="2800" dirty="0" smtClean="0">
                <a:ea typeface="宋体" panose="02010600030101010101" pitchFamily="2" charset="-122"/>
              </a:rPr>
              <a:t>messagebox</a:t>
            </a:r>
            <a:r>
              <a:rPr lang="zh-CN" altLang="zh-CN" sz="2800" dirty="0" smtClean="0">
                <a:ea typeface="宋体" panose="02010600030101010101" pitchFamily="2" charset="-122"/>
              </a:rPr>
              <a:t>、</a:t>
            </a:r>
            <a:r>
              <a:rPr lang="fr-FR" altLang="zh-CN" sz="2800" dirty="0" smtClean="0">
                <a:ea typeface="宋体" panose="02010600030101010101" pitchFamily="2" charset="-122"/>
              </a:rPr>
              <a:t>filedialog</a:t>
            </a:r>
            <a:r>
              <a:rPr lang="zh-CN" altLang="zh-CN" sz="2800" dirty="0" smtClean="0">
                <a:ea typeface="宋体" panose="02010600030101010101" pitchFamily="2" charset="-122"/>
              </a:rPr>
              <a:t>、</a:t>
            </a:r>
            <a:r>
              <a:rPr lang="fr-FR" altLang="zh-CN" sz="2800" dirty="0" smtClean="0">
                <a:ea typeface="宋体" panose="02010600030101010101" pitchFamily="2" charset="-122"/>
              </a:rPr>
              <a:t>colorchooser</a:t>
            </a:r>
            <a:r>
              <a:rPr lang="zh-CN" altLang="zh-CN" sz="2800" dirty="0" smtClean="0">
                <a:ea typeface="宋体" panose="02010600030101010101" pitchFamily="2" charset="-122"/>
              </a:rPr>
              <a:t>、</a:t>
            </a:r>
            <a:r>
              <a:rPr lang="fr-FR" altLang="zh-CN" sz="2800" dirty="0" smtClean="0">
                <a:ea typeface="宋体" panose="02010600030101010101" pitchFamily="2" charset="-122"/>
              </a:rPr>
              <a:t>simpledialog</a:t>
            </a:r>
          </a:p>
          <a:p>
            <a:pPr eaLnBrk="1" hangingPunct="1"/>
            <a:r>
              <a:rPr lang="zh-CN" altLang="zh-CN" sz="2800" dirty="0" smtClean="0">
                <a:ea typeface="宋体" panose="02010600030101010101" pitchFamily="2" charset="-122"/>
              </a:rPr>
              <a:t>通用消息对话框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b="1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b="1" dirty="0" smtClean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66988" y="2852738"/>
            <a:ext cx="8521700" cy="2032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askokcancel(title=None, message=None, **options)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x-none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OK/Cancel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对话框。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askquestion(title=None, message=None, **options)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x-none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Yes/No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问题对话框。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askretrycancel(title=None, message=None, **options)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x-none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Retry/Cancel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对话框。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askyesno(title=None, message=None, **options)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x-none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Yes/No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x-none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否对话框。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showerror(title=None, message=None, **options)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：错误消息对话框。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showinfo(title=None, message=None, **options)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：信息消息对话框。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showwarning(title=None, message=None, **options)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：警告消息对话框。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3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 noChangeArrowheads="1"/>
          </p:cNvSpPr>
          <p:nvPr>
            <p:ph type="title"/>
          </p:nvPr>
        </p:nvSpPr>
        <p:spPr>
          <a:xfrm>
            <a:off x="573088" y="170808"/>
            <a:ext cx="7772400" cy="781050"/>
          </a:xfrm>
        </p:spPr>
        <p:txBody>
          <a:bodyPr/>
          <a:lstStyle/>
          <a:p>
            <a:pPr eaLnBrk="1" hangingPunct="1"/>
            <a:r>
              <a:rPr lang="zh-CN" altLang="zh-CN" smtClean="0">
                <a:ea typeface="宋体" panose="02010600030101010101" pitchFamily="2" charset="-122"/>
              </a:rPr>
              <a:t>对话框</a:t>
            </a:r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2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7347" name="内容占位符 2"/>
          <p:cNvSpPr>
            <a:spLocks noGrp="1" noChangeArrowheads="1"/>
          </p:cNvSpPr>
          <p:nvPr>
            <p:ph idx="1"/>
          </p:nvPr>
        </p:nvSpPr>
        <p:spPr>
          <a:xfrm>
            <a:off x="883024" y="1074877"/>
            <a:ext cx="8599488" cy="4114800"/>
          </a:xfrm>
        </p:spPr>
        <p:txBody>
          <a:bodyPr/>
          <a:lstStyle/>
          <a:p>
            <a:pPr lvl="1"/>
            <a:r>
              <a:rPr lang="zh-CN" altLang="zh-CN" b="1" dirty="0" smtClean="0">
                <a:ea typeface="宋体" panose="02010600030101010101" pitchFamily="2" charset="-122"/>
              </a:rPr>
              <a:t>【例</a:t>
            </a:r>
            <a:r>
              <a:rPr lang="en-US" altLang="zh-CN" b="1" dirty="0" smtClean="0"/>
              <a:t>12-0-20 </a:t>
            </a:r>
            <a:r>
              <a:rPr lang="zh-CN" altLang="zh-CN" b="1" dirty="0" smtClean="0">
                <a:ea typeface="宋体" panose="02010600030101010101" pitchFamily="2" charset="-122"/>
              </a:rPr>
              <a:t>】</a:t>
            </a:r>
            <a:r>
              <a:rPr lang="en-US" altLang="zh-CN" dirty="0" err="1" smtClean="0">
                <a:ea typeface="宋体" panose="02010600030101010101" pitchFamily="2" charset="-122"/>
              </a:rPr>
              <a:t>OptionMenu</a:t>
            </a:r>
            <a:r>
              <a:rPr lang="zh-CN" altLang="zh-CN" dirty="0" smtClean="0">
                <a:ea typeface="宋体" panose="02010600030101010101" pitchFamily="2" charset="-122"/>
              </a:rPr>
              <a:t>通用消息对话框示例（</a:t>
            </a:r>
            <a:r>
              <a:rPr lang="en-US" altLang="zh-CN" dirty="0" smtClean="0">
                <a:ea typeface="宋体" panose="02010600030101010101" pitchFamily="2" charset="-122"/>
              </a:rPr>
              <a:t>dialog.py</a:t>
            </a:r>
            <a:r>
              <a:rPr lang="zh-CN" altLang="zh-CN" dirty="0" smtClean="0">
                <a:ea typeface="宋体" panose="02010600030101010101" pitchFamily="2" charset="-122"/>
              </a:rPr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5734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496" y="4183669"/>
            <a:ext cx="8639175" cy="2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07496" y="1609889"/>
            <a:ext cx="8016875" cy="23082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400050" algn="just"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from tkinter.messagebox import *  #</a:t>
            </a:r>
            <a:r>
              <a:rPr lang="x-none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x-none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模块中的子模块</a:t>
            </a: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messagebox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r1=askokcancel(title='askokcancel', message='</a:t>
            </a:r>
            <a:r>
              <a:rPr lang="x-none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是否放弃修改的内容？</a:t>
            </a: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r2=askquestion(title='askquestion', message='</a:t>
            </a:r>
            <a:r>
              <a:rPr lang="x-none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是否放弃修改的内容？</a:t>
            </a: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r3=askyesno(title='askyesno', message='</a:t>
            </a:r>
            <a:r>
              <a:rPr lang="x-none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是否放弃修改的内容？</a:t>
            </a: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r4=askretrycancel(title='askretrycancel', message='</a:t>
            </a:r>
            <a:r>
              <a:rPr lang="x-none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系统忙，是否重试？</a:t>
            </a: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showerror(title='showerror', message='</a:t>
            </a:r>
            <a:r>
              <a:rPr lang="x-none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无法连接！</a:t>
            </a: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showinfo(title='showinfo', message='</a:t>
            </a:r>
            <a:r>
              <a:rPr lang="x-none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连接成功！</a:t>
            </a: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showwarning(title='showwarning', message='</a:t>
            </a:r>
            <a:r>
              <a:rPr lang="x-none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磁盘碎片过多！</a:t>
            </a: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1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 noChangeArrowheads="1"/>
          </p:cNvSpPr>
          <p:nvPr>
            <p:ph type="title"/>
          </p:nvPr>
        </p:nvSpPr>
        <p:spPr>
          <a:xfrm>
            <a:off x="593117" y="135031"/>
            <a:ext cx="7161353" cy="860005"/>
          </a:xfrm>
        </p:spPr>
        <p:txBody>
          <a:bodyPr/>
          <a:lstStyle/>
          <a:p>
            <a:pPr eaLnBrk="1" hangingPunct="1"/>
            <a:r>
              <a:rPr lang="zh-CN" altLang="zh-CN" smtClean="0">
                <a:ea typeface="宋体" panose="02010600030101010101" pitchFamily="2" charset="-122"/>
              </a:rPr>
              <a:t>对话框</a:t>
            </a:r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3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8371" name="内容占位符 2"/>
          <p:cNvSpPr>
            <a:spLocks noGrp="1" noChangeArrowheads="1"/>
          </p:cNvSpPr>
          <p:nvPr>
            <p:ph idx="1"/>
          </p:nvPr>
        </p:nvSpPr>
        <p:spPr>
          <a:xfrm>
            <a:off x="1124743" y="1292038"/>
            <a:ext cx="8208963" cy="4114800"/>
          </a:xfrm>
        </p:spPr>
        <p:txBody>
          <a:bodyPr/>
          <a:lstStyle/>
          <a:p>
            <a:pPr eaLnBrk="1" hangingPunct="1"/>
            <a:r>
              <a:rPr lang="zh-CN" altLang="zh-CN" sz="2800" dirty="0" smtClean="0">
                <a:ea typeface="宋体" panose="02010600030101010101" pitchFamily="2" charset="-122"/>
              </a:rPr>
              <a:t>文件对话框</a:t>
            </a:r>
            <a:r>
              <a:rPr lang="fr-FR" altLang="zh-CN" sz="2800" dirty="0" smtClean="0">
                <a:ea typeface="宋体" panose="02010600030101010101" pitchFamily="2" charset="-122"/>
              </a:rPr>
              <a:t>filedialog</a:t>
            </a:r>
          </a:p>
          <a:p>
            <a:pPr lvl="1" eaLnBrk="1" hangingPunct="1"/>
            <a:endParaRPr lang="en-US" altLang="zh-CN" b="1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b="1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b="1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b="1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b="1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b="1" dirty="0" smtClean="0">
              <a:ea typeface="宋体" panose="02010600030101010101" pitchFamily="2" charset="-122"/>
            </a:endParaRPr>
          </a:p>
          <a:p>
            <a:r>
              <a:rPr lang="zh-CN" altLang="zh-CN" b="1" dirty="0" smtClean="0">
                <a:ea typeface="宋体" panose="02010600030101010101" pitchFamily="2" charset="-122"/>
              </a:rPr>
              <a:t>【例</a:t>
            </a:r>
            <a:r>
              <a:rPr lang="en-US" altLang="zh-CN" b="1" dirty="0" smtClean="0"/>
              <a:t>12-0-21 </a:t>
            </a:r>
            <a:r>
              <a:rPr lang="zh-CN" altLang="zh-CN" b="1" dirty="0" smtClean="0">
                <a:ea typeface="宋体" panose="02010600030101010101" pitchFamily="2" charset="-122"/>
              </a:rPr>
              <a:t>】文件对话框示例（</a:t>
            </a:r>
            <a:r>
              <a:rPr lang="en-US" altLang="zh-CN" b="1" dirty="0" smtClean="0">
                <a:ea typeface="宋体" panose="02010600030101010101" pitchFamily="2" charset="-122"/>
              </a:rPr>
              <a:t>filedialog.py</a:t>
            </a:r>
            <a:r>
              <a:rPr lang="zh-CN" altLang="zh-CN" b="1" dirty="0" smtClean="0">
                <a:ea typeface="宋体" panose="02010600030101010101" pitchFamily="2" charset="-122"/>
              </a:rPr>
              <a:t>）</a:t>
            </a:r>
            <a:endParaRPr lang="en-US" altLang="zh-CN" b="1" dirty="0" smtClean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39794" y="5084482"/>
            <a:ext cx="9578975" cy="7080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from tkinter.filedialog import *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模块中的子模块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filedialog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f=askopenfilename(title='askopenfilename', filetypes=[('Python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源文件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','.py')])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38388" y="1897063"/>
            <a:ext cx="8737600" cy="20304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askdirectory(**options)</a:t>
            </a:r>
            <a:r>
              <a:rPr lang="x-none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打开目录对话框，返回目录名。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askopenfile(**options)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：打开文件对话框，返回打开的文件对象。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askopenfile(**options)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：打开文件对话框，返回打开的文件对象列表。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askopenfilename(**options)</a:t>
            </a:r>
            <a:r>
              <a:rPr lang="x-none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打开文件对话框，返回打开的文件名。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askopenfilenames(**options)</a:t>
            </a:r>
            <a:r>
              <a:rPr lang="x-none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打开文件对话框，返回打开的文件名列表。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asksaveasfile(mode='w', **options)</a:t>
            </a:r>
            <a:r>
              <a:rPr lang="x-none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打开保存对话框，返回保存的文件对象。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asksaveasfilename(mode='w', **options)</a:t>
            </a:r>
            <a:r>
              <a:rPr lang="x-none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打开保存对话框，返回保存的文件名。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9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 noChangeArrowheads="1"/>
          </p:cNvSpPr>
          <p:nvPr>
            <p:ph type="title"/>
          </p:nvPr>
        </p:nvSpPr>
        <p:spPr>
          <a:xfrm>
            <a:off x="591017" y="105803"/>
            <a:ext cx="6885548" cy="763774"/>
          </a:xfrm>
        </p:spPr>
        <p:txBody>
          <a:bodyPr/>
          <a:lstStyle/>
          <a:p>
            <a:pPr eaLnBrk="1" hangingPunct="1"/>
            <a:r>
              <a:rPr lang="zh-CN" altLang="zh-CN" smtClean="0">
                <a:ea typeface="宋体" panose="02010600030101010101" pitchFamily="2" charset="-122"/>
              </a:rPr>
              <a:t>对话框</a:t>
            </a:r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4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9395" name="内容占位符 2"/>
          <p:cNvSpPr>
            <a:spLocks noGrp="1" noChangeArrowheads="1"/>
          </p:cNvSpPr>
          <p:nvPr>
            <p:ph idx="1"/>
          </p:nvPr>
        </p:nvSpPr>
        <p:spPr>
          <a:xfrm>
            <a:off x="1238997" y="1140619"/>
            <a:ext cx="8208963" cy="4114800"/>
          </a:xfrm>
        </p:spPr>
        <p:txBody>
          <a:bodyPr/>
          <a:lstStyle/>
          <a:p>
            <a:pPr eaLnBrk="1" hangingPunct="1"/>
            <a:r>
              <a:rPr lang="zh-CN" altLang="zh-CN" sz="2800" dirty="0" smtClean="0">
                <a:ea typeface="宋体" panose="02010600030101010101" pitchFamily="2" charset="-122"/>
              </a:rPr>
              <a:t>颜色选择对话框</a:t>
            </a:r>
            <a:r>
              <a:rPr lang="fr-FR" altLang="zh-CN" sz="2800" dirty="0" smtClean="0">
                <a:ea typeface="宋体" panose="02010600030101010101" pitchFamily="2" charset="-122"/>
              </a:rPr>
              <a:t>colorchooser</a:t>
            </a:r>
          </a:p>
          <a:p>
            <a:pPr lvl="1" eaLnBrk="1" hangingPunct="1"/>
            <a:endParaRPr lang="en-US" altLang="zh-CN" b="1" dirty="0" smtClean="0">
              <a:ea typeface="宋体" panose="02010600030101010101" pitchFamily="2" charset="-122"/>
            </a:endParaRPr>
          </a:p>
          <a:p>
            <a:pPr lvl="1"/>
            <a:r>
              <a:rPr lang="zh-CN" altLang="zh-CN" b="1" dirty="0" smtClean="0">
                <a:ea typeface="宋体" panose="02010600030101010101" pitchFamily="2" charset="-122"/>
              </a:rPr>
              <a:t>【例</a:t>
            </a:r>
            <a:r>
              <a:rPr lang="en-US" altLang="zh-CN" b="1" dirty="0" smtClean="0"/>
              <a:t>12-0-22 </a:t>
            </a:r>
            <a:r>
              <a:rPr lang="zh-CN" altLang="zh-CN" b="1" dirty="0" smtClean="0">
                <a:ea typeface="宋体" panose="02010600030101010101" pitchFamily="2" charset="-122"/>
              </a:rPr>
              <a:t>】颜色对话框示例（</a:t>
            </a:r>
            <a:r>
              <a:rPr lang="en-US" altLang="zh-CN" b="1" dirty="0" smtClean="0">
                <a:ea typeface="宋体" panose="02010600030101010101" pitchFamily="2" charset="-122"/>
              </a:rPr>
              <a:t>colordialog.py</a:t>
            </a:r>
            <a:r>
              <a:rPr lang="zh-CN" altLang="zh-CN" b="1" dirty="0" smtClean="0">
                <a:ea typeface="宋体" panose="02010600030101010101" pitchFamily="2" charset="-122"/>
              </a:rPr>
              <a:t>）</a:t>
            </a:r>
            <a:endParaRPr lang="fr-FR" altLang="zh-CN" b="1" dirty="0" smtClean="0">
              <a:ea typeface="宋体" panose="02010600030101010101" pitchFamily="2" charset="-122"/>
            </a:endParaRPr>
          </a:p>
        </p:txBody>
      </p:sp>
      <p:pic>
        <p:nvPicPr>
          <p:cNvPr id="5939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67" y="1497410"/>
            <a:ext cx="626268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3284538"/>
            <a:ext cx="8062912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306513" y="2403475"/>
            <a:ext cx="9866312" cy="7080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from tkinter.colorchooser import *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模块中的子模块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colorchooser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 = askcolor(color='red', title='askcolor')  #((0.0, 0.0, 255.99609375), '#0000ff')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10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 noChangeArrowheads="1"/>
          </p:cNvSpPr>
          <p:nvPr>
            <p:ph type="title"/>
          </p:nvPr>
        </p:nvSpPr>
        <p:spPr>
          <a:xfrm>
            <a:off x="547688" y="123312"/>
            <a:ext cx="7108171" cy="862806"/>
          </a:xfrm>
        </p:spPr>
        <p:txBody>
          <a:bodyPr/>
          <a:lstStyle/>
          <a:p>
            <a:pPr eaLnBrk="1" hangingPunct="1"/>
            <a:r>
              <a:rPr lang="zh-CN" altLang="zh-CN" dirty="0" smtClean="0">
                <a:ea typeface="宋体" panose="02010600030101010101" pitchFamily="2" charset="-122"/>
              </a:rPr>
              <a:t>通用对话框应用举例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60419" name="内容占位符 2"/>
          <p:cNvSpPr>
            <a:spLocks noGrp="1" noChangeArrowheads="1"/>
          </p:cNvSpPr>
          <p:nvPr>
            <p:ph idx="1"/>
          </p:nvPr>
        </p:nvSpPr>
        <p:spPr>
          <a:xfrm>
            <a:off x="179668" y="1150378"/>
            <a:ext cx="11090275" cy="4114800"/>
          </a:xfrm>
        </p:spPr>
        <p:txBody>
          <a:bodyPr/>
          <a:lstStyle/>
          <a:p>
            <a:r>
              <a:rPr lang="zh-CN" altLang="zh-CN" b="1" dirty="0" smtClean="0">
                <a:ea typeface="宋体" panose="02010600030101010101" pitchFamily="2" charset="-122"/>
              </a:rPr>
              <a:t>【例</a:t>
            </a:r>
            <a:r>
              <a:rPr lang="en-US" altLang="zh-CN" b="1" dirty="0" smtClean="0"/>
              <a:t>12-0-23 </a:t>
            </a:r>
            <a:r>
              <a:rPr lang="zh-CN" altLang="zh-CN" b="1" dirty="0" smtClean="0">
                <a:ea typeface="宋体" panose="02010600030101010101" pitchFamily="2" charset="-122"/>
              </a:rPr>
              <a:t>】</a:t>
            </a:r>
            <a:r>
              <a:rPr lang="zh-CN" altLang="zh-CN" dirty="0" smtClean="0">
                <a:ea typeface="宋体" panose="02010600030101010101" pitchFamily="2" charset="-122"/>
              </a:rPr>
              <a:t>通用对话框应用示例（</a:t>
            </a:r>
            <a:r>
              <a:rPr lang="en-US" altLang="zh-CN" dirty="0" smtClean="0">
                <a:ea typeface="宋体" panose="02010600030101010101" pitchFamily="2" charset="-122"/>
              </a:rPr>
              <a:t>DialogEditor.py</a:t>
            </a:r>
            <a:r>
              <a:rPr lang="zh-CN" altLang="zh-CN" dirty="0" smtClean="0">
                <a:ea typeface="宋体" panose="02010600030101010101" pitchFamily="2" charset="-122"/>
              </a:rPr>
              <a:t>）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6042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02" y="2220446"/>
            <a:ext cx="9432925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2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 noChangeArrowheads="1"/>
          </p:cNvSpPr>
          <p:nvPr>
            <p:ph type="title"/>
          </p:nvPr>
        </p:nvSpPr>
        <p:spPr>
          <a:xfrm>
            <a:off x="581212" y="212351"/>
            <a:ext cx="6919912" cy="755837"/>
          </a:xfrm>
        </p:spPr>
        <p:txBody>
          <a:bodyPr/>
          <a:lstStyle/>
          <a:p>
            <a:pPr eaLnBrk="1" hangingPunct="1"/>
            <a:r>
              <a:rPr lang="zh-CN" altLang="zh-CN" dirty="0" smtClean="0">
                <a:ea typeface="宋体" panose="02010600030101010101" pitchFamily="2" charset="-122"/>
              </a:rPr>
              <a:t>通用对话框应用举例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61443" name="内容占位符 2"/>
          <p:cNvSpPr>
            <a:spLocks noGrp="1" noChangeArrowheads="1"/>
          </p:cNvSpPr>
          <p:nvPr>
            <p:ph idx="1"/>
          </p:nvPr>
        </p:nvSpPr>
        <p:spPr>
          <a:xfrm>
            <a:off x="581212" y="1069695"/>
            <a:ext cx="9356725" cy="4114800"/>
          </a:xfrm>
        </p:spPr>
        <p:txBody>
          <a:bodyPr/>
          <a:lstStyle/>
          <a:p>
            <a:r>
              <a:rPr lang="zh-CN" altLang="zh-CN" b="1" dirty="0" smtClean="0">
                <a:ea typeface="宋体" panose="02010600030101010101" pitchFamily="2" charset="-122"/>
              </a:rPr>
              <a:t>【例</a:t>
            </a:r>
            <a:r>
              <a:rPr lang="en-US" altLang="zh-CN" b="1" dirty="0" smtClean="0"/>
              <a:t>12-0-24 </a:t>
            </a:r>
            <a:r>
              <a:rPr lang="zh-CN" altLang="zh-CN" b="1" dirty="0" smtClean="0">
                <a:ea typeface="宋体" panose="02010600030101010101" pitchFamily="2" charset="-122"/>
              </a:rPr>
              <a:t>】</a:t>
            </a:r>
            <a:r>
              <a:rPr lang="zh-CN" altLang="zh-CN" dirty="0" smtClean="0">
                <a:ea typeface="宋体" panose="02010600030101010101" pitchFamily="2" charset="-122"/>
              </a:rPr>
              <a:t>通用对话框应用示例（</a:t>
            </a:r>
            <a:r>
              <a:rPr lang="en-US" altLang="zh-CN" dirty="0" smtClean="0">
                <a:ea typeface="宋体" panose="02010600030101010101" pitchFamily="2" charset="-122"/>
              </a:rPr>
              <a:t>DialogEditor.py</a:t>
            </a:r>
            <a:r>
              <a:rPr lang="zh-CN" altLang="zh-CN" dirty="0" smtClean="0">
                <a:ea typeface="宋体" panose="02010600030101010101" pitchFamily="2" charset="-122"/>
              </a:rPr>
              <a:t>）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2675" y="1853173"/>
            <a:ext cx="8521700" cy="427831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400050" algn="just">
              <a:spcAft>
                <a:spcPts val="0"/>
              </a:spcAft>
              <a:defRPr/>
            </a:pPr>
            <a:r>
              <a:rPr lang="x-none" altLang="zh-CN" sz="1600" kern="100">
                <a:latin typeface="Times New Roman" panose="02020603050405020304" pitchFamily="18" charset="0"/>
                <a:ea typeface="宋体" panose="02010600030101010101" pitchFamily="2" charset="-122"/>
              </a:rPr>
              <a:t>import tkinter as tk        #</a:t>
            </a:r>
            <a:r>
              <a:rPr lang="x-none" altLang="zh-CN" sz="1600" kern="10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x-none" altLang="zh-CN" sz="1600" kern="10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x-none" altLang="zh-CN" sz="1600" kern="100"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from tkinter.filedialog import *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模块中的子模块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filedialog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from tkinter.colorchooser import *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模块中的子模块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colorchooser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import tkinter.scrolledtext as tst  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模块中的子模块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scrolledtext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class Application(tk.Frame):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GUI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应用程序类，派生于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Frame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__init__(self, master=None):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构造函数，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master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为父窗口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tk.Frame.__init__(self, master)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调用父类的构造函数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self.grid()      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调用组件的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grid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方法，调整其显示位置和大小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self.createWidgets() 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调用对象方法，创建子组件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createWidgets(self):  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对象方法：创建子组件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self.textEdit = tst.ScrolledText(self, width=80, height=20)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ScrolledText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组件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self.textEdit.grid(row=0, column=0, rowspan=6)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文本框置于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self.btnOpen = tk.Button(self, text='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打开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', command=self.funcOpen)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创建打开按钮组件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self.btnOpen.grid(row=1, column=1)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打开按钮置于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self.btnSave = tk.Button(self, text='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保存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', command=self.funcSave)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创建保存按钮组件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self.btnSave.grid(row=2, column=1)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保存按钮置于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self.btnColor = tk.Button(self, text='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颜色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', command=self.funcColor)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创建颜色按钮组件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5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 noChangeArrowheads="1"/>
          </p:cNvSpPr>
          <p:nvPr>
            <p:ph type="title"/>
          </p:nvPr>
        </p:nvSpPr>
        <p:spPr>
          <a:xfrm>
            <a:off x="538725" y="224118"/>
            <a:ext cx="7045418" cy="717176"/>
          </a:xfrm>
        </p:spPr>
        <p:txBody>
          <a:bodyPr/>
          <a:lstStyle/>
          <a:p>
            <a:pPr eaLnBrk="1" hangingPunct="1"/>
            <a:r>
              <a:rPr lang="zh-CN" altLang="zh-CN" dirty="0" smtClean="0">
                <a:ea typeface="宋体" panose="02010600030101010101" pitchFamily="2" charset="-122"/>
              </a:rPr>
              <a:t>通用对话框应用举例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endParaRPr lang="zh-CN" altLang="en-US" b="1" dirty="0" smtClean="0">
              <a:ea typeface="宋体" panose="02010600030101010101" pitchFamily="2" charset="-122"/>
            </a:endParaRPr>
          </a:p>
        </p:txBody>
      </p:sp>
      <p:sp>
        <p:nvSpPr>
          <p:cNvPr id="62467" name="内容占位符 2"/>
          <p:cNvSpPr>
            <a:spLocks noGrp="1" noChangeArrowheads="1"/>
          </p:cNvSpPr>
          <p:nvPr>
            <p:ph idx="1"/>
          </p:nvPr>
        </p:nvSpPr>
        <p:spPr>
          <a:xfrm>
            <a:off x="798700" y="1142999"/>
            <a:ext cx="9356725" cy="4014601"/>
          </a:xfrm>
        </p:spPr>
        <p:txBody>
          <a:bodyPr/>
          <a:lstStyle/>
          <a:p>
            <a:r>
              <a:rPr lang="zh-CN" altLang="zh-CN" b="1" dirty="0" smtClean="0">
                <a:ea typeface="宋体" panose="02010600030101010101" pitchFamily="2" charset="-122"/>
              </a:rPr>
              <a:t>【例</a:t>
            </a:r>
            <a:r>
              <a:rPr lang="en-US" altLang="zh-CN" b="1" dirty="0" smtClean="0"/>
              <a:t>12-0-25 </a:t>
            </a:r>
            <a:r>
              <a:rPr lang="zh-CN" altLang="zh-CN" b="1" dirty="0" smtClean="0">
                <a:ea typeface="宋体" panose="02010600030101010101" pitchFamily="2" charset="-122"/>
              </a:rPr>
              <a:t>】</a:t>
            </a:r>
            <a:r>
              <a:rPr lang="zh-CN" altLang="zh-CN" dirty="0" smtClean="0">
                <a:ea typeface="宋体" panose="02010600030101010101" pitchFamily="2" charset="-122"/>
              </a:rPr>
              <a:t>通用对话框应用示例（</a:t>
            </a:r>
            <a:r>
              <a:rPr lang="en-US" altLang="zh-CN" dirty="0" smtClean="0">
                <a:ea typeface="宋体" panose="02010600030101010101" pitchFamily="2" charset="-122"/>
              </a:rPr>
              <a:t>DialogEditor.py</a:t>
            </a:r>
            <a:r>
              <a:rPr lang="zh-CN" altLang="zh-CN" dirty="0" smtClean="0">
                <a:ea typeface="宋体" panose="02010600030101010101" pitchFamily="2" charset="-122"/>
              </a:rPr>
              <a:t>）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1210050" y="1712725"/>
            <a:ext cx="8809038" cy="50466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self.btnColor.grid(row=3, column=1)  #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颜色按钮置于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self.btnQuit = tk.Button(self, text='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退出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', command=self.funcQuit) #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创建退出按钮组件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self.btnQuit.grid(row=4, column=1)  #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退出按钮置于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funcOpen(self):              #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定义事件处理程序：打开文件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self.textEdit.delete(1.0, tk.END) #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清空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Text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组件的内容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fname = tk.filedialog.askopenfilename(filetypes=[('Python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源文件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','.py')])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with open(fname, 'r', encoding= 'utf-8') as f1:    #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打开文件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str1 = f1.read()       #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读入文件内容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self.textEdit.insert(0.0, str1) #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插入内容到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Text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组件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funcSave(self):            #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定义事件处理程序：保存文件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str1 = self.textEdit.get(1.0, tk.END)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fname = tk.filedialog.asksaveasfilename(filetypes=[('Python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源文件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','.py')])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with open(fname, 'w', encoding= 'utf-8') as f1: #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打开文件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f1.write(str1)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funcColor(self): #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定义事件处理程序：设置颜色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t, c = tk.colorchooser.askcolor(title='askcolor')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self.textEdit.config(bg=c)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funcQuit(self):    #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定义事件处理程序：退出程序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root.destroy()    #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退出程序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 = tk.Tk()            #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一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根窗口组件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root.title('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简易文本编辑器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') #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设置窗口标题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app = Application(master=root) #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Application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的对象实例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app.mainloop()   #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调用组件的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mainloop</a:t>
            </a:r>
            <a:r>
              <a:rPr lang="x-none" altLang="zh-CN" sz="140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方法，进入事件循环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2220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sz="2400" b="1" dirty="0">
                <a:solidFill>
                  <a:srgbClr val="FF0000"/>
                </a:solidFill>
              </a:rPr>
              <a:t>图形用户界面构成</a:t>
            </a:r>
            <a:r>
              <a:rPr lang="zh-CN" altLang="en-US" sz="2400" b="1" dirty="0">
                <a:solidFill>
                  <a:srgbClr val="FF0000"/>
                </a:solidFill>
              </a:rPr>
              <a:t>：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457200" lvl="1" indent="0">
              <a:buNone/>
              <a:defRPr/>
            </a:pPr>
            <a:r>
              <a:rPr lang="en-US" altLang="zh-CN" b="1" dirty="0">
                <a:solidFill>
                  <a:srgbClr val="0070C0"/>
                </a:solidFill>
              </a:rPr>
              <a:t>1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zh-CN" altLang="zh-CN" b="1" dirty="0">
                <a:solidFill>
                  <a:srgbClr val="0070C0"/>
                </a:solidFill>
              </a:rPr>
              <a:t>一个顶层窗口（也称根窗口、主窗口）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457200" lvl="1" indent="0">
              <a:buNone/>
              <a:defRPr/>
            </a:pPr>
            <a:r>
              <a:rPr lang="en-US" altLang="zh-CN" b="1" dirty="0">
                <a:solidFill>
                  <a:srgbClr val="0070C0"/>
                </a:solidFill>
              </a:rPr>
              <a:t>       </a:t>
            </a:r>
            <a:r>
              <a:rPr lang="zh-CN" altLang="zh-CN" b="1" dirty="0">
                <a:solidFill>
                  <a:srgbClr val="0070C0"/>
                </a:solidFill>
              </a:rPr>
              <a:t>通过类</a:t>
            </a:r>
            <a:r>
              <a:rPr lang="en-US" altLang="zh-CN" b="1" dirty="0" err="1">
                <a:solidFill>
                  <a:srgbClr val="0070C0"/>
                </a:solidFill>
              </a:rPr>
              <a:t>Tk</a:t>
            </a:r>
            <a:r>
              <a:rPr lang="zh-CN" altLang="zh-CN" b="1" dirty="0">
                <a:solidFill>
                  <a:srgbClr val="0070C0"/>
                </a:solidFill>
              </a:rPr>
              <a:t>的无参构造函数，可以创建应用程序主窗口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457200" lvl="1" indent="0">
              <a:buNone/>
              <a:defRPr/>
            </a:pPr>
            <a:r>
              <a:rPr lang="en-US" altLang="zh-CN" b="1" dirty="0">
                <a:solidFill>
                  <a:srgbClr val="0070C0"/>
                </a:solidFill>
              </a:rPr>
              <a:t>2</a:t>
            </a:r>
            <a:r>
              <a:rPr lang="zh-CN" altLang="en-US" b="1" dirty="0">
                <a:solidFill>
                  <a:srgbClr val="0070C0"/>
                </a:solidFill>
              </a:rPr>
              <a:t>、主窗口中添加各种可视化组件，如文本框，按钮等。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457200" lvl="1" indent="0">
              <a:buNone/>
              <a:defRPr/>
            </a:pPr>
            <a:r>
              <a:rPr lang="en-US" altLang="zh-CN" b="1" dirty="0">
                <a:solidFill>
                  <a:srgbClr val="0070C0"/>
                </a:solidFill>
              </a:rPr>
              <a:t>3</a:t>
            </a:r>
            <a:r>
              <a:rPr lang="zh-CN" altLang="en-US" b="1" dirty="0">
                <a:solidFill>
                  <a:srgbClr val="0070C0"/>
                </a:solidFill>
              </a:rPr>
              <a:t>、调用组件的</a:t>
            </a:r>
            <a:r>
              <a:rPr lang="en-US" altLang="zh-CN" b="1" dirty="0">
                <a:solidFill>
                  <a:srgbClr val="0070C0"/>
                </a:solidFill>
              </a:rPr>
              <a:t>pack()/grid()/place()</a:t>
            </a:r>
            <a:r>
              <a:rPr lang="zh-CN" altLang="en-US" b="1" dirty="0">
                <a:solidFill>
                  <a:srgbClr val="0070C0"/>
                </a:solidFill>
              </a:rPr>
              <a:t>方法，调整组件位置、大小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457200" lvl="1" indent="0">
              <a:buNone/>
              <a:defRPr/>
            </a:pPr>
            <a:r>
              <a:rPr lang="en-US" altLang="zh-CN" b="1" dirty="0">
                <a:solidFill>
                  <a:srgbClr val="0070C0"/>
                </a:solidFill>
              </a:rPr>
              <a:t>4</a:t>
            </a:r>
            <a:r>
              <a:rPr lang="zh-CN" altLang="en-US" b="1" dirty="0">
                <a:solidFill>
                  <a:srgbClr val="0070C0"/>
                </a:solidFill>
              </a:rPr>
              <a:t>、通过绑定事件处理应用程序响应用户操作引发的事件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>
              <a:defRPr/>
            </a:pPr>
            <a:endParaRPr lang="en-US" altLang="zh-CN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标题 58369"/>
          <p:cNvSpPr txBox="1">
            <a:spLocks/>
          </p:cNvSpPr>
          <p:nvPr/>
        </p:nvSpPr>
        <p:spPr>
          <a:xfrm>
            <a:off x="0" y="0"/>
            <a:ext cx="12157075" cy="1002030"/>
          </a:xfrm>
          <a:prstGeom prst="rect">
            <a:avLst/>
          </a:prstGeom>
          <a:gradFill>
            <a:gsLst>
              <a:gs pos="100000">
                <a:srgbClr val="0070C0"/>
              </a:gs>
              <a:gs pos="53000">
                <a:schemeClr val="accent1">
                  <a:lumMod val="45000"/>
                  <a:lumOff val="55000"/>
                </a:schemeClr>
              </a:gs>
              <a:gs pos="29000">
                <a:schemeClr val="accent1">
                  <a:lumMod val="45000"/>
                  <a:lumOff val="55000"/>
                </a:schemeClr>
              </a:gs>
              <a:gs pos="1000">
                <a:schemeClr val="accent1">
                  <a:lumMod val="30000"/>
                  <a:lumOff val="70000"/>
                </a:schemeClr>
              </a:gs>
            </a:gsLst>
            <a:lin ang="81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noProof="1" smtClean="0"/>
              <a:t>12.1  tkinter</a:t>
            </a:r>
            <a:r>
              <a:rPr lang="zh-CN" altLang="en-US" noProof="1" smtClean="0"/>
              <a:t>简介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0674691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 noChangeArrowheads="1"/>
          </p:cNvSpPr>
          <p:nvPr>
            <p:ph type="title"/>
          </p:nvPr>
        </p:nvSpPr>
        <p:spPr>
          <a:xfrm>
            <a:off x="587190" y="325531"/>
            <a:ext cx="7050740" cy="62472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dirty="0" smtClean="0">
                <a:ea typeface="宋体" panose="02010600030101010101" pitchFamily="2" charset="-122"/>
              </a:rPr>
              <a:t>简单对话框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63491" name="内容占位符 2"/>
          <p:cNvSpPr>
            <a:spLocks noGrp="1" noChangeArrowheads="1"/>
          </p:cNvSpPr>
          <p:nvPr>
            <p:ph idx="1"/>
          </p:nvPr>
        </p:nvSpPr>
        <p:spPr>
          <a:xfrm>
            <a:off x="1089025" y="1116574"/>
            <a:ext cx="8497888" cy="4114800"/>
          </a:xfrm>
        </p:spPr>
        <p:txBody>
          <a:bodyPr/>
          <a:lstStyle/>
          <a:p>
            <a:r>
              <a:rPr lang="zh-CN" altLang="zh-CN" b="1" dirty="0" smtClean="0">
                <a:ea typeface="宋体" panose="02010600030101010101" pitchFamily="2" charset="-122"/>
              </a:rPr>
              <a:t>【例</a:t>
            </a:r>
            <a:r>
              <a:rPr lang="en-US" altLang="zh-CN" b="1" dirty="0" smtClean="0"/>
              <a:t>12-0-26 </a:t>
            </a:r>
            <a:r>
              <a:rPr lang="zh-CN" altLang="zh-CN" b="1" dirty="0" smtClean="0">
                <a:ea typeface="宋体" panose="02010600030101010101" pitchFamily="2" charset="-122"/>
              </a:rPr>
              <a:t>】</a:t>
            </a:r>
            <a:r>
              <a:rPr lang="zh-CN" altLang="zh-CN" dirty="0" smtClean="0">
                <a:ea typeface="宋体" panose="02010600030101010101" pitchFamily="2" charset="-122"/>
              </a:rPr>
              <a:t>简单对话框示例（</a:t>
            </a:r>
            <a:r>
              <a:rPr lang="fr-FR" altLang="zh-CN" dirty="0" smtClean="0">
                <a:ea typeface="宋体" panose="02010600030101010101" pitchFamily="2" charset="-122"/>
              </a:rPr>
              <a:t>sdialog.py</a:t>
            </a:r>
            <a:r>
              <a:rPr lang="zh-CN" altLang="zh-CN" dirty="0" smtClean="0">
                <a:ea typeface="宋体" panose="02010600030101010101" pitchFamily="2" charset="-122"/>
              </a:rPr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6349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38" y="3933825"/>
            <a:ext cx="7127875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248242" y="1727108"/>
            <a:ext cx="8747125" cy="19399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from tkinter import *  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模块所有内容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 = Tk()          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一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根窗口组件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from tkinter.</a:t>
            </a:r>
            <a:r>
              <a:rPr lang="fr-FR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simpledialog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import *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模块中的子模块</a:t>
            </a:r>
            <a:r>
              <a:rPr lang="fr-FR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simpledialog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 = askinteger(title='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请输入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', prompt='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请输入整数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:',initialvalue=100)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 = askfloat(title='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请输入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', prompt='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请输入实数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:')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 = askstring(title='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请输入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', prompt='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请输入字符串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:')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93899" y="5829768"/>
            <a:ext cx="744070" cy="36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22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 noChangeArrowheads="1"/>
          </p:cNvSpPr>
          <p:nvPr>
            <p:ph type="title"/>
          </p:nvPr>
        </p:nvSpPr>
        <p:spPr>
          <a:xfrm>
            <a:off x="560294" y="232429"/>
            <a:ext cx="7104529" cy="736600"/>
          </a:xfrm>
        </p:spPr>
        <p:txBody>
          <a:bodyPr/>
          <a:lstStyle/>
          <a:p>
            <a:pPr eaLnBrk="1" hangingPunct="1"/>
            <a:r>
              <a:rPr lang="zh-CN" altLang="zh-CN" smtClean="0">
                <a:ea typeface="宋体" panose="02010600030101010101" pitchFamily="2" charset="-122"/>
              </a:rPr>
              <a:t>简单对话框</a:t>
            </a:r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2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64515" name="内容占位符 2"/>
          <p:cNvSpPr>
            <a:spLocks noGrp="1" noChangeArrowheads="1"/>
          </p:cNvSpPr>
          <p:nvPr>
            <p:ph idx="1"/>
          </p:nvPr>
        </p:nvSpPr>
        <p:spPr>
          <a:xfrm>
            <a:off x="2209800" y="1125538"/>
            <a:ext cx="8062913" cy="4114800"/>
          </a:xfrm>
        </p:spPr>
        <p:txBody>
          <a:bodyPr/>
          <a:lstStyle/>
          <a:p>
            <a:r>
              <a:rPr lang="zh-CN" altLang="zh-CN" b="1" dirty="0" smtClean="0">
                <a:ea typeface="宋体" panose="02010600030101010101" pitchFamily="2" charset="-122"/>
              </a:rPr>
              <a:t>【例</a:t>
            </a:r>
            <a:r>
              <a:rPr lang="en-US" altLang="zh-CN" b="1" dirty="0" smtClean="0"/>
              <a:t>12-0-27 </a:t>
            </a:r>
            <a:r>
              <a:rPr lang="zh-CN" altLang="zh-CN" b="1" dirty="0" smtClean="0">
                <a:ea typeface="宋体" panose="02010600030101010101" pitchFamily="2" charset="-122"/>
              </a:rPr>
              <a:t>】</a:t>
            </a:r>
            <a:r>
              <a:rPr lang="zh-CN" altLang="zh-CN" dirty="0" smtClean="0">
                <a:ea typeface="宋体" panose="02010600030101010101" pitchFamily="2" charset="-122"/>
              </a:rPr>
              <a:t>通用简单对话框示例（</a:t>
            </a:r>
            <a:r>
              <a:rPr lang="en-US" altLang="zh-CN" dirty="0" smtClean="0">
                <a:ea typeface="宋体" panose="02010600030101010101" pitchFamily="2" charset="-122"/>
              </a:rPr>
              <a:t>sdialog2.py</a:t>
            </a:r>
            <a:r>
              <a:rPr lang="zh-CN" altLang="zh-CN" dirty="0" smtClean="0">
                <a:ea typeface="宋体" panose="02010600030101010101" pitchFamily="2" charset="-122"/>
              </a:rPr>
              <a:t>）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64516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4479925"/>
            <a:ext cx="2905125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03275" y="2268538"/>
            <a:ext cx="10585450" cy="193833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400050" algn="just">
              <a:spcAft>
                <a:spcPts val="0"/>
              </a:spcAft>
              <a:defRPr/>
            </a:pPr>
            <a:r>
              <a:rPr lang="x-none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from tkinter import *            #</a:t>
            </a:r>
            <a:r>
              <a:rPr lang="x-none" altLang="zh-CN" sz="2400" kern="100" dirty="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x-none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x-none" altLang="zh-CN" sz="2400" kern="100" dirty="0">
                <a:latin typeface="宋体" panose="02010600030101010101" pitchFamily="2" charset="-122"/>
                <a:ea typeface="宋体" panose="02010600030101010101" pitchFamily="2" charset="-122"/>
              </a:rPr>
              <a:t>模块所有内容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 = Tk()                    #</a:t>
            </a:r>
            <a:r>
              <a:rPr lang="x-none" altLang="zh-CN" sz="24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一</a:t>
            </a:r>
            <a:r>
              <a:rPr lang="x-none" altLang="zh-CN" sz="2400" kern="1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x-none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</a:t>
            </a:r>
            <a:r>
              <a:rPr lang="x-none" altLang="zh-CN" sz="2400" kern="100" dirty="0">
                <a:latin typeface="宋体" panose="02010600030101010101" pitchFamily="2" charset="-122"/>
                <a:ea typeface="宋体" panose="02010600030101010101" pitchFamily="2" charset="-122"/>
              </a:rPr>
              <a:t>根窗口组件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from tkinter.</a:t>
            </a:r>
            <a:r>
              <a:rPr lang="fr-F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simpledialog</a:t>
            </a:r>
            <a:r>
              <a:rPr lang="x-none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import * #</a:t>
            </a:r>
            <a:r>
              <a:rPr lang="x-none" altLang="zh-CN" sz="2400" kern="100" dirty="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x-none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x-none" altLang="zh-CN" sz="2400" kern="100" dirty="0">
                <a:latin typeface="宋体" panose="02010600030101010101" pitchFamily="2" charset="-122"/>
                <a:ea typeface="宋体" panose="02010600030101010101" pitchFamily="2" charset="-122"/>
              </a:rPr>
              <a:t>模块中的子模块</a:t>
            </a:r>
            <a:r>
              <a:rPr lang="fr-F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simpledialog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x-none" altLang="zh-CN" sz="24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x-none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SimpleDialog</a:t>
            </a:r>
            <a:r>
              <a:rPr lang="x-none" altLang="zh-CN" sz="2400" kern="100" dirty="0">
                <a:latin typeface="宋体" panose="02010600030101010101" pitchFamily="2" charset="-122"/>
                <a:ea typeface="宋体" panose="02010600030101010101" pitchFamily="2" charset="-122"/>
              </a:rPr>
              <a:t>组件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dlg = SimpleDialog(root, text='</a:t>
            </a:r>
            <a:r>
              <a:rPr lang="x-none" altLang="zh-CN" sz="2400" kern="100" dirty="0">
                <a:latin typeface="宋体" panose="02010600030101010101" pitchFamily="2" charset="-122"/>
                <a:ea typeface="宋体" panose="02010600030101010101" pitchFamily="2" charset="-122"/>
              </a:rPr>
              <a:t>继续？</a:t>
            </a:r>
            <a:r>
              <a:rPr lang="x-none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', buttons=['Yes','No','cancel'], default = 0)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2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 noChangeArrowheads="1"/>
          </p:cNvSpPr>
          <p:nvPr>
            <p:ph type="title"/>
          </p:nvPr>
        </p:nvSpPr>
        <p:spPr>
          <a:xfrm>
            <a:off x="596060" y="277253"/>
            <a:ext cx="8099705" cy="67300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mtClean="0">
                <a:ea typeface="宋体" panose="02010600030101010101" pitchFamily="2" charset="-122"/>
              </a:rPr>
              <a:t>菜单和工具栏</a:t>
            </a:r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65539" name="内容占位符 2"/>
          <p:cNvSpPr>
            <a:spLocks noGrp="1" noChangeArrowheads="1"/>
          </p:cNvSpPr>
          <p:nvPr>
            <p:ph idx="1"/>
          </p:nvPr>
        </p:nvSpPr>
        <p:spPr>
          <a:xfrm>
            <a:off x="1055688" y="1163638"/>
            <a:ext cx="9602787" cy="3294062"/>
          </a:xfrm>
        </p:spPr>
        <p:txBody>
          <a:bodyPr>
            <a:normAutofit fontScale="85000" lnSpcReduction="20000"/>
          </a:bodyPr>
          <a:lstStyle/>
          <a:p>
            <a:r>
              <a:rPr lang="zh-CN" altLang="zh-CN" dirty="0" smtClean="0"/>
              <a:t>主菜单：提供窗体的菜单系统。通过单击可以下拉出子菜单，选择命令可以执行相关的操作。常用的主菜单通常包括：文件、编辑、视图、帮助等。</a:t>
            </a:r>
          </a:p>
          <a:p>
            <a:r>
              <a:rPr lang="zh-CN" altLang="zh-CN" dirty="0" smtClean="0"/>
              <a:t>上下文菜单（也称为快捷菜单）：通过鼠标右击某对象而弹出的菜单，一般为与该对象相关的常用菜单命令。例如：剪切、复制、粘贴等。</a:t>
            </a:r>
          </a:p>
          <a:p>
            <a:r>
              <a:rPr lang="zh-CN" altLang="zh-CN" dirty="0" smtClean="0"/>
              <a:t>工具栏：提供窗体的工具栏。通过单击工具栏上的图标，可以执行相关的操作。</a:t>
            </a: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zh-CN" dirty="0" smtClean="0">
                <a:ea typeface="宋体" panose="02010600030101010101" pitchFamily="2" charset="-122"/>
              </a:rPr>
              <a:t>【例</a:t>
            </a:r>
            <a:r>
              <a:rPr lang="en-US" altLang="zh-CN" b="1" dirty="0" smtClean="0"/>
              <a:t>12-0-28 </a:t>
            </a:r>
            <a:r>
              <a:rPr lang="zh-CN" altLang="zh-CN" dirty="0" smtClean="0">
                <a:ea typeface="宋体" panose="02010600030101010101" pitchFamily="2" charset="-122"/>
              </a:rPr>
              <a:t>】主菜单示例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6554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3546475"/>
            <a:ext cx="3455987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7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xfrm>
            <a:off x="553665" y="366900"/>
            <a:ext cx="9602787" cy="531812"/>
          </a:xfrm>
        </p:spPr>
        <p:txBody>
          <a:bodyPr>
            <a:normAutofit fontScale="90000"/>
          </a:bodyPr>
          <a:lstStyle/>
          <a:p>
            <a:r>
              <a:rPr lang="zh-CN" altLang="zh-CN" b="1" dirty="0" smtClean="0">
                <a:ea typeface="宋体" panose="02010600030101010101" pitchFamily="2" charset="-122"/>
              </a:rPr>
              <a:t>【例</a:t>
            </a:r>
            <a:r>
              <a:rPr lang="en-US" altLang="zh-CN" b="1" dirty="0" smtClean="0"/>
              <a:t>12-0-28 </a:t>
            </a:r>
            <a:r>
              <a:rPr lang="zh-CN" altLang="zh-CN" b="1" dirty="0" smtClean="0">
                <a:ea typeface="宋体" panose="02010600030101010101" pitchFamily="2" charset="-122"/>
              </a:rPr>
              <a:t>】</a:t>
            </a:r>
            <a:r>
              <a:rPr lang="zh-CN" altLang="zh-CN" dirty="0" smtClean="0">
                <a:ea typeface="宋体" panose="02010600030101010101" pitchFamily="2" charset="-122"/>
              </a:rPr>
              <a:t>主菜单示例</a:t>
            </a:r>
            <a:r>
              <a:rPr lang="zh-CN" altLang="zh-CN" dirty="0" smtClean="0"/>
              <a:t>（</a:t>
            </a:r>
            <a:r>
              <a:rPr lang="en-US" altLang="zh-CN" dirty="0" smtClean="0"/>
              <a:t>menu.py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1428750" y="1052513"/>
            <a:ext cx="9240838" cy="48323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53340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import tkinter as tk           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导入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模块</a:t>
            </a: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def f_print():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tk.messagebox.showinfo('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信息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', '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打印功能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')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 = tk.Tk()               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创建一个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根窗口组件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创建主菜单栏</a:t>
            </a: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menubar = tk.Menu(root)      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创建主菜单栏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menubar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创建子菜单</a:t>
            </a: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menufile  = tk.Menu(menubar)       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创建菜单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menufile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menuedit = tk.Menu(menubar, tearoff=0)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创建菜单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menuedit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menuhelp = tk.Menu(menubar, tearoff=0)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创建菜单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menuhelp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menuTest = tk.Menu(menubar)        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创建菜单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menuTest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menubar.add_cascade(label='File', menu=menufile) #menufile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作为层叠菜单添加到主菜单栏</a:t>
            </a: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menubar.add_cascade(label="Edit", menu=menuedit) # menuedit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作为层叠菜单添加到主菜单栏</a:t>
            </a: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menubar.add_cascade(label="Help", menu=menuhelp) # menuhelp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作为层叠菜单添加到主菜单栏</a:t>
            </a: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menubar.add_cascade(label="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菜单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2", menu=menuTest) # menuTest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作为层叠菜单添加到主菜单栏</a:t>
            </a: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添加菜单项</a:t>
            </a: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menufile.add_command(label='Open')    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菜单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menufile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中添加菜单项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Open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menufile.add_command(label='Save')    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添加菜单项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Save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menufile.add_command(label='Print', accelerator='^P', command=f_print)#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添加菜单项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Print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menufile.add_separator()              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添加分隔符</a:t>
            </a: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menufile.add_command(label='Exit')    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添加菜单项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Exit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menuedit.add_command(label="Cut")    #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在菜单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menuedit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中添加菜单项</a:t>
            </a:r>
            <a:r>
              <a:rPr lang="x-none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Cut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5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571594" y="348971"/>
            <a:ext cx="9602787" cy="531812"/>
          </a:xfrm>
        </p:spPr>
        <p:txBody>
          <a:bodyPr>
            <a:normAutofit fontScale="90000"/>
          </a:bodyPr>
          <a:lstStyle/>
          <a:p>
            <a:r>
              <a:rPr lang="zh-CN" altLang="zh-CN" b="1" dirty="0" smtClean="0">
                <a:ea typeface="宋体" panose="02010600030101010101" pitchFamily="2" charset="-122"/>
              </a:rPr>
              <a:t>【例</a:t>
            </a:r>
            <a:r>
              <a:rPr lang="en-US" altLang="zh-CN" b="1" dirty="0" smtClean="0"/>
              <a:t>12-0-28 </a:t>
            </a:r>
            <a:r>
              <a:rPr lang="zh-CN" altLang="zh-CN" b="1" dirty="0" smtClean="0">
                <a:ea typeface="宋体" panose="02010600030101010101" pitchFamily="2" charset="-122"/>
              </a:rPr>
              <a:t>】</a:t>
            </a:r>
            <a:r>
              <a:rPr lang="zh-CN" altLang="zh-CN" dirty="0" smtClean="0">
                <a:ea typeface="宋体" panose="02010600030101010101" pitchFamily="2" charset="-122"/>
              </a:rPr>
              <a:t>主菜单示例</a:t>
            </a:r>
            <a:r>
              <a:rPr lang="zh-CN" altLang="zh-CN" dirty="0" smtClean="0"/>
              <a:t>（</a:t>
            </a:r>
            <a:r>
              <a:rPr lang="en-US" altLang="zh-CN" dirty="0" smtClean="0"/>
              <a:t>menu.py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416050" y="1052513"/>
            <a:ext cx="8880475" cy="477043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53340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menuedit.add_command(label="Copy")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添加菜单项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Copy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menuedit.add_command(label="Paste")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添加菜单项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Paste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menuhelp.add_command(label="About")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菜单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menuhelp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中添加菜单项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About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menuTest.add_command(label="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菜单项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1")#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菜单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menuTest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中添加菜单项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menuTest.add_command(label="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菜单项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2")#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添加菜单项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menuTest.add_separator()            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添加分隔符</a:t>
            </a: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menuTest.add_checkbutton(label="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复选框菜单项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1")#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添加复选框菜单项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menuTest.add_checkbutton(label="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复选框菜单项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2")#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添加复选框菜单项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menuTest.add_separator()           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添加分隔符</a:t>
            </a: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menuTest.add_radiobutton(label="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单选按钮菜单项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1")#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添加单选按钮菜单项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menuTest.add_radiobutton(label="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单选按钮菜单项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2")#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添加单选按钮菜单项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menuTest.add_separator()          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添加分隔符</a:t>
            </a: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menusub = tk.Menu(menuTest)      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创建子菜单</a:t>
            </a: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menuTest.add_cascade(label="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子菜单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", menu=menusub)#menusub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作为层叠菜单添加到菜单</a:t>
            </a: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menusub.add_command(label="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子菜单项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1")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添加子菜单项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menusub.add_command(label="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子菜单项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2")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添加子菜单项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附加主菜单到根窗口</a:t>
            </a: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root['menu'] = menubar     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附加主菜单到根窗口</a:t>
            </a:r>
          </a:p>
          <a:p>
            <a:pPr marL="53340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root.mainloop()           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调用组件的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mainloop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方法，进入事件循环</a:t>
            </a:r>
          </a:p>
        </p:txBody>
      </p:sp>
    </p:spTree>
    <p:extLst>
      <p:ext uri="{BB962C8B-B14F-4D97-AF65-F5344CB8AC3E}">
        <p14:creationId xmlns:p14="http://schemas.microsoft.com/office/powerpoint/2010/main" val="22903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 noChangeArrowheads="1"/>
          </p:cNvSpPr>
          <p:nvPr>
            <p:ph type="title"/>
          </p:nvPr>
        </p:nvSpPr>
        <p:spPr>
          <a:xfrm>
            <a:off x="581494" y="227481"/>
            <a:ext cx="7558460" cy="7048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zh-CN" sz="3600" smtClean="0">
                <a:ea typeface="宋体" panose="02010600030101010101" pitchFamily="2" charset="-122"/>
              </a:rPr>
              <a:t>菜单和工具栏</a:t>
            </a:r>
            <a:r>
              <a:rPr lang="zh-CN" altLang="en-US" sz="3600" smtClean="0">
                <a:ea typeface="宋体" panose="02010600030101010101" pitchFamily="2" charset="-122"/>
              </a:rPr>
              <a:t>（</a:t>
            </a:r>
            <a:r>
              <a:rPr lang="en-US" altLang="zh-CN" sz="3600" smtClean="0">
                <a:ea typeface="宋体" panose="02010600030101010101" pitchFamily="2" charset="-122"/>
              </a:rPr>
              <a:t>2</a:t>
            </a:r>
            <a:r>
              <a:rPr lang="zh-CN" altLang="en-US" sz="3600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68611" name="内容占位符 2"/>
          <p:cNvSpPr>
            <a:spLocks noGrp="1" noChangeArrowheads="1"/>
          </p:cNvSpPr>
          <p:nvPr>
            <p:ph idx="1"/>
          </p:nvPr>
        </p:nvSpPr>
        <p:spPr>
          <a:xfrm>
            <a:off x="742858" y="1115545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b="1" dirty="0" smtClean="0">
                <a:ea typeface="宋体" panose="02010600030101010101" pitchFamily="2" charset="-122"/>
              </a:rPr>
              <a:t>【例</a:t>
            </a:r>
            <a:r>
              <a:rPr lang="en-US" altLang="zh-CN" b="1" dirty="0" smtClean="0"/>
              <a:t>12-0-29 </a:t>
            </a:r>
            <a:r>
              <a:rPr lang="zh-CN" altLang="zh-CN" b="1" dirty="0" smtClean="0">
                <a:ea typeface="宋体" panose="02010600030101010101" pitchFamily="2" charset="-122"/>
              </a:rPr>
              <a:t>】</a:t>
            </a:r>
            <a:r>
              <a:rPr lang="zh-CN" altLang="zh-CN" dirty="0" smtClean="0">
                <a:ea typeface="宋体" panose="02010600030101010101" pitchFamily="2" charset="-122"/>
              </a:rPr>
              <a:t>上下文菜单</a:t>
            </a:r>
            <a:r>
              <a:rPr lang="zh-CN" altLang="zh-CN" sz="2400" dirty="0" smtClean="0">
                <a:ea typeface="宋体" panose="02010600030101010101" pitchFamily="2" charset="-122"/>
              </a:rPr>
              <a:t>示例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6861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291" y="4425577"/>
            <a:ext cx="303212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71140" y="1700026"/>
            <a:ext cx="9172107" cy="459721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400050" indent="133350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import tkinter as tk        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def popup(event):         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事件处理函数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menubar.post(event.x_root, event.y_root)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鼠标右键位置显示菜单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 = tk.Tk()             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一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根窗口组件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创建菜单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menubar = tk.Menu(root)   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创建菜单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menubar.add_command(label="Font")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添加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Font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命令</a:t>
            </a:r>
          </a:p>
          <a:p>
            <a:pPr marL="400050" indent="133350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menuedit = tk.Menu(menubar, tearoff=0)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创建菜单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menuedit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menubar.add_cascade(label="Edit", menu=menuedit) # menuedit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作为层叠菜单添加到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上下文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菜单</a:t>
            </a:r>
          </a:p>
          <a:p>
            <a:pPr marL="400050" indent="133350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menuedit.add_command(label="Copy")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添加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Copy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命令</a:t>
            </a:r>
          </a:p>
          <a:p>
            <a:pPr marL="400050" indent="133350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menuedit.add_command(label="Cut")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添加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Cut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命令</a:t>
            </a:r>
          </a:p>
          <a:p>
            <a:pPr marL="400050" indent="133350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menuedit.add_command(label="Paste")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添加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Paste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命令</a:t>
            </a:r>
          </a:p>
          <a:p>
            <a:pPr marL="400050" indent="133350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创建界面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textEdit = tk.Text(root, width=40, height=10)#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Text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组件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textEdit.pack()        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调用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pack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方法，调整其显示位置和大小</a:t>
            </a:r>
          </a:p>
          <a:p>
            <a:pPr marL="400050" indent="133350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root.bind('&lt;Button-3&gt;', popup)         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绑定事件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附加主菜单到根窗口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root.mainloop()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调用组件的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mainloop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方法，进入事件循环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24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 noChangeArrowheads="1"/>
          </p:cNvSpPr>
          <p:nvPr>
            <p:ph type="title"/>
          </p:nvPr>
        </p:nvSpPr>
        <p:spPr>
          <a:xfrm>
            <a:off x="584294" y="323384"/>
            <a:ext cx="6793659" cy="65601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mtClean="0">
                <a:ea typeface="宋体" panose="02010600030101010101" pitchFamily="2" charset="-122"/>
              </a:rPr>
              <a:t>菜单和工具栏</a:t>
            </a:r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3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696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041027" y="1447987"/>
            <a:ext cx="8622926" cy="793189"/>
          </a:xfrm>
        </p:spPr>
        <p:txBody>
          <a:bodyPr/>
          <a:lstStyle/>
          <a:p>
            <a:r>
              <a:rPr lang="zh-CN" altLang="zh-CN" b="1" dirty="0" smtClean="0">
                <a:ea typeface="宋体" panose="02010600030101010101" pitchFamily="2" charset="-122"/>
              </a:rPr>
              <a:t>【例</a:t>
            </a:r>
            <a:r>
              <a:rPr lang="en-US" altLang="zh-CN" b="1" dirty="0" smtClean="0"/>
              <a:t>12-0-30 </a:t>
            </a:r>
            <a:r>
              <a:rPr lang="zh-CN" altLang="zh-CN" b="1" dirty="0" smtClean="0">
                <a:ea typeface="宋体" panose="02010600030101010101" pitchFamily="2" charset="-122"/>
              </a:rPr>
              <a:t>】</a:t>
            </a:r>
            <a:r>
              <a:rPr lang="zh-CN" altLang="zh-CN" dirty="0" smtClean="0">
                <a:ea typeface="宋体" panose="02010600030101010101" pitchFamily="2" charset="-122"/>
              </a:rPr>
              <a:t>菜单应用举例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zh-CN" altLang="zh-CN" dirty="0" smtClean="0">
                <a:ea typeface="宋体" panose="02010600030101010101" pitchFamily="2" charset="-122"/>
              </a:rPr>
              <a:t>简单文本编辑器示例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708275"/>
            <a:ext cx="7920038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1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523782" y="286871"/>
            <a:ext cx="10541000" cy="629397"/>
          </a:xfrm>
        </p:spPr>
        <p:txBody>
          <a:bodyPr>
            <a:normAutofit/>
          </a:bodyPr>
          <a:lstStyle/>
          <a:p>
            <a:r>
              <a:rPr lang="zh-CN" altLang="zh-CN" sz="2400" b="1" dirty="0" smtClean="0">
                <a:ea typeface="宋体" panose="02010600030101010101" pitchFamily="2" charset="-122"/>
              </a:rPr>
              <a:t>【例</a:t>
            </a:r>
            <a:r>
              <a:rPr lang="en-US" altLang="zh-CN" sz="2400" b="1" dirty="0" smtClean="0"/>
              <a:t>12-0-30 </a:t>
            </a:r>
            <a:r>
              <a:rPr lang="zh-CN" altLang="zh-CN" sz="2400" b="1" dirty="0" smtClean="0">
                <a:ea typeface="宋体" panose="02010600030101010101" pitchFamily="2" charset="-122"/>
              </a:rPr>
              <a:t>】</a:t>
            </a:r>
            <a:r>
              <a:rPr lang="zh-CN" altLang="zh-CN" sz="2400" dirty="0" smtClean="0">
                <a:ea typeface="宋体" panose="02010600030101010101" pitchFamily="2" charset="-122"/>
              </a:rPr>
              <a:t>菜单应用举例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MenuEditor.py</a:t>
            </a:r>
            <a:r>
              <a:rPr lang="zh-CN" altLang="zh-CN" sz="2400" dirty="0" smtClean="0"/>
              <a:t>）</a:t>
            </a:r>
            <a:r>
              <a:rPr lang="zh-CN" altLang="en-US" sz="2400" dirty="0" smtClean="0">
                <a:ea typeface="宋体" panose="02010600030101010101" pitchFamily="2" charset="-122"/>
              </a:rPr>
              <a:t>：</a:t>
            </a:r>
            <a:r>
              <a:rPr lang="zh-CN" altLang="zh-CN" sz="2400" dirty="0" smtClean="0">
                <a:ea typeface="宋体" panose="02010600030101010101" pitchFamily="2" charset="-122"/>
              </a:rPr>
              <a:t>简单文本编辑器示例</a:t>
            </a:r>
            <a:r>
              <a:rPr lang="zh-CN" altLang="en-US" sz="2400" dirty="0" smtClean="0"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ea typeface="宋体" panose="02010600030101010101" pitchFamily="2" charset="-122"/>
              </a:rPr>
              <a:t>）</a:t>
            </a:r>
            <a:endParaRPr lang="zh-CN" altLang="en-US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1008623" y="1140386"/>
            <a:ext cx="8890000" cy="551021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import tkinter as tk              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from tkinter.filedialog import *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模块中的子模块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filedialog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from tkinter import messagebox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模块中的子模块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messagebox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import tkinter.scrolledtext as tst 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模块中的子模块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scrolledtext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class Application(tk.Frame):       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GUI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应用程序类，派生于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Frame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__init__(self, master=None):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构造函数，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master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为父窗口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tk.Frame.__init__(self, master)#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调用父类的构造函数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self.grid()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调用组件的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grid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方法，调整其显示位置和大小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self.createWidgets()     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调用对象方法，创建子组件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self.createMenu()       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调用对象方法，创建菜单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root['menu'] = self.menubar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附加主菜单到根窗口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root.bind('&lt;Button-3&gt;', self.f_popup)#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绑定事件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createWidgets(self):            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对象方法：创建子组件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self.textEdit = tst.ScrolledText(self, width=80, height=20)#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ScrolledText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组件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self.textEdit.grid(row=0, column=0, rowspan=6)#Text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组件置于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列跨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createMenu(self):             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对象方法：创建菜单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self.menubar = tk.Menu(root)  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创建主菜单栏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menubar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创建子菜单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self.menufile  = tk.Menu(self.menubar)     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创建菜单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menufile 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self.menuedit = tk.Menu(self.menubar, tearoff=0)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创建菜单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menuedit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self.menuhelp = tk.Menu(self.menubar, tearoff=0)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创建菜单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menuhelp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self.menubar.add_cascade(label='File', menu=self.menufile)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添加菜单项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'File'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5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568605" y="313767"/>
            <a:ext cx="9176030" cy="636494"/>
          </a:xfrm>
        </p:spPr>
        <p:txBody>
          <a:bodyPr>
            <a:normAutofit fontScale="90000"/>
          </a:bodyPr>
          <a:lstStyle/>
          <a:p>
            <a:r>
              <a:rPr lang="zh-CN" altLang="zh-CN" sz="2400" b="1" dirty="0" smtClean="0">
                <a:ea typeface="宋体" panose="02010600030101010101" pitchFamily="2" charset="-122"/>
              </a:rPr>
              <a:t>【例</a:t>
            </a:r>
            <a:r>
              <a:rPr lang="en-US" altLang="zh-CN" sz="2400" b="1" dirty="0" smtClean="0"/>
              <a:t>12-0-30 </a:t>
            </a:r>
            <a:r>
              <a:rPr lang="zh-CN" altLang="zh-CN" sz="2400" b="1" dirty="0" smtClean="0">
                <a:ea typeface="宋体" panose="02010600030101010101" pitchFamily="2" charset="-122"/>
              </a:rPr>
              <a:t>】</a:t>
            </a:r>
            <a:r>
              <a:rPr lang="zh-CN" altLang="zh-CN" sz="2400" dirty="0" smtClean="0">
                <a:ea typeface="宋体" panose="02010600030101010101" pitchFamily="2" charset="-122"/>
              </a:rPr>
              <a:t>菜单应用举例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MenuEditor.py</a:t>
            </a:r>
            <a:r>
              <a:rPr lang="zh-CN" altLang="zh-CN" sz="2400" dirty="0" smtClean="0"/>
              <a:t>）</a:t>
            </a:r>
            <a:r>
              <a:rPr lang="zh-CN" altLang="en-US" sz="2400" dirty="0" smtClean="0">
                <a:ea typeface="宋体" panose="02010600030101010101" pitchFamily="2" charset="-122"/>
              </a:rPr>
              <a:t>：</a:t>
            </a:r>
            <a:r>
              <a:rPr lang="zh-CN" altLang="zh-CN" sz="2400" dirty="0" smtClean="0">
                <a:ea typeface="宋体" panose="02010600030101010101" pitchFamily="2" charset="-122"/>
              </a:rPr>
              <a:t>简单文本编辑器示例</a:t>
            </a:r>
            <a:r>
              <a:rPr lang="zh-CN" altLang="en-US" sz="2400" dirty="0" smtClean="0"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ea typeface="宋体" panose="02010600030101010101" pitchFamily="2" charset="-122"/>
              </a:rPr>
              <a:t>）</a:t>
            </a:r>
            <a:r>
              <a:rPr lang="en-US" altLang="zh-CN" sz="2400" dirty="0" smtClean="0"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endParaRPr lang="zh-CN" altLang="en-US" sz="2400" dirty="0" smtClean="0"/>
          </a:p>
        </p:txBody>
      </p:sp>
      <p:sp>
        <p:nvSpPr>
          <p:cNvPr id="3" name="矩形 2"/>
          <p:cNvSpPr/>
          <p:nvPr/>
        </p:nvSpPr>
        <p:spPr>
          <a:xfrm>
            <a:off x="1046443" y="1101725"/>
            <a:ext cx="9240838" cy="57562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self.menubar.add_cascade(label="Edit", menu=self.menuedit)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添加菜单项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'Edit'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self.menubar.add_cascade(label="Help", menu=self.menuhelp) #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添加菜单项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'Help'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添加菜单项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self.menufile.add_command(label='New', command=self.f_new)   #File-New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self.menufile.add_command(label='Open', command=self.f_open)  #File-Open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self.menufile.add_command(label='Save', accelerator='^A', 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94310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command=self.f_save)  #File-Save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self.menufile.add_separator()  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分隔符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self.menufile.add_command(label='Exit', command=root.destroy) #File-Exit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self.menuedit.add_command(label="Cut", command=self.f_cut)   #Edit-Cut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self.menuedit.add_command(label="Copy", command=self.f_copy) #Edit-Copy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self.menuedit.add_command(label="Paste", command=self.f_paste) #Edit-Paste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self.menuhelp.add_command(label="About", command=self.f_about) #Help-About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f_new(self):         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定义事件处理程序：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File-New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self.textEdit.delete(1.0, tk.END)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清空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Text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组件的内容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f_open(self):         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定义事件处理程序：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File-Open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self.textEdit.delete(1.0, tk.END)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清空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Text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组件的内容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fname = tk.filedialog.askopenfilename(filetypes=[('Python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源文件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','.py')])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with open(fname, 'r', encoding= 'utf-8') as f1: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打开文件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str1 = f1.read()               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读入文件内容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self.textEdit.insert(0.0, str1)         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插入内容到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Text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组件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f_save(self):         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定义事件处理程序：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File-Save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str1 = self.textEdit.get(1.0, tk.END)    #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x-none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Text</a:t>
            </a:r>
            <a:r>
              <a:rPr lang="x-none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组件中全部内容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4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xfrm>
            <a:off x="676182" y="-27175"/>
            <a:ext cx="9382217" cy="719325"/>
          </a:xfrm>
        </p:spPr>
        <p:txBody>
          <a:bodyPr>
            <a:normAutofit fontScale="90000"/>
          </a:bodyPr>
          <a:lstStyle/>
          <a:p>
            <a:r>
              <a:rPr lang="zh-CN" altLang="zh-CN" sz="2400" b="1" dirty="0" smtClean="0">
                <a:ea typeface="宋体" panose="02010600030101010101" pitchFamily="2" charset="-122"/>
              </a:rPr>
              <a:t>【例</a:t>
            </a:r>
            <a:r>
              <a:rPr lang="en-US" altLang="zh-CN" sz="2400" b="1" dirty="0" smtClean="0"/>
              <a:t>12-0-30 </a:t>
            </a:r>
            <a:r>
              <a:rPr lang="zh-CN" altLang="zh-CN" sz="2400" b="1" dirty="0" smtClean="0">
                <a:ea typeface="宋体" panose="02010600030101010101" pitchFamily="2" charset="-122"/>
              </a:rPr>
              <a:t>】</a:t>
            </a:r>
            <a:r>
              <a:rPr lang="zh-CN" altLang="zh-CN" sz="2400" dirty="0" smtClean="0">
                <a:ea typeface="宋体" panose="02010600030101010101" pitchFamily="2" charset="-122"/>
              </a:rPr>
              <a:t>菜单应用举例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MenuEditor.py</a:t>
            </a:r>
            <a:r>
              <a:rPr lang="zh-CN" altLang="zh-CN" sz="2400" dirty="0" smtClean="0"/>
              <a:t>）</a:t>
            </a:r>
            <a:r>
              <a:rPr lang="zh-CN" altLang="en-US" sz="2400" dirty="0" smtClean="0">
                <a:ea typeface="宋体" panose="02010600030101010101" pitchFamily="2" charset="-122"/>
              </a:rPr>
              <a:t>：</a:t>
            </a:r>
            <a:r>
              <a:rPr lang="zh-CN" altLang="zh-CN" sz="2400" dirty="0" smtClean="0">
                <a:ea typeface="宋体" panose="02010600030101010101" pitchFamily="2" charset="-122"/>
              </a:rPr>
              <a:t>简单文本编辑器示例</a:t>
            </a:r>
            <a:r>
              <a:rPr lang="zh-CN" altLang="en-US" sz="2400" dirty="0" smtClean="0"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ea typeface="宋体" panose="02010600030101010101" pitchFamily="2" charset="-122"/>
              </a:rPr>
              <a:t>）</a:t>
            </a:r>
            <a:endParaRPr lang="zh-CN" altLang="en-US" sz="2400" dirty="0" smtClean="0"/>
          </a:p>
        </p:txBody>
      </p:sp>
      <p:sp>
        <p:nvSpPr>
          <p:cNvPr id="3" name="矩形 2"/>
          <p:cNvSpPr/>
          <p:nvPr/>
        </p:nvSpPr>
        <p:spPr>
          <a:xfrm>
            <a:off x="1631950" y="692150"/>
            <a:ext cx="8664575" cy="609441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fname = tk.filedialog.asksaveasfilename(filetypes=[('Python</a:t>
            </a:r>
            <a:r>
              <a:rPr lang="x-none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源文件</a:t>
            </a: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','.py')])</a:t>
            </a:r>
            <a:endParaRPr lang="zh-CN" altLang="zh-CN" sz="13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with open(fname, 'w', encoding= 'utf-8') as f1:  #</a:t>
            </a:r>
            <a:r>
              <a:rPr lang="x-none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打开文件</a:t>
            </a:r>
            <a:endParaRPr lang="zh-CN" altLang="zh-CN" sz="13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f1.write(str1)      #</a:t>
            </a:r>
            <a:r>
              <a:rPr lang="x-none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Text</a:t>
            </a:r>
            <a:r>
              <a:rPr lang="x-none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组件中全部内容写入文件</a:t>
            </a:r>
            <a:endParaRPr lang="zh-CN" altLang="zh-CN" sz="13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f_about(self):           #</a:t>
            </a:r>
            <a:r>
              <a:rPr lang="x-none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定义事件处理程序：</a:t>
            </a: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Help-About</a:t>
            </a:r>
            <a:endParaRPr lang="zh-CN" altLang="zh-CN" sz="13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tk.messagebox.showinfo('</a:t>
            </a:r>
            <a:r>
              <a:rPr lang="x-none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关于</a:t>
            </a: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', '</a:t>
            </a:r>
            <a:r>
              <a:rPr lang="x-none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版本</a:t>
            </a: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V 1.0.1')</a:t>
            </a:r>
            <a:endParaRPr lang="zh-CN" altLang="zh-CN" sz="13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f_cut(self):             #</a:t>
            </a:r>
            <a:r>
              <a:rPr lang="x-none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定义事件处理程序：</a:t>
            </a: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Edit-Cut</a:t>
            </a:r>
            <a:endParaRPr lang="zh-CN" altLang="zh-CN" sz="13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try:</a:t>
            </a:r>
            <a:endParaRPr lang="zh-CN" altLang="zh-CN" sz="13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str1=self.textEdit.get(tk.SEL_FIRST, tk.SEL_LAST)#</a:t>
            </a:r>
            <a:r>
              <a:rPr lang="x-none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获取选择的内容</a:t>
            </a:r>
            <a:endParaRPr lang="zh-CN" altLang="zh-CN" sz="13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self.textEdit.clipboard_clear()         #</a:t>
            </a:r>
            <a:r>
              <a:rPr lang="x-none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清空剪贴板</a:t>
            </a:r>
            <a:endParaRPr lang="zh-CN" altLang="zh-CN" sz="13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self.textEdit.clipboard_append(str1)    #</a:t>
            </a:r>
            <a:r>
              <a:rPr lang="x-none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附加到剪贴板</a:t>
            </a:r>
            <a:endParaRPr lang="zh-CN" altLang="zh-CN" sz="13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self.textEdit.delete(tk.SEL_FIRST, tk.SEL_LAST)#</a:t>
            </a:r>
            <a:r>
              <a:rPr lang="x-none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删除选择的内容</a:t>
            </a:r>
            <a:endParaRPr lang="zh-CN" altLang="zh-CN" sz="13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except: pass</a:t>
            </a:r>
            <a:endParaRPr lang="zh-CN" altLang="zh-CN" sz="13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f_copy(self):           #</a:t>
            </a:r>
            <a:r>
              <a:rPr lang="x-none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定义事件处理程序：</a:t>
            </a: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Edit-Copy</a:t>
            </a:r>
            <a:endParaRPr lang="zh-CN" altLang="zh-CN" sz="13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try:</a:t>
            </a:r>
            <a:endParaRPr lang="zh-CN" altLang="zh-CN" sz="13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str1=self.textEdit.get(tk.SEL_FIRST, tk.SEL_LAST)#</a:t>
            </a:r>
            <a:r>
              <a:rPr lang="x-none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获取选择的内容</a:t>
            </a:r>
            <a:endParaRPr lang="zh-CN" altLang="zh-CN" sz="13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self.textEdit.clipboard_clear()         #</a:t>
            </a:r>
            <a:r>
              <a:rPr lang="x-none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清空剪贴板</a:t>
            </a:r>
            <a:endParaRPr lang="zh-CN" altLang="zh-CN" sz="13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self.textEdit.clipboard_append(str1)    #</a:t>
            </a:r>
            <a:r>
              <a:rPr lang="x-none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附加到剪贴板</a:t>
            </a:r>
            <a:endParaRPr lang="zh-CN" altLang="zh-CN" sz="13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except: pass</a:t>
            </a:r>
            <a:endParaRPr lang="zh-CN" altLang="zh-CN" sz="13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f_paste(self):           #</a:t>
            </a:r>
            <a:r>
              <a:rPr lang="x-none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定义事件处理程序：</a:t>
            </a: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Edit-Paste</a:t>
            </a:r>
            <a:endParaRPr lang="zh-CN" altLang="zh-CN" sz="13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str1 = self.textEdit.selection_get(selection='CLIPBOARD')#</a:t>
            </a:r>
            <a:r>
              <a:rPr lang="x-none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获取剪贴板内容</a:t>
            </a:r>
            <a:endParaRPr lang="zh-CN" altLang="zh-CN" sz="13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try:             #</a:t>
            </a:r>
            <a:r>
              <a:rPr lang="x-none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使用剪贴板内容替换所选内容，否则插入剪贴板内容</a:t>
            </a:r>
            <a:endParaRPr lang="zh-CN" altLang="zh-CN" sz="13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self.textEdit.replace(tk.SEL_FIRST, tk.SEL_LAST, str1)</a:t>
            </a:r>
            <a:endParaRPr lang="zh-CN" altLang="zh-CN" sz="13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except:</a:t>
            </a:r>
            <a:endParaRPr lang="zh-CN" altLang="zh-CN" sz="13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self.textEdit.insert(tk.INSERT, str1)   #</a:t>
            </a:r>
            <a:r>
              <a:rPr lang="x-none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插入内容到当前位置</a:t>
            </a:r>
            <a:endParaRPr lang="zh-CN" altLang="zh-CN" sz="13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def f_popup(self, event):   #</a:t>
            </a:r>
            <a:r>
              <a:rPr lang="x-none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事件处理函数</a:t>
            </a:r>
            <a:endParaRPr lang="zh-CN" altLang="zh-CN" sz="13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self.menuedit.post(event.x_root, event.y_root)#</a:t>
            </a:r>
            <a:r>
              <a:rPr lang="x-none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在鼠标右键位置显示菜单</a:t>
            </a:r>
            <a:endParaRPr lang="zh-CN" altLang="zh-CN" sz="13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 = tk.Tk()                 #</a:t>
            </a:r>
            <a:r>
              <a:rPr lang="x-none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zh-CN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一</a:t>
            </a:r>
            <a:r>
              <a:rPr lang="x-none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</a:t>
            </a:r>
            <a:r>
              <a:rPr lang="x-none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根窗口组件</a:t>
            </a: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</a:t>
            </a:r>
            <a:endParaRPr lang="zh-CN" altLang="zh-CN" sz="13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root.title('</a:t>
            </a:r>
            <a:r>
              <a:rPr lang="x-none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简易文本编辑器</a:t>
            </a: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')     #</a:t>
            </a:r>
            <a:r>
              <a:rPr lang="x-none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设置窗口标题</a:t>
            </a:r>
            <a:endParaRPr lang="zh-CN" altLang="zh-CN" sz="13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app = Application(master=root)   #</a:t>
            </a:r>
            <a:r>
              <a:rPr lang="x-none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Application</a:t>
            </a:r>
            <a:r>
              <a:rPr lang="x-none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的对象实例</a:t>
            </a:r>
            <a:endParaRPr lang="zh-CN" altLang="zh-CN" sz="13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33350" algn="just">
              <a:spcAft>
                <a:spcPts val="0"/>
              </a:spcAft>
              <a:defRPr/>
            </a:pP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app.mainloop()                #</a:t>
            </a:r>
            <a:r>
              <a:rPr lang="x-none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调用组件的</a:t>
            </a:r>
            <a:r>
              <a:rPr lang="x-none" altLang="zh-CN" sz="13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mainloop</a:t>
            </a:r>
            <a:r>
              <a:rPr lang="x-none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方法，进入事件循环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28134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CN" sz="2400" b="1" strike="noStrike" noProof="1"/>
              <a:t>tkinter</a:t>
            </a:r>
            <a:r>
              <a:rPr lang="zh-CN" altLang="en-US" sz="2400" b="1" strike="noStrike" noProof="1"/>
              <a:t>开发基本步骤：</a:t>
            </a:r>
          </a:p>
          <a:p>
            <a:pPr marL="802005" indent="-45720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en-US" sz="2000" b="1" strike="noStrike" noProof="1"/>
              <a:t>编写通用代码，例如数据库操作</a:t>
            </a:r>
          </a:p>
          <a:p>
            <a:pPr marL="802005" indent="-45720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en-US" sz="2000" b="1" strike="noStrike" noProof="1"/>
              <a:t>搭建界面，放置组件，设置组件属性，可以借助于</a:t>
            </a:r>
            <a:r>
              <a:rPr lang="en-US" altLang="zh-CN" sz="2000" b="1" strike="noStrike" noProof="1"/>
              <a:t>PAGE</a:t>
            </a:r>
          </a:p>
          <a:p>
            <a:pPr marL="802005" indent="-45720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en-US" sz="2000" b="1" strike="noStrike" noProof="1"/>
              <a:t>编写组件的事件处理代码</a:t>
            </a:r>
          </a:p>
          <a:p>
            <a:pPr marL="802005" indent="-45720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en-US" sz="2000" b="1" strike="noStrike" noProof="1"/>
              <a:t>启动应用程序，启动消息主循环</a:t>
            </a:r>
          </a:p>
        </p:txBody>
      </p:sp>
      <p:sp>
        <p:nvSpPr>
          <p:cNvPr id="65537" name="标题 583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defTabSz="914400" fontAlgn="base">
              <a:buNone/>
            </a:pPr>
            <a:r>
              <a:rPr strike="noStrike" kern="1200" baseline="0" noProof="1">
                <a:latin typeface="+mj-lt"/>
                <a:ea typeface="+mj-ea"/>
                <a:cs typeface="+mj-cs"/>
              </a:rPr>
              <a:t>12.1  tkinter简介</a:t>
            </a: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1271588" y="4652963"/>
            <a:ext cx="95043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- Python Automatic GUI Generator</a:t>
            </a:r>
            <a:r>
              <a:rPr lang="zh-CN" altLang="en-US" sz="1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，这是个用于快速生成</a:t>
            </a:r>
            <a:r>
              <a:rPr lang="en-US" altLang="zh-CN" sz="1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GUI</a:t>
            </a:r>
            <a:r>
              <a:rPr lang="zh-CN" altLang="en-US" sz="1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程序界面的工具，可以像</a:t>
            </a:r>
            <a:r>
              <a:rPr lang="en-US" altLang="zh-CN" sz="1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Studio</a:t>
            </a:r>
            <a:r>
              <a:rPr lang="zh-CN" altLang="en-US" sz="1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那样在窗体上拖放组件，然后设置属性，编写代码</a:t>
            </a:r>
            <a:endParaRPr lang="zh-CN" altLang="en-US" sz="1800" b="1" dirty="0"/>
          </a:p>
        </p:txBody>
      </p:sp>
      <p:sp>
        <p:nvSpPr>
          <p:cNvPr id="5" name="矩形 4"/>
          <p:cNvSpPr/>
          <p:nvPr/>
        </p:nvSpPr>
        <p:spPr>
          <a:xfrm>
            <a:off x="1271588" y="5402587"/>
            <a:ext cx="6130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通过</a:t>
            </a:r>
            <a:r>
              <a:rPr lang="en-US" altLang="zh-CN" b="1" dirty="0"/>
              <a:t>PAGE</a:t>
            </a:r>
            <a:r>
              <a:rPr lang="zh-CN" altLang="en-US" b="1" dirty="0"/>
              <a:t>生成</a:t>
            </a:r>
            <a:r>
              <a:rPr lang="en-US" altLang="zh-CN" b="1" dirty="0"/>
              <a:t>python GUI</a:t>
            </a:r>
            <a:r>
              <a:rPr lang="zh-CN" altLang="en-US" b="1" dirty="0"/>
              <a:t>界面</a:t>
            </a:r>
            <a:r>
              <a:rPr lang="en-US" altLang="zh-CN" b="1" dirty="0"/>
              <a:t>(</a:t>
            </a:r>
            <a:r>
              <a:rPr lang="zh-CN" altLang="en-US" b="1" dirty="0"/>
              <a:t>用</a:t>
            </a:r>
            <a:r>
              <a:rPr lang="en-US" altLang="zh-CN" b="1" dirty="0"/>
              <a:t>PAGE</a:t>
            </a:r>
            <a:r>
              <a:rPr lang="zh-CN" altLang="en-US" b="1" dirty="0"/>
              <a:t>拖出需要的</a:t>
            </a:r>
            <a:r>
              <a:rPr lang="en-US" altLang="zh-CN" b="1" dirty="0"/>
              <a:t>GUI</a:t>
            </a:r>
            <a:r>
              <a:rPr lang="zh-CN" altLang="en-US" b="1" dirty="0"/>
              <a:t>界面</a:t>
            </a:r>
            <a:r>
              <a:rPr lang="en-US" altLang="zh-CN" b="1" dirty="0"/>
              <a:t>)</a:t>
            </a:r>
          </a:p>
          <a:p>
            <a:r>
              <a:rPr lang="zh-CN" altLang="en-US" dirty="0" smtClean="0"/>
              <a:t>https</a:t>
            </a:r>
            <a:r>
              <a:rPr lang="zh-CN" altLang="en-US" dirty="0"/>
              <a:t>://blog.csdn.net/lxy210781/article/details/81057886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defTabSz="914400" fontAlgn="base">
              <a:buNone/>
            </a:pP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1</a:t>
            </a:r>
            <a:r>
              <a:rPr lang="en-US" altLang="zh-CN" strike="noStrike" kern="1200" baseline="0" noProof="1">
                <a:latin typeface="+mj-lt"/>
                <a:ea typeface="+mj-ea"/>
                <a:cs typeface="+mj-cs"/>
              </a:rPr>
              <a:t>2.2</a:t>
            </a: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  用户登录界面</a:t>
            </a:r>
          </a:p>
        </p:txBody>
      </p:sp>
      <p:sp>
        <p:nvSpPr>
          <p:cNvPr id="6758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 fontAlgn="base">
              <a:buSzPct val="90000"/>
              <a:buFont typeface="Wingdings" panose="05000000000000000000" charset="0"/>
              <a:buChar char="§"/>
            </a:pPr>
            <a:r>
              <a:rPr sz="2400" b="1" strike="noStrike" kern="1200" baseline="0" noProof="1">
                <a:latin typeface="+mn-lt"/>
                <a:ea typeface="+mn-ea"/>
                <a:cs typeface="+mn-cs"/>
              </a:rPr>
              <a:t>例1</a:t>
            </a:r>
            <a:r>
              <a:rPr lang="en-US" sz="2400" b="1" strike="noStrike" kern="1200" baseline="0" noProof="1">
                <a:latin typeface="+mn-lt"/>
                <a:ea typeface="+mn-ea"/>
                <a:cs typeface="+mn-cs"/>
              </a:rPr>
              <a:t>2</a:t>
            </a:r>
            <a:r>
              <a:rPr sz="2400" b="1" strike="noStrike" kern="1200" baseline="0" noProof="1">
                <a:latin typeface="+mn-lt"/>
                <a:ea typeface="+mn-ea"/>
                <a:cs typeface="+mn-cs"/>
              </a:rPr>
              <a:t>-1</a:t>
            </a:r>
            <a:r>
              <a:rPr sz="2400" strike="noStrike" kern="1200" baseline="0" noProof="1">
                <a:latin typeface="+mn-lt"/>
                <a:ea typeface="+mn-ea"/>
                <a:cs typeface="+mn-cs"/>
              </a:rPr>
              <a:t>  tkinter实现用户登录界面。</a:t>
            </a:r>
          </a:p>
          <a:p>
            <a:pPr marL="0" indent="0" defTabSz="914400" fontAlgn="base">
              <a:buSzPct val="90000"/>
              <a:buFont typeface="Wingdings" panose="05000000000000000000" pitchFamily="2" charset="2"/>
              <a:buNone/>
            </a:pPr>
            <a:endParaRPr lang="zh-CN" altLang="en-US" sz="2000" strike="noStrike" kern="1200" baseline="0" noProof="1">
              <a:latin typeface="+mn-lt"/>
              <a:ea typeface="+mn-ea"/>
              <a:cs typeface="+mn-cs"/>
              <a:hlinkClick r:id="rId2" action="ppaction://hlinkfile"/>
            </a:endParaRPr>
          </a:p>
          <a:p>
            <a:pPr marL="0" indent="0" defTabSz="914400" fontAlgn="base">
              <a:buSzPct val="90000"/>
              <a:buFont typeface="Wingdings" panose="05000000000000000000" pitchFamily="2" charset="2"/>
              <a:buNone/>
            </a:pPr>
            <a:r>
              <a:rPr lang="zh-CN" altLang="en-US" sz="2400" strike="noStrike" kern="1200" baseline="0" noProof="1">
                <a:latin typeface="+mn-lt"/>
                <a:ea typeface="+mn-ea"/>
                <a:cs typeface="+mn-cs"/>
              </a:rPr>
              <a:t>code\例1</a:t>
            </a:r>
            <a:r>
              <a:rPr lang="en-US" altLang="zh-CN" sz="2400" strike="noStrike" kern="1200" baseline="0" noProof="1">
                <a:latin typeface="+mn-lt"/>
                <a:ea typeface="+mn-ea"/>
                <a:cs typeface="+mn-cs"/>
              </a:rPr>
              <a:t>2_</a:t>
            </a:r>
            <a:r>
              <a:rPr lang="zh-CN" altLang="en-US" sz="2400" strike="noStrike" kern="1200" baseline="0" noProof="1">
                <a:latin typeface="+mn-lt"/>
                <a:ea typeface="+mn-ea"/>
                <a:cs typeface="+mn-cs"/>
              </a:rPr>
              <a:t>1.pyw</a:t>
            </a:r>
          </a:p>
        </p:txBody>
      </p:sp>
      <p:pic>
        <p:nvPicPr>
          <p:cNvPr id="66563" name="图片 6" descr="]G%%}37$6OPZ0BRWJDCO1D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5" y="2741613"/>
            <a:ext cx="3676650" cy="2874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2365" y="1537096"/>
            <a:ext cx="5288627" cy="424731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 err="1" smtClean="0">
                <a:solidFill>
                  <a:srgbClr val="000080"/>
                </a:solidFill>
                <a:latin typeface="Arial Unicode MS" panose="020B0604020202020204" pitchFamily="34" charset="-122"/>
                <a:ea typeface="JetBrains Mono"/>
              </a:rPr>
              <a:t>i</a:t>
            </a:r>
            <a:r>
              <a:rPr lang="zh-CN" altLang="zh-CN" sz="1800" b="1" dirty="0" smtClean="0">
                <a:solidFill>
                  <a:srgbClr val="000080"/>
                </a:solidFill>
                <a:latin typeface="Arial Unicode MS" panose="020B0604020202020204" pitchFamily="34" charset="-122"/>
                <a:ea typeface="JetBrains Mono"/>
              </a:rPr>
              <a:t>mport </a:t>
            </a:r>
            <a: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tkinter</a:t>
            </a:r>
            <a:b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800" b="1" dirty="0">
                <a:solidFill>
                  <a:srgbClr val="000080"/>
                </a:solidFill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tkinter.messagebox</a:t>
            </a:r>
            <a:b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800" b="1" dirty="0">
                <a:solidFill>
                  <a:srgbClr val="000080"/>
                </a:solidFill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os</a:t>
            </a:r>
            <a:b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800" b="1" dirty="0">
                <a:solidFill>
                  <a:srgbClr val="000080"/>
                </a:solidFill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os.path</a:t>
            </a:r>
            <a:b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path = os.getenv(</a:t>
            </a:r>
            <a:r>
              <a:rPr lang="zh-CN" altLang="zh-CN" sz="1800" b="1" dirty="0">
                <a:solidFill>
                  <a:srgbClr val="008080"/>
                </a:solidFill>
                <a:latin typeface="Arial Unicode MS" panose="020B0604020202020204" pitchFamily="34" charset="-122"/>
                <a:ea typeface="JetBrains Mono"/>
              </a:rPr>
              <a:t>'temp</a:t>
            </a:r>
            <a:r>
              <a:rPr lang="zh-CN" altLang="zh-CN" sz="1800" b="1" dirty="0" smtClean="0">
                <a:solidFill>
                  <a:srgbClr val="008080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18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endParaRPr lang="en-US" altLang="zh-CN" sz="1800" dirty="0" smtClean="0">
              <a:solidFill>
                <a:srgbClr val="000000"/>
              </a:solidFill>
              <a:latin typeface="Arial Unicode MS" panose="020B0604020202020204" pitchFamily="34" charset="-122"/>
              <a:ea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dirty="0" smtClean="0"/>
              <a:t>#</a:t>
            </a:r>
            <a:r>
              <a:rPr lang="zh-CN" altLang="en-US" sz="1800" dirty="0" smtClean="0"/>
              <a:t>返回</a:t>
            </a:r>
            <a:r>
              <a:rPr lang="zh-CN" altLang="en-US" sz="1800" dirty="0"/>
              <a:t>环境变量键的值</a:t>
            </a:r>
            <a:r>
              <a:rPr lang="en-US" altLang="zh-CN" sz="1800" dirty="0"/>
              <a:t>(</a:t>
            </a:r>
            <a:r>
              <a:rPr lang="zh-CN" altLang="en-US" sz="1800" dirty="0"/>
              <a:t>如果存在</a:t>
            </a:r>
            <a:r>
              <a:rPr lang="en-US" altLang="zh-CN" sz="1800" dirty="0"/>
              <a:t>)</a:t>
            </a:r>
            <a:r>
              <a:rPr lang="zh-CN" altLang="en-US" sz="1800" dirty="0"/>
              <a:t>，否则返回默认值</a:t>
            </a:r>
            <a: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filename = os.path.join(path, </a:t>
            </a:r>
            <a:r>
              <a:rPr lang="zh-CN" altLang="zh-CN" sz="1800" b="1" dirty="0">
                <a:solidFill>
                  <a:srgbClr val="008080"/>
                </a:solidFill>
                <a:latin typeface="Arial Unicode MS" panose="020B0604020202020204" pitchFamily="34" charset="-122"/>
                <a:ea typeface="JetBrains Mono"/>
              </a:rPr>
              <a:t>'info.txt'</a:t>
            </a:r>
            <a: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800" i="1" dirty="0">
                <a:solidFill>
                  <a:srgbClr val="808080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sz="1800" i="1" dirty="0">
                <a:solidFill>
                  <a:srgbClr val="808080"/>
                </a:solidFill>
                <a:latin typeface="宋体" panose="02010600030101010101" pitchFamily="2" charset="-122"/>
              </a:rPr>
              <a:t>创建应用程序窗口</a:t>
            </a:r>
            <a:br>
              <a:rPr lang="zh-CN" altLang="zh-CN" sz="18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root = tkinter.Tk()</a:t>
            </a:r>
            <a:b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800" i="1" dirty="0">
                <a:solidFill>
                  <a:srgbClr val="808080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sz="1800" i="1" dirty="0">
                <a:solidFill>
                  <a:srgbClr val="808080"/>
                </a:solidFill>
                <a:latin typeface="宋体" panose="02010600030101010101" pitchFamily="2" charset="-122"/>
              </a:rPr>
              <a:t>定义窗口大小</a:t>
            </a:r>
            <a:br>
              <a:rPr lang="zh-CN" altLang="zh-CN" sz="18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root[</a:t>
            </a:r>
            <a:r>
              <a:rPr lang="zh-CN" altLang="zh-CN" sz="1800" b="1" dirty="0">
                <a:solidFill>
                  <a:srgbClr val="008080"/>
                </a:solidFill>
                <a:latin typeface="Arial Unicode MS" panose="020B0604020202020204" pitchFamily="34" charset="-122"/>
                <a:ea typeface="JetBrains Mono"/>
              </a:rPr>
              <a:t>'height'</a:t>
            </a:r>
            <a: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] = </a:t>
            </a:r>
            <a:r>
              <a:rPr lang="zh-CN" altLang="zh-CN" sz="18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140</a:t>
            </a:r>
            <a:br>
              <a:rPr lang="zh-CN" altLang="zh-CN" sz="18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root[</a:t>
            </a:r>
            <a:r>
              <a:rPr lang="zh-CN" altLang="zh-CN" sz="1800" b="1" dirty="0">
                <a:solidFill>
                  <a:srgbClr val="008080"/>
                </a:solidFill>
                <a:latin typeface="Arial Unicode MS" panose="020B0604020202020204" pitchFamily="34" charset="-122"/>
                <a:ea typeface="JetBrains Mono"/>
              </a:rPr>
              <a:t>'width'</a:t>
            </a:r>
            <a: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] = </a:t>
            </a:r>
            <a:r>
              <a:rPr lang="zh-CN" altLang="zh-CN" sz="18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200</a:t>
            </a:r>
            <a:endParaRPr lang="zh-CN" altLang="zh-CN" sz="4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55733" y="860314"/>
            <a:ext cx="609600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#</a:t>
            </a: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在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窗口上创建标签组件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JetBrains Mono"/>
              </a:rPr>
              <a:t>labelName = tkinter.Label(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JetBrains Mono"/>
              </a:rPr>
              <a:t>root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JetBrains Mono"/>
              </a:rPr>
              <a:t>,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JetBrains Mono"/>
              </a:rPr>
              <a:t>                             </a:t>
            </a:r>
            <a:r>
              <a:rPr lang="zh-CN" altLang="zh-CN" dirty="0">
                <a:solidFill>
                  <a:srgbClr val="660099"/>
                </a:solidFill>
                <a:latin typeface="宋体" panose="02010600030101010101" pitchFamily="2" charset="-122"/>
                <a:ea typeface="JetBrains Mono"/>
              </a:rPr>
              <a:t>text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JetBrains Mono"/>
              </a:rPr>
              <a:t>=</a:t>
            </a:r>
            <a:r>
              <a:rPr lang="zh-CN" altLang="zh-CN" b="1" dirty="0">
                <a:solidFill>
                  <a:srgbClr val="008080"/>
                </a:solidFill>
                <a:latin typeface="宋体" panose="02010600030101010101" pitchFamily="2" charset="-122"/>
                <a:ea typeface="JetBrains Mono"/>
              </a:rPr>
              <a:t>'User Name:'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JetBrains Mono"/>
              </a:rPr>
              <a:t>,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JetBrains Mono"/>
              </a:rPr>
              <a:t>                             </a:t>
            </a:r>
            <a:r>
              <a:rPr lang="zh-CN" altLang="zh-CN" dirty="0">
                <a:solidFill>
                  <a:srgbClr val="660099"/>
                </a:solidFill>
                <a:latin typeface="宋体" panose="02010600030101010101" pitchFamily="2" charset="-122"/>
                <a:ea typeface="JetBrains Mono"/>
              </a:rPr>
              <a:t>justify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JetBrains Mono"/>
              </a:rPr>
              <a:t>=tkinter.RIGHT,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JetBrains Mono"/>
              </a:rPr>
              <a:t>                             </a:t>
            </a:r>
            <a:r>
              <a:rPr lang="zh-CN" altLang="zh-CN" dirty="0">
                <a:solidFill>
                  <a:srgbClr val="660099"/>
                </a:solidFill>
                <a:latin typeface="宋体" panose="02010600030101010101" pitchFamily="2" charset="-122"/>
                <a:ea typeface="JetBrains Mono"/>
              </a:rPr>
              <a:t>anchor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JetBrains Mono"/>
              </a:rPr>
              <a:t>= </a:t>
            </a:r>
            <a:r>
              <a:rPr lang="zh-CN" altLang="zh-CN" b="1" dirty="0">
                <a:solidFill>
                  <a:srgbClr val="008080"/>
                </a:solidFill>
                <a:latin typeface="宋体" panose="02010600030101010101" pitchFamily="2" charset="-122"/>
                <a:ea typeface="JetBrains Mono"/>
              </a:rPr>
              <a:t>'e'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JetBrains Mono"/>
              </a:rPr>
              <a:t>,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JetBrains Mono"/>
              </a:rPr>
              <a:t>                             </a:t>
            </a:r>
            <a:r>
              <a:rPr lang="zh-CN" altLang="zh-CN" dirty="0">
                <a:solidFill>
                  <a:srgbClr val="660099"/>
                </a:solidFill>
                <a:latin typeface="宋体" panose="02010600030101010101" pitchFamily="2" charset="-122"/>
                <a:ea typeface="JetBrains Mono"/>
              </a:rPr>
              <a:t>width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JetBrains Mono"/>
              </a:rPr>
              <a:t>=</a:t>
            </a:r>
            <a:r>
              <a:rPr lang="zh-CN" altLang="zh-CN" dirty="0">
                <a:solidFill>
                  <a:srgbClr val="0000FF"/>
                </a:solidFill>
                <a:latin typeface="宋体" panose="02010600030101010101" pitchFamily="2" charset="-122"/>
                <a:ea typeface="JetBrains Mono"/>
              </a:rPr>
              <a:t>80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JetBrains Mono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JetBrains Mono"/>
              </a:rPr>
            </a:b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JetBrains Mono"/>
              </a:rPr>
              <a:t>#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把组件放置到窗口上指定区域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JetBrains Mono"/>
              </a:rPr>
              <a:t>labelName.place(</a:t>
            </a:r>
            <a:r>
              <a:rPr lang="zh-CN" altLang="zh-CN" dirty="0">
                <a:solidFill>
                  <a:srgbClr val="660099"/>
                </a:solidFill>
                <a:latin typeface="宋体" panose="02010600030101010101" pitchFamily="2" charset="-122"/>
                <a:ea typeface="JetBrains Mono"/>
              </a:rPr>
              <a:t>x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JetBrains Mono"/>
              </a:rPr>
              <a:t>=</a:t>
            </a:r>
            <a:r>
              <a:rPr lang="zh-CN" altLang="zh-CN" dirty="0">
                <a:solidFill>
                  <a:srgbClr val="0000FF"/>
                </a:solidFill>
                <a:latin typeface="宋体" panose="02010600030101010101" pitchFamily="2" charset="-122"/>
                <a:ea typeface="JetBrains Mono"/>
              </a:rPr>
              <a:t>10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JetBrains Mono"/>
              </a:rPr>
              <a:t>, </a:t>
            </a:r>
            <a:r>
              <a:rPr lang="zh-CN" altLang="zh-CN" dirty="0">
                <a:solidFill>
                  <a:srgbClr val="660099"/>
                </a:solidFill>
                <a:latin typeface="宋体" panose="02010600030101010101" pitchFamily="2" charset="-122"/>
                <a:ea typeface="JetBrains Mono"/>
              </a:rPr>
              <a:t>y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JetBrains Mono"/>
              </a:rPr>
              <a:t>=</a:t>
            </a:r>
            <a:r>
              <a:rPr lang="zh-CN" altLang="zh-CN" dirty="0">
                <a:solidFill>
                  <a:srgbClr val="0000FF"/>
                </a:solidFill>
                <a:latin typeface="宋体" panose="02010600030101010101" pitchFamily="2" charset="-122"/>
                <a:ea typeface="JetBrains Mono"/>
              </a:rPr>
              <a:t>5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JetBrains Mono"/>
              </a:rPr>
              <a:t>, </a:t>
            </a:r>
            <a:r>
              <a:rPr lang="zh-CN" altLang="zh-CN" dirty="0">
                <a:solidFill>
                  <a:srgbClr val="660099"/>
                </a:solidFill>
                <a:latin typeface="宋体" panose="02010600030101010101" pitchFamily="2" charset="-122"/>
                <a:ea typeface="JetBrains Mono"/>
              </a:rPr>
              <a:t>width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JetBrains Mono"/>
              </a:rPr>
              <a:t>=</a:t>
            </a:r>
            <a:r>
              <a:rPr lang="zh-CN" altLang="zh-CN" dirty="0">
                <a:solidFill>
                  <a:srgbClr val="0000FF"/>
                </a:solidFill>
                <a:latin typeface="宋体" panose="02010600030101010101" pitchFamily="2" charset="-122"/>
                <a:ea typeface="JetBrains Mono"/>
              </a:rPr>
              <a:t>80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JetBrains Mono"/>
              </a:rPr>
              <a:t>, </a:t>
            </a:r>
            <a:r>
              <a:rPr lang="zh-CN" altLang="zh-CN" dirty="0">
                <a:solidFill>
                  <a:srgbClr val="660099"/>
                </a:solidFill>
                <a:latin typeface="宋体" panose="02010600030101010101" pitchFamily="2" charset="-122"/>
                <a:ea typeface="JetBrains Mono"/>
              </a:rPr>
              <a:t>height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JetBrains Mono"/>
              </a:rPr>
              <a:t>=</a:t>
            </a:r>
            <a:r>
              <a:rPr lang="zh-CN" altLang="zh-CN" dirty="0">
                <a:solidFill>
                  <a:srgbClr val="0000FF"/>
                </a:solidFill>
                <a:latin typeface="宋体" panose="02010600030101010101" pitchFamily="2" charset="-122"/>
                <a:ea typeface="JetBrains Mono"/>
              </a:rPr>
              <a:t>20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JetBrains Mono"/>
              </a:rPr>
              <a:t>)</a:t>
            </a:r>
            <a:endParaRPr lang="zh-CN" altLang="zh-CN" sz="4400" dirty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55733" y="3304055"/>
            <a:ext cx="6096000" cy="34163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v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arName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 tkinter.StringVar(root, 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b="1" dirty="0">
                <a:solidFill>
                  <a:srgbClr val="008080"/>
                </a:solidFill>
                <a:latin typeface="Arial Unicode MS" panose="020B0604020202020204" pitchFamily="34" charset="-122"/>
                <a:ea typeface="JetBrains Mono"/>
              </a:rPr>
              <a:t>''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entryName = tkinter.Entry(</a:t>
            </a:r>
            <a:r>
              <a:rPr lang="zh-CN" altLang="zh-CN" dirty="0">
                <a:solidFill>
                  <a:srgbClr val="FF0000"/>
                </a:solidFill>
                <a:latin typeface="Arial Unicode MS" panose="020B0604020202020204" pitchFamily="34" charset="-122"/>
                <a:ea typeface="JetBrains Mono"/>
              </a:rPr>
              <a:t>root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                        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width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80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                        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textvariable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=varName)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entryName.place(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x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100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y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5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width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80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height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20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labelPwd = tkinter.Label(root,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                       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text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b="1" dirty="0">
                <a:solidFill>
                  <a:srgbClr val="008080"/>
                </a:solidFill>
                <a:latin typeface="Arial Unicode MS" panose="020B0604020202020204" pitchFamily="34" charset="-122"/>
                <a:ea typeface="JetBrains Mono"/>
              </a:rPr>
              <a:t>'User Pwd:'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                       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justify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=tkinter.RIGHT,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                       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anchor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 </a:t>
            </a:r>
            <a:r>
              <a:rPr lang="zh-CN" altLang="zh-CN" b="1" dirty="0">
                <a:solidFill>
                  <a:srgbClr val="008080"/>
                </a:solidFill>
                <a:latin typeface="Arial Unicode MS" panose="020B0604020202020204" pitchFamily="34" charset="-122"/>
                <a:ea typeface="JetBrains Mono"/>
              </a:rPr>
              <a:t>'e'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                       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width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80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labelPwd.place(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x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10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y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30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width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80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height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20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endParaRPr lang="zh-CN" altLang="zh-CN" sz="4400" dirty="0">
              <a:latin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29251" y="4332113"/>
            <a:ext cx="407427" cy="37789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314649" y="2786818"/>
            <a:ext cx="407427" cy="37789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58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126545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i="1" dirty="0">
                <a:solidFill>
                  <a:srgbClr val="808080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创建密码文本框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varPwd = tkinter.StringVar(root, 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b="1" dirty="0">
                <a:solidFill>
                  <a:srgbClr val="008080"/>
                </a:solidFill>
                <a:latin typeface="Arial Unicode MS" panose="020B0604020202020204" pitchFamily="34" charset="-122"/>
                <a:ea typeface="JetBrains Mono"/>
              </a:rPr>
              <a:t>''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entryPwd = tkinter.Entry(root,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                       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show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b="1" dirty="0">
                <a:solidFill>
                  <a:srgbClr val="008080"/>
                </a:solidFill>
                <a:latin typeface="Arial Unicode MS" panose="020B0604020202020204" pitchFamily="34" charset="-122"/>
                <a:ea typeface="JetBrains Mono"/>
              </a:rPr>
              <a:t>'*'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   </a:t>
            </a:r>
            <a:r>
              <a:rPr lang="zh-CN" altLang="zh-CN" i="1" dirty="0">
                <a:solidFill>
                  <a:srgbClr val="808080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不管输入什么，都显示星号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en-US" altLang="zh-CN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                </a:t>
            </a:r>
            <a:r>
              <a:rPr lang="zh-CN" altLang="zh-CN" dirty="0" smtClean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width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80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                       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textvariable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=varPwd)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entryPwd.place(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x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100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y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30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width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80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height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20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i="1" dirty="0">
                <a:solidFill>
                  <a:srgbClr val="808080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尝试自动填写用户名和密码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b="1" dirty="0">
                <a:solidFill>
                  <a:srgbClr val="000080"/>
                </a:solidFill>
                <a:latin typeface="Arial Unicode MS" panose="020B0604020202020204" pitchFamily="34" charset="-122"/>
                <a:ea typeface="JetBrains Mono"/>
              </a:rPr>
              <a:t>try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: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Arial Unicode MS" panose="020B0604020202020204" pitchFamily="34" charset="-122"/>
                <a:ea typeface="JetBrains Mono"/>
              </a:rPr>
              <a:t>with </a:t>
            </a:r>
            <a:r>
              <a:rPr lang="zh-CN" altLang="zh-CN" dirty="0">
                <a:solidFill>
                  <a:srgbClr val="000080"/>
                </a:solidFill>
                <a:latin typeface="Arial Unicode MS" panose="020B0604020202020204" pitchFamily="34" charset="-122"/>
                <a:ea typeface="JetBrains Mono"/>
              </a:rPr>
              <a:t>open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(filename) </a:t>
            </a:r>
            <a:r>
              <a:rPr lang="zh-CN" altLang="zh-CN" b="1" dirty="0">
                <a:solidFill>
                  <a:srgbClr val="000080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fp: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   n, p = fp.read().strip().split(</a:t>
            </a:r>
            <a:r>
              <a:rPr lang="zh-CN" altLang="zh-CN" b="1" dirty="0">
                <a:solidFill>
                  <a:srgbClr val="008080"/>
                </a:solidFill>
                <a:latin typeface="Arial Unicode MS" panose="020B0604020202020204" pitchFamily="34" charset="-122"/>
                <a:ea typeface="JetBrains Mono"/>
              </a:rPr>
              <a:t>','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   varName.set(n)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   varPwd.set(p)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b="1" dirty="0">
                <a:solidFill>
                  <a:srgbClr val="000080"/>
                </a:solidFill>
                <a:latin typeface="Arial Unicode MS" panose="020B0604020202020204" pitchFamily="34" charset="-122"/>
                <a:ea typeface="JetBrains Mono"/>
              </a:rPr>
              <a:t>except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: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Arial Unicode MS" panose="020B0604020202020204" pitchFamily="34" charset="-122"/>
                <a:ea typeface="JetBrains Mono"/>
              </a:rPr>
              <a:t>pass</a:t>
            </a:r>
            <a:endParaRPr lang="zh-CN" altLang="zh-CN" sz="4400" dirty="0"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34200" y="10834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i="1" dirty="0">
                <a:solidFill>
                  <a:srgbClr val="808080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记住我，复选框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rememberMe = tkinter.IntVar(root, 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i="1" dirty="0">
                <a:solidFill>
                  <a:srgbClr val="808080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选中时变量值为</a:t>
            </a:r>
            <a:r>
              <a:rPr lang="zh-CN" altLang="zh-CN" i="1" dirty="0">
                <a:solidFill>
                  <a:srgbClr val="808080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，未选中时变量值为</a:t>
            </a:r>
            <a:r>
              <a:rPr lang="zh-CN" altLang="zh-CN" i="1" dirty="0">
                <a:solidFill>
                  <a:srgbClr val="808080"/>
                </a:solidFill>
                <a:latin typeface="Arial Unicode MS" panose="020B0604020202020204" pitchFamily="34" charset="-122"/>
                <a:ea typeface="JetBrains Mono"/>
              </a:rPr>
              <a:t>0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，默认选中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checkRemember = tkinter.Checkbutton(root,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                                   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text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b="1" dirty="0">
                <a:solidFill>
                  <a:srgbClr val="008080"/>
                </a:solidFill>
                <a:latin typeface="Arial Unicode MS" panose="020B0604020202020204" pitchFamily="34" charset="-122"/>
                <a:ea typeface="JetBrains Mono"/>
              </a:rPr>
              <a:t>'Remember me?'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                                   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variable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=rememberMe,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                                   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onvalue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                                   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offvalue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checkRemember.place(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x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30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y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70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width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120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height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20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endParaRPr lang="zh-CN" altLang="zh-CN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920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3303" y="100647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i="1" dirty="0">
                <a:solidFill>
                  <a:srgbClr val="808080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登录按钮事件处理函数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b="1" dirty="0">
                <a:solidFill>
                  <a:srgbClr val="000080"/>
                </a:solidFill>
                <a:latin typeface="Arial Unicode MS" panose="020B0604020202020204" pitchFamily="34" charset="-122"/>
                <a:ea typeface="JetBrains Mono"/>
              </a:rPr>
              <a:t>def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login():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i="1" dirty="0">
                <a:solidFill>
                  <a:srgbClr val="808080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获取用户名和密码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name = entryName.get()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pwd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 entryPwd.get()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b="1" dirty="0" smtClean="0">
                <a:solidFill>
                  <a:srgbClr val="000080"/>
                </a:solidFill>
                <a:latin typeface="Arial Unicode MS" panose="020B0604020202020204" pitchFamily="34" charset="-122"/>
                <a:ea typeface="JetBrains Mono"/>
              </a:rPr>
              <a:t>if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name==</a:t>
            </a:r>
            <a:r>
              <a:rPr lang="zh-CN" altLang="zh-CN" b="1" dirty="0">
                <a:solidFill>
                  <a:srgbClr val="008080"/>
                </a:solidFill>
                <a:latin typeface="Arial Unicode MS" panose="020B0604020202020204" pitchFamily="34" charset="-122"/>
                <a:ea typeface="JetBrains Mono"/>
              </a:rPr>
              <a:t>'admin' </a:t>
            </a:r>
            <a:r>
              <a:rPr lang="zh-CN" altLang="zh-CN" b="1" dirty="0">
                <a:solidFill>
                  <a:srgbClr val="000080"/>
                </a:solidFill>
                <a:latin typeface="Arial Unicode MS" panose="020B0604020202020204" pitchFamily="34" charset="-122"/>
                <a:ea typeface="JetBrains Mono"/>
              </a:rPr>
              <a:t>and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pwd==</a:t>
            </a:r>
            <a:r>
              <a:rPr lang="zh-CN" altLang="zh-CN" b="1" dirty="0">
                <a:solidFill>
                  <a:srgbClr val="008080"/>
                </a:solidFill>
                <a:latin typeface="Arial Unicode MS" panose="020B0604020202020204" pitchFamily="34" charset="-122"/>
                <a:ea typeface="JetBrains Mono"/>
              </a:rPr>
              <a:t>'123456'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: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en-US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tkinter.</a:t>
            </a:r>
            <a:r>
              <a:rPr lang="zh-CN" altLang="zh-CN" dirty="0">
                <a:solidFill>
                  <a:srgbClr val="FF0000"/>
                </a:solidFill>
                <a:latin typeface="Arial Unicode MS" panose="020B0604020202020204" pitchFamily="34" charset="-122"/>
                <a:ea typeface="JetBrains Mono"/>
              </a:rPr>
              <a:t>messagebox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.showinfo(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title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b="1" dirty="0">
                <a:solidFill>
                  <a:srgbClr val="008080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b="1" dirty="0">
                <a:solidFill>
                  <a:srgbClr val="008080"/>
                </a:solidFill>
                <a:latin typeface="宋体" panose="02010600030101010101" pitchFamily="2" charset="-122"/>
              </a:rPr>
              <a:t>恭喜</a:t>
            </a:r>
            <a:r>
              <a:rPr lang="zh-CN" altLang="zh-CN" b="1" dirty="0">
                <a:solidFill>
                  <a:srgbClr val="008080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                                  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message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b="1" dirty="0">
                <a:solidFill>
                  <a:srgbClr val="008080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b="1" dirty="0">
                <a:solidFill>
                  <a:srgbClr val="008080"/>
                </a:solidFill>
                <a:latin typeface="宋体" panose="02010600030101010101" pitchFamily="2" charset="-122"/>
              </a:rPr>
              <a:t>登录成功！</a:t>
            </a:r>
            <a:r>
              <a:rPr lang="zh-CN" altLang="zh-CN" b="1" dirty="0">
                <a:solidFill>
                  <a:srgbClr val="008080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en-US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</a:t>
            </a:r>
            <a:r>
              <a:rPr lang="zh-CN" altLang="zh-CN" b="1" dirty="0">
                <a:solidFill>
                  <a:srgbClr val="000080"/>
                </a:solidFill>
                <a:latin typeface="Arial Unicode MS" panose="020B0604020202020204" pitchFamily="34" charset="-122"/>
                <a:ea typeface="JetBrains Mono"/>
              </a:rPr>
              <a:t>if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rememberMe.get() == </a:t>
            </a:r>
            <a:r>
              <a:rPr lang="zh-CN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: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       </a:t>
            </a:r>
            <a:r>
              <a:rPr lang="zh-CN" altLang="zh-CN" i="1" dirty="0">
                <a:solidFill>
                  <a:srgbClr val="808080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把登录成功的信息写入临时文件        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   </a:t>
            </a:r>
            <a:r>
              <a:rPr lang="zh-CN" altLang="zh-CN" b="1" dirty="0">
                <a:solidFill>
                  <a:srgbClr val="000080"/>
                </a:solidFill>
                <a:latin typeface="Arial Unicode MS" panose="020B0604020202020204" pitchFamily="34" charset="-122"/>
                <a:ea typeface="JetBrains Mono"/>
              </a:rPr>
              <a:t>with </a:t>
            </a:r>
            <a:r>
              <a:rPr lang="zh-CN" altLang="zh-CN" dirty="0">
                <a:solidFill>
                  <a:srgbClr val="000080"/>
                </a:solidFill>
                <a:latin typeface="Arial Unicode MS" panose="020B0604020202020204" pitchFamily="34" charset="-122"/>
                <a:ea typeface="JetBrains Mono"/>
              </a:rPr>
              <a:t>open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(filename, </a:t>
            </a:r>
            <a:r>
              <a:rPr lang="zh-CN" altLang="zh-CN" b="1" dirty="0">
                <a:solidFill>
                  <a:srgbClr val="008080"/>
                </a:solidFill>
                <a:latin typeface="Arial Unicode MS" panose="020B0604020202020204" pitchFamily="34" charset="-122"/>
                <a:ea typeface="JetBrains Mono"/>
              </a:rPr>
              <a:t>'w'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b="1" dirty="0">
                <a:solidFill>
                  <a:srgbClr val="000080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fp: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           fp.write(</a:t>
            </a:r>
            <a:r>
              <a:rPr lang="zh-CN" altLang="zh-CN" b="1" dirty="0">
                <a:solidFill>
                  <a:srgbClr val="008080"/>
                </a:solidFill>
                <a:latin typeface="Arial Unicode MS" panose="020B0604020202020204" pitchFamily="34" charset="-122"/>
                <a:ea typeface="JetBrains Mono"/>
              </a:rPr>
              <a:t>','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.join((name,pwd)))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latin typeface="Arial Unicode MS" panose="020B0604020202020204" pitchFamily="34" charset="-122"/>
                <a:ea typeface="JetBrains Mono"/>
              </a:rPr>
              <a:t>else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: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       </a:t>
            </a:r>
            <a:r>
              <a:rPr lang="zh-CN" altLang="zh-CN" b="1" dirty="0">
                <a:solidFill>
                  <a:srgbClr val="000080"/>
                </a:solidFill>
                <a:latin typeface="Arial Unicode MS" panose="020B0604020202020204" pitchFamily="34" charset="-122"/>
                <a:ea typeface="JetBrains Mono"/>
              </a:rPr>
              <a:t>try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: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           </a:t>
            </a:r>
            <a:r>
              <a:rPr lang="zh-CN" altLang="zh-CN" i="1" dirty="0">
                <a:solidFill>
                  <a:srgbClr val="808080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删除用于记录用户名和密码的临时文件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     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os.remove(filename)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       </a:t>
            </a:r>
            <a:r>
              <a:rPr lang="zh-CN" altLang="zh-CN" b="1" dirty="0">
                <a:solidFill>
                  <a:srgbClr val="000080"/>
                </a:solidFill>
                <a:latin typeface="Arial Unicode MS" panose="020B0604020202020204" pitchFamily="34" charset="-122"/>
                <a:ea typeface="JetBrains Mono"/>
              </a:rPr>
              <a:t>except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: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           </a:t>
            </a:r>
            <a:r>
              <a:rPr lang="zh-CN" altLang="zh-CN" b="1" dirty="0">
                <a:solidFill>
                  <a:srgbClr val="000080"/>
                </a:solidFill>
                <a:latin typeface="Arial Unicode MS" panose="020B0604020202020204" pitchFamily="34" charset="-122"/>
                <a:ea typeface="JetBrains Mono"/>
              </a:rPr>
              <a:t>pass</a:t>
            </a:r>
            <a:br>
              <a:rPr lang="zh-CN" altLang="zh-CN" b="1" dirty="0">
                <a:solidFill>
                  <a:srgbClr val="00008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b="1" dirty="0">
                <a:solidFill>
                  <a:srgbClr val="000080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en-US" altLang="zh-CN" b="1" dirty="0" smtClean="0">
                <a:solidFill>
                  <a:srgbClr val="000080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b="1" dirty="0" smtClean="0">
                <a:solidFill>
                  <a:srgbClr val="000080"/>
                </a:solidFill>
                <a:latin typeface="Arial Unicode MS" panose="020B0604020202020204" pitchFamily="34" charset="-122"/>
                <a:ea typeface="JetBrains Mono"/>
              </a:rPr>
              <a:t>else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: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en-US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tkinter.messagebox.showerror(</a:t>
            </a:r>
            <a:r>
              <a:rPr lang="zh-CN" altLang="zh-CN" b="1" dirty="0">
                <a:solidFill>
                  <a:srgbClr val="008080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b="1" dirty="0">
                <a:solidFill>
                  <a:srgbClr val="008080"/>
                </a:solidFill>
                <a:latin typeface="宋体" panose="02010600030101010101" pitchFamily="2" charset="-122"/>
              </a:rPr>
              <a:t>警告</a:t>
            </a:r>
            <a:r>
              <a:rPr lang="zh-CN" altLang="zh-CN" b="1" dirty="0">
                <a:solidFill>
                  <a:srgbClr val="008080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                                   </a:t>
            </a:r>
            <a:r>
              <a:rPr lang="zh-CN" altLang="zh-CN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message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b="1" dirty="0">
                <a:solidFill>
                  <a:srgbClr val="008080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b="1" dirty="0">
                <a:solidFill>
                  <a:srgbClr val="008080"/>
                </a:solidFill>
                <a:latin typeface="宋体" panose="02010600030101010101" pitchFamily="2" charset="-122"/>
              </a:rPr>
              <a:t>用户名或密码错误</a:t>
            </a:r>
            <a:r>
              <a:rPr lang="zh-CN" altLang="zh-CN" b="1" dirty="0">
                <a:solidFill>
                  <a:srgbClr val="008080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endParaRPr lang="zh-CN" altLang="zh-CN" sz="4400" dirty="0">
              <a:latin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35876" y="1111964"/>
            <a:ext cx="407427" cy="37789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91363" y="1111964"/>
            <a:ext cx="5367617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600" i="1" dirty="0">
                <a:solidFill>
                  <a:srgbClr val="808080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创建按钮组件，同时设置按钮事件处理函数</a:t>
            </a:r>
            <a:b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buttonOk = tkinter.Button(root,</a:t>
            </a:r>
            <a:b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                       </a:t>
            </a:r>
            <a:r>
              <a:rPr lang="zh-CN" altLang="zh-CN" sz="1600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text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600" b="1" dirty="0">
                <a:solidFill>
                  <a:srgbClr val="008080"/>
                </a:solidFill>
                <a:latin typeface="Arial Unicode MS" panose="020B0604020202020204" pitchFamily="34" charset="-122"/>
                <a:ea typeface="JetBrains Mono"/>
              </a:rPr>
              <a:t>'Login'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 </a:t>
            </a:r>
            <a:r>
              <a:rPr lang="zh-CN" altLang="zh-CN" sz="1600" i="1" dirty="0">
                <a:solidFill>
                  <a:srgbClr val="808080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设置按钮上显示的文本</a:t>
            </a:r>
            <a:b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                   </a:t>
            </a:r>
            <a:r>
              <a:rPr lang="zh-CN" altLang="zh-CN" sz="1600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command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=login) </a:t>
            </a:r>
            <a:endParaRPr lang="en-US" altLang="zh-CN" sz="1600" dirty="0" smtClean="0">
              <a:solidFill>
                <a:srgbClr val="000000"/>
              </a:solidFill>
              <a:latin typeface="Arial Unicode MS" panose="020B0604020202020204" pitchFamily="34" charset="-122"/>
              <a:ea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600" i="1" dirty="0" smtClean="0">
                <a:solidFill>
                  <a:srgbClr val="808080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设置按钮的单击事件处理函数</a:t>
            </a:r>
            <a:b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buttonOk.place(</a:t>
            </a:r>
            <a:r>
              <a:rPr lang="zh-CN" altLang="zh-CN" sz="1600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x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6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30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600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y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6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100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600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width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6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50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600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height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6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20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600" i="1" dirty="0" smtClean="0">
                <a:solidFill>
                  <a:srgbClr val="808080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取消按钮的事件处理函数</a:t>
            </a:r>
            <a:b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600" b="1" dirty="0">
                <a:solidFill>
                  <a:srgbClr val="000080"/>
                </a:solidFill>
                <a:latin typeface="Arial Unicode MS" panose="020B0604020202020204" pitchFamily="34" charset="-122"/>
                <a:ea typeface="JetBrains Mono"/>
              </a:rPr>
              <a:t>def 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cancel():</a:t>
            </a:r>
            <a:b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600" i="1" dirty="0">
                <a:solidFill>
                  <a:srgbClr val="808080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清空用户输入的用户名和密码</a:t>
            </a:r>
            <a:b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varName.set(</a:t>
            </a:r>
            <a:r>
              <a:rPr lang="zh-CN" altLang="zh-CN" sz="1600" b="1" dirty="0">
                <a:solidFill>
                  <a:srgbClr val="008080"/>
                </a:solidFill>
                <a:latin typeface="Arial Unicode MS" panose="020B0604020202020204" pitchFamily="34" charset="-122"/>
                <a:ea typeface="JetBrains Mono"/>
              </a:rPr>
              <a:t>''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varPwd.set(</a:t>
            </a:r>
            <a:r>
              <a:rPr lang="zh-CN" altLang="zh-CN" sz="1600" b="1" dirty="0">
                <a:solidFill>
                  <a:srgbClr val="008080"/>
                </a:solidFill>
                <a:latin typeface="Arial Unicode MS" panose="020B0604020202020204" pitchFamily="34" charset="-122"/>
                <a:ea typeface="JetBrains Mono"/>
              </a:rPr>
              <a:t>''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buttonCancel = tkinter.Button(root,</a:t>
            </a:r>
            <a:b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                            </a:t>
            </a:r>
            <a:r>
              <a:rPr lang="zh-CN" altLang="zh-CN" sz="1600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text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600" b="1" dirty="0">
                <a:solidFill>
                  <a:srgbClr val="008080"/>
                </a:solidFill>
                <a:latin typeface="Arial Unicode MS" panose="020B0604020202020204" pitchFamily="34" charset="-122"/>
                <a:ea typeface="JetBrains Mono"/>
              </a:rPr>
              <a:t>'Cancel'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                            </a:t>
            </a:r>
            <a:r>
              <a:rPr lang="zh-CN" altLang="zh-CN" sz="1600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command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=cancel)</a:t>
            </a:r>
            <a:b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buttonCancel.place(</a:t>
            </a:r>
            <a:r>
              <a:rPr lang="zh-CN" altLang="zh-CN" sz="1600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x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6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90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600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y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6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100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600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width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6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50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600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height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6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20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endParaRPr lang="zh-CN" altLang="zh-CN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600" i="1" dirty="0" smtClean="0">
                <a:solidFill>
                  <a:srgbClr val="808080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启动消息循环</a:t>
            </a:r>
            <a:b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root.mainloop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()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288741" y="5627712"/>
            <a:ext cx="407427" cy="37789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6383936" y="2797315"/>
            <a:ext cx="407427" cy="37789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0070C0"/>
                </a:solidFill>
              </a:rPr>
              <a:t>3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1278666" y="1882915"/>
            <a:ext cx="407427" cy="37789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10525630" y="4213739"/>
            <a:ext cx="407427" cy="37789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0070C0"/>
                </a:solidFill>
              </a:rPr>
              <a:t>3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9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defTabSz="914400" fontAlgn="base">
              <a:buNone/>
            </a:pP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1</a:t>
            </a:r>
            <a:r>
              <a:rPr lang="en-US" altLang="zh-CN" strike="noStrike" kern="1200" baseline="0" noProof="1">
                <a:latin typeface="+mj-lt"/>
                <a:ea typeface="+mj-ea"/>
                <a:cs typeface="+mj-cs"/>
              </a:rPr>
              <a:t>2</a:t>
            </a: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.</a:t>
            </a:r>
            <a:r>
              <a:rPr lang="en-US" altLang="zh-CN" strike="noStrike" kern="1200" baseline="0" noProof="1">
                <a:latin typeface="+mj-lt"/>
                <a:ea typeface="+mj-ea"/>
                <a:cs typeface="+mj-cs"/>
              </a:rPr>
              <a:t>3</a:t>
            </a: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  选择类组件应用</a:t>
            </a:r>
          </a:p>
        </p:txBody>
      </p:sp>
      <p:sp>
        <p:nvSpPr>
          <p:cNvPr id="6963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 fontAlgn="base">
              <a:buSzPct val="90000"/>
              <a:buFont typeface="Wingdings" panose="05000000000000000000" charset="0"/>
              <a:buChar char="§"/>
            </a:pPr>
            <a:r>
              <a:rPr sz="2400" b="1" strike="noStrike" kern="1200" baseline="0" noProof="1">
                <a:latin typeface="+mn-lt"/>
                <a:ea typeface="+mn-ea"/>
                <a:cs typeface="+mn-cs"/>
              </a:rPr>
              <a:t>例1</a:t>
            </a:r>
            <a:r>
              <a:rPr lang="en-US" sz="2400" b="1" strike="noStrike" kern="1200" baseline="0" noProof="1">
                <a:latin typeface="+mn-lt"/>
                <a:ea typeface="+mn-ea"/>
                <a:cs typeface="+mn-cs"/>
              </a:rPr>
              <a:t>2</a:t>
            </a:r>
            <a:r>
              <a:rPr sz="2400" b="1" strike="noStrike" kern="1200" baseline="0" noProof="1">
                <a:latin typeface="+mn-lt"/>
                <a:ea typeface="+mn-ea"/>
                <a:cs typeface="+mn-cs"/>
              </a:rPr>
              <a:t>-2</a:t>
            </a:r>
            <a:r>
              <a:rPr sz="2400" strike="noStrike" kern="1200" baseline="0" noProof="1">
                <a:latin typeface="+mn-lt"/>
                <a:ea typeface="+mn-ea"/>
                <a:cs typeface="+mn-cs"/>
              </a:rPr>
              <a:t>  tkinter单选钮、复选框、组合框、列表框综合运用案例。</a:t>
            </a:r>
          </a:p>
          <a:p>
            <a:pPr marL="0" indent="0" defTabSz="914400" fontAlgn="base">
              <a:buSzPct val="90000"/>
              <a:buFont typeface="Wingdings" panose="05000000000000000000" pitchFamily="2" charset="2"/>
              <a:buNone/>
            </a:pPr>
            <a:endParaRPr lang="zh-CN" altLang="en-US" sz="1800" strike="noStrike" kern="1200" baseline="0" noProof="1">
              <a:latin typeface="+mn-lt"/>
              <a:ea typeface="+mn-ea"/>
              <a:cs typeface="+mn-cs"/>
              <a:hlinkClick r:id="rId2" action="ppaction://hlinkfile"/>
            </a:endParaRPr>
          </a:p>
          <a:p>
            <a:pPr marL="0" indent="0" defTabSz="914400" fontAlgn="base">
              <a:buSzPct val="90000"/>
              <a:buFont typeface="Wingdings" panose="05000000000000000000" pitchFamily="2" charset="2"/>
              <a:buNone/>
            </a:pPr>
            <a:r>
              <a:rPr lang="zh-CN" altLang="en-US" sz="2400" strike="noStrike" kern="1200" baseline="0" noProof="1">
                <a:latin typeface="+mn-lt"/>
                <a:ea typeface="+mn-ea"/>
                <a:cs typeface="+mn-cs"/>
              </a:rPr>
              <a:t>code\例1</a:t>
            </a:r>
            <a:r>
              <a:rPr lang="en-US" altLang="zh-CN" sz="2400" strike="noStrike" kern="1200" baseline="0" noProof="1">
                <a:latin typeface="+mn-lt"/>
                <a:ea typeface="+mn-ea"/>
                <a:cs typeface="+mn-cs"/>
              </a:rPr>
              <a:t>2_</a:t>
            </a:r>
            <a:r>
              <a:rPr lang="zh-CN" altLang="en-US" sz="2400" strike="noStrike" kern="1200" baseline="0" noProof="1">
                <a:latin typeface="+mn-lt"/>
                <a:ea typeface="+mn-ea"/>
                <a:cs typeface="+mn-cs"/>
              </a:rPr>
              <a:t>2.pyw</a:t>
            </a:r>
          </a:p>
        </p:txBody>
      </p:sp>
      <p:pic>
        <p:nvPicPr>
          <p:cNvPr id="67587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588" y="2778125"/>
            <a:ext cx="3943350" cy="3094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defTabSz="914400" fontAlgn="base">
              <a:buNone/>
            </a:pP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1</a:t>
            </a:r>
            <a:r>
              <a:rPr lang="en-US" altLang="zh-CN" strike="noStrike" kern="1200" baseline="0" noProof="1">
                <a:latin typeface="+mj-lt"/>
                <a:ea typeface="+mj-ea"/>
                <a:cs typeface="+mj-cs"/>
              </a:rPr>
              <a:t>2</a:t>
            </a: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.4  简单画图程序</a:t>
            </a:r>
          </a:p>
        </p:txBody>
      </p:sp>
      <p:sp>
        <p:nvSpPr>
          <p:cNvPr id="7577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 fontAlgn="base">
              <a:buSzPct val="90000"/>
              <a:buFont typeface="Wingdings" panose="05000000000000000000" charset="0"/>
              <a:buChar char="§"/>
            </a:pPr>
            <a:r>
              <a:rPr sz="2400" b="1" strike="noStrike" kern="1200" baseline="0" noProof="1">
                <a:latin typeface="+mn-lt"/>
                <a:ea typeface="+mn-ea"/>
                <a:cs typeface="+mn-cs"/>
              </a:rPr>
              <a:t>例1</a:t>
            </a:r>
            <a:r>
              <a:rPr lang="en-US" sz="2400" b="1" strike="noStrike" kern="1200" baseline="0" noProof="1">
                <a:latin typeface="+mn-lt"/>
                <a:ea typeface="+mn-ea"/>
                <a:cs typeface="+mn-cs"/>
              </a:rPr>
              <a:t>2</a:t>
            </a:r>
            <a:r>
              <a:rPr sz="2400" b="1" strike="noStrike" kern="1200" baseline="0" noProof="1">
                <a:latin typeface="+mn-lt"/>
                <a:ea typeface="+mn-ea"/>
                <a:cs typeface="+mn-cs"/>
              </a:rPr>
              <a:t>-</a:t>
            </a:r>
            <a:r>
              <a:rPr lang="en-US" sz="2400" b="1" strike="noStrike" kern="1200" baseline="0" noProof="1">
                <a:latin typeface="+mn-lt"/>
                <a:ea typeface="+mn-ea"/>
                <a:cs typeface="+mn-cs"/>
              </a:rPr>
              <a:t>3</a:t>
            </a:r>
            <a:r>
              <a:rPr sz="2400" strike="noStrike" kern="1200" baseline="0" noProof="1">
                <a:latin typeface="+mn-lt"/>
                <a:ea typeface="+mn-ea"/>
                <a:cs typeface="+mn-cs"/>
              </a:rPr>
              <a:t>  使用tkinter实现画图程序。</a:t>
            </a:r>
          </a:p>
          <a:p>
            <a:pPr marL="0" indent="0" defTabSz="914400" fontAlgn="base">
              <a:buSzPct val="90000"/>
              <a:buFont typeface="Wingdings" panose="05000000000000000000" charset="0"/>
              <a:buNone/>
            </a:pPr>
            <a:endParaRPr sz="2400" strike="noStrike" kern="1200" baseline="0" noProof="1">
              <a:latin typeface="+mn-lt"/>
              <a:ea typeface="+mn-ea"/>
              <a:cs typeface="+mn-cs"/>
            </a:endParaRPr>
          </a:p>
          <a:p>
            <a:pPr marL="0" indent="0" defTabSz="914400" fontAlgn="base">
              <a:buSzPct val="90000"/>
              <a:buFont typeface="Wingdings" panose="05000000000000000000" charset="0"/>
              <a:buNone/>
            </a:pPr>
            <a:r>
              <a:rPr sz="2400" strike="noStrike" kern="1200" baseline="0" noProof="1">
                <a:latin typeface="+mn-lt"/>
                <a:ea typeface="+mn-ea"/>
                <a:cs typeface="+mn-cs"/>
              </a:rPr>
              <a:t>code\例1</a:t>
            </a:r>
            <a:r>
              <a:rPr lang="en-US" sz="2400" strike="noStrike" kern="1200" baseline="0" noProof="1">
                <a:latin typeface="+mn-lt"/>
                <a:ea typeface="+mn-ea"/>
                <a:cs typeface="+mn-cs"/>
              </a:rPr>
              <a:t>2_3</a:t>
            </a:r>
            <a:r>
              <a:rPr sz="2400" strike="noStrike" kern="1200" baseline="0" noProof="1">
                <a:latin typeface="+mn-lt"/>
                <a:ea typeface="+mn-ea"/>
                <a:cs typeface="+mn-cs"/>
              </a:rPr>
              <a:t>.pyw</a:t>
            </a:r>
            <a:endParaRPr lang="zh-CN" altLang="en-US" sz="1800" strike="noStrike" kern="1200" baseline="0" noProof="1">
              <a:latin typeface="+mn-lt"/>
              <a:ea typeface="+mn-ea"/>
              <a:cs typeface="+mn-cs"/>
            </a:endParaRPr>
          </a:p>
        </p:txBody>
      </p:sp>
      <p:pic>
        <p:nvPicPr>
          <p:cNvPr id="69635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863" y="3248025"/>
            <a:ext cx="4160837" cy="2809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defTabSz="914400" fontAlgn="base">
              <a:buNone/>
            </a:pP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1</a:t>
            </a:r>
            <a:r>
              <a:rPr lang="en-US" altLang="zh-CN" strike="noStrike" kern="1200" baseline="0" noProof="1">
                <a:latin typeface="+mj-lt"/>
                <a:ea typeface="+mj-ea"/>
                <a:cs typeface="+mj-cs"/>
              </a:rPr>
              <a:t>2</a:t>
            </a: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.5  电子时钟</a:t>
            </a:r>
          </a:p>
        </p:txBody>
      </p:sp>
      <p:sp>
        <p:nvSpPr>
          <p:cNvPr id="7680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 fontAlgn="base">
              <a:buSzPct val="90000"/>
              <a:buFont typeface="Wingdings" panose="05000000000000000000" charset="0"/>
              <a:buChar char="§"/>
            </a:pPr>
            <a:r>
              <a:rPr sz="2400" b="1" strike="noStrike" kern="1200" baseline="0" noProof="1">
                <a:latin typeface="+mn-lt"/>
                <a:ea typeface="+mn-ea"/>
                <a:cs typeface="+mn-cs"/>
              </a:rPr>
              <a:t>例1</a:t>
            </a:r>
            <a:r>
              <a:rPr lang="en-US" sz="2400" b="1" strike="noStrike" kern="1200" baseline="0" noProof="1">
                <a:latin typeface="+mn-lt"/>
                <a:ea typeface="+mn-ea"/>
                <a:cs typeface="+mn-cs"/>
              </a:rPr>
              <a:t>2</a:t>
            </a:r>
            <a:r>
              <a:rPr sz="2400" b="1" strike="noStrike" kern="1200" baseline="0" noProof="1">
                <a:latin typeface="+mn-lt"/>
                <a:ea typeface="+mn-ea"/>
                <a:cs typeface="+mn-cs"/>
              </a:rPr>
              <a:t>-</a:t>
            </a:r>
            <a:r>
              <a:rPr lang="en-US" sz="2400" b="1" strike="noStrike" kern="1200" baseline="0" noProof="1">
                <a:latin typeface="+mn-lt"/>
                <a:ea typeface="+mn-ea"/>
                <a:cs typeface="+mn-cs"/>
              </a:rPr>
              <a:t>4</a:t>
            </a:r>
            <a:r>
              <a:rPr sz="2400" strike="noStrike" kern="1200" baseline="0" noProof="1">
                <a:latin typeface="+mn-lt"/>
                <a:ea typeface="+mn-ea"/>
                <a:cs typeface="+mn-cs"/>
              </a:rPr>
              <a:t>  使用tkinter实现电子时钟。</a:t>
            </a:r>
          </a:p>
          <a:p>
            <a:pPr marL="0" indent="0" defTabSz="914400" fontAlgn="base">
              <a:buSzPct val="90000"/>
              <a:buFont typeface="Wingdings" panose="05000000000000000000" charset="0"/>
              <a:buNone/>
            </a:pPr>
            <a:endParaRPr sz="2400" strike="noStrike" kern="1200" baseline="0" noProof="1">
              <a:latin typeface="+mn-lt"/>
              <a:ea typeface="+mn-ea"/>
              <a:cs typeface="+mn-cs"/>
            </a:endParaRPr>
          </a:p>
          <a:p>
            <a:pPr marL="0" indent="0" defTabSz="914400" fontAlgn="base">
              <a:buSzPct val="90000"/>
              <a:buFont typeface="Wingdings" panose="05000000000000000000" charset="0"/>
              <a:buNone/>
            </a:pPr>
            <a:r>
              <a:rPr sz="2400" strike="noStrike" kern="1200" baseline="0" noProof="1">
                <a:latin typeface="+mn-lt"/>
                <a:ea typeface="+mn-ea"/>
                <a:cs typeface="+mn-cs"/>
              </a:rPr>
              <a:t>code\例1</a:t>
            </a:r>
            <a:r>
              <a:rPr lang="en-US" sz="2400" strike="noStrike" kern="1200" baseline="0" noProof="1">
                <a:latin typeface="+mn-lt"/>
                <a:ea typeface="+mn-ea"/>
                <a:cs typeface="+mn-cs"/>
              </a:rPr>
              <a:t>2_4</a:t>
            </a:r>
            <a:r>
              <a:rPr sz="2400" strike="noStrike" kern="1200" baseline="0" noProof="1">
                <a:latin typeface="+mn-lt"/>
                <a:ea typeface="+mn-ea"/>
                <a:cs typeface="+mn-cs"/>
              </a:rPr>
              <a:t>.pyw</a:t>
            </a:r>
            <a:endParaRPr lang="zh-CN" altLang="en-US" sz="1800" strike="noStrike" kern="1200" baseline="0" noProof="1">
              <a:latin typeface="+mn-lt"/>
              <a:ea typeface="+mn-ea"/>
              <a:cs typeface="+mn-cs"/>
            </a:endParaRPr>
          </a:p>
        </p:txBody>
      </p:sp>
      <p:pic>
        <p:nvPicPr>
          <p:cNvPr id="70659" name="图片 12" descr="7]8PI`M)_34O`63[0_2JLV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768" y="3569335"/>
            <a:ext cx="4249737" cy="866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defTabSz="914400" fontAlgn="base">
              <a:buNone/>
            </a:pP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12.6  屏幕颜色选择器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charset="0"/>
              <a:buChar char="§"/>
            </a:pPr>
            <a:r>
              <a:rPr sz="2400" b="1" strike="noStrike" noProof="1"/>
              <a:t>例12-5</a:t>
            </a:r>
            <a:r>
              <a:rPr sz="2400" strike="noStrike" noProof="1"/>
              <a:t>  获取并显示屏幕任意位置的颜色。</a:t>
            </a:r>
          </a:p>
          <a:p>
            <a:pPr marL="0" indent="0" fontAlgn="base">
              <a:buNone/>
            </a:pPr>
            <a:endParaRPr lang="zh-CN" altLang="en-US" sz="1800" strike="noStrike" noProof="1"/>
          </a:p>
          <a:p>
            <a:pPr marL="0" indent="0" fontAlgn="base">
              <a:buNone/>
            </a:pPr>
            <a:r>
              <a:rPr lang="zh-CN" altLang="en-US" sz="2400" strike="noStrike" noProof="1"/>
              <a:t>code\例1</a:t>
            </a:r>
            <a:r>
              <a:rPr lang="en-US" altLang="zh-CN" sz="2400" strike="noStrike" noProof="1"/>
              <a:t>2_5</a:t>
            </a:r>
            <a:r>
              <a:rPr lang="zh-CN" altLang="en-US" sz="2400" strike="noStrike" noProof="1"/>
              <a:t>.pyw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charset="0"/>
              <a:buChar char="§"/>
            </a:pPr>
            <a:r>
              <a:rPr sz="2400" b="1" strike="noStrike" noProof="1"/>
              <a:t>例12-6</a:t>
            </a:r>
            <a:r>
              <a:rPr sz="2400" strike="noStrike" noProof="1"/>
              <a:t>  使用tkinter实现抽奖式提问程序。</a:t>
            </a:r>
          </a:p>
          <a:p>
            <a:pPr marL="0" indent="0" fontAlgn="base">
              <a:buFont typeface="Wingdings" panose="05000000000000000000" charset="0"/>
              <a:buNone/>
            </a:pPr>
            <a:endParaRPr sz="2400" strike="noStrike" noProof="1"/>
          </a:p>
          <a:p>
            <a:pPr marL="0" indent="0" fontAlgn="base">
              <a:buNone/>
            </a:pPr>
            <a:r>
              <a:rPr lang="en-US" altLang="zh-CN" sz="2400" strike="noStrike" noProof="1"/>
              <a:t>code\例12_6.pyw</a:t>
            </a:r>
          </a:p>
        </p:txBody>
      </p:sp>
      <p:sp>
        <p:nvSpPr>
          <p:cNvPr id="71681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defTabSz="914400" fontAlgn="base">
              <a:buNone/>
            </a:pP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12.7  抽奖式提问程序</a:t>
            </a:r>
          </a:p>
        </p:txBody>
      </p:sp>
      <p:pic>
        <p:nvPicPr>
          <p:cNvPr id="20" name="图片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542280" y="2173605"/>
            <a:ext cx="2670810" cy="3693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12.8  简易计算器程序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例12-7</a:t>
            </a:r>
            <a:r>
              <a:rPr lang="en-US" sz="2400" dirty="0"/>
              <a:t>  </a:t>
            </a:r>
            <a:r>
              <a:rPr lang="en-US" sz="2400" dirty="0" err="1"/>
              <a:t>使用tkinter实现计算器程序</a:t>
            </a:r>
            <a:r>
              <a:rPr lang="en-US" sz="2400" dirty="0"/>
              <a:t>。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code\例12_7.pyw</a:t>
            </a:r>
            <a:endParaRPr lang="en-US" altLang="zh-CN" sz="2400" strike="noStrike" noProof="1">
              <a:sym typeface="+mn-ea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59</a:t>
            </a:fld>
            <a:endParaRPr lang="zh-CN" altLang="en-US"/>
          </a:p>
        </p:txBody>
      </p:sp>
      <p:pic>
        <p:nvPicPr>
          <p:cNvPr id="21" name="图片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933950" y="2295525"/>
            <a:ext cx="3033395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754182"/>
              </p:ext>
            </p:extLst>
          </p:nvPr>
        </p:nvGraphicFramePr>
        <p:xfrm>
          <a:off x="1760538" y="2320396"/>
          <a:ext cx="7935912" cy="3262312"/>
        </p:xfrm>
        <a:graphic>
          <a:graphicData uri="http://schemas.openxmlformats.org/drawingml/2006/table">
            <a:tbl>
              <a:tblPr/>
              <a:tblGrid>
                <a:gridCol w="39679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79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7789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</a:rPr>
                        <a:t>属性</a:t>
                      </a:r>
                    </a:p>
                  </a:txBody>
                  <a:tcPr marL="47635" marR="47635" marT="66694" marB="66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描述</a:t>
                      </a:r>
                    </a:p>
                  </a:txBody>
                  <a:tcPr marL="47635" marR="47635" marT="66694" marB="66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7789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Dimension</a:t>
                      </a:r>
                    </a:p>
                  </a:txBody>
                  <a:tcPr marL="47635" marR="47635" marT="66694" marB="66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</a:rPr>
                        <a:t>控件</a:t>
                      </a:r>
                      <a:r>
                        <a:rPr lang="zh-CN" altLang="en-US" sz="1800" dirty="0" smtClean="0">
                          <a:effectLst/>
                        </a:rPr>
                        <a:t>大小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47635" marR="47635" marT="66694" marB="66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7789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Color</a:t>
                      </a:r>
                    </a:p>
                  </a:txBody>
                  <a:tcPr marL="47635" marR="47635" marT="66694" marB="66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</a:rPr>
                        <a:t>控件</a:t>
                      </a:r>
                      <a:r>
                        <a:rPr lang="zh-CN" altLang="en-US" sz="1800" dirty="0" smtClean="0">
                          <a:effectLst/>
                        </a:rPr>
                        <a:t>颜色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47635" marR="47635" marT="66694" marB="66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7789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Font</a:t>
                      </a:r>
                    </a:p>
                  </a:txBody>
                  <a:tcPr marL="47635" marR="47635" marT="66694" marB="66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</a:rPr>
                        <a:t>控件</a:t>
                      </a:r>
                      <a:r>
                        <a:rPr lang="zh-CN" altLang="en-US" sz="1800" dirty="0" smtClean="0">
                          <a:effectLst/>
                        </a:rPr>
                        <a:t>字体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47635" marR="47635" marT="66694" marB="66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7789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Anchor</a:t>
                      </a:r>
                    </a:p>
                  </a:txBody>
                  <a:tcPr marL="47635" marR="47635" marT="66694" marB="66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</a:rPr>
                        <a:t>锚</a:t>
                      </a:r>
                      <a:r>
                        <a:rPr lang="zh-CN" altLang="en-US" sz="1800" dirty="0" smtClean="0">
                          <a:effectLst/>
                        </a:rPr>
                        <a:t>点，对齐方式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47635" marR="47635" marT="66694" marB="66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7789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Relief</a:t>
                      </a:r>
                    </a:p>
                  </a:txBody>
                  <a:tcPr marL="47635" marR="47635" marT="66694" marB="66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</a:rPr>
                        <a:t>控件</a:t>
                      </a:r>
                      <a:r>
                        <a:rPr lang="zh-CN" altLang="en-US" sz="1800" dirty="0" smtClean="0">
                          <a:effectLst/>
                        </a:rPr>
                        <a:t>样式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47635" marR="47635" marT="66694" marB="66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7789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Bitmap</a:t>
                      </a:r>
                    </a:p>
                  </a:txBody>
                  <a:tcPr marL="47635" marR="47635" marT="66694" marB="66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 smtClean="0">
                          <a:effectLst/>
                        </a:rPr>
                        <a:t>位图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47635" marR="47635" marT="66694" marB="66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7789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Cursor</a:t>
                      </a:r>
                    </a:p>
                  </a:txBody>
                  <a:tcPr marL="47635" marR="47635" marT="66694" marB="66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 smtClean="0">
                          <a:effectLst/>
                        </a:rPr>
                        <a:t>光标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47635" marR="47635" marT="66694" marB="66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439" name="Rectangle 1"/>
          <p:cNvSpPr>
            <a:spLocks noChangeArrowheads="1"/>
          </p:cNvSpPr>
          <p:nvPr/>
        </p:nvSpPr>
        <p:spPr bwMode="auto">
          <a:xfrm>
            <a:off x="1283758" y="1064683"/>
            <a:ext cx="7810500" cy="1255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2696" rIns="0" bIns="12696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333333"/>
                </a:solidFill>
                <a:ea typeface="Helvetica Neue"/>
                <a:cs typeface="Helvetica Neue"/>
              </a:rPr>
              <a:t>标准属性</a:t>
            </a:r>
            <a:endParaRPr lang="zh-CN" altLang="en-US" sz="4800" b="1" dirty="0">
              <a:solidFill>
                <a:srgbClr val="333333"/>
              </a:solidFill>
              <a:ea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333333"/>
                </a:solidFill>
                <a:ea typeface="Helvetica Neue"/>
                <a:cs typeface="Helvetica Neue"/>
              </a:rPr>
              <a:t>       标准属性也就是所有控件的共同属性，如大小，字体和颜色等等</a:t>
            </a:r>
            <a:r>
              <a:rPr lang="zh-CN" altLang="en-US" sz="1600" dirty="0">
                <a:solidFill>
                  <a:srgbClr val="333333"/>
                </a:solidFill>
                <a:ea typeface="Helvetica Neue"/>
                <a:cs typeface="Helvetica Neue"/>
              </a:rPr>
              <a:t>。</a:t>
            </a:r>
            <a:endParaRPr lang="zh-CN" altLang="en-US" sz="1400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/>
            </a:r>
            <a:br>
              <a:rPr lang="zh-CN" altLang="en-US" sz="1800" dirty="0"/>
            </a:b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5789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12.9  定时自动关闭的窗口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例12-8</a:t>
            </a:r>
            <a:r>
              <a:rPr lang="en-US" sz="2400" dirty="0"/>
              <a:t>  </a:t>
            </a:r>
            <a:r>
              <a:rPr lang="en-US" sz="2400" dirty="0" err="1"/>
              <a:t>使用tkinter实现定时自动关闭的窗口</a:t>
            </a:r>
            <a:r>
              <a:rPr lang="en-US" sz="2400" dirty="0"/>
              <a:t>。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code\例12_8.pyw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60</a:t>
            </a:fld>
            <a:endParaRPr lang="zh-CN" altLang="en-US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767580" y="2348230"/>
            <a:ext cx="3754755" cy="305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 noChangeArrowheads="1"/>
          </p:cNvSpPr>
          <p:nvPr>
            <p:ph type="title"/>
          </p:nvPr>
        </p:nvSpPr>
        <p:spPr>
          <a:xfrm>
            <a:off x="411256" y="0"/>
            <a:ext cx="9602788" cy="10493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mtClean="0">
                <a:ea typeface="宋体" panose="02010600030101010101" pitchFamily="2" charset="-122"/>
              </a:rPr>
              <a:t>基于</a:t>
            </a:r>
            <a:r>
              <a:rPr lang="en-US" altLang="zh-CN" smtClean="0">
                <a:ea typeface="宋体" panose="02010600030101010101" pitchFamily="2" charset="-122"/>
              </a:rPr>
              <a:t>wxPython</a:t>
            </a:r>
            <a:r>
              <a:rPr lang="zh-CN" altLang="zh-CN" smtClean="0">
                <a:ea typeface="宋体" panose="02010600030101010101" pitchFamily="2" charset="-122"/>
              </a:rPr>
              <a:t>的图形用户界面设计入门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73731" name="内容占位符 2"/>
          <p:cNvSpPr>
            <a:spLocks noGrp="1" noChangeArrowheads="1"/>
          </p:cNvSpPr>
          <p:nvPr>
            <p:ph idx="1"/>
          </p:nvPr>
        </p:nvSpPr>
        <p:spPr>
          <a:xfrm>
            <a:off x="911225" y="1557338"/>
            <a:ext cx="9602788" cy="3294062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wxPython</a:t>
            </a:r>
            <a:r>
              <a:rPr lang="zh-CN" altLang="zh-CN" sz="2800" smtClean="0">
                <a:ea typeface="宋体" panose="02010600030101010101" pitchFamily="2" charset="-122"/>
              </a:rPr>
              <a:t>是作为优秀的跨平台</a:t>
            </a:r>
            <a:r>
              <a:rPr lang="en-US" altLang="zh-CN" sz="2800" smtClean="0">
                <a:ea typeface="宋体" panose="02010600030101010101" pitchFamily="2" charset="-122"/>
              </a:rPr>
              <a:t>GUI</a:t>
            </a:r>
            <a:r>
              <a:rPr lang="zh-CN" altLang="zh-CN" sz="2800" smtClean="0">
                <a:ea typeface="宋体" panose="02010600030101010101" pitchFamily="2" charset="-122"/>
              </a:rPr>
              <a:t>库</a:t>
            </a:r>
            <a:r>
              <a:rPr lang="en-US" altLang="zh-CN" sz="2800" smtClean="0">
                <a:ea typeface="宋体" panose="02010600030101010101" pitchFamily="2" charset="-122"/>
              </a:rPr>
              <a:t>wxWidgets</a:t>
            </a:r>
            <a:r>
              <a:rPr lang="zh-CN" altLang="zh-CN" sz="2800" smtClean="0">
                <a:ea typeface="宋体" panose="02010600030101010101" pitchFamily="2" charset="-122"/>
              </a:rPr>
              <a:t>的</a:t>
            </a:r>
            <a:r>
              <a:rPr lang="en-US" altLang="zh-CN" sz="2800" smtClean="0">
                <a:ea typeface="宋体" panose="02010600030101010101" pitchFamily="2" charset="-122"/>
              </a:rPr>
              <a:t>Python</a:t>
            </a:r>
            <a:r>
              <a:rPr lang="zh-CN" altLang="zh-CN" sz="2800" smtClean="0">
                <a:ea typeface="宋体" panose="02010600030101010101" pitchFamily="2" charset="-122"/>
              </a:rPr>
              <a:t>封装。使用</a:t>
            </a:r>
            <a:r>
              <a:rPr lang="en-US" altLang="zh-CN" sz="2800" smtClean="0">
                <a:ea typeface="宋体" panose="02010600030101010101" pitchFamily="2" charset="-122"/>
              </a:rPr>
              <a:t>wxPython</a:t>
            </a:r>
            <a:r>
              <a:rPr lang="zh-CN" altLang="zh-CN" sz="2800" smtClean="0">
                <a:ea typeface="宋体" panose="02010600030101010101" pitchFamily="2" charset="-122"/>
              </a:rPr>
              <a:t>，可以很方便地创建完整的、功能键全的图形用户界面应用程序</a:t>
            </a:r>
            <a:endParaRPr lang="en-US" altLang="zh-CN" sz="280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wxPython</a:t>
            </a:r>
            <a:r>
              <a:rPr lang="zh-CN" altLang="zh-CN" sz="2800" smtClean="0">
                <a:ea typeface="宋体" panose="02010600030101010101" pitchFamily="2" charset="-122"/>
              </a:rPr>
              <a:t>是一个可以开发跨平台的图形用户界面应用程序编程框架，对应于其它</a:t>
            </a:r>
            <a:r>
              <a:rPr lang="en-US" altLang="zh-CN" sz="2800" smtClean="0">
                <a:ea typeface="宋体" panose="02010600030101010101" pitchFamily="2" charset="-122"/>
              </a:rPr>
              <a:t>GUI </a:t>
            </a:r>
            <a:r>
              <a:rPr lang="zh-CN" altLang="zh-CN" sz="2800" smtClean="0">
                <a:ea typeface="宋体" panose="02010600030101010101" pitchFamily="2" charset="-122"/>
              </a:rPr>
              <a:t>编程框架例如</a:t>
            </a:r>
            <a:r>
              <a:rPr lang="en-US" altLang="zh-CN" sz="2800" smtClean="0">
                <a:ea typeface="宋体" panose="02010600030101010101" pitchFamily="2" charset="-122"/>
              </a:rPr>
              <a:t>pyQT</a:t>
            </a:r>
            <a:r>
              <a:rPr lang="zh-CN" altLang="zh-CN" sz="2800" smtClean="0">
                <a:ea typeface="宋体" panose="02010600030101010101" pitchFamily="2" charset="-122"/>
              </a:rPr>
              <a:t>、</a:t>
            </a:r>
            <a:r>
              <a:rPr lang="en-US" altLang="zh-CN" sz="2800" smtClean="0">
                <a:ea typeface="宋体" panose="02010600030101010101" pitchFamily="2" charset="-122"/>
              </a:rPr>
              <a:t>pyGTK</a:t>
            </a:r>
            <a:r>
              <a:rPr lang="zh-CN" altLang="zh-CN" sz="2800" smtClean="0">
                <a:ea typeface="宋体" panose="02010600030101010101" pitchFamily="2" charset="-122"/>
              </a:rPr>
              <a:t>和</a:t>
            </a:r>
            <a:r>
              <a:rPr lang="en-US" altLang="zh-CN" sz="2800" smtClean="0">
                <a:ea typeface="宋体" panose="02010600030101010101" pitchFamily="2" charset="-122"/>
              </a:rPr>
              <a:t>Tkinter</a:t>
            </a:r>
            <a:r>
              <a:rPr lang="zh-CN" altLang="zh-CN" sz="2800" smtClean="0">
                <a:ea typeface="宋体" panose="02010600030101010101" pitchFamily="2" charset="-122"/>
              </a:rPr>
              <a:t>等</a:t>
            </a:r>
            <a:endParaRPr lang="zh-CN" altLang="en-US" sz="280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333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 noChangeArrowheads="1"/>
          </p:cNvSpPr>
          <p:nvPr>
            <p:ph type="title"/>
          </p:nvPr>
        </p:nvSpPr>
        <p:spPr>
          <a:xfrm>
            <a:off x="592417" y="101787"/>
            <a:ext cx="8166100" cy="894137"/>
          </a:xfrm>
        </p:spPr>
        <p:txBody>
          <a:bodyPr/>
          <a:lstStyle/>
          <a:p>
            <a:pPr eaLnBrk="1" hangingPunct="1"/>
            <a:r>
              <a:rPr lang="zh-CN" altLang="zh-CN" smtClean="0">
                <a:ea typeface="宋体" panose="02010600030101010101" pitchFamily="2" charset="-122"/>
              </a:rPr>
              <a:t>安装</a:t>
            </a:r>
            <a:r>
              <a:rPr lang="en-US" altLang="zh-CN" smtClean="0">
                <a:ea typeface="宋体" panose="02010600030101010101" pitchFamily="2" charset="-122"/>
              </a:rPr>
              <a:t>wxPython</a:t>
            </a:r>
            <a:r>
              <a:rPr lang="zh-CN" altLang="zh-CN" smtClean="0">
                <a:ea typeface="宋体" panose="02010600030101010101" pitchFamily="2" charset="-122"/>
              </a:rPr>
              <a:t>库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74755" name="内容占位符 2"/>
          <p:cNvSpPr>
            <a:spLocks noGrp="1" noChangeArrowheads="1"/>
          </p:cNvSpPr>
          <p:nvPr>
            <p:ph idx="1"/>
          </p:nvPr>
        </p:nvSpPr>
        <p:spPr>
          <a:xfrm>
            <a:off x="789735" y="1409700"/>
            <a:ext cx="9602787" cy="3294062"/>
          </a:xfrm>
        </p:spPr>
        <p:txBody>
          <a:bodyPr/>
          <a:lstStyle/>
          <a:p>
            <a:pPr eaLnBrk="1" hangingPunct="1"/>
            <a:r>
              <a:rPr lang="zh-CN" altLang="zh-CN" b="1" dirty="0" smtClean="0">
                <a:ea typeface="宋体" panose="02010600030101010101" pitchFamily="2" charset="-122"/>
              </a:rPr>
              <a:t>【例】</a:t>
            </a:r>
            <a:r>
              <a:rPr lang="zh-CN" altLang="zh-CN" dirty="0" smtClean="0">
                <a:ea typeface="宋体" panose="02010600030101010101" pitchFamily="2" charset="-122"/>
              </a:rPr>
              <a:t>使用</a:t>
            </a:r>
            <a:r>
              <a:rPr lang="en-US" altLang="zh-CN" dirty="0" smtClean="0">
                <a:ea typeface="宋体" panose="02010600030101010101" pitchFamily="2" charset="-122"/>
              </a:rPr>
              <a:t>pip</a:t>
            </a:r>
            <a:r>
              <a:rPr lang="zh-CN" altLang="zh-CN" dirty="0" smtClean="0">
                <a:ea typeface="宋体" panose="02010600030101010101" pitchFamily="2" charset="-122"/>
              </a:rPr>
              <a:t>安装</a:t>
            </a:r>
            <a:r>
              <a:rPr lang="en-US" altLang="zh-CN" dirty="0" smtClean="0">
                <a:ea typeface="宋体" panose="02010600030101010101" pitchFamily="2" charset="-122"/>
              </a:rPr>
              <a:t>Pillow</a:t>
            </a:r>
            <a:r>
              <a:rPr lang="zh-CN" altLang="zh-CN" dirty="0" smtClean="0">
                <a:ea typeface="宋体" panose="02010600030101010101" pitchFamily="2" charset="-122"/>
              </a:rPr>
              <a:t>库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43025" y="2087563"/>
            <a:ext cx="8208963" cy="1938337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以管理员身份运行命令行提示符，通过下列命令行命令可以从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PyPI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直接安装或者更新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wxPython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库：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C:\WINDOWS\system32&gt; </a:t>
            </a:r>
            <a:r>
              <a:rPr lang="zh-CN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pip3 install -U wxPython</a:t>
            </a:r>
            <a:endParaRPr lang="zh-CN" altLang="zh-CN" sz="20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使用下列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语句，可以查看所安装的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wxPython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版本：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</a:t>
            </a:r>
            <a:r>
              <a:rPr lang="zh-CN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import wx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</a:t>
            </a:r>
            <a:r>
              <a:rPr lang="zh-CN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print(wx.version())  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#输出：4.0.3 msw (phoenix) wxWidgets 3.0.5</a:t>
            </a:r>
          </a:p>
        </p:txBody>
      </p:sp>
    </p:spTree>
    <p:extLst>
      <p:ext uri="{BB962C8B-B14F-4D97-AF65-F5344CB8AC3E}">
        <p14:creationId xmlns:p14="http://schemas.microsoft.com/office/powerpoint/2010/main" val="11131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 noChangeArrowheads="1"/>
          </p:cNvSpPr>
          <p:nvPr>
            <p:ph type="title"/>
          </p:nvPr>
        </p:nvSpPr>
        <p:spPr>
          <a:xfrm>
            <a:off x="624728" y="80309"/>
            <a:ext cx="8322049" cy="834091"/>
          </a:xfrm>
        </p:spPr>
        <p:txBody>
          <a:bodyPr/>
          <a:lstStyle/>
          <a:p>
            <a:pPr eaLnBrk="1" hangingPunct="1"/>
            <a:r>
              <a:rPr lang="zh-CN" altLang="zh-CN" dirty="0" smtClean="0">
                <a:ea typeface="宋体" panose="02010600030101010101" pitchFamily="2" charset="-122"/>
              </a:rPr>
              <a:t>wxPython应用程序的基本架构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76803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353" y="1165506"/>
            <a:ext cx="6811962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7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6681" y="4445"/>
            <a:ext cx="4955577" cy="922020"/>
          </a:xfrm>
        </p:spPr>
        <p:txBody>
          <a:bodyPr/>
          <a:lstStyle/>
          <a:p>
            <a:r>
              <a:rPr lang="en-US" altLang="zh-CN" dirty="0" err="1"/>
              <a:t>EasyGUI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目前有很多 </a:t>
            </a:r>
            <a:r>
              <a:rPr lang="en-US" altLang="zh-CN" dirty="0"/>
              <a:t>Python </a:t>
            </a:r>
            <a:r>
              <a:rPr lang="zh-CN" altLang="en-US" dirty="0"/>
              <a:t>的 </a:t>
            </a:r>
            <a:r>
              <a:rPr lang="en-US" altLang="zh-CN" dirty="0"/>
              <a:t>GUI </a:t>
            </a:r>
            <a:r>
              <a:rPr lang="zh-CN" altLang="en-US" dirty="0"/>
              <a:t>工具包可供选择</a:t>
            </a:r>
            <a:r>
              <a:rPr lang="en-US" altLang="zh-CN" dirty="0"/>
              <a:t>,</a:t>
            </a:r>
            <a:r>
              <a:rPr lang="zh-CN" altLang="en-US" dirty="0"/>
              <a:t>它们功能强大，但对于新手来说都不是特别友好。不过，最后还是在</a:t>
            </a:r>
            <a:r>
              <a:rPr lang="en-US" altLang="zh-CN" dirty="0"/>
              <a:t>Python</a:t>
            </a:r>
            <a:r>
              <a:rPr lang="zh-CN" altLang="en-US" dirty="0"/>
              <a:t>社区发现了一个非常简单的</a:t>
            </a:r>
            <a:r>
              <a:rPr lang="en-US" altLang="zh-CN" dirty="0"/>
              <a:t>GUI</a:t>
            </a:r>
            <a:r>
              <a:rPr lang="zh-CN" altLang="en-US" dirty="0"/>
              <a:t>模块：</a:t>
            </a:r>
            <a:r>
              <a:rPr lang="en-US" altLang="zh-CN" dirty="0" err="1"/>
              <a:t>EasyGUI</a:t>
            </a:r>
            <a:r>
              <a:rPr lang="zh-CN" altLang="en-US" dirty="0"/>
              <a:t>。和它的名字一样，一旦导入 </a:t>
            </a:r>
            <a:r>
              <a:rPr lang="en-US" altLang="zh-CN" dirty="0" err="1"/>
              <a:t>EasyGUI</a:t>
            </a:r>
            <a:r>
              <a:rPr lang="zh-CN" altLang="en-US" dirty="0"/>
              <a:t>模块，</a:t>
            </a:r>
            <a:r>
              <a:rPr lang="en-US" altLang="zh-CN" dirty="0"/>
              <a:t>Python</a:t>
            </a:r>
            <a:r>
              <a:rPr lang="zh-CN" altLang="en-US" dirty="0"/>
              <a:t>实现界面开发就只是简单地调用 </a:t>
            </a:r>
            <a:r>
              <a:rPr lang="en-US" altLang="zh-CN" dirty="0" err="1"/>
              <a:t>EasyGUI</a:t>
            </a:r>
            <a:r>
              <a:rPr lang="zh-CN" altLang="en-US" dirty="0"/>
              <a:t>函数并附上几个参数的事情了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EasyGui</a:t>
            </a:r>
            <a:r>
              <a:rPr lang="en-US" altLang="zh-CN" dirty="0"/>
              <a:t> </a:t>
            </a:r>
            <a:r>
              <a:rPr lang="zh-CN" altLang="en-US" dirty="0"/>
              <a:t>官网目前已经迁移到</a:t>
            </a:r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上：</a:t>
            </a:r>
          </a:p>
          <a:p>
            <a:pPr marL="0" indent="0">
              <a:buNone/>
            </a:pPr>
            <a:r>
              <a:rPr lang="en-US" altLang="zh-CN" dirty="0"/>
              <a:t>https://github.com/robertlugg/easygui</a:t>
            </a:r>
          </a:p>
          <a:p>
            <a:r>
              <a:rPr lang="zh-CN" altLang="en-US" dirty="0"/>
              <a:t>现在可以使用 </a:t>
            </a:r>
            <a:r>
              <a:rPr lang="en-US" altLang="zh-CN" dirty="0"/>
              <a:t>pip </a:t>
            </a:r>
            <a:r>
              <a:rPr lang="zh-CN" altLang="en-US" dirty="0"/>
              <a:t>工具直接安装 </a:t>
            </a:r>
            <a:r>
              <a:rPr lang="en-US" altLang="zh-CN" dirty="0" err="1"/>
              <a:t>EasyGui</a:t>
            </a:r>
            <a:r>
              <a:rPr lang="zh-CN" altLang="en-US" dirty="0" smtClean="0"/>
              <a:t>了。打开</a:t>
            </a:r>
            <a:r>
              <a:rPr lang="en-US" altLang="zh-CN" dirty="0"/>
              <a:t>CMD</a:t>
            </a:r>
            <a:r>
              <a:rPr lang="zh-CN" altLang="en-US" dirty="0"/>
              <a:t>命令行窗口，输入</a:t>
            </a:r>
            <a:r>
              <a:rPr lang="en-US" altLang="zh-CN" dirty="0"/>
              <a:t>pip </a:t>
            </a:r>
            <a:r>
              <a:rPr lang="en-US" altLang="zh-CN" dirty="0" err="1"/>
              <a:t>installeasygui</a:t>
            </a:r>
            <a:r>
              <a:rPr lang="en-US" altLang="zh-CN" dirty="0"/>
              <a:t> </a:t>
            </a:r>
            <a:r>
              <a:rPr lang="zh-CN" altLang="en-US" dirty="0"/>
              <a:t>即可自动下载并安装</a:t>
            </a:r>
            <a:r>
              <a:rPr lang="en-US" altLang="zh-CN" dirty="0" err="1"/>
              <a:t>EasyGui</a:t>
            </a:r>
            <a:r>
              <a:rPr lang="en-US" altLang="zh-CN" dirty="0"/>
              <a:t> </a:t>
            </a:r>
            <a:r>
              <a:rPr lang="zh-CN" altLang="en-US" dirty="0"/>
              <a:t>模块。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1715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最简单的导入语句是</a:t>
            </a:r>
            <a:r>
              <a:rPr lang="en-US" altLang="zh-CN" dirty="0" smtClean="0"/>
              <a:t>import </a:t>
            </a:r>
            <a:r>
              <a:rPr lang="en-US" altLang="zh-CN" dirty="0" err="1" smtClean="0"/>
              <a:t>easygui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&gt;&gt;&gt; </a:t>
            </a:r>
            <a:r>
              <a:rPr lang="en-US" altLang="zh-CN" dirty="0"/>
              <a:t>import </a:t>
            </a:r>
            <a:r>
              <a:rPr lang="en-US" altLang="zh-CN" dirty="0" err="1"/>
              <a:t>easygui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easygui.msgbox</a:t>
            </a:r>
            <a:r>
              <a:rPr lang="zh-CN" altLang="en-US" dirty="0"/>
              <a:t>（</a:t>
            </a:r>
            <a:r>
              <a:rPr lang="en-US" altLang="zh-CN" dirty="0"/>
              <a:t>"</a:t>
            </a:r>
            <a:r>
              <a:rPr lang="zh-CN" altLang="en-US" dirty="0"/>
              <a:t>嗨，大家好</a:t>
            </a:r>
            <a:r>
              <a:rPr lang="en-US" altLang="zh-CN" dirty="0"/>
              <a:t>~”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另一种选择是导入整个</a:t>
            </a:r>
            <a:r>
              <a:rPr lang="en-US" altLang="zh-CN" dirty="0" err="1"/>
              <a:t>EasyGui</a:t>
            </a:r>
            <a:r>
              <a:rPr lang="zh-CN" altLang="en-US" dirty="0"/>
              <a:t>包：</a:t>
            </a:r>
            <a:r>
              <a:rPr lang="en-US" altLang="zh-CN" dirty="0"/>
              <a:t>from </a:t>
            </a:r>
            <a:r>
              <a:rPr lang="en-US" altLang="zh-CN" dirty="0" err="1"/>
              <a:t>easyguiimport</a:t>
            </a:r>
            <a:r>
              <a:rPr lang="en-US" altLang="zh-CN" dirty="0"/>
              <a:t>*</a:t>
            </a:r>
            <a:r>
              <a:rPr lang="zh-CN" altLang="en-US" dirty="0"/>
              <a:t>，这样使得我们可以更易地调用</a:t>
            </a:r>
            <a:r>
              <a:rPr lang="en-US" altLang="zh-CN" dirty="0" err="1"/>
              <a:t>EasyGui</a:t>
            </a:r>
            <a:r>
              <a:rPr lang="zh-CN" altLang="en-US" dirty="0"/>
              <a:t>的函数，可以直接这样编写代码：</a:t>
            </a:r>
          </a:p>
          <a:p>
            <a:pPr marL="0" indent="0">
              <a:buNone/>
            </a:pPr>
            <a:r>
              <a:rPr lang="en-US" altLang="zh-CN" dirty="0"/>
              <a:t>&gt;&gt;&gt; from </a:t>
            </a:r>
            <a:r>
              <a:rPr lang="en-US" altLang="zh-CN" dirty="0" err="1"/>
              <a:t>easygui</a:t>
            </a:r>
            <a:r>
              <a:rPr lang="en-US" altLang="zh-CN" dirty="0"/>
              <a:t> import *</a:t>
            </a:r>
          </a:p>
          <a:p>
            <a:pPr marL="0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msgbox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嗨，我是</a:t>
            </a:r>
            <a:r>
              <a:rPr lang="en-US" altLang="zh-CN" dirty="0" smtClean="0"/>
              <a:t>Easy~”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blog.csdn.net/qiaoermeng/article/details/99718378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err="1" smtClean="0"/>
              <a:t>EasyGui</a:t>
            </a:r>
            <a:r>
              <a:rPr lang="en-US" altLang="zh-CN" b="1" dirty="0" smtClean="0"/>
              <a:t> </a:t>
            </a:r>
            <a:r>
              <a:rPr lang="zh-CN" altLang="en-US" b="1" dirty="0"/>
              <a:t>学习文档</a:t>
            </a:r>
            <a:r>
              <a:rPr lang="en-US" altLang="zh-CN" b="1" dirty="0"/>
              <a:t>【</a:t>
            </a:r>
            <a:r>
              <a:rPr lang="zh-CN" altLang="en-US" b="1" dirty="0"/>
              <a:t>超详细中文版</a:t>
            </a:r>
            <a:r>
              <a:rPr lang="en-US" altLang="zh-CN" b="1" dirty="0"/>
              <a:t>】[</a:t>
            </a:r>
            <a:r>
              <a:rPr lang="zh-CN" altLang="en-US" b="1" dirty="0"/>
              <a:t>增强版</a:t>
            </a:r>
            <a:r>
              <a:rPr lang="en-US" altLang="zh-CN" b="1" dirty="0"/>
              <a:t>]</a:t>
            </a:r>
            <a:r>
              <a:rPr lang="zh-CN" altLang="en-US" b="1" dirty="0"/>
              <a:t>小甲鱼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4481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 noChangeArrowheads="1"/>
          </p:cNvSpPr>
          <p:nvPr>
            <p:ph type="title"/>
          </p:nvPr>
        </p:nvSpPr>
        <p:spPr>
          <a:xfrm>
            <a:off x="644337" y="156081"/>
            <a:ext cx="8584733" cy="73155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扩展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83972" name="矩形 1"/>
          <p:cNvSpPr>
            <a:spLocks noChangeArrowheads="1"/>
          </p:cNvSpPr>
          <p:nvPr/>
        </p:nvSpPr>
        <p:spPr bwMode="auto">
          <a:xfrm>
            <a:off x="1289050" y="2513573"/>
            <a:ext cx="954307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err="1"/>
              <a:t>pycharm</a:t>
            </a:r>
            <a:r>
              <a:rPr lang="zh-CN" altLang="en-US" sz="1800" b="1" dirty="0"/>
              <a:t>如何开头自动添加头注释？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hlinkClick r:id="rId3"/>
              </a:rPr>
              <a:t>https://</a:t>
            </a:r>
            <a:r>
              <a:rPr lang="en-US" altLang="zh-CN" sz="1800" dirty="0" smtClean="0">
                <a:hlinkClick r:id="rId3"/>
              </a:rPr>
              <a:t>blog.csdn.net/weixin_44899139/article/details/100580327</a:t>
            </a:r>
            <a:endParaRPr lang="en-US" altLang="zh-CN" sz="1800" dirty="0" smtClean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 smtClean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 smtClean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 smtClean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/>
              <a:t>https</a:t>
            </a:r>
            <a:r>
              <a:rPr lang="en-US" altLang="zh-CN" sz="1800" dirty="0"/>
              <a:t>://www.cnblogs.com/tq007/p/7285239.html</a:t>
            </a:r>
            <a:endParaRPr lang="zh-CN" altLang="en-US" sz="1800" dirty="0"/>
          </a:p>
        </p:txBody>
      </p:sp>
      <p:sp>
        <p:nvSpPr>
          <p:cNvPr id="83973" name="矩形 2"/>
          <p:cNvSpPr>
            <a:spLocks noChangeArrowheads="1"/>
          </p:cNvSpPr>
          <p:nvPr/>
        </p:nvSpPr>
        <p:spPr bwMode="auto">
          <a:xfrm>
            <a:off x="1215372" y="4960890"/>
            <a:ext cx="62579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hlinkClick r:id="rId4"/>
              </a:rPr>
              <a:t>[Python] </a:t>
            </a:r>
            <a:r>
              <a:rPr lang="en-US" altLang="zh-CN" sz="1800" dirty="0" err="1">
                <a:hlinkClick r:id="rId4"/>
              </a:rPr>
              <a:t>Django</a:t>
            </a:r>
            <a:r>
              <a:rPr lang="zh-CN" altLang="en-US" sz="1800" dirty="0">
                <a:hlinkClick r:id="rId4"/>
              </a:rPr>
              <a:t>框架入门</a:t>
            </a:r>
            <a:endParaRPr lang="zh-CN" altLang="en-US" sz="1800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hlinkClick r:id="rId4"/>
              </a:rPr>
              <a:t>https://www.cnblogs.com/reader/p/9436243.html</a:t>
            </a:r>
            <a:endParaRPr lang="en-US" altLang="zh-CN" sz="1800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err="1"/>
              <a:t>Django</a:t>
            </a:r>
            <a:r>
              <a:rPr lang="zh-CN" altLang="en-US" sz="1800" b="1" dirty="0"/>
              <a:t>框架第一篇基础</a:t>
            </a:r>
            <a:r>
              <a:rPr lang="en-US" altLang="zh-CN" sz="1800" b="1" dirty="0"/>
              <a:t>【</a:t>
            </a:r>
            <a:r>
              <a:rPr lang="en-US" altLang="zh-CN" sz="1800" b="1" dirty="0" err="1"/>
              <a:t>DjangoMTV</a:t>
            </a:r>
            <a:r>
              <a:rPr lang="zh-CN" altLang="en-US" sz="1800" b="1" dirty="0"/>
              <a:t>模式</a:t>
            </a:r>
            <a:r>
              <a:rPr lang="en-US" altLang="zh-CN" sz="1800" b="1" dirty="0"/>
              <a:t>】</a:t>
            </a:r>
            <a:endParaRPr lang="zh-CN" altLang="en-US" sz="1800" b="1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https://www.cnblogs.com/zy19880115/p/9024190.html</a:t>
            </a:r>
            <a:endParaRPr lang="zh-CN" altLang="en-US" sz="1800" dirty="0"/>
          </a:p>
        </p:txBody>
      </p:sp>
      <p:sp>
        <p:nvSpPr>
          <p:cNvPr id="83974" name="矩形 1"/>
          <p:cNvSpPr>
            <a:spLocks noChangeArrowheads="1"/>
          </p:cNvSpPr>
          <p:nvPr/>
        </p:nvSpPr>
        <p:spPr bwMode="auto">
          <a:xfrm>
            <a:off x="1289050" y="1523206"/>
            <a:ext cx="75215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 dirty="0">
                <a:hlinkClick r:id="rId5"/>
              </a:rPr>
              <a:t>http://www.java1234.com/a/javabook/javabase/2019/0317/13147.html</a:t>
            </a:r>
            <a:r>
              <a:rPr lang="zh-CN" altLang="en-US" dirty="0"/>
              <a:t> </a:t>
            </a:r>
            <a:r>
              <a:rPr lang="en-US" altLang="zh-CN" b="1" dirty="0"/>
              <a:t>Python</a:t>
            </a:r>
            <a:r>
              <a:rPr lang="zh-CN" altLang="en-US" b="1" dirty="0"/>
              <a:t>项目案例开发从入门到实战</a:t>
            </a:r>
            <a:r>
              <a:rPr lang="en-US" altLang="zh-CN" b="1" dirty="0"/>
              <a:t>——</a:t>
            </a:r>
            <a:r>
              <a:rPr lang="zh-CN" altLang="en-US" b="1" dirty="0"/>
              <a:t>爬虫、游戏</a:t>
            </a: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52" y="3401390"/>
            <a:ext cx="6452218" cy="80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2541" y="13180"/>
            <a:ext cx="8541460" cy="1002030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zh-CN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PingFang SC"/>
              </a:rPr>
              <a:t>tkinter中anchor参数</a:t>
            </a:r>
            <a:br>
              <a:rPr lang="zh-CN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PingFang SC"/>
              </a:rPr>
            </a:br>
            <a:r>
              <a:rPr lang="zh-CN" altLang="zh-CN" sz="2400" dirty="0">
                <a:solidFill>
                  <a:schemeClr val="bg1"/>
                </a:solidFill>
                <a:latin typeface="Arial" panose="020B0604020202020204" pitchFamily="34" charset="0"/>
                <a:ea typeface="-apple-system"/>
              </a:rPr>
              <a:t>（注意，参数的英文都是小写</a:t>
            </a:r>
            <a:r>
              <a:rPr lang="zh-CN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-apple-system"/>
              </a:rPr>
              <a:t>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516380" y="1507331"/>
          <a:ext cx="9159240" cy="4267200"/>
        </p:xfrm>
        <a:graphic>
          <a:graphicData uri="http://schemas.openxmlformats.org/drawingml/2006/table">
            <a:tbl>
              <a:tblPr/>
              <a:tblGrid>
                <a:gridCol w="45796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96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 dirty="0">
                          <a:solidFill>
                            <a:srgbClr val="4F4F4F"/>
                          </a:solidFill>
                          <a:effectLst/>
                        </a:rPr>
                        <a:t>字母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方位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n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北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南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w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西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东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center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中心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nw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西北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ne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东北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sw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西南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se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东南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107576" y="13180"/>
            <a:ext cx="65" cy="4308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50784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60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>
          <a:xfrm>
            <a:off x="575422" y="87705"/>
            <a:ext cx="9314330" cy="877748"/>
          </a:xfrm>
        </p:spPr>
        <p:txBody>
          <a:bodyPr>
            <a:normAutofit fontScale="90000"/>
          </a:bodyPr>
          <a:lstStyle/>
          <a:p>
            <a:pPr marL="342900" indent="-342900" eaLnBrk="1" hangingPunct="1"/>
            <a:r>
              <a:rPr lang="zh-CN" altLang="zh-CN" b="1" dirty="0" smtClean="0">
                <a:ea typeface="宋体" panose="02010600030101010101" pitchFamily="2" charset="-122"/>
              </a:rPr>
              <a:t>例</a:t>
            </a:r>
            <a:r>
              <a:rPr lang="zh-CN" altLang="en-US" b="1" dirty="0" smtClean="0">
                <a:ea typeface="宋体" panose="02010600030101010101" pitchFamily="2" charset="-122"/>
              </a:rPr>
              <a:t>：</a:t>
            </a:r>
            <a:r>
              <a:rPr lang="zh-CN" altLang="zh-CN" dirty="0" smtClean="0">
                <a:ea typeface="宋体" panose="02010600030101010101" pitchFamily="2" charset="-122"/>
              </a:rPr>
              <a:t>创建图形用户界面</a:t>
            </a:r>
            <a:r>
              <a:rPr lang="en-US" altLang="zh-CN" dirty="0" smtClean="0">
                <a:ea typeface="宋体" panose="02010600030101010101" pitchFamily="2" charset="-122"/>
              </a:rPr>
              <a:t>Hello world</a:t>
            </a:r>
            <a:r>
              <a:rPr lang="zh-CN" altLang="zh-CN" dirty="0" smtClean="0">
                <a:ea typeface="宋体" panose="02010600030101010101" pitchFamily="2" charset="-122"/>
              </a:rPr>
              <a:t>程序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矩形 3">
            <a:extLst/>
          </p:cNvPr>
          <p:cNvSpPr/>
          <p:nvPr/>
        </p:nvSpPr>
        <p:spPr>
          <a:xfrm>
            <a:off x="590550" y="1151202"/>
            <a:ext cx="8353425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kern="100" dirty="0">
                <a:latin typeface="+mn-lt"/>
                <a:cs typeface="Times New Roman" panose="02020603050405020304" pitchFamily="18" charset="0"/>
              </a:rPr>
              <a:t>创建应用程序主窗口。在应用程序主窗口中，单击“</a:t>
            </a:r>
            <a:r>
              <a:rPr lang="en-US" altLang="zh-CN" sz="2800" kern="100" dirty="0">
                <a:latin typeface="+mn-lt"/>
              </a:rPr>
              <a:t>Hello</a:t>
            </a:r>
            <a:r>
              <a:rPr lang="zh-CN" altLang="zh-CN" sz="2800" kern="100" dirty="0">
                <a:latin typeface="+mn-lt"/>
                <a:cs typeface="Times New Roman" panose="02020603050405020304" pitchFamily="18" charset="0"/>
              </a:rPr>
              <a:t>”按钮，将弹出“</a:t>
            </a:r>
            <a:r>
              <a:rPr lang="en-US" altLang="zh-CN" sz="2800" kern="100" dirty="0">
                <a:latin typeface="+mn-lt"/>
              </a:rPr>
              <a:t>Hello, world!</a:t>
            </a:r>
            <a:r>
              <a:rPr lang="zh-CN" altLang="zh-CN" sz="2800" kern="100" dirty="0">
                <a:latin typeface="+mn-lt"/>
                <a:cs typeface="Times New Roman" panose="02020603050405020304" pitchFamily="18" charset="0"/>
              </a:rPr>
              <a:t>”消息框</a:t>
            </a:r>
            <a:endParaRPr lang="zh-CN" altLang="en-US" sz="2800" dirty="0">
              <a:latin typeface="+mn-lt"/>
            </a:endParaRPr>
          </a:p>
        </p:txBody>
      </p:sp>
      <p:pic>
        <p:nvPicPr>
          <p:cNvPr id="2150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975" y="1979083"/>
            <a:ext cx="2447925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05" y="3451298"/>
            <a:ext cx="1512887" cy="15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92088" y="2259013"/>
            <a:ext cx="9132887" cy="317023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from tkinter import *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模块所有内容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from tkinter import messagebox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中的子模块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messagebox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 = Tk()  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Tk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根窗口组件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btnSayHi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= Button(root)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个按钮组件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btnSayHi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x-none" altLang="zh-CN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作为</a:t>
            </a:r>
            <a:r>
              <a:rPr lang="x-none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root</a:t>
            </a:r>
            <a:r>
              <a:rPr lang="x-none" altLang="zh-CN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的子组件</a:t>
            </a:r>
            <a:endParaRPr lang="zh-CN" altLang="zh-CN" sz="20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btnSayHi["text"]="Hello"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btnSayHi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text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btnSayHi.pack()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调用组件的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pack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方法，调整其显示位置和大小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def sayHi(e): 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定义事件处理程序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messagebox.showinfo("Message","Hello, world!")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弹出消息框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btnSayHi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.bind("&lt;Button-1&gt;",</a:t>
            </a:r>
            <a:r>
              <a:rPr lang="x-none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sayHi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绑定事件处理程序，</a:t>
            </a:r>
            <a:r>
              <a:rPr lang="zh-CN" altLang="zh-CN" sz="20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单击</a:t>
            </a:r>
            <a:r>
              <a:rPr lang="x-none" altLang="zh-CN" sz="2000" b="1" kern="1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鼠标左键</a:t>
            </a:r>
            <a:r>
              <a:rPr lang="x-none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root.mainloop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()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调用组件的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mainloop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方法，进入事件循环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8738" y="2852936"/>
            <a:ext cx="407427" cy="37789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8737" y="3230835"/>
            <a:ext cx="407427" cy="37789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71949" y="3844131"/>
            <a:ext cx="407427" cy="37789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1949" y="5037137"/>
            <a:ext cx="407427" cy="37789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5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 noChangeArrowheads="1"/>
          </p:cNvSpPr>
          <p:nvPr>
            <p:ph type="title"/>
          </p:nvPr>
        </p:nvSpPr>
        <p:spPr>
          <a:xfrm>
            <a:off x="581772" y="192275"/>
            <a:ext cx="7800228" cy="793937"/>
          </a:xfrm>
        </p:spPr>
        <p:txBody>
          <a:bodyPr/>
          <a:lstStyle/>
          <a:p>
            <a:pPr eaLnBrk="1" hangingPunct="1"/>
            <a:r>
              <a:rPr lang="zh-CN" altLang="zh-CN" dirty="0" smtClean="0">
                <a:ea typeface="宋体" panose="02010600030101010101" pitchFamily="2" charset="-122"/>
              </a:rPr>
              <a:t>事件处理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1747" name="内容占位符 2"/>
          <p:cNvSpPr>
            <a:spLocks noGrp="1" noChangeArrowheads="1"/>
          </p:cNvSpPr>
          <p:nvPr>
            <p:ph idx="1"/>
          </p:nvPr>
        </p:nvSpPr>
        <p:spPr>
          <a:xfrm>
            <a:off x="1200618" y="1257674"/>
            <a:ext cx="9145587" cy="4752975"/>
          </a:xfrm>
        </p:spPr>
        <p:txBody>
          <a:bodyPr/>
          <a:lstStyle/>
          <a:p>
            <a:pPr eaLnBrk="1" hangingPunct="1"/>
            <a:r>
              <a:rPr lang="zh-CN" altLang="zh-CN" sz="2400" b="1" dirty="0" smtClean="0">
                <a:ea typeface="宋体" panose="02010600030101010101" pitchFamily="2" charset="-122"/>
              </a:rPr>
              <a:t>事件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类型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zh-CN" sz="2400" b="1" dirty="0" smtClean="0">
                <a:ea typeface="宋体" panose="02010600030101010101" pitchFamily="2" charset="-122"/>
              </a:rPr>
              <a:t>用户通过鼠标和键盘与图形用户界面交互时会触发事件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，放在</a:t>
            </a:r>
            <a:r>
              <a:rPr lang="en-US" altLang="zh-CN" sz="2400" b="1" dirty="0" smtClean="0">
                <a:ea typeface="宋体" panose="02010600030101010101" pitchFamily="2" charset="-122"/>
              </a:rPr>
              <a:t>&lt;&gt;</a:t>
            </a:r>
            <a:r>
              <a:rPr lang="zh-CN" altLang="en-US" sz="2400" b="1" dirty="0" smtClean="0">
                <a:ea typeface="宋体" panose="02010600030101010101" pitchFamily="2" charset="-122"/>
              </a:rPr>
              <a:t>中的字符串表示，称为事件系列。</a:t>
            </a:r>
            <a:endParaRPr lang="en-US" altLang="zh-CN" sz="2400" b="1" dirty="0" smtClean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08213" y="2389188"/>
            <a:ext cx="8302625" cy="15525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&lt;Control-Shift-Alt-KeyPress-A&gt; #</a:t>
            </a:r>
            <a:r>
              <a:rPr lang="x-none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同时按下</a:t>
            </a:r>
            <a:r>
              <a:rPr lang="x-none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Ctrl</a:t>
            </a:r>
            <a:r>
              <a:rPr lang="x-none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x-none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Shift</a:t>
            </a:r>
            <a:r>
              <a:rPr lang="x-none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x-none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Alt</a:t>
            </a:r>
            <a:r>
              <a:rPr lang="zh-CN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x-none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四个</a:t>
            </a:r>
            <a:r>
              <a:rPr lang="x-none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</a:t>
            </a:r>
            <a:endParaRPr lang="zh-CN" altLang="zh-CN" sz="20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&lt;KeyPress-A&gt;              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x-none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x-none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x-none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按下键盘上的</a:t>
            </a:r>
            <a:r>
              <a:rPr lang="x-none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x-none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</a:t>
            </a:r>
            <a:endParaRPr lang="zh-CN" altLang="zh-CN" sz="20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&lt;Button-1&gt;                  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x-none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单击</a:t>
            </a:r>
            <a:r>
              <a:rPr lang="x-none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鼠标左键</a:t>
            </a:r>
            <a:endParaRPr lang="zh-CN" altLang="zh-CN" sz="20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&lt;Double-Button-1&gt;           #</a:t>
            </a:r>
            <a:r>
              <a:rPr lang="zh-CN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双击</a:t>
            </a:r>
            <a:r>
              <a:rPr lang="x-none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鼠标左键</a:t>
            </a:r>
            <a:endParaRPr lang="zh-CN" altLang="zh-CN" sz="20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0750" y="4213225"/>
            <a:ext cx="1087755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也可以使用短格式表示事件，例如，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'&lt;1&gt;'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等同于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'&lt;Button-1&gt;'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'x'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等同于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'&lt;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KeyPress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-x&gt;'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577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8346</Words>
  <Application>Microsoft Office PowerPoint</Application>
  <PresentationFormat>自定义</PresentationFormat>
  <Paragraphs>884</Paragraphs>
  <Slides>66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67" baseType="lpstr">
      <vt:lpstr>Office 主题</vt:lpstr>
      <vt:lpstr>第12章  tkinter编程案例</vt:lpstr>
      <vt:lpstr>12.1  tkinter简介</vt:lpstr>
      <vt:lpstr>12.1  tkinter简介</vt:lpstr>
      <vt:lpstr>PowerPoint 演示文稿</vt:lpstr>
      <vt:lpstr>12.1  tkinter简介</vt:lpstr>
      <vt:lpstr>PowerPoint 演示文稿</vt:lpstr>
      <vt:lpstr>tkinter中anchor参数 （注意，参数的英文都是小写）</vt:lpstr>
      <vt:lpstr>例：创建图形用户界面Hello world程序</vt:lpstr>
      <vt:lpstr>事件处理（1）</vt:lpstr>
      <vt:lpstr>事件处理（2）——事件绑定</vt:lpstr>
      <vt:lpstr>事件处理（3）——事件处理函数</vt:lpstr>
      <vt:lpstr>常用组件（1）</vt:lpstr>
      <vt:lpstr>常用组件（2）</vt:lpstr>
      <vt:lpstr>常用组件（3）</vt:lpstr>
      <vt:lpstr>常用组件（4）</vt:lpstr>
      <vt:lpstr>常用组件（5）</vt:lpstr>
      <vt:lpstr>常用组件（6）</vt:lpstr>
      <vt:lpstr>常用组件（7）</vt:lpstr>
      <vt:lpstr>常用组件（8）</vt:lpstr>
      <vt:lpstr>常用组件（9）</vt:lpstr>
      <vt:lpstr>常用组件（10）</vt:lpstr>
      <vt:lpstr>常用组件（11）</vt:lpstr>
      <vt:lpstr>【例12-0-12】Radiobutton和Checkbox示例（Questionnaire.py） ：实现Questionnaire调查个人信息</vt:lpstr>
      <vt:lpstr>【例12-0-12】Radiobutton和Checkbox示例（Questionnaire.py） ：实现Questionnaire调查个人信息</vt:lpstr>
      <vt:lpstr>【例12-0-13】Radiobutton和Checkbox示例（Questionnaire.py） ：实现Questionnaire调查个人信息</vt:lpstr>
      <vt:lpstr>常用组件（12）</vt:lpstr>
      <vt:lpstr>常用组件（13）</vt:lpstr>
      <vt:lpstr>常用组件（13）</vt:lpstr>
      <vt:lpstr>常用组件（14）</vt:lpstr>
      <vt:lpstr>常用组件（15）</vt:lpstr>
      <vt:lpstr>常用组件（16）</vt:lpstr>
      <vt:lpstr>常用组件（17）</vt:lpstr>
      <vt:lpstr>对话框（1）</vt:lpstr>
      <vt:lpstr>对话框（2）</vt:lpstr>
      <vt:lpstr>对话框（3）</vt:lpstr>
      <vt:lpstr>对话框（4）</vt:lpstr>
      <vt:lpstr>通用对话框应用举例（1）</vt:lpstr>
      <vt:lpstr>通用对话框应用举例（2）</vt:lpstr>
      <vt:lpstr>通用对话框应用举例（3）</vt:lpstr>
      <vt:lpstr>简单对话框（1）</vt:lpstr>
      <vt:lpstr>简单对话框（2）</vt:lpstr>
      <vt:lpstr>菜单和工具栏（1）</vt:lpstr>
      <vt:lpstr>【例12-0-28 】主菜单示例（menu.py）（1）</vt:lpstr>
      <vt:lpstr>【例12-0-28 】主菜单示例（menu.py）（2）</vt:lpstr>
      <vt:lpstr>菜单和工具栏（2）</vt:lpstr>
      <vt:lpstr>菜单和工具栏（3）</vt:lpstr>
      <vt:lpstr>【例12-0-30 】菜单应用举例（MenuEditor.py）：简单文本编辑器示例（1）</vt:lpstr>
      <vt:lpstr>【例12-0-30 】菜单应用举例（MenuEditor.py）：简单文本编辑器示例（2） </vt:lpstr>
      <vt:lpstr>【例12-0-30 】菜单应用举例（MenuEditor.py）：简单文本编辑器示例（3）</vt:lpstr>
      <vt:lpstr>12.2  用户登录界面</vt:lpstr>
      <vt:lpstr>PowerPoint 演示文稿</vt:lpstr>
      <vt:lpstr>PowerPoint 演示文稿</vt:lpstr>
      <vt:lpstr>PowerPoint 演示文稿</vt:lpstr>
      <vt:lpstr>12.3  选择类组件应用</vt:lpstr>
      <vt:lpstr>12.4  简单画图程序</vt:lpstr>
      <vt:lpstr>12.5  电子时钟</vt:lpstr>
      <vt:lpstr>12.6  屏幕颜色选择器</vt:lpstr>
      <vt:lpstr>12.7  抽奖式提问程序</vt:lpstr>
      <vt:lpstr>12.8  简易计算器程序</vt:lpstr>
      <vt:lpstr>12.9  定时自动关闭的窗口</vt:lpstr>
      <vt:lpstr>基于wxPython的图形用户界面设计入门</vt:lpstr>
      <vt:lpstr>安装wxPython库</vt:lpstr>
      <vt:lpstr>wxPython应用程序的基本架构</vt:lpstr>
      <vt:lpstr>EasyGUI</vt:lpstr>
      <vt:lpstr>PowerPoint 演示文稿</vt:lpstr>
      <vt:lpstr>扩展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第12章  tkinter编程案例</dc:title>
  <dc:creator>Dong</dc:creator>
  <cp:lastModifiedBy>admin</cp:lastModifiedBy>
  <cp:revision>385</cp:revision>
  <dcterms:created xsi:type="dcterms:W3CDTF">2015-05-05T08:02:00Z</dcterms:created>
  <dcterms:modified xsi:type="dcterms:W3CDTF">2021-11-22T03:02:57Z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