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48" r:id="rId2"/>
    <p:sldId id="1773" r:id="rId3"/>
    <p:sldId id="1774" r:id="rId4"/>
    <p:sldId id="1775" r:id="rId5"/>
    <p:sldId id="1776" r:id="rId6"/>
    <p:sldId id="1777" r:id="rId7"/>
    <p:sldId id="1779" r:id="rId8"/>
    <p:sldId id="1780" r:id="rId9"/>
    <p:sldId id="1782" r:id="rId10"/>
    <p:sldId id="1783" r:id="rId11"/>
    <p:sldId id="1784" r:id="rId12"/>
    <p:sldId id="1785" r:id="rId13"/>
    <p:sldId id="1786" r:id="rId14"/>
    <p:sldId id="1790" r:id="rId15"/>
    <p:sldId id="1791" r:id="rId16"/>
    <p:sldId id="1792" r:id="rId17"/>
    <p:sldId id="1793" r:id="rId18"/>
    <p:sldId id="17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0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文件与文件夹操作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10.3  shutil模块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3" name="Content Placeholder -1"/>
          <p:cNvGraphicFramePr>
            <a:graphicFrameLocks noGrp="1"/>
          </p:cNvGraphicFramePr>
          <p:nvPr>
            <p:ph idx="1"/>
          </p:nvPr>
        </p:nvGraphicFramePr>
        <p:xfrm>
          <a:off x="838200" y="132143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125"/>
                <a:gridCol w="761047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复制文件，新文件具有同样的文件属性，如果目标文件已存在则抛出异常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copy2(src,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复制文件，新文件具有原文件完全一样的属性，包括创建时间、修改时间和最后访问时间等等，如果目标文件已存在则抛出异常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复制文件，不复制文件属性，如果目标文件已存在则直接覆盖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copyfileobj(fsrc, fdst)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在两个文件对象之间复制数据，例如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copyfileobj(open('123.txt'), open('456.txt', 'a'))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copymode(src,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的模式位（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 bit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上，之后二者具有相同的模式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copystat(src,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的模式位、访问时间等所有状态都复制到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copytree(src,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递归复制文件夹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disk_usage(path)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查看磁盘使用情况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move(src, dst)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移动文件或递归移动文件夹，也可以给文件和文件夹重命名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rmtree(path)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递归删除文件夹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make_archive(base_name, format, root_dir=None, base_dir=None)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tar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zip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格式的压缩文件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unpack_archive(filename, extract_dir=None, format=None)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解压缩压缩文件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下面的代码演示了如何使用标准库shutil的copyfile()方法复制文件。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shutil                                   #导入shutil模块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shutil.copyfile('C:\\dir.txt', 'C:\\dir1.txt')  #复制文件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下面的代码将C:\Python35\Dlls文件夹以及该文件夹中所有文件压缩至D:\a.zip文件：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shutil.make_archive('D:\\a', 'zip', 'C:\\Python35', 'Dlls')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'D:\\a.zip'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下面的代码将刚压缩得到的文件D:\a.zip解压缩至D:\a_unpack文件夹：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shutil.unpack_archive('D:\\a.zip', 'D:\\a_unpack')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下面的代码使用shutil模块的方法删除刚刚解压缩得到的文件夹：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shutil.rmtree('D:\\a_unpack')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71860" cy="46399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下面的代码使用shutil的copytree()函数递归复制文件夹，并忽略扩展名为pyc的文件和以“新”字开头的文件和子文件夹：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from shutil import copytree, ignore_patterns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copytree('C:\\python35\\test', 'D:\\des_test', 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ignore=ignore_patterns('*.pyc', '新*'))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10.4  综合案例解析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66335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例10-2</a:t>
            </a:r>
            <a:r>
              <a:rPr lang="en-US" sz="2400"/>
              <a:t>   把指定文件夹中的所有文件名批量随机化，保持文件类型不变。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string import ascii_letters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listdir, rename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splitext, join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random import choice, randint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randomFilename(directory):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fn in listdir(directory):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#切分，得到文件名和扩展名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name, ext = splitext(fn)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 = randint(5, 20)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#生成随机字符串作为新文件名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newName = ''.join((choice(ascii_letters) for i in range(n)))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#修改文件名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rename(join(directory, fn), join(directory, newName+ext))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randomFilename('C:\\test')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例10-3</a:t>
            </a:r>
            <a:r>
              <a:rPr lang="en-US" sz="2400"/>
              <a:t>   编写程序，统计指定文件夹大小以及文件和子文件夹数量。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import os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totalSize = 0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fileNum = 0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dirNum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26775" cy="4639945"/>
          </a:xfrm>
        </p:spPr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visitDir(path):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totalSize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fileNum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dirNum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lists in os.listdir(path):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sub_path = os.path.join(path, lists)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os.path.isfile(sub_path):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fileNum = fileNum+1                              #统计文件数量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totalSize = totalSize+os.path.getsize(sub_path)  #统计文件总大小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os.path.isdir(sub_path):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dirNum = dirNum+1                                #统计文件夹数量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visitDir(sub_path)                               #递归遍历子文件夹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08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main(path):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os.path.isdir(path):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print('Error:"', path, '" is not a directory or does not exist.')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visitDir(path)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sizeConvert(size):                                   #单位换算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K, M, G = 1024, 1024**2, 1024**3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size &gt;= G: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str(size/G)+'G Bytes'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M: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str(size/M)+'M Bytes'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K: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str(size/K)+'K Bytes'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str(size)+'Bytes'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41685" cy="463994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def output(path):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size of '+path+' is:'+sizeConvert(totalSize)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      +'('+str(totalSize)+' Bytes)')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files in '+path+' is:',fileNum)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directories in '+path+' is:',dirNum)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if __name__=='__main__':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path = r'd:\idapro6.5plus'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main(path)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output(path)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04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例10-4</a:t>
            </a:r>
            <a:r>
              <a:rPr lang="en-US" sz="2400"/>
              <a:t>   编写程序，递归删除指定文件夹中指定类型的文件和大小为0的文件。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isdir, join, splitext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remove, listdir, chmod, stat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filetypes = ('.tmp', '.log', '.obj', '.txt')     #指定要删除的文件类型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delCertainFiles(directory):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isdir(directory):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filename in listdir(directory):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temp = join(directory, filename)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isdir(temp):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delCertainFiles(temp)                #递归调用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splitext(temp)[1] in filetypes or stat(temp).st_size==0: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chmod(temp, 0o777)                   #修改文件属性，获取删除权限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remove(temp)                         #删除文件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print(temp, ' deleted....')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delCertainFiles(r'C:\test')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 os模块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3" name="Content Placeholder -1"/>
          <p:cNvGraphicFramePr>
            <a:graphicFrameLocks noGrp="1"/>
          </p:cNvGraphicFramePr>
          <p:nvPr>
            <p:ph idx="1"/>
          </p:nvPr>
        </p:nvGraphicFramePr>
        <p:xfrm>
          <a:off x="838200" y="1445260"/>
          <a:ext cx="10817860" cy="243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8620"/>
                <a:gridCol w="6619240"/>
              </a:tblGrid>
              <a:tr h="29400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chdir(path)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设为当前工作目录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curdir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当前文件夹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environ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包含系统环境变量和值的字典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extsep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当前操作系统所使用的文件扩展名分隔符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get_exec_path()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返回可执行文件的搜索路径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+mn-ea"/>
                          <a:cs typeface="宋体" panose="02010600030101010101" pitchFamily="2" charset="-122"/>
                        </a:rPr>
                        <a:t>getcwd()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返回当前工作目录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algn="l">
                        <a:buNone/>
                      </a:pP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cs typeface="宋体" panose="02010600030101010101" pitchFamily="2" charset="-122"/>
                        </a:rPr>
                        <a:t>listdir(path)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返回path目录下的文件和目录列表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3" name="Content Placeholder -1"/>
          <p:cNvGraphicFramePr>
            <a:graphicFrameLocks noGrp="1"/>
          </p:cNvGraphicFramePr>
          <p:nvPr>
            <p:ph idx="1"/>
          </p:nvPr>
        </p:nvGraphicFramePr>
        <p:xfrm>
          <a:off x="785495" y="1287780"/>
          <a:ext cx="10760075" cy="3657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7850"/>
                <a:gridCol w="637222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删除指定的文件，要求用户拥有删除文件的权限，并且文件没有只读或其他特殊属性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rename(src, dst)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重命名文件或目录，可以实现文件的移动，若目标文件已存在则抛出异常，不能跨越磁盘或分区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replace(old, new)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重命名文件或目录，若目标文件已存在则直接覆盖，不能跨越磁盘或分区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scandir(path='.')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返回包含指定文件夹中所有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DirEntry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对象的迭代对象，遍历文件夹时比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listdir()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更加高效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sep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当前操作系统所使用的路径分隔符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startfile(filepath [, operation])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使用关联的应用程序打开指定文件或启动指定应用程序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43945" cy="514032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import </a:t>
            </a:r>
            <a:r>
              <a:rPr lang="en-US" sz="2000" dirty="0" err="1">
                <a:latin typeface="Consolas" panose="020B0609020204030204" charset="0"/>
              </a:rPr>
              <a:t>os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import </a:t>
            </a:r>
            <a:r>
              <a:rPr lang="en-US" sz="2000" dirty="0" err="1">
                <a:latin typeface="Consolas" panose="020B0609020204030204" charset="0"/>
              </a:rPr>
              <a:t>os.path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os.rename</a:t>
            </a:r>
            <a:r>
              <a:rPr lang="en-US" sz="2000" dirty="0">
                <a:latin typeface="Consolas" panose="020B0609020204030204" charset="0"/>
              </a:rPr>
              <a:t>('C:\\dfg.txt', 'D:\\test2.txt') #rename()</a:t>
            </a:r>
            <a:r>
              <a:rPr lang="en-US" sz="2000" dirty="0" err="1">
                <a:latin typeface="Consolas" panose="020B0609020204030204" charset="0"/>
              </a:rPr>
              <a:t>可以实现文件的改名和移动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[</a:t>
            </a:r>
            <a:r>
              <a:rPr lang="en-US" sz="2000" dirty="0" err="1">
                <a:latin typeface="Consolas" panose="020B0609020204030204" charset="0"/>
              </a:rPr>
              <a:t>fname</a:t>
            </a:r>
            <a:r>
              <a:rPr lang="en-US" sz="2000" dirty="0">
                <a:latin typeface="Consolas" panose="020B0609020204030204" charset="0"/>
              </a:rPr>
              <a:t> for </a:t>
            </a:r>
            <a:r>
              <a:rPr lang="en-US" sz="2000" dirty="0" err="1">
                <a:latin typeface="Consolas" panose="020B0609020204030204" charset="0"/>
              </a:rPr>
              <a:t>fname</a:t>
            </a:r>
            <a:r>
              <a:rPr lang="en-US" sz="2000" dirty="0">
                <a:latin typeface="Consolas" panose="020B0609020204030204" charset="0"/>
              </a:rPr>
              <a:t> in </a:t>
            </a:r>
            <a:r>
              <a:rPr lang="en-US" sz="2000" dirty="0" err="1">
                <a:latin typeface="Consolas" panose="020B0609020204030204" charset="0"/>
              </a:rPr>
              <a:t>os.listdir</a:t>
            </a:r>
            <a:r>
              <a:rPr lang="en-US" sz="2000" dirty="0">
                <a:latin typeface="Consolas" panose="020B0609020204030204" charset="0"/>
              </a:rPr>
              <a:t>('.')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if </a:t>
            </a:r>
            <a:r>
              <a:rPr lang="en-US" sz="2000" dirty="0" err="1">
                <a:latin typeface="Consolas" panose="020B0609020204030204" charset="0"/>
              </a:rPr>
              <a:t>fname.endswith</a:t>
            </a:r>
            <a:r>
              <a:rPr lang="en-US" sz="2000" dirty="0">
                <a:latin typeface="Consolas" panose="020B0609020204030204" charset="0"/>
              </a:rPr>
              <a:t>(('.</a:t>
            </a:r>
            <a:r>
              <a:rPr lang="en-US" sz="2000" dirty="0" err="1">
                <a:latin typeface="Consolas" panose="020B0609020204030204" charset="0"/>
              </a:rPr>
              <a:t>pyc</a:t>
            </a:r>
            <a:r>
              <a:rPr lang="en-US" sz="2000" dirty="0">
                <a:latin typeface="Consolas" panose="020B0609020204030204" charset="0"/>
              </a:rPr>
              <a:t>', '.</a:t>
            </a:r>
            <a:r>
              <a:rPr lang="en-US" sz="2000" dirty="0" err="1">
                <a:latin typeface="Consolas" panose="020B0609020204030204" charset="0"/>
              </a:rPr>
              <a:t>py</a:t>
            </a:r>
            <a:r>
              <a:rPr lang="en-US" sz="2000" dirty="0">
                <a:latin typeface="Consolas" panose="020B0609020204030204" charset="0"/>
              </a:rPr>
              <a:t>', '.</a:t>
            </a:r>
            <a:r>
              <a:rPr lang="en-US" sz="2000" dirty="0" err="1">
                <a:latin typeface="Consolas" panose="020B0609020204030204" charset="0"/>
              </a:rPr>
              <a:t>pyw</a:t>
            </a:r>
            <a:r>
              <a:rPr lang="en-US" sz="2000" dirty="0">
                <a:latin typeface="Consolas" panose="020B0609020204030204" charset="0"/>
              </a:rPr>
              <a:t>'))]  #</a:t>
            </a:r>
            <a:r>
              <a:rPr lang="en-US" sz="2000" dirty="0" err="1">
                <a:latin typeface="Consolas" panose="020B0609020204030204" charset="0"/>
              </a:rPr>
              <a:t>结果略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os.getcwd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()                                   </a:t>
            </a:r>
            <a:r>
              <a:rPr lang="en-US" sz="2000" dirty="0">
                <a:latin typeface="Consolas" panose="020B0609020204030204" charset="0"/>
              </a:rPr>
              <a:t>#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返回当前工作目录</a:t>
            </a:r>
            <a:endParaRPr lang="en-US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'C:\\Python35'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os.mkdir</a:t>
            </a:r>
            <a:r>
              <a:rPr lang="en-US" sz="2000" dirty="0">
                <a:latin typeface="Consolas" panose="020B0609020204030204" charset="0"/>
              </a:rPr>
              <a:t>(</a:t>
            </a:r>
            <a:r>
              <a:rPr lang="en-US" sz="2000" dirty="0" err="1">
                <a:latin typeface="Consolas" panose="020B0609020204030204" charset="0"/>
              </a:rPr>
              <a:t>os.getcwd</a:t>
            </a:r>
            <a:r>
              <a:rPr lang="en-US" sz="2000" dirty="0">
                <a:latin typeface="Consolas" panose="020B0609020204030204" charset="0"/>
              </a:rPr>
              <a:t>()+'\\temp')         #</a:t>
            </a:r>
            <a:r>
              <a:rPr lang="en-US" sz="2000" dirty="0" err="1">
                <a:latin typeface="Consolas" panose="020B0609020204030204" charset="0"/>
              </a:rPr>
              <a:t>创建目录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os.chdir</a:t>
            </a:r>
            <a:r>
              <a:rPr lang="en-US" sz="2000" dirty="0">
                <a:latin typeface="Consolas" panose="020B0609020204030204" charset="0"/>
              </a:rPr>
              <a:t>(</a:t>
            </a:r>
            <a:r>
              <a:rPr lang="en-US" sz="2000" dirty="0" err="1">
                <a:latin typeface="Consolas" panose="020B0609020204030204" charset="0"/>
              </a:rPr>
              <a:t>os.getcwd</a:t>
            </a:r>
            <a:r>
              <a:rPr lang="en-US" sz="2000" dirty="0">
                <a:latin typeface="Consolas" panose="020B0609020204030204" charset="0"/>
              </a:rPr>
              <a:t>()+'\\temp')         #</a:t>
            </a:r>
            <a:r>
              <a:rPr lang="en-US" sz="2000" dirty="0" err="1">
                <a:latin typeface="Consolas" panose="020B0609020204030204" charset="0"/>
              </a:rPr>
              <a:t>改变当前工作目录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os.getcwd</a:t>
            </a:r>
            <a:r>
              <a:rPr lang="en-US" sz="2000" dirty="0">
                <a:latin typeface="Consolas" panose="020B0609020204030204" charset="0"/>
              </a:rPr>
              <a:t>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'C:\\Python35\\temp'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os.mkdir</a:t>
            </a:r>
            <a:r>
              <a:rPr lang="en-US" sz="2000" dirty="0">
                <a:latin typeface="Consolas" panose="020B0609020204030204" charset="0"/>
              </a:rPr>
              <a:t>(</a:t>
            </a:r>
            <a:r>
              <a:rPr lang="en-US" sz="2000" dirty="0" err="1">
                <a:latin typeface="Consolas" panose="020B0609020204030204" charset="0"/>
              </a:rPr>
              <a:t>os.getcwd</a:t>
            </a:r>
            <a:r>
              <a:rPr lang="en-US" sz="2000" dirty="0">
                <a:latin typeface="Consolas" panose="020B0609020204030204" charset="0"/>
              </a:rPr>
              <a:t>()+'\\test')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os.listdir</a:t>
            </a:r>
            <a:r>
              <a:rPr lang="en-US" sz="2000" dirty="0">
                <a:latin typeface="Consolas" panose="020B0609020204030204" charset="0"/>
              </a:rPr>
              <a:t>('.')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['test']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os.rmdir</a:t>
            </a:r>
            <a:r>
              <a:rPr lang="en-US" sz="2000" dirty="0">
                <a:latin typeface="Consolas" panose="020B0609020204030204" charset="0"/>
              </a:rPr>
              <a:t>('test')                       #</a:t>
            </a:r>
            <a:r>
              <a:rPr lang="en-US" sz="2000" dirty="0" err="1">
                <a:latin typeface="Consolas" panose="020B0609020204030204" charset="0"/>
              </a:rPr>
              <a:t>删除目录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os.listdir</a:t>
            </a:r>
            <a:r>
              <a:rPr lang="en-US" sz="2000" dirty="0">
                <a:latin typeface="Consolas" panose="020B0609020204030204" charset="0"/>
              </a:rPr>
              <a:t>('.')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os.environ.get</a:t>
            </a:r>
            <a:r>
              <a:rPr lang="en-US" sz="2000" dirty="0">
                <a:latin typeface="Consolas" panose="020B0609020204030204" charset="0"/>
              </a:rPr>
              <a:t>('path')                #</a:t>
            </a:r>
            <a:r>
              <a:rPr lang="en-US" sz="2000" dirty="0" err="1">
                <a:latin typeface="Consolas" panose="020B0609020204030204" charset="0"/>
              </a:rPr>
              <a:t>获取系统变量path的值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import time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time.strftime</a:t>
            </a:r>
            <a:r>
              <a:rPr lang="en-US" sz="2000" dirty="0">
                <a:latin typeface="Consolas" panose="020B0609020204030204" charset="0"/>
              </a:rPr>
              <a:t>('%Y-%m-%d %H:%M:%S',    #</a:t>
            </a:r>
            <a:r>
              <a:rPr lang="en-US" sz="2000" dirty="0" err="1">
                <a:latin typeface="Consolas" panose="020B0609020204030204" charset="0"/>
              </a:rPr>
              <a:t>查看文件创建时间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           </a:t>
            </a:r>
            <a:r>
              <a:rPr lang="en-US" sz="2000" dirty="0" err="1">
                <a:latin typeface="Consolas" panose="020B0609020204030204" charset="0"/>
              </a:rPr>
              <a:t>time.localtime</a:t>
            </a:r>
            <a:r>
              <a:rPr lang="en-US" sz="2000" dirty="0">
                <a:latin typeface="Consolas" panose="020B0609020204030204" charset="0"/>
              </a:rPr>
              <a:t>(</a:t>
            </a:r>
            <a:r>
              <a:rPr lang="en-US" sz="2000" dirty="0" err="1">
                <a:latin typeface="Consolas" panose="020B0609020204030204" charset="0"/>
              </a:rPr>
              <a:t>os.stat</a:t>
            </a:r>
            <a:r>
              <a:rPr lang="en-US" sz="2000" dirty="0" smtClean="0">
                <a:latin typeface="Consolas" panose="020B0609020204030204" charset="0"/>
              </a:rPr>
              <a:t>(‘</a:t>
            </a:r>
            <a:r>
              <a:rPr lang="en-US" altLang="zh-CN" sz="2000" dirty="0" smtClean="0">
                <a:latin typeface="Consolas" panose="020B0609020204030204" charset="0"/>
              </a:rPr>
              <a:t>test</a:t>
            </a:r>
            <a:r>
              <a:rPr lang="en-US" sz="2000" dirty="0" smtClean="0">
                <a:latin typeface="Consolas" panose="020B0609020204030204" charset="0"/>
              </a:rPr>
              <a:t>.py</a:t>
            </a:r>
            <a:r>
              <a:rPr lang="en-US" sz="2000" dirty="0">
                <a:latin typeface="Consolas" panose="020B0609020204030204" charset="0"/>
              </a:rPr>
              <a:t>').</a:t>
            </a:r>
            <a:r>
              <a:rPr lang="en-US" sz="2000" dirty="0" err="1">
                <a:latin typeface="Consolas" panose="020B0609020204030204" charset="0"/>
              </a:rPr>
              <a:t>st_ctime</a:t>
            </a:r>
            <a:r>
              <a:rPr lang="en-US" sz="2000" dirty="0">
                <a:latin typeface="Consolas" panose="020B0609020204030204" charset="0"/>
              </a:rPr>
              <a:t>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'2016-10-18 15:58:57'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os.startfile</a:t>
            </a:r>
            <a:r>
              <a:rPr lang="en-US" sz="2000" dirty="0">
                <a:latin typeface="Consolas" panose="020B0609020204030204" charset="0"/>
              </a:rPr>
              <a:t>('notepad.exe')           #</a:t>
            </a:r>
            <a:r>
              <a:rPr lang="en-US" sz="2000" dirty="0" err="1">
                <a:latin typeface="Consolas" panose="020B0609020204030204" charset="0"/>
              </a:rPr>
              <a:t>启动记事本程序</a:t>
            </a:r>
            <a:endParaRPr lang="en-US" sz="20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charset="0"/>
              </a:rPr>
              <a:t>例10-1</a:t>
            </a:r>
            <a:r>
              <a:rPr lang="en-US" sz="2400" dirty="0">
                <a:latin typeface="Consolas" panose="020B0609020204030204" charset="0"/>
              </a:rPr>
              <a:t>  </a:t>
            </a:r>
            <a:r>
              <a:rPr lang="en-US" sz="2400" dirty="0" err="1">
                <a:latin typeface="Consolas" panose="020B0609020204030204" charset="0"/>
              </a:rPr>
              <a:t>使用递归法遍历指定目录下所有子目录和文件</a:t>
            </a:r>
            <a:r>
              <a:rPr lang="en-US" sz="2400" dirty="0">
                <a:latin typeface="Consolas" panose="020B0609020204030204" charset="0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from </a:t>
            </a:r>
            <a:r>
              <a:rPr lang="en-US" sz="2000" dirty="0" err="1">
                <a:latin typeface="Consolas" panose="020B0609020204030204" charset="0"/>
              </a:rPr>
              <a:t>os</a:t>
            </a:r>
            <a:r>
              <a:rPr lang="en-US" sz="2000" dirty="0">
                <a:latin typeface="Consolas" panose="020B0609020204030204" charset="0"/>
              </a:rPr>
              <a:t> import </a:t>
            </a:r>
            <a:r>
              <a:rPr lang="en-US" sz="2000" dirty="0" err="1">
                <a:latin typeface="Consolas" panose="020B0609020204030204" charset="0"/>
              </a:rPr>
              <a:t>listdir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from </a:t>
            </a:r>
            <a:r>
              <a:rPr lang="en-US" sz="2000" dirty="0" err="1">
                <a:latin typeface="Consolas" panose="020B0609020204030204" charset="0"/>
              </a:rPr>
              <a:t>os.path</a:t>
            </a:r>
            <a:r>
              <a:rPr lang="en-US" sz="2000" dirty="0">
                <a:latin typeface="Consolas" panose="020B0609020204030204" charset="0"/>
              </a:rPr>
              <a:t> import join, </a:t>
            </a:r>
            <a:r>
              <a:rPr lang="en-US" sz="2000" dirty="0" err="1">
                <a:latin typeface="Consolas" panose="020B0609020204030204" charset="0"/>
              </a:rPr>
              <a:t>isfile</a:t>
            </a:r>
            <a:r>
              <a:rPr lang="en-US" sz="2000" dirty="0">
                <a:latin typeface="Consolas" panose="020B0609020204030204" charset="0"/>
              </a:rPr>
              <a:t>, </a:t>
            </a:r>
            <a:r>
              <a:rPr lang="en-US" sz="2000" dirty="0" err="1">
                <a:latin typeface="Consolas" panose="020B0609020204030204" charset="0"/>
              </a:rPr>
              <a:t>isdir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charset="0"/>
              </a:rPr>
              <a:t>def</a:t>
            </a:r>
            <a:r>
              <a:rPr lang="en-US" sz="2000" dirty="0">
                <a:latin typeface="Consolas" panose="020B0609020204030204" charset="0"/>
              </a:rPr>
              <a:t> </a:t>
            </a:r>
            <a:r>
              <a:rPr lang="en-US" sz="2000" dirty="0" err="1">
                <a:latin typeface="Consolas" panose="020B0609020204030204" charset="0"/>
              </a:rPr>
              <a:t>listDirDepthFirst</a:t>
            </a:r>
            <a:r>
              <a:rPr lang="en-US" sz="2000" dirty="0">
                <a:latin typeface="Consolas" panose="020B0609020204030204" charset="0"/>
              </a:rPr>
              <a:t>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'''</a:t>
            </a:r>
            <a:r>
              <a:rPr lang="en-US" sz="2000" dirty="0" err="1">
                <a:latin typeface="Consolas" panose="020B0609020204030204" charset="0"/>
              </a:rPr>
              <a:t>深度优先遍历文件夹</a:t>
            </a:r>
            <a:r>
              <a:rPr lang="en-US" sz="2000" dirty="0">
                <a:latin typeface="Consolas" panose="020B0609020204030204" charset="0"/>
              </a:rPr>
              <a:t>'''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#</a:t>
            </a:r>
            <a:r>
              <a:rPr lang="en-US" sz="2000" dirty="0" err="1">
                <a:latin typeface="Consolas" panose="020B0609020204030204" charset="0"/>
              </a:rPr>
              <a:t>遍历文件夹，如果是文件就直接输出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#</a:t>
            </a:r>
            <a:r>
              <a:rPr lang="en-US" sz="2000" dirty="0" err="1">
                <a:latin typeface="Consolas" panose="020B0609020204030204" charset="0"/>
              </a:rPr>
              <a:t>如果是文件夹，就输出显示，然后递归遍历该文件夹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for </a:t>
            </a:r>
            <a:r>
              <a:rPr lang="en-US" sz="2000" dirty="0" err="1">
                <a:latin typeface="Consolas" panose="020B0609020204030204" charset="0"/>
              </a:rPr>
              <a:t>subPath</a:t>
            </a:r>
            <a:r>
              <a:rPr lang="en-US" sz="2000" dirty="0">
                <a:latin typeface="Consolas" panose="020B0609020204030204" charset="0"/>
              </a:rPr>
              <a:t> in </a:t>
            </a:r>
            <a:r>
              <a:rPr lang="en-US" sz="2000" dirty="0" err="1">
                <a:latin typeface="Consolas" panose="020B0609020204030204" charset="0"/>
              </a:rPr>
              <a:t>listdir</a:t>
            </a:r>
            <a:r>
              <a:rPr lang="en-US" sz="2000" dirty="0">
                <a:latin typeface="Consolas" panose="020B0609020204030204" charset="0"/>
              </a:rPr>
              <a:t>(directory):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path = join(directory, </a:t>
            </a:r>
            <a:r>
              <a:rPr lang="en-US" sz="2000" dirty="0" err="1">
                <a:latin typeface="Consolas" panose="020B0609020204030204" charset="0"/>
              </a:rPr>
              <a:t>subPath</a:t>
            </a:r>
            <a:r>
              <a:rPr lang="en-US" sz="2000" dirty="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if </a:t>
            </a:r>
            <a:r>
              <a:rPr lang="en-US" sz="2000" dirty="0" err="1">
                <a:latin typeface="Consolas" panose="020B0609020204030204" charset="0"/>
              </a:rPr>
              <a:t>isfile</a:t>
            </a:r>
            <a:r>
              <a:rPr lang="en-US" sz="2000" dirty="0">
                <a:latin typeface="Consolas" panose="020B0609020204030204" charset="0"/>
              </a:rPr>
              <a:t>(path):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    print(path)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</a:t>
            </a:r>
            <a:r>
              <a:rPr lang="en-US" sz="2000" dirty="0" err="1">
                <a:latin typeface="Consolas" panose="020B0609020204030204" charset="0"/>
              </a:rPr>
              <a:t>elif</a:t>
            </a:r>
            <a:r>
              <a:rPr lang="en-US" sz="2000" dirty="0">
                <a:latin typeface="Consolas" panose="020B0609020204030204" charset="0"/>
              </a:rPr>
              <a:t> </a:t>
            </a:r>
            <a:r>
              <a:rPr lang="en-US" sz="2000" dirty="0" err="1">
                <a:latin typeface="Consolas" panose="020B0609020204030204" charset="0"/>
              </a:rPr>
              <a:t>isdir</a:t>
            </a:r>
            <a:r>
              <a:rPr lang="en-US" sz="2000" dirty="0">
                <a:latin typeface="Consolas" panose="020B0609020204030204" charset="0"/>
              </a:rPr>
              <a:t>(path):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    print(path)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        </a:t>
            </a:r>
            <a:r>
              <a:rPr lang="en-US" sz="2000" dirty="0" err="1">
                <a:latin typeface="Consolas" panose="020B0609020204030204" charset="0"/>
              </a:rPr>
              <a:t>listDirDepthFirst</a:t>
            </a:r>
            <a:r>
              <a:rPr lang="en-US" sz="2000" dirty="0">
                <a:latin typeface="Consolas" panose="020B0609020204030204" charset="0"/>
              </a:rPr>
              <a:t>(path)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10.2  os.path模块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Table -1"/>
          <p:cNvGraphicFramePr>
            <a:graphicFrameLocks noGrp="1"/>
          </p:cNvGraphicFramePr>
          <p:nvPr>
            <p:ph idx="1"/>
          </p:nvPr>
        </p:nvGraphicFramePr>
        <p:xfrm>
          <a:off x="838200" y="1321435"/>
          <a:ext cx="10515600" cy="3352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140"/>
                <a:gridCol w="7998460"/>
              </a:tblGrid>
              <a:tr h="2743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abspath(path)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basename(path)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返回指定路径的最后一个组成部分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commonpath(paths)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返回给定的多个路径的最长公共路径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commonprefix(paths)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返回给定的多个路径的最长公共前缀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dirname(p)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返回给定路径的文件夹部分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exists(path)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判断文件是否存在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getatime(filename)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返回文件的最后访问时间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getctime(filename)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返回文件的创建时间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getmtime(filename)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返回文件的最后修改时间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getsize(filename)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返回文件的大小</a:t>
                      </a: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Table -1"/>
          <p:cNvGraphicFramePr>
            <a:graphicFrameLocks noGrp="1"/>
          </p:cNvGraphicFramePr>
          <p:nvPr>
            <p:ph idx="1"/>
          </p:nvPr>
        </p:nvGraphicFramePr>
        <p:xfrm>
          <a:off x="838200" y="1321435"/>
          <a:ext cx="10793730" cy="335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405"/>
                <a:gridCol w="8315325"/>
              </a:tblGrid>
              <a:tr h="2743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isabs(path)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是否为绝对路径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isdir(path)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是否为文件夹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isfile(path)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join(path, *paths)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连接两个或多个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realpath(path)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relpath(path)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返回给定路径的相对路径，不能跨越磁盘驱动器或分区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samefile(f1, f2)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这两个路径是否引用的同一个文件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以路径中的最后一个斜线为分隔符把路径分隔成两部分，以元组形式返回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splitext(path)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从路径中分隔文件的扩展名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splitdrive(path)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从路径中分隔驱动器的名称</a:t>
                      </a: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4858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path='D:\\mypython_exp\\new_test.txt'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os.path.dirname(path)                      #返回路径的文件夹名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'D:\\mypython_exp'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os.path.basename(path)                     #返回路径的最后一个组成部分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'new_test.txt'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os.path.split(path)                        #切分文件路径和文件名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('D:\\mypython_exp', 'new_test.txt')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os.path.split('')                          #切分结果为空字符串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('', '')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os.path.split('C:\\windows')               #以最后一个斜线为分隔符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('C:\\', 'windows')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os.path.split('C:\\windows\\')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('C:\\windows', '')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os.path.splitdrive(path)                   #切分驱动器符号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('D:', '\\mypython_exp\\new_test.txt')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os.path.splitext(path)                     #切分文件扩展名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('D:\\mypython_exp\\new_test', '.txt')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1566</Words>
  <Application>Microsoft Office PowerPoint</Application>
  <PresentationFormat>宽屏</PresentationFormat>
  <Paragraphs>289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Consolas</vt:lpstr>
      <vt:lpstr>Office 主题</vt:lpstr>
      <vt:lpstr>第10章  文件与文件夹操作</vt:lpstr>
      <vt:lpstr>10.1  os模块</vt:lpstr>
      <vt:lpstr>10.1  os模块</vt:lpstr>
      <vt:lpstr>10.1  os模块</vt:lpstr>
      <vt:lpstr>10.1  os模块</vt:lpstr>
      <vt:lpstr>10.1  os模块</vt:lpstr>
      <vt:lpstr>10.2  os.path模块</vt:lpstr>
      <vt:lpstr>10.2  os.path模块</vt:lpstr>
      <vt:lpstr>10.2  os.path模块</vt:lpstr>
      <vt:lpstr>10.3  shutil模块</vt:lpstr>
      <vt:lpstr>10.3  shutil模块</vt:lpstr>
      <vt:lpstr>10.3  shutil模块</vt:lpstr>
      <vt:lpstr>10.4  综合案例解析</vt:lpstr>
      <vt:lpstr>10.4  综合案例解析</vt:lpstr>
      <vt:lpstr>10.4  综合案例解析</vt:lpstr>
      <vt:lpstr>10.4  综合案例解析</vt:lpstr>
      <vt:lpstr>10.4  综合案例解析</vt:lpstr>
      <vt:lpstr>10.4  综合案例解析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文件与文件夹操作</dc:title>
  <dc:creator>Dong</dc:creator>
  <cp:lastModifiedBy>lenovo</cp:lastModifiedBy>
  <cp:revision>328</cp:revision>
  <dcterms:created xsi:type="dcterms:W3CDTF">2015-05-05T08:02:00Z</dcterms:created>
  <dcterms:modified xsi:type="dcterms:W3CDTF">2020-10-23T01:48:12Z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