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848" r:id="rId2"/>
    <p:sldId id="1773" r:id="rId3"/>
    <p:sldId id="1776" r:id="rId4"/>
    <p:sldId id="1774" r:id="rId5"/>
    <p:sldId id="1791" r:id="rId6"/>
    <p:sldId id="1793" r:id="rId7"/>
    <p:sldId id="1794" r:id="rId8"/>
    <p:sldId id="1795" r:id="rId9"/>
    <p:sldId id="1796" r:id="rId10"/>
    <p:sldId id="1797" r:id="rId11"/>
    <p:sldId id="1798" r:id="rId12"/>
    <p:sldId id="1777" r:id="rId13"/>
    <p:sldId id="1792" r:id="rId14"/>
    <p:sldId id="1778" r:id="rId15"/>
    <p:sldId id="1779" r:id="rId16"/>
    <p:sldId id="1780" r:id="rId17"/>
    <p:sldId id="1783" r:id="rId18"/>
    <p:sldId id="1799" r:id="rId19"/>
    <p:sldId id="1800" r:id="rId20"/>
    <p:sldId id="1784" r:id="rId21"/>
    <p:sldId id="1801" r:id="rId22"/>
    <p:sldId id="1802" r:id="rId23"/>
    <p:sldId id="1803" r:id="rId24"/>
    <p:sldId id="1804" r:id="rId25"/>
    <p:sldId id="1805" r:id="rId26"/>
    <p:sldId id="180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71948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39594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nblogs.com/it-xiao-wu/p/9658395.html"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nblogs.com/it-xiao-wu/p/9658395.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unoob.com/python/python-exception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a:t>第</a:t>
            </a:r>
            <a:r>
              <a:rPr lang="en-US" altLang="zh-CN"/>
              <a:t>11</a:t>
            </a:r>
            <a:r>
              <a:rPr lang="zh-CN" altLang="en-US"/>
              <a:t>章  异常处理结构</a:t>
            </a:r>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xfrm>
            <a:off x="1847850" y="115888"/>
            <a:ext cx="7772400" cy="782637"/>
          </a:xfrm>
        </p:spPr>
        <p:txBody>
          <a:bodyPr/>
          <a:lstStyle/>
          <a:p>
            <a:pPr eaLnBrk="1" hangingPunct="1"/>
            <a:r>
              <a:rPr lang="en-US" altLang="zh-CN" b="1" smtClean="0">
                <a:ea typeface="宋体" panose="02010600030101010101" pitchFamily="2" charset="-122"/>
              </a:rPr>
              <a:t>finally</a:t>
            </a:r>
            <a:r>
              <a:rPr lang="zh-CN" altLang="zh-CN" b="1" smtClean="0">
                <a:ea typeface="宋体" panose="02010600030101010101" pitchFamily="2" charset="-122"/>
              </a:rPr>
              <a:t>块和发生异常后的处理</a:t>
            </a:r>
            <a:endParaRPr lang="zh-CN" altLang="en-US" b="1" smtClean="0">
              <a:ea typeface="宋体" panose="02010600030101010101" pitchFamily="2" charset="-122"/>
            </a:endParaRPr>
          </a:p>
        </p:txBody>
      </p:sp>
      <p:sp>
        <p:nvSpPr>
          <p:cNvPr id="33795" name="内容占位符 2"/>
          <p:cNvSpPr>
            <a:spLocks noGrp="1" noChangeArrowheads="1"/>
          </p:cNvSpPr>
          <p:nvPr>
            <p:ph idx="1"/>
          </p:nvPr>
        </p:nvSpPr>
        <p:spPr>
          <a:xfrm>
            <a:off x="850900" y="1200150"/>
            <a:ext cx="10440988" cy="4978400"/>
          </a:xfrm>
        </p:spPr>
        <p:txBody>
          <a:bodyPr/>
          <a:lstStyle/>
          <a:p>
            <a:pPr eaLnBrk="1" hangingPunct="1"/>
            <a:r>
              <a:rPr lang="en-US" altLang="zh-CN" sz="1800" b="1" dirty="0" smtClean="0">
                <a:ea typeface="宋体" panose="02010600030101010101" pitchFamily="2" charset="-122"/>
              </a:rPr>
              <a:t>finally</a:t>
            </a:r>
            <a:r>
              <a:rPr lang="zh-CN" altLang="zh-CN" sz="1800" b="1" dirty="0" smtClean="0">
                <a:ea typeface="宋体" panose="02010600030101010101" pitchFamily="2" charset="-122"/>
              </a:rPr>
              <a:t>块</a:t>
            </a:r>
            <a:r>
              <a:rPr lang="zh-CN" altLang="zh-CN" sz="1800" b="1" dirty="0" smtClean="0">
                <a:solidFill>
                  <a:srgbClr val="FF0000"/>
                </a:solidFill>
                <a:ea typeface="宋体" panose="02010600030101010101" pitchFamily="2" charset="-122"/>
              </a:rPr>
              <a:t>始终在执行完</a:t>
            </a:r>
            <a:r>
              <a:rPr lang="en-US" altLang="zh-CN" sz="1800" b="1" dirty="0" smtClean="0">
                <a:solidFill>
                  <a:srgbClr val="FF0000"/>
                </a:solidFill>
                <a:ea typeface="宋体" panose="02010600030101010101" pitchFamily="2" charset="-122"/>
              </a:rPr>
              <a:t>try</a:t>
            </a:r>
            <a:r>
              <a:rPr lang="zh-CN" altLang="zh-CN" sz="1800" b="1" dirty="0" smtClean="0">
                <a:solidFill>
                  <a:srgbClr val="FF0000"/>
                </a:solidFill>
                <a:ea typeface="宋体" panose="02010600030101010101" pitchFamily="2" charset="-122"/>
              </a:rPr>
              <a:t>和</a:t>
            </a:r>
            <a:r>
              <a:rPr lang="en-US" altLang="zh-CN" sz="1800" b="1" dirty="0" smtClean="0">
                <a:solidFill>
                  <a:srgbClr val="FF0000"/>
                </a:solidFill>
                <a:ea typeface="宋体" panose="02010600030101010101" pitchFamily="2" charset="-122"/>
              </a:rPr>
              <a:t>except</a:t>
            </a:r>
            <a:r>
              <a:rPr lang="zh-CN" altLang="zh-CN" sz="1800" b="1" dirty="0" smtClean="0">
                <a:solidFill>
                  <a:srgbClr val="FF0000"/>
                </a:solidFill>
                <a:ea typeface="宋体" panose="02010600030101010101" pitchFamily="2" charset="-122"/>
              </a:rPr>
              <a:t>块之后执行</a:t>
            </a:r>
            <a:r>
              <a:rPr lang="zh-CN" altLang="zh-CN" sz="1800" b="1" dirty="0" smtClean="0">
                <a:ea typeface="宋体" panose="02010600030101010101" pitchFamily="2" charset="-122"/>
              </a:rPr>
              <a:t>，而与是否引发异常或者是否找到与异常类型匹配的</a:t>
            </a:r>
            <a:r>
              <a:rPr lang="en-US" altLang="zh-CN" sz="1800" b="1" dirty="0" smtClean="0">
                <a:ea typeface="宋体" panose="02010600030101010101" pitchFamily="2" charset="-122"/>
              </a:rPr>
              <a:t>except</a:t>
            </a:r>
            <a:r>
              <a:rPr lang="zh-CN" altLang="zh-CN" sz="1800" b="1" dirty="0" smtClean="0">
                <a:ea typeface="宋体" panose="02010600030101010101" pitchFamily="2" charset="-122"/>
              </a:rPr>
              <a:t>块无关</a:t>
            </a:r>
            <a:endParaRPr lang="en-US" altLang="zh-CN" sz="1800" b="1" dirty="0" smtClean="0">
              <a:ea typeface="宋体" panose="02010600030101010101" pitchFamily="2" charset="-122"/>
            </a:endParaRPr>
          </a:p>
          <a:p>
            <a:pPr eaLnBrk="1" hangingPunct="1"/>
            <a:r>
              <a:rPr lang="en-US" altLang="zh-CN" sz="1800" b="1" dirty="0" smtClean="0">
                <a:ea typeface="宋体" panose="02010600030101010101" pitchFamily="2" charset="-122"/>
              </a:rPr>
              <a:t>finally</a:t>
            </a:r>
            <a:r>
              <a:rPr lang="zh-CN" altLang="zh-CN" sz="1800" b="1" dirty="0" smtClean="0">
                <a:ea typeface="宋体" panose="02010600030101010101" pitchFamily="2" charset="-122"/>
              </a:rPr>
              <a:t>块用于</a:t>
            </a:r>
            <a:r>
              <a:rPr lang="zh-CN" altLang="zh-CN" sz="1800" b="1" dirty="0" smtClean="0">
                <a:solidFill>
                  <a:srgbClr val="FF0000"/>
                </a:solidFill>
                <a:ea typeface="宋体" panose="02010600030101010101" pitchFamily="2" charset="-122"/>
              </a:rPr>
              <a:t>清理在</a:t>
            </a:r>
            <a:r>
              <a:rPr lang="en-US" altLang="zh-CN" sz="1800" b="1" dirty="0" smtClean="0">
                <a:solidFill>
                  <a:srgbClr val="FF0000"/>
                </a:solidFill>
                <a:ea typeface="宋体" panose="02010600030101010101" pitchFamily="2" charset="-122"/>
              </a:rPr>
              <a:t>try</a:t>
            </a:r>
            <a:r>
              <a:rPr lang="zh-CN" altLang="zh-CN" sz="1800" b="1" dirty="0" smtClean="0">
                <a:solidFill>
                  <a:srgbClr val="FF0000"/>
                </a:solidFill>
                <a:ea typeface="宋体" panose="02010600030101010101" pitchFamily="2" charset="-122"/>
              </a:rPr>
              <a:t>块中执行的操作</a:t>
            </a:r>
            <a:r>
              <a:rPr lang="zh-CN" altLang="zh-CN" sz="1800" b="1" dirty="0" smtClean="0">
                <a:ea typeface="宋体" panose="02010600030101010101" pitchFamily="2" charset="-122"/>
              </a:rPr>
              <a:t>，如释放其占有的资源（如文件流、数据库连接和图形句柄），而不用等待由运行库中的垃圾回收器来完成对象</a:t>
            </a:r>
            <a:endParaRPr lang="en-US" altLang="zh-CN" sz="1800" b="1" dirty="0" smtClean="0">
              <a:ea typeface="宋体" panose="02010600030101010101" pitchFamily="2" charset="-122"/>
            </a:endParaRPr>
          </a:p>
        </p:txBody>
      </p:sp>
      <p:sp>
        <p:nvSpPr>
          <p:cNvPr id="33796" name="矩形 1"/>
          <p:cNvSpPr>
            <a:spLocks noChangeArrowheads="1"/>
          </p:cNvSpPr>
          <p:nvPr/>
        </p:nvSpPr>
        <p:spPr bwMode="auto">
          <a:xfrm>
            <a:off x="598488" y="2520950"/>
            <a:ext cx="11593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r>
              <a:rPr lang="zh-CN" altLang="zh-CN" b="1" dirty="0" smtClean="0">
                <a:latin typeface="Times New Roman" panose="02020603050405020304" pitchFamily="18" charset="0"/>
              </a:rPr>
              <a:t>【例】</a:t>
            </a:r>
            <a:r>
              <a:rPr lang="zh-CN" altLang="zh-CN" dirty="0">
                <a:latin typeface="Times New Roman" panose="02020603050405020304" pitchFamily="18" charset="0"/>
              </a:rPr>
              <a:t>使用</a:t>
            </a:r>
            <a:r>
              <a:rPr lang="en-US" altLang="zh-CN" dirty="0">
                <a:latin typeface="Times New Roman" panose="02020603050405020304" pitchFamily="18" charset="0"/>
              </a:rPr>
              <a:t>finally</a:t>
            </a:r>
            <a:r>
              <a:rPr lang="zh-CN" altLang="zh-CN" dirty="0">
                <a:latin typeface="Times New Roman" panose="02020603050405020304" pitchFamily="18" charset="0"/>
              </a:rPr>
              <a:t>语句保证执行代码示例（</a:t>
            </a:r>
            <a:r>
              <a:rPr lang="en-US" altLang="zh-CN" dirty="0">
                <a:latin typeface="Times New Roman" panose="02020603050405020304" pitchFamily="18" charset="0"/>
              </a:rPr>
              <a:t>try_finally.py</a:t>
            </a:r>
            <a:r>
              <a:rPr lang="zh-CN" altLang="zh-CN" dirty="0">
                <a:latin typeface="Times New Roman" panose="02020603050405020304" pitchFamily="18" charset="0"/>
              </a:rPr>
              <a:t>）。将输入的字符串写入到文本中，直至按</a:t>
            </a:r>
            <a:r>
              <a:rPr lang="en-US" altLang="zh-CN" dirty="0">
                <a:latin typeface="Times New Roman" panose="02020603050405020304" pitchFamily="18" charset="0"/>
              </a:rPr>
              <a:t>Q</a:t>
            </a:r>
            <a:r>
              <a:rPr lang="zh-CN" altLang="zh-CN" dirty="0">
                <a:latin typeface="Times New Roman" panose="02020603050405020304" pitchFamily="18" charset="0"/>
              </a:rPr>
              <a:t>结束。如果按</a:t>
            </a:r>
            <a:r>
              <a:rPr lang="en-US" altLang="zh-CN" dirty="0" err="1">
                <a:latin typeface="Times New Roman" panose="02020603050405020304" pitchFamily="18" charset="0"/>
              </a:rPr>
              <a:t>Ctrl+C</a:t>
            </a:r>
            <a:r>
              <a:rPr lang="zh-CN" altLang="zh-CN" dirty="0">
                <a:latin typeface="Times New Roman" panose="02020603050405020304" pitchFamily="18" charset="0"/>
              </a:rPr>
              <a:t>中断程序运行，也保证打开的文件正常关闭</a:t>
            </a:r>
            <a:r>
              <a:rPr lang="zh-CN" altLang="en-US" dirty="0">
                <a:latin typeface="Times New Roman" panose="02020603050405020304" pitchFamily="18" charset="0"/>
              </a:rPr>
              <a:t>。</a:t>
            </a:r>
            <a:r>
              <a:rPr lang="zh-CN" altLang="en-US" dirty="0">
                <a:solidFill>
                  <a:srgbClr val="0070C0"/>
                </a:solidFill>
                <a:latin typeface="Times New Roman" panose="02020603050405020304" pitchFamily="18" charset="0"/>
              </a:rPr>
              <a:t>命令方式下运行此程序。</a:t>
            </a:r>
          </a:p>
        </p:txBody>
      </p:sp>
      <p:sp>
        <p:nvSpPr>
          <p:cNvPr id="2" name="矩形 1"/>
          <p:cNvSpPr/>
          <p:nvPr/>
        </p:nvSpPr>
        <p:spPr>
          <a:xfrm>
            <a:off x="1631950" y="3316288"/>
            <a:ext cx="7988300" cy="2862262"/>
          </a:xfrm>
          <a:prstGeom prst="rect">
            <a:avLst/>
          </a:prstGeom>
          <a:ln>
            <a:solidFill>
              <a:srgbClr val="FF0000"/>
            </a:solidFill>
          </a:ln>
        </p:spPr>
        <p:txBody>
          <a:bodyPr>
            <a:spAutoFit/>
          </a:bodyPr>
          <a:lstStyle/>
          <a:p>
            <a:pPr marL="400050" algn="just">
              <a:spcAft>
                <a:spcPts val="0"/>
              </a:spcAft>
              <a:defRPr/>
            </a:pPr>
            <a:r>
              <a:rPr lang="x-none" altLang="zh-CN" kern="100" dirty="0">
                <a:latin typeface="Times New Roman" panose="02020603050405020304" pitchFamily="18" charset="0"/>
                <a:ea typeface="宋体" panose="02010600030101010101" pitchFamily="2" charset="-122"/>
              </a:rPr>
              <a:t>try:</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 = open('mytext.txt', 'w') #</a:t>
            </a:r>
            <a:r>
              <a:rPr lang="x-none" altLang="zh-CN" kern="100" dirty="0">
                <a:latin typeface="宋体" panose="02010600030101010101" pitchFamily="2" charset="-122"/>
                <a:ea typeface="宋体" panose="02010600030101010101" pitchFamily="2" charset="-122"/>
              </a:rPr>
              <a:t>打开要写入的文件</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while True: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s = input('</a:t>
            </a:r>
            <a:r>
              <a:rPr lang="x-none" altLang="zh-CN" kern="100" dirty="0">
                <a:latin typeface="宋体" panose="02010600030101010101" pitchFamily="2" charset="-122"/>
                <a:ea typeface="宋体" panose="02010600030101010101" pitchFamily="2" charset="-122"/>
              </a:rPr>
              <a:t>请输入字符串（按</a:t>
            </a:r>
            <a:r>
              <a:rPr lang="x-none" altLang="zh-CN" kern="100" dirty="0">
                <a:latin typeface="Times New Roman" panose="02020603050405020304" pitchFamily="18" charset="0"/>
                <a:ea typeface="宋体" panose="02010600030101010101" pitchFamily="2" charset="-122"/>
              </a:rPr>
              <a:t>Q</a:t>
            </a:r>
            <a:r>
              <a:rPr lang="x-none" altLang="zh-CN" kern="100" dirty="0">
                <a:latin typeface="宋体" panose="02010600030101010101" pitchFamily="2" charset="-122"/>
                <a:ea typeface="宋体" panose="02010600030101010101" pitchFamily="2" charset="-122"/>
              </a:rPr>
              <a:t>结束）：</a:t>
            </a:r>
            <a:r>
              <a:rPr lang="x-none"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s.upper() == 'Q': break</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f.write(s + '\n')</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except KeyboardInterrupt:</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print('</a:t>
            </a:r>
            <a:r>
              <a:rPr lang="x-none" altLang="zh-CN" kern="100" dirty="0">
                <a:latin typeface="宋体" panose="02010600030101010101" pitchFamily="2" charset="-122"/>
                <a:ea typeface="宋体" panose="02010600030101010101" pitchFamily="2" charset="-122"/>
              </a:rPr>
              <a:t>程序中断！（</a:t>
            </a:r>
            <a:r>
              <a:rPr lang="x-none" altLang="zh-CN" kern="100" dirty="0">
                <a:latin typeface="Times New Roman" panose="02020603050405020304" pitchFamily="18" charset="0"/>
                <a:ea typeface="宋体" panose="02010600030101010101" pitchFamily="2" charset="-122"/>
              </a:rPr>
              <a:t>Ctrl-C</a:t>
            </a:r>
            <a:r>
              <a:rPr lang="x-none" altLang="zh-CN" kern="100" dirty="0">
                <a:latin typeface="宋体" panose="02010600030101010101" pitchFamily="2" charset="-122"/>
                <a:ea typeface="宋体" panose="02010600030101010101" pitchFamily="2" charset="-122"/>
              </a:rPr>
              <a:t>）</a:t>
            </a:r>
            <a:r>
              <a:rPr lang="x-none"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finally:</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f.close()</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9976305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1001713" y="158751"/>
            <a:ext cx="7772400" cy="731837"/>
          </a:xfrm>
        </p:spPr>
        <p:txBody>
          <a:bodyPr/>
          <a:lstStyle/>
          <a:p>
            <a:pPr eaLnBrk="1" hangingPunct="1"/>
            <a:r>
              <a:rPr lang="zh-CN" altLang="zh-CN" b="1" dirty="0" smtClean="0">
                <a:ea typeface="宋体" panose="02010600030101010101" pitchFamily="2" charset="-122"/>
              </a:rPr>
              <a:t>自定义异常类</a:t>
            </a:r>
            <a:endParaRPr lang="zh-CN" altLang="en-US" b="1" dirty="0" smtClean="0">
              <a:ea typeface="宋体" panose="02010600030101010101" pitchFamily="2" charset="-122"/>
            </a:endParaRPr>
          </a:p>
        </p:txBody>
      </p:sp>
      <p:sp>
        <p:nvSpPr>
          <p:cNvPr id="34819" name="内容占位符 2"/>
          <p:cNvSpPr>
            <a:spLocks noGrp="1" noChangeArrowheads="1"/>
          </p:cNvSpPr>
          <p:nvPr>
            <p:ph idx="1"/>
          </p:nvPr>
        </p:nvSpPr>
        <p:spPr>
          <a:xfrm>
            <a:off x="623095" y="1116806"/>
            <a:ext cx="4608512" cy="4114800"/>
          </a:xfrm>
        </p:spPr>
        <p:txBody>
          <a:bodyPr/>
          <a:lstStyle/>
          <a:p>
            <a:pPr eaLnBrk="1" hangingPunct="1"/>
            <a:r>
              <a:rPr lang="zh-CN" altLang="zh-CN" dirty="0" smtClean="0">
                <a:ea typeface="宋体" panose="02010600030101010101" pitchFamily="2" charset="-122"/>
              </a:rPr>
              <a:t>自定义异常类一般继承于</a:t>
            </a:r>
            <a:r>
              <a:rPr lang="en-US" altLang="zh-CN" dirty="0" smtClean="0">
                <a:ea typeface="宋体" panose="02010600030101010101" pitchFamily="2" charset="-122"/>
              </a:rPr>
              <a:t>Exception</a:t>
            </a:r>
            <a:r>
              <a:rPr lang="zh-CN" altLang="zh-CN" dirty="0" smtClean="0">
                <a:ea typeface="宋体" panose="02010600030101010101" pitchFamily="2" charset="-122"/>
              </a:rPr>
              <a:t>或其子类。自定义异常类的命名规则一般以</a:t>
            </a:r>
            <a:r>
              <a:rPr lang="en-US" altLang="zh-CN" dirty="0" smtClean="0">
                <a:ea typeface="宋体" panose="02010600030101010101" pitchFamily="2" charset="-122"/>
              </a:rPr>
              <a:t>Error</a:t>
            </a:r>
            <a:r>
              <a:rPr lang="zh-CN" altLang="zh-CN" dirty="0" smtClean="0">
                <a:ea typeface="宋体" panose="02010600030101010101" pitchFamily="2" charset="-122"/>
              </a:rPr>
              <a:t>或</a:t>
            </a:r>
            <a:r>
              <a:rPr lang="en-US" altLang="zh-CN" dirty="0" smtClean="0">
                <a:ea typeface="宋体" panose="02010600030101010101" pitchFamily="2" charset="-122"/>
              </a:rPr>
              <a:t>Exception</a:t>
            </a:r>
            <a:r>
              <a:rPr lang="zh-CN" altLang="zh-CN" dirty="0" smtClean="0">
                <a:ea typeface="宋体" panose="02010600030101010101" pitchFamily="2" charset="-122"/>
              </a:rPr>
              <a:t>为后缀</a:t>
            </a:r>
            <a:endParaRPr lang="en-US" altLang="zh-CN" dirty="0" smtClean="0">
              <a:ea typeface="宋体" panose="02010600030101010101" pitchFamily="2" charset="-122"/>
            </a:endParaRPr>
          </a:p>
        </p:txBody>
      </p:sp>
      <p:sp>
        <p:nvSpPr>
          <p:cNvPr id="34820" name="矩形 1"/>
          <p:cNvSpPr>
            <a:spLocks noChangeArrowheads="1"/>
          </p:cNvSpPr>
          <p:nvPr/>
        </p:nvSpPr>
        <p:spPr bwMode="auto">
          <a:xfrm>
            <a:off x="731838" y="2553892"/>
            <a:ext cx="40322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7.12</a:t>
            </a:r>
            <a:r>
              <a:rPr lang="zh-CN" altLang="zh-CN" sz="2400" b="1" dirty="0">
                <a:latin typeface="Times New Roman" panose="02020603050405020304" pitchFamily="18" charset="0"/>
              </a:rPr>
              <a:t>】</a:t>
            </a:r>
            <a:r>
              <a:rPr lang="zh-CN" altLang="zh-CN" sz="2400" dirty="0">
                <a:latin typeface="Times New Roman" panose="02020603050405020304" pitchFamily="18" charset="0"/>
              </a:rPr>
              <a:t>创建自定义异常（</a:t>
            </a:r>
            <a:r>
              <a:rPr lang="en-US" altLang="zh-CN" sz="2400" dirty="0">
                <a:latin typeface="Times New Roman" panose="02020603050405020304" pitchFamily="18" charset="0"/>
              </a:rPr>
              <a:t>NumberError.py</a:t>
            </a:r>
            <a:r>
              <a:rPr lang="zh-CN" altLang="zh-CN" sz="2400" dirty="0">
                <a:latin typeface="Times New Roman" panose="02020603050405020304" pitchFamily="18" charset="0"/>
              </a:rPr>
              <a:t>），处理应用程序中出现负数参数的异常（例如，学生成绩处理类，不能容许成绩为负数）</a:t>
            </a:r>
            <a:endParaRPr lang="zh-CN" altLang="en-US" sz="2400" dirty="0">
              <a:latin typeface="Times New Roman" panose="02020603050405020304" pitchFamily="18" charset="0"/>
            </a:endParaRPr>
          </a:p>
        </p:txBody>
      </p:sp>
      <p:sp>
        <p:nvSpPr>
          <p:cNvPr id="2" name="矩形 1"/>
          <p:cNvSpPr/>
          <p:nvPr/>
        </p:nvSpPr>
        <p:spPr>
          <a:xfrm>
            <a:off x="5861050" y="1035049"/>
            <a:ext cx="6096000" cy="4278313"/>
          </a:xfrm>
          <a:prstGeom prst="rect">
            <a:avLst/>
          </a:prstGeom>
          <a:ln>
            <a:solidFill>
              <a:srgbClr val="FF0000"/>
            </a:solidFill>
          </a:ln>
        </p:spPr>
        <p:txBody>
          <a:bodyPr>
            <a:spAutoFit/>
          </a:bodyPr>
          <a:lstStyle/>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class NumberError(Exception):  #</a:t>
            </a:r>
            <a:r>
              <a:rPr lang="x-none" altLang="zh-CN" sz="1600" kern="100" dirty="0">
                <a:latin typeface="宋体" panose="02010600030101010101" pitchFamily="2" charset="-122"/>
                <a:ea typeface="宋体" panose="02010600030101010101" pitchFamily="2" charset="-122"/>
              </a:rPr>
              <a:t>自定义异常类，继承于</a:t>
            </a:r>
            <a:r>
              <a:rPr lang="x-none" altLang="zh-CN" sz="1600" kern="100" dirty="0">
                <a:latin typeface="Times New Roman" panose="02020603050405020304" pitchFamily="18" charset="0"/>
                <a:ea typeface="宋体" panose="02010600030101010101" pitchFamily="2" charset="-122"/>
              </a:rPr>
              <a:t>Exception</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def __init__(self,data):</a:t>
            </a:r>
            <a:r>
              <a:rPr lang="en-US" altLang="zh-CN" sz="1600" kern="100" dirty="0">
                <a:latin typeface="Times New Roman" panose="02020603050405020304" pitchFamily="18" charset="0"/>
                <a:ea typeface="宋体" panose="02010600030101010101" pitchFamily="2" charset="-122"/>
              </a:rPr>
              <a:t>  #P162</a:t>
            </a:r>
            <a:r>
              <a:rPr lang="zh-CN" altLang="en-US" sz="1600" kern="100" dirty="0">
                <a:latin typeface="Times New Roman" panose="02020603050405020304" pitchFamily="18" charset="0"/>
                <a:ea typeface="宋体" panose="02010600030101010101" pitchFamily="2" charset="-122"/>
              </a:rPr>
              <a:t>构造函数</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Exception.__init__(self, data)</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self.data = data</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def __str__(self):        #</a:t>
            </a:r>
            <a:r>
              <a:rPr lang="x-none" altLang="zh-CN" sz="1600" kern="100" dirty="0">
                <a:latin typeface="宋体" panose="02010600030101010101" pitchFamily="2" charset="-122"/>
                <a:ea typeface="宋体" panose="02010600030101010101" pitchFamily="2" charset="-122"/>
              </a:rPr>
              <a:t>重载</a:t>
            </a:r>
            <a:r>
              <a:rPr lang="x-none" altLang="zh-CN" sz="1600" kern="100" dirty="0">
                <a:latin typeface="Times New Roman" panose="02020603050405020304" pitchFamily="18" charset="0"/>
                <a:ea typeface="宋体" panose="02010600030101010101" pitchFamily="2" charset="-122"/>
              </a:rPr>
              <a:t>__str__</a:t>
            </a:r>
            <a:r>
              <a:rPr lang="x-none" altLang="zh-CN" sz="1600" kern="100" dirty="0">
                <a:latin typeface="宋体" panose="02010600030101010101" pitchFamily="2" charset="-122"/>
                <a:ea typeface="宋体" panose="02010600030101010101" pitchFamily="2" charset="-122"/>
              </a:rPr>
              <a:t>方法</a:t>
            </a:r>
            <a:r>
              <a:rPr lang="en-US" altLang="zh-CN" sz="1600" kern="100" dirty="0">
                <a:latin typeface="宋体" panose="02010600030101010101" pitchFamily="2" charset="-122"/>
                <a:ea typeface="宋体" panose="02010600030101010101" pitchFamily="2" charset="-122"/>
              </a:rPr>
              <a:t>P166</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return self.data + ': </a:t>
            </a:r>
            <a:r>
              <a:rPr lang="x-none" altLang="zh-CN" sz="1600" kern="100" dirty="0">
                <a:latin typeface="宋体" panose="02010600030101010101" pitchFamily="2" charset="-122"/>
                <a:ea typeface="宋体" panose="02010600030101010101" pitchFamily="2" charset="-122"/>
              </a:rPr>
              <a:t>非法数值</a:t>
            </a:r>
            <a:r>
              <a:rPr lang="x-none" altLang="zh-CN" sz="1600" kern="100" dirty="0">
                <a:latin typeface="Times New Roman" panose="02020603050405020304" pitchFamily="18" charset="0"/>
                <a:ea typeface="宋体" panose="02010600030101010101" pitchFamily="2" charset="-122"/>
              </a:rPr>
              <a:t>(&lt; 0)'</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def total(data):</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total = 0</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for i in data:</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if i &lt; 0: raise NumberError(str(i))</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total += i</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    return total</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a:t>
            </a:r>
            <a:r>
              <a:rPr lang="x-none" altLang="zh-CN" sz="1600" kern="100" dirty="0">
                <a:latin typeface="宋体" panose="02010600030101010101" pitchFamily="2" charset="-122"/>
                <a:ea typeface="宋体" panose="02010600030101010101" pitchFamily="2" charset="-122"/>
              </a:rPr>
              <a:t>测试代码</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data1 = (44, 78, 90, 80, 55)</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print('</a:t>
            </a:r>
            <a:r>
              <a:rPr lang="x-none" altLang="zh-CN" sz="1600" kern="100" dirty="0">
                <a:latin typeface="宋体" panose="02010600030101010101" pitchFamily="2" charset="-122"/>
                <a:ea typeface="宋体" panose="02010600030101010101" pitchFamily="2" charset="-122"/>
              </a:rPr>
              <a:t>总计</a:t>
            </a:r>
            <a:r>
              <a:rPr lang="x-none" altLang="zh-CN" sz="1600" kern="100" dirty="0">
                <a:latin typeface="Times New Roman" panose="02020603050405020304" pitchFamily="18" charset="0"/>
                <a:ea typeface="宋体" panose="02010600030101010101" pitchFamily="2" charset="-122"/>
              </a:rPr>
              <a:t>=', total(data1))</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data2 = (44, 78, 90, -80, 55)</a:t>
            </a:r>
            <a:endParaRPr lang="zh-CN" altLang="zh-CN" sz="16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1600" kern="100" dirty="0">
                <a:latin typeface="Times New Roman" panose="02020603050405020304" pitchFamily="18" charset="0"/>
                <a:ea typeface="宋体" panose="02010600030101010101" pitchFamily="2" charset="-122"/>
              </a:rPr>
              <a:t>print('</a:t>
            </a:r>
            <a:r>
              <a:rPr lang="x-none" altLang="zh-CN" sz="1600" kern="100" dirty="0">
                <a:latin typeface="宋体" panose="02010600030101010101" pitchFamily="2" charset="-122"/>
                <a:ea typeface="宋体" panose="02010600030101010101" pitchFamily="2" charset="-122"/>
              </a:rPr>
              <a:t>总计</a:t>
            </a:r>
            <a:r>
              <a:rPr lang="x-none" altLang="zh-CN" sz="1600" kern="100" dirty="0">
                <a:latin typeface="Times New Roman" panose="02020603050405020304" pitchFamily="18" charset="0"/>
                <a:ea typeface="宋体" panose="02010600030101010101" pitchFamily="2" charset="-122"/>
              </a:rPr>
              <a:t>=', total(data2))</a:t>
            </a:r>
            <a:endParaRPr lang="zh-CN" altLang="zh-CN" sz="1600" kern="100" dirty="0">
              <a:latin typeface="Times New Roman" panose="02020603050405020304" pitchFamily="18" charset="0"/>
              <a:ea typeface="宋体" panose="02010600030101010101" pitchFamily="2" charset="-122"/>
            </a:endParaRPr>
          </a:p>
        </p:txBody>
      </p:sp>
      <p:pic>
        <p:nvPicPr>
          <p:cNvPr id="3482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2" y="5121676"/>
            <a:ext cx="7567613"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94370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11.2  </a:t>
            </a:r>
            <a:r>
              <a:rPr lang="zh-CN" altLang="en-US"/>
              <a:t>异常处理结构</a:t>
            </a:r>
          </a:p>
        </p:txBody>
      </p:sp>
      <p:sp>
        <p:nvSpPr>
          <p:cNvPr id="3" name="内容占位符 2"/>
          <p:cNvSpPr>
            <a:spLocks noGrp="1"/>
          </p:cNvSpPr>
          <p:nvPr>
            <p:ph idx="1"/>
          </p:nvPr>
        </p:nvSpPr>
        <p:spPr/>
        <p:txBody>
          <a:bodyPr>
            <a:normAutofit/>
          </a:bodyPr>
          <a:lstStyle/>
          <a:p>
            <a:pPr fontAlgn="auto">
              <a:lnSpc>
                <a:spcPct val="150000"/>
              </a:lnSpc>
              <a:spcBef>
                <a:spcPts val="0"/>
              </a:spcBef>
            </a:pPr>
            <a:r>
              <a:rPr lang="zh-CN" altLang="en-US" sz="2400" dirty="0"/>
              <a:t>Python提供了多种不同形式的</a:t>
            </a:r>
            <a:r>
              <a:rPr lang="zh-CN" altLang="en-US" sz="2400" dirty="0">
                <a:solidFill>
                  <a:srgbClr val="FF0000"/>
                </a:solidFill>
              </a:rPr>
              <a:t>异常处理结构</a:t>
            </a:r>
            <a:r>
              <a:rPr lang="zh-CN" altLang="en-US" sz="2400" dirty="0"/>
              <a:t>，基本思路都是一致的：先</a:t>
            </a:r>
            <a:r>
              <a:rPr lang="zh-CN" altLang="en-US" sz="2400" dirty="0">
                <a:solidFill>
                  <a:srgbClr val="FF0000"/>
                </a:solidFill>
              </a:rPr>
              <a:t>尝试运行代码，如果没有问题就正常执行，如果发生了错误就尝试着去捕获和处理，最后实在没办法了才崩溃。</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11.2.1  try...except...</a:t>
            </a:r>
          </a:p>
        </p:txBody>
      </p:sp>
      <p:sp>
        <p:nvSpPr>
          <p:cNvPr id="3" name="Content Placeholder 2"/>
          <p:cNvSpPr>
            <a:spLocks noGrp="1"/>
          </p:cNvSpPr>
          <p:nvPr>
            <p:ph idx="1"/>
          </p:nvPr>
        </p:nvSpPr>
        <p:spPr>
          <a:xfrm>
            <a:off x="838200" y="1321435"/>
            <a:ext cx="10515600" cy="4939665"/>
          </a:xfrm>
        </p:spPr>
        <p:txBody>
          <a:bodyPr>
            <a:normAutofit fontScale="97500" lnSpcReduction="10000"/>
          </a:bodyPr>
          <a:lstStyle/>
          <a:p>
            <a:r>
              <a:rPr lang="en-US" sz="2400" b="1"/>
              <a:t>例11-1</a:t>
            </a:r>
            <a:r>
              <a:rPr lang="en-US" sz="2400"/>
              <a:t>  编写程序，接收用户输入，并且要求用户必须输入整数，不接收其他类型的输入。</a:t>
            </a:r>
          </a:p>
          <a:p>
            <a:pPr marL="0" indent="0">
              <a:buNone/>
            </a:pPr>
            <a:endParaRPr lang="en-US"/>
          </a:p>
          <a:p>
            <a:pPr marL="0" indent="0" fontAlgn="auto">
              <a:lnSpc>
                <a:spcPct val="100000"/>
              </a:lnSpc>
              <a:spcBef>
                <a:spcPts val="0"/>
              </a:spcBef>
              <a:buNone/>
            </a:pPr>
            <a:r>
              <a:rPr lang="en-US" sz="2000">
                <a:latin typeface="Consolas" panose="020B0609020204030204" charset="0"/>
              </a:rPr>
              <a:t>&gt;&gt;&gt; while True:</a:t>
            </a:r>
          </a:p>
          <a:p>
            <a:pPr marL="0" indent="0" fontAlgn="auto">
              <a:lnSpc>
                <a:spcPct val="100000"/>
              </a:lnSpc>
              <a:spcBef>
                <a:spcPts val="0"/>
              </a:spcBef>
              <a:buNone/>
            </a:pPr>
            <a:r>
              <a:rPr lang="en-US" sz="2000">
                <a:latin typeface="Consolas" panose="020B0609020204030204" charset="0"/>
              </a:rPr>
              <a:t>    x = input('Please input:')</a:t>
            </a:r>
          </a:p>
          <a:p>
            <a:pPr marL="0" indent="0" fontAlgn="auto">
              <a:lnSpc>
                <a:spcPct val="100000"/>
              </a:lnSpc>
              <a:spcBef>
                <a:spcPts val="0"/>
              </a:spcBef>
              <a:buNone/>
            </a:pPr>
            <a:r>
              <a:rPr lang="en-US" sz="2000">
                <a:latin typeface="Consolas" panose="020B0609020204030204" charset="0"/>
              </a:rPr>
              <a:t>    try:</a:t>
            </a: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x = int(x)</a:t>
            </a: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print('You have input {0}'.format(x))</a:t>
            </a: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break</a:t>
            </a: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except Exception as e:</a:t>
            </a: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print('Error.')</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Please input:234c</a:t>
            </a:r>
          </a:p>
          <a:p>
            <a:pPr marL="0" indent="0" fontAlgn="auto">
              <a:lnSpc>
                <a:spcPct val="100000"/>
              </a:lnSpc>
              <a:spcBef>
                <a:spcPts val="0"/>
              </a:spcBef>
              <a:buNone/>
            </a:pPr>
            <a:r>
              <a:rPr lang="en-US" sz="2000">
                <a:solidFill>
                  <a:srgbClr val="00B0F0"/>
                </a:solidFill>
                <a:latin typeface="Consolas" panose="020B0609020204030204" charset="0"/>
              </a:rPr>
              <a:t>Error.</a:t>
            </a:r>
          </a:p>
          <a:p>
            <a:pPr marL="0" indent="0" fontAlgn="auto">
              <a:lnSpc>
                <a:spcPct val="100000"/>
              </a:lnSpc>
              <a:spcBef>
                <a:spcPts val="0"/>
              </a:spcBef>
              <a:buNone/>
            </a:pPr>
            <a:r>
              <a:rPr lang="en-US" sz="2000">
                <a:solidFill>
                  <a:srgbClr val="00B0F0"/>
                </a:solidFill>
                <a:latin typeface="Consolas" panose="020B0609020204030204" charset="0"/>
              </a:rPr>
              <a:t>Please input:5</a:t>
            </a:r>
          </a:p>
          <a:p>
            <a:pPr marL="0" indent="0" fontAlgn="auto">
              <a:lnSpc>
                <a:spcPct val="100000"/>
              </a:lnSpc>
              <a:spcBef>
                <a:spcPts val="0"/>
              </a:spcBef>
              <a:buNone/>
            </a:pPr>
            <a:r>
              <a:rPr lang="en-US" sz="2000">
                <a:solidFill>
                  <a:srgbClr val="00B0F0"/>
                </a:solidFill>
                <a:latin typeface="Consolas" panose="020B0609020204030204" charset="0"/>
              </a:rPr>
              <a:t>You have input 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11.2.2  try...except...else...</a:t>
            </a:r>
          </a:p>
        </p:txBody>
      </p:sp>
      <p:sp>
        <p:nvSpPr>
          <p:cNvPr id="3" name="内容占位符 2"/>
          <p:cNvSpPr>
            <a:spLocks noGrp="1"/>
          </p:cNvSpPr>
          <p:nvPr>
            <p:ph idx="1"/>
          </p:nvPr>
        </p:nvSpPr>
        <p:spPr>
          <a:xfrm>
            <a:off x="838200" y="1321435"/>
            <a:ext cx="10515600" cy="4965065"/>
          </a:xfrm>
        </p:spPr>
        <p:txBody>
          <a:bodyPr>
            <a:normAutofit fontScale="87500" lnSpcReduction="10000"/>
          </a:bodyPr>
          <a:lstStyle/>
          <a:p>
            <a:r>
              <a:rPr lang="zh-CN" altLang="en-US" sz="2400" b="1"/>
              <a:t>例11-2</a:t>
            </a:r>
            <a:r>
              <a:rPr lang="zh-CN" altLang="en-US" sz="2400"/>
              <a:t>  使用try...except...else...结构改写例11-1的代码。</a:t>
            </a:r>
          </a:p>
          <a:p>
            <a:pPr marL="0" indent="0">
              <a:buNone/>
            </a:pPr>
            <a:endParaRPr lang="zh-CN" altLang="en-US" sz="2400"/>
          </a:p>
          <a:p>
            <a:pPr marL="0" indent="0" fontAlgn="auto">
              <a:lnSpc>
                <a:spcPct val="100000"/>
              </a:lnSpc>
              <a:spcBef>
                <a:spcPts val="0"/>
              </a:spcBef>
              <a:buNone/>
            </a:pPr>
            <a:r>
              <a:rPr lang="zh-CN" altLang="en-US" sz="2400"/>
              <a:t>&gt;&gt;&gt; while True:</a:t>
            </a:r>
          </a:p>
          <a:p>
            <a:pPr marL="0" indent="0" fontAlgn="auto">
              <a:lnSpc>
                <a:spcPct val="100000"/>
              </a:lnSpc>
              <a:spcBef>
                <a:spcPts val="0"/>
              </a:spcBef>
              <a:buNone/>
            </a:pPr>
            <a:r>
              <a:rPr lang="en-US" sz="2400">
                <a:latin typeface="Consolas" panose="020B0609020204030204" charset="0"/>
                <a:sym typeface="+mn-ea"/>
              </a:rPr>
              <a:t>    </a:t>
            </a:r>
            <a:r>
              <a:rPr lang="zh-CN" altLang="en-US" sz="2400"/>
              <a:t>x = input('Please input:')</a:t>
            </a:r>
          </a:p>
          <a:p>
            <a:pPr marL="0" indent="0" fontAlgn="auto">
              <a:lnSpc>
                <a:spcPct val="100000"/>
              </a:lnSpc>
              <a:spcBef>
                <a:spcPts val="0"/>
              </a:spcBef>
              <a:buNone/>
            </a:pPr>
            <a:r>
              <a:rPr lang="en-US" sz="2400">
                <a:latin typeface="Consolas" panose="020B0609020204030204" charset="0"/>
                <a:sym typeface="+mn-ea"/>
              </a:rPr>
              <a:t>    </a:t>
            </a:r>
            <a:r>
              <a:rPr lang="zh-CN" altLang="en-US" sz="2400"/>
              <a:t>try:</a:t>
            </a:r>
          </a:p>
          <a:p>
            <a:pPr marL="0" indent="0" fontAlgn="auto">
              <a:lnSpc>
                <a:spcPct val="100000"/>
              </a:lnSpc>
              <a:spcBef>
                <a:spcPts val="0"/>
              </a:spcBef>
              <a:buNone/>
            </a:pPr>
            <a:r>
              <a:rPr lang="en-US" sz="2400">
                <a:latin typeface="Consolas" panose="020B0609020204030204" charset="0"/>
                <a:sym typeface="+mn-ea"/>
              </a:rPr>
              <a:t>        </a:t>
            </a:r>
            <a:r>
              <a:rPr lang="zh-CN" altLang="en-US" sz="2400"/>
              <a:t>x = int(x)</a:t>
            </a:r>
          </a:p>
          <a:p>
            <a:pPr marL="0" indent="0" fontAlgn="auto">
              <a:lnSpc>
                <a:spcPct val="100000"/>
              </a:lnSpc>
              <a:spcBef>
                <a:spcPts val="0"/>
              </a:spcBef>
              <a:buNone/>
            </a:pPr>
            <a:r>
              <a:rPr lang="en-US" sz="2400">
                <a:latin typeface="Consolas" panose="020B0609020204030204" charset="0"/>
                <a:sym typeface="+mn-ea"/>
              </a:rPr>
              <a:t>    </a:t>
            </a:r>
            <a:r>
              <a:rPr lang="zh-CN" altLang="en-US" sz="2400"/>
              <a:t>except Exception as e:</a:t>
            </a:r>
          </a:p>
          <a:p>
            <a:pPr marL="0" indent="0" fontAlgn="auto">
              <a:lnSpc>
                <a:spcPct val="100000"/>
              </a:lnSpc>
              <a:spcBef>
                <a:spcPts val="0"/>
              </a:spcBef>
              <a:buNone/>
            </a:pPr>
            <a:r>
              <a:rPr lang="en-US" sz="2400">
                <a:latin typeface="Consolas" panose="020B0609020204030204" charset="0"/>
                <a:sym typeface="+mn-ea"/>
              </a:rPr>
              <a:t>        </a:t>
            </a:r>
            <a:r>
              <a:rPr lang="zh-CN" altLang="en-US" sz="2400"/>
              <a:t>print('Error.')</a:t>
            </a:r>
          </a:p>
          <a:p>
            <a:pPr marL="0" indent="0" fontAlgn="auto">
              <a:lnSpc>
                <a:spcPct val="100000"/>
              </a:lnSpc>
              <a:spcBef>
                <a:spcPts val="0"/>
              </a:spcBef>
              <a:buNone/>
            </a:pPr>
            <a:r>
              <a:rPr lang="en-US" sz="2400">
                <a:latin typeface="Consolas" panose="020B0609020204030204" charset="0"/>
                <a:sym typeface="+mn-ea"/>
              </a:rPr>
              <a:t>    </a:t>
            </a:r>
            <a:r>
              <a:rPr lang="zh-CN" altLang="en-US" sz="2400"/>
              <a:t>else:</a:t>
            </a:r>
          </a:p>
          <a:p>
            <a:pPr marL="0" indent="0" fontAlgn="auto">
              <a:lnSpc>
                <a:spcPct val="100000"/>
              </a:lnSpc>
              <a:spcBef>
                <a:spcPts val="0"/>
              </a:spcBef>
              <a:buNone/>
            </a:pPr>
            <a:r>
              <a:rPr lang="en-US" sz="2400">
                <a:latin typeface="Consolas" panose="020B0609020204030204" charset="0"/>
                <a:sym typeface="+mn-ea"/>
              </a:rPr>
              <a:t>        </a:t>
            </a:r>
            <a:r>
              <a:rPr lang="zh-CN" altLang="en-US" sz="2400"/>
              <a:t>print('You have input {0}'.format(x))</a:t>
            </a:r>
          </a:p>
          <a:p>
            <a:pPr marL="0" indent="0" fontAlgn="auto">
              <a:lnSpc>
                <a:spcPct val="100000"/>
              </a:lnSpc>
              <a:spcBef>
                <a:spcPts val="0"/>
              </a:spcBef>
              <a:buNone/>
            </a:pPr>
            <a:r>
              <a:rPr lang="en-US" sz="2400">
                <a:latin typeface="Consolas" panose="020B0609020204030204" charset="0"/>
                <a:sym typeface="+mn-ea"/>
              </a:rPr>
              <a:t>        </a:t>
            </a:r>
            <a:r>
              <a:rPr lang="zh-CN" altLang="en-US" sz="2400"/>
              <a:t>break</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400">
                <a:solidFill>
                  <a:srgbClr val="00B0F0"/>
                </a:solidFill>
              </a:rPr>
              <a:t>Please input:888c</a:t>
            </a:r>
          </a:p>
          <a:p>
            <a:pPr marL="0" indent="0" fontAlgn="auto">
              <a:lnSpc>
                <a:spcPct val="100000"/>
              </a:lnSpc>
              <a:spcBef>
                <a:spcPts val="0"/>
              </a:spcBef>
              <a:buNone/>
            </a:pPr>
            <a:r>
              <a:rPr lang="zh-CN" altLang="en-US" sz="2400">
                <a:solidFill>
                  <a:srgbClr val="00B0F0"/>
                </a:solidFill>
              </a:rPr>
              <a:t>Error.</a:t>
            </a:r>
          </a:p>
          <a:p>
            <a:pPr marL="0" indent="0" fontAlgn="auto">
              <a:lnSpc>
                <a:spcPct val="100000"/>
              </a:lnSpc>
              <a:spcBef>
                <a:spcPts val="0"/>
              </a:spcBef>
              <a:buNone/>
            </a:pPr>
            <a:r>
              <a:rPr lang="zh-CN" altLang="en-US" sz="2400">
                <a:solidFill>
                  <a:srgbClr val="00B0F0"/>
                </a:solidFill>
              </a:rPr>
              <a:t>Please input:888</a:t>
            </a:r>
          </a:p>
          <a:p>
            <a:pPr marL="0" indent="0" fontAlgn="auto">
              <a:lnSpc>
                <a:spcPct val="100000"/>
              </a:lnSpc>
              <a:spcBef>
                <a:spcPts val="0"/>
              </a:spcBef>
              <a:buNone/>
            </a:pPr>
            <a:r>
              <a:rPr lang="zh-CN" altLang="en-US" sz="2400">
                <a:solidFill>
                  <a:srgbClr val="00B0F0"/>
                </a:solidFill>
              </a:rPr>
              <a:t>You have input 888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11.2.3  try...except...finally...</a:t>
            </a:r>
          </a:p>
        </p:txBody>
      </p:sp>
      <p:sp>
        <p:nvSpPr>
          <p:cNvPr id="3" name="内容占位符 2"/>
          <p:cNvSpPr>
            <a:spLocks noGrp="1"/>
          </p:cNvSpPr>
          <p:nvPr>
            <p:ph idx="1"/>
          </p:nvPr>
        </p:nvSpPr>
        <p:spPr>
          <a:xfrm>
            <a:off x="838200" y="1321435"/>
            <a:ext cx="10515600" cy="4836795"/>
          </a:xfrm>
        </p:spPr>
        <p:txBody>
          <a:bodyPr>
            <a:normAutofit/>
          </a:bodyPr>
          <a:lstStyle/>
          <a:p>
            <a:r>
              <a:rPr lang="zh-CN" altLang="en-US" sz="2400" b="1"/>
              <a:t>例11-3</a:t>
            </a:r>
            <a:r>
              <a:rPr lang="zh-CN" altLang="en-US" sz="2400"/>
              <a:t>  编写程序，接收一个文本文件的名字，预期该文件中只包含一个整数，要求输出该数字加5之后的结果。如果文件不存在就提示不存在；如果文件存在但内容格式不正确，就提示文件内容格式不正确。</a:t>
            </a:r>
          </a:p>
          <a:p>
            <a:pPr marL="0" indent="0" fontAlgn="auto">
              <a:lnSpc>
                <a:spcPct val="100000"/>
              </a:lnSpc>
              <a:spcBef>
                <a:spcPts val="0"/>
              </a:spcBef>
              <a:buNone/>
            </a:pPr>
            <a:r>
              <a:rPr lang="zh-CN" altLang="en-US" sz="1800">
                <a:latin typeface="Consolas" panose="020B0609020204030204" charset="0"/>
              </a:rPr>
              <a:t>filename = input('请输入一个文件名：')</a:t>
            </a: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try:</a:t>
            </a:r>
          </a:p>
          <a:p>
            <a:pPr marL="0" indent="0" fontAlgn="auto">
              <a:lnSpc>
                <a:spcPct val="100000"/>
              </a:lnSpc>
              <a:spcBef>
                <a:spcPts val="0"/>
              </a:spcBef>
              <a:buNone/>
            </a:pPr>
            <a:r>
              <a:rPr lang="zh-CN" altLang="en-US" sz="1800">
                <a:latin typeface="Consolas" panose="020B0609020204030204" charset="0"/>
              </a:rPr>
              <a:t>    fp = open(filename)          #尝试打开文件</a:t>
            </a:r>
          </a:p>
          <a:p>
            <a:pPr marL="0" indent="0" fontAlgn="auto">
              <a:lnSpc>
                <a:spcPct val="100000"/>
              </a:lnSpc>
              <a:spcBef>
                <a:spcPts val="0"/>
              </a:spcBef>
              <a:buNone/>
            </a:pPr>
            <a:r>
              <a:rPr lang="zh-CN" altLang="en-US" sz="1800">
                <a:latin typeface="Consolas" panose="020B0609020204030204" charset="0"/>
              </a:rPr>
              <a:t>    try:                         #尝试读取数据并计算和输出</a:t>
            </a:r>
          </a:p>
          <a:p>
            <a:pPr marL="0" indent="0" fontAlgn="auto">
              <a:lnSpc>
                <a:spcPct val="100000"/>
              </a:lnSpc>
              <a:spcBef>
                <a:spcPts val="0"/>
              </a:spcBef>
              <a:buNone/>
            </a:pPr>
            <a:r>
              <a:rPr lang="zh-CN" altLang="en-US" sz="1800">
                <a:latin typeface="Consolas" panose="020B0609020204030204" charset="0"/>
              </a:rPr>
              <a:t>        print(int(fp.read())+5)</a:t>
            </a:r>
          </a:p>
          <a:p>
            <a:pPr marL="0" indent="0" fontAlgn="auto">
              <a:lnSpc>
                <a:spcPct val="100000"/>
              </a:lnSpc>
              <a:spcBef>
                <a:spcPts val="0"/>
              </a:spcBef>
              <a:buNone/>
            </a:pPr>
            <a:r>
              <a:rPr lang="zh-CN" altLang="en-US" sz="1800">
                <a:latin typeface="Consolas" panose="020B0609020204030204" charset="0"/>
              </a:rPr>
              <a:t>    except:                      #读取文件或计算失败时执行的代码</a:t>
            </a:r>
          </a:p>
          <a:p>
            <a:pPr marL="0" indent="0" fontAlgn="auto">
              <a:lnSpc>
                <a:spcPct val="100000"/>
              </a:lnSpc>
              <a:spcBef>
                <a:spcPts val="0"/>
              </a:spcBef>
              <a:buNone/>
            </a:pPr>
            <a:r>
              <a:rPr lang="zh-CN" altLang="en-US" sz="1800">
                <a:latin typeface="Consolas" panose="020B0609020204030204" charset="0"/>
              </a:rPr>
              <a:t>        print('文件内容格式不正确。')</a:t>
            </a:r>
          </a:p>
          <a:p>
            <a:pPr marL="0" indent="0" fontAlgn="auto">
              <a:lnSpc>
                <a:spcPct val="100000"/>
              </a:lnSpc>
              <a:spcBef>
                <a:spcPts val="0"/>
              </a:spcBef>
              <a:buNone/>
            </a:pPr>
            <a:r>
              <a:rPr lang="zh-CN" altLang="en-US" sz="1800">
                <a:latin typeface="Consolas" panose="020B0609020204030204" charset="0"/>
              </a:rPr>
              <a:t>    finally:                     #确保文件能够关闭</a:t>
            </a:r>
          </a:p>
          <a:p>
            <a:pPr marL="0" indent="0" fontAlgn="auto">
              <a:lnSpc>
                <a:spcPct val="100000"/>
              </a:lnSpc>
              <a:spcBef>
                <a:spcPts val="0"/>
              </a:spcBef>
              <a:buNone/>
            </a:pPr>
            <a:r>
              <a:rPr lang="zh-CN" altLang="en-US" sz="1800">
                <a:latin typeface="Consolas" panose="020B0609020204030204" charset="0"/>
              </a:rPr>
              <a:t>        fp.close()</a:t>
            </a:r>
          </a:p>
          <a:p>
            <a:pPr marL="0" indent="0" fontAlgn="auto">
              <a:lnSpc>
                <a:spcPct val="100000"/>
              </a:lnSpc>
              <a:spcBef>
                <a:spcPts val="0"/>
              </a:spcBef>
              <a:buNone/>
            </a:pPr>
            <a:r>
              <a:rPr lang="zh-CN" altLang="en-US" sz="1800">
                <a:latin typeface="Consolas" panose="020B0609020204030204" charset="0"/>
              </a:rPr>
              <a:t>except:                          #打开文件失败时执行的代码</a:t>
            </a:r>
          </a:p>
          <a:p>
            <a:pPr marL="0" indent="0" fontAlgn="auto">
              <a:lnSpc>
                <a:spcPct val="100000"/>
              </a:lnSpc>
              <a:spcBef>
                <a:spcPts val="0"/>
              </a:spcBef>
              <a:buNone/>
            </a:pPr>
            <a:r>
              <a:rPr lang="zh-CN" altLang="en-US" sz="1800">
                <a:latin typeface="Consolas" panose="020B0609020204030204" charset="0"/>
              </a:rPr>
              <a:t>    print('文件不存在')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11.2.4  可以捕捉多种异常的异常处理结构</a:t>
            </a:r>
          </a:p>
        </p:txBody>
      </p:sp>
      <p:sp>
        <p:nvSpPr>
          <p:cNvPr id="3" name="内容占位符 2"/>
          <p:cNvSpPr>
            <a:spLocks noGrp="1"/>
          </p:cNvSpPr>
          <p:nvPr>
            <p:ph idx="1"/>
          </p:nvPr>
        </p:nvSpPr>
        <p:spPr>
          <a:xfrm>
            <a:off x="838200" y="1321435"/>
            <a:ext cx="10515600" cy="5035550"/>
          </a:xfrm>
        </p:spPr>
        <p:txBody>
          <a:bodyPr>
            <a:normAutofit/>
          </a:bodyPr>
          <a:lstStyle/>
          <a:p>
            <a:pPr fontAlgn="auto">
              <a:lnSpc>
                <a:spcPct val="100000"/>
              </a:lnSpc>
              <a:spcBef>
                <a:spcPts val="0"/>
              </a:spcBef>
            </a:pPr>
            <a:r>
              <a:rPr lang="zh-CN" altLang="en-US" sz="2400" b="1"/>
              <a:t>例11-4</a:t>
            </a:r>
            <a:r>
              <a:rPr lang="zh-CN" altLang="en-US" sz="2400"/>
              <a:t>  使用异常处理结构捕获多种可能的异常。</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&gt;&gt;&gt; try:</a:t>
            </a:r>
          </a:p>
          <a:p>
            <a:pPr marL="0" indent="0" fontAlgn="auto">
              <a:lnSpc>
                <a:spcPct val="100000"/>
              </a:lnSpc>
              <a:spcBef>
                <a:spcPts val="0"/>
              </a:spcBef>
              <a:buNone/>
            </a:pPr>
            <a:r>
              <a:rPr lang="zh-CN" altLang="en-US" sz="2000">
                <a:latin typeface="Consolas" panose="020B0609020204030204" charset="0"/>
              </a:rPr>
              <a:t>    x = float(input('请输入被除数: '))</a:t>
            </a:r>
          </a:p>
          <a:p>
            <a:pPr marL="0" indent="0" fontAlgn="auto">
              <a:lnSpc>
                <a:spcPct val="100000"/>
              </a:lnSpc>
              <a:spcBef>
                <a:spcPts val="0"/>
              </a:spcBef>
              <a:buNone/>
            </a:pPr>
            <a:r>
              <a:rPr lang="zh-CN" altLang="en-US" sz="2000">
                <a:latin typeface="Consolas" panose="020B0609020204030204" charset="0"/>
              </a:rPr>
              <a:t>    y = float(input('请输入除数: '))</a:t>
            </a:r>
          </a:p>
          <a:p>
            <a:pPr marL="0" indent="0" fontAlgn="auto">
              <a:lnSpc>
                <a:spcPct val="100000"/>
              </a:lnSpc>
              <a:spcBef>
                <a:spcPts val="0"/>
              </a:spcBef>
              <a:buNone/>
            </a:pPr>
            <a:r>
              <a:rPr lang="zh-CN" altLang="en-US" sz="2000">
                <a:latin typeface="Consolas" panose="020B0609020204030204" charset="0"/>
              </a:rPr>
              <a:t>    z = x / y</a:t>
            </a:r>
          </a:p>
          <a:p>
            <a:pPr marL="0" indent="0" fontAlgn="auto">
              <a:lnSpc>
                <a:spcPct val="100000"/>
              </a:lnSpc>
              <a:spcBef>
                <a:spcPts val="0"/>
              </a:spcBef>
              <a:buNone/>
            </a:pPr>
            <a:r>
              <a:rPr lang="zh-CN" altLang="en-US" sz="2000">
                <a:latin typeface="Consolas" panose="020B0609020204030204" charset="0"/>
              </a:rPr>
              <a:t>except ZeroDivisionError:</a:t>
            </a:r>
          </a:p>
          <a:p>
            <a:pPr marL="0" indent="0" fontAlgn="auto">
              <a:lnSpc>
                <a:spcPct val="100000"/>
              </a:lnSpc>
              <a:spcBef>
                <a:spcPts val="0"/>
              </a:spcBef>
              <a:buNone/>
            </a:pPr>
            <a:r>
              <a:rPr lang="zh-CN" altLang="en-US" sz="2000">
                <a:latin typeface="Consolas" panose="020B0609020204030204" charset="0"/>
              </a:rPr>
              <a:t>    print('除数不能为零')</a:t>
            </a:r>
          </a:p>
          <a:p>
            <a:pPr marL="0" indent="0" fontAlgn="auto">
              <a:lnSpc>
                <a:spcPct val="100000"/>
              </a:lnSpc>
              <a:spcBef>
                <a:spcPts val="0"/>
              </a:spcBef>
              <a:buNone/>
            </a:pPr>
            <a:r>
              <a:rPr lang="zh-CN" altLang="en-US" sz="2000">
                <a:latin typeface="Consolas" panose="020B0609020204030204" charset="0"/>
              </a:rPr>
              <a:t>except ValueError:</a:t>
            </a:r>
          </a:p>
          <a:p>
            <a:pPr marL="0" indent="0" fontAlgn="auto">
              <a:lnSpc>
                <a:spcPct val="100000"/>
              </a:lnSpc>
              <a:spcBef>
                <a:spcPts val="0"/>
              </a:spcBef>
              <a:buNone/>
            </a:pPr>
            <a:r>
              <a:rPr lang="zh-CN" altLang="en-US" sz="2000">
                <a:latin typeface="Consolas" panose="020B0609020204030204" charset="0"/>
              </a:rPr>
              <a:t>    print('被除数和除数应为数值类型')</a:t>
            </a:r>
          </a:p>
          <a:p>
            <a:pPr marL="0" indent="0" fontAlgn="auto">
              <a:lnSpc>
                <a:spcPct val="100000"/>
              </a:lnSpc>
              <a:spcBef>
                <a:spcPts val="0"/>
              </a:spcBef>
              <a:buNone/>
            </a:pPr>
            <a:r>
              <a:rPr lang="zh-CN" altLang="en-US" sz="2000">
                <a:latin typeface="Consolas" panose="020B0609020204030204" charset="0"/>
              </a:rPr>
              <a:t>except NameError:</a:t>
            </a:r>
          </a:p>
          <a:p>
            <a:pPr marL="0" indent="0" fontAlgn="auto">
              <a:lnSpc>
                <a:spcPct val="100000"/>
              </a:lnSpc>
              <a:spcBef>
                <a:spcPts val="0"/>
              </a:spcBef>
              <a:buNone/>
            </a:pPr>
            <a:r>
              <a:rPr lang="zh-CN" altLang="en-US" sz="2000">
                <a:latin typeface="Consolas" panose="020B0609020204030204" charset="0"/>
              </a:rPr>
              <a:t>    print('变量不存在')</a:t>
            </a:r>
          </a:p>
          <a:p>
            <a:pPr marL="0" indent="0" fontAlgn="auto">
              <a:lnSpc>
                <a:spcPct val="100000"/>
              </a:lnSpc>
              <a:spcBef>
                <a:spcPts val="0"/>
              </a:spcBef>
              <a:buNone/>
            </a:pPr>
            <a:r>
              <a:rPr lang="zh-CN" altLang="en-US" sz="2000">
                <a:latin typeface="Consolas" panose="020B0609020204030204" charset="0"/>
              </a:rPr>
              <a:t>else:</a:t>
            </a:r>
          </a:p>
          <a:p>
            <a:pPr marL="0" indent="0" fontAlgn="auto">
              <a:lnSpc>
                <a:spcPct val="100000"/>
              </a:lnSpc>
              <a:spcBef>
                <a:spcPts val="0"/>
              </a:spcBef>
              <a:buNone/>
            </a:pPr>
            <a:r>
              <a:rPr lang="zh-CN" altLang="en-US" sz="2000">
                <a:latin typeface="Consolas" panose="020B0609020204030204" charset="0"/>
              </a:rPr>
              <a:t>    print(x, '/', y, '=', 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11.3  </a:t>
            </a:r>
            <a:r>
              <a:rPr lang="zh-CN" altLang="en-US"/>
              <a:t>断言与上下文管理语句</a:t>
            </a:r>
          </a:p>
        </p:txBody>
      </p:sp>
      <p:sp>
        <p:nvSpPr>
          <p:cNvPr id="3" name="内容占位符 2"/>
          <p:cNvSpPr>
            <a:spLocks noGrp="1"/>
          </p:cNvSpPr>
          <p:nvPr>
            <p:ph idx="1"/>
          </p:nvPr>
        </p:nvSpPr>
        <p:spPr/>
        <p:txBody>
          <a:bodyPr>
            <a:normAutofit/>
          </a:bodyPr>
          <a:lstStyle/>
          <a:p>
            <a:pPr fontAlgn="auto">
              <a:lnSpc>
                <a:spcPct val="150000"/>
              </a:lnSpc>
              <a:spcBef>
                <a:spcPct val="0"/>
              </a:spcBef>
            </a:pPr>
            <a:r>
              <a:rPr lang="zh-CN" altLang="en-US" sz="2000" b="1" dirty="0"/>
              <a:t>断言语句assert也是一种比较常用的</a:t>
            </a:r>
            <a:r>
              <a:rPr lang="zh-CN" altLang="en-US" sz="2000" b="1" dirty="0">
                <a:solidFill>
                  <a:srgbClr val="FF0000"/>
                </a:solidFill>
              </a:rPr>
              <a:t>代码调试</a:t>
            </a:r>
            <a:r>
              <a:rPr lang="zh-CN" altLang="en-US" sz="2000" b="1" dirty="0"/>
              <a:t>技术，常用来在程序的某个位置确认指定的条件必须满足，如果满足条件就继续执行后续的代码，否则就抛出异常。一般来说，通过了严格测试的代码在正式发布之前会删除assert语句，这样可以适当提高程序运行速度。</a:t>
            </a:r>
          </a:p>
          <a:p>
            <a:pPr marL="0" indent="0">
              <a:spcBef>
                <a:spcPct val="0"/>
              </a:spcBef>
              <a:buFont typeface="Wingdings" panose="05000000000000000000" charset="0"/>
              <a:buNone/>
            </a:pPr>
            <a:endParaRPr lang="zh-CN" altLang="en-US" sz="2000" b="1" dirty="0"/>
          </a:p>
          <a:p>
            <a:pPr marL="0" indent="0">
              <a:spcBef>
                <a:spcPct val="0"/>
              </a:spcBef>
              <a:buFont typeface="Wingdings" panose="05000000000000000000" charset="0"/>
              <a:buNone/>
            </a:pPr>
            <a:r>
              <a:rPr lang="zh-CN" altLang="en-US" sz="2000" b="1" dirty="0"/>
              <a:t>&gt;&gt;&gt; a = 3</a:t>
            </a:r>
          </a:p>
          <a:p>
            <a:pPr marL="0" indent="0">
              <a:spcBef>
                <a:spcPct val="0"/>
              </a:spcBef>
              <a:buFont typeface="Wingdings" panose="05000000000000000000" charset="0"/>
              <a:buNone/>
            </a:pPr>
            <a:r>
              <a:rPr lang="zh-CN" altLang="en-US" sz="2000" b="1" dirty="0"/>
              <a:t>&gt;&gt;&gt; b = 5</a:t>
            </a:r>
          </a:p>
          <a:p>
            <a:pPr marL="0" indent="0">
              <a:spcBef>
                <a:spcPct val="0"/>
              </a:spcBef>
              <a:buFont typeface="Wingdings" panose="05000000000000000000" charset="0"/>
              <a:buNone/>
            </a:pPr>
            <a:r>
              <a:rPr lang="zh-CN" altLang="en-US" sz="2000" b="1" dirty="0"/>
              <a:t>&gt;&gt;&gt; assert a==b, 'a must be equal to b'</a:t>
            </a:r>
          </a:p>
          <a:p>
            <a:pPr marL="0" indent="0">
              <a:spcBef>
                <a:spcPct val="0"/>
              </a:spcBef>
              <a:buFont typeface="Wingdings" panose="05000000000000000000" charset="0"/>
              <a:buNone/>
            </a:pPr>
            <a:endParaRPr lang="zh-CN" altLang="en-US" sz="2000" b="1" dirty="0"/>
          </a:p>
          <a:p>
            <a:pPr marL="0" indent="0">
              <a:spcBef>
                <a:spcPct val="0"/>
              </a:spcBef>
              <a:buFont typeface="Wingdings" panose="05000000000000000000" charset="0"/>
              <a:buNone/>
            </a:pPr>
            <a:r>
              <a:rPr lang="zh-CN" altLang="en-US" sz="2000" b="1" dirty="0">
                <a:solidFill>
                  <a:srgbClr val="FF0000"/>
                </a:solidFill>
              </a:rPr>
              <a:t>AssertionError: a must be equal to 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2209800" y="171450"/>
            <a:ext cx="7772400" cy="842963"/>
          </a:xfrm>
        </p:spPr>
        <p:txBody>
          <a:bodyPr/>
          <a:lstStyle/>
          <a:p>
            <a:pPr eaLnBrk="1" hangingPunct="1"/>
            <a:r>
              <a:rPr lang="en-US" altLang="zh-CN" smtClean="0">
                <a:ea typeface="宋体" panose="02010600030101010101" pitchFamily="2" charset="-122"/>
              </a:rPr>
              <a:t>assert</a:t>
            </a:r>
            <a:r>
              <a:rPr lang="zh-CN" altLang="zh-CN" smtClean="0">
                <a:ea typeface="宋体" panose="02010600030101010101" pitchFamily="2" charset="-122"/>
              </a:rPr>
              <a:t>语句和</a:t>
            </a:r>
            <a:r>
              <a:rPr lang="en-US" altLang="zh-CN" smtClean="0">
                <a:ea typeface="宋体" panose="02010600030101010101" pitchFamily="2" charset="-122"/>
              </a:rPr>
              <a:t>AssertionError</a:t>
            </a:r>
            <a:r>
              <a:rPr lang="zh-CN" altLang="zh-CN" smtClean="0">
                <a:ea typeface="宋体" panose="02010600030101010101" pitchFamily="2" charset="-122"/>
              </a:rPr>
              <a:t>类</a:t>
            </a:r>
            <a:endParaRPr lang="zh-CN" altLang="en-US" smtClean="0">
              <a:ea typeface="宋体" panose="02010600030101010101" pitchFamily="2" charset="-122"/>
            </a:endParaRPr>
          </a:p>
        </p:txBody>
      </p:sp>
      <p:sp>
        <p:nvSpPr>
          <p:cNvPr id="34819" name="内容占位符 2"/>
          <p:cNvSpPr>
            <a:spLocks noGrp="1" noChangeArrowheads="1"/>
          </p:cNvSpPr>
          <p:nvPr>
            <p:ph idx="1"/>
          </p:nvPr>
        </p:nvSpPr>
        <p:spPr>
          <a:xfrm>
            <a:off x="407988" y="1700213"/>
            <a:ext cx="11591925" cy="4403725"/>
          </a:xfrm>
        </p:spPr>
        <p:txBody>
          <a:bodyPr/>
          <a:lstStyle/>
          <a:p>
            <a:pPr eaLnBrk="1" hangingPunct="1">
              <a:defRPr/>
            </a:pPr>
            <a:r>
              <a:rPr lang="en-US" altLang="zh-CN" dirty="0" smtClean="0">
                <a:ea typeface="宋体" panose="02010600030101010101" pitchFamily="2" charset="-122"/>
              </a:rPr>
              <a:t>Python</a:t>
            </a:r>
            <a:r>
              <a:rPr lang="zh-CN" altLang="zh-CN" dirty="0" smtClean="0">
                <a:ea typeface="宋体" panose="02010600030101010101" pitchFamily="2" charset="-122"/>
              </a:rPr>
              <a:t>解释器有两种运行模式：调试模式和优化模式。通常为调试模式，内置只读变量</a:t>
            </a:r>
            <a:r>
              <a:rPr lang="en-US" altLang="zh-CN" dirty="0" smtClean="0">
                <a:ea typeface="宋体" panose="02010600030101010101" pitchFamily="2" charset="-122"/>
              </a:rPr>
              <a:t>__debug__</a:t>
            </a:r>
            <a:r>
              <a:rPr lang="zh-CN" altLang="zh-CN" dirty="0" smtClean="0">
                <a:ea typeface="宋体" panose="02010600030101010101" pitchFamily="2" charset="-122"/>
              </a:rPr>
              <a:t>为</a:t>
            </a:r>
            <a:r>
              <a:rPr lang="en-US" altLang="zh-CN" dirty="0" smtClean="0">
                <a:ea typeface="宋体" panose="02010600030101010101" pitchFamily="2" charset="-122"/>
              </a:rPr>
              <a:t>True</a:t>
            </a:r>
          </a:p>
          <a:p>
            <a:pPr eaLnBrk="1" hangingPunct="1">
              <a:defRPr/>
            </a:pPr>
            <a:r>
              <a:rPr lang="zh-CN" altLang="zh-CN" dirty="0" smtClean="0">
                <a:ea typeface="宋体" panose="02010600030101010101" pitchFamily="2" charset="-122"/>
              </a:rPr>
              <a:t>使用选项</a:t>
            </a:r>
            <a:r>
              <a:rPr lang="en-US" altLang="zh-CN" dirty="0" smtClean="0">
                <a:ea typeface="宋体" panose="02010600030101010101" pitchFamily="2" charset="-122"/>
              </a:rPr>
              <a:t>-O</a:t>
            </a:r>
            <a:r>
              <a:rPr lang="zh-CN" altLang="zh-CN" dirty="0" smtClean="0">
                <a:ea typeface="宋体" panose="02010600030101010101" pitchFamily="2" charset="-122"/>
              </a:rPr>
              <a:t>运行时（即</a:t>
            </a:r>
            <a:r>
              <a:rPr lang="en-US" altLang="zh-CN" dirty="0" smtClean="0">
                <a:ea typeface="宋体" panose="02010600030101010101" pitchFamily="2" charset="-122"/>
              </a:rPr>
              <a:t>python.exe –O</a:t>
            </a:r>
            <a:r>
              <a:rPr lang="zh-CN" altLang="zh-CN" dirty="0" smtClean="0">
                <a:ea typeface="宋体" panose="02010600030101010101" pitchFamily="2" charset="-122"/>
              </a:rPr>
              <a:t>）为优化模式，此时内置只读变量</a:t>
            </a:r>
            <a:r>
              <a:rPr lang="en-US" altLang="zh-CN" dirty="0" smtClean="0">
                <a:ea typeface="宋体" panose="02010600030101010101" pitchFamily="2" charset="-122"/>
              </a:rPr>
              <a:t>__debug__</a:t>
            </a:r>
            <a:r>
              <a:rPr lang="zh-CN" altLang="zh-CN" dirty="0" smtClean="0">
                <a:ea typeface="宋体" panose="02010600030101010101" pitchFamily="2" charset="-122"/>
              </a:rPr>
              <a:t>为</a:t>
            </a:r>
            <a:r>
              <a:rPr lang="en-US" altLang="zh-CN" dirty="0" smtClean="0">
                <a:ea typeface="宋体" panose="02010600030101010101" pitchFamily="2" charset="-122"/>
              </a:rPr>
              <a:t>False</a:t>
            </a:r>
          </a:p>
          <a:p>
            <a:pPr marL="0" indent="0" eaLnBrk="1" hangingPunct="1">
              <a:buFont typeface="Arial" panose="020B0604020202020204" pitchFamily="34" charset="0"/>
              <a:buNone/>
              <a:defRPr/>
            </a:pPr>
            <a:r>
              <a:rPr lang="zh-CN" altLang="zh-CN" b="1" dirty="0" smtClean="0">
                <a:ea typeface="宋体" panose="02010600030101010101" pitchFamily="2" charset="-122"/>
              </a:rPr>
              <a:t>【】</a:t>
            </a:r>
            <a:r>
              <a:rPr lang="zh-CN" altLang="zh-CN" dirty="0" smtClean="0">
                <a:ea typeface="宋体" panose="02010600030101010101" pitchFamily="2" charset="-122"/>
              </a:rPr>
              <a:t>断言示例（</a:t>
            </a:r>
            <a:r>
              <a:rPr lang="en-US" altLang="zh-CN" dirty="0" smtClean="0">
                <a:ea typeface="宋体" panose="02010600030101010101" pitchFamily="2" charset="-122"/>
              </a:rPr>
              <a:t>assert.py</a:t>
            </a:r>
            <a:r>
              <a:rPr lang="zh-CN" altLang="zh-CN" dirty="0" smtClean="0">
                <a:ea typeface="宋体" panose="02010600030101010101" pitchFamily="2" charset="-122"/>
              </a:rPr>
              <a:t>）</a:t>
            </a:r>
            <a:endParaRPr lang="zh-CN" altLang="en-US" dirty="0" smtClean="0">
              <a:ea typeface="宋体" panose="02010600030101010101" pitchFamily="2" charset="-122"/>
            </a:endParaRPr>
          </a:p>
        </p:txBody>
      </p:sp>
      <p:pic>
        <p:nvPicPr>
          <p:cNvPr id="3686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263" y="962025"/>
            <a:ext cx="54387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03263" y="4073526"/>
            <a:ext cx="5432425" cy="1938337"/>
          </a:xfrm>
          <a:prstGeom prst="rect">
            <a:avLst/>
          </a:prstGeom>
          <a:ln>
            <a:solidFill>
              <a:srgbClr val="FF0000"/>
            </a:solidFill>
          </a:ln>
        </p:spPr>
        <p:txBody>
          <a:bodyPr>
            <a:spAutoFit/>
          </a:bodyPr>
          <a:lstStyle/>
          <a:p>
            <a:pPr indent="200025" algn="just">
              <a:spcAft>
                <a:spcPts val="0"/>
              </a:spcAft>
              <a:defRPr/>
            </a:pPr>
            <a:r>
              <a:rPr lang="x-none" altLang="zh-CN" sz="2400" kern="100" dirty="0">
                <a:latin typeface="Times New Roman" panose="02020603050405020304" pitchFamily="18" charset="0"/>
                <a:ea typeface="宋体" panose="02010600030101010101" pitchFamily="2" charset="-122"/>
              </a:rPr>
              <a:t>a = int(input("</a:t>
            </a:r>
            <a:r>
              <a:rPr lang="x-none" altLang="zh-CN" sz="2400" kern="100" dirty="0">
                <a:latin typeface="宋体" panose="02010600030101010101" pitchFamily="2" charset="-122"/>
                <a:ea typeface="宋体" panose="02010600030101010101" pitchFamily="2" charset="-122"/>
              </a:rPr>
              <a:t>请输入整数</a:t>
            </a:r>
            <a:r>
              <a:rPr lang="x-none" altLang="zh-CN" sz="2400" kern="100" dirty="0">
                <a:latin typeface="Times New Roman" panose="02020603050405020304" pitchFamily="18" charset="0"/>
                <a:ea typeface="宋体" panose="02010600030101010101" pitchFamily="2" charset="-122"/>
              </a:rPr>
              <a:t>a</a:t>
            </a:r>
            <a:r>
              <a:rPr lang="x-none" altLang="zh-CN" sz="2400" kern="100" dirty="0">
                <a:latin typeface="宋体" panose="02010600030101010101" pitchFamily="2" charset="-122"/>
                <a:ea typeface="宋体" panose="02010600030101010101" pitchFamily="2" charset="-122"/>
              </a:rPr>
              <a:t>：</a:t>
            </a:r>
            <a:r>
              <a:rPr lang="x-none" altLang="zh-CN" sz="2400" kern="100" dirty="0">
                <a:latin typeface="Times New Roman" panose="02020603050405020304" pitchFamily="18"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2400" kern="100" dirty="0">
                <a:latin typeface="Times New Roman" panose="02020603050405020304" pitchFamily="18" charset="0"/>
                <a:ea typeface="宋体" panose="02010600030101010101" pitchFamily="2" charset="-122"/>
              </a:rPr>
              <a:t>b = int(input("</a:t>
            </a:r>
            <a:r>
              <a:rPr lang="x-none" altLang="zh-CN" sz="2400" kern="100" dirty="0">
                <a:latin typeface="宋体" panose="02010600030101010101" pitchFamily="2" charset="-122"/>
                <a:ea typeface="宋体" panose="02010600030101010101" pitchFamily="2" charset="-122"/>
              </a:rPr>
              <a:t>请输入整数</a:t>
            </a:r>
            <a:r>
              <a:rPr lang="x-none" altLang="zh-CN" sz="2400" kern="100" dirty="0">
                <a:latin typeface="Times New Roman" panose="02020603050405020304" pitchFamily="18" charset="0"/>
                <a:ea typeface="宋体" panose="02010600030101010101" pitchFamily="2" charset="-122"/>
              </a:rPr>
              <a:t>b</a:t>
            </a:r>
            <a:r>
              <a:rPr lang="x-none" altLang="zh-CN" sz="2400" kern="100" dirty="0">
                <a:latin typeface="宋体" panose="02010600030101010101" pitchFamily="2" charset="-122"/>
                <a:ea typeface="宋体" panose="02010600030101010101" pitchFamily="2" charset="-122"/>
              </a:rPr>
              <a:t>：</a:t>
            </a:r>
            <a:r>
              <a:rPr lang="x-none" altLang="zh-CN" sz="2400" kern="100" dirty="0">
                <a:latin typeface="Times New Roman" panose="02020603050405020304" pitchFamily="18"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2400" kern="100" dirty="0">
                <a:latin typeface="Times New Roman" panose="02020603050405020304" pitchFamily="18" charset="0"/>
                <a:ea typeface="宋体" panose="02010600030101010101" pitchFamily="2" charset="-122"/>
              </a:rPr>
              <a:t>assert b != 0, '</a:t>
            </a:r>
            <a:r>
              <a:rPr lang="x-none" altLang="zh-CN" sz="2400" kern="100" dirty="0">
                <a:latin typeface="宋体" panose="02010600030101010101" pitchFamily="2" charset="-122"/>
                <a:ea typeface="宋体" panose="02010600030101010101" pitchFamily="2" charset="-122"/>
              </a:rPr>
              <a:t>除数不能为</a:t>
            </a:r>
            <a:r>
              <a:rPr lang="x-none" altLang="zh-CN" sz="2400" kern="100" dirty="0">
                <a:latin typeface="Times New Roman" panose="02020603050405020304" pitchFamily="18" charset="0"/>
                <a:ea typeface="宋体" panose="02010600030101010101" pitchFamily="2" charset="-122"/>
              </a:rPr>
              <a:t>0'</a:t>
            </a:r>
            <a:endParaRPr lang="zh-CN" altLang="zh-CN" sz="24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2400" kern="100" dirty="0">
                <a:latin typeface="Times New Roman" panose="02020603050405020304" pitchFamily="18" charset="0"/>
                <a:ea typeface="宋体" panose="02010600030101010101" pitchFamily="2" charset="-122"/>
              </a:rPr>
              <a:t>c = a / b</a:t>
            </a:r>
            <a:endParaRPr lang="zh-CN" altLang="zh-CN" sz="2400" kern="100" dirty="0">
              <a:latin typeface="Times New Roman" panose="02020603050405020304" pitchFamily="18" charset="0"/>
              <a:ea typeface="宋体" panose="02010600030101010101" pitchFamily="2" charset="-122"/>
            </a:endParaRPr>
          </a:p>
          <a:p>
            <a:pPr indent="200025" algn="just">
              <a:spcAft>
                <a:spcPts val="0"/>
              </a:spcAft>
              <a:defRPr/>
            </a:pPr>
            <a:r>
              <a:rPr lang="x-none" altLang="zh-CN" sz="2400" kern="100" dirty="0">
                <a:latin typeface="Times New Roman" panose="02020603050405020304" pitchFamily="18" charset="0"/>
                <a:ea typeface="宋体" panose="02010600030101010101" pitchFamily="2" charset="-122"/>
              </a:rPr>
              <a:t>print(a, '/', b, '=', c)</a:t>
            </a:r>
            <a:endParaRPr lang="zh-CN" altLang="zh-CN" sz="2400" kern="100" dirty="0">
              <a:latin typeface="Times New Roman" panose="02020603050405020304" pitchFamily="18" charset="0"/>
              <a:ea typeface="宋体" panose="02010600030101010101" pitchFamily="2" charset="-122"/>
            </a:endParaRPr>
          </a:p>
        </p:txBody>
      </p:sp>
      <p:pic>
        <p:nvPicPr>
          <p:cNvPr id="3687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3429000"/>
            <a:ext cx="543560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19203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858838" y="-139700"/>
            <a:ext cx="7772400" cy="1143000"/>
          </a:xfrm>
        </p:spPr>
        <p:txBody>
          <a:bodyPr/>
          <a:lstStyle/>
          <a:p>
            <a:pPr eaLnBrk="1" hangingPunct="1"/>
            <a:r>
              <a:rPr lang="zh-CN" altLang="zh-CN" smtClean="0">
                <a:ea typeface="宋体" panose="02010600030101010101" pitchFamily="2" charset="-122"/>
              </a:rPr>
              <a:t>启用</a:t>
            </a:r>
            <a:r>
              <a:rPr lang="en-US" altLang="zh-CN" smtClean="0">
                <a:ea typeface="宋体" panose="02010600030101010101" pitchFamily="2" charset="-122"/>
              </a:rPr>
              <a:t>/</a:t>
            </a:r>
            <a:r>
              <a:rPr lang="zh-CN" altLang="zh-CN" smtClean="0">
                <a:ea typeface="宋体" panose="02010600030101010101" pitchFamily="2" charset="-122"/>
              </a:rPr>
              <a:t>禁用断言</a:t>
            </a:r>
            <a:endParaRPr lang="zh-CN" altLang="en-US" smtClean="0">
              <a:ea typeface="宋体" panose="02010600030101010101" pitchFamily="2" charset="-122"/>
            </a:endParaRPr>
          </a:p>
        </p:txBody>
      </p:sp>
      <p:sp>
        <p:nvSpPr>
          <p:cNvPr id="37891" name="内容占位符 2"/>
          <p:cNvSpPr>
            <a:spLocks noGrp="1" noChangeArrowheads="1"/>
          </p:cNvSpPr>
          <p:nvPr>
            <p:ph idx="1"/>
          </p:nvPr>
        </p:nvSpPr>
        <p:spPr>
          <a:xfrm>
            <a:off x="749300" y="1279525"/>
            <a:ext cx="7991475" cy="4114800"/>
          </a:xfrm>
        </p:spPr>
        <p:txBody>
          <a:bodyPr/>
          <a:lstStyle/>
          <a:p>
            <a:pPr eaLnBrk="1" hangingPunct="1"/>
            <a:r>
              <a:rPr lang="zh-CN" altLang="zh-CN" dirty="0" smtClean="0">
                <a:ea typeface="宋体" panose="02010600030101010101" pitchFamily="2" charset="-122"/>
              </a:rPr>
              <a:t>通常</a:t>
            </a:r>
            <a:r>
              <a:rPr lang="en-US" altLang="zh-CN" dirty="0" smtClean="0">
                <a:ea typeface="宋体" panose="02010600030101010101" pitchFamily="2" charset="-122"/>
              </a:rPr>
              <a:t>python</a:t>
            </a:r>
            <a:r>
              <a:rPr lang="zh-CN" altLang="zh-CN" dirty="0" smtClean="0">
                <a:ea typeface="宋体" panose="02010600030101010101" pitchFamily="2" charset="-122"/>
              </a:rPr>
              <a:t>运行在调试模式，程序中的断言语句可以帮助程序调错</a:t>
            </a:r>
            <a:endParaRPr lang="en-US" altLang="zh-CN" dirty="0" smtClean="0">
              <a:ea typeface="宋体" panose="02010600030101010101" pitchFamily="2" charset="-122"/>
            </a:endParaRPr>
          </a:p>
          <a:p>
            <a:pPr eaLnBrk="1" hangingPunct="1"/>
            <a:r>
              <a:rPr lang="zh-CN" altLang="zh-CN" dirty="0" smtClean="0">
                <a:ea typeface="宋体" panose="02010600030101010101" pitchFamily="2" charset="-122"/>
              </a:rPr>
              <a:t>正式运行时</a:t>
            </a:r>
            <a:r>
              <a:rPr lang="zh-CN" altLang="zh-CN" b="1" dirty="0" smtClean="0">
                <a:solidFill>
                  <a:srgbClr val="0070C0"/>
                </a:solidFill>
                <a:ea typeface="宋体" panose="02010600030101010101" pitchFamily="2" charset="-122"/>
              </a:rPr>
              <a:t>，使用运行选项</a:t>
            </a:r>
            <a:r>
              <a:rPr lang="en-US" altLang="zh-CN" b="1" dirty="0" smtClean="0">
                <a:solidFill>
                  <a:srgbClr val="0070C0"/>
                </a:solidFill>
                <a:ea typeface="宋体" panose="02010600030101010101" pitchFamily="2" charset="-122"/>
              </a:rPr>
              <a:t>-O</a:t>
            </a:r>
            <a:r>
              <a:rPr lang="zh-CN" altLang="en-US" b="1" dirty="0" smtClean="0">
                <a:solidFill>
                  <a:srgbClr val="0070C0"/>
                </a:solidFill>
                <a:ea typeface="宋体" panose="02010600030101010101" pitchFamily="2" charset="-122"/>
              </a:rPr>
              <a:t>（大写）</a:t>
            </a:r>
            <a:r>
              <a:rPr lang="zh-CN" altLang="zh-CN" b="1" dirty="0" smtClean="0">
                <a:solidFill>
                  <a:srgbClr val="0070C0"/>
                </a:solidFill>
                <a:ea typeface="宋体" panose="02010600030101010101" pitchFamily="2" charset="-122"/>
              </a:rPr>
              <a:t>，以优化模式运行来禁用断言</a:t>
            </a:r>
            <a:r>
              <a:rPr lang="zh-CN" altLang="zh-CN" dirty="0" smtClean="0">
                <a:ea typeface="宋体" panose="02010600030101010101" pitchFamily="2" charset="-122"/>
              </a:rPr>
              <a:t>，从而提高程序效率</a:t>
            </a:r>
            <a:endParaRPr lang="en-US" altLang="zh-CN" dirty="0" smtClean="0">
              <a:ea typeface="宋体" panose="02010600030101010101" pitchFamily="2" charset="-122"/>
            </a:endParaRPr>
          </a:p>
          <a:p>
            <a:pPr eaLnBrk="1" hangingPunct="1"/>
            <a:r>
              <a:rPr lang="zh-CN" altLang="zh-CN" b="1" dirty="0" smtClean="0">
                <a:ea typeface="宋体" panose="02010600030101010101" pitchFamily="2" charset="-122"/>
              </a:rPr>
              <a:t>【</a:t>
            </a:r>
            <a:r>
              <a:rPr lang="zh-CN" altLang="en-US" b="1" dirty="0" smtClean="0">
                <a:ea typeface="宋体" panose="02010600030101010101" pitchFamily="2" charset="-122"/>
              </a:rPr>
              <a:t>例</a:t>
            </a:r>
            <a:r>
              <a:rPr lang="zh-CN" altLang="zh-CN" b="1" dirty="0" smtClean="0">
                <a:ea typeface="宋体" panose="02010600030101010101" pitchFamily="2" charset="-122"/>
              </a:rPr>
              <a:t>】</a:t>
            </a:r>
            <a:r>
              <a:rPr lang="zh-CN" altLang="zh-CN" dirty="0" smtClean="0">
                <a:ea typeface="宋体" panose="02010600030101010101" pitchFamily="2" charset="-122"/>
              </a:rPr>
              <a:t>启用</a:t>
            </a:r>
            <a:r>
              <a:rPr lang="en-US" altLang="zh-CN" dirty="0" smtClean="0">
                <a:ea typeface="宋体" panose="02010600030101010101" pitchFamily="2" charset="-122"/>
              </a:rPr>
              <a:t>/</a:t>
            </a:r>
            <a:r>
              <a:rPr lang="zh-CN" altLang="zh-CN" dirty="0" smtClean="0">
                <a:ea typeface="宋体" panose="02010600030101010101" pitchFamily="2" charset="-122"/>
              </a:rPr>
              <a:t>禁用断言选项示例：分别在两种模式下</a:t>
            </a:r>
            <a:r>
              <a:rPr lang="zh-CN" altLang="zh-CN" dirty="0" smtClean="0">
                <a:ea typeface="宋体" panose="02010600030101010101" pitchFamily="2" charset="-122"/>
              </a:rPr>
              <a:t>运行</a:t>
            </a:r>
            <a:r>
              <a:rPr lang="zh-CN" altLang="en-US" dirty="0" smtClean="0">
                <a:ea typeface="宋体" panose="02010600030101010101" pitchFamily="2" charset="-122"/>
              </a:rPr>
              <a:t>上</a:t>
            </a:r>
            <a:r>
              <a:rPr lang="zh-CN" altLang="zh-CN" dirty="0" smtClean="0">
                <a:ea typeface="宋体" panose="02010600030101010101" pitchFamily="2" charset="-122"/>
              </a:rPr>
              <a:t>例</a:t>
            </a:r>
            <a:endParaRPr lang="en-US" altLang="zh-CN" dirty="0" smtClean="0">
              <a:ea typeface="宋体" panose="02010600030101010101" pitchFamily="2" charset="-122"/>
            </a:endParaRPr>
          </a:p>
          <a:p>
            <a:pPr eaLnBrk="1" hangingPunct="1"/>
            <a:r>
              <a:rPr lang="en-US" altLang="zh-CN" b="1" dirty="0" smtClean="0">
                <a:solidFill>
                  <a:srgbClr val="FF0000"/>
                </a:solidFill>
                <a:ea typeface="宋体" panose="02010600030101010101" pitchFamily="2" charset="-122"/>
              </a:rPr>
              <a:t>python </a:t>
            </a:r>
            <a:r>
              <a:rPr lang="en-US" altLang="zh-CN" b="1" dirty="0" smtClean="0">
                <a:solidFill>
                  <a:srgbClr val="FF0000"/>
                </a:solidFill>
                <a:ea typeface="宋体" panose="02010600030101010101" pitchFamily="2" charset="-122"/>
              </a:rPr>
              <a:t>assert.py</a:t>
            </a:r>
          </a:p>
          <a:p>
            <a:pPr lvl="1" eaLnBrk="1" hangingPunct="1"/>
            <a:r>
              <a:rPr lang="en-US" altLang="zh-CN" b="1" dirty="0" smtClean="0">
                <a:solidFill>
                  <a:srgbClr val="FF0000"/>
                </a:solidFill>
                <a:ea typeface="宋体" panose="02010600030101010101" pitchFamily="2" charset="-122"/>
              </a:rPr>
              <a:t>python –O assert.py</a:t>
            </a:r>
            <a:endParaRPr lang="zh-CN" altLang="en-US" b="1" dirty="0" smtClean="0">
              <a:solidFill>
                <a:srgbClr val="FF0000"/>
              </a:solidFill>
              <a:ea typeface="宋体" panose="02010600030101010101" pitchFamily="2" charset="-122"/>
            </a:endParaRPr>
          </a:p>
        </p:txBody>
      </p:sp>
      <p:pic>
        <p:nvPicPr>
          <p:cNvPr id="37892"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037" y="3803650"/>
            <a:ext cx="7416800"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06733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11.1  </a:t>
            </a:r>
            <a:r>
              <a:rPr lang="zh-CN" altLang="en-US">
                <a:sym typeface="+mn-ea"/>
              </a:rPr>
              <a:t>异常的概念与表现形式</a:t>
            </a:r>
            <a:endParaRPr lang="zh-CN" altLang="en-US"/>
          </a:p>
        </p:txBody>
      </p:sp>
      <p:sp>
        <p:nvSpPr>
          <p:cNvPr id="3" name="内容占位符 2"/>
          <p:cNvSpPr>
            <a:spLocks noGrp="1"/>
          </p:cNvSpPr>
          <p:nvPr>
            <p:ph idx="1"/>
          </p:nvPr>
        </p:nvSpPr>
        <p:spPr>
          <a:xfrm>
            <a:off x="838199" y="1321435"/>
            <a:ext cx="10778067" cy="4639945"/>
          </a:xfrm>
        </p:spPr>
        <p:txBody>
          <a:bodyPr>
            <a:normAutofit fontScale="92500"/>
          </a:bodyPr>
          <a:lstStyle/>
          <a:p>
            <a:pPr fontAlgn="auto">
              <a:lnSpc>
                <a:spcPct val="150000"/>
              </a:lnSpc>
              <a:spcBef>
                <a:spcPts val="0"/>
              </a:spcBef>
              <a:buFont typeface="Wingdings" panose="05000000000000000000" charset="0"/>
              <a:buChar char="§"/>
            </a:pPr>
            <a:r>
              <a:rPr lang="zh-CN" altLang="en-US" sz="2400" b="1" dirty="0">
                <a:sym typeface="+mn-ea"/>
              </a:rPr>
              <a:t>异常是指程序</a:t>
            </a:r>
            <a:r>
              <a:rPr lang="zh-CN" altLang="en-US" sz="2400" b="1" dirty="0">
                <a:solidFill>
                  <a:srgbClr val="FF0000"/>
                </a:solidFill>
                <a:sym typeface="+mn-ea"/>
              </a:rPr>
              <a:t>运行时</a:t>
            </a:r>
            <a:r>
              <a:rPr lang="zh-CN" altLang="en-US" sz="2400" b="1" dirty="0">
                <a:sym typeface="+mn-ea"/>
              </a:rPr>
              <a:t>引发的错误，引发错误的原因有很多，例如</a:t>
            </a:r>
            <a:r>
              <a:rPr lang="zh-CN" altLang="en-US" sz="2400" b="1" dirty="0">
                <a:solidFill>
                  <a:srgbClr val="FF0000"/>
                </a:solidFill>
                <a:sym typeface="+mn-ea"/>
              </a:rPr>
              <a:t>除零</a:t>
            </a:r>
            <a:r>
              <a:rPr lang="zh-CN" altLang="en-US" sz="2400" b="1" dirty="0">
                <a:sym typeface="+mn-ea"/>
              </a:rPr>
              <a:t>、</a:t>
            </a:r>
            <a:r>
              <a:rPr lang="zh-CN" altLang="en-US" sz="2400" b="1" dirty="0">
                <a:solidFill>
                  <a:srgbClr val="FF0000"/>
                </a:solidFill>
                <a:sym typeface="+mn-ea"/>
              </a:rPr>
              <a:t>下标越界</a:t>
            </a:r>
            <a:r>
              <a:rPr lang="zh-CN" altLang="en-US" sz="2400" b="1" dirty="0">
                <a:sym typeface="+mn-ea"/>
              </a:rPr>
              <a:t>、</a:t>
            </a:r>
            <a:r>
              <a:rPr lang="zh-CN" altLang="en-US" sz="2400" b="1" dirty="0">
                <a:solidFill>
                  <a:srgbClr val="FF0000"/>
                </a:solidFill>
                <a:sym typeface="+mn-ea"/>
              </a:rPr>
              <a:t>文件不存在</a:t>
            </a:r>
            <a:r>
              <a:rPr lang="zh-CN" altLang="en-US" sz="2400" b="1" dirty="0">
                <a:sym typeface="+mn-ea"/>
              </a:rPr>
              <a:t>、</a:t>
            </a:r>
            <a:r>
              <a:rPr lang="zh-CN" altLang="en-US" sz="2400" b="1" dirty="0">
                <a:solidFill>
                  <a:srgbClr val="FF0000"/>
                </a:solidFill>
                <a:sym typeface="+mn-ea"/>
              </a:rPr>
              <a:t>网络异常</a:t>
            </a:r>
            <a:r>
              <a:rPr lang="zh-CN" altLang="en-US" sz="2400" b="1" dirty="0">
                <a:sym typeface="+mn-ea"/>
              </a:rPr>
              <a:t>、</a:t>
            </a:r>
            <a:r>
              <a:rPr lang="zh-CN" altLang="en-US" sz="2400" b="1" dirty="0">
                <a:solidFill>
                  <a:srgbClr val="FF0000"/>
                </a:solidFill>
                <a:sym typeface="+mn-ea"/>
              </a:rPr>
              <a:t>类型错误</a:t>
            </a:r>
            <a:r>
              <a:rPr lang="zh-CN" altLang="en-US" sz="2400" b="1" dirty="0">
                <a:sym typeface="+mn-ea"/>
              </a:rPr>
              <a:t>、</a:t>
            </a:r>
            <a:r>
              <a:rPr lang="zh-CN" altLang="en-US" sz="2400" b="1" dirty="0">
                <a:solidFill>
                  <a:srgbClr val="FF0000"/>
                </a:solidFill>
                <a:sym typeface="+mn-ea"/>
              </a:rPr>
              <a:t>名字错误</a:t>
            </a:r>
            <a:r>
              <a:rPr lang="zh-CN" altLang="en-US" sz="2400" b="1" dirty="0">
                <a:sym typeface="+mn-ea"/>
              </a:rPr>
              <a:t>、</a:t>
            </a:r>
            <a:r>
              <a:rPr lang="zh-CN" altLang="en-US" sz="2400" b="1" dirty="0">
                <a:solidFill>
                  <a:srgbClr val="FF0000"/>
                </a:solidFill>
                <a:sym typeface="+mn-ea"/>
              </a:rPr>
              <a:t>字典键错误</a:t>
            </a:r>
            <a:r>
              <a:rPr lang="zh-CN" altLang="en-US" sz="2400" b="1" dirty="0">
                <a:sym typeface="+mn-ea"/>
              </a:rPr>
              <a:t>、</a:t>
            </a:r>
            <a:r>
              <a:rPr lang="zh-CN" altLang="en-US" sz="2400" b="1" dirty="0">
                <a:solidFill>
                  <a:srgbClr val="FF0000"/>
                </a:solidFill>
                <a:sym typeface="+mn-ea"/>
              </a:rPr>
              <a:t>磁盘空间不足</a:t>
            </a:r>
            <a:r>
              <a:rPr lang="zh-CN" altLang="en-US" sz="2400" b="1" dirty="0">
                <a:sym typeface="+mn-ea"/>
              </a:rPr>
              <a:t>，等等。</a:t>
            </a:r>
            <a:endParaRPr lang="zh-CN" altLang="en-US" sz="2400" b="1" dirty="0"/>
          </a:p>
          <a:p>
            <a:pPr fontAlgn="auto">
              <a:lnSpc>
                <a:spcPct val="150000"/>
              </a:lnSpc>
              <a:spcBef>
                <a:spcPts val="0"/>
              </a:spcBef>
              <a:buFont typeface="Wingdings" panose="05000000000000000000" charset="0"/>
              <a:buChar char="§"/>
            </a:pPr>
            <a:r>
              <a:rPr lang="zh-CN" altLang="en-US" sz="2400" b="1" dirty="0">
                <a:sym typeface="+mn-ea"/>
              </a:rPr>
              <a:t>如果这些错误得不到正确的处理将会导致程序终止运行，而合理地使用异常处理结构可以使得程序更加</a:t>
            </a:r>
            <a:r>
              <a:rPr lang="zh-CN" altLang="en-US" sz="2400" b="1" dirty="0">
                <a:solidFill>
                  <a:srgbClr val="FF0000"/>
                </a:solidFill>
                <a:sym typeface="+mn-ea"/>
              </a:rPr>
              <a:t>健壮</a:t>
            </a:r>
            <a:r>
              <a:rPr lang="zh-CN" altLang="en-US" sz="2400" b="1" dirty="0">
                <a:sym typeface="+mn-ea"/>
              </a:rPr>
              <a:t>，具有更强的</a:t>
            </a:r>
            <a:r>
              <a:rPr lang="zh-CN" altLang="en-US" sz="2400" b="1" dirty="0">
                <a:solidFill>
                  <a:srgbClr val="FF0000"/>
                </a:solidFill>
                <a:sym typeface="+mn-ea"/>
              </a:rPr>
              <a:t>容错性</a:t>
            </a:r>
            <a:r>
              <a:rPr lang="zh-CN" altLang="en-US" sz="2400" b="1" dirty="0">
                <a:sym typeface="+mn-ea"/>
              </a:rPr>
              <a:t>，不会因为用户不小心的错误输入或其他运行时原因而造成程序终止。也可以使用异常处理结构为用户提供更加</a:t>
            </a:r>
            <a:r>
              <a:rPr lang="zh-CN" altLang="en-US" sz="2400" b="1" dirty="0">
                <a:solidFill>
                  <a:srgbClr val="FF0000"/>
                </a:solidFill>
                <a:sym typeface="+mn-ea"/>
              </a:rPr>
              <a:t>友好的提示</a:t>
            </a:r>
            <a:r>
              <a:rPr lang="zh-CN" altLang="en-US" sz="2400" b="1" dirty="0">
                <a:sym typeface="+mn-ea"/>
              </a:rPr>
              <a:t>。</a:t>
            </a:r>
            <a:endParaRPr lang="zh-CN" altLang="en-US" sz="2400" b="1" dirty="0"/>
          </a:p>
          <a:p>
            <a:pPr fontAlgn="auto">
              <a:lnSpc>
                <a:spcPct val="150000"/>
              </a:lnSpc>
              <a:spcBef>
                <a:spcPts val="0"/>
              </a:spcBef>
              <a:buFont typeface="Wingdings" panose="05000000000000000000" charset="0"/>
              <a:buChar char="§"/>
            </a:pPr>
            <a:r>
              <a:rPr lang="zh-CN" altLang="en-US" sz="2400" b="1" dirty="0">
                <a:sym typeface="+mn-ea"/>
              </a:rPr>
              <a:t>程序出现异常或错误之后是否能够调试程序并快速定位和解决存在的问题也是程序员综合水平和能力的重要体现方式之一。</a:t>
            </a:r>
            <a:endParaRPr lang="zh-CN" alt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11.3  </a:t>
            </a:r>
            <a:r>
              <a:rPr lang="zh-CN" altLang="en-US">
                <a:sym typeface="+mn-ea"/>
              </a:rPr>
              <a:t>断言与上下文管理语句</a:t>
            </a:r>
            <a:endParaRPr lang="zh-CN" altLang="en-US"/>
          </a:p>
        </p:txBody>
      </p:sp>
      <p:sp>
        <p:nvSpPr>
          <p:cNvPr id="57346" name="文本占位符 46082"/>
          <p:cNvSpPr>
            <a:spLocks noGrp="1"/>
          </p:cNvSpPr>
          <p:nvPr>
            <p:ph idx="1"/>
          </p:nvPr>
        </p:nvSpPr>
        <p:spPr>
          <a:xfrm>
            <a:off x="845820" y="1376680"/>
            <a:ext cx="10342245" cy="4525645"/>
          </a:xfrm>
        </p:spPr>
        <p:txBody>
          <a:bodyPr anchor="t"/>
          <a:lstStyle/>
          <a:p>
            <a:pPr fontAlgn="auto">
              <a:lnSpc>
                <a:spcPct val="150000"/>
              </a:lnSpc>
              <a:spcBef>
                <a:spcPct val="0"/>
              </a:spcBef>
            </a:pPr>
            <a:r>
              <a:rPr lang="zh-CN" altLang="en-US" sz="2000" dirty="0">
                <a:latin typeface="Consolas" panose="020B0609020204030204" charset="0"/>
              </a:rPr>
              <a:t>上下文管理（context manager）语句</a:t>
            </a:r>
            <a:r>
              <a:rPr lang="zh-CN" altLang="en-US" sz="2000" dirty="0">
                <a:solidFill>
                  <a:srgbClr val="FF0000"/>
                </a:solidFill>
                <a:latin typeface="Consolas" panose="020B0609020204030204" charset="0"/>
              </a:rPr>
              <a:t>with可以自动管理资源</a:t>
            </a:r>
            <a:r>
              <a:rPr lang="zh-CN" altLang="en-US" sz="2000" dirty="0">
                <a:latin typeface="Consolas" panose="020B0609020204030204" charset="0"/>
              </a:rPr>
              <a:t>，不论因为什么原因（哪怕是代码引发了异常）跳出with块，</a:t>
            </a:r>
            <a:r>
              <a:rPr lang="zh-CN" altLang="en-US" sz="2000" dirty="0">
                <a:solidFill>
                  <a:srgbClr val="FF0000"/>
                </a:solidFill>
                <a:latin typeface="Consolas" panose="020B0609020204030204" charset="0"/>
              </a:rPr>
              <a:t>总能保证文件被正确关闭，并且可以在代码块执行完毕后自动还原进入该代码块时的现场，常用于文件操作、数据库连接、网络通信连接和多线程、多进程同步等场合。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1647825"/>
            <a:ext cx="9732962" cy="4751388"/>
          </a:xfrm>
        </p:spPr>
        <p:txBody>
          <a:bodyPr>
            <a:normAutofit fontScale="90000"/>
          </a:bodyPr>
          <a:lstStyle/>
          <a:p>
            <a:pPr>
              <a:defRPr/>
            </a:pPr>
            <a:r>
              <a:rPr lang="zh-CN" altLang="en-US" sz="2000" dirty="0" smtClean="0">
                <a:solidFill>
                  <a:srgbClr val="000000"/>
                </a:solidFill>
                <a:latin typeface="+mn-ea"/>
                <a:ea typeface="+mn-ea"/>
              </a:rPr>
              <a:t>　　</a:t>
            </a:r>
            <a:r>
              <a:rPr lang="zh-CN" altLang="en-US" sz="2400" dirty="0" smtClean="0">
                <a:solidFill>
                  <a:srgbClr val="000000"/>
                </a:solidFill>
                <a:latin typeface="+mn-ea"/>
                <a:ea typeface="+mn-ea"/>
              </a:rPr>
              <a:t>为了保证程序的健壮性与容错性，即在遇到错误时候程序不会崩溃，我们需要对异常进行处理，</a:t>
            </a:r>
            <a:r>
              <a:rPr lang="zh-CN" altLang="en-US" sz="2400" b="1" dirty="0" smtClean="0">
                <a:solidFill>
                  <a:srgbClr val="000000"/>
                </a:solidFill>
                <a:latin typeface="+mn-ea"/>
                <a:ea typeface="+mn-ea"/>
              </a:rPr>
              <a:t/>
            </a:r>
            <a:br>
              <a:rPr lang="zh-CN" altLang="en-US" sz="2400" b="1" dirty="0" smtClean="0">
                <a:solidFill>
                  <a:srgbClr val="000000"/>
                </a:solidFill>
                <a:latin typeface="+mn-ea"/>
                <a:ea typeface="+mn-ea"/>
              </a:rPr>
            </a:br>
            <a:r>
              <a:rPr lang="en-US" altLang="zh-CN" sz="2400" b="1" dirty="0" smtClean="0">
                <a:solidFill>
                  <a:srgbClr val="000000"/>
                </a:solidFill>
                <a:latin typeface="+mn-ea"/>
                <a:ea typeface="+mn-ea"/>
              </a:rPr>
              <a:t>1</a:t>
            </a:r>
            <a:r>
              <a:rPr lang="zh-CN" altLang="en-US" sz="2400" b="1" dirty="0" smtClean="0">
                <a:solidFill>
                  <a:srgbClr val="000000"/>
                </a:solidFill>
                <a:latin typeface="+mn-ea"/>
                <a:ea typeface="+mn-ea"/>
              </a:rPr>
              <a:t>、如果错误发生的条件是</a:t>
            </a:r>
            <a:r>
              <a:rPr lang="zh-CN" altLang="en-US" sz="2400" b="1" dirty="0" smtClean="0">
                <a:solidFill>
                  <a:srgbClr val="FF0000"/>
                </a:solidFill>
                <a:latin typeface="+mn-ea"/>
                <a:ea typeface="+mn-ea"/>
              </a:rPr>
              <a:t>可预知</a:t>
            </a:r>
            <a:r>
              <a:rPr lang="zh-CN" altLang="en-US" sz="2400" b="1" dirty="0" smtClean="0">
                <a:solidFill>
                  <a:srgbClr val="000000"/>
                </a:solidFill>
                <a:latin typeface="+mn-ea"/>
                <a:ea typeface="+mn-ea"/>
              </a:rPr>
              <a:t>的，我们需要用</a:t>
            </a:r>
            <a:r>
              <a:rPr lang="en-US" altLang="zh-CN" sz="2400" b="1" dirty="0" smtClean="0">
                <a:solidFill>
                  <a:srgbClr val="000000"/>
                </a:solidFill>
                <a:latin typeface="+mn-ea"/>
                <a:ea typeface="+mn-ea"/>
              </a:rPr>
              <a:t>if</a:t>
            </a:r>
            <a:r>
              <a:rPr lang="zh-CN" altLang="en-US" sz="2400" b="1" dirty="0" smtClean="0">
                <a:solidFill>
                  <a:srgbClr val="000000"/>
                </a:solidFill>
                <a:latin typeface="+mn-ea"/>
                <a:ea typeface="+mn-ea"/>
              </a:rPr>
              <a:t>进行处理，在错误发生之前进行预防：</a:t>
            </a:r>
            <a:r>
              <a:rPr lang="zh-CN" altLang="en-US" sz="2400" b="1" dirty="0" smtClean="0">
                <a:solidFill>
                  <a:srgbClr val="000000"/>
                </a:solidFill>
                <a:latin typeface="Verdana" panose="020B0604030504040204" pitchFamily="34" charset="0"/>
              </a:rPr>
              <a:t/>
            </a:r>
            <a:br>
              <a:rPr lang="zh-CN" altLang="en-US" sz="2400" b="1" dirty="0" smtClean="0">
                <a:solidFill>
                  <a:srgbClr val="000000"/>
                </a:solidFill>
                <a:latin typeface="Verdana" panose="020B0604030504040204" pitchFamily="34" charset="0"/>
              </a:rPr>
            </a:br>
            <a:r>
              <a:rPr lang="zh-CN" altLang="en-US" sz="2400" dirty="0" smtClean="0">
                <a:solidFill>
                  <a:srgbClr val="000000"/>
                </a:solidFill>
                <a:latin typeface="Verdana" panose="020B0604030504040204" pitchFamily="34" charset="0"/>
              </a:rPr>
              <a:t>　　</a:t>
            </a:r>
            <a:r>
              <a:rPr lang="zh-CN" altLang="en-US" sz="2400" b="1" dirty="0" smtClean="0">
                <a:solidFill>
                  <a:srgbClr val="000000"/>
                </a:solidFill>
                <a:latin typeface="Verdana" panose="020B0604030504040204" pitchFamily="34" charset="0"/>
              </a:rPr>
              <a:t/>
            </a:r>
            <a:br>
              <a:rPr lang="zh-CN" altLang="en-US" sz="2400" b="1" dirty="0" smtClean="0">
                <a:solidFill>
                  <a:srgbClr val="000000"/>
                </a:solidFill>
                <a:latin typeface="Verdana" panose="020B0604030504040204" pitchFamily="34" charset="0"/>
              </a:rPr>
            </a:br>
            <a:r>
              <a:rPr lang="en-US" altLang="zh-CN" sz="2400" b="1" dirty="0" smtClean="0">
                <a:solidFill>
                  <a:srgbClr val="000000"/>
                </a:solidFill>
                <a:latin typeface="Verdana" panose="020B0604030504040204" pitchFamily="34" charset="0"/>
              </a:rPr>
              <a:t/>
            </a:r>
            <a:br>
              <a:rPr lang="en-US" altLang="zh-CN" sz="2400" b="1" dirty="0" smtClean="0">
                <a:solidFill>
                  <a:srgbClr val="000000"/>
                </a:solidFill>
                <a:latin typeface="Verdana" panose="020B0604030504040204" pitchFamily="34" charset="0"/>
              </a:rPr>
            </a:br>
            <a:r>
              <a:rPr lang="en-US" altLang="zh-CN" sz="2400" b="1" dirty="0">
                <a:solidFill>
                  <a:srgbClr val="000000"/>
                </a:solidFill>
                <a:latin typeface="Verdana" panose="020B0604030504040204" pitchFamily="34" charset="0"/>
              </a:rPr>
              <a:t/>
            </a:r>
            <a:br>
              <a:rPr lang="en-US" altLang="zh-CN" sz="2400" b="1" dirty="0">
                <a:solidFill>
                  <a:srgbClr val="000000"/>
                </a:solidFill>
                <a:latin typeface="Verdana" panose="020B0604030504040204" pitchFamily="34" charset="0"/>
              </a:rPr>
            </a:br>
            <a:r>
              <a:rPr lang="en-US" altLang="zh-CN" sz="2400" b="1" dirty="0" smtClean="0">
                <a:solidFill>
                  <a:srgbClr val="000000"/>
                </a:solidFill>
                <a:latin typeface="Verdana" panose="020B0604030504040204" pitchFamily="34" charset="0"/>
              </a:rPr>
              <a:t/>
            </a:r>
            <a:br>
              <a:rPr lang="en-US" altLang="zh-CN" sz="2400" b="1" dirty="0" smtClean="0">
                <a:solidFill>
                  <a:srgbClr val="000000"/>
                </a:solidFill>
                <a:latin typeface="Verdana" panose="020B0604030504040204" pitchFamily="34" charset="0"/>
              </a:rPr>
            </a:br>
            <a:r>
              <a:rPr lang="en-US" altLang="zh-CN" sz="2400" b="1" dirty="0">
                <a:solidFill>
                  <a:srgbClr val="000000"/>
                </a:solidFill>
                <a:latin typeface="Verdana" panose="020B0604030504040204" pitchFamily="34" charset="0"/>
              </a:rPr>
              <a:t/>
            </a:r>
            <a:br>
              <a:rPr lang="en-US" altLang="zh-CN" sz="2400" b="1" dirty="0">
                <a:solidFill>
                  <a:srgbClr val="000000"/>
                </a:solidFill>
                <a:latin typeface="Verdana" panose="020B0604030504040204" pitchFamily="34" charset="0"/>
              </a:rPr>
            </a:br>
            <a:r>
              <a:rPr lang="en-US" altLang="zh-CN" sz="2400" b="1" dirty="0" smtClean="0">
                <a:solidFill>
                  <a:srgbClr val="000000"/>
                </a:solidFill>
                <a:latin typeface="Verdana" panose="020B0604030504040204" pitchFamily="34" charset="0"/>
              </a:rPr>
              <a:t/>
            </a:r>
            <a:br>
              <a:rPr lang="en-US" altLang="zh-CN" sz="2400" b="1" dirty="0" smtClean="0">
                <a:solidFill>
                  <a:srgbClr val="000000"/>
                </a:solidFill>
                <a:latin typeface="Verdana" panose="020B0604030504040204" pitchFamily="34" charset="0"/>
              </a:rPr>
            </a:br>
            <a:r>
              <a:rPr lang="en-US" altLang="zh-CN" sz="2400" b="1" dirty="0">
                <a:solidFill>
                  <a:srgbClr val="000000"/>
                </a:solidFill>
                <a:latin typeface="Verdana" panose="020B0604030504040204" pitchFamily="34" charset="0"/>
              </a:rPr>
              <a:t/>
            </a:r>
            <a:br>
              <a:rPr lang="en-US" altLang="zh-CN" sz="2400" b="1" dirty="0">
                <a:solidFill>
                  <a:srgbClr val="000000"/>
                </a:solidFill>
                <a:latin typeface="Verdana" panose="020B0604030504040204" pitchFamily="34" charset="0"/>
              </a:rPr>
            </a:br>
            <a:r>
              <a:rPr lang="en-US" altLang="zh-CN" sz="2400" b="1" dirty="0" smtClean="0">
                <a:solidFill>
                  <a:srgbClr val="000000"/>
                </a:solidFill>
                <a:latin typeface="+mn-ea"/>
                <a:ea typeface="+mn-ea"/>
              </a:rPr>
              <a:t>2</a:t>
            </a:r>
            <a:r>
              <a:rPr lang="zh-CN" altLang="en-US" sz="2400" b="1" dirty="0" smtClean="0">
                <a:solidFill>
                  <a:srgbClr val="000000"/>
                </a:solidFill>
                <a:latin typeface="+mn-ea"/>
                <a:ea typeface="+mn-ea"/>
              </a:rPr>
              <a:t>、</a:t>
            </a:r>
            <a:r>
              <a:rPr lang="zh-CN" altLang="en-US" sz="2000" b="1" dirty="0" smtClean="0">
                <a:solidFill>
                  <a:srgbClr val="000000"/>
                </a:solidFill>
                <a:latin typeface="+mn-ea"/>
                <a:ea typeface="+mn-ea"/>
              </a:rPr>
              <a:t>如果错误发生的条件是</a:t>
            </a:r>
            <a:r>
              <a:rPr lang="zh-CN" altLang="en-US" sz="2000" b="1" dirty="0" smtClean="0">
                <a:solidFill>
                  <a:srgbClr val="FF0000"/>
                </a:solidFill>
                <a:latin typeface="+mn-ea"/>
                <a:ea typeface="+mn-ea"/>
              </a:rPr>
              <a:t>不可预知</a:t>
            </a:r>
            <a:r>
              <a:rPr lang="zh-CN" altLang="en-US" sz="2000" b="1" dirty="0" smtClean="0">
                <a:solidFill>
                  <a:srgbClr val="000000"/>
                </a:solidFill>
                <a:latin typeface="+mn-ea"/>
                <a:ea typeface="+mn-ea"/>
              </a:rPr>
              <a:t>的，则需要用到</a:t>
            </a:r>
            <a:r>
              <a:rPr lang="en-US" altLang="zh-CN" sz="2000" b="1" dirty="0" err="1" smtClean="0">
                <a:solidFill>
                  <a:srgbClr val="000000"/>
                </a:solidFill>
                <a:latin typeface="+mn-ea"/>
                <a:ea typeface="+mn-ea"/>
              </a:rPr>
              <a:t>try..except</a:t>
            </a:r>
            <a:r>
              <a:rPr lang="zh-CN" altLang="en-US" sz="2000" b="1" dirty="0" smtClean="0">
                <a:solidFill>
                  <a:srgbClr val="000000"/>
                </a:solidFill>
                <a:latin typeface="+mn-ea"/>
                <a:ea typeface="+mn-ea"/>
              </a:rPr>
              <a:t>：在错误发生之后进行处理。加多了代码可读性变差，</a:t>
            </a:r>
            <a:r>
              <a:rPr lang="zh-CN" altLang="en-US" sz="2000" b="1" dirty="0">
                <a:latin typeface="+mn-ea"/>
                <a:ea typeface="+mn-ea"/>
              </a:rPr>
              <a:t> </a:t>
            </a:r>
            <a:r>
              <a:rPr lang="en-US" altLang="zh-CN" sz="2000" b="1" dirty="0">
                <a:latin typeface="+mn-ea"/>
                <a:ea typeface="+mn-ea"/>
              </a:rPr>
              <a:t>try...except</a:t>
            </a:r>
            <a:r>
              <a:rPr lang="zh-CN" altLang="en-US" sz="2000" b="1" dirty="0">
                <a:latin typeface="+mn-ea"/>
                <a:ea typeface="+mn-ea"/>
              </a:rPr>
              <a:t>是你附加给你的程序的一种异常处理的逻辑，与你的主要的工作是没有关系</a:t>
            </a:r>
            <a:r>
              <a:rPr lang="zh-CN" altLang="en-US" sz="2000" b="1" dirty="0" smtClean="0">
                <a:latin typeface="+mn-ea"/>
                <a:ea typeface="+mn-ea"/>
              </a:rPr>
              <a:t>的。</a:t>
            </a:r>
            <a:r>
              <a:rPr lang="zh-CN" altLang="en-US" sz="2000" b="1" dirty="0" smtClean="0">
                <a:solidFill>
                  <a:srgbClr val="FF0000"/>
                </a:solidFill>
                <a:latin typeface="+mn-ea"/>
                <a:ea typeface="+mn-ea"/>
              </a:rPr>
              <a:t>只有</a:t>
            </a:r>
            <a:r>
              <a:rPr lang="zh-CN" altLang="en-US" sz="2000" b="1" dirty="0">
                <a:solidFill>
                  <a:srgbClr val="FF0000"/>
                </a:solidFill>
                <a:latin typeface="+mn-ea"/>
                <a:ea typeface="+mn-ea"/>
              </a:rPr>
              <a:t>在错误发生的条件无法预知的情况下，才应该加上</a:t>
            </a:r>
            <a:r>
              <a:rPr lang="en-US" altLang="zh-CN" sz="2000" b="1" dirty="0">
                <a:solidFill>
                  <a:srgbClr val="FF0000"/>
                </a:solidFill>
                <a:latin typeface="+mn-ea"/>
                <a:ea typeface="+mn-ea"/>
              </a:rPr>
              <a:t>try...except</a:t>
            </a:r>
            <a:r>
              <a:rPr lang="en-US" altLang="zh-CN" sz="2000" b="1" dirty="0">
                <a:solidFill>
                  <a:srgbClr val="FF0000"/>
                </a:solidFill>
              </a:rPr>
              <a:t/>
            </a:r>
            <a:br>
              <a:rPr lang="en-US" altLang="zh-CN" sz="2000" b="1" dirty="0">
                <a:solidFill>
                  <a:srgbClr val="FF0000"/>
                </a:solidFill>
              </a:rPr>
            </a:br>
            <a:r>
              <a:rPr lang="zh-CN" altLang="en-US" sz="2400" b="1" dirty="0" smtClean="0">
                <a:solidFill>
                  <a:srgbClr val="000000"/>
                </a:solidFill>
                <a:latin typeface="Verdana" panose="020B0604030504040204" pitchFamily="34" charset="0"/>
              </a:rPr>
              <a:t/>
            </a:r>
            <a:br>
              <a:rPr lang="zh-CN" altLang="en-US" sz="2400" b="1" dirty="0" smtClean="0">
                <a:solidFill>
                  <a:srgbClr val="000000"/>
                </a:solidFill>
                <a:latin typeface="Verdana" panose="020B0604030504040204" pitchFamily="34" charset="0"/>
              </a:rPr>
            </a:br>
            <a:r>
              <a:rPr lang="zh-CN" altLang="en-US" sz="4400" dirty="0" smtClean="0"/>
              <a:t/>
            </a:r>
            <a:br>
              <a:rPr lang="zh-CN" altLang="en-US" sz="4400" dirty="0" smtClean="0"/>
            </a:br>
            <a:endParaRPr lang="zh-CN" altLang="en-US" dirty="0"/>
          </a:p>
        </p:txBody>
      </p:sp>
      <p:sp>
        <p:nvSpPr>
          <p:cNvPr id="40963" name="Rectangle 2"/>
          <p:cNvSpPr>
            <a:spLocks noChangeArrowheads="1"/>
          </p:cNvSpPr>
          <p:nvPr/>
        </p:nvSpPr>
        <p:spPr bwMode="auto">
          <a:xfrm>
            <a:off x="0" y="90488"/>
            <a:ext cx="0" cy="276225"/>
          </a:xfrm>
          <a:prstGeom prst="rect">
            <a:avLst/>
          </a:prstGeom>
          <a:solidFill>
            <a:srgbClr val="FFFE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zh-CN" altLang="en-US" sz="1800"/>
          </a:p>
        </p:txBody>
      </p:sp>
      <p:sp>
        <p:nvSpPr>
          <p:cNvPr id="40964" name="矩形 5"/>
          <p:cNvSpPr>
            <a:spLocks noChangeArrowheads="1"/>
          </p:cNvSpPr>
          <p:nvPr/>
        </p:nvSpPr>
        <p:spPr bwMode="auto">
          <a:xfrm>
            <a:off x="1343025" y="90488"/>
            <a:ext cx="2698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800" b="1">
                <a:solidFill>
                  <a:srgbClr val="FF0000"/>
                </a:solidFill>
                <a:latin typeface="Verdana" panose="020B0604030504040204" pitchFamily="34" charset="0"/>
              </a:rPr>
              <a:t>异常处理的用法</a:t>
            </a:r>
            <a:endParaRPr lang="zh-CN" altLang="en-US" sz="2800" b="1">
              <a:solidFill>
                <a:srgbClr val="FF0000"/>
              </a:solidFill>
            </a:endParaRPr>
          </a:p>
        </p:txBody>
      </p:sp>
      <p:sp>
        <p:nvSpPr>
          <p:cNvPr id="40965" name="矩形 7"/>
          <p:cNvSpPr>
            <a:spLocks noChangeArrowheads="1"/>
          </p:cNvSpPr>
          <p:nvPr/>
        </p:nvSpPr>
        <p:spPr bwMode="auto">
          <a:xfrm>
            <a:off x="3935413" y="2065338"/>
            <a:ext cx="6481762" cy="2584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AGE=10</a:t>
            </a:r>
          </a:p>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while True:</a:t>
            </a:r>
          </a:p>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    age=input('&gt;&gt;: ').strip()</a:t>
            </a:r>
          </a:p>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    if age.isdigit(): #</a:t>
            </a:r>
            <a:r>
              <a:rPr lang="zh-CN" altLang="en-US" sz="1800" b="1">
                <a:latin typeface="宋体" panose="02010600030101010101" pitchFamily="2" charset="-122"/>
                <a:ea typeface="宋体" panose="02010600030101010101" pitchFamily="2" charset="-122"/>
              </a:rPr>
              <a:t>只有在</a:t>
            </a:r>
            <a:r>
              <a:rPr lang="en-US" altLang="zh-CN" sz="1800" b="1">
                <a:latin typeface="宋体" panose="02010600030101010101" pitchFamily="2" charset="-122"/>
                <a:ea typeface="宋体" panose="02010600030101010101" pitchFamily="2" charset="-122"/>
              </a:rPr>
              <a:t>age</a:t>
            </a:r>
            <a:r>
              <a:rPr lang="zh-CN" altLang="en-US" sz="1800" b="1">
                <a:latin typeface="宋体" panose="02010600030101010101" pitchFamily="2" charset="-122"/>
                <a:ea typeface="宋体" panose="02010600030101010101" pitchFamily="2" charset="-122"/>
              </a:rPr>
              <a:t>为字符串形式的整数时</a:t>
            </a:r>
            <a:r>
              <a:rPr lang="en-US" altLang="zh-CN" sz="1800" b="1">
                <a:latin typeface="宋体" panose="02010600030101010101" pitchFamily="2" charset="-122"/>
                <a:ea typeface="宋体" panose="02010600030101010101" pitchFamily="2" charset="-122"/>
              </a:rPr>
              <a:t>,</a:t>
            </a:r>
            <a:r>
              <a:rPr lang="zh-CN" altLang="en-US" sz="1800" b="1">
                <a:latin typeface="宋体" panose="02010600030101010101" pitchFamily="2" charset="-122"/>
                <a:ea typeface="宋体" panose="02010600030101010101" pitchFamily="2" charset="-122"/>
              </a:rPr>
              <a:t>下</a:t>
            </a:r>
            <a:r>
              <a:rPr lang="en-US" altLang="zh-CN" sz="1800" b="1">
                <a:latin typeface="宋体" panose="02010600030101010101" pitchFamily="2" charset="-122"/>
                <a:ea typeface="宋体" panose="02010600030101010101" pitchFamily="2" charset="-122"/>
              </a:rPr>
              <a:t>#</a:t>
            </a:r>
            <a:r>
              <a:rPr lang="zh-CN" altLang="en-US" sz="1800" b="1">
                <a:latin typeface="宋体" panose="02010600030101010101" pitchFamily="2" charset="-122"/>
                <a:ea typeface="宋体" panose="02010600030101010101" pitchFamily="2" charset="-122"/>
              </a:rPr>
              <a:t>列代码才不会出错</a:t>
            </a:r>
            <a:r>
              <a:rPr lang="en-US" altLang="zh-CN" sz="1800" b="1">
                <a:latin typeface="宋体" panose="02010600030101010101" pitchFamily="2" charset="-122"/>
                <a:ea typeface="宋体" panose="02010600030101010101" pitchFamily="2" charset="-122"/>
              </a:rPr>
              <a:t>,</a:t>
            </a:r>
            <a:r>
              <a:rPr lang="zh-CN" altLang="en-US" sz="1800" b="1">
                <a:latin typeface="宋体" panose="02010600030101010101" pitchFamily="2" charset="-122"/>
                <a:ea typeface="宋体" panose="02010600030101010101" pitchFamily="2" charset="-122"/>
              </a:rPr>
              <a:t>该条件是可预知的</a:t>
            </a:r>
          </a:p>
          <a:p>
            <a:pPr>
              <a:lnSpc>
                <a:spcPct val="100000"/>
              </a:lnSpc>
              <a:spcBef>
                <a:spcPct val="0"/>
              </a:spcBef>
              <a:buClrTx/>
              <a:buSzTx/>
              <a:buFontTx/>
              <a:buNone/>
            </a:pPr>
            <a:r>
              <a:rPr lang="zh-CN" altLang="en-US" sz="1800"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age=int(age)</a:t>
            </a:r>
          </a:p>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        if age == AGE:</a:t>
            </a:r>
          </a:p>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            print('you got it')</a:t>
            </a:r>
          </a:p>
          <a:p>
            <a:pPr>
              <a:lnSpc>
                <a:spcPct val="100000"/>
              </a:lnSpc>
              <a:spcBef>
                <a:spcPct val="0"/>
              </a:spcBef>
              <a:buClrTx/>
              <a:buSzTx/>
              <a:buFontTx/>
              <a:buNone/>
            </a:pPr>
            <a:r>
              <a:rPr lang="en-US" altLang="zh-CN" sz="1800" b="1">
                <a:latin typeface="宋体" panose="02010600030101010101" pitchFamily="2" charset="-122"/>
                <a:ea typeface="宋体" panose="02010600030101010101" pitchFamily="2" charset="-122"/>
              </a:rPr>
              <a:t>            break</a:t>
            </a:r>
          </a:p>
        </p:txBody>
      </p:sp>
      <p:sp>
        <p:nvSpPr>
          <p:cNvPr id="3" name="Rectangle 1"/>
          <p:cNvSpPr>
            <a:spLocks noChangeArrowheads="1"/>
          </p:cNvSpPr>
          <p:nvPr/>
        </p:nvSpPr>
        <p:spPr bwMode="auto">
          <a:xfrm>
            <a:off x="7680325" y="2276475"/>
            <a:ext cx="4392613" cy="492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300" b="1">
                <a:latin typeface="Consolas" panose="020B0609020204030204" pitchFamily="49" charset="0"/>
              </a:rPr>
              <a:t>str.strip()</a:t>
            </a:r>
            <a:r>
              <a:rPr lang="zh-CN" altLang="en-US" sz="1300" b="1">
                <a:latin typeface="宋体" panose="02010600030101010101" pitchFamily="2" charset="-122"/>
                <a:ea typeface="宋体" panose="02010600030101010101" pitchFamily="2" charset="-122"/>
              </a:rPr>
              <a:t>移除字符串头尾指定的字符（默认为空格或换行符）或字符序列。</a:t>
            </a:r>
            <a:endParaRPr lang="zh-CN" altLang="en-US" sz="1800" b="1"/>
          </a:p>
        </p:txBody>
      </p:sp>
    </p:spTree>
    <p:extLst>
      <p:ext uri="{BB962C8B-B14F-4D97-AF65-F5344CB8AC3E}">
        <p14:creationId xmlns:p14="http://schemas.microsoft.com/office/powerpoint/2010/main" val="34364925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127125" y="115888"/>
            <a:ext cx="9602788" cy="747712"/>
          </a:xfrm>
        </p:spPr>
        <p:txBody>
          <a:bodyPr/>
          <a:lstStyle/>
          <a:p>
            <a:r>
              <a:rPr lang="zh-CN" altLang="en-US" b="1" smtClean="0"/>
              <a:t>修改</a:t>
            </a:r>
          </a:p>
        </p:txBody>
      </p:sp>
      <p:sp>
        <p:nvSpPr>
          <p:cNvPr id="41987" name="内容占位符 2"/>
          <p:cNvSpPr>
            <a:spLocks noGrp="1"/>
          </p:cNvSpPr>
          <p:nvPr>
            <p:ph idx="1"/>
          </p:nvPr>
        </p:nvSpPr>
        <p:spPr>
          <a:xfrm>
            <a:off x="531813" y="1184275"/>
            <a:ext cx="10641012" cy="5041900"/>
          </a:xfrm>
        </p:spPr>
        <p:txBody>
          <a:bodyPr/>
          <a:lstStyle/>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初始化列表</a:t>
            </a:r>
          </a:p>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x=float(input("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请输入一个实数，输入</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终止：</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while x != -1:</a:t>
            </a:r>
          </a:p>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a.append</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将所输入的实数添加到列表中</a:t>
            </a:r>
          </a:p>
          <a:p>
            <a:pPr marL="0" indent="0">
              <a:lnSpc>
                <a:spcPts val="3000"/>
              </a:lnSpc>
              <a:spcBef>
                <a:spcPct val="0"/>
              </a:spcBef>
              <a:buFont typeface="Arial" panose="020B0604020202020204" pitchFamily="34" charset="0"/>
              <a:buNone/>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x=float(input("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请输入一个实数，输入</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终止：</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3000"/>
              </a:lnSpc>
              <a:spcBef>
                <a:spcPct val="0"/>
              </a:spcBef>
              <a:buFont typeface="Arial" panose="020B0604020202020204" pitchFamily="34" charset="0"/>
              <a:buNone/>
            </a:pPr>
            <a:r>
              <a:rPr lang="en-US" altLang="zh-CN"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b="1" dirty="0" err="1"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 !=0:</a:t>
            </a:r>
          </a:p>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计数：</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列表长度即为实数个数</a:t>
            </a:r>
          </a:p>
          <a:p>
            <a:pPr marL="0" indent="0">
              <a:lnSpc>
                <a:spcPts val="3000"/>
              </a:lnSpc>
              <a:spcBef>
                <a:spcPct val="0"/>
              </a:spcBef>
              <a:buFont typeface="Arial" panose="020B0604020202020204" pitchFamily="34" charset="0"/>
              <a:buNone/>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求和：</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sum(a))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列表中各元素求和</a:t>
            </a:r>
          </a:p>
          <a:p>
            <a:pPr marL="0" indent="0">
              <a:lnSpc>
                <a:spcPts val="3000"/>
              </a:lnSpc>
              <a:spcBef>
                <a:spcPct val="0"/>
              </a:spcBef>
              <a:buFont typeface="Arial" panose="020B0604020202020204" pitchFamily="34" charset="0"/>
              <a:buNone/>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平均值：</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sum(a)/</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列表中各元素求平均值</a:t>
            </a:r>
          </a:p>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else:</a:t>
            </a:r>
          </a:p>
          <a:p>
            <a:pPr marL="0" indent="0">
              <a:lnSpc>
                <a:spcPts val="3000"/>
              </a:lnSpc>
              <a:spcBef>
                <a:spcPct val="0"/>
              </a:spcBef>
              <a:buFont typeface="Arial" panose="020B0604020202020204" pitchFamily="34" charset="0"/>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没有数据</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3000"/>
              </a:lnSpc>
              <a:spcBef>
                <a:spcPct val="0"/>
              </a:spcBef>
              <a:buFont typeface="Arial" panose="020B0604020202020204" pitchFamily="34" charset="0"/>
              <a:buNone/>
            </a:pP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997659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a:xfrm>
            <a:off x="806450" y="-114300"/>
            <a:ext cx="4246563" cy="1143000"/>
          </a:xfrm>
        </p:spPr>
        <p:txBody>
          <a:bodyPr/>
          <a:lstStyle/>
          <a:p>
            <a:pPr eaLnBrk="1" hangingPunct="1"/>
            <a:r>
              <a:rPr lang="zh-CN" altLang="zh-CN" b="1" smtClean="0">
                <a:ea typeface="宋体" panose="02010600030101010101" pitchFamily="2" charset="-122"/>
              </a:rPr>
              <a:t>逻辑错误的调试</a:t>
            </a:r>
            <a:endParaRPr lang="zh-CN" altLang="en-US" b="1" smtClean="0">
              <a:ea typeface="宋体" panose="02010600030101010101" pitchFamily="2" charset="-122"/>
            </a:endParaRPr>
          </a:p>
        </p:txBody>
      </p:sp>
      <p:sp>
        <p:nvSpPr>
          <p:cNvPr id="25603" name="内容占位符 2">
            <a:extLst>
              <a:ext uri="{FF2B5EF4-FFF2-40B4-BE49-F238E27FC236}"/>
            </a:extLst>
          </p:cNvPr>
          <p:cNvSpPr>
            <a:spLocks noGrp="1"/>
          </p:cNvSpPr>
          <p:nvPr>
            <p:ph idx="1"/>
          </p:nvPr>
        </p:nvSpPr>
        <p:spPr>
          <a:xfrm>
            <a:off x="1271588" y="1333500"/>
            <a:ext cx="6334125" cy="4114800"/>
          </a:xfrm>
        </p:spPr>
        <p:txBody>
          <a:bodyPr rtlCol="0">
            <a:normAutofit/>
          </a:bodyPr>
          <a:lstStyle/>
          <a:p>
            <a:pPr eaLnBrk="1" fontAlgn="auto" hangingPunct="1">
              <a:spcAft>
                <a:spcPts val="0"/>
              </a:spcAft>
              <a:defRPr/>
            </a:pPr>
            <a:r>
              <a:rPr lang="zh-CN" altLang="en-US" sz="2800" b="1" dirty="0" smtClean="0">
                <a:ea typeface="宋体" panose="02010600030101010101" pitchFamily="2" charset="-122"/>
              </a:rPr>
              <a:t>方法：</a:t>
            </a:r>
            <a:r>
              <a:rPr lang="zh-CN" altLang="zh-CN" sz="2800" b="1" dirty="0" smtClean="0">
                <a:solidFill>
                  <a:srgbClr val="FF0000"/>
                </a:solidFill>
                <a:ea typeface="宋体" panose="02010600030101010101" pitchFamily="2" charset="-122"/>
              </a:rPr>
              <a:t>断点</a:t>
            </a:r>
            <a:r>
              <a:rPr lang="zh-CN" altLang="zh-CN" sz="2800" b="1" dirty="0">
                <a:solidFill>
                  <a:srgbClr val="FF0000"/>
                </a:solidFill>
                <a:ea typeface="宋体" panose="02010600030101010101" pitchFamily="2" charset="-122"/>
              </a:rPr>
              <a:t>跟踪、输出</a:t>
            </a:r>
            <a:r>
              <a:rPr lang="zh-CN" altLang="zh-CN" sz="2800" b="1" dirty="0" smtClean="0">
                <a:solidFill>
                  <a:srgbClr val="FF0000"/>
                </a:solidFill>
                <a:ea typeface="宋体" panose="02010600030101010101" pitchFamily="2" charset="-122"/>
              </a:rPr>
              <a:t>信息</a:t>
            </a:r>
            <a:r>
              <a:rPr lang="zh-CN" altLang="en-US" sz="2800" b="1" dirty="0" smtClean="0">
                <a:ea typeface="宋体" panose="02010600030101010101" pitchFamily="2" charset="-122"/>
              </a:rPr>
              <a:t>等</a:t>
            </a:r>
            <a:endParaRPr lang="en-US" altLang="zh-CN" sz="2800" b="1" dirty="0" smtClean="0">
              <a:ea typeface="宋体" panose="02010600030101010101" pitchFamily="2" charset="-122"/>
            </a:endParaRPr>
          </a:p>
          <a:p>
            <a:pPr eaLnBrk="1" fontAlgn="auto" hangingPunct="1">
              <a:spcAft>
                <a:spcPts val="0"/>
              </a:spcAft>
              <a:defRPr/>
            </a:pPr>
            <a:r>
              <a:rPr lang="zh-CN" altLang="zh-CN" sz="2800" b="1" dirty="0" smtClean="0">
                <a:ea typeface="宋体" panose="02010600030101010101" pitchFamily="2" charset="-122"/>
              </a:rPr>
              <a:t>有</a:t>
            </a:r>
            <a:r>
              <a:rPr lang="zh-CN" altLang="zh-CN" sz="2800" b="1" dirty="0">
                <a:ea typeface="宋体" panose="02010600030101010101" pitchFamily="2" charset="-122"/>
              </a:rPr>
              <a:t>的集成开发环境（</a:t>
            </a:r>
            <a:r>
              <a:rPr lang="en-US" altLang="zh-CN" sz="2800" b="1" dirty="0">
                <a:ea typeface="宋体" panose="02010600030101010101" pitchFamily="2" charset="-122"/>
              </a:rPr>
              <a:t>IDE</a:t>
            </a:r>
            <a:r>
              <a:rPr lang="zh-CN" altLang="zh-CN" sz="2800" b="1" dirty="0">
                <a:ea typeface="宋体" panose="02010600030101010101" pitchFamily="2" charset="-122"/>
              </a:rPr>
              <a:t>）可以</a:t>
            </a:r>
            <a:r>
              <a:rPr lang="zh-CN" altLang="zh-CN" sz="2800" b="1" dirty="0">
                <a:solidFill>
                  <a:srgbClr val="0070C0"/>
                </a:solidFill>
                <a:ea typeface="宋体" panose="02010600030101010101" pitchFamily="2" charset="-122"/>
              </a:rPr>
              <a:t>设置断点</a:t>
            </a:r>
            <a:r>
              <a:rPr lang="zh-CN" altLang="zh-CN" sz="2800" b="1" dirty="0">
                <a:ea typeface="宋体" panose="02010600030101010101" pitchFamily="2" charset="-122"/>
              </a:rPr>
              <a:t>，并查看变量等</a:t>
            </a:r>
            <a:endParaRPr lang="en-US" altLang="zh-CN" sz="2800" b="1" dirty="0">
              <a:ea typeface="宋体" panose="02010600030101010101" pitchFamily="2" charset="-122"/>
            </a:endParaRPr>
          </a:p>
          <a:p>
            <a:pPr eaLnBrk="1" fontAlgn="auto" hangingPunct="1">
              <a:spcAft>
                <a:spcPts val="0"/>
              </a:spcAft>
              <a:defRPr/>
            </a:pPr>
            <a:r>
              <a:rPr lang="zh-CN" altLang="zh-CN" sz="2800" b="1" dirty="0">
                <a:ea typeface="宋体" panose="02010600030101010101" pitchFamily="2" charset="-122"/>
              </a:rPr>
              <a:t>通过</a:t>
            </a:r>
            <a:r>
              <a:rPr lang="en-US" altLang="zh-CN" sz="2800" b="1" dirty="0">
                <a:solidFill>
                  <a:srgbClr val="0070C0"/>
                </a:solidFill>
                <a:ea typeface="宋体" panose="02010600030101010101" pitchFamily="2" charset="-122"/>
              </a:rPr>
              <a:t>print</a:t>
            </a:r>
            <a:r>
              <a:rPr lang="zh-CN" altLang="zh-CN" sz="2800" b="1" dirty="0">
                <a:solidFill>
                  <a:srgbClr val="0070C0"/>
                </a:solidFill>
                <a:ea typeface="宋体" panose="02010600030101010101" pitchFamily="2" charset="-122"/>
              </a:rPr>
              <a:t>语句输出程序运行过程中变量值（跟踪信息），是观察和调试程序运行逻辑正确性的有效方法</a:t>
            </a:r>
            <a:endParaRPr lang="en-US" altLang="zh-CN" sz="2800" b="1" dirty="0">
              <a:solidFill>
                <a:srgbClr val="0070C0"/>
              </a:solidFill>
              <a:ea typeface="宋体" panose="02010600030101010101" pitchFamily="2" charset="-122"/>
            </a:endParaRPr>
          </a:p>
          <a:p>
            <a:pPr eaLnBrk="1" fontAlgn="auto" hangingPunct="1">
              <a:spcAft>
                <a:spcPts val="0"/>
              </a:spcAft>
              <a:defRPr/>
            </a:pPr>
            <a:r>
              <a:rPr lang="zh-CN" altLang="zh-CN" sz="2800" b="1" dirty="0" smtClean="0">
                <a:ea typeface="宋体" panose="02010600030101010101" pitchFamily="2" charset="-122"/>
              </a:rPr>
              <a:t>【例】</a:t>
            </a:r>
            <a:r>
              <a:rPr lang="zh-CN" altLang="zh-CN" sz="2800" b="1" dirty="0">
                <a:ea typeface="宋体" panose="02010600030101010101" pitchFamily="2" charset="-122"/>
              </a:rPr>
              <a:t>通过输出信息跟踪逻辑错误调试示例（</a:t>
            </a:r>
            <a:r>
              <a:rPr lang="en-US" altLang="zh-CN" sz="2800" b="1" dirty="0">
                <a:ea typeface="宋体" panose="02010600030101010101" pitchFamily="2" charset="-122"/>
              </a:rPr>
              <a:t>factor.py</a:t>
            </a:r>
            <a:r>
              <a:rPr lang="zh-CN" altLang="zh-CN" sz="2800" b="1" dirty="0">
                <a:ea typeface="宋体" panose="02010600030101010101" pitchFamily="2" charset="-122"/>
              </a:rPr>
              <a:t>）。将命令行参数所输入的整数分解为素数之积</a:t>
            </a:r>
            <a:endParaRPr lang="zh-CN" altLang="en-US" sz="2800" b="1" dirty="0">
              <a:ea typeface="宋体" panose="02010600030101010101" pitchFamily="2" charset="-122"/>
            </a:endParaRPr>
          </a:p>
        </p:txBody>
      </p:sp>
      <p:pic>
        <p:nvPicPr>
          <p:cNvPr id="4710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0" y="4835525"/>
            <a:ext cx="41052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221663" y="887413"/>
            <a:ext cx="3479800" cy="3694112"/>
          </a:xfrm>
          <a:prstGeom prst="rect">
            <a:avLst/>
          </a:prstGeom>
          <a:ln>
            <a:solidFill>
              <a:srgbClr val="FF0000"/>
            </a:solidFill>
          </a:ln>
        </p:spPr>
        <p:txBody>
          <a:bodyPr>
            <a:spAutoFit/>
          </a:bodyPr>
          <a:lstStyle/>
          <a:p>
            <a:pPr marL="400050" algn="just">
              <a:spcAft>
                <a:spcPts val="0"/>
              </a:spcAft>
              <a:defRPr/>
            </a:pPr>
            <a:r>
              <a:rPr lang="x-none" altLang="zh-CN" kern="100" dirty="0">
                <a:latin typeface="Times New Roman" panose="02020603050405020304" pitchFamily="18" charset="0"/>
                <a:ea typeface="宋体" panose="02010600030101010101" pitchFamily="2" charset="-122"/>
              </a:rPr>
              <a:t>import sys</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n = int(sys.argv[1])</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result=[]</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factor = 2</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while factor*factor &lt;= n:</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while (n % factor) == 0:</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n //= factor</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result.append(factor)</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print(n, factor)</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factor += 1</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if n &gt; 1:</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result.append(n)</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print(result)</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3253171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p:cNvSpPr>
            <a:spLocks noChangeArrowheads="1"/>
          </p:cNvSpPr>
          <p:nvPr/>
        </p:nvSpPr>
        <p:spPr bwMode="auto">
          <a:xfrm>
            <a:off x="1631950" y="103188"/>
            <a:ext cx="4486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b="1">
                <a:hlinkClick r:id="rId2"/>
              </a:rPr>
              <a:t>PyCharm Debug</a:t>
            </a:r>
            <a:r>
              <a:rPr lang="zh-CN" altLang="en-US" sz="2800" b="1">
                <a:hlinkClick r:id="rId2"/>
              </a:rPr>
              <a:t>调试程序</a:t>
            </a:r>
            <a:endParaRPr lang="zh-CN" altLang="en-US" sz="2800" b="1"/>
          </a:p>
        </p:txBody>
      </p:sp>
      <p:sp>
        <p:nvSpPr>
          <p:cNvPr id="48131" name="矩形 5"/>
          <p:cNvSpPr>
            <a:spLocks noChangeArrowheads="1"/>
          </p:cNvSpPr>
          <p:nvPr/>
        </p:nvSpPr>
        <p:spPr bwMode="auto">
          <a:xfrm>
            <a:off x="931863" y="4371976"/>
            <a:ext cx="835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dirty="0">
                <a:solidFill>
                  <a:srgbClr val="000000"/>
                </a:solidFill>
                <a:latin typeface="Verdana" panose="020B0604030504040204" pitchFamily="34" charset="0"/>
              </a:rPr>
              <a:t>步骤二：右键单击源文件或代码区内部，弹出菜单，选择</a:t>
            </a:r>
            <a:r>
              <a:rPr lang="en-US" altLang="zh-CN" sz="1800" dirty="0">
                <a:solidFill>
                  <a:srgbClr val="000000"/>
                </a:solidFill>
                <a:latin typeface="Verdana" panose="020B0604030504040204" pitchFamily="34" charset="0"/>
              </a:rPr>
              <a:t>【Debug ***】</a:t>
            </a:r>
          </a:p>
          <a:p>
            <a:pPr>
              <a:lnSpc>
                <a:spcPct val="100000"/>
              </a:lnSpc>
              <a:spcBef>
                <a:spcPct val="0"/>
              </a:spcBef>
              <a:buClrTx/>
              <a:buSzTx/>
              <a:buFontTx/>
              <a:buNone/>
            </a:pPr>
            <a:r>
              <a:rPr lang="zh-CN" altLang="en-US" sz="1800" dirty="0"/>
              <a:t>或在右上角工具栏区单击</a:t>
            </a:r>
            <a:r>
              <a:rPr lang="en-US" altLang="zh-CN" sz="1800" dirty="0"/>
              <a:t>【debug】</a:t>
            </a:r>
            <a:r>
              <a:rPr lang="zh-CN" altLang="en-US" sz="1800" dirty="0"/>
              <a:t>按钮，快捷键</a:t>
            </a:r>
            <a:r>
              <a:rPr lang="en-US" altLang="zh-CN" sz="1800" dirty="0"/>
              <a:t>【shift+F9】</a:t>
            </a:r>
            <a:endParaRPr lang="zh-CN" altLang="en-US" sz="1800" dirty="0"/>
          </a:p>
        </p:txBody>
      </p:sp>
      <p:pic>
        <p:nvPicPr>
          <p:cNvPr id="48132"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6725" y="1531939"/>
            <a:ext cx="4824413"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15456" y="5203825"/>
            <a:ext cx="22669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图片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04288" y="1408113"/>
            <a:ext cx="280987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内容占位符 2"/>
          <p:cNvSpPr>
            <a:spLocks noGrp="1"/>
          </p:cNvSpPr>
          <p:nvPr>
            <p:ph idx="1"/>
          </p:nvPr>
        </p:nvSpPr>
        <p:spPr>
          <a:xfrm>
            <a:off x="623888" y="884238"/>
            <a:ext cx="9432925" cy="2427287"/>
          </a:xfrm>
        </p:spPr>
        <p:txBody>
          <a:bodyPr/>
          <a:lstStyle/>
          <a:p>
            <a:r>
              <a:rPr lang="zh-CN" altLang="en-US" dirty="0" smtClean="0"/>
              <a:t>步骤一：在代码区要进行调试的代码行左侧单击鼠标左键，添加调试断点符号</a:t>
            </a:r>
            <a:endParaRPr lang="en-US" altLang="zh-CN" dirty="0" smtClean="0"/>
          </a:p>
          <a:p>
            <a:endParaRPr lang="zh-CN" altLang="en-US" dirty="0" smtClean="0"/>
          </a:p>
          <a:p>
            <a:endParaRPr lang="zh-CN" altLang="en-US" dirty="0" smtClean="0"/>
          </a:p>
        </p:txBody>
      </p:sp>
      <p:sp>
        <p:nvSpPr>
          <p:cNvPr id="11" name="矩形 10"/>
          <p:cNvSpPr/>
          <p:nvPr/>
        </p:nvSpPr>
        <p:spPr>
          <a:xfrm>
            <a:off x="9042400" y="3968750"/>
            <a:ext cx="1316038" cy="306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72648116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6763" y="981075"/>
            <a:ext cx="10369550" cy="3294063"/>
          </a:xfrm>
        </p:spPr>
        <p:txBody>
          <a:bodyPr/>
          <a:lstStyle/>
          <a:p>
            <a:pPr marL="0" indent="0">
              <a:buFont typeface="Arial" panose="020B0604020202020204" pitchFamily="34" charset="0"/>
              <a:buNone/>
              <a:defRPr/>
            </a:pPr>
            <a:r>
              <a:rPr lang="zh-CN" altLang="en-US" dirty="0"/>
              <a:t>步骤三：在</a:t>
            </a:r>
            <a:r>
              <a:rPr lang="en-US" altLang="zh-CN" dirty="0"/>
              <a:t>Debug</a:t>
            </a:r>
            <a:r>
              <a:rPr lang="zh-CN" altLang="en-US" dirty="0"/>
              <a:t>窗口中单击</a:t>
            </a:r>
            <a:r>
              <a:rPr lang="en-US" altLang="zh-CN" dirty="0"/>
              <a:t>【</a:t>
            </a:r>
            <a:r>
              <a:rPr lang="en-US" altLang="zh-CN" dirty="0">
                <a:solidFill>
                  <a:srgbClr val="0070C0"/>
                </a:solidFill>
              </a:rPr>
              <a:t>Step Over】</a:t>
            </a:r>
            <a:r>
              <a:rPr lang="zh-CN" altLang="en-US" dirty="0">
                <a:solidFill>
                  <a:srgbClr val="0070C0"/>
                </a:solidFill>
              </a:rPr>
              <a:t>键进行程序单步执行</a:t>
            </a:r>
            <a:r>
              <a:rPr lang="zh-CN" altLang="en-US" dirty="0"/>
              <a:t>，快键键</a:t>
            </a:r>
            <a:r>
              <a:rPr lang="en-US" altLang="zh-CN" dirty="0"/>
              <a:t>【F8</a:t>
            </a:r>
            <a:r>
              <a:rPr lang="en-US" altLang="zh-CN" dirty="0" smtClean="0"/>
              <a:t>】</a:t>
            </a:r>
            <a:r>
              <a:rPr lang="zh-CN" altLang="en-US" dirty="0" smtClean="0"/>
              <a:t>；</a:t>
            </a:r>
            <a:endParaRPr lang="en-US" altLang="zh-CN" dirty="0"/>
          </a:p>
          <a:p>
            <a:pPr marL="0" indent="0">
              <a:buFont typeface="Arial" panose="020B0604020202020204" pitchFamily="34" charset="0"/>
              <a:buNone/>
              <a:defRPr/>
            </a:pPr>
            <a:r>
              <a:rPr lang="zh-CN" altLang="en-US" dirty="0"/>
              <a:t>　　</a:t>
            </a:r>
            <a:r>
              <a:rPr lang="zh-CN" altLang="en-US" dirty="0" smtClean="0"/>
              <a:t>单击</a:t>
            </a:r>
            <a:r>
              <a:rPr lang="zh-CN" altLang="en-US" dirty="0"/>
              <a:t>左侧绿色</a:t>
            </a:r>
            <a:r>
              <a:rPr lang="en-US" altLang="zh-CN" dirty="0"/>
              <a:t>【</a:t>
            </a:r>
            <a:r>
              <a:rPr lang="en-US" altLang="zh-CN" dirty="0" smtClean="0"/>
              <a:t>Resume </a:t>
            </a:r>
            <a:r>
              <a:rPr lang="en-US" altLang="zh-CN" dirty="0"/>
              <a:t>program】</a:t>
            </a:r>
            <a:r>
              <a:rPr lang="zh-CN" altLang="en-US" dirty="0"/>
              <a:t>键放行程序向下</a:t>
            </a:r>
            <a:r>
              <a:rPr lang="zh-CN" altLang="en-US" dirty="0" smtClean="0"/>
              <a:t>执行，</a:t>
            </a:r>
            <a:r>
              <a:rPr lang="zh-CN" altLang="en-US" dirty="0"/>
              <a:t>快捷键</a:t>
            </a:r>
            <a:r>
              <a:rPr lang="en-US" altLang="zh-CN" dirty="0"/>
              <a:t>【F9</a:t>
            </a:r>
            <a:r>
              <a:rPr lang="en-US" altLang="zh-CN" dirty="0" smtClean="0"/>
              <a:t>】</a:t>
            </a:r>
            <a:r>
              <a:rPr lang="zh-CN" altLang="en-US" dirty="0" smtClean="0"/>
              <a:t>；</a:t>
            </a:r>
            <a:endParaRPr lang="en-US" altLang="zh-CN" dirty="0"/>
          </a:p>
          <a:p>
            <a:pPr marL="0" indent="0">
              <a:buFont typeface="Arial" panose="020B0604020202020204" pitchFamily="34" charset="0"/>
              <a:buNone/>
              <a:defRPr/>
            </a:pPr>
            <a:r>
              <a:rPr lang="zh-CN" altLang="en-US" dirty="0"/>
              <a:t>　　</a:t>
            </a:r>
            <a:r>
              <a:rPr lang="zh-CN" altLang="en-US" dirty="0" smtClean="0"/>
              <a:t>快捷键</a:t>
            </a:r>
            <a:r>
              <a:rPr lang="en-US" altLang="zh-CN" dirty="0" smtClean="0"/>
              <a:t>【F7】</a:t>
            </a:r>
            <a:r>
              <a:rPr lang="zh-CN" altLang="en-US" dirty="0" smtClean="0"/>
              <a:t>，进行</a:t>
            </a:r>
            <a:r>
              <a:rPr lang="zh-CN" altLang="en-US" dirty="0"/>
              <a:t>程序函数进入</a:t>
            </a:r>
            <a:r>
              <a:rPr lang="zh-CN" altLang="en-US" dirty="0" smtClean="0"/>
              <a:t>执行（库函数也会进入）。</a:t>
            </a:r>
            <a:endParaRPr lang="en-US" altLang="zh-CN" dirty="0" smtClean="0"/>
          </a:p>
          <a:p>
            <a:pPr marL="0" indent="0">
              <a:buFont typeface="Arial" panose="020B0604020202020204" pitchFamily="34" charset="0"/>
              <a:buNone/>
              <a:defRPr/>
            </a:pPr>
            <a:r>
              <a:rPr lang="en-US" altLang="zh-CN" dirty="0" smtClean="0"/>
              <a:t>      Variables</a:t>
            </a:r>
            <a:r>
              <a:rPr lang="zh-CN" altLang="en-US" dirty="0" smtClean="0"/>
              <a:t>窗口可以查看变量。</a:t>
            </a:r>
            <a:endParaRPr lang="zh-CN" altLang="en-US" dirty="0"/>
          </a:p>
          <a:p>
            <a:pPr>
              <a:defRPr/>
            </a:pPr>
            <a:endParaRPr lang="zh-CN" altLang="en-US" dirty="0"/>
          </a:p>
        </p:txBody>
      </p:sp>
      <p:sp>
        <p:nvSpPr>
          <p:cNvPr id="49155" name="矩形 4"/>
          <p:cNvSpPr>
            <a:spLocks noChangeArrowheads="1"/>
          </p:cNvSpPr>
          <p:nvPr/>
        </p:nvSpPr>
        <p:spPr bwMode="auto">
          <a:xfrm>
            <a:off x="1631950" y="103188"/>
            <a:ext cx="4486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b="1">
                <a:hlinkClick r:id="rId2"/>
              </a:rPr>
              <a:t>PyCharm Debug</a:t>
            </a:r>
            <a:r>
              <a:rPr lang="zh-CN" altLang="en-US" sz="2800" b="1">
                <a:hlinkClick r:id="rId2"/>
              </a:rPr>
              <a:t>调试程序</a:t>
            </a:r>
            <a:endParaRPr lang="zh-CN" altLang="en-US" sz="2800" b="1"/>
          </a:p>
        </p:txBody>
      </p:sp>
      <p:pic>
        <p:nvPicPr>
          <p:cNvPr id="49156"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4365625"/>
            <a:ext cx="56864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16073"/>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endParaRPr lang="zh-CN" altLang="en-US" smtClean="0"/>
          </a:p>
        </p:txBody>
      </p:sp>
      <p:sp>
        <p:nvSpPr>
          <p:cNvPr id="50179" name="内容占位符 2"/>
          <p:cNvSpPr>
            <a:spLocks noGrp="1"/>
          </p:cNvSpPr>
          <p:nvPr>
            <p:ph idx="1"/>
          </p:nvPr>
        </p:nvSpPr>
        <p:spPr/>
        <p:txBody>
          <a:bodyPr/>
          <a:lstStyle/>
          <a:p>
            <a:endParaRPr lang="zh-CN" altLang="en-US" smtClean="0"/>
          </a:p>
        </p:txBody>
      </p:sp>
      <p:pic>
        <p:nvPicPr>
          <p:cNvPr id="50180" name="图片 3"/>
          <p:cNvPicPr>
            <a:picLocks noChangeAspect="1"/>
          </p:cNvPicPr>
          <p:nvPr/>
        </p:nvPicPr>
        <p:blipFill>
          <a:blip r:embed="rId2">
            <a:extLst>
              <a:ext uri="{28A0092B-C50C-407E-A947-70E740481C1C}">
                <a14:useLocalDpi xmlns:a14="http://schemas.microsoft.com/office/drawing/2010/main" val="0"/>
              </a:ext>
            </a:extLst>
          </a:blip>
          <a:srcRect l="1901" t="4187" r="1266" b="6531"/>
          <a:stretch>
            <a:fillRect/>
          </a:stretch>
        </p:blipFill>
        <p:spPr bwMode="auto">
          <a:xfrm>
            <a:off x="334963" y="188913"/>
            <a:ext cx="110172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0128250" y="620713"/>
            <a:ext cx="1081088" cy="585787"/>
          </a:xfrm>
          <a:prstGeom prst="rect">
            <a:avLst/>
          </a:prstGeom>
          <a:solidFill>
            <a:schemeClr val="bg2">
              <a:lumMod val="90000"/>
            </a:schemeClr>
          </a:solidFill>
        </p:spPr>
        <p:txBody>
          <a:bodyPr>
            <a:spAutoFit/>
          </a:bodyPr>
          <a:lstStyle/>
          <a:p>
            <a:pPr>
              <a:defRPr/>
            </a:pPr>
            <a:endParaRPr lang="zh-CN" altLang="en-US" dirty="0"/>
          </a:p>
        </p:txBody>
      </p:sp>
      <p:sp>
        <p:nvSpPr>
          <p:cNvPr id="50182" name="矩形 5"/>
          <p:cNvSpPr>
            <a:spLocks noChangeArrowheads="1"/>
          </p:cNvSpPr>
          <p:nvPr/>
        </p:nvSpPr>
        <p:spPr bwMode="auto">
          <a:xfrm>
            <a:off x="1558925" y="5465763"/>
            <a:ext cx="856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a:t>写给开发者的</a:t>
            </a:r>
            <a:r>
              <a:rPr lang="en-US" altLang="zh-CN" sz="1800"/>
              <a:t>10</a:t>
            </a:r>
            <a:r>
              <a:rPr lang="zh-CN" altLang="en-US" sz="1800"/>
              <a:t>个</a:t>
            </a:r>
            <a:r>
              <a:rPr lang="en-US" altLang="zh-CN" sz="1800"/>
              <a:t>Pycharm</a:t>
            </a:r>
            <a:r>
              <a:rPr lang="zh-CN" altLang="en-US" sz="1800"/>
              <a:t>使用技巧 http://www.360doc.com/content/17/0614/00/42308479_662825911.shtml#</a:t>
            </a:r>
          </a:p>
        </p:txBody>
      </p:sp>
      <p:sp>
        <p:nvSpPr>
          <p:cNvPr id="50183" name="矩形 6"/>
          <p:cNvSpPr>
            <a:spLocks noChangeArrowheads="1"/>
          </p:cNvSpPr>
          <p:nvPr/>
        </p:nvSpPr>
        <p:spPr bwMode="auto">
          <a:xfrm>
            <a:off x="5016500" y="280988"/>
            <a:ext cx="309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600" b="1">
                <a:solidFill>
                  <a:srgbClr val="4F4F4F"/>
                </a:solidFill>
                <a:latin typeface="微软雅黑" panose="020B0503020204020204" pitchFamily="34" charset="-122"/>
                <a:ea typeface="微软雅黑" panose="020B0503020204020204" pitchFamily="34" charset="-122"/>
              </a:rPr>
              <a:t>Pycharm</a:t>
            </a:r>
            <a:r>
              <a:rPr lang="zh-CN" altLang="en-US" sz="1600" b="1">
                <a:solidFill>
                  <a:srgbClr val="4F4F4F"/>
                </a:solidFill>
                <a:latin typeface="微软雅黑" panose="020B0503020204020204" pitchFamily="34" charset="-122"/>
                <a:ea typeface="微软雅黑" panose="020B0503020204020204" pitchFamily="34" charset="-122"/>
              </a:rPr>
              <a:t>单行执行：</a:t>
            </a:r>
          </a:p>
          <a:p>
            <a:pPr>
              <a:lnSpc>
                <a:spcPct val="100000"/>
              </a:lnSpc>
              <a:spcBef>
                <a:spcPct val="0"/>
              </a:spcBef>
              <a:buClrTx/>
              <a:buSzTx/>
              <a:buFontTx/>
              <a:buNone/>
            </a:pPr>
            <a:r>
              <a:rPr lang="zh-CN" altLang="en-US" sz="1600" b="1">
                <a:solidFill>
                  <a:srgbClr val="0070C0"/>
                </a:solidFill>
                <a:latin typeface="微软雅黑" panose="020B0503020204020204" pitchFamily="34" charset="-122"/>
                <a:ea typeface="微软雅黑" panose="020B0503020204020204" pitchFamily="34" charset="-122"/>
              </a:rPr>
              <a:t>选中代码，然后</a:t>
            </a:r>
            <a:r>
              <a:rPr lang="en-US" altLang="zh-CN" sz="1600" b="1">
                <a:solidFill>
                  <a:srgbClr val="0070C0"/>
                </a:solidFill>
                <a:latin typeface="微软雅黑" panose="020B0503020204020204" pitchFamily="34" charset="-122"/>
                <a:ea typeface="微软雅黑" panose="020B0503020204020204" pitchFamily="34" charset="-122"/>
              </a:rPr>
              <a:t>alt +shift + e</a:t>
            </a:r>
          </a:p>
        </p:txBody>
      </p:sp>
    </p:spTree>
    <p:extLst>
      <p:ext uri="{BB962C8B-B14F-4D97-AF65-F5344CB8AC3E}">
        <p14:creationId xmlns:p14="http://schemas.microsoft.com/office/powerpoint/2010/main" val="198862421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11.1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lnSpcReduction="10000"/>
          </a:bodyPr>
          <a:lstStyle/>
          <a:p>
            <a:pPr fontAlgn="auto">
              <a:lnSpc>
                <a:spcPct val="150000"/>
              </a:lnSpc>
            </a:pPr>
            <a:r>
              <a:rPr lang="zh-CN" altLang="en-US" sz="2400" b="1" dirty="0"/>
              <a:t>当程序执行过程中出现错误时</a:t>
            </a:r>
            <a:r>
              <a:rPr lang="zh-CN" altLang="en-US" sz="2400" b="1" dirty="0">
                <a:solidFill>
                  <a:srgbClr val="FF0000"/>
                </a:solidFill>
              </a:rPr>
              <a:t>Python会自动引发异常，程序员也可以通过raise语句显式地引发异常。</a:t>
            </a:r>
          </a:p>
          <a:p>
            <a:pPr fontAlgn="auto">
              <a:lnSpc>
                <a:spcPct val="150000"/>
              </a:lnSpc>
            </a:pPr>
            <a:r>
              <a:rPr lang="zh-CN" altLang="en-US" sz="2400" b="1" dirty="0">
                <a:solidFill>
                  <a:srgbClr val="FF0000"/>
                </a:solidFill>
              </a:rPr>
              <a:t>异常处理</a:t>
            </a:r>
            <a:r>
              <a:rPr lang="zh-CN" altLang="en-US" sz="2400" b="1" dirty="0"/>
              <a:t>是因为程序执行过程中由于</a:t>
            </a:r>
            <a:r>
              <a:rPr lang="zh-CN" altLang="en-US" sz="2400" b="1" dirty="0">
                <a:solidFill>
                  <a:srgbClr val="FF0000"/>
                </a:solidFill>
              </a:rPr>
              <a:t>输入不合法</a:t>
            </a:r>
            <a:r>
              <a:rPr lang="zh-CN" altLang="en-US" sz="2400" b="1" dirty="0"/>
              <a:t>导致程序出错而在正常控制流之外采取的行为。</a:t>
            </a:r>
          </a:p>
          <a:p>
            <a:pPr fontAlgn="auto">
              <a:lnSpc>
                <a:spcPct val="150000"/>
              </a:lnSpc>
            </a:pPr>
            <a:r>
              <a:rPr lang="zh-CN" altLang="en-US" sz="2400" b="1" dirty="0"/>
              <a:t>严格来说，语法错误和逻辑错误不属于异常，但有些语法错误往往会导致异常，例如由于大小写拼写错误而试图访问不存在的对象，或者试图访问不存在的文件，等等。</a:t>
            </a:r>
            <a:r>
              <a:rPr lang="zh-CN" altLang="en-US" sz="2400" b="1" dirty="0">
                <a:solidFill>
                  <a:srgbClr val="FF0000"/>
                </a:solidFill>
              </a:rPr>
              <a:t>当Python检测到一个错误时，解释器就会指出当前程序流已经无法再继续执行下去，这时候就出现了异常。</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11.1  </a:t>
            </a:r>
            <a:r>
              <a:rPr lang="zh-CN" altLang="en-US"/>
              <a:t>异常的概念与表现形式</a:t>
            </a:r>
          </a:p>
        </p:txBody>
      </p:sp>
      <p:sp>
        <p:nvSpPr>
          <p:cNvPr id="3" name="内容占位符 2"/>
          <p:cNvSpPr>
            <a:spLocks noGrp="1"/>
          </p:cNvSpPr>
          <p:nvPr>
            <p:ph idx="1"/>
          </p:nvPr>
        </p:nvSpPr>
        <p:spPr>
          <a:xfrm>
            <a:off x="838200" y="1321435"/>
            <a:ext cx="10515600" cy="5305425"/>
          </a:xfrm>
        </p:spPr>
        <p:txBody>
          <a:bodyPr>
            <a:normAutofit/>
          </a:bodyPr>
          <a:lstStyle/>
          <a:p>
            <a:pPr marL="360045" indent="-346710" fontAlgn="auto">
              <a:lnSpc>
                <a:spcPct val="100000"/>
              </a:lnSpc>
              <a:spcBef>
                <a:spcPts val="0"/>
              </a:spcBef>
            </a:pPr>
            <a:r>
              <a:rPr lang="zh-CN" altLang="en-US" sz="2400"/>
              <a:t>异常表现形式：</a:t>
            </a:r>
          </a:p>
          <a:p>
            <a:pPr marL="0" indent="0" fontAlgn="auto">
              <a:lnSpc>
                <a:spcPct val="100000"/>
              </a:lnSpc>
              <a:spcBef>
                <a:spcPts val="0"/>
              </a:spcBef>
              <a:buNone/>
            </a:pPr>
            <a:r>
              <a:rPr lang="zh-CN" altLang="en-US" sz="1800">
                <a:latin typeface="Consolas" panose="020B0609020204030204" charset="0"/>
              </a:rPr>
              <a:t>&gt;&gt;&gt; 2 / 0                         #除0错误</a:t>
            </a:r>
          </a:p>
          <a:p>
            <a:pPr marL="0" indent="0" fontAlgn="auto">
              <a:lnSpc>
                <a:spcPct val="100000"/>
              </a:lnSpc>
              <a:spcBef>
                <a:spcPts val="0"/>
              </a:spcBef>
              <a:buNone/>
            </a:pPr>
            <a:r>
              <a:rPr lang="zh-CN" altLang="en-US" sz="1800">
                <a:solidFill>
                  <a:srgbClr val="FF0000"/>
                </a:solidFill>
                <a:latin typeface="Consolas" panose="020B0609020204030204" charset="0"/>
              </a:rPr>
              <a:t>Traceback (most recent call last):</a:t>
            </a:r>
          </a:p>
          <a:p>
            <a:pPr marL="0" indent="0" fontAlgn="auto">
              <a:lnSpc>
                <a:spcPct val="100000"/>
              </a:lnSpc>
              <a:spcBef>
                <a:spcPts val="0"/>
              </a:spcBef>
              <a:buNone/>
            </a:pPr>
            <a:r>
              <a:rPr lang="zh-CN" altLang="en-US" sz="1800">
                <a:solidFill>
                  <a:srgbClr val="FF0000"/>
                </a:solidFill>
                <a:latin typeface="Consolas" panose="020B0609020204030204" charset="0"/>
              </a:rPr>
              <a:t>  File "&lt;pyshell#9&gt;", line 1, in &lt;module&gt;</a:t>
            </a:r>
          </a:p>
          <a:p>
            <a:pPr marL="0" indent="0" fontAlgn="auto">
              <a:lnSpc>
                <a:spcPct val="100000"/>
              </a:lnSpc>
              <a:spcBef>
                <a:spcPts val="0"/>
              </a:spcBef>
              <a:buNone/>
            </a:pPr>
            <a:r>
              <a:rPr lang="zh-CN" altLang="en-US" sz="1800">
                <a:solidFill>
                  <a:srgbClr val="FF0000"/>
                </a:solidFill>
                <a:latin typeface="Consolas" panose="020B0609020204030204" charset="0"/>
              </a:rPr>
              <a:t>    2 / 0</a:t>
            </a:r>
          </a:p>
          <a:p>
            <a:pPr marL="0" indent="0" fontAlgn="auto">
              <a:lnSpc>
                <a:spcPct val="100000"/>
              </a:lnSpc>
              <a:spcBef>
                <a:spcPts val="0"/>
              </a:spcBef>
              <a:buNone/>
            </a:pPr>
            <a:r>
              <a:rPr lang="zh-CN" altLang="en-US" sz="1800">
                <a:solidFill>
                  <a:srgbClr val="FF0000"/>
                </a:solidFill>
                <a:latin typeface="Consolas" panose="020B0609020204030204" charset="0"/>
              </a:rPr>
              <a:t>ZeroDivisionError: division by zero</a:t>
            </a:r>
          </a:p>
          <a:p>
            <a:pPr marL="0" indent="0" fontAlgn="auto">
              <a:lnSpc>
                <a:spcPct val="100000"/>
              </a:lnSpc>
              <a:spcBef>
                <a:spcPts val="0"/>
              </a:spcBef>
              <a:buNone/>
            </a:pPr>
            <a:r>
              <a:rPr lang="zh-CN" altLang="en-US" sz="1800">
                <a:latin typeface="Consolas" panose="020B0609020204030204" charset="0"/>
              </a:rPr>
              <a:t>&gt;&gt;&gt; 'a' + 2                       #操作数类型不支持，略去异常的详细信息</a:t>
            </a:r>
          </a:p>
          <a:p>
            <a:pPr marL="0" indent="0" fontAlgn="auto">
              <a:lnSpc>
                <a:spcPct val="100000"/>
              </a:lnSpc>
              <a:spcBef>
                <a:spcPts val="0"/>
              </a:spcBef>
              <a:buNone/>
            </a:pPr>
            <a:r>
              <a:rPr lang="zh-CN" altLang="en-US" sz="1800">
                <a:solidFill>
                  <a:srgbClr val="FF0000"/>
                </a:solidFill>
                <a:latin typeface="Consolas" panose="020B0609020204030204" charset="0"/>
              </a:rPr>
              <a:t>TypeError: Can't convert 'int' object to str implicitly</a:t>
            </a:r>
          </a:p>
          <a:p>
            <a:pPr marL="0" indent="0" fontAlgn="auto">
              <a:lnSpc>
                <a:spcPct val="100000"/>
              </a:lnSpc>
              <a:spcBef>
                <a:spcPts val="0"/>
              </a:spcBef>
              <a:buNone/>
            </a:pPr>
            <a:r>
              <a:rPr lang="zh-CN" altLang="en-US" sz="1800">
                <a:latin typeface="Consolas" panose="020B0609020204030204" charset="0"/>
              </a:rPr>
              <a:t>&gt;&gt;&gt; {3, 4, 5} * 3                 #操作数类型不支持</a:t>
            </a:r>
          </a:p>
          <a:p>
            <a:pPr marL="0" indent="0" fontAlgn="auto">
              <a:lnSpc>
                <a:spcPct val="100000"/>
              </a:lnSpc>
              <a:spcBef>
                <a:spcPts val="0"/>
              </a:spcBef>
              <a:buNone/>
            </a:pPr>
            <a:r>
              <a:rPr lang="zh-CN" altLang="en-US" sz="1800">
                <a:solidFill>
                  <a:srgbClr val="FF0000"/>
                </a:solidFill>
                <a:latin typeface="Consolas" panose="020B0609020204030204" charset="0"/>
              </a:rPr>
              <a:t>TypeError: unsupported operand type(s) for *: 'set' and 'int'</a:t>
            </a:r>
          </a:p>
          <a:p>
            <a:pPr marL="0" indent="0" fontAlgn="auto">
              <a:lnSpc>
                <a:spcPct val="100000"/>
              </a:lnSpc>
              <a:spcBef>
                <a:spcPts val="0"/>
              </a:spcBef>
              <a:buNone/>
            </a:pPr>
            <a:r>
              <a:rPr lang="zh-CN" altLang="en-US" sz="1800">
                <a:latin typeface="Consolas" panose="020B0609020204030204" charset="0"/>
              </a:rPr>
              <a:t>&gt;&gt;&gt; print(testStr)                #变量名不存在</a:t>
            </a:r>
          </a:p>
          <a:p>
            <a:pPr marL="0" indent="0" fontAlgn="auto">
              <a:lnSpc>
                <a:spcPct val="100000"/>
              </a:lnSpc>
              <a:spcBef>
                <a:spcPts val="0"/>
              </a:spcBef>
              <a:buNone/>
            </a:pPr>
            <a:r>
              <a:rPr lang="zh-CN" altLang="en-US" sz="1800">
                <a:solidFill>
                  <a:srgbClr val="FF0000"/>
                </a:solidFill>
                <a:latin typeface="Consolas" panose="020B0609020204030204" charset="0"/>
              </a:rPr>
              <a:t>NameError: name 'testStr' is not defined</a:t>
            </a:r>
          </a:p>
          <a:p>
            <a:pPr marL="0" indent="0" fontAlgn="auto">
              <a:lnSpc>
                <a:spcPct val="100000"/>
              </a:lnSpc>
              <a:spcBef>
                <a:spcPts val="0"/>
              </a:spcBef>
              <a:buNone/>
            </a:pPr>
            <a:r>
              <a:rPr lang="zh-CN" altLang="en-US" sz="1800">
                <a:latin typeface="Consolas" panose="020B0609020204030204" charset="0"/>
              </a:rPr>
              <a:t>&gt;&gt;&gt; fp = open(r'D:\test.data', 'rb')   #文件不存在</a:t>
            </a:r>
          </a:p>
          <a:p>
            <a:pPr marL="0" indent="0" fontAlgn="auto">
              <a:lnSpc>
                <a:spcPct val="100000"/>
              </a:lnSpc>
              <a:spcBef>
                <a:spcPts val="0"/>
              </a:spcBef>
              <a:buNone/>
            </a:pPr>
            <a:r>
              <a:rPr lang="zh-CN" altLang="en-US" sz="1800">
                <a:solidFill>
                  <a:srgbClr val="FF0000"/>
                </a:solidFill>
                <a:latin typeface="Consolas" panose="020B0609020204030204" charset="0"/>
              </a:rPr>
              <a:t>FileNotFoundError: [Errno 2] No such file or directory: 'D:\\test.data'</a:t>
            </a:r>
          </a:p>
          <a:p>
            <a:pPr marL="0" indent="0" fontAlgn="auto">
              <a:lnSpc>
                <a:spcPct val="100000"/>
              </a:lnSpc>
              <a:spcBef>
                <a:spcPts val="0"/>
              </a:spcBef>
              <a:buNone/>
            </a:pPr>
            <a:endParaRPr lang="zh-CN" altLang="en-US" sz="1800">
              <a:solidFill>
                <a:srgbClr val="FF000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a:sym typeface="+mn-ea"/>
              </a:rPr>
              <a:t>11.1  </a:t>
            </a:r>
            <a:r>
              <a:rPr lang="zh-CN" altLang="en-US">
                <a:sym typeface="+mn-ea"/>
              </a:rPr>
              <a:t>异常的概念与表现形式</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zh-CN" altLang="en-US" sz="2000" dirty="0">
                <a:latin typeface="Consolas" panose="020B0609020204030204" charset="0"/>
                <a:sym typeface="+mn-ea"/>
              </a:rPr>
              <a:t>&gt;&gt;&gt; len(3)                        #参数类型不匹配</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solidFill>
                  <a:srgbClr val="FF0000"/>
                </a:solidFill>
                <a:latin typeface="Consolas" panose="020B0609020204030204" charset="0"/>
                <a:sym typeface="+mn-ea"/>
              </a:rPr>
              <a:t>TypeError: object of type 'int' has no len()</a:t>
            </a:r>
            <a:endParaRPr lang="zh-CN" altLang="en-US" sz="2000" dirty="0">
              <a:solidFill>
                <a:srgbClr val="FF0000"/>
              </a:solidFill>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sym typeface="+mn-ea"/>
              </a:rPr>
              <a:t>&gt;&gt;&gt; list(3)                       #参数类型不匹配</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solidFill>
                  <a:srgbClr val="FF0000"/>
                </a:solidFill>
                <a:latin typeface="Consolas" panose="020B0609020204030204" charset="0"/>
                <a:sym typeface="+mn-ea"/>
              </a:rPr>
              <a:t>TypeError: 'int' object is not iterable</a:t>
            </a:r>
            <a:endParaRPr lang="zh-CN" altLang="en-US" sz="2000" dirty="0">
              <a:solidFill>
                <a:srgbClr val="FF0000"/>
              </a:solidFill>
              <a:latin typeface="Consolas" panose="020B0609020204030204" charset="0"/>
            </a:endParaRPr>
          </a:p>
          <a:p>
            <a:pPr marL="0" indent="0">
              <a:buNone/>
            </a:pPr>
            <a:r>
              <a:rPr lang="en-US" sz="2000" dirty="0">
                <a:latin typeface="Consolas" panose="020B0609020204030204" charset="0"/>
              </a:rPr>
              <a:t>&gt;&gt;&gt; import socket</a:t>
            </a:r>
          </a:p>
          <a:p>
            <a:pPr marL="0" indent="0">
              <a:buNone/>
            </a:pPr>
            <a:r>
              <a:rPr lang="en-US" sz="2000" dirty="0">
                <a:latin typeface="Consolas" panose="020B0609020204030204" charset="0"/>
              </a:rPr>
              <a:t>&gt;&gt;&gt; sock = </a:t>
            </a:r>
            <a:r>
              <a:rPr lang="en-US" sz="2000" dirty="0" err="1">
                <a:latin typeface="Consolas" panose="020B0609020204030204" charset="0"/>
              </a:rPr>
              <a:t>socket.socket</a:t>
            </a:r>
            <a:r>
              <a:rPr lang="en-US" sz="2000" dirty="0">
                <a:latin typeface="Consolas" panose="020B0609020204030204" charset="0"/>
              </a:rPr>
              <a:t>()</a:t>
            </a:r>
          </a:p>
          <a:p>
            <a:pPr marL="0" indent="0">
              <a:buNone/>
            </a:pPr>
            <a:r>
              <a:rPr lang="en-US" sz="2000" dirty="0">
                <a:latin typeface="Consolas" panose="020B0609020204030204" charset="0"/>
              </a:rPr>
              <a:t>&gt;&gt;&gt; </a:t>
            </a:r>
            <a:r>
              <a:rPr lang="en-US" sz="2000" dirty="0" err="1">
                <a:latin typeface="Consolas" panose="020B0609020204030204" charset="0"/>
              </a:rPr>
              <a:t>sock.connect</a:t>
            </a:r>
            <a:r>
              <a:rPr lang="en-US" sz="2000" dirty="0">
                <a:latin typeface="Consolas" panose="020B0609020204030204" charset="0"/>
              </a:rPr>
              <a:t>(('1.1.1.1', 80)) #</a:t>
            </a:r>
            <a:r>
              <a:rPr lang="en-US" sz="2000" dirty="0" err="1">
                <a:latin typeface="Consolas" panose="020B0609020204030204" charset="0"/>
              </a:rPr>
              <a:t>无法连接远程主机</a:t>
            </a:r>
            <a:endParaRPr lang="en-US" sz="2000" dirty="0">
              <a:latin typeface="Consolas" panose="020B0609020204030204" charset="0"/>
            </a:endParaRPr>
          </a:p>
          <a:p>
            <a:pPr marL="0" indent="0">
              <a:buNone/>
            </a:pPr>
            <a:r>
              <a:rPr lang="en-US" sz="2000" dirty="0" err="1">
                <a:solidFill>
                  <a:srgbClr val="FF0000"/>
                </a:solidFill>
                <a:latin typeface="Consolas" panose="020B0609020204030204" charset="0"/>
              </a:rPr>
              <a:t>TimeoutError</a:t>
            </a:r>
            <a:r>
              <a:rPr lang="en-US" sz="2000" dirty="0">
                <a:solidFill>
                  <a:srgbClr val="FF0000"/>
                </a:solidFill>
                <a:latin typeface="Consolas" panose="020B0609020204030204" charset="0"/>
              </a:rPr>
              <a:t>: [</a:t>
            </a:r>
            <a:r>
              <a:rPr lang="en-US" sz="2000" dirty="0" err="1">
                <a:solidFill>
                  <a:srgbClr val="FF0000"/>
                </a:solidFill>
                <a:latin typeface="Consolas" panose="020B0609020204030204" charset="0"/>
              </a:rPr>
              <a:t>WinError</a:t>
            </a:r>
            <a:r>
              <a:rPr lang="en-US" sz="2000" dirty="0">
                <a:solidFill>
                  <a:srgbClr val="FF0000"/>
                </a:solidFill>
                <a:latin typeface="Consolas" panose="020B0609020204030204" charset="0"/>
              </a:rPr>
              <a:t> 10060] </a:t>
            </a:r>
            <a:r>
              <a:rPr lang="en-US" sz="2000" dirty="0" err="1">
                <a:solidFill>
                  <a:srgbClr val="FF0000"/>
                </a:solidFill>
                <a:latin typeface="Consolas" panose="020B0609020204030204" charset="0"/>
              </a:rPr>
              <a:t>由于连接方在一段时间后没有正确答复或连接的主机没有反应，连接尝试失败</a:t>
            </a:r>
            <a:r>
              <a:rPr lang="en-US" sz="2000" dirty="0">
                <a:solidFill>
                  <a:srgbClr val="FF0000"/>
                </a:solidFill>
                <a:latin typeface="Consolas" panose="020B0609020204030204"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286544" y="44133"/>
            <a:ext cx="9602788" cy="1049338"/>
          </a:xfrm>
        </p:spPr>
        <p:txBody>
          <a:bodyPr/>
          <a:lstStyle/>
          <a:p>
            <a:pPr eaLnBrk="1" hangingPunct="1"/>
            <a:r>
              <a:rPr lang="zh-CN" altLang="zh-CN" b="1" dirty="0" smtClean="0">
                <a:solidFill>
                  <a:srgbClr val="FF0000"/>
                </a:solidFill>
                <a:ea typeface="宋体" panose="02010600030101010101" pitchFamily="2" charset="-122"/>
              </a:rPr>
              <a:t>内置的异常类</a:t>
            </a:r>
            <a:endParaRPr lang="zh-CN" altLang="en-US" b="1" dirty="0" smtClean="0">
              <a:solidFill>
                <a:srgbClr val="FF0000"/>
              </a:solidFill>
              <a:ea typeface="宋体" panose="02010600030101010101" pitchFamily="2" charset="-122"/>
            </a:endParaRPr>
          </a:p>
        </p:txBody>
      </p:sp>
      <p:sp>
        <p:nvSpPr>
          <p:cNvPr id="21507" name="内容占位符 2"/>
          <p:cNvSpPr>
            <a:spLocks noGrp="1" noChangeArrowheads="1"/>
          </p:cNvSpPr>
          <p:nvPr>
            <p:ph idx="1"/>
          </p:nvPr>
        </p:nvSpPr>
        <p:spPr/>
        <p:txBody>
          <a:bodyPr/>
          <a:lstStyle/>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b="1" smtClean="0">
              <a:ea typeface="宋体" panose="02010600030101010101" pitchFamily="2" charset="-122"/>
            </a:endParaRPr>
          </a:p>
        </p:txBody>
      </p:sp>
      <p:pic>
        <p:nvPicPr>
          <p:cNvPr id="2150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425" y="901700"/>
            <a:ext cx="114490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5880100" y="2924175"/>
            <a:ext cx="86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8350" y="3141663"/>
            <a:ext cx="86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8500" y="4508500"/>
            <a:ext cx="1220788" cy="174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8350" y="4941888"/>
            <a:ext cx="9382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8500" y="5373688"/>
            <a:ext cx="86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0238" y="3429000"/>
            <a:ext cx="7191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440238" y="3644900"/>
            <a:ext cx="647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48300" y="4568825"/>
            <a:ext cx="86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22688" y="4525963"/>
            <a:ext cx="86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543925" y="4221163"/>
            <a:ext cx="12969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575050" y="5157788"/>
            <a:ext cx="10810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66988" y="3933825"/>
            <a:ext cx="12255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521" name="矩形 22"/>
          <p:cNvSpPr>
            <a:spLocks noChangeArrowheads="1"/>
          </p:cNvSpPr>
          <p:nvPr/>
        </p:nvSpPr>
        <p:spPr bwMode="auto">
          <a:xfrm>
            <a:off x="4440238" y="95250"/>
            <a:ext cx="782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a:t>解释见菜鸟教程</a:t>
            </a:r>
            <a:r>
              <a:rPr lang="zh-CN" altLang="en-US" sz="1800">
                <a:hlinkClick r:id="rId3"/>
              </a:rPr>
              <a:t>https://www.runoob.com/python/python-exceptions.html</a:t>
            </a:r>
            <a:endParaRPr lang="zh-CN" altLang="en-US" sz="1800"/>
          </a:p>
        </p:txBody>
      </p:sp>
    </p:spTree>
    <p:extLst>
      <p:ext uri="{BB962C8B-B14F-4D97-AF65-F5344CB8AC3E}">
        <p14:creationId xmlns:p14="http://schemas.microsoft.com/office/powerpoint/2010/main" val="3899777751"/>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0" y="0"/>
            <a:ext cx="10560050" cy="1049338"/>
          </a:xfrm>
        </p:spPr>
        <p:txBody>
          <a:bodyPr>
            <a:normAutofit fontScale="90000"/>
          </a:bodyPr>
          <a:lstStyle/>
          <a:p>
            <a:pPr eaLnBrk="1" hangingPunct="1"/>
            <a:r>
              <a:rPr lang="zh-CN" altLang="zh-CN" b="1" dirty="0" smtClean="0">
                <a:ea typeface="宋体" panose="02010600030101010101" pitchFamily="2" charset="-122"/>
              </a:rPr>
              <a:t>使用</a:t>
            </a:r>
            <a:r>
              <a:rPr lang="en-US" altLang="zh-CN" b="1" dirty="0" smtClean="0">
                <a:ea typeface="宋体" panose="02010600030101010101" pitchFamily="2" charset="-122"/>
              </a:rPr>
              <a:t>try…except…else…finally</a:t>
            </a:r>
            <a:r>
              <a:rPr lang="zh-CN" altLang="zh-CN" b="1" dirty="0" smtClean="0">
                <a:ea typeface="宋体" panose="02010600030101010101" pitchFamily="2" charset="-122"/>
              </a:rPr>
              <a:t>语句捕获处理异常</a:t>
            </a:r>
            <a:endParaRPr lang="zh-CN" altLang="en-US" b="1" dirty="0" smtClean="0">
              <a:ea typeface="宋体" panose="02010600030101010101" pitchFamily="2" charset="-122"/>
            </a:endParaRPr>
          </a:p>
        </p:txBody>
      </p:sp>
      <p:pic>
        <p:nvPicPr>
          <p:cNvPr id="2867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860425"/>
            <a:ext cx="7059613"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17248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647700" y="-38100"/>
            <a:ext cx="7772400" cy="1143000"/>
          </a:xfrm>
        </p:spPr>
        <p:txBody>
          <a:bodyPr/>
          <a:lstStyle/>
          <a:p>
            <a:pPr eaLnBrk="1" hangingPunct="1"/>
            <a:r>
              <a:rPr lang="en-US" altLang="zh-CN" b="1" smtClean="0">
                <a:ea typeface="宋体" panose="02010600030101010101" pitchFamily="2" charset="-122"/>
              </a:rPr>
              <a:t>try</a:t>
            </a:r>
            <a:r>
              <a:rPr lang="zh-CN" altLang="zh-CN" b="1" smtClean="0">
                <a:ea typeface="宋体" panose="02010600030101010101" pitchFamily="2" charset="-122"/>
              </a:rPr>
              <a:t>语句的形式</a:t>
            </a:r>
            <a:endParaRPr lang="zh-CN" altLang="en-US" b="1" smtClean="0">
              <a:ea typeface="宋体" panose="02010600030101010101" pitchFamily="2" charset="-122"/>
            </a:endParaRPr>
          </a:p>
        </p:txBody>
      </p:sp>
      <p:sp>
        <p:nvSpPr>
          <p:cNvPr id="29699" name="内容占位符 2"/>
          <p:cNvSpPr>
            <a:spLocks noGrp="1" noChangeArrowheads="1"/>
          </p:cNvSpPr>
          <p:nvPr>
            <p:ph idx="1"/>
          </p:nvPr>
        </p:nvSpPr>
        <p:spPr>
          <a:xfrm>
            <a:off x="1060450" y="2041525"/>
            <a:ext cx="9602788" cy="3294063"/>
          </a:xfrm>
        </p:spPr>
        <p:txBody>
          <a:bodyPr/>
          <a:lstStyle/>
          <a:p>
            <a:pPr marL="0" indent="0" eaLnBrk="1" hangingPunct="1">
              <a:buFont typeface="Arial" panose="020B0604020202020204" pitchFamily="34" charset="0"/>
              <a:buNone/>
            </a:pPr>
            <a:endParaRPr lang="en-US" altLang="zh-CN" dirty="0" smtClean="0">
              <a:ea typeface="宋体" panose="02010600030101010101" pitchFamily="2" charset="-122"/>
            </a:endParaRPr>
          </a:p>
          <a:p>
            <a:pPr marL="0" indent="0" eaLnBrk="1" hangingPunct="1">
              <a:buFont typeface="Arial" panose="020B0604020202020204" pitchFamily="34" charset="0"/>
              <a:buNone/>
            </a:pPr>
            <a:endParaRPr lang="en-US" altLang="zh-CN" dirty="0" smtClean="0">
              <a:ea typeface="宋体" panose="02010600030101010101" pitchFamily="2" charset="-122"/>
            </a:endParaRPr>
          </a:p>
          <a:p>
            <a:pPr marL="0" indent="0" eaLnBrk="1" hangingPunct="1">
              <a:buFont typeface="Arial" panose="020B0604020202020204" pitchFamily="34" charset="0"/>
              <a:buNone/>
            </a:pPr>
            <a:r>
              <a:rPr lang="zh-CN" altLang="zh-CN" b="1" dirty="0" smtClean="0">
                <a:ea typeface="宋体" panose="02010600030101010101" pitchFamily="2" charset="-122"/>
              </a:rPr>
              <a:t>【例】</a:t>
            </a:r>
            <a:r>
              <a:rPr lang="en-US" altLang="zh-CN" b="1" dirty="0" smtClean="0">
                <a:ea typeface="宋体" panose="02010600030101010101" pitchFamily="2" charset="-122"/>
              </a:rPr>
              <a:t>try…except…else…finally</a:t>
            </a:r>
            <a:r>
              <a:rPr lang="zh-CN" altLang="zh-CN" b="1" dirty="0" smtClean="0">
                <a:ea typeface="宋体" panose="02010600030101010101" pitchFamily="2" charset="-122"/>
              </a:rPr>
              <a:t>示例（</a:t>
            </a:r>
            <a:r>
              <a:rPr lang="en-US" altLang="zh-CN" b="1" dirty="0" smtClean="0">
                <a:ea typeface="宋体" panose="02010600030101010101" pitchFamily="2" charset="-122"/>
              </a:rPr>
              <a:t>try_except.py</a:t>
            </a:r>
            <a:r>
              <a:rPr lang="zh-CN" altLang="zh-CN" b="1" dirty="0" smtClean="0">
                <a:ea typeface="宋体" panose="02010600030101010101" pitchFamily="2" charset="-122"/>
              </a:rPr>
              <a:t>）</a:t>
            </a:r>
            <a:endParaRPr lang="zh-CN" altLang="en-US" b="1" dirty="0" smtClean="0">
              <a:ea typeface="宋体" panose="02010600030101010101" pitchFamily="2" charset="-122"/>
            </a:endParaRPr>
          </a:p>
        </p:txBody>
      </p:sp>
      <p:pic>
        <p:nvPicPr>
          <p:cNvPr id="297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881063"/>
            <a:ext cx="9571037"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117725" y="3814763"/>
            <a:ext cx="7488237" cy="2771775"/>
          </a:xfrm>
          <a:prstGeom prst="rect">
            <a:avLst/>
          </a:prstGeom>
          <a:ln>
            <a:solidFill>
              <a:srgbClr val="FF0000"/>
            </a:solidFill>
          </a:ln>
        </p:spPr>
        <p:txBody>
          <a:bodyPr>
            <a:spAutoFit/>
          </a:bodyPr>
          <a:lstStyle/>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try:</a:t>
            </a:r>
            <a:endParaRPr lang="zh-CN" altLang="zh-CN" b="1" kern="100" dirty="0">
              <a:latin typeface="Times New Roman" panose="02020603050405020304" pitchFamily="18" charset="0"/>
              <a:ea typeface="宋体" panose="02010600030101010101" pitchFamily="2" charset="-122"/>
            </a:endParaRPr>
          </a:p>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    f = open("testfile.txt", "w")</a:t>
            </a:r>
            <a:endParaRPr lang="zh-CN" altLang="zh-CN" b="1" kern="100" dirty="0">
              <a:latin typeface="Times New Roman" panose="02020603050405020304" pitchFamily="18" charset="0"/>
              <a:ea typeface="宋体" panose="02010600030101010101" pitchFamily="2" charset="-122"/>
            </a:endParaRPr>
          </a:p>
          <a:p>
            <a:pPr marL="400050" indent="22860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f.write("</a:t>
            </a:r>
            <a:r>
              <a:rPr lang="x-none" altLang="zh-CN" b="1" kern="100" dirty="0">
                <a:latin typeface="宋体" panose="02010600030101010101" pitchFamily="2" charset="-122"/>
                <a:ea typeface="宋体" panose="02010600030101010101" pitchFamily="2" charset="-122"/>
              </a:rPr>
              <a:t>这是一个测试文件，用于测试异常</a:t>
            </a:r>
            <a:r>
              <a:rPr lang="x-none" altLang="zh-CN" b="1" kern="100" dirty="0">
                <a:latin typeface="Times New Roman" panose="02020603050405020304" pitchFamily="18" charset="0"/>
                <a:ea typeface="宋体" panose="02010600030101010101" pitchFamily="2" charset="-122"/>
              </a:rPr>
              <a:t>!!")</a:t>
            </a:r>
            <a:endParaRPr lang="zh-CN" altLang="zh-CN" b="1" kern="100" dirty="0">
              <a:latin typeface="Times New Roman" panose="02020603050405020304" pitchFamily="18" charset="0"/>
              <a:ea typeface="宋体" panose="02010600030101010101" pitchFamily="2" charset="-122"/>
            </a:endParaRPr>
          </a:p>
          <a:p>
            <a:pPr marL="400050" indent="22860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f1 = open("testfile1.txt", "r") #</a:t>
            </a:r>
            <a:r>
              <a:rPr lang="zh-CN" altLang="zh-CN" b="1" kern="100" dirty="0">
                <a:latin typeface="Times New Roman" panose="02020603050405020304" pitchFamily="18" charset="0"/>
                <a:ea typeface="宋体" panose="02010600030101010101" pitchFamily="2" charset="-122"/>
              </a:rPr>
              <a:t>报错：</a:t>
            </a:r>
            <a:r>
              <a:rPr lang="x-none" altLang="zh-CN" b="1" kern="100" dirty="0">
                <a:latin typeface="宋体" panose="02010600030101010101" pitchFamily="2" charset="-122"/>
                <a:ea typeface="宋体" panose="02010600030101010101" pitchFamily="2" charset="-122"/>
              </a:rPr>
              <a:t>没有找到文件或读取文件失败</a:t>
            </a:r>
            <a:endParaRPr lang="zh-CN" altLang="zh-CN" b="1" kern="100" dirty="0">
              <a:latin typeface="Times New Roman" panose="02020603050405020304" pitchFamily="18" charset="0"/>
              <a:ea typeface="宋体" panose="02010600030101010101" pitchFamily="2" charset="-122"/>
            </a:endParaRPr>
          </a:p>
          <a:p>
            <a:pPr eaLnBrk="1" fontAlgn="t" hangingPunct="1">
              <a:lnSpc>
                <a:spcPts val="1900"/>
              </a:lnSpc>
              <a:defRPr/>
            </a:pPr>
            <a:r>
              <a:rPr lang="en-US" altLang="zh-CN" b="1" kern="100" dirty="0">
                <a:latin typeface="Times New Roman" panose="02020603050405020304" pitchFamily="18" charset="0"/>
                <a:ea typeface="宋体" panose="02010600030101010101" pitchFamily="2" charset="-122"/>
              </a:rPr>
              <a:t>       </a:t>
            </a:r>
            <a:r>
              <a:rPr lang="x-none" altLang="zh-CN" b="1" kern="100" dirty="0">
                <a:latin typeface="Times New Roman" panose="02020603050405020304" pitchFamily="18" charset="0"/>
                <a:ea typeface="宋体" panose="02010600030101010101" pitchFamily="2" charset="-122"/>
              </a:rPr>
              <a:t>except IOError:</a:t>
            </a:r>
            <a:r>
              <a:rPr lang="en-US" altLang="zh-CN" b="1" kern="100" dirty="0">
                <a:latin typeface="Times New Roman" panose="02020603050405020304" pitchFamily="18" charset="0"/>
                <a:ea typeface="宋体" panose="02010600030101010101" pitchFamily="2" charset="-122"/>
              </a:rPr>
              <a:t>  # </a:t>
            </a:r>
            <a:r>
              <a:rPr lang="en-US" altLang="zh-CN" sz="1600" b="1" dirty="0"/>
              <a:t>IO Error</a:t>
            </a:r>
            <a:r>
              <a:rPr lang="zh-CN" altLang="zh-CN" sz="1600" b="1" dirty="0"/>
              <a:t>输入</a:t>
            </a:r>
            <a:r>
              <a:rPr lang="en-US" altLang="zh-CN" sz="1600" b="1" dirty="0"/>
              <a:t>/</a:t>
            </a:r>
            <a:r>
              <a:rPr lang="zh-CN" altLang="zh-CN" sz="1600" b="1" dirty="0"/>
              <a:t>输出操作失败</a:t>
            </a:r>
            <a:r>
              <a:rPr lang="en-US" altLang="zh-CN" sz="1600" b="1" dirty="0"/>
              <a:t>  </a:t>
            </a:r>
            <a:endParaRPr lang="zh-CN" altLang="zh-CN" sz="1600" b="1" kern="100" dirty="0">
              <a:latin typeface="Times New Roman" panose="02020603050405020304" pitchFamily="18" charset="0"/>
              <a:ea typeface="宋体" panose="02010600030101010101" pitchFamily="2" charset="-122"/>
            </a:endParaRPr>
          </a:p>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    print("</a:t>
            </a:r>
            <a:r>
              <a:rPr lang="x-none" altLang="zh-CN" b="1" kern="100" dirty="0">
                <a:latin typeface="宋体" panose="02010600030101010101" pitchFamily="2" charset="-122"/>
                <a:ea typeface="宋体" panose="02010600030101010101" pitchFamily="2" charset="-122"/>
              </a:rPr>
              <a:t>没有找到文件或读取文件失败</a:t>
            </a:r>
            <a:r>
              <a:rPr lang="x-none" altLang="zh-CN" b="1" kern="100" dirty="0">
                <a:latin typeface="Times New Roman" panose="02020603050405020304" pitchFamily="18" charset="0"/>
                <a:ea typeface="宋体" panose="02010600030101010101" pitchFamily="2" charset="-122"/>
              </a:rPr>
              <a:t>")</a:t>
            </a:r>
            <a:endParaRPr lang="zh-CN" altLang="zh-CN" b="1" kern="100" dirty="0">
              <a:latin typeface="Times New Roman" panose="02020603050405020304" pitchFamily="18" charset="0"/>
              <a:ea typeface="宋体" panose="02010600030101010101" pitchFamily="2" charset="-122"/>
            </a:endParaRPr>
          </a:p>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else:</a:t>
            </a:r>
            <a:endParaRPr lang="zh-CN" altLang="zh-CN" b="1" kern="100" dirty="0">
              <a:latin typeface="Times New Roman" panose="02020603050405020304" pitchFamily="18" charset="0"/>
              <a:ea typeface="宋体" panose="02010600030101010101" pitchFamily="2" charset="-122"/>
            </a:endParaRPr>
          </a:p>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    print("</a:t>
            </a:r>
            <a:r>
              <a:rPr lang="x-none" altLang="zh-CN" b="1" kern="100" dirty="0">
                <a:latin typeface="宋体" panose="02010600030101010101" pitchFamily="2" charset="-122"/>
                <a:ea typeface="宋体" panose="02010600030101010101" pitchFamily="2" charset="-122"/>
              </a:rPr>
              <a:t>文件写入成功！</a:t>
            </a:r>
            <a:r>
              <a:rPr lang="x-none" altLang="zh-CN" b="1" kern="100" dirty="0">
                <a:latin typeface="Times New Roman" panose="02020603050405020304" pitchFamily="18" charset="0"/>
                <a:ea typeface="宋体" panose="02010600030101010101" pitchFamily="2" charset="-122"/>
              </a:rPr>
              <a:t>")</a:t>
            </a:r>
            <a:endParaRPr lang="zh-CN" altLang="zh-CN" b="1" kern="100" dirty="0">
              <a:latin typeface="Times New Roman" panose="02020603050405020304" pitchFamily="18" charset="0"/>
              <a:ea typeface="宋体" panose="02010600030101010101" pitchFamily="2" charset="-122"/>
            </a:endParaRPr>
          </a:p>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finally:</a:t>
            </a:r>
            <a:endParaRPr lang="zh-CN" altLang="zh-CN" b="1" kern="100" dirty="0">
              <a:latin typeface="Times New Roman" panose="02020603050405020304" pitchFamily="18" charset="0"/>
              <a:ea typeface="宋体" panose="02010600030101010101" pitchFamily="2" charset="-122"/>
            </a:endParaRPr>
          </a:p>
          <a:p>
            <a:pPr marL="400050" algn="just">
              <a:lnSpc>
                <a:spcPts val="1900"/>
              </a:lnSpc>
              <a:spcAft>
                <a:spcPts val="0"/>
              </a:spcAft>
              <a:defRPr/>
            </a:pPr>
            <a:r>
              <a:rPr lang="x-none" altLang="zh-CN" b="1" kern="100" dirty="0">
                <a:latin typeface="Times New Roman" panose="02020603050405020304" pitchFamily="18" charset="0"/>
                <a:ea typeface="宋体" panose="02010600030101010101" pitchFamily="2" charset="-122"/>
              </a:rPr>
              <a:t>    f.close()</a:t>
            </a:r>
            <a:endParaRPr lang="zh-CN" altLang="zh-CN" b="1" kern="100" dirty="0">
              <a:latin typeface="Times New Roman" panose="02020603050405020304" pitchFamily="18" charset="0"/>
              <a:ea typeface="宋体" panose="02010600030101010101" pitchFamily="2" charset="-122"/>
            </a:endParaRPr>
          </a:p>
        </p:txBody>
      </p:sp>
      <p:sp>
        <p:nvSpPr>
          <p:cNvPr id="29702" name="Rectangle 6"/>
          <p:cNvSpPr>
            <a:spLocks noChangeArrowheads="1"/>
          </p:cNvSpPr>
          <p:nvPr/>
        </p:nvSpPr>
        <p:spPr bwMode="auto">
          <a:xfrm>
            <a:off x="7081838" y="4505325"/>
            <a:ext cx="2447925" cy="292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300" b="1">
                <a:solidFill>
                  <a:srgbClr val="000080"/>
                </a:solidFill>
                <a:latin typeface="Consolas" panose="020B0609020204030204" pitchFamily="49" charset="0"/>
              </a:rPr>
              <a:t>FileNotFoundError </a:t>
            </a:r>
            <a:r>
              <a:rPr lang="zh-CN" altLang="en-US" sz="1300" b="1">
                <a:solidFill>
                  <a:srgbClr val="000080"/>
                </a:solidFill>
                <a:latin typeface="Consolas" panose="020B0609020204030204" pitchFamily="49" charset="0"/>
              </a:rPr>
              <a:t>也可以</a:t>
            </a:r>
            <a:endParaRPr lang="en-US" altLang="zh-CN" sz="1800" b="1"/>
          </a:p>
        </p:txBody>
      </p:sp>
    </p:spTree>
    <p:extLst>
      <p:ext uri="{BB962C8B-B14F-4D97-AF65-F5344CB8AC3E}">
        <p14:creationId xmlns:p14="http://schemas.microsoft.com/office/powerpoint/2010/main" val="396704197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487363" y="25401"/>
            <a:ext cx="7772400" cy="773112"/>
          </a:xfrm>
        </p:spPr>
        <p:txBody>
          <a:bodyPr/>
          <a:lstStyle/>
          <a:p>
            <a:pPr eaLnBrk="1" hangingPunct="1"/>
            <a:r>
              <a:rPr lang="zh-CN" altLang="zh-CN" b="1" smtClean="0">
                <a:ea typeface="宋体" panose="02010600030101010101" pitchFamily="2" charset="-122"/>
              </a:rPr>
              <a:t>捕获异常的顺序</a:t>
            </a:r>
            <a:endParaRPr lang="zh-CN" altLang="en-US" b="1" smtClean="0">
              <a:ea typeface="宋体" panose="02010600030101010101" pitchFamily="2" charset="-122"/>
            </a:endParaRPr>
          </a:p>
        </p:txBody>
      </p:sp>
      <p:sp>
        <p:nvSpPr>
          <p:cNvPr id="32771" name="内容占位符 2"/>
          <p:cNvSpPr>
            <a:spLocks noGrp="1" noChangeArrowheads="1"/>
          </p:cNvSpPr>
          <p:nvPr>
            <p:ph idx="1"/>
          </p:nvPr>
        </p:nvSpPr>
        <p:spPr>
          <a:xfrm>
            <a:off x="1091406" y="1054101"/>
            <a:ext cx="10281444" cy="1046162"/>
          </a:xfrm>
        </p:spPr>
        <p:txBody>
          <a:bodyPr>
            <a:normAutofit fontScale="92500" lnSpcReduction="10000"/>
          </a:bodyPr>
          <a:lstStyle/>
          <a:p>
            <a:pPr eaLnBrk="1" hangingPunct="1"/>
            <a:r>
              <a:rPr lang="en-US" altLang="zh-CN" b="1" dirty="0" smtClean="0">
                <a:ea typeface="宋体" panose="02010600030101010101" pitchFamily="2" charset="-122"/>
              </a:rPr>
              <a:t>except</a:t>
            </a:r>
            <a:r>
              <a:rPr lang="zh-CN" altLang="zh-CN" b="1" dirty="0" smtClean="0">
                <a:ea typeface="宋体" panose="02010600030101010101" pitchFamily="2" charset="-122"/>
              </a:rPr>
              <a:t>块可以捕获并处理特定的异常类型（此类型称为“异常筛选器”），具有不同异常筛选器的多个</a:t>
            </a:r>
            <a:r>
              <a:rPr lang="en-US" altLang="zh-CN" b="1" dirty="0" smtClean="0">
                <a:ea typeface="宋体" panose="02010600030101010101" pitchFamily="2" charset="-122"/>
              </a:rPr>
              <a:t>except</a:t>
            </a:r>
            <a:r>
              <a:rPr lang="zh-CN" altLang="zh-CN" b="1" dirty="0" smtClean="0">
                <a:ea typeface="宋体" panose="02010600030101010101" pitchFamily="2" charset="-122"/>
              </a:rPr>
              <a:t>块可以串联在一起</a:t>
            </a:r>
            <a:r>
              <a:rPr lang="zh-CN" altLang="en-US" b="1" dirty="0" smtClean="0">
                <a:ea typeface="宋体" panose="02010600030101010101" pitchFamily="2" charset="-122"/>
              </a:rPr>
              <a:t>，</a:t>
            </a:r>
            <a:r>
              <a:rPr lang="zh-CN" altLang="en-US" b="1" dirty="0" smtClean="0">
                <a:solidFill>
                  <a:srgbClr val="FF0000"/>
                </a:solidFill>
                <a:ea typeface="宋体" panose="02010600030101010101" pitchFamily="2" charset="-122"/>
              </a:rPr>
              <a:t>具体的异常类的</a:t>
            </a:r>
            <a:r>
              <a:rPr lang="en-US" altLang="zh-CN" b="1" dirty="0" smtClean="0">
                <a:solidFill>
                  <a:srgbClr val="FF0000"/>
                </a:solidFill>
                <a:ea typeface="宋体" panose="02010600030101010101" pitchFamily="2" charset="-122"/>
              </a:rPr>
              <a:t>except</a:t>
            </a:r>
            <a:r>
              <a:rPr lang="zh-CN" altLang="en-US" b="1" dirty="0" smtClean="0">
                <a:solidFill>
                  <a:srgbClr val="FF0000"/>
                </a:solidFill>
                <a:ea typeface="宋体" panose="02010600030101010101" pitchFamily="2" charset="-122"/>
              </a:rPr>
              <a:t>要放在最前面。</a:t>
            </a:r>
            <a:endParaRPr lang="en-US" altLang="zh-CN" b="1" dirty="0" smtClean="0">
              <a:solidFill>
                <a:srgbClr val="FF0000"/>
              </a:solidFill>
              <a:ea typeface="宋体" panose="02010600030101010101" pitchFamily="2" charset="-122"/>
            </a:endParaRPr>
          </a:p>
        </p:txBody>
      </p:sp>
      <p:sp>
        <p:nvSpPr>
          <p:cNvPr id="32772" name="矩形 2"/>
          <p:cNvSpPr>
            <a:spLocks noChangeArrowheads="1"/>
          </p:cNvSpPr>
          <p:nvPr/>
        </p:nvSpPr>
        <p:spPr bwMode="auto">
          <a:xfrm>
            <a:off x="738188" y="1930401"/>
            <a:ext cx="102885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r>
              <a:rPr lang="zh-CN" altLang="zh-CN" b="1" dirty="0" smtClean="0">
                <a:latin typeface="Times New Roman" panose="02020603050405020304" pitchFamily="18" charset="0"/>
              </a:rPr>
              <a:t>【例】</a:t>
            </a:r>
            <a:r>
              <a:rPr lang="zh-CN" altLang="zh-CN" dirty="0">
                <a:latin typeface="Times New Roman" panose="02020603050405020304" pitchFamily="18" charset="0"/>
              </a:rPr>
              <a:t>异常类位置顺序示例（</a:t>
            </a:r>
            <a:r>
              <a:rPr lang="en-US" altLang="zh-CN" dirty="0">
                <a:latin typeface="Times New Roman" panose="02020603050405020304" pitchFamily="18" charset="0"/>
              </a:rPr>
              <a:t>try_except2.py</a:t>
            </a:r>
            <a:r>
              <a:rPr lang="zh-CN" altLang="zh-CN" dirty="0">
                <a:latin typeface="Times New Roman" panose="02020603050405020304" pitchFamily="18" charset="0"/>
              </a:rPr>
              <a:t>）：派生程度高的异常类</a:t>
            </a:r>
            <a:r>
              <a:rPr lang="en-US" altLang="zh-CN" dirty="0" err="1">
                <a:latin typeface="Times New Roman" panose="02020603050405020304" pitchFamily="18" charset="0"/>
              </a:rPr>
              <a:t>NumberError</a:t>
            </a:r>
            <a:r>
              <a:rPr lang="zh-CN" altLang="zh-CN" dirty="0">
                <a:latin typeface="Times New Roman" panose="02020603050405020304" pitchFamily="18" charset="0"/>
              </a:rPr>
              <a:t>放置在派生程度低的</a:t>
            </a:r>
            <a:r>
              <a:rPr lang="en-US" altLang="zh-CN" dirty="0">
                <a:latin typeface="Times New Roman" panose="02020603050405020304" pitchFamily="18" charset="0"/>
              </a:rPr>
              <a:t>Exception</a:t>
            </a:r>
            <a:r>
              <a:rPr lang="zh-CN" altLang="zh-CN" dirty="0">
                <a:latin typeface="Times New Roman" panose="02020603050405020304" pitchFamily="18" charset="0"/>
              </a:rPr>
              <a:t>后面，导致程序永远无法捕获</a:t>
            </a:r>
            <a:endParaRPr lang="zh-CN" altLang="en-US" dirty="0">
              <a:latin typeface="Times New Roman" panose="02020603050405020304" pitchFamily="18" charset="0"/>
            </a:endParaRPr>
          </a:p>
        </p:txBody>
      </p:sp>
      <p:sp>
        <p:nvSpPr>
          <p:cNvPr id="2" name="矩形 1"/>
          <p:cNvSpPr/>
          <p:nvPr/>
        </p:nvSpPr>
        <p:spPr>
          <a:xfrm>
            <a:off x="1225550" y="2844006"/>
            <a:ext cx="5905500" cy="3478212"/>
          </a:xfrm>
          <a:prstGeom prst="rect">
            <a:avLst/>
          </a:prstGeom>
          <a:ln>
            <a:solidFill>
              <a:srgbClr val="FF0000"/>
            </a:solidFill>
          </a:ln>
        </p:spPr>
        <p:txBody>
          <a:bodyPr>
            <a:spAutoFit/>
          </a:bodyPr>
          <a:lstStyle/>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a = (44, 78, 90, -80, 55)</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total = 0</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try: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for i in a:</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if i &lt; 0: raise ValueError(str(i)+"</a:t>
            </a:r>
            <a:r>
              <a:rPr lang="x-none" altLang="zh-CN" sz="2000" kern="100" dirty="0">
                <a:latin typeface="宋体" panose="02010600030101010101" pitchFamily="2" charset="-122"/>
                <a:ea typeface="宋体" panose="02010600030101010101" pitchFamily="2" charset="-122"/>
              </a:rPr>
              <a:t>为负数</a:t>
            </a:r>
            <a:r>
              <a:rPr lang="x-none"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total += i</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print('</a:t>
            </a:r>
            <a:r>
              <a:rPr lang="x-none" altLang="zh-CN" sz="2000" kern="100" dirty="0">
                <a:latin typeface="宋体" panose="02010600030101010101" pitchFamily="2" charset="-122"/>
                <a:ea typeface="宋体" panose="02010600030101010101" pitchFamily="2" charset="-122"/>
              </a:rPr>
              <a:t>合计</a:t>
            </a:r>
            <a:r>
              <a:rPr lang="x-none" altLang="zh-CN" sz="2000" kern="100" dirty="0">
                <a:latin typeface="Times New Roman" panose="02020603050405020304" pitchFamily="18" charset="0"/>
                <a:ea typeface="宋体" panose="02010600030101010101" pitchFamily="2" charset="-122"/>
              </a:rPr>
              <a:t>=', total)</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except Exception:</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print('</a:t>
            </a:r>
            <a:r>
              <a:rPr lang="x-none" altLang="zh-CN" sz="2000" kern="100" dirty="0">
                <a:latin typeface="宋体" panose="02010600030101010101" pitchFamily="2" charset="-122"/>
                <a:ea typeface="宋体" panose="02010600030101010101" pitchFamily="2" charset="-122"/>
              </a:rPr>
              <a:t>发生异常</a:t>
            </a:r>
            <a:r>
              <a:rPr lang="x-none"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except ValueError:</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print('</a:t>
            </a:r>
            <a:r>
              <a:rPr lang="x-none" altLang="zh-CN" sz="2000" kern="100" dirty="0">
                <a:latin typeface="宋体" panose="02010600030101010101" pitchFamily="2" charset="-122"/>
                <a:ea typeface="宋体" panose="02010600030101010101" pitchFamily="2" charset="-122"/>
              </a:rPr>
              <a:t>数值不能为负</a:t>
            </a:r>
            <a:r>
              <a:rPr lang="x-none"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3" name="矩形 2"/>
          <p:cNvSpPr/>
          <p:nvPr/>
        </p:nvSpPr>
        <p:spPr>
          <a:xfrm>
            <a:off x="7629525" y="3429000"/>
            <a:ext cx="4195763" cy="2308225"/>
          </a:xfrm>
          <a:prstGeom prst="rect">
            <a:avLst/>
          </a:prstGeom>
          <a:ln>
            <a:solidFill>
              <a:schemeClr val="tx1"/>
            </a:solidFill>
          </a:ln>
        </p:spPr>
        <p:txBody>
          <a:bodyPr>
            <a:spAutoFit/>
          </a:bodyPr>
          <a:lstStyle/>
          <a:p>
            <a:pPr>
              <a:defRP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程序中</a:t>
            </a:r>
            <a:r>
              <a:rPr lang="en-US" altLang="zh-CN" sz="2400" kern="100" dirty="0">
                <a:solidFill>
                  <a:srgbClr val="FF0000"/>
                </a:solidFill>
                <a:latin typeface="Times New Roman" panose="02020603050405020304" pitchFamily="18" charset="0"/>
                <a:ea typeface="宋体" panose="02010600030101010101" pitchFamily="2" charset="-122"/>
              </a:rPr>
              <a:t>Exception</a:t>
            </a:r>
            <a:r>
              <a:rPr lang="zh-CN" altLang="zh-CN" sz="24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是所有派生类的父类</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，故首先会捕获并处理，输出“发生异常”的提示信息；而后续的异常</a:t>
            </a:r>
            <a:r>
              <a:rPr lang="en-US" altLang="zh-CN" sz="2400" kern="100" dirty="0" err="1">
                <a:latin typeface="Times New Roman" panose="02020603050405020304" pitchFamily="18" charset="0"/>
                <a:ea typeface="宋体" panose="02010600030101010101" pitchFamily="2" charset="-122"/>
              </a:rPr>
              <a:t>ValueError</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不能被捕获。两者的顺序应该交换</a:t>
            </a:r>
            <a:endParaRPr lang="zh-CN" altLang="en-US" sz="2400" dirty="0"/>
          </a:p>
        </p:txBody>
      </p:sp>
    </p:spTree>
    <p:extLst>
      <p:ext uri="{BB962C8B-B14F-4D97-AF65-F5344CB8AC3E}">
        <p14:creationId xmlns:p14="http://schemas.microsoft.com/office/powerpoint/2010/main" val="210527192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2410</Words>
  <Application>Microsoft Office PowerPoint</Application>
  <PresentationFormat>宽屏</PresentationFormat>
  <Paragraphs>248</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宋体</vt:lpstr>
      <vt:lpstr>微软雅黑</vt:lpstr>
      <vt:lpstr>Arial</vt:lpstr>
      <vt:lpstr>Calibri</vt:lpstr>
      <vt:lpstr>Calibri Light</vt:lpstr>
      <vt:lpstr>Century Gothic</vt:lpstr>
      <vt:lpstr>Consolas</vt:lpstr>
      <vt:lpstr>Times New Roman</vt:lpstr>
      <vt:lpstr>Verdana</vt:lpstr>
      <vt:lpstr>Wingdings</vt:lpstr>
      <vt:lpstr>Office 主题</vt:lpstr>
      <vt:lpstr>第11章  异常处理结构</vt:lpstr>
      <vt:lpstr>11.1  异常的概念与表现形式</vt:lpstr>
      <vt:lpstr>11.1  异常的概念与表现形式</vt:lpstr>
      <vt:lpstr>11.1  异常的概念与表现形式</vt:lpstr>
      <vt:lpstr>11.1  异常的概念与表现形式</vt:lpstr>
      <vt:lpstr>内置的异常类</vt:lpstr>
      <vt:lpstr>使用try…except…else…finally语句捕获处理异常</vt:lpstr>
      <vt:lpstr>try语句的形式</vt:lpstr>
      <vt:lpstr>捕获异常的顺序</vt:lpstr>
      <vt:lpstr>finally块和发生异常后的处理</vt:lpstr>
      <vt:lpstr>自定义异常类</vt:lpstr>
      <vt:lpstr>11.2  异常处理结构</vt:lpstr>
      <vt:lpstr>11.2.1  try...except...</vt:lpstr>
      <vt:lpstr>11.2.2  try...except...else...</vt:lpstr>
      <vt:lpstr>11.2.3  try...except...finally...</vt:lpstr>
      <vt:lpstr>11.2.4  可以捕捉多种异常的异常处理结构</vt:lpstr>
      <vt:lpstr>11.3  断言与上下文管理语句</vt:lpstr>
      <vt:lpstr>assert语句和AssertionError类</vt:lpstr>
      <vt:lpstr>启用/禁用断言</vt:lpstr>
      <vt:lpstr>11.3  断言与上下文管理语句</vt:lpstr>
      <vt:lpstr>　　为了保证程序的健壮性与容错性，即在遇到错误时候程序不会崩溃，我们需要对异常进行处理， 1、如果错误发生的条件是可预知的，我们需要用if进行处理，在错误发生之前进行预防： 　　       2、如果错误发生的条件是不可预知的，则需要用到try..except：在错误发生之后进行处理。加多了代码可读性变差， try...except是你附加给你的程序的一种异常处理的逻辑，与你的主要的工作是没有关系的。只有在错误发生的条件无法预知的情况下，才应该加上try...except   </vt:lpstr>
      <vt:lpstr>修改</vt:lpstr>
      <vt:lpstr>逻辑错误的调试</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异常处理结构</dc:title>
  <dc:creator>Dong</dc:creator>
  <cp:lastModifiedBy>lenovo</cp:lastModifiedBy>
  <cp:revision>327</cp:revision>
  <dcterms:created xsi:type="dcterms:W3CDTF">2015-05-05T08:02:00Z</dcterms:created>
  <dcterms:modified xsi:type="dcterms:W3CDTF">2020-10-23T01:48:08Z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