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848" r:id="rId2"/>
    <p:sldId id="2078" r:id="rId3"/>
    <p:sldId id="2079" r:id="rId4"/>
    <p:sldId id="2080" r:id="rId5"/>
    <p:sldId id="2081" r:id="rId6"/>
    <p:sldId id="2085" r:id="rId7"/>
    <p:sldId id="2082" r:id="rId8"/>
    <p:sldId id="2086" r:id="rId9"/>
    <p:sldId id="2180" r:id="rId10"/>
    <p:sldId id="2162" r:id="rId11"/>
    <p:sldId id="2087" r:id="rId12"/>
    <p:sldId id="2088" r:id="rId13"/>
    <p:sldId id="2089" r:id="rId14"/>
    <p:sldId id="2090" r:id="rId15"/>
    <p:sldId id="2093" r:id="rId16"/>
    <p:sldId id="2094" r:id="rId17"/>
    <p:sldId id="2096" r:id="rId18"/>
    <p:sldId id="2097" r:id="rId19"/>
    <p:sldId id="2098" r:id="rId20"/>
    <p:sldId id="2099" r:id="rId21"/>
    <p:sldId id="2100" r:id="rId22"/>
    <p:sldId id="2101" r:id="rId23"/>
    <p:sldId id="2102" r:id="rId24"/>
    <p:sldId id="2103" r:id="rId25"/>
    <p:sldId id="2104" r:id="rId26"/>
    <p:sldId id="2105" r:id="rId27"/>
    <p:sldId id="2106" r:id="rId28"/>
    <p:sldId id="2107" r:id="rId29"/>
    <p:sldId id="2108" r:id="rId30"/>
    <p:sldId id="2112" r:id="rId31"/>
    <p:sldId id="2113" r:id="rId32"/>
    <p:sldId id="2114" r:id="rId33"/>
    <p:sldId id="2116" r:id="rId34"/>
    <p:sldId id="2117" r:id="rId35"/>
    <p:sldId id="2121" r:id="rId36"/>
    <p:sldId id="2122" r:id="rId37"/>
    <p:sldId id="2123" r:id="rId38"/>
    <p:sldId id="2124" r:id="rId39"/>
    <p:sldId id="2125" r:id="rId40"/>
    <p:sldId id="2126" r:id="rId41"/>
    <p:sldId id="2127" r:id="rId42"/>
    <p:sldId id="2128" r:id="rId43"/>
    <p:sldId id="2131" r:id="rId44"/>
    <p:sldId id="2132" r:id="rId45"/>
    <p:sldId id="2133" r:id="rId46"/>
    <p:sldId id="2136" r:id="rId47"/>
    <p:sldId id="2137" r:id="rId48"/>
    <p:sldId id="2163" r:id="rId49"/>
    <p:sldId id="2177" r:id="rId50"/>
    <p:sldId id="2178" r:id="rId51"/>
    <p:sldId id="2138" r:id="rId52"/>
    <p:sldId id="2139" r:id="rId53"/>
    <p:sldId id="2140" r:id="rId54"/>
    <p:sldId id="2141" r:id="rId55"/>
    <p:sldId id="2142" r:id="rId56"/>
    <p:sldId id="2169" r:id="rId57"/>
    <p:sldId id="2170" r:id="rId58"/>
    <p:sldId id="2171" r:id="rId59"/>
    <p:sldId id="2172" r:id="rId60"/>
    <p:sldId id="2175" r:id="rId61"/>
    <p:sldId id="2176" r:id="rId62"/>
    <p:sldId id="2143" r:id="rId63"/>
    <p:sldId id="2144" r:id="rId64"/>
    <p:sldId id="2167" r:id="rId65"/>
    <p:sldId id="2168" r:id="rId66"/>
    <p:sldId id="2145" r:id="rId67"/>
    <p:sldId id="2146" r:id="rId68"/>
    <p:sldId id="2148" r:id="rId69"/>
    <p:sldId id="2149" r:id="rId70"/>
    <p:sldId id="2151" r:id="rId71"/>
    <p:sldId id="2154" r:id="rId72"/>
    <p:sldId id="2153" r:id="rId73"/>
    <p:sldId id="2164" r:id="rId74"/>
    <p:sldId id="2165" r:id="rId75"/>
    <p:sldId id="2166" r:id="rId76"/>
    <p:sldId id="2179"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guide orient="horz" pos="2160"/>
        <p:guide pos="3840"/>
      </p:guideLst>
    </p:cSldViewPr>
  </p:slideViewPr>
  <p:notesTextViewPr>
    <p:cViewPr>
      <p:scale>
        <a:sx n="1" d="1"/>
        <a:sy n="1" d="1"/>
      </p:scale>
      <p:origin x="0" y="0"/>
    </p:cViewPr>
  </p:notesTextViewPr>
  <p:sorterViewPr>
    <p:cViewPr>
      <p:scale>
        <a:sx n="100" d="100"/>
        <a:sy n="100" d="100"/>
      </p:scale>
      <p:origin x="0" y="-10302"/>
    </p:cViewPr>
  </p:sorterViewPr>
  <p:notesViewPr>
    <p:cSldViewPr snapToGrid="0">
      <p:cViewPr>
        <p:scale>
          <a:sx n="100" d="100"/>
          <a:sy n="100" d="100"/>
        </p:scale>
        <p:origin x="3552" y="-28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167160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csdn.net/weixin_43650680/article/details/105227599"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2AA4F-B828-4D7C-AFD3-893933DAFCB4}" type="slidenum">
              <a:rPr lang="en-US" smtClean="0"/>
              <a:t>35</a:t>
            </a:fld>
            <a:endParaRPr lang="en-US"/>
          </a:p>
        </p:txBody>
      </p:sp>
    </p:spTree>
    <p:extLst>
      <p:ext uri="{BB962C8B-B14F-4D97-AF65-F5344CB8AC3E}">
        <p14:creationId xmlns:p14="http://schemas.microsoft.com/office/powerpoint/2010/main" val="370754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迭代器就像一个懒加载的工厂，等到有人需要的时候才给它生成值返回，没调用的时候就处于休眠状态等待下一次调用。直到无元素可调用，返回</a:t>
            </a:r>
            <a:r>
              <a:rPr lang="en-US" altLang="zh-CN" dirty="0" err="1"/>
              <a:t>StopIteration</a:t>
            </a:r>
            <a:r>
              <a:rPr lang="zh-CN" altLang="en-US" dirty="0"/>
              <a:t>异常。</a:t>
            </a:r>
          </a:p>
        </p:txBody>
      </p:sp>
      <p:sp>
        <p:nvSpPr>
          <p:cNvPr id="4" name="灯片编号占位符 3"/>
          <p:cNvSpPr>
            <a:spLocks noGrp="1"/>
          </p:cNvSpPr>
          <p:nvPr>
            <p:ph type="sldNum" sz="quarter" idx="10"/>
          </p:nvPr>
        </p:nvSpPr>
        <p:spPr/>
        <p:txBody>
          <a:bodyPr/>
          <a:lstStyle/>
          <a:p>
            <a:fld id="{21B2AA4F-B828-4D7C-AFD3-893933DAFCB4}" type="slidenum">
              <a:rPr lang="en-US" smtClean="0"/>
              <a:t>36</a:t>
            </a:fld>
            <a:endParaRPr lang="en-US"/>
          </a:p>
        </p:txBody>
      </p:sp>
    </p:spTree>
    <p:extLst>
      <p:ext uri="{BB962C8B-B14F-4D97-AF65-F5344CB8AC3E}">
        <p14:creationId xmlns:p14="http://schemas.microsoft.com/office/powerpoint/2010/main" val="119097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2AA4F-B828-4D7C-AFD3-893933DAFCB4}" type="slidenum">
              <a:rPr lang="en-US" smtClean="0"/>
              <a:t>37</a:t>
            </a:fld>
            <a:endParaRPr lang="en-US"/>
          </a:p>
        </p:txBody>
      </p:sp>
    </p:spTree>
    <p:extLst>
      <p:ext uri="{BB962C8B-B14F-4D97-AF65-F5344CB8AC3E}">
        <p14:creationId xmlns:p14="http://schemas.microsoft.com/office/powerpoint/2010/main" val="83751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2AA4F-B828-4D7C-AFD3-893933DAFCB4}" type="slidenum">
              <a:rPr lang="en-US" smtClean="0"/>
              <a:t>38</a:t>
            </a:fld>
            <a:endParaRPr lang="en-US"/>
          </a:p>
        </p:txBody>
      </p:sp>
    </p:spTree>
    <p:extLst>
      <p:ext uri="{BB962C8B-B14F-4D97-AF65-F5344CB8AC3E}">
        <p14:creationId xmlns:p14="http://schemas.microsoft.com/office/powerpoint/2010/main" val="367606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a:t>
            </a:r>
            <a:r>
              <a:rPr lang="en-US" altLang="zh-CN" dirty="0" smtClean="0">
                <a:hlinkClick r:id="rId3"/>
              </a:rPr>
              <a:t>blog.csdn.net/weixin_43650680/article/details/105227599</a:t>
            </a:r>
            <a:r>
              <a:rPr lang="en-US" altLang="zh-CN" dirty="0" smtClean="0"/>
              <a:t> </a:t>
            </a:r>
            <a:r>
              <a:rPr lang="en-US" altLang="zh-CN" b="1" dirty="0"/>
              <a:t>python</a:t>
            </a:r>
            <a:r>
              <a:rPr lang="zh-CN" altLang="en-US" b="1" dirty="0"/>
              <a:t>之 </a:t>
            </a:r>
            <a:r>
              <a:rPr lang="en-US" altLang="zh-CN" b="1" dirty="0" err="1"/>
              <a:t>sys.exit</a:t>
            </a:r>
            <a:r>
              <a:rPr lang="en-US" altLang="zh-CN" b="1" dirty="0"/>
              <a:t>() </a:t>
            </a:r>
            <a:r>
              <a:rPr lang="en-US" altLang="zh-CN" b="1" dirty="0" err="1"/>
              <a:t>os</a:t>
            </a:r>
            <a:r>
              <a:rPr lang="en-US" altLang="zh-CN" b="1" dirty="0"/>
              <a:t>._exit() exit() quit()</a:t>
            </a:r>
            <a:r>
              <a:rPr lang="zh-CN" altLang="en-US" b="1" dirty="0"/>
              <a:t>的区别</a:t>
            </a:r>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40</a:t>
            </a:fld>
            <a:endParaRPr lang="en-US"/>
          </a:p>
        </p:txBody>
      </p:sp>
    </p:spTree>
    <p:extLst>
      <p:ext uri="{BB962C8B-B14F-4D97-AF65-F5344CB8AC3E}">
        <p14:creationId xmlns:p14="http://schemas.microsoft.com/office/powerpoint/2010/main" val="3026694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print(max([]))</a:t>
            </a:r>
          </a:p>
          <a:p>
            <a:r>
              <a:rPr lang="en-US" altLang="zh-CN" dirty="0" err="1"/>
              <a:t>Traceback</a:t>
            </a:r>
            <a:r>
              <a:rPr lang="en-US" altLang="zh-CN" dirty="0"/>
              <a:t> (most recent call last):</a:t>
            </a:r>
          </a:p>
          <a:p>
            <a:r>
              <a:rPr lang="en-US" altLang="zh-CN" dirty="0"/>
              <a:t>  File "&lt;pyshell#5&gt;", line 1, in &lt;module&gt;</a:t>
            </a:r>
          </a:p>
          <a:p>
            <a:r>
              <a:rPr lang="en-US" altLang="zh-CN" dirty="0"/>
              <a:t>    print(max([]))</a:t>
            </a:r>
          </a:p>
          <a:p>
            <a:r>
              <a:rPr lang="en-US" altLang="zh-CN" dirty="0" err="1"/>
              <a:t>ValueError</a:t>
            </a:r>
            <a:r>
              <a:rPr lang="en-US" altLang="zh-CN" dirty="0"/>
              <a:t>: max() </a:t>
            </a:r>
            <a:r>
              <a:rPr lang="en-US" altLang="zh-CN" dirty="0" err="1"/>
              <a:t>arg</a:t>
            </a:r>
            <a:r>
              <a:rPr lang="en-US" altLang="zh-CN" dirty="0"/>
              <a:t> is an empty sequence</a:t>
            </a:r>
          </a:p>
          <a:p>
            <a:r>
              <a:rPr lang="en-US" altLang="zh-CN" dirty="0"/>
              <a:t>&gt;&gt;&gt;</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52</a:t>
            </a:fld>
            <a:endParaRPr lang="en-US"/>
          </a:p>
        </p:txBody>
      </p:sp>
    </p:spTree>
    <p:extLst>
      <p:ext uri="{BB962C8B-B14F-4D97-AF65-F5344CB8AC3E}">
        <p14:creationId xmlns:p14="http://schemas.microsoft.com/office/powerpoint/2010/main" val="110952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0.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0.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730" y="1122680"/>
            <a:ext cx="11701145" cy="2387600"/>
          </a:xfrm>
        </p:spPr>
        <p:txBody>
          <a:bodyPr/>
          <a:lstStyle/>
          <a:p>
            <a:pPr fontAlgn="auto">
              <a:lnSpc>
                <a:spcPct val="120000"/>
              </a:lnSpc>
            </a:pPr>
            <a:r>
              <a:rPr lang="zh-CN" altLang="en-US" b="1" dirty="0"/>
              <a:t>第</a:t>
            </a:r>
            <a:r>
              <a:rPr lang="en-US" altLang="zh-CN" b="1" dirty="0"/>
              <a:t>2</a:t>
            </a:r>
            <a:r>
              <a:rPr lang="zh-CN" altLang="en-US" b="1" dirty="0"/>
              <a:t>章  运算符、表达式与内置对象</a:t>
            </a:r>
          </a:p>
        </p:txBody>
      </p:sp>
      <p:sp>
        <p:nvSpPr>
          <p:cNvPr id="3" name="副标题 2"/>
          <p:cNvSpPr>
            <a:spLocks noGrp="1"/>
          </p:cNvSpPr>
          <p:nvPr>
            <p:ph type="subTitle" idx="1"/>
          </p:nvPr>
        </p:nvSpPr>
        <p:spPr>
          <a:xfrm>
            <a:off x="1524000" y="3602355"/>
            <a:ext cx="9144000" cy="2298065"/>
          </a:xfrm>
        </p:spPr>
        <p:txBody>
          <a:bodyPr>
            <a:normAutofit/>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a:sym typeface="+mn-ea"/>
              </a:rPr>
              <a:t>2.1.2  </a:t>
            </a:r>
            <a:r>
              <a:rPr lang="zh-CN" altLang="en-US" b="1">
                <a:sym typeface="+mn-ea"/>
              </a:rPr>
              <a:t>数字</a:t>
            </a:r>
            <a:endParaRPr lang="zh-CN" altLang="en-US" b="1"/>
          </a:p>
        </p:txBody>
      </p:sp>
      <p:sp>
        <p:nvSpPr>
          <p:cNvPr id="3" name="内容占位符 2"/>
          <p:cNvSpPr>
            <a:spLocks noGrp="1"/>
          </p:cNvSpPr>
          <p:nvPr>
            <p:ph idx="1"/>
          </p:nvPr>
        </p:nvSpPr>
        <p:spPr/>
        <p:txBody>
          <a:bodyPr/>
          <a:lstStyle/>
          <a:p>
            <a:pPr fontAlgn="auto">
              <a:lnSpc>
                <a:spcPct val="150000"/>
              </a:lnSpc>
            </a:pPr>
            <a:r>
              <a:rPr lang="zh-CN" altLang="en-US" sz="2400" b="1" dirty="0"/>
              <a:t>在Python中，内置的数字类型有整数、实数和复数。</a:t>
            </a:r>
          </a:p>
          <a:p>
            <a:pPr fontAlgn="auto">
              <a:lnSpc>
                <a:spcPct val="150000"/>
              </a:lnSpc>
            </a:pPr>
            <a:r>
              <a:rPr lang="zh-CN" altLang="en-US" sz="2400" b="1" dirty="0"/>
              <a:t>整数类型除了常见的十进制整数，还有：</a:t>
            </a:r>
          </a:p>
          <a:p>
            <a:pPr fontAlgn="auto">
              <a:lnSpc>
                <a:spcPct val="150000"/>
              </a:lnSpc>
              <a:buFont typeface="Wingdings" panose="05000000000000000000" charset="0"/>
              <a:buChar char="ü"/>
            </a:pPr>
            <a:r>
              <a:rPr lang="zh-CN" altLang="en-US" sz="2000" b="1" dirty="0">
                <a:solidFill>
                  <a:srgbClr val="FF0000"/>
                </a:solidFill>
              </a:rPr>
              <a:t>二进制</a:t>
            </a:r>
            <a:r>
              <a:rPr lang="zh-CN" altLang="en-US" sz="2000" b="1" dirty="0"/>
              <a:t>。以0b开头，每一位只能是0或1。</a:t>
            </a:r>
          </a:p>
          <a:p>
            <a:pPr fontAlgn="auto">
              <a:lnSpc>
                <a:spcPct val="150000"/>
              </a:lnSpc>
              <a:buFont typeface="Wingdings" panose="05000000000000000000" charset="0"/>
              <a:buChar char="ü"/>
            </a:pPr>
            <a:r>
              <a:rPr lang="zh-CN" altLang="en-US" sz="2000" b="1" dirty="0">
                <a:solidFill>
                  <a:srgbClr val="FF0000"/>
                </a:solidFill>
              </a:rPr>
              <a:t>八进制</a:t>
            </a:r>
            <a:r>
              <a:rPr lang="zh-CN" altLang="en-US" sz="2000" b="1" dirty="0"/>
              <a:t>。以0o开头，每一位只能是0、1、2、3、4、5、6、7这八个数字之一。</a:t>
            </a:r>
          </a:p>
          <a:p>
            <a:pPr fontAlgn="auto">
              <a:lnSpc>
                <a:spcPct val="150000"/>
              </a:lnSpc>
              <a:buFont typeface="Wingdings" panose="05000000000000000000" charset="0"/>
              <a:buChar char="ü"/>
            </a:pPr>
            <a:r>
              <a:rPr lang="zh-CN" altLang="en-US" sz="2000" b="1" dirty="0">
                <a:solidFill>
                  <a:srgbClr val="FF0000"/>
                </a:solidFill>
              </a:rPr>
              <a:t>十六进制</a:t>
            </a:r>
            <a:r>
              <a:rPr lang="zh-CN" altLang="en-US" sz="2000" b="1" dirty="0"/>
              <a:t>。以0x开头，每一位只能是0、1、2、3、4、5、6、7、8、9、a、b、c、d、e、f之一。</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2.1.2  </a:t>
            </a:r>
            <a:r>
              <a:rPr lang="zh-CN" altLang="en-US"/>
              <a:t>数字</a:t>
            </a:r>
          </a:p>
        </p:txBody>
      </p:sp>
      <p:sp>
        <p:nvSpPr>
          <p:cNvPr id="3" name="Content Placeholder 2"/>
          <p:cNvSpPr>
            <a:spLocks noGrp="1"/>
          </p:cNvSpPr>
          <p:nvPr>
            <p:ph idx="1"/>
          </p:nvPr>
        </p:nvSpPr>
        <p:spPr/>
        <p:txBody>
          <a:bodyPr/>
          <a:lstStyle/>
          <a:p>
            <a:pPr fontAlgn="auto">
              <a:lnSpc>
                <a:spcPct val="150000"/>
              </a:lnSpc>
            </a:pPr>
            <a:r>
              <a:rPr lang="en-US" sz="2400" b="1" dirty="0" err="1"/>
              <a:t>Python支持</a:t>
            </a:r>
            <a:r>
              <a:rPr lang="en-US" sz="2400" b="1" dirty="0" err="1">
                <a:solidFill>
                  <a:srgbClr val="FF0000"/>
                </a:solidFill>
              </a:rPr>
              <a:t>任意大</a:t>
            </a:r>
            <a:r>
              <a:rPr lang="en-US" sz="2400" b="1" dirty="0" err="1"/>
              <a:t>的数字，具体可以大到什么程度仅受内存大小的限制</a:t>
            </a:r>
            <a:r>
              <a:rPr lang="en-US" sz="2400" b="1" dirty="0"/>
              <a:t>。</a:t>
            </a:r>
          </a:p>
          <a:p>
            <a:pPr fontAlgn="auto">
              <a:lnSpc>
                <a:spcPct val="150000"/>
              </a:lnSpc>
            </a:pPr>
            <a:r>
              <a:rPr lang="en-US" sz="2400" b="1" dirty="0"/>
              <a:t>由于精度的问题，对于</a:t>
            </a:r>
            <a:r>
              <a:rPr lang="en-US" sz="2400" b="1" u="sng" dirty="0"/>
              <a:t>实数运算可能会有一定的误差</a:t>
            </a:r>
            <a:r>
              <a:rPr lang="en-US" sz="2400" b="1" dirty="0"/>
              <a:t>，</a:t>
            </a:r>
            <a:r>
              <a:rPr lang="en-US" sz="2400" b="1" dirty="0">
                <a:solidFill>
                  <a:srgbClr val="FF0000"/>
                </a:solidFill>
              </a:rPr>
              <a:t>应尽量避免在实数之间直接进行相等性测试</a:t>
            </a:r>
            <a:r>
              <a:rPr lang="en-US" sz="2400" b="1" dirty="0"/>
              <a:t>，而是应该以二者之差的绝对值是否足够小作为两个实数是否相等的依据。</a:t>
            </a:r>
          </a:p>
          <a:p>
            <a:pPr fontAlgn="auto">
              <a:lnSpc>
                <a:spcPct val="150000"/>
              </a:lnSpc>
            </a:pPr>
            <a:r>
              <a:rPr lang="en-US" sz="2400" b="1" dirty="0"/>
              <a:t>在数字的算术运算表达式求值时会进行</a:t>
            </a:r>
            <a:r>
              <a:rPr lang="en-US" sz="2400" b="1" dirty="0">
                <a:solidFill>
                  <a:srgbClr val="FF0000"/>
                </a:solidFill>
              </a:rPr>
              <a:t>隐式的类型转换</a:t>
            </a:r>
            <a:r>
              <a:rPr lang="en-US" sz="2400" b="1" dirty="0"/>
              <a:t>，如果存在复数则都变成复数，如果没有复数但是有实数就都变成实数，如果都是整数则不进行类型转换</a:t>
            </a:r>
            <a:r>
              <a:rPr lang="zh-CN" altLang="en-US" sz="2400" b="1" dirty="0"/>
              <a:t>（</a:t>
            </a:r>
            <a:r>
              <a:rPr lang="en-US" altLang="zh-CN" sz="2400" b="1" dirty="0"/>
              <a:t>/</a:t>
            </a:r>
            <a:r>
              <a:rPr lang="zh-CN" altLang="en-US" sz="2400" b="1" dirty="0"/>
              <a:t>运算符除外）</a:t>
            </a:r>
            <a:r>
              <a:rPr 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2.1.2  </a:t>
            </a:r>
            <a:r>
              <a:rPr lang="zh-CN" altLang="en-US">
                <a:sym typeface="+mn-ea"/>
              </a:rPr>
              <a:t>数字</a:t>
            </a:r>
            <a:endParaRPr lang="en-US"/>
          </a:p>
        </p:txBody>
      </p:sp>
      <p:sp>
        <p:nvSpPr>
          <p:cNvPr id="3" name="Content Placeholder 2"/>
          <p:cNvSpPr>
            <a:spLocks noGrp="1"/>
          </p:cNvSpPr>
          <p:nvPr>
            <p:ph idx="1"/>
          </p:nvPr>
        </p:nvSpPr>
        <p:spPr/>
        <p:txBody>
          <a:bodyPr>
            <a:normAutofit lnSpcReduction="10000"/>
          </a:bodyPr>
          <a:lstStyle/>
          <a:p>
            <a:pPr marL="0" indent="0" fontAlgn="auto">
              <a:lnSpc>
                <a:spcPct val="100000"/>
              </a:lnSpc>
              <a:spcBef>
                <a:spcPts val="0"/>
              </a:spcBef>
              <a:buNone/>
            </a:pPr>
            <a:r>
              <a:rPr lang="en-US" sz="2000" b="1" dirty="0">
                <a:latin typeface="Consolas" panose="020B0609020204030204" charset="0"/>
              </a:rPr>
              <a:t>&gt;&gt;&gt; 9999 ** 99                   #</a:t>
            </a:r>
            <a:r>
              <a:rPr lang="en-US" sz="2000" b="1" dirty="0" err="1">
                <a:latin typeface="Consolas" panose="020B0609020204030204" charset="0"/>
              </a:rPr>
              <a:t>这里</a:t>
            </a:r>
            <a:r>
              <a:rPr lang="en-US" sz="2000" b="1" dirty="0">
                <a:latin typeface="Consolas" panose="020B0609020204030204" charset="0"/>
              </a:rPr>
              <a:t>**</a:t>
            </a:r>
            <a:r>
              <a:rPr lang="en-US" sz="2000" b="1" dirty="0" err="1">
                <a:latin typeface="Consolas" panose="020B0609020204030204" charset="0"/>
              </a:rPr>
              <a:t>是幂乘运算符，等价于内置函数pow</a:t>
            </a:r>
            <a:r>
              <a:rPr lang="en-US" sz="2000" b="1" dirty="0">
                <a:latin typeface="Consolas" panose="020B0609020204030204" charset="0"/>
              </a:rPr>
              <a:t>()</a:t>
            </a:r>
          </a:p>
          <a:p>
            <a:pPr marL="0" indent="0" fontAlgn="auto">
              <a:lnSpc>
                <a:spcPct val="100000"/>
              </a:lnSpc>
              <a:spcBef>
                <a:spcPts val="0"/>
              </a:spcBef>
              <a:buNone/>
            </a:pPr>
            <a:r>
              <a:rPr lang="en-US" sz="2000" b="1" dirty="0">
                <a:solidFill>
                  <a:srgbClr val="00B0F0"/>
                </a:solidFill>
                <a:latin typeface="Consolas" panose="020B0609020204030204" charset="0"/>
              </a:rPr>
              <a:t>990148353526723487602263124753282625570559528895791057324326529121794837894053513464422176826916433932586924386677766244032001623756821400432975051208820204980098735552703841362304669970510691243800218202840374329378800694920309791954185117798434329591212159106298699938669908067573374724331208942425544893910910073205049031656789220889560732962926226305865706593594917896276756396848514900989999</a:t>
            </a:r>
          </a:p>
          <a:p>
            <a:pPr marL="0" indent="0" fontAlgn="auto">
              <a:lnSpc>
                <a:spcPct val="100000"/>
              </a:lnSpc>
              <a:spcBef>
                <a:spcPts val="0"/>
              </a:spcBef>
              <a:buNone/>
            </a:pPr>
            <a:r>
              <a:rPr lang="en-US" sz="2000" b="1" dirty="0">
                <a:latin typeface="Consolas" panose="020B0609020204030204" charset="0"/>
              </a:rPr>
              <a:t>&gt;&gt;&gt; 0.3 + 0.2                    #</a:t>
            </a:r>
            <a:r>
              <a:rPr lang="en-US" sz="2000" b="1" dirty="0" err="1">
                <a:latin typeface="Consolas" panose="020B0609020204030204" charset="0"/>
              </a:rPr>
              <a:t>实数相加</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0.5</a:t>
            </a:r>
          </a:p>
          <a:p>
            <a:pPr marL="0" indent="0" fontAlgn="auto">
              <a:lnSpc>
                <a:spcPct val="100000"/>
              </a:lnSpc>
              <a:spcBef>
                <a:spcPts val="0"/>
              </a:spcBef>
              <a:buNone/>
            </a:pPr>
            <a:r>
              <a:rPr lang="en-US" sz="2000" b="1" dirty="0">
                <a:latin typeface="Consolas" panose="020B0609020204030204" charset="0"/>
              </a:rPr>
              <a:t>&gt;&gt;&gt; 0.4 - 0.1                    #</a:t>
            </a:r>
            <a:r>
              <a:rPr lang="en-US" sz="2000" b="1" dirty="0" err="1">
                <a:latin typeface="Consolas" panose="020B0609020204030204" charset="0"/>
              </a:rPr>
              <a:t>实数相减，结果稍微有点偏差</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0.30000000000000004</a:t>
            </a:r>
          </a:p>
          <a:p>
            <a:pPr marL="0" indent="0" fontAlgn="auto">
              <a:lnSpc>
                <a:spcPct val="100000"/>
              </a:lnSpc>
              <a:spcBef>
                <a:spcPts val="0"/>
              </a:spcBef>
              <a:buNone/>
            </a:pPr>
            <a:r>
              <a:rPr lang="en-US" sz="2000" b="1" dirty="0">
                <a:latin typeface="Consolas" panose="020B0609020204030204" charset="0"/>
              </a:rPr>
              <a:t>&gt;&gt;&gt; 0.4 - 0.1 == 0.3             #</a:t>
            </a:r>
            <a:r>
              <a:rPr lang="en-US" sz="2000" b="1" dirty="0" err="1">
                <a:latin typeface="Consolas" panose="020B0609020204030204" charset="0"/>
              </a:rPr>
              <a:t>应尽量避免直接比较两个实数是否相等</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abs(0.4-0.1 - 0.3) &lt; 1e-6    #这里1e-6表示10的-6次方</a:t>
            </a:r>
          </a:p>
          <a:p>
            <a:pPr marL="0" indent="0" fontAlgn="auto">
              <a:lnSpc>
                <a:spcPct val="100000"/>
              </a:lnSpc>
              <a:spcBef>
                <a:spcPts val="0"/>
              </a:spcBef>
              <a:buNone/>
            </a:pPr>
            <a:r>
              <a:rPr lang="en-US" sz="2000" b="1" dirty="0" smtClean="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1062335" cy="4639945"/>
          </a:xfrm>
        </p:spPr>
        <p:txBody>
          <a:bodyPr>
            <a:normAutofit lnSpcReduction="10000"/>
          </a:bodyPr>
          <a:lstStyle/>
          <a:p>
            <a:pPr fontAlgn="auto">
              <a:lnSpc>
                <a:spcPct val="100000"/>
              </a:lnSpc>
              <a:spcBef>
                <a:spcPts val="0"/>
              </a:spcBef>
              <a:buFont typeface="Wingdings" panose="05000000000000000000" charset="0"/>
              <a:buChar char=""/>
            </a:pPr>
            <a:r>
              <a:rPr lang="en-US" sz="2400" b="1" dirty="0" err="1">
                <a:latin typeface="Consolas" panose="020B0609020204030204" charset="0"/>
              </a:rPr>
              <a:t>Python内置</a:t>
            </a:r>
            <a:r>
              <a:rPr lang="en-US" sz="2400" b="1" dirty="0" err="1">
                <a:solidFill>
                  <a:srgbClr val="FF0000"/>
                </a:solidFill>
                <a:latin typeface="Consolas" panose="020B0609020204030204" charset="0"/>
              </a:rPr>
              <a:t>支持复数类型及其运算</a:t>
            </a:r>
            <a:r>
              <a:rPr lang="en-US" sz="2400" b="1" dirty="0" err="1">
                <a:latin typeface="Consolas" panose="020B0609020204030204" charset="0"/>
              </a:rPr>
              <a:t>，并且形式与数学上的复数完全一致</a:t>
            </a:r>
            <a:r>
              <a:rPr lang="en-US" sz="2400" b="1" dirty="0">
                <a:latin typeface="Consolas" panose="020B0609020204030204" charset="0"/>
              </a:rPr>
              <a:t>。</a:t>
            </a:r>
          </a:p>
          <a:p>
            <a:pPr marL="0" indent="0" fontAlgn="auto">
              <a:lnSpc>
                <a:spcPct val="100000"/>
              </a:lnSpc>
              <a:spcBef>
                <a:spcPts val="0"/>
              </a:spcBef>
              <a:buNone/>
            </a:pPr>
            <a:r>
              <a:rPr lang="en-US" sz="2000" b="1" dirty="0">
                <a:latin typeface="Consolas" panose="020B0609020204030204" charset="0"/>
              </a:rPr>
              <a:t>&gt;&gt;&gt; x = 3 + 4j                 #</a:t>
            </a:r>
            <a:r>
              <a:rPr lang="en-US" sz="2000" b="1" dirty="0" err="1">
                <a:latin typeface="Consolas" panose="020B0609020204030204" charset="0"/>
              </a:rPr>
              <a:t>使用j或J表示复数虚部</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y = 5 + 6j</a:t>
            </a:r>
          </a:p>
          <a:p>
            <a:pPr marL="0" indent="0" fontAlgn="auto">
              <a:lnSpc>
                <a:spcPct val="100000"/>
              </a:lnSpc>
              <a:spcBef>
                <a:spcPts val="0"/>
              </a:spcBef>
              <a:buNone/>
            </a:pPr>
            <a:r>
              <a:rPr lang="en-US" sz="2000" b="1" dirty="0">
                <a:latin typeface="Consolas" panose="020B0609020204030204" charset="0"/>
              </a:rPr>
              <a:t>&gt;&gt;&gt; x + y                      #</a:t>
            </a:r>
            <a:r>
              <a:rPr lang="en-US" sz="2000" b="1" dirty="0" err="1">
                <a:latin typeface="Consolas" panose="020B0609020204030204" charset="0"/>
              </a:rPr>
              <a:t>支持复数之间的加、减、乘、除以及幂乘等运算</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(8+10j)</a:t>
            </a:r>
          </a:p>
          <a:p>
            <a:pPr marL="0" indent="0" fontAlgn="auto">
              <a:lnSpc>
                <a:spcPct val="100000"/>
              </a:lnSpc>
              <a:spcBef>
                <a:spcPts val="0"/>
              </a:spcBef>
              <a:buNone/>
            </a:pPr>
            <a:r>
              <a:rPr lang="en-US" sz="2000" b="1" dirty="0">
                <a:latin typeface="Consolas" panose="020B0609020204030204" charset="0"/>
              </a:rPr>
              <a:t>&gt;&gt;&gt; x * y</a:t>
            </a:r>
          </a:p>
          <a:p>
            <a:pPr marL="0" indent="0" fontAlgn="auto">
              <a:lnSpc>
                <a:spcPct val="100000"/>
              </a:lnSpc>
              <a:spcBef>
                <a:spcPts val="0"/>
              </a:spcBef>
              <a:buNone/>
            </a:pPr>
            <a:r>
              <a:rPr lang="en-US" sz="2000" b="1" dirty="0">
                <a:solidFill>
                  <a:srgbClr val="00B0F0"/>
                </a:solidFill>
                <a:latin typeface="Consolas" panose="020B0609020204030204" charset="0"/>
              </a:rPr>
              <a:t>(-9+38j)</a:t>
            </a:r>
          </a:p>
          <a:p>
            <a:pPr marL="0" indent="0" fontAlgn="auto">
              <a:lnSpc>
                <a:spcPct val="100000"/>
              </a:lnSpc>
              <a:spcBef>
                <a:spcPts val="0"/>
              </a:spcBef>
              <a:buNone/>
            </a:pPr>
            <a:r>
              <a:rPr lang="en-US" sz="2000" b="1" dirty="0">
                <a:latin typeface="Consolas" panose="020B0609020204030204" charset="0"/>
              </a:rPr>
              <a:t>&gt;&gt;&gt; abs(x)                     #</a:t>
            </a:r>
            <a:r>
              <a:rPr lang="en-US" sz="2000" b="1" dirty="0" err="1">
                <a:latin typeface="Consolas" panose="020B0609020204030204" charset="0"/>
              </a:rPr>
              <a:t>内置函数abs</a:t>
            </a:r>
            <a:r>
              <a:rPr lang="en-US" sz="2000" b="1" dirty="0">
                <a:latin typeface="Consolas" panose="020B0609020204030204" charset="0"/>
              </a:rPr>
              <a:t>()</a:t>
            </a:r>
            <a:r>
              <a:rPr lang="en-US" sz="2000" b="1" dirty="0" err="1">
                <a:latin typeface="Consolas" panose="020B0609020204030204" charset="0"/>
              </a:rPr>
              <a:t>可用来计算复数的模</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5.0</a:t>
            </a:r>
          </a:p>
          <a:p>
            <a:pPr marL="0" indent="0" fontAlgn="auto">
              <a:lnSpc>
                <a:spcPct val="100000"/>
              </a:lnSpc>
              <a:spcBef>
                <a:spcPts val="0"/>
              </a:spcBef>
              <a:buNone/>
            </a:pPr>
            <a:r>
              <a:rPr lang="en-US" sz="2000" b="1" dirty="0">
                <a:latin typeface="Consolas" panose="020B0609020204030204" charset="0"/>
              </a:rPr>
              <a:t>&gt;&gt;&gt; </a:t>
            </a:r>
            <a:r>
              <a:rPr lang="en-US" sz="2000" b="1" dirty="0" err="1">
                <a:latin typeface="Consolas" panose="020B0609020204030204" charset="0"/>
              </a:rPr>
              <a:t>x.imag</a:t>
            </a:r>
            <a:r>
              <a:rPr lang="en-US" sz="2000" b="1" dirty="0">
                <a:latin typeface="Consolas" panose="020B0609020204030204" charset="0"/>
              </a:rPr>
              <a:t>                     #</a:t>
            </a:r>
            <a:r>
              <a:rPr lang="en-US" sz="2000" b="1" dirty="0" err="1">
                <a:latin typeface="Consolas" panose="020B0609020204030204" charset="0"/>
              </a:rPr>
              <a:t>虚部</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4.0</a:t>
            </a:r>
          </a:p>
          <a:p>
            <a:pPr marL="0" indent="0" fontAlgn="auto">
              <a:lnSpc>
                <a:spcPct val="100000"/>
              </a:lnSpc>
              <a:spcBef>
                <a:spcPts val="0"/>
              </a:spcBef>
              <a:buNone/>
            </a:pPr>
            <a:r>
              <a:rPr lang="en-US" sz="2000" b="1" dirty="0">
                <a:latin typeface="Consolas" panose="020B0609020204030204" charset="0"/>
              </a:rPr>
              <a:t>&gt;&gt;&gt; </a:t>
            </a:r>
            <a:r>
              <a:rPr lang="en-US" sz="2000" b="1" dirty="0" err="1">
                <a:latin typeface="Consolas" panose="020B0609020204030204" charset="0"/>
              </a:rPr>
              <a:t>x.real</a:t>
            </a:r>
            <a:r>
              <a:rPr lang="en-US" sz="2000" b="1" dirty="0">
                <a:latin typeface="Consolas" panose="020B0609020204030204" charset="0"/>
              </a:rPr>
              <a:t>                     #</a:t>
            </a:r>
            <a:r>
              <a:rPr lang="en-US" sz="2000" b="1" dirty="0" err="1">
                <a:latin typeface="Consolas" panose="020B0609020204030204" charset="0"/>
              </a:rPr>
              <a:t>实部</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3.0</a:t>
            </a:r>
          </a:p>
          <a:p>
            <a:pPr marL="0" indent="0" fontAlgn="auto">
              <a:lnSpc>
                <a:spcPct val="100000"/>
              </a:lnSpc>
              <a:spcBef>
                <a:spcPts val="0"/>
              </a:spcBef>
              <a:buNone/>
            </a:pPr>
            <a:r>
              <a:rPr lang="en-US" sz="2000" b="1" dirty="0">
                <a:latin typeface="Consolas" panose="020B0609020204030204" charset="0"/>
              </a:rPr>
              <a:t>&gt;&gt;&gt; </a:t>
            </a:r>
            <a:r>
              <a:rPr lang="en-US" sz="2000" b="1" dirty="0" err="1">
                <a:latin typeface="Consolas" panose="020B0609020204030204" charset="0"/>
              </a:rPr>
              <a:t>x.conjugate</a:t>
            </a:r>
            <a:r>
              <a:rPr lang="en-US" sz="2000" b="1" dirty="0">
                <a:latin typeface="Consolas" panose="020B0609020204030204" charset="0"/>
              </a:rPr>
              <a:t>()              #</a:t>
            </a:r>
            <a:r>
              <a:rPr lang="en-US" sz="2000" b="1" dirty="0" err="1">
                <a:latin typeface="Consolas" panose="020B0609020204030204" charset="0"/>
              </a:rPr>
              <a:t>共轭复数</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(3-4j)</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0515600" cy="5273675"/>
          </a:xfrm>
        </p:spPr>
        <p:txBody>
          <a:bodyPr>
            <a:normAutofit fontScale="92500" lnSpcReduction="10000"/>
          </a:bodyPr>
          <a:lstStyle/>
          <a:p>
            <a:pPr fontAlgn="auto">
              <a:lnSpc>
                <a:spcPct val="150000"/>
              </a:lnSpc>
              <a:buFont typeface="Wingdings" panose="05000000000000000000" charset="0"/>
              <a:buChar char=""/>
            </a:pPr>
            <a:r>
              <a:rPr lang="en-US" sz="2400" b="1" dirty="0"/>
              <a:t>Python 3.6.x支持在数字中间位置使用</a:t>
            </a:r>
            <a:r>
              <a:rPr lang="en-US" sz="2400" b="1" dirty="0">
                <a:solidFill>
                  <a:srgbClr val="FF0000"/>
                </a:solidFill>
              </a:rPr>
              <a:t>单个下划线</a:t>
            </a:r>
            <a:r>
              <a:rPr lang="en-US" sz="2400" b="1" dirty="0"/>
              <a:t>作为分隔来提高数字的可读性，类似于数学上使用逗号作为千位分隔符。</a:t>
            </a:r>
          </a:p>
          <a:p>
            <a:pPr marL="228600" lvl="1">
              <a:lnSpc>
                <a:spcPct val="150000"/>
              </a:lnSpc>
              <a:spcBef>
                <a:spcPts val="1000"/>
              </a:spcBef>
              <a:buFont typeface="Wingdings" panose="05000000000000000000" charset="0"/>
              <a:buChar char=""/>
            </a:pPr>
            <a:r>
              <a:rPr lang="en-US" sz="2400" b="1" dirty="0" err="1"/>
              <a:t>在Python数字中单个下划线可以出现在中间任意位置，但</a:t>
            </a:r>
            <a:r>
              <a:rPr lang="en-US" sz="2400" b="1" dirty="0" err="1">
                <a:solidFill>
                  <a:srgbClr val="FF0000"/>
                </a:solidFill>
              </a:rPr>
              <a:t>不能出现开头和结尾位置，也不能使用多个连续的下划线</a:t>
            </a:r>
            <a:r>
              <a:rPr lang="en-US" sz="2400" b="1" dirty="0" smtClean="0"/>
              <a:t>。</a:t>
            </a:r>
            <a:r>
              <a:rPr lang="zh-CN" altLang="zh-CN" b="1" dirty="0">
                <a:solidFill>
                  <a:srgbClr val="0070C0"/>
                </a:solidFill>
                <a:ea typeface="宋体" panose="02010600030101010101" pitchFamily="2" charset="-122"/>
              </a:rPr>
              <a:t>下划线作为整数或者浮点数的千分位标记，</a:t>
            </a:r>
            <a:r>
              <a:rPr lang="zh-CN" altLang="zh-CN" b="1" dirty="0">
                <a:ea typeface="宋体" panose="02010600030101010101" pitchFamily="2" charset="-122"/>
              </a:rPr>
              <a:t>以增强大数值的可阅读性。二进制、八进制、十六进制则使用下划线区分</a:t>
            </a:r>
            <a:r>
              <a:rPr lang="en-US" altLang="zh-CN" b="1" dirty="0">
                <a:ea typeface="宋体" panose="02010600030101010101" pitchFamily="2" charset="-122"/>
              </a:rPr>
              <a:t>4</a:t>
            </a:r>
            <a:r>
              <a:rPr lang="zh-CN" altLang="zh-CN" b="1" dirty="0">
                <a:ea typeface="宋体" panose="02010600030101010101" pitchFamily="2" charset="-122"/>
              </a:rPr>
              <a:t>位</a:t>
            </a:r>
            <a:r>
              <a:rPr lang="zh-CN" altLang="zh-CN" b="1" dirty="0" smtClean="0">
                <a:ea typeface="宋体" panose="02010600030101010101" pitchFamily="2" charset="-122"/>
              </a:rPr>
              <a:t>标记</a:t>
            </a:r>
            <a:r>
              <a:rPr lang="en-US" altLang="zh-CN" b="1" dirty="0" smtClean="0">
                <a:ea typeface="宋体" panose="02010600030101010101" pitchFamily="2" charset="-122"/>
              </a:rPr>
              <a:t>.</a:t>
            </a:r>
            <a:r>
              <a:rPr lang="x-none" altLang="zh-CN" b="1" kern="100" dirty="0">
                <a:solidFill>
                  <a:srgbClr val="FF0000"/>
                </a:solidFill>
                <a:latin typeface="Times New Roman" panose="02020603050405020304" pitchFamily="18" charset="0"/>
                <a:ea typeface="宋体" panose="02010600030101010101" pitchFamily="2" charset="-122"/>
              </a:rPr>
              <a:t> </a:t>
            </a:r>
            <a:r>
              <a:rPr lang="en-US" sz="2000" b="1" dirty="0" smtClean="0">
                <a:latin typeface="Consolas" panose="020B0609020204030204" charset="0"/>
              </a:rPr>
              <a:t>&gt;&gt;&gt; </a:t>
            </a:r>
            <a:r>
              <a:rPr lang="en-US" sz="2000" b="1" dirty="0">
                <a:latin typeface="Consolas" panose="020B0609020204030204" charset="0"/>
              </a:rPr>
              <a:t>1_000_000</a:t>
            </a:r>
          </a:p>
          <a:p>
            <a:pPr marL="0" indent="0" fontAlgn="auto">
              <a:lnSpc>
                <a:spcPct val="100000"/>
              </a:lnSpc>
              <a:spcBef>
                <a:spcPts val="0"/>
              </a:spcBef>
              <a:buNone/>
            </a:pPr>
            <a:r>
              <a:rPr lang="en-US" sz="2000" b="1" dirty="0">
                <a:solidFill>
                  <a:srgbClr val="00B0F0"/>
                </a:solidFill>
                <a:latin typeface="Consolas" panose="020B0609020204030204" charset="0"/>
              </a:rPr>
              <a:t>1000000</a:t>
            </a:r>
          </a:p>
          <a:p>
            <a:pPr marL="0" indent="0" fontAlgn="auto">
              <a:lnSpc>
                <a:spcPct val="100000"/>
              </a:lnSpc>
              <a:spcBef>
                <a:spcPts val="0"/>
              </a:spcBef>
              <a:buNone/>
            </a:pPr>
            <a:r>
              <a:rPr lang="en-US" sz="2000" b="1" dirty="0">
                <a:latin typeface="Consolas" panose="020B0609020204030204" charset="0"/>
              </a:rPr>
              <a:t>&gt;&gt;&gt; 1_2_3_4</a:t>
            </a:r>
          </a:p>
          <a:p>
            <a:pPr marL="0" indent="0" fontAlgn="auto">
              <a:lnSpc>
                <a:spcPct val="100000"/>
              </a:lnSpc>
              <a:spcBef>
                <a:spcPts val="0"/>
              </a:spcBef>
              <a:buNone/>
            </a:pPr>
            <a:r>
              <a:rPr lang="en-US" sz="2000" b="1" dirty="0">
                <a:solidFill>
                  <a:srgbClr val="00B0F0"/>
                </a:solidFill>
                <a:latin typeface="Consolas" panose="020B0609020204030204" charset="0"/>
              </a:rPr>
              <a:t>1234</a:t>
            </a:r>
          </a:p>
          <a:p>
            <a:pPr marL="0" indent="0" fontAlgn="auto">
              <a:lnSpc>
                <a:spcPct val="100000"/>
              </a:lnSpc>
              <a:spcBef>
                <a:spcPts val="0"/>
              </a:spcBef>
              <a:buNone/>
            </a:pPr>
            <a:r>
              <a:rPr lang="en-US" sz="2000" b="1" dirty="0">
                <a:latin typeface="Consolas" panose="020B0609020204030204" charset="0"/>
              </a:rPr>
              <a:t>&gt;&gt;&gt; 1_2 + 3_4j</a:t>
            </a:r>
          </a:p>
          <a:p>
            <a:pPr marL="0" indent="0" fontAlgn="auto">
              <a:lnSpc>
                <a:spcPct val="100000"/>
              </a:lnSpc>
              <a:spcBef>
                <a:spcPts val="0"/>
              </a:spcBef>
              <a:buNone/>
            </a:pPr>
            <a:r>
              <a:rPr lang="en-US" sz="2000" b="1" dirty="0">
                <a:solidFill>
                  <a:srgbClr val="00B0F0"/>
                </a:solidFill>
                <a:latin typeface="Consolas" panose="020B0609020204030204" charset="0"/>
              </a:rPr>
              <a:t>(12+34j)</a:t>
            </a:r>
          </a:p>
          <a:p>
            <a:pPr marL="0" indent="0" fontAlgn="auto">
              <a:lnSpc>
                <a:spcPct val="100000"/>
              </a:lnSpc>
              <a:spcBef>
                <a:spcPts val="0"/>
              </a:spcBef>
              <a:buNone/>
            </a:pPr>
            <a:r>
              <a:rPr lang="en-US" sz="2000" b="1" dirty="0">
                <a:latin typeface="Consolas" panose="020B0609020204030204" charset="0"/>
              </a:rPr>
              <a:t>&gt;&gt;&gt; 1_2.3_45</a:t>
            </a:r>
          </a:p>
          <a:p>
            <a:pPr marL="0" indent="0" fontAlgn="auto">
              <a:lnSpc>
                <a:spcPct val="100000"/>
              </a:lnSpc>
              <a:spcBef>
                <a:spcPts val="0"/>
              </a:spcBef>
              <a:buNone/>
            </a:pPr>
            <a:r>
              <a:rPr lang="en-US" sz="2000" b="1" dirty="0" smtClean="0">
                <a:solidFill>
                  <a:srgbClr val="00B0F0"/>
                </a:solidFill>
                <a:latin typeface="Consolas" panose="020B0609020204030204" charset="0"/>
              </a:rPr>
              <a:t>12.345</a:t>
            </a:r>
          </a:p>
          <a:p>
            <a:pPr marL="0" lvl="1" indent="0">
              <a:lnSpc>
                <a:spcPct val="100000"/>
              </a:lnSpc>
              <a:spcBef>
                <a:spcPts val="0"/>
              </a:spcBef>
              <a:buNone/>
            </a:pPr>
            <a:r>
              <a:rPr lang="en-US" altLang="zh-CN" b="1" kern="100" dirty="0" smtClean="0">
                <a:solidFill>
                  <a:srgbClr val="FF0000"/>
                </a:solidFill>
                <a:latin typeface="Times New Roman" panose="02020603050405020304" pitchFamily="18" charset="0"/>
                <a:ea typeface="宋体" panose="02010600030101010101" pitchFamily="2" charset="-122"/>
              </a:rPr>
              <a:t>&gt;&gt;&gt;</a:t>
            </a:r>
            <a:r>
              <a:rPr lang="x-none" altLang="zh-CN" b="1" kern="100" dirty="0" smtClean="0">
                <a:solidFill>
                  <a:srgbClr val="FF0000"/>
                </a:solidFill>
                <a:latin typeface="Times New Roman" panose="02020603050405020304" pitchFamily="18" charset="0"/>
                <a:ea typeface="宋体" panose="02010600030101010101" pitchFamily="2" charset="-122"/>
              </a:rPr>
              <a:t>0x_FF_FF_FF_FF</a:t>
            </a:r>
            <a:endParaRPr lang="en-US" altLang="zh-CN" b="1" dirty="0">
              <a:ea typeface="宋体" panose="02010600030101010101" pitchFamily="2" charset="-122"/>
            </a:endParaRPr>
          </a:p>
          <a:p>
            <a:pPr marL="0" indent="0" fontAlgn="auto">
              <a:lnSpc>
                <a:spcPct val="100000"/>
              </a:lnSpc>
              <a:spcBef>
                <a:spcPts val="0"/>
              </a:spcBef>
              <a:buNone/>
            </a:pPr>
            <a:endParaRPr lang="en-US" sz="2000" b="1" dirty="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2.1.3  </a:t>
            </a:r>
            <a:r>
              <a:rPr lang="zh-CN" altLang="en-US"/>
              <a:t>字符串</a:t>
            </a:r>
          </a:p>
        </p:txBody>
      </p:sp>
      <p:sp>
        <p:nvSpPr>
          <p:cNvPr id="3" name="Content Placeholder 2"/>
          <p:cNvSpPr>
            <a:spLocks noGrp="1"/>
          </p:cNvSpPr>
          <p:nvPr>
            <p:ph idx="1"/>
          </p:nvPr>
        </p:nvSpPr>
        <p:spPr/>
        <p:txBody>
          <a:bodyPr>
            <a:normAutofit lnSpcReduction="10000"/>
          </a:bodyPr>
          <a:lstStyle/>
          <a:p>
            <a:pPr fontAlgn="auto">
              <a:lnSpc>
                <a:spcPct val="150000"/>
              </a:lnSpc>
            </a:pPr>
            <a:r>
              <a:rPr lang="en-US" sz="2400" b="1" dirty="0"/>
              <a:t>在Python中，没有字符常量和变量的概念，只有字符串类型的常量和变量，</a:t>
            </a:r>
            <a:r>
              <a:rPr lang="en-US" sz="2400" b="1" dirty="0">
                <a:solidFill>
                  <a:srgbClr val="FF0000"/>
                </a:solidFill>
              </a:rPr>
              <a:t>单个字符也是字符串</a:t>
            </a:r>
            <a:r>
              <a:rPr lang="en-US" sz="2400" b="1" dirty="0"/>
              <a:t>。使用</a:t>
            </a:r>
            <a:r>
              <a:rPr lang="en-US" sz="2400" b="1" dirty="0">
                <a:solidFill>
                  <a:srgbClr val="FF0000"/>
                </a:solidFill>
              </a:rPr>
              <a:t>单引号</a:t>
            </a:r>
            <a:r>
              <a:rPr lang="en-US" sz="2400" b="1" dirty="0"/>
              <a:t>、</a:t>
            </a:r>
            <a:r>
              <a:rPr lang="en-US" sz="2400" b="1" dirty="0">
                <a:solidFill>
                  <a:srgbClr val="FF0000"/>
                </a:solidFill>
              </a:rPr>
              <a:t>双引号</a:t>
            </a:r>
            <a:r>
              <a:rPr lang="en-US" sz="2400" b="1" dirty="0"/>
              <a:t>、</a:t>
            </a:r>
            <a:r>
              <a:rPr lang="en-US" sz="2400" b="1" dirty="0">
                <a:solidFill>
                  <a:srgbClr val="FF0000"/>
                </a:solidFill>
              </a:rPr>
              <a:t>三单引号</a:t>
            </a:r>
            <a:r>
              <a:rPr lang="en-US" sz="2400" b="1" dirty="0"/>
              <a:t>、</a:t>
            </a:r>
            <a:r>
              <a:rPr lang="en-US" sz="2400" b="1" dirty="0">
                <a:solidFill>
                  <a:srgbClr val="FF0000"/>
                </a:solidFill>
              </a:rPr>
              <a:t>三双引号</a:t>
            </a:r>
            <a:r>
              <a:rPr lang="en-US" sz="2400" b="1" dirty="0"/>
              <a:t>作为定界符（delimiter）来表示字符串，并且</a:t>
            </a:r>
            <a:r>
              <a:rPr lang="en-US" sz="2400" b="1" dirty="0">
                <a:solidFill>
                  <a:srgbClr val="FF0000"/>
                </a:solidFill>
              </a:rPr>
              <a:t>不同的定界符之间可以</a:t>
            </a:r>
            <a:r>
              <a:rPr lang="en-US" sz="2400" b="1" u="sng" dirty="0">
                <a:solidFill>
                  <a:srgbClr val="FF0000"/>
                </a:solidFill>
              </a:rPr>
              <a:t>互相嵌套</a:t>
            </a:r>
            <a:r>
              <a:rPr lang="en-US" sz="2400" b="1" dirty="0"/>
              <a:t>。</a:t>
            </a:r>
          </a:p>
          <a:p>
            <a:pPr fontAlgn="auto">
              <a:lnSpc>
                <a:spcPct val="150000"/>
              </a:lnSpc>
            </a:pPr>
            <a:r>
              <a:rPr lang="en-US" sz="2400" b="1" dirty="0"/>
              <a:t>Python 3.x全面支持中文，中文和英文字母都作为一个字符对待，甚至</a:t>
            </a:r>
            <a:r>
              <a:rPr lang="en-US" sz="2400" b="1" dirty="0">
                <a:solidFill>
                  <a:srgbClr val="FF0000"/>
                </a:solidFill>
              </a:rPr>
              <a:t>可以使用中文作为变量名</a:t>
            </a:r>
            <a:r>
              <a:rPr lang="en-US" sz="2400" b="1" dirty="0"/>
              <a:t>。</a:t>
            </a:r>
          </a:p>
          <a:p>
            <a:pPr fontAlgn="auto">
              <a:lnSpc>
                <a:spcPct val="150000"/>
              </a:lnSpc>
            </a:pPr>
            <a:r>
              <a:rPr lang="en-US" sz="2400" b="1" dirty="0" err="1"/>
              <a:t>除了支持使用加号运算符连接字符串以外，Python字符串还提供了大量的方法支持</a:t>
            </a:r>
            <a:r>
              <a:rPr lang="zh-CN" altLang="en-US" sz="2400" b="1" dirty="0"/>
              <a:t>格式化、</a:t>
            </a:r>
            <a:r>
              <a:rPr lang="en-US" sz="2400" b="1" dirty="0" err="1"/>
              <a:t>查找、替换、排版等操作</a:t>
            </a:r>
            <a:r>
              <a:rPr lang="en-US" sz="2400" b="1" dirty="0" smtClean="0"/>
              <a:t>。</a:t>
            </a:r>
          </a:p>
          <a:p>
            <a:pPr fontAlgn="auto">
              <a:lnSpc>
                <a:spcPct val="150000"/>
              </a:lnSpc>
            </a:pPr>
            <a:r>
              <a:rPr lang="zh-CN" altLang="en-US" sz="2400" b="1" dirty="0" smtClean="0"/>
              <a:t>字符串不能和整数做加减运算。</a:t>
            </a:r>
            <a:endParaRPr lang="en-US" sz="2400" b="1"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2.1.3  </a:t>
            </a:r>
            <a:r>
              <a:rPr lang="zh-CN" altLang="en-US">
                <a:sym typeface="+mn-ea"/>
              </a:rPr>
              <a:t>字符串</a:t>
            </a:r>
            <a:endParaRPr lang="en-US"/>
          </a:p>
        </p:txBody>
      </p:sp>
      <p:sp>
        <p:nvSpPr>
          <p:cNvPr id="3" name="Content Placeholder 2"/>
          <p:cNvSpPr>
            <a:spLocks noGrp="1"/>
          </p:cNvSpPr>
          <p:nvPr>
            <p:ph idx="1"/>
          </p:nvPr>
        </p:nvSpPr>
        <p:spPr>
          <a:xfrm>
            <a:off x="838200" y="1321435"/>
            <a:ext cx="10515600" cy="5109845"/>
          </a:xfrm>
        </p:spPr>
        <p:txBody>
          <a:bodyPr>
            <a:normAutofit fontScale="92500" lnSpcReduction="10000"/>
          </a:bodyPr>
          <a:lstStyle/>
          <a:p>
            <a:pPr marL="0" indent="0" fontAlgn="auto">
              <a:lnSpc>
                <a:spcPct val="100000"/>
              </a:lnSpc>
              <a:spcBef>
                <a:spcPts val="0"/>
              </a:spcBef>
              <a:buNone/>
            </a:pPr>
            <a:r>
              <a:rPr lang="en-US" sz="2000" b="1" dirty="0">
                <a:latin typeface="Consolas" panose="020B0609020204030204" charset="0"/>
              </a:rPr>
              <a:t>&gt;&gt;&gt; x = 'Hello world.'                  #</a:t>
            </a:r>
            <a:r>
              <a:rPr lang="en-US" sz="2000" b="1" dirty="0" err="1">
                <a:latin typeface="Consolas" panose="020B0609020204030204" charset="0"/>
              </a:rPr>
              <a:t>使用单引号作为定界符</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x = "Python is a great language."   #</a:t>
            </a:r>
            <a:r>
              <a:rPr lang="en-US" sz="2000" b="1" dirty="0" err="1">
                <a:latin typeface="Consolas" panose="020B0609020204030204" charset="0"/>
              </a:rPr>
              <a:t>使用双引号作为定界符</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x = '''Tom said, "Let's go."'''     #</a:t>
            </a:r>
            <a:r>
              <a:rPr lang="en-US" sz="2000" b="1" dirty="0" err="1">
                <a:solidFill>
                  <a:srgbClr val="FF0000"/>
                </a:solidFill>
                <a:latin typeface="Consolas" panose="020B0609020204030204" charset="0"/>
              </a:rPr>
              <a:t>不同定界符之间可以互相嵌套</a:t>
            </a:r>
            <a:endParaRPr lang="en-US" sz="2000" b="1" dirty="0">
              <a:solidFill>
                <a:srgbClr val="FF0000"/>
              </a:solidFill>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print(x)</a:t>
            </a:r>
          </a:p>
          <a:p>
            <a:pPr marL="0" indent="0" fontAlgn="auto">
              <a:lnSpc>
                <a:spcPct val="100000"/>
              </a:lnSpc>
              <a:spcBef>
                <a:spcPts val="0"/>
              </a:spcBef>
              <a:buNone/>
            </a:pPr>
            <a:r>
              <a:rPr lang="en-US" sz="2000" b="1" dirty="0">
                <a:solidFill>
                  <a:srgbClr val="00B0F0"/>
                </a:solidFill>
                <a:latin typeface="Consolas" panose="020B0609020204030204" charset="0"/>
              </a:rPr>
              <a:t>Tom said, "Let's go."</a:t>
            </a:r>
          </a:p>
          <a:p>
            <a:pPr marL="0" indent="0" fontAlgn="auto">
              <a:lnSpc>
                <a:spcPct val="100000"/>
              </a:lnSpc>
              <a:spcBef>
                <a:spcPts val="0"/>
              </a:spcBef>
              <a:buNone/>
            </a:pPr>
            <a:r>
              <a:rPr lang="en-US" sz="2000" b="1" dirty="0">
                <a:latin typeface="Consolas" panose="020B0609020204030204" charset="0"/>
              </a:rPr>
              <a:t>&gt;&gt;&gt; x = 'good ' + 'morning'             #</a:t>
            </a:r>
            <a:r>
              <a:rPr lang="en-US" sz="2000" b="1" dirty="0" err="1">
                <a:latin typeface="Consolas" panose="020B0609020204030204" charset="0"/>
              </a:rPr>
              <a:t>连接字符串</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x</a:t>
            </a:r>
          </a:p>
          <a:p>
            <a:pPr marL="0" indent="0" fontAlgn="auto">
              <a:lnSpc>
                <a:spcPct val="100000"/>
              </a:lnSpc>
              <a:spcBef>
                <a:spcPts val="0"/>
              </a:spcBef>
              <a:buNone/>
            </a:pPr>
            <a:r>
              <a:rPr lang="en-US" sz="2000" b="1" dirty="0">
                <a:solidFill>
                  <a:srgbClr val="00B0F0"/>
                </a:solidFill>
                <a:latin typeface="Consolas" panose="020B0609020204030204" charset="0"/>
              </a:rPr>
              <a:t>'good morning'</a:t>
            </a:r>
          </a:p>
          <a:p>
            <a:pPr marL="0" indent="0" fontAlgn="auto">
              <a:lnSpc>
                <a:spcPct val="100000"/>
              </a:lnSpc>
              <a:spcBef>
                <a:spcPts val="0"/>
              </a:spcBef>
              <a:buNone/>
            </a:pPr>
            <a:r>
              <a:rPr lang="en-US" sz="2000" b="1" dirty="0">
                <a:latin typeface="Consolas" panose="020B0609020204030204" charset="0"/>
              </a:rPr>
              <a:t>&gt;&gt;&gt; x = 'good ''morning'                #</a:t>
            </a:r>
            <a:r>
              <a:rPr lang="en-US" sz="2000" b="1" dirty="0" err="1">
                <a:latin typeface="Consolas" panose="020B0609020204030204" charset="0"/>
              </a:rPr>
              <a:t>连接字符串，仅适用于字符串常量</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x</a:t>
            </a:r>
          </a:p>
          <a:p>
            <a:pPr marL="0" indent="0" fontAlgn="auto">
              <a:lnSpc>
                <a:spcPct val="100000"/>
              </a:lnSpc>
              <a:spcBef>
                <a:spcPts val="0"/>
              </a:spcBef>
              <a:buNone/>
            </a:pPr>
            <a:r>
              <a:rPr lang="en-US" sz="2000" b="1" dirty="0">
                <a:solidFill>
                  <a:srgbClr val="00B0F0"/>
                </a:solidFill>
                <a:latin typeface="Consolas" panose="020B0609020204030204" charset="0"/>
              </a:rPr>
              <a:t>'good morning'</a:t>
            </a:r>
          </a:p>
          <a:p>
            <a:pPr marL="0" indent="0" fontAlgn="auto">
              <a:lnSpc>
                <a:spcPct val="100000"/>
              </a:lnSpc>
              <a:spcBef>
                <a:spcPts val="0"/>
              </a:spcBef>
              <a:buNone/>
            </a:pPr>
            <a:r>
              <a:rPr lang="en-US" sz="2000" b="1" dirty="0">
                <a:latin typeface="Consolas" panose="020B0609020204030204" charset="0"/>
              </a:rPr>
              <a:t>&gt;&gt;&gt; x = 'good </a:t>
            </a:r>
            <a:r>
              <a:rPr lang="en-US" altLang="zh-CN" sz="2000" b="1" dirty="0">
                <a:latin typeface="Consolas" panose="020B0609020204030204" charset="0"/>
              </a:rPr>
              <a:t>'</a:t>
            </a:r>
            <a:endParaRPr lang="en-US" sz="2000" b="1" dirty="0" smtClean="0">
              <a:latin typeface="Consolas" panose="020B0609020204030204" charset="0"/>
            </a:endParaRPr>
          </a:p>
          <a:p>
            <a:pPr marL="0" indent="0" fontAlgn="auto">
              <a:lnSpc>
                <a:spcPct val="100000"/>
              </a:lnSpc>
              <a:spcBef>
                <a:spcPts val="0"/>
              </a:spcBef>
              <a:buNone/>
            </a:pPr>
            <a:r>
              <a:rPr lang="en-US" sz="2000" b="1" dirty="0" smtClean="0">
                <a:latin typeface="Consolas" panose="020B0609020204030204" charset="0"/>
              </a:rPr>
              <a:t>&gt;&gt;&gt; id(x)       #</a:t>
            </a:r>
            <a:r>
              <a:rPr lang="zh-CN" altLang="en-US" sz="2000" b="1" dirty="0" smtClean="0">
                <a:latin typeface="Consolas" panose="020B0609020204030204" charset="0"/>
              </a:rPr>
              <a:t>查看</a:t>
            </a:r>
            <a:r>
              <a:rPr lang="en-US" altLang="zh-CN" sz="2000" b="1" dirty="0" smtClean="0">
                <a:latin typeface="Consolas" panose="020B0609020204030204" charset="0"/>
              </a:rPr>
              <a:t>x</a:t>
            </a:r>
            <a:r>
              <a:rPr lang="zh-CN" altLang="en-US" sz="2000" b="1" dirty="0" smtClean="0">
                <a:latin typeface="Consolas" panose="020B0609020204030204" charset="0"/>
              </a:rPr>
              <a:t>的内存地址</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x = </a:t>
            </a:r>
            <a:r>
              <a:rPr lang="en-US" sz="2000" b="1" dirty="0" err="1">
                <a:latin typeface="Consolas" panose="020B0609020204030204" charset="0"/>
              </a:rPr>
              <a:t>x'morning</a:t>
            </a:r>
            <a:r>
              <a:rPr lang="en-US" sz="2000" b="1" dirty="0">
                <a:latin typeface="Consolas" panose="020B0609020204030204" charset="0"/>
              </a:rPr>
              <a:t>'                      #</a:t>
            </a:r>
            <a:r>
              <a:rPr lang="en-US" sz="2000" b="1" dirty="0" err="1">
                <a:latin typeface="Consolas" panose="020B0609020204030204" charset="0"/>
              </a:rPr>
              <a:t>不适用于字符串变量</a:t>
            </a:r>
            <a:endParaRPr lang="en-US" sz="2000" b="1" dirty="0">
              <a:latin typeface="Consolas" panose="020B0609020204030204" charset="0"/>
            </a:endParaRPr>
          </a:p>
          <a:p>
            <a:pPr marL="0" indent="0" fontAlgn="auto">
              <a:lnSpc>
                <a:spcPct val="100000"/>
              </a:lnSpc>
              <a:spcBef>
                <a:spcPts val="0"/>
              </a:spcBef>
              <a:buNone/>
            </a:pPr>
            <a:r>
              <a:rPr lang="en-US" sz="2000" b="1" dirty="0" err="1">
                <a:solidFill>
                  <a:srgbClr val="FF0000"/>
                </a:solidFill>
                <a:latin typeface="Consolas" panose="020B0609020204030204" charset="0"/>
              </a:rPr>
              <a:t>SyntaxError</a:t>
            </a:r>
            <a:r>
              <a:rPr lang="en-US" sz="2000" b="1" dirty="0">
                <a:solidFill>
                  <a:srgbClr val="FF0000"/>
                </a:solidFill>
                <a:latin typeface="Consolas" panose="020B0609020204030204" charset="0"/>
              </a:rPr>
              <a:t>: invalid syntax</a:t>
            </a:r>
          </a:p>
          <a:p>
            <a:pPr marL="0" indent="0" fontAlgn="auto">
              <a:lnSpc>
                <a:spcPct val="100000"/>
              </a:lnSpc>
              <a:spcBef>
                <a:spcPts val="0"/>
              </a:spcBef>
              <a:buNone/>
            </a:pPr>
            <a:r>
              <a:rPr lang="en-US" sz="2000" b="1" dirty="0">
                <a:latin typeface="Consolas" panose="020B0609020204030204" charset="0"/>
              </a:rPr>
              <a:t>&gt;&gt;&gt; x = x + 'morning'                   #</a:t>
            </a:r>
            <a:r>
              <a:rPr lang="en-US" sz="2000" b="1" dirty="0" err="1">
                <a:latin typeface="Consolas" panose="020B0609020204030204" charset="0"/>
              </a:rPr>
              <a:t>字符串变量之间的连接可以使用加号</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x</a:t>
            </a:r>
          </a:p>
          <a:p>
            <a:pPr marL="0" indent="0" fontAlgn="auto">
              <a:lnSpc>
                <a:spcPct val="100000"/>
              </a:lnSpc>
              <a:spcBef>
                <a:spcPts val="0"/>
              </a:spcBef>
              <a:buNone/>
            </a:pPr>
            <a:r>
              <a:rPr lang="en-US" sz="2000" b="1" dirty="0">
                <a:solidFill>
                  <a:srgbClr val="00B0F0"/>
                </a:solidFill>
                <a:latin typeface="Consolas" panose="020B0609020204030204" charset="0"/>
              </a:rPr>
              <a:t>'good </a:t>
            </a:r>
            <a:r>
              <a:rPr lang="en-US" sz="2000" b="1" dirty="0" smtClean="0">
                <a:solidFill>
                  <a:srgbClr val="00B0F0"/>
                </a:solidFill>
                <a:latin typeface="Consolas" panose="020B0609020204030204" charset="0"/>
              </a:rPr>
              <a:t>morning‘</a:t>
            </a:r>
          </a:p>
          <a:p>
            <a:pPr marL="0" indent="0" fontAlgn="auto">
              <a:lnSpc>
                <a:spcPct val="100000"/>
              </a:lnSpc>
              <a:spcBef>
                <a:spcPts val="0"/>
              </a:spcBef>
              <a:buNone/>
            </a:pPr>
            <a:r>
              <a:rPr lang="en-US" sz="2000" b="1" dirty="0" smtClean="0">
                <a:latin typeface="Consolas" panose="020B0609020204030204" charset="0"/>
              </a:rPr>
              <a:t>&gt;&gt;&gt;id(x) </a:t>
            </a:r>
            <a:r>
              <a:rPr lang="en-US" altLang="zh-CN" sz="2000" b="1" dirty="0">
                <a:latin typeface="Consolas" panose="020B0609020204030204" charset="0"/>
              </a:rPr>
              <a:t>#</a:t>
            </a:r>
            <a:r>
              <a:rPr lang="zh-CN" altLang="en-US" sz="2000" b="1" dirty="0">
                <a:latin typeface="Consolas" panose="020B0609020204030204" charset="0"/>
              </a:rPr>
              <a:t>查看</a:t>
            </a:r>
            <a:r>
              <a:rPr lang="en-US" altLang="zh-CN" sz="2000" b="1" dirty="0">
                <a:latin typeface="Consolas" panose="020B0609020204030204" charset="0"/>
              </a:rPr>
              <a:t>x</a:t>
            </a:r>
            <a:r>
              <a:rPr lang="zh-CN" altLang="en-US" sz="2000" b="1" dirty="0">
                <a:latin typeface="Consolas" panose="020B0609020204030204" charset="0"/>
              </a:rPr>
              <a:t>的内存</a:t>
            </a:r>
            <a:r>
              <a:rPr lang="zh-CN" altLang="en-US" sz="2000" b="1" dirty="0" smtClean="0">
                <a:latin typeface="Consolas" panose="020B0609020204030204" charset="0"/>
              </a:rPr>
              <a:t>地址，不同的</a:t>
            </a:r>
            <a:r>
              <a:rPr lang="en-US" altLang="zh-CN" sz="2000" b="1" dirty="0" smtClean="0">
                <a:latin typeface="Consolas" panose="020B0609020204030204" charset="0"/>
              </a:rPr>
              <a:t>id</a:t>
            </a:r>
            <a:r>
              <a:rPr lang="zh-CN" altLang="en-US" sz="2000" b="1" dirty="0" smtClean="0">
                <a:latin typeface="Consolas" panose="020B0609020204030204" charset="0"/>
              </a:rPr>
              <a:t>，说明是</a:t>
            </a:r>
            <a:r>
              <a:rPr lang="en-US" altLang="zh-CN" sz="2000" b="1" dirty="0" smtClean="0">
                <a:latin typeface="Consolas" panose="020B0609020204030204" charset="0"/>
              </a:rPr>
              <a:t>x</a:t>
            </a:r>
            <a:r>
              <a:rPr lang="zh-CN" altLang="en-US" sz="2000" b="1" dirty="0" smtClean="0">
                <a:latin typeface="Consolas" panose="020B0609020204030204" charset="0"/>
              </a:rPr>
              <a:t>存放了一个新的字符串地址</a:t>
            </a:r>
            <a:endParaRPr lang="en-US" sz="2000" b="1" dirty="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16</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091" y="4689475"/>
            <a:ext cx="1704975" cy="1666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2.1.4  </a:t>
            </a:r>
            <a:r>
              <a:rPr lang="zh-CN" altLang="en-US"/>
              <a:t>列表、元组、字典、集合</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17</a:t>
            </a:fld>
            <a:endParaRPr lang="zh-CN" altLang="en-US"/>
          </a:p>
        </p:txBody>
      </p:sp>
      <p:graphicFrame>
        <p:nvGraphicFramePr>
          <p:cNvPr id="3" name="表格 -1"/>
          <p:cNvGraphicFramePr>
            <a:graphicFrameLocks noGrp="1"/>
          </p:cNvGraphicFramePr>
          <p:nvPr>
            <p:ph idx="1"/>
            <p:extLst>
              <p:ext uri="{D42A27DB-BD31-4B8C-83A1-F6EECF244321}">
                <p14:modId xmlns:p14="http://schemas.microsoft.com/office/powerpoint/2010/main" val="699740370"/>
              </p:ext>
            </p:extLst>
          </p:nvPr>
        </p:nvGraphicFramePr>
        <p:xfrm>
          <a:off x="838200" y="1321435"/>
          <a:ext cx="10794365" cy="5094605"/>
        </p:xfrm>
        <a:graphic>
          <a:graphicData uri="http://schemas.openxmlformats.org/drawingml/2006/table">
            <a:tbl>
              <a:tblPr firstRow="1" bandRow="1">
                <a:tableStyleId>{5940675A-B579-460E-94D1-54222C63F5DA}</a:tableStyleId>
              </a:tblPr>
              <a:tblGrid>
                <a:gridCol w="2138680">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918335">
                  <a:extLst>
                    <a:ext uri="{9D8B030D-6E8A-4147-A177-3AD203B41FA5}">
                      <a16:colId xmlns:a16="http://schemas.microsoft.com/office/drawing/2014/main" val="20002"/>
                    </a:ext>
                  </a:extLst>
                </a:gridCol>
                <a:gridCol w="2748915">
                  <a:extLst>
                    <a:ext uri="{9D8B030D-6E8A-4147-A177-3AD203B41FA5}">
                      <a16:colId xmlns:a16="http://schemas.microsoft.com/office/drawing/2014/main" val="20003"/>
                    </a:ext>
                  </a:extLst>
                </a:gridCol>
                <a:gridCol w="1863090">
                  <a:extLst>
                    <a:ext uri="{9D8B030D-6E8A-4147-A177-3AD203B41FA5}">
                      <a16:colId xmlns:a16="http://schemas.microsoft.com/office/drawing/2014/main" val="20004"/>
                    </a:ext>
                  </a:extLst>
                </a:gridCol>
              </a:tblGrid>
              <a:tr h="341630">
                <a:tc>
                  <a:txBody>
                    <a:bodyPr/>
                    <a:lstStyle/>
                    <a:p>
                      <a:pPr>
                        <a:buNone/>
                      </a:pPr>
                      <a:r>
                        <a:rPr lang="en-US" altLang="zh-CN" sz="1800" b="1" dirty="0">
                          <a:latin typeface="宋体" panose="02010600030101010101" pitchFamily="2" charset="-122"/>
                          <a:ea typeface="宋体" panose="02010600030101010101" pitchFamily="2" charset="-122"/>
                          <a:cs typeface="宋体" panose="02010600030101010101" pitchFamily="2" charset="-122"/>
                        </a:rPr>
                        <a:t> </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列表</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元组</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字典</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集合</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11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b="1" dirty="0">
                          <a:solidFill>
                            <a:srgbClr val="00B0F0"/>
                          </a:solidFill>
                          <a:latin typeface="宋体" panose="02010600030101010101" pitchFamily="2" charset="-122"/>
                          <a:ea typeface="宋体" panose="02010600030101010101" pitchFamily="2" charset="-122"/>
                          <a:cs typeface="宋体" panose="02010600030101010101" pitchFamily="2" charset="-122"/>
                        </a:rPr>
                        <a:t>list</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b="1" dirty="0">
                          <a:solidFill>
                            <a:srgbClr val="00B0F0"/>
                          </a:solidFill>
                          <a:latin typeface="宋体" panose="02010600030101010101" pitchFamily="2" charset="-122"/>
                          <a:ea typeface="宋体" panose="02010600030101010101" pitchFamily="2" charset="-122"/>
                          <a:cs typeface="宋体" panose="02010600030101010101" pitchFamily="2" charset="-122"/>
                        </a:rPr>
                        <a:t>tuple</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b="1">
                          <a:solidFill>
                            <a:srgbClr val="00B0F0"/>
                          </a:solidFill>
                          <a:latin typeface="宋体" panose="02010600030101010101" pitchFamily="2" charset="-122"/>
                          <a:ea typeface="宋体" panose="02010600030101010101" pitchFamily="2" charset="-122"/>
                          <a:cs typeface="宋体" panose="02010600030101010101" pitchFamily="2" charset="-122"/>
                        </a:rPr>
                        <a:t>dict</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b="1">
                          <a:solidFill>
                            <a:srgbClr val="00B0F0"/>
                          </a:solidFill>
                          <a:latin typeface="宋体" panose="02010600030101010101" pitchFamily="2" charset="-122"/>
                          <a:ea typeface="宋体" panose="02010600030101010101" pitchFamily="2" charset="-122"/>
                          <a:cs typeface="宋体" panose="02010600030101010101" pitchFamily="2" charset="-122"/>
                        </a:rPr>
                        <a:t>set</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40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定界符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方括号</a:t>
                      </a:r>
                      <a:r>
                        <a:rPr lang="en-US" altLang="zh-CN" sz="1800" b="1">
                          <a:latin typeface="宋体" panose="02010600030101010101" pitchFamily="2" charset="-122"/>
                          <a:ea typeface="宋体" panose="02010600030101010101" pitchFamily="2" charset="-122"/>
                          <a:cs typeface="宋体" panose="02010600030101010101" pitchFamily="2" charset="-122"/>
                        </a:rPr>
                        <a:t>[]</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圆括号</a:t>
                      </a:r>
                      <a:r>
                        <a:rPr lang="en-US" altLang="zh-CN" sz="1800" b="1" dirty="0">
                          <a:latin typeface="宋体" panose="02010600030101010101" pitchFamily="2" charset="-122"/>
                          <a:ea typeface="宋体" panose="02010600030101010101" pitchFamily="2" charset="-122"/>
                          <a:cs typeface="宋体" panose="02010600030101010101" pitchFamily="2" charset="-122"/>
                        </a:rPr>
                        <a:t>()</a:t>
                      </a:r>
                      <a:endParaRPr lang="zh-CN" altLang="en-US" sz="1800" b="1" dirty="0">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大括号</a:t>
                      </a:r>
                      <a:r>
                        <a:rPr lang="en-US" altLang="zh-CN" sz="1800" b="1">
                          <a:latin typeface="宋体" panose="02010600030101010101" pitchFamily="2" charset="-122"/>
                          <a:ea typeface="宋体" panose="02010600030101010101" pitchFamily="2" charset="-122"/>
                          <a:cs typeface="宋体" panose="02010600030101010101" pitchFamily="2" charset="-122"/>
                        </a:rPr>
                        <a:t>{}</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大括号</a:t>
                      </a:r>
                      <a:r>
                        <a:rPr lang="en-US" altLang="zh-CN" sz="1800" b="1">
                          <a:latin typeface="宋体" panose="02010600030101010101" pitchFamily="2" charset="-122"/>
                          <a:ea typeface="宋体" panose="02010600030101010101" pitchFamily="2" charset="-122"/>
                          <a:cs typeface="宋体" panose="02010600030101010101" pitchFamily="2" charset="-122"/>
                        </a:rPr>
                        <a:t>{}</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8770">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是否有序</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47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40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元素分隔符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逗号</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405">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键</a:t>
                      </a:r>
                      <a:r>
                        <a:rPr lang="en-US" altLang="zh-CN" sz="1800" b="1">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值</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835">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对元素值的要求</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无</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b="1" dirty="0">
                          <a:latin typeface="宋体" panose="02010600030101010101" pitchFamily="2" charset="-122"/>
                          <a:ea typeface="宋体" panose="02010600030101010101" pitchFamily="2" charset="-122"/>
                          <a:cs typeface="宋体" panose="02010600030101010101" pitchFamily="2" charset="-122"/>
                        </a:rPr>
                        <a:t>“</a:t>
                      </a:r>
                      <a:r>
                        <a:rPr lang="zh-CN" altLang="en-US" sz="1800" b="1" dirty="0">
                          <a:latin typeface="宋体" panose="02010600030101010101" pitchFamily="2" charset="-122"/>
                          <a:ea typeface="宋体" panose="02010600030101010101" pitchFamily="2" charset="-122"/>
                          <a:cs typeface="宋体" panose="02010600030101010101" pitchFamily="2" charset="-122"/>
                        </a:rPr>
                        <a:t>键”必须可哈希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latin typeface="宋体" panose="02010600030101010101" pitchFamily="2" charset="-122"/>
                          <a:ea typeface="宋体" panose="02010600030101010101" pitchFamily="2" charset="-122"/>
                          <a:cs typeface="宋体" panose="02010600030101010101" pitchFamily="2" charset="-122"/>
                        </a:rPr>
                        <a:t>必须可哈希</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97535">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00B0F0"/>
                          </a:solidFill>
                          <a:latin typeface="宋体" panose="02010600030101010101" pitchFamily="2" charset="-122"/>
                          <a:ea typeface="宋体" panose="02010600030101010101" pitchFamily="2" charset="-122"/>
                          <a:cs typeface="宋体" panose="02010600030101010101" pitchFamily="2" charset="-122"/>
                        </a:rPr>
                        <a:t>是</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800" b="1">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00B0F0"/>
                          </a:solidFill>
                          <a:latin typeface="宋体" panose="02010600030101010101" pitchFamily="2" charset="-122"/>
                          <a:ea typeface="宋体" panose="02010600030101010101" pitchFamily="2" charset="-122"/>
                          <a:cs typeface="宋体" panose="02010600030101010101" pitchFamily="2" charset="-122"/>
                        </a:rPr>
                        <a:t>否</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8770">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元素查找速度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非常慢</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很慢</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非常快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非常快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8470">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p>
                  </a:txBody>
                  <a:tcPr marL="0" marR="0" marT="36195" marB="36195">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p>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p>
                  </a:txBody>
                  <a:tcPr marL="0" marR="0" marT="36195" marB="36195">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不允许</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a:solidFill>
                            <a:srgbClr val="FF0000"/>
                          </a:solidFill>
                          <a:latin typeface="宋体" panose="02010600030101010101" pitchFamily="2" charset="-122"/>
                          <a:ea typeface="宋体" panose="02010600030101010101" pitchFamily="2" charset="-122"/>
                          <a:cs typeface="宋体" panose="02010600030101010101" pitchFamily="2" charset="-122"/>
                        </a:rPr>
                        <a:t>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快</a:t>
                      </a:r>
                    </a:p>
                  </a:txBody>
                  <a:tcPr marL="0" marR="0" marT="36195" marB="36195">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2.1.4  </a:t>
            </a:r>
            <a:r>
              <a:rPr lang="zh-CN" altLang="en-US">
                <a:sym typeface="+mn-ea"/>
              </a:rPr>
              <a:t>列表、元组、字典、集合</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b="1" dirty="0">
                <a:latin typeface="Consolas" panose="020B0609020204030204" charset="0"/>
              </a:rPr>
              <a:t>&gt;&gt;&gt; </a:t>
            </a:r>
            <a:r>
              <a:rPr lang="en-US" sz="2000" b="1" dirty="0" err="1">
                <a:latin typeface="Consolas" panose="020B0609020204030204" charset="0"/>
              </a:rPr>
              <a:t>x_list</a:t>
            </a:r>
            <a:r>
              <a:rPr lang="en-US" sz="2000" b="1" dirty="0">
                <a:latin typeface="Consolas" panose="020B0609020204030204" charset="0"/>
              </a:rPr>
              <a:t> = [1, 2, 3]                 #</a:t>
            </a:r>
            <a:r>
              <a:rPr lang="en-US" sz="2000" b="1" dirty="0" err="1">
                <a:latin typeface="Consolas" panose="020B0609020204030204" charset="0"/>
              </a:rPr>
              <a:t>创建列表对象</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a:t>
            </a:r>
            <a:r>
              <a:rPr lang="en-US" sz="2000" b="1" dirty="0" err="1">
                <a:latin typeface="Consolas" panose="020B0609020204030204" charset="0"/>
              </a:rPr>
              <a:t>x_tuple</a:t>
            </a:r>
            <a:r>
              <a:rPr lang="en-US" sz="2000" b="1" dirty="0">
                <a:latin typeface="Consolas" panose="020B0609020204030204" charset="0"/>
              </a:rPr>
              <a:t> = (1, 2, 3)                #</a:t>
            </a:r>
            <a:r>
              <a:rPr lang="en-US" sz="2000" b="1" dirty="0" err="1">
                <a:latin typeface="Consolas" panose="020B0609020204030204" charset="0"/>
              </a:rPr>
              <a:t>创建元组对象</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a:t>
            </a:r>
            <a:r>
              <a:rPr lang="en-US" sz="2000" b="1" dirty="0" err="1">
                <a:latin typeface="Consolas" panose="020B0609020204030204" charset="0"/>
              </a:rPr>
              <a:t>x_dict</a:t>
            </a:r>
            <a:r>
              <a:rPr lang="en-US" sz="2000" b="1" dirty="0">
                <a:latin typeface="Consolas" panose="020B0609020204030204" charset="0"/>
              </a:rPr>
              <a:t> = {'a':97, 'b':98, 'c':99}  #</a:t>
            </a:r>
            <a:r>
              <a:rPr lang="en-US" sz="2000" b="1" dirty="0" err="1">
                <a:latin typeface="Consolas" panose="020B0609020204030204" charset="0"/>
              </a:rPr>
              <a:t>创建字典对象</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a:t>
            </a:r>
            <a:r>
              <a:rPr lang="en-US" sz="2000" b="1" dirty="0" err="1">
                <a:latin typeface="Consolas" panose="020B0609020204030204" charset="0"/>
              </a:rPr>
              <a:t>x_set</a:t>
            </a:r>
            <a:r>
              <a:rPr lang="en-US" sz="2000" b="1" dirty="0">
                <a:latin typeface="Consolas" panose="020B0609020204030204" charset="0"/>
              </a:rPr>
              <a:t> = {1, 2, 3}                  #</a:t>
            </a:r>
            <a:r>
              <a:rPr lang="en-US" sz="2000" b="1" dirty="0" err="1">
                <a:latin typeface="Consolas" panose="020B0609020204030204" charset="0"/>
              </a:rPr>
              <a:t>创建集合对象</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print(</a:t>
            </a:r>
            <a:r>
              <a:rPr lang="en-US" sz="2000" b="1" dirty="0" err="1">
                <a:latin typeface="Consolas" panose="020B0609020204030204" charset="0"/>
              </a:rPr>
              <a:t>x_list</a:t>
            </a:r>
            <a:r>
              <a:rPr lang="en-US" sz="2000" b="1" dirty="0">
                <a:latin typeface="Consolas" panose="020B0609020204030204" charset="0"/>
              </a:rPr>
              <a:t>[1])                   #</a:t>
            </a:r>
            <a:r>
              <a:rPr lang="en-US" sz="2000" b="1" dirty="0" err="1">
                <a:latin typeface="Consolas" panose="020B0609020204030204" charset="0"/>
              </a:rPr>
              <a:t>使用下标访问指定位置的元素</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2</a:t>
            </a:r>
          </a:p>
          <a:p>
            <a:pPr marL="0" indent="0" fontAlgn="auto">
              <a:lnSpc>
                <a:spcPct val="100000"/>
              </a:lnSpc>
              <a:spcBef>
                <a:spcPts val="0"/>
              </a:spcBef>
              <a:buNone/>
            </a:pPr>
            <a:r>
              <a:rPr lang="en-US" sz="2000" b="1" dirty="0">
                <a:latin typeface="Consolas" panose="020B0609020204030204" charset="0"/>
              </a:rPr>
              <a:t>&gt;&gt;&gt; print(</a:t>
            </a:r>
            <a:r>
              <a:rPr lang="en-US" sz="2000" b="1" dirty="0" err="1">
                <a:latin typeface="Consolas" panose="020B0609020204030204" charset="0"/>
              </a:rPr>
              <a:t>x_tuple</a:t>
            </a:r>
            <a:r>
              <a:rPr lang="en-US" sz="2000" b="1" dirty="0">
                <a:latin typeface="Consolas" panose="020B0609020204030204" charset="0"/>
              </a:rPr>
              <a:t>[1])                  #</a:t>
            </a:r>
            <a:r>
              <a:rPr lang="en-US" sz="2000" b="1" dirty="0" err="1">
                <a:latin typeface="Consolas" panose="020B0609020204030204" charset="0"/>
              </a:rPr>
              <a:t>元组也支持使用序号作为下标</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2</a:t>
            </a:r>
          </a:p>
          <a:p>
            <a:pPr marL="0" indent="0" fontAlgn="auto">
              <a:lnSpc>
                <a:spcPct val="100000"/>
              </a:lnSpc>
              <a:spcBef>
                <a:spcPts val="0"/>
              </a:spcBef>
              <a:buNone/>
            </a:pPr>
            <a:r>
              <a:rPr lang="en-US" sz="2000" b="1" dirty="0">
                <a:latin typeface="Consolas" panose="020B0609020204030204" charset="0"/>
              </a:rPr>
              <a:t>&gt;&gt;&gt; print(</a:t>
            </a:r>
            <a:r>
              <a:rPr lang="en-US" sz="2000" b="1" dirty="0" err="1">
                <a:latin typeface="Consolas" panose="020B0609020204030204" charset="0"/>
              </a:rPr>
              <a:t>x_dict</a:t>
            </a:r>
            <a:r>
              <a:rPr lang="en-US" sz="2000" b="1" dirty="0">
                <a:latin typeface="Consolas" panose="020B0609020204030204" charset="0"/>
              </a:rPr>
              <a:t>['a'])                 #</a:t>
            </a:r>
            <a:r>
              <a:rPr lang="en-US" sz="2000" b="1" dirty="0" err="1">
                <a:solidFill>
                  <a:srgbClr val="FF0000"/>
                </a:solidFill>
                <a:latin typeface="Consolas" panose="020B0609020204030204" charset="0"/>
              </a:rPr>
              <a:t>字典对象的下标是“键</a:t>
            </a:r>
            <a:r>
              <a:rPr lang="en-US" sz="2000" b="1" dirty="0">
                <a:solidFill>
                  <a:srgbClr val="FF0000"/>
                </a:solidFill>
                <a:latin typeface="Consolas" panose="020B0609020204030204" charset="0"/>
              </a:rPr>
              <a:t>”</a:t>
            </a:r>
          </a:p>
          <a:p>
            <a:pPr marL="0" indent="0" fontAlgn="auto">
              <a:lnSpc>
                <a:spcPct val="100000"/>
              </a:lnSpc>
              <a:spcBef>
                <a:spcPts val="0"/>
              </a:spcBef>
              <a:buNone/>
            </a:pPr>
            <a:r>
              <a:rPr lang="en-US" sz="2000" b="1" dirty="0">
                <a:solidFill>
                  <a:srgbClr val="00B0F0"/>
                </a:solidFill>
                <a:latin typeface="Consolas" panose="020B0609020204030204" charset="0"/>
              </a:rPr>
              <a:t>97</a:t>
            </a:r>
          </a:p>
          <a:p>
            <a:pPr marL="0" indent="0" fontAlgn="auto">
              <a:lnSpc>
                <a:spcPct val="100000"/>
              </a:lnSpc>
              <a:spcBef>
                <a:spcPts val="0"/>
              </a:spcBef>
              <a:buNone/>
            </a:pPr>
            <a:r>
              <a:rPr lang="en-US" sz="2000" b="1" dirty="0">
                <a:latin typeface="Consolas" panose="020B0609020204030204" charset="0"/>
              </a:rPr>
              <a:t>&gt;&gt;&gt; 3 in </a:t>
            </a:r>
            <a:r>
              <a:rPr lang="en-US" sz="2000" b="1" dirty="0" err="1">
                <a:latin typeface="Consolas" panose="020B0609020204030204" charset="0"/>
              </a:rPr>
              <a:t>x_set</a:t>
            </a:r>
            <a:r>
              <a:rPr lang="en-US" sz="2000" b="1" dirty="0">
                <a:latin typeface="Consolas" panose="020B0609020204030204" charset="0"/>
              </a:rPr>
              <a:t>                         #</a:t>
            </a:r>
            <a:r>
              <a:rPr lang="en-US" sz="2000" b="1" dirty="0" err="1">
                <a:latin typeface="Consolas" panose="020B0609020204030204" charset="0"/>
              </a:rPr>
              <a:t>成员测试</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  Python</a:t>
            </a:r>
            <a:r>
              <a:rPr lang="zh-CN" altLang="en-US"/>
              <a:t>运算符与表达式</a:t>
            </a:r>
          </a:p>
        </p:txBody>
      </p:sp>
      <p:sp>
        <p:nvSpPr>
          <p:cNvPr id="3" name="Content Placeholder 2"/>
          <p:cNvSpPr>
            <a:spLocks noGrp="1"/>
          </p:cNvSpPr>
          <p:nvPr>
            <p:ph idx="1"/>
          </p:nvPr>
        </p:nvSpPr>
        <p:spPr/>
        <p:txBody>
          <a:bodyPr/>
          <a:lstStyle/>
          <a:p>
            <a:pPr fontAlgn="auto">
              <a:lnSpc>
                <a:spcPct val="150000"/>
              </a:lnSpc>
            </a:pPr>
            <a:r>
              <a:rPr lang="en-US" sz="2400" b="1" dirty="0" err="1"/>
              <a:t>在Python中，</a:t>
            </a:r>
            <a:r>
              <a:rPr lang="en-US" sz="2400" b="1" dirty="0" err="1">
                <a:solidFill>
                  <a:srgbClr val="FF0000"/>
                </a:solidFill>
              </a:rPr>
              <a:t>单个常量或变量可以看作最简单的表达式</a:t>
            </a:r>
            <a:r>
              <a:rPr lang="en-US" sz="2400" b="1" dirty="0" err="1"/>
              <a:t>，使用除赋值运算符之外的其他任意运算符和函数调用连接的式子也属于表达式</a:t>
            </a:r>
            <a:r>
              <a:rPr 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2.1  Python</a:t>
            </a:r>
            <a:r>
              <a:rPr lang="zh-CN" altLang="en-US" b="1" dirty="0" smtClean="0"/>
              <a:t>常用内置对象</a:t>
            </a:r>
            <a:endParaRPr lang="zh-CN" altLang="en-US" b="1" dirty="0"/>
          </a:p>
        </p:txBody>
      </p:sp>
      <p:sp>
        <p:nvSpPr>
          <p:cNvPr id="3" name="Content Placeholder 2"/>
          <p:cNvSpPr>
            <a:spLocks noGrp="1"/>
          </p:cNvSpPr>
          <p:nvPr>
            <p:ph idx="1"/>
          </p:nvPr>
        </p:nvSpPr>
        <p:spPr/>
        <p:txBody>
          <a:bodyPr/>
          <a:lstStyle/>
          <a:p>
            <a:pPr fontAlgn="auto">
              <a:lnSpc>
                <a:spcPct val="150000"/>
              </a:lnSpc>
            </a:pPr>
            <a:r>
              <a:rPr lang="zh-CN" altLang="en-US" sz="2400" b="1" dirty="0">
                <a:sym typeface="+mn-ea"/>
              </a:rPr>
              <a:t>对象是</a:t>
            </a:r>
            <a:r>
              <a:rPr lang="en-US" altLang="x-none" sz="2400" b="1" dirty="0">
                <a:sym typeface="+mn-ea"/>
              </a:rPr>
              <a:t>python</a:t>
            </a:r>
            <a:r>
              <a:rPr lang="zh-CN" altLang="en-US" sz="2400" b="1" dirty="0">
                <a:sym typeface="+mn-ea"/>
              </a:rPr>
              <a:t>语言中最基本的概念，</a:t>
            </a:r>
            <a:r>
              <a:rPr lang="zh-CN" altLang="en-US" sz="2400" b="1" dirty="0">
                <a:solidFill>
                  <a:srgbClr val="FF0000"/>
                </a:solidFill>
                <a:sym typeface="+mn-ea"/>
              </a:rPr>
              <a:t>在</a:t>
            </a:r>
            <a:r>
              <a:rPr lang="en-US" altLang="x-none" sz="2400" b="1" dirty="0">
                <a:solidFill>
                  <a:srgbClr val="FF0000"/>
                </a:solidFill>
                <a:sym typeface="+mn-ea"/>
              </a:rPr>
              <a:t>python</a:t>
            </a:r>
            <a:r>
              <a:rPr lang="zh-CN" altLang="en-US" sz="2400" b="1" dirty="0">
                <a:solidFill>
                  <a:srgbClr val="FF0000"/>
                </a:solidFill>
                <a:sym typeface="+mn-ea"/>
              </a:rPr>
              <a:t>中处理的一切都是对象</a:t>
            </a:r>
            <a:r>
              <a:rPr lang="zh-CN" altLang="en-US" sz="2400" b="1" dirty="0">
                <a:sym typeface="+mn-ea"/>
              </a:rPr>
              <a:t>。</a:t>
            </a:r>
          </a:p>
          <a:p>
            <a:pPr fontAlgn="auto">
              <a:lnSpc>
                <a:spcPct val="150000"/>
              </a:lnSpc>
            </a:pPr>
            <a:r>
              <a:rPr lang="en-US" altLang="x-none" sz="2400" b="1" dirty="0">
                <a:sym typeface="+mn-ea"/>
              </a:rPr>
              <a:t>python</a:t>
            </a:r>
            <a:r>
              <a:rPr lang="zh-CN" altLang="en-US" sz="2400" b="1" dirty="0">
                <a:sym typeface="+mn-ea"/>
              </a:rPr>
              <a:t>中有许多内置对象可供编程者使用，</a:t>
            </a:r>
            <a:r>
              <a:rPr lang="zh-CN" altLang="en-US" sz="2400" b="1" dirty="0">
                <a:solidFill>
                  <a:srgbClr val="FF0000"/>
                </a:solidFill>
                <a:sym typeface="+mn-ea"/>
              </a:rPr>
              <a:t>内置对象可直接使用</a:t>
            </a:r>
            <a:r>
              <a:rPr lang="zh-CN" altLang="en-US" sz="2400" b="1" dirty="0">
                <a:sym typeface="+mn-ea"/>
              </a:rPr>
              <a:t>，如数字、字符串、列表、</a:t>
            </a:r>
            <a:r>
              <a:rPr lang="en-US" altLang="x-none" sz="2400" b="1" dirty="0">
                <a:sym typeface="+mn-ea"/>
              </a:rPr>
              <a:t>del</a:t>
            </a:r>
            <a:r>
              <a:rPr lang="zh-CN" altLang="en-US" sz="2400" b="1" dirty="0">
                <a:sym typeface="+mn-ea"/>
              </a:rPr>
              <a:t>等。</a:t>
            </a:r>
            <a:endParaRPr lang="en-US" altLang="zh-CN" sz="2400" b="1" dirty="0">
              <a:sym typeface="+mn-ea"/>
            </a:endParaRPr>
          </a:p>
          <a:p>
            <a:pPr fontAlgn="auto">
              <a:lnSpc>
                <a:spcPct val="150000"/>
              </a:lnSpc>
            </a:pPr>
            <a:r>
              <a:rPr lang="zh-CN" altLang="en-US" sz="2400" b="1" dirty="0">
                <a:solidFill>
                  <a:srgbClr val="FF0000"/>
                </a:solidFill>
                <a:sym typeface="+mn-ea"/>
              </a:rPr>
              <a:t>非</a:t>
            </a:r>
            <a:r>
              <a:rPr lang="en-US" altLang="x-none" sz="2400" b="1" dirty="0">
                <a:solidFill>
                  <a:srgbClr val="FF0000"/>
                </a:solidFill>
                <a:sym typeface="+mn-ea"/>
              </a:rPr>
              <a:t>内置对象需要导入模块才能使用</a:t>
            </a:r>
            <a:r>
              <a:rPr lang="en-US" altLang="x-none" sz="2400" b="1" dirty="0">
                <a:sym typeface="+mn-ea"/>
              </a:rPr>
              <a:t>，如正弦函数sin(x)</a:t>
            </a:r>
            <a:r>
              <a:rPr lang="zh-CN" altLang="en-US" sz="2400" b="1" dirty="0">
                <a:sym typeface="+mn-ea"/>
              </a:rPr>
              <a:t>，随机数产生函数</a:t>
            </a:r>
            <a:r>
              <a:rPr lang="en-US" altLang="x-none" sz="2400" b="1" dirty="0">
                <a:sym typeface="+mn-ea"/>
              </a:rPr>
              <a:t>random( )</a:t>
            </a:r>
            <a:r>
              <a:rPr lang="zh-CN" altLang="en-US" sz="2400" b="1" dirty="0">
                <a:sym typeface="+mn-ea"/>
              </a:rPr>
              <a:t>等。</a:t>
            </a:r>
            <a:endParaRPr lang="en-US" sz="2400" b="1"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  Python</a:t>
            </a:r>
            <a:r>
              <a:rPr lang="zh-CN" altLang="en-US">
                <a:sym typeface="+mn-ea"/>
              </a:rPr>
              <a:t>运算符与表达式</a:t>
            </a:r>
            <a:endParaRPr lang="en-US"/>
          </a:p>
        </p:txBody>
      </p:sp>
      <p:sp>
        <p:nvSpPr>
          <p:cNvPr id="3" name="Content Placeholder 2"/>
          <p:cNvSpPr>
            <a:spLocks noGrp="1"/>
          </p:cNvSpPr>
          <p:nvPr>
            <p:ph idx="1"/>
          </p:nvPr>
        </p:nvSpPr>
        <p:spPr/>
        <p:txBody>
          <a:bodyPr/>
          <a:lstStyle/>
          <a:p>
            <a:pPr fontAlgn="auto">
              <a:lnSpc>
                <a:spcPct val="150000"/>
              </a:lnSpc>
            </a:pPr>
            <a:r>
              <a:rPr lang="en-US" sz="2400" b="1" dirty="0"/>
              <a:t>运算符优先级遵循的规则为：</a:t>
            </a:r>
            <a:r>
              <a:rPr lang="en-US" sz="2400" b="1" dirty="0">
                <a:solidFill>
                  <a:srgbClr val="FF0000"/>
                </a:solidFill>
              </a:rPr>
              <a:t>算术运算符优先级最高，其次是位运算符、成员测试运算符、关系运算符、逻辑运算符等，算术运算符遵循“先乘除，后加减”的基本运算原则。</a:t>
            </a:r>
          </a:p>
          <a:p>
            <a:pPr fontAlgn="auto">
              <a:lnSpc>
                <a:spcPct val="150000"/>
              </a:lnSpc>
            </a:pPr>
            <a:r>
              <a:rPr lang="en-US" sz="2400" b="1" dirty="0" err="1"/>
              <a:t>虽然Python运算符有一套严格的优先级规则，但是强烈建议在编写复杂表达式时</a:t>
            </a:r>
            <a:r>
              <a:rPr lang="en-US" sz="2400" b="1" dirty="0" err="1">
                <a:solidFill>
                  <a:srgbClr val="FF0000"/>
                </a:solidFill>
              </a:rPr>
              <a:t>使用圆括号</a:t>
            </a:r>
            <a:r>
              <a:rPr lang="en-US" sz="2400" b="1" dirty="0" err="1">
                <a:solidFill>
                  <a:srgbClr val="0070C0"/>
                </a:solidFill>
              </a:rPr>
              <a:t>来明确说明其中的逻辑</a:t>
            </a:r>
            <a:r>
              <a:rPr lang="en-US" sz="2400" b="1" dirty="0" err="1"/>
              <a:t>来提高代码可读性</a:t>
            </a:r>
            <a:r>
              <a:rPr 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  Python</a:t>
            </a:r>
            <a:r>
              <a:rPr lang="zh-CN" altLang="en-US">
                <a:sym typeface="+mn-ea"/>
              </a:rPr>
              <a:t>运算符与表达式</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21</a:t>
            </a:fld>
            <a:endParaRPr lang="zh-CN" altLang="en-US"/>
          </a:p>
        </p:txBody>
      </p:sp>
      <p:graphicFrame>
        <p:nvGraphicFramePr>
          <p:cNvPr id="3" name="Content Placeholder -1"/>
          <p:cNvGraphicFramePr>
            <a:graphicFrameLocks noGrp="1"/>
          </p:cNvGraphicFramePr>
          <p:nvPr>
            <p:ph idx="1"/>
            <p:extLst>
              <p:ext uri="{D42A27DB-BD31-4B8C-83A1-F6EECF244321}">
                <p14:modId xmlns:p14="http://schemas.microsoft.com/office/powerpoint/2010/main" val="3901888339"/>
              </p:ext>
            </p:extLst>
          </p:nvPr>
        </p:nvGraphicFramePr>
        <p:xfrm>
          <a:off x="970915" y="1235075"/>
          <a:ext cx="10291445" cy="5181617"/>
        </p:xfrm>
        <a:graphic>
          <a:graphicData uri="http://schemas.openxmlformats.org/drawingml/2006/table">
            <a:tbl>
              <a:tblPr firstRow="1" bandRow="1">
                <a:tableStyleId>{5940675A-B579-460E-94D1-54222C63F5DA}</a:tableStyleId>
              </a:tblPr>
              <a:tblGrid>
                <a:gridCol w="2719705">
                  <a:extLst>
                    <a:ext uri="{9D8B030D-6E8A-4147-A177-3AD203B41FA5}">
                      <a16:colId xmlns:a16="http://schemas.microsoft.com/office/drawing/2014/main" val="20000"/>
                    </a:ext>
                  </a:extLst>
                </a:gridCol>
                <a:gridCol w="757174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运算符</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算术加法，列表、元组、</a:t>
                      </a:r>
                      <a:r>
                        <a:rPr lang="zh-CN" altLang="en-US" sz="20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字符串合并与连接</a:t>
                      </a:r>
                      <a:r>
                        <a:rPr lang="zh-CN" altLang="en-US" sz="2000" b="1" u="none" dirty="0">
                          <a:latin typeface="宋体" panose="02010600030101010101" pitchFamily="2" charset="-122"/>
                          <a:ea typeface="宋体" panose="02010600030101010101" pitchFamily="2" charset="-122"/>
                          <a:cs typeface="宋体" panose="02010600030101010101" pitchFamily="2" charset="-122"/>
                        </a:rPr>
                        <a:t>，正号</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算术减法，集合</a:t>
                      </a:r>
                      <a:r>
                        <a:rPr lang="zh-CN" altLang="en-US" sz="20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差集</a:t>
                      </a:r>
                      <a:r>
                        <a:rPr lang="zh-CN" altLang="en-US" sz="2000" b="1" u="none" dirty="0">
                          <a:latin typeface="宋体" panose="02010600030101010101" pitchFamily="2" charset="-122"/>
                          <a:ea typeface="宋体" panose="02010600030101010101" pitchFamily="2" charset="-122"/>
                          <a:cs typeface="宋体" panose="02010600030101010101" pitchFamily="2" charset="-122"/>
                        </a:rPr>
                        <a:t>，相反数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算术乘法，</a:t>
                      </a:r>
                      <a:r>
                        <a:rPr lang="zh-CN" altLang="en-US" sz="20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序列重复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真除法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1920">
                <a:tc>
                  <a:txBody>
                    <a:bodyPr/>
                    <a:lstStyle/>
                    <a:p>
                      <a:pPr marL="0" indent="0" algn="l">
                        <a:buNone/>
                      </a:pPr>
                      <a:r>
                        <a:rPr lang="en-US" altLang="zh-CN" sz="20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求整商</a:t>
                      </a:r>
                      <a:r>
                        <a:rPr lang="zh-CN" altLang="en-US" sz="2000" b="1" u="none" dirty="0">
                          <a:latin typeface="宋体" panose="02010600030101010101" pitchFamily="2" charset="-122"/>
                          <a:ea typeface="宋体" panose="02010600030101010101" pitchFamily="2" charset="-122"/>
                          <a:cs typeface="宋体" panose="02010600030101010101" pitchFamily="2" charset="-122"/>
                        </a:rPr>
                        <a:t>，但如果操作数中有实数的话，结果为实数形式的整数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求余数，字符串格式化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幂运算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&lt;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&lt;=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&gt;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&gt;=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a:t>
                      </a:r>
                      <a:endParaRPr lang="en-US" sz="20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逻辑或</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逻辑与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2000" b="1" u="none" dirty="0">
                          <a:latin typeface="宋体" panose="02010600030101010101" pitchFamily="2" charset="-122"/>
                          <a:ea typeface="宋体" panose="02010600030101010101" pitchFamily="2" charset="-122"/>
                          <a:cs typeface="宋体" panose="02010600030101010101" pitchFamily="2" charset="-122"/>
                        </a:rPr>
                        <a:t>not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逻辑非</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buNone/>
                      </a:pPr>
                      <a:r>
                        <a:rPr lang="en-US" altLang="zh-CN" sz="2000" b="1" u="none">
                          <a:solidFill>
                            <a:srgbClr val="FF0000"/>
                          </a:solidFill>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buNone/>
                      </a:pPr>
                      <a:r>
                        <a:rPr lang="en-US" altLang="zh-CN" sz="20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&amp;</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&lt;&lt;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&gt;&gt;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a:t>
                      </a:r>
                      <a:endParaRPr lang="en-US" sz="20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&amp;</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a:t>
                      </a:r>
                      <a:r>
                        <a:rPr lang="zh-CN" altLang="en-US" sz="2000" b="1" u="none">
                          <a:latin typeface="宋体" panose="02010600030101010101" pitchFamily="2" charset="-122"/>
                          <a:ea typeface="宋体" panose="02010600030101010101" pitchFamily="2" charset="-122"/>
                          <a:cs typeface="宋体" panose="02010600030101010101" pitchFamily="2" charset="-122"/>
                        </a:rPr>
                        <a:t>、</a:t>
                      </a:r>
                      <a:r>
                        <a:rPr lang="en-US" altLang="zh-CN" sz="2000" b="1" u="none">
                          <a:latin typeface="宋体" panose="02010600030101010101" pitchFamily="2" charset="-122"/>
                          <a:ea typeface="宋体" panose="02010600030101010101" pitchFamily="2" charset="-122"/>
                          <a:cs typeface="宋体" panose="02010600030101010101" pitchFamily="2" charset="-122"/>
                        </a:rPr>
                        <a:t>^</a:t>
                      </a:r>
                      <a:endParaRPr lang="en-US" sz="20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集合</a:t>
                      </a:r>
                      <a:r>
                        <a:rPr lang="zh-CN" altLang="en-US" sz="20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交集、并集</a:t>
                      </a:r>
                      <a:r>
                        <a:rPr lang="zh-CN" altLang="en-US" sz="2000" b="1" u="none" dirty="0">
                          <a:latin typeface="宋体" panose="02010600030101010101" pitchFamily="2" charset="-122"/>
                          <a:ea typeface="宋体" panose="02010600030101010101" pitchFamily="2" charset="-122"/>
                          <a:cs typeface="宋体" panose="02010600030101010101" pitchFamily="2" charset="-122"/>
                        </a:rPr>
                        <a:t>、对称差集</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0">
                <a:tc>
                  <a:txBody>
                    <a:bodyPr/>
                    <a:lstStyle/>
                    <a:p>
                      <a:pPr marL="0" indent="0" algn="l">
                        <a:buNone/>
                      </a:pPr>
                      <a:r>
                        <a:rPr lang="en-US" altLang="zh-CN" sz="2000" b="1"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矩阵相乘运算符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2.2.1  </a:t>
            </a:r>
            <a:r>
              <a:rPr lang="zh-CN" altLang="en-US"/>
              <a:t>算术运算符</a:t>
            </a:r>
          </a:p>
        </p:txBody>
      </p:sp>
      <p:sp>
        <p:nvSpPr>
          <p:cNvPr id="3" name="Content Placeholder 2"/>
          <p:cNvSpPr>
            <a:spLocks noGrp="1"/>
          </p:cNvSpPr>
          <p:nvPr>
            <p:ph idx="1"/>
          </p:nvPr>
        </p:nvSpPr>
        <p:spPr>
          <a:xfrm>
            <a:off x="838200" y="1321435"/>
            <a:ext cx="10793730" cy="5034280"/>
          </a:xfrm>
        </p:spPr>
        <p:txBody>
          <a:bodyPr>
            <a:normAutofit fontScale="92500" lnSpcReduction="10000"/>
          </a:bodyPr>
          <a:lstStyle/>
          <a:p>
            <a:pPr marL="0" indent="0" fontAlgn="auto">
              <a:lnSpc>
                <a:spcPct val="100000"/>
              </a:lnSpc>
              <a:spcBef>
                <a:spcPts val="0"/>
              </a:spcBef>
              <a:buNone/>
            </a:pPr>
            <a:r>
              <a:rPr lang="en-US" sz="2400" b="1" dirty="0"/>
              <a:t>（1）</a:t>
            </a:r>
            <a:r>
              <a:rPr lang="en-US" sz="2400" b="1" dirty="0">
                <a:solidFill>
                  <a:srgbClr val="FF0000"/>
                </a:solidFill>
              </a:rPr>
              <a:t>+</a:t>
            </a:r>
            <a:r>
              <a:rPr lang="en-US" sz="2400" b="1" dirty="0" err="1">
                <a:solidFill>
                  <a:srgbClr val="FF0000"/>
                </a:solidFill>
              </a:rPr>
              <a:t>运算符</a:t>
            </a:r>
            <a:r>
              <a:rPr lang="en-US" sz="2400" b="1" dirty="0" err="1"/>
              <a:t>除了用于算术加法以外，还可以用于列表、元组、字符串的连接，但不支持不同类型的对象之间相加或连接</a:t>
            </a:r>
            <a:r>
              <a:rPr lang="en-US" sz="2400" b="1" dirty="0"/>
              <a:t>。</a:t>
            </a:r>
          </a:p>
          <a:p>
            <a:pPr marL="0" indent="0" fontAlgn="auto">
              <a:lnSpc>
                <a:spcPct val="100000"/>
              </a:lnSpc>
              <a:spcBef>
                <a:spcPts val="0"/>
              </a:spcBef>
              <a:buNone/>
            </a:pPr>
            <a:r>
              <a:rPr lang="en-US" sz="2000" b="1" dirty="0">
                <a:latin typeface="Consolas" panose="020B0609020204030204" charset="0"/>
              </a:rPr>
              <a:t>&gt;&gt;&gt; [1, 2, 3] + [4, 5, 6]          #</a:t>
            </a:r>
            <a:r>
              <a:rPr lang="en-US" sz="2000" b="1" dirty="0" err="1" smtClean="0">
                <a:latin typeface="Consolas" panose="020B0609020204030204" charset="0"/>
              </a:rPr>
              <a:t>连接两个列表</a:t>
            </a:r>
            <a:r>
              <a:rPr lang="zh-CN" altLang="en-US" sz="2000" b="1" dirty="0" smtClean="0">
                <a:latin typeface="Consolas" panose="020B0609020204030204" charset="0"/>
              </a:rPr>
              <a:t>，得到一个新的列表</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[1, 2, 3, 4, 5, 6]</a:t>
            </a:r>
          </a:p>
          <a:p>
            <a:pPr marL="0" indent="0" fontAlgn="auto">
              <a:lnSpc>
                <a:spcPct val="100000"/>
              </a:lnSpc>
              <a:spcBef>
                <a:spcPts val="0"/>
              </a:spcBef>
              <a:buNone/>
            </a:pPr>
            <a:r>
              <a:rPr lang="en-US" sz="2000" b="1" dirty="0">
                <a:latin typeface="Consolas" panose="020B0609020204030204" charset="0"/>
              </a:rPr>
              <a:t>&gt;&gt;&gt; (1, 2, 3) + (4,)               #</a:t>
            </a:r>
            <a:r>
              <a:rPr lang="en-US" sz="2000" b="1" dirty="0" err="1" smtClean="0">
                <a:latin typeface="Consolas" panose="020B0609020204030204" charset="0"/>
              </a:rPr>
              <a:t>连接两个元组</a:t>
            </a:r>
            <a:r>
              <a:rPr lang="zh-CN" altLang="en-US" sz="2000" b="1" dirty="0" smtClean="0">
                <a:latin typeface="Consolas" panose="020B0609020204030204" charset="0"/>
              </a:rPr>
              <a:t>，得到一个新的元组</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(1, 2, 3, 4)</a:t>
            </a:r>
          </a:p>
          <a:p>
            <a:pPr marL="0" indent="0" fontAlgn="auto">
              <a:lnSpc>
                <a:spcPct val="100000"/>
              </a:lnSpc>
              <a:spcBef>
                <a:spcPts val="0"/>
              </a:spcBef>
              <a:buNone/>
            </a:pPr>
            <a:r>
              <a:rPr lang="en-US" sz="2000" b="1" dirty="0">
                <a:latin typeface="Consolas" panose="020B0609020204030204" charset="0"/>
              </a:rPr>
              <a:t>&gt;&gt;&gt; </a:t>
            </a:r>
            <a:r>
              <a:rPr lang="en-US" sz="2000" b="1" dirty="0" smtClean="0">
                <a:latin typeface="Consolas" panose="020B0609020204030204" charset="0"/>
              </a:rPr>
              <a:t>‘</a:t>
            </a:r>
            <a:r>
              <a:rPr lang="en-US" sz="2000" b="1" dirty="0" err="1" smtClean="0">
                <a:latin typeface="Consolas" panose="020B0609020204030204" charset="0"/>
              </a:rPr>
              <a:t>abcd</a:t>
            </a:r>
            <a:r>
              <a:rPr lang="en-US" sz="2000" b="1" dirty="0" smtClean="0">
                <a:latin typeface="Consolas" panose="020B0609020204030204" charset="0"/>
              </a:rPr>
              <a:t>’ </a:t>
            </a:r>
            <a:r>
              <a:rPr lang="en-US" sz="2000" b="1" dirty="0">
                <a:latin typeface="Consolas" panose="020B0609020204030204" charset="0"/>
              </a:rPr>
              <a:t>+ </a:t>
            </a:r>
            <a:r>
              <a:rPr lang="en-US" sz="2000" b="1" dirty="0" smtClean="0">
                <a:latin typeface="Consolas" panose="020B0609020204030204" charset="0"/>
              </a:rPr>
              <a:t>‘1234’                </a:t>
            </a:r>
            <a:r>
              <a:rPr lang="en-US" sz="2000" b="1" dirty="0">
                <a:latin typeface="Consolas" panose="020B0609020204030204" charset="0"/>
              </a:rPr>
              <a:t>#</a:t>
            </a:r>
            <a:r>
              <a:rPr lang="en-US" sz="2000" b="1" dirty="0" err="1" smtClean="0">
                <a:latin typeface="Consolas" panose="020B0609020204030204" charset="0"/>
              </a:rPr>
              <a:t>连接两个字符串</a:t>
            </a:r>
            <a:r>
              <a:rPr lang="zh-CN" altLang="en-US" sz="2000" b="1" dirty="0" smtClean="0">
                <a:latin typeface="Consolas" panose="020B0609020204030204" charset="0"/>
              </a:rPr>
              <a:t>，得到新串</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'abcd1234'</a:t>
            </a:r>
          </a:p>
          <a:p>
            <a:pPr marL="0" indent="0" fontAlgn="auto">
              <a:lnSpc>
                <a:spcPct val="100000"/>
              </a:lnSpc>
              <a:spcBef>
                <a:spcPts val="0"/>
              </a:spcBef>
              <a:buNone/>
            </a:pPr>
            <a:r>
              <a:rPr lang="en-US" sz="2000" b="1" dirty="0">
                <a:latin typeface="Consolas" panose="020B0609020204030204" charset="0"/>
              </a:rPr>
              <a:t>&gt;&gt;&gt; 'A' + 1                        #</a:t>
            </a:r>
            <a:r>
              <a:rPr lang="en-US" sz="2000" b="1" dirty="0" err="1">
                <a:latin typeface="Consolas" panose="020B0609020204030204" charset="0"/>
              </a:rPr>
              <a:t>不支持字符与数字相加，抛出异常</a:t>
            </a:r>
            <a:endParaRPr lang="en-US" sz="2000" b="1" dirty="0">
              <a:latin typeface="Consolas" panose="020B0609020204030204" charset="0"/>
            </a:endParaRPr>
          </a:p>
          <a:p>
            <a:pPr marL="0" indent="0" fontAlgn="auto">
              <a:lnSpc>
                <a:spcPct val="100000"/>
              </a:lnSpc>
              <a:spcBef>
                <a:spcPts val="0"/>
              </a:spcBef>
              <a:buNone/>
            </a:pPr>
            <a:r>
              <a:rPr lang="en-US" sz="2000" b="1" dirty="0" err="1">
                <a:solidFill>
                  <a:srgbClr val="FF0000"/>
                </a:solidFill>
                <a:latin typeface="Consolas" panose="020B0609020204030204" charset="0"/>
              </a:rPr>
              <a:t>TypeError</a:t>
            </a:r>
            <a:r>
              <a:rPr lang="en-US" sz="2000" b="1" dirty="0">
                <a:solidFill>
                  <a:srgbClr val="FF0000"/>
                </a:solidFill>
                <a:latin typeface="Consolas" panose="020B0609020204030204" charset="0"/>
              </a:rPr>
              <a:t>: Can't convert '</a:t>
            </a:r>
            <a:r>
              <a:rPr lang="en-US" sz="2000" b="1" dirty="0" err="1">
                <a:solidFill>
                  <a:srgbClr val="FF0000"/>
                </a:solidFill>
                <a:latin typeface="Consolas" panose="020B0609020204030204" charset="0"/>
              </a:rPr>
              <a:t>int</a:t>
            </a:r>
            <a:r>
              <a:rPr lang="en-US" sz="2000" b="1" dirty="0">
                <a:solidFill>
                  <a:srgbClr val="FF0000"/>
                </a:solidFill>
                <a:latin typeface="Consolas" panose="020B0609020204030204" charset="0"/>
              </a:rPr>
              <a:t>' object to </a:t>
            </a:r>
            <a:r>
              <a:rPr lang="en-US" sz="2000" b="1" dirty="0" err="1">
                <a:solidFill>
                  <a:srgbClr val="FF0000"/>
                </a:solidFill>
                <a:latin typeface="Consolas" panose="020B0609020204030204" charset="0"/>
              </a:rPr>
              <a:t>str</a:t>
            </a:r>
            <a:r>
              <a:rPr lang="en-US" sz="2000" b="1" dirty="0">
                <a:solidFill>
                  <a:srgbClr val="FF0000"/>
                </a:solidFill>
                <a:latin typeface="Consolas" panose="020B0609020204030204" charset="0"/>
              </a:rPr>
              <a:t> implicitly</a:t>
            </a:r>
          </a:p>
          <a:p>
            <a:pPr marL="0" indent="0" fontAlgn="auto">
              <a:lnSpc>
                <a:spcPct val="100000"/>
              </a:lnSpc>
              <a:spcBef>
                <a:spcPts val="0"/>
              </a:spcBef>
              <a:buNone/>
            </a:pPr>
            <a:r>
              <a:rPr lang="en-US" sz="2000" b="1" dirty="0">
                <a:latin typeface="Consolas" panose="020B0609020204030204" charset="0"/>
              </a:rPr>
              <a:t>&gt;&gt;&gt; True + 3                       #Python内部把True当作1处理</a:t>
            </a:r>
          </a:p>
          <a:p>
            <a:pPr marL="0" indent="0" fontAlgn="auto">
              <a:lnSpc>
                <a:spcPct val="100000"/>
              </a:lnSpc>
              <a:spcBef>
                <a:spcPts val="0"/>
              </a:spcBef>
              <a:buNone/>
            </a:pPr>
            <a:r>
              <a:rPr lang="en-US" sz="2000" b="1" dirty="0">
                <a:solidFill>
                  <a:srgbClr val="00B0F0"/>
                </a:solidFill>
                <a:latin typeface="Consolas" panose="020B0609020204030204" charset="0"/>
              </a:rPr>
              <a:t>4</a:t>
            </a:r>
          </a:p>
          <a:p>
            <a:pPr marL="0" indent="0" fontAlgn="auto">
              <a:lnSpc>
                <a:spcPct val="100000"/>
              </a:lnSpc>
              <a:spcBef>
                <a:spcPts val="0"/>
              </a:spcBef>
              <a:buNone/>
            </a:pPr>
            <a:r>
              <a:rPr lang="en-US" sz="2000" b="1" dirty="0">
                <a:latin typeface="Consolas" panose="020B0609020204030204" charset="0"/>
              </a:rPr>
              <a:t>&gt;&gt;&gt; False + 3                      #把False当作0处理</a:t>
            </a:r>
          </a:p>
          <a:p>
            <a:pPr marL="0" indent="0" fontAlgn="auto">
              <a:lnSpc>
                <a:spcPct val="100000"/>
              </a:lnSpc>
              <a:spcBef>
                <a:spcPts val="0"/>
              </a:spcBef>
              <a:buNone/>
            </a:pPr>
            <a:r>
              <a:rPr lang="en-US" sz="2000" b="1" dirty="0" smtClean="0">
                <a:solidFill>
                  <a:srgbClr val="00B0F0"/>
                </a:solidFill>
                <a:latin typeface="Consolas" panose="020B0609020204030204" charset="0"/>
              </a:rPr>
              <a:t>3</a:t>
            </a:r>
          </a:p>
          <a:p>
            <a:pPr marL="0" indent="0" fontAlgn="auto">
              <a:lnSpc>
                <a:spcPct val="100000"/>
              </a:lnSpc>
              <a:spcBef>
                <a:spcPts val="0"/>
              </a:spcBef>
              <a:buNone/>
            </a:pPr>
            <a:r>
              <a:rPr lang="en-US" sz="2000" b="1" dirty="0" smtClean="0">
                <a:solidFill>
                  <a:srgbClr val="00B0F0"/>
                </a:solidFill>
                <a:latin typeface="Consolas" panose="020B0609020204030204" charset="0"/>
              </a:rPr>
              <a:t>&gt;&gt;&gt;x=3   #</a:t>
            </a:r>
            <a:r>
              <a:rPr lang="zh-CN" altLang="en-US" sz="2000" b="1" dirty="0" smtClean="0">
                <a:solidFill>
                  <a:srgbClr val="00B0F0"/>
                </a:solidFill>
                <a:latin typeface="Consolas" panose="020B0609020204030204" charset="0"/>
              </a:rPr>
              <a:t>自行验证找规律</a:t>
            </a:r>
            <a:endParaRPr lang="en-US" sz="2000" b="1" dirty="0" smtClean="0">
              <a:solidFill>
                <a:srgbClr val="00B0F0"/>
              </a:solidFill>
              <a:latin typeface="Consolas" panose="020B0609020204030204" charset="0"/>
            </a:endParaRPr>
          </a:p>
          <a:p>
            <a:pPr marL="0" indent="0" fontAlgn="auto">
              <a:lnSpc>
                <a:spcPct val="100000"/>
              </a:lnSpc>
              <a:spcBef>
                <a:spcPts val="0"/>
              </a:spcBef>
              <a:buNone/>
            </a:pPr>
            <a:r>
              <a:rPr lang="en-US" sz="2000" b="1" dirty="0" smtClean="0">
                <a:solidFill>
                  <a:srgbClr val="00B0F0"/>
                </a:solidFill>
                <a:latin typeface="Consolas" panose="020B0609020204030204" charset="0"/>
              </a:rPr>
              <a:t>&gt;&gt;&gt;id(x)</a:t>
            </a:r>
          </a:p>
          <a:p>
            <a:pPr marL="0" indent="0" fontAlgn="auto">
              <a:lnSpc>
                <a:spcPct val="100000"/>
              </a:lnSpc>
              <a:spcBef>
                <a:spcPts val="0"/>
              </a:spcBef>
              <a:buNone/>
            </a:pPr>
            <a:r>
              <a:rPr lang="en-US" sz="2000" b="1" dirty="0" smtClean="0">
                <a:solidFill>
                  <a:srgbClr val="00B0F0"/>
                </a:solidFill>
                <a:latin typeface="Consolas" panose="020B0609020204030204" charset="0"/>
              </a:rPr>
              <a:t>&gt;&gt;&gt;x=x+3</a:t>
            </a:r>
          </a:p>
          <a:p>
            <a:pPr marL="0" indent="0" fontAlgn="auto">
              <a:lnSpc>
                <a:spcPct val="100000"/>
              </a:lnSpc>
              <a:spcBef>
                <a:spcPts val="0"/>
              </a:spcBef>
              <a:buNone/>
            </a:pPr>
            <a:r>
              <a:rPr lang="en-US" sz="2000" b="1" dirty="0" smtClean="0">
                <a:solidFill>
                  <a:srgbClr val="00B0F0"/>
                </a:solidFill>
                <a:latin typeface="Consolas" panose="020B0609020204030204" charset="0"/>
              </a:rPr>
              <a:t>&gt;&gt;&gt;id(x)</a:t>
            </a:r>
            <a:endParaRPr lang="en-US" sz="2000" b="1" dirty="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22</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224" y="1990464"/>
            <a:ext cx="1362075" cy="1247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400" b="1" dirty="0"/>
              <a:t>（2）</a:t>
            </a:r>
            <a:r>
              <a:rPr lang="en-US" sz="2400" b="1" dirty="0">
                <a:solidFill>
                  <a:srgbClr val="FF0000"/>
                </a:solidFill>
              </a:rPr>
              <a:t>*运算符</a:t>
            </a:r>
            <a:r>
              <a:rPr lang="en-US" sz="2400" b="1" dirty="0"/>
              <a:t>除了表示算术乘法，还可用于列表、元组、字符串这几个序列类型与整数的乘法，表示序列元素的重复，</a:t>
            </a:r>
            <a:r>
              <a:rPr lang="en-US" sz="2400" b="1" dirty="0">
                <a:solidFill>
                  <a:srgbClr val="0070C0"/>
                </a:solidFill>
              </a:rPr>
              <a:t>生成新的序列对象</a:t>
            </a:r>
            <a:r>
              <a:rPr lang="en-US" sz="2400" b="1" dirty="0"/>
              <a:t>。</a:t>
            </a:r>
            <a:r>
              <a:rPr lang="en-US" sz="2400" b="1" dirty="0">
                <a:solidFill>
                  <a:srgbClr val="FF0000"/>
                </a:solidFill>
              </a:rPr>
              <a:t>字典和集合不支持与整数的相乘</a:t>
            </a:r>
            <a:r>
              <a:rPr lang="en-US" sz="2400" b="1" dirty="0"/>
              <a:t>，因为其中的元素是不允许重复的。</a:t>
            </a:r>
          </a:p>
          <a:p>
            <a:pPr marL="0" indent="0" fontAlgn="auto">
              <a:lnSpc>
                <a:spcPct val="100000"/>
              </a:lnSpc>
              <a:spcBef>
                <a:spcPts val="0"/>
              </a:spcBef>
              <a:buNone/>
            </a:pPr>
            <a:r>
              <a:rPr lang="en-US" sz="2000" b="1" dirty="0"/>
              <a:t>&gt;&gt;&gt; True * 3</a:t>
            </a:r>
          </a:p>
          <a:p>
            <a:pPr marL="0" indent="0" fontAlgn="auto">
              <a:lnSpc>
                <a:spcPct val="100000"/>
              </a:lnSpc>
              <a:spcBef>
                <a:spcPts val="0"/>
              </a:spcBef>
              <a:buNone/>
            </a:pPr>
            <a:r>
              <a:rPr lang="en-US" sz="2000" b="1" dirty="0">
                <a:solidFill>
                  <a:srgbClr val="00B0F0"/>
                </a:solidFill>
              </a:rPr>
              <a:t>3</a:t>
            </a:r>
          </a:p>
          <a:p>
            <a:pPr marL="0" indent="0" fontAlgn="auto">
              <a:lnSpc>
                <a:spcPct val="100000"/>
              </a:lnSpc>
              <a:spcBef>
                <a:spcPts val="0"/>
              </a:spcBef>
              <a:buNone/>
            </a:pPr>
            <a:r>
              <a:rPr lang="en-US" sz="2000" b="1" dirty="0"/>
              <a:t>&gt;&gt;&gt; False * 3</a:t>
            </a:r>
          </a:p>
          <a:p>
            <a:pPr marL="0" indent="0" fontAlgn="auto">
              <a:lnSpc>
                <a:spcPct val="100000"/>
              </a:lnSpc>
              <a:spcBef>
                <a:spcPts val="0"/>
              </a:spcBef>
              <a:buNone/>
            </a:pPr>
            <a:r>
              <a:rPr lang="en-US" sz="2000" b="1" dirty="0">
                <a:solidFill>
                  <a:srgbClr val="00B0F0"/>
                </a:solidFill>
              </a:rPr>
              <a:t>0</a:t>
            </a:r>
          </a:p>
          <a:p>
            <a:pPr marL="0" indent="0" fontAlgn="auto">
              <a:lnSpc>
                <a:spcPct val="100000"/>
              </a:lnSpc>
              <a:spcBef>
                <a:spcPts val="0"/>
              </a:spcBef>
              <a:buNone/>
            </a:pPr>
            <a:r>
              <a:rPr lang="en-US" sz="2000" b="1" dirty="0"/>
              <a:t>&gt;&gt;&gt; [1, 2, 3] * 3</a:t>
            </a:r>
          </a:p>
          <a:p>
            <a:pPr marL="0" indent="0" fontAlgn="auto">
              <a:lnSpc>
                <a:spcPct val="100000"/>
              </a:lnSpc>
              <a:spcBef>
                <a:spcPts val="0"/>
              </a:spcBef>
              <a:buNone/>
            </a:pPr>
            <a:r>
              <a:rPr lang="en-US" sz="2000" b="1" dirty="0">
                <a:solidFill>
                  <a:srgbClr val="00B0F0"/>
                </a:solidFill>
              </a:rPr>
              <a:t>[1, 2, 3, 1, 2, 3, 1, 2, 3]</a:t>
            </a:r>
          </a:p>
          <a:p>
            <a:pPr marL="0" indent="0" fontAlgn="auto">
              <a:lnSpc>
                <a:spcPct val="100000"/>
              </a:lnSpc>
              <a:spcBef>
                <a:spcPts val="0"/>
              </a:spcBef>
              <a:buNone/>
            </a:pPr>
            <a:r>
              <a:rPr lang="en-US" sz="2000" b="1" dirty="0"/>
              <a:t>&gt;&gt;&gt; (1, 2, 3) * 3</a:t>
            </a:r>
          </a:p>
          <a:p>
            <a:pPr marL="0" indent="0" fontAlgn="auto">
              <a:lnSpc>
                <a:spcPct val="100000"/>
              </a:lnSpc>
              <a:spcBef>
                <a:spcPts val="0"/>
              </a:spcBef>
              <a:buNone/>
            </a:pPr>
            <a:r>
              <a:rPr lang="en-US" sz="2000" b="1" dirty="0">
                <a:solidFill>
                  <a:srgbClr val="00B0F0"/>
                </a:solidFill>
              </a:rPr>
              <a:t>(1, 2, 3, 1, 2, 3, 1, 2, 3</a:t>
            </a:r>
            <a:r>
              <a:rPr lang="en-US" sz="2000" b="1" dirty="0" smtClean="0">
                <a:solidFill>
                  <a:srgbClr val="00B0F0"/>
                </a:solidFill>
              </a:rPr>
              <a:t>)   #</a:t>
            </a:r>
            <a:r>
              <a:rPr lang="zh-CN" altLang="en-US" sz="2000" b="1" dirty="0" smtClean="0">
                <a:solidFill>
                  <a:srgbClr val="00B0F0"/>
                </a:solidFill>
              </a:rPr>
              <a:t>新元组</a:t>
            </a:r>
            <a:endParaRPr lang="en-US" sz="2000" b="1" dirty="0">
              <a:solidFill>
                <a:srgbClr val="00B0F0"/>
              </a:solidFill>
            </a:endParaRPr>
          </a:p>
          <a:p>
            <a:pPr marL="0" indent="0" fontAlgn="auto">
              <a:lnSpc>
                <a:spcPct val="100000"/>
              </a:lnSpc>
              <a:spcBef>
                <a:spcPts val="0"/>
              </a:spcBef>
              <a:buNone/>
            </a:pPr>
            <a:r>
              <a:rPr lang="en-US" sz="2000" b="1" dirty="0"/>
              <a:t>&gt;&gt;&gt; '</a:t>
            </a:r>
            <a:r>
              <a:rPr lang="en-US" sz="2000" b="1" dirty="0" err="1"/>
              <a:t>abc</a:t>
            </a:r>
            <a:r>
              <a:rPr lang="en-US" sz="2000" b="1" dirty="0"/>
              <a:t>' * 3</a:t>
            </a:r>
          </a:p>
          <a:p>
            <a:pPr marL="0" indent="0">
              <a:lnSpc>
                <a:spcPct val="100000"/>
              </a:lnSpc>
              <a:spcBef>
                <a:spcPts val="0"/>
              </a:spcBef>
              <a:buNone/>
            </a:pPr>
            <a:r>
              <a:rPr lang="en-US" sz="2000" b="1" dirty="0" smtClean="0">
                <a:solidFill>
                  <a:srgbClr val="00B0F0"/>
                </a:solidFill>
              </a:rPr>
              <a:t>‘</a:t>
            </a:r>
            <a:r>
              <a:rPr lang="en-US" sz="2000" b="1" dirty="0" err="1" smtClean="0">
                <a:solidFill>
                  <a:srgbClr val="00B0F0"/>
                </a:solidFill>
              </a:rPr>
              <a:t>abcabcabc</a:t>
            </a:r>
            <a:r>
              <a:rPr lang="en-US" sz="2000" b="1" dirty="0" smtClean="0">
                <a:solidFill>
                  <a:srgbClr val="00B0F0"/>
                </a:solidFill>
              </a:rPr>
              <a:t>‘       </a:t>
            </a:r>
            <a:r>
              <a:rPr lang="en-US" altLang="zh-CN" sz="2000" b="1" dirty="0" smtClean="0">
                <a:solidFill>
                  <a:srgbClr val="00B0F0"/>
                </a:solidFill>
              </a:rPr>
              <a:t>#</a:t>
            </a:r>
            <a:r>
              <a:rPr lang="zh-CN" altLang="en-US" sz="2000" b="1" dirty="0" smtClean="0">
                <a:solidFill>
                  <a:srgbClr val="00B0F0"/>
                </a:solidFill>
              </a:rPr>
              <a:t>新字符串</a:t>
            </a:r>
            <a:endParaRPr lang="en-US" sz="2000" b="1" dirty="0">
              <a:solidFill>
                <a:srgbClr val="00B0F0"/>
              </a:solidFill>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199" y="1397635"/>
            <a:ext cx="10940935" cy="4639945"/>
          </a:xfrm>
        </p:spPr>
        <p:txBody>
          <a:bodyPr>
            <a:normAutofit/>
          </a:bodyPr>
          <a:lstStyle/>
          <a:p>
            <a:pPr marL="0" indent="0" fontAlgn="auto">
              <a:lnSpc>
                <a:spcPct val="100000"/>
              </a:lnSpc>
              <a:spcBef>
                <a:spcPts val="600"/>
              </a:spcBef>
              <a:buNone/>
            </a:pPr>
            <a:r>
              <a:rPr lang="en-US" sz="2400" b="1" dirty="0"/>
              <a:t>（3）</a:t>
            </a:r>
            <a:r>
              <a:rPr lang="en-US" sz="2400" b="1" dirty="0">
                <a:solidFill>
                  <a:srgbClr val="FF0000"/>
                </a:solidFill>
              </a:rPr>
              <a:t>运算符/和//</a:t>
            </a:r>
            <a:r>
              <a:rPr lang="en-US" sz="2400" b="1" dirty="0" err="1"/>
              <a:t>在Python中分别表示算术除法和算术求整商（floor</a:t>
            </a:r>
            <a:r>
              <a:rPr lang="en-US" sz="2400" b="1" dirty="0"/>
              <a:t> division）。</a:t>
            </a:r>
          </a:p>
          <a:p>
            <a:pPr marL="0" indent="0" fontAlgn="auto">
              <a:lnSpc>
                <a:spcPct val="100000"/>
              </a:lnSpc>
              <a:spcBef>
                <a:spcPts val="600"/>
              </a:spcBef>
              <a:buNone/>
            </a:pPr>
            <a:r>
              <a:rPr lang="en-US" sz="2000" b="1" dirty="0">
                <a:latin typeface="Consolas" panose="020B0609020204030204" charset="0"/>
              </a:rPr>
              <a:t>&gt;&gt;&gt; 3 / 2                    #</a:t>
            </a:r>
            <a:r>
              <a:rPr lang="en-US" sz="2000" b="1" dirty="0" err="1">
                <a:latin typeface="Consolas" panose="020B0609020204030204" charset="0"/>
              </a:rPr>
              <a:t>数学意义上的除法</a:t>
            </a:r>
            <a:endParaRPr lang="en-US" sz="2000" b="1" dirty="0">
              <a:latin typeface="Consolas" panose="020B0609020204030204" charset="0"/>
            </a:endParaRPr>
          </a:p>
          <a:p>
            <a:pPr marL="0" indent="0" fontAlgn="auto">
              <a:lnSpc>
                <a:spcPct val="100000"/>
              </a:lnSpc>
              <a:spcBef>
                <a:spcPts val="600"/>
              </a:spcBef>
              <a:buNone/>
            </a:pPr>
            <a:r>
              <a:rPr lang="en-US" sz="2000" b="1" dirty="0">
                <a:solidFill>
                  <a:srgbClr val="00B0F0"/>
                </a:solidFill>
                <a:latin typeface="Consolas" panose="020B0609020204030204" charset="0"/>
              </a:rPr>
              <a:t>1.5</a:t>
            </a:r>
          </a:p>
          <a:p>
            <a:pPr marL="0" indent="0" fontAlgn="auto">
              <a:lnSpc>
                <a:spcPct val="100000"/>
              </a:lnSpc>
              <a:spcBef>
                <a:spcPts val="600"/>
              </a:spcBef>
              <a:buNone/>
            </a:pPr>
            <a:r>
              <a:rPr lang="en-US" sz="2000" b="1" dirty="0">
                <a:latin typeface="Consolas" panose="020B0609020204030204" charset="0"/>
              </a:rPr>
              <a:t>&gt;&gt;&gt; 15 // 4                  #</a:t>
            </a:r>
            <a:r>
              <a:rPr lang="en-US" sz="2000" b="1" dirty="0" err="1">
                <a:latin typeface="Consolas" panose="020B0609020204030204" charset="0"/>
              </a:rPr>
              <a:t>如果两个操作数都是整数，结果为整数</a:t>
            </a:r>
            <a:endParaRPr lang="en-US" sz="2000" b="1" dirty="0">
              <a:latin typeface="Consolas" panose="020B0609020204030204" charset="0"/>
            </a:endParaRPr>
          </a:p>
          <a:p>
            <a:pPr marL="0" indent="0" fontAlgn="auto">
              <a:lnSpc>
                <a:spcPct val="100000"/>
              </a:lnSpc>
              <a:spcBef>
                <a:spcPts val="600"/>
              </a:spcBef>
              <a:buNone/>
            </a:pPr>
            <a:r>
              <a:rPr lang="en-US" sz="2000" b="1" dirty="0">
                <a:solidFill>
                  <a:srgbClr val="00B0F0"/>
                </a:solidFill>
                <a:latin typeface="Consolas" panose="020B0609020204030204" charset="0"/>
              </a:rPr>
              <a:t>3</a:t>
            </a:r>
          </a:p>
          <a:p>
            <a:pPr marL="0" indent="0" fontAlgn="auto">
              <a:lnSpc>
                <a:spcPct val="100000"/>
              </a:lnSpc>
              <a:spcBef>
                <a:spcPts val="600"/>
              </a:spcBef>
              <a:buNone/>
            </a:pPr>
            <a:r>
              <a:rPr lang="en-US" sz="2000" b="1" dirty="0">
                <a:latin typeface="Consolas" panose="020B0609020204030204" charset="0"/>
              </a:rPr>
              <a:t>&gt;&gt;&gt; 15.0 // 4                #</a:t>
            </a:r>
            <a:r>
              <a:rPr lang="en-US" sz="2000" b="1" dirty="0" err="1">
                <a:latin typeface="Consolas" panose="020B0609020204030204" charset="0"/>
              </a:rPr>
              <a:t>如果操作数中有实数，结果为实数形式的整数值</a:t>
            </a:r>
            <a:endParaRPr lang="en-US" sz="2000" b="1" dirty="0">
              <a:latin typeface="Consolas" panose="020B0609020204030204" charset="0"/>
            </a:endParaRPr>
          </a:p>
          <a:p>
            <a:pPr marL="0" indent="0" fontAlgn="auto">
              <a:lnSpc>
                <a:spcPct val="100000"/>
              </a:lnSpc>
              <a:spcBef>
                <a:spcPts val="600"/>
              </a:spcBef>
              <a:buNone/>
            </a:pPr>
            <a:r>
              <a:rPr lang="en-US" sz="2000" b="1" dirty="0">
                <a:solidFill>
                  <a:srgbClr val="00B0F0"/>
                </a:solidFill>
                <a:latin typeface="Consolas" panose="020B0609020204030204" charset="0"/>
              </a:rPr>
              <a:t>3.0</a:t>
            </a:r>
          </a:p>
          <a:p>
            <a:pPr marL="0" indent="0" fontAlgn="auto">
              <a:lnSpc>
                <a:spcPct val="100000"/>
              </a:lnSpc>
              <a:spcBef>
                <a:spcPts val="600"/>
              </a:spcBef>
              <a:buNone/>
            </a:pPr>
            <a:r>
              <a:rPr lang="en-US" sz="2000" b="1" dirty="0">
                <a:latin typeface="Consolas" panose="020B0609020204030204" charset="0"/>
              </a:rPr>
              <a:t>&gt;&gt;&gt; -15//4                   #</a:t>
            </a:r>
            <a:r>
              <a:rPr lang="en-US" sz="2000" b="1" dirty="0" err="1">
                <a:latin typeface="Consolas" panose="020B0609020204030204" charset="0"/>
              </a:rPr>
              <a:t>向下取整</a:t>
            </a:r>
            <a:endParaRPr lang="en-US" sz="2000" b="1" dirty="0">
              <a:latin typeface="Consolas" panose="020B0609020204030204" charset="0"/>
            </a:endParaRPr>
          </a:p>
          <a:p>
            <a:pPr marL="0" indent="0" fontAlgn="auto">
              <a:lnSpc>
                <a:spcPct val="100000"/>
              </a:lnSpc>
              <a:spcBef>
                <a:spcPts val="600"/>
              </a:spcBef>
              <a:buNone/>
            </a:pPr>
            <a:r>
              <a:rPr lang="en-US" sz="2000" b="1" dirty="0">
                <a:solidFill>
                  <a:srgbClr val="00B0F0"/>
                </a:solidFill>
                <a:latin typeface="Consolas" panose="020B0609020204030204" charset="0"/>
              </a:rPr>
              <a:t>-4</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200" y="1321435"/>
            <a:ext cx="10937875" cy="4639945"/>
          </a:xfrm>
        </p:spPr>
        <p:txBody>
          <a:bodyPr>
            <a:normAutofit fontScale="92500" lnSpcReduction="20000"/>
          </a:bodyPr>
          <a:lstStyle/>
          <a:p>
            <a:pPr marL="0" indent="0" fontAlgn="auto">
              <a:lnSpc>
                <a:spcPct val="150000"/>
              </a:lnSpc>
              <a:spcBef>
                <a:spcPts val="0"/>
              </a:spcBef>
              <a:buNone/>
            </a:pPr>
            <a:r>
              <a:rPr lang="en-US" sz="2400" b="1" dirty="0"/>
              <a:t>（4）</a:t>
            </a:r>
            <a:r>
              <a:rPr lang="en-US" sz="2400" b="1" dirty="0">
                <a:solidFill>
                  <a:srgbClr val="FF0000"/>
                </a:solidFill>
              </a:rPr>
              <a:t>%</a:t>
            </a:r>
            <a:r>
              <a:rPr lang="en-US" sz="2400" b="1" dirty="0" err="1">
                <a:solidFill>
                  <a:srgbClr val="FF0000"/>
                </a:solidFill>
              </a:rPr>
              <a:t>运算符</a:t>
            </a:r>
            <a:r>
              <a:rPr lang="en-US" sz="2400" b="1" dirty="0" err="1"/>
              <a:t>可以用于整数或实数的求余数运算，还可以用于字符串格式化，但是这种用法并</a:t>
            </a:r>
            <a:r>
              <a:rPr lang="en-US" sz="2400" b="1" dirty="0" err="1">
                <a:solidFill>
                  <a:srgbClr val="FF0000"/>
                </a:solidFill>
              </a:rPr>
              <a:t>不推荐</a:t>
            </a:r>
            <a:r>
              <a:rPr lang="zh-CN" altLang="en-US" sz="2400" b="1" dirty="0"/>
              <a:t>。</a:t>
            </a:r>
          </a:p>
          <a:p>
            <a:pPr marL="0" indent="0" fontAlgn="auto">
              <a:lnSpc>
                <a:spcPct val="150000"/>
              </a:lnSpc>
              <a:spcBef>
                <a:spcPts val="0"/>
              </a:spcBef>
              <a:buNone/>
            </a:pPr>
            <a:r>
              <a:rPr lang="en-US" sz="2000" b="1" dirty="0"/>
              <a:t>&gt;&gt;&gt; 789 % 23                       #</a:t>
            </a:r>
            <a:r>
              <a:rPr lang="en-US" sz="2000" b="1" dirty="0" err="1"/>
              <a:t>余数</a:t>
            </a:r>
            <a:endParaRPr lang="en-US" sz="2000" b="1" dirty="0"/>
          </a:p>
          <a:p>
            <a:pPr marL="0" indent="0" fontAlgn="auto">
              <a:lnSpc>
                <a:spcPct val="150000"/>
              </a:lnSpc>
              <a:spcBef>
                <a:spcPts val="0"/>
              </a:spcBef>
              <a:buNone/>
            </a:pPr>
            <a:r>
              <a:rPr lang="en-US" sz="2000" b="1" dirty="0">
                <a:solidFill>
                  <a:srgbClr val="00B0F0"/>
                </a:solidFill>
              </a:rPr>
              <a:t>7</a:t>
            </a:r>
          </a:p>
          <a:p>
            <a:pPr marL="0" indent="0" fontAlgn="auto">
              <a:lnSpc>
                <a:spcPct val="150000"/>
              </a:lnSpc>
              <a:spcBef>
                <a:spcPts val="0"/>
              </a:spcBef>
              <a:buNone/>
            </a:pPr>
            <a:r>
              <a:rPr lang="en-US" sz="2000" b="1" dirty="0"/>
              <a:t>&gt;&gt;&gt; 123.45 % 3.2                 #</a:t>
            </a:r>
            <a:r>
              <a:rPr lang="en-US" sz="2000" b="1" dirty="0" err="1"/>
              <a:t>可以对实数进行余数运算，</a:t>
            </a:r>
            <a:r>
              <a:rPr lang="en-US" sz="2000" b="1" dirty="0" err="1" smtClean="0"/>
              <a:t>注意精度问题</a:t>
            </a:r>
            <a:endParaRPr lang="en-US" sz="2000" b="1" dirty="0" smtClean="0"/>
          </a:p>
          <a:p>
            <a:pPr marL="0" indent="0" fontAlgn="auto">
              <a:lnSpc>
                <a:spcPct val="150000"/>
              </a:lnSpc>
              <a:spcBef>
                <a:spcPts val="0"/>
              </a:spcBef>
              <a:buNone/>
            </a:pPr>
            <a:r>
              <a:rPr lang="en-US" sz="2000" b="1" dirty="0" smtClean="0">
                <a:solidFill>
                  <a:srgbClr val="00B0F0"/>
                </a:solidFill>
              </a:rPr>
              <a:t>1.849999999999996</a:t>
            </a:r>
          </a:p>
          <a:p>
            <a:pPr marL="0" indent="0">
              <a:lnSpc>
                <a:spcPct val="100000"/>
              </a:lnSpc>
              <a:spcBef>
                <a:spcPts val="0"/>
              </a:spcBef>
              <a:buNone/>
            </a:pPr>
            <a:r>
              <a:rPr lang="en-US" altLang="zh-CN" sz="2000" b="1" dirty="0">
                <a:latin typeface="Consolas" panose="020B0609020204030204" charset="0"/>
              </a:rPr>
              <a:t>&gt;&gt;&gt; </a:t>
            </a:r>
            <a:r>
              <a:rPr lang="en-US" altLang="zh-CN" sz="2000" b="1" dirty="0">
                <a:solidFill>
                  <a:srgbClr val="00B0F0"/>
                </a:solidFill>
                <a:latin typeface="Consolas" panose="020B0609020204030204" charset="0"/>
              </a:rPr>
              <a:t>6.3%2.1</a:t>
            </a:r>
          </a:p>
          <a:p>
            <a:pPr marL="0" indent="0">
              <a:lnSpc>
                <a:spcPct val="100000"/>
              </a:lnSpc>
              <a:spcBef>
                <a:spcPts val="0"/>
              </a:spcBef>
              <a:buNone/>
            </a:pPr>
            <a:r>
              <a:rPr lang="en-US" altLang="zh-CN" sz="2000" b="1" dirty="0">
                <a:solidFill>
                  <a:srgbClr val="00B0F0"/>
                </a:solidFill>
                <a:latin typeface="Consolas" panose="020B0609020204030204" charset="0"/>
              </a:rPr>
              <a:t>2.0999999999999996  </a:t>
            </a:r>
            <a:r>
              <a:rPr lang="en-US" altLang="zh-CN" sz="2000" b="1" dirty="0" smtClean="0">
                <a:latin typeface="Consolas" panose="020B0609020204030204" charset="0"/>
              </a:rPr>
              <a:t>#</a:t>
            </a:r>
            <a:r>
              <a:rPr lang="zh-CN" altLang="en-US" sz="2000" b="1" dirty="0">
                <a:solidFill>
                  <a:srgbClr val="FF0000"/>
                </a:solidFill>
                <a:latin typeface="Consolas" panose="020B0609020204030204" charset="0"/>
              </a:rPr>
              <a:t>实数不能准确表示</a:t>
            </a:r>
            <a:r>
              <a:rPr lang="zh-CN" altLang="en-US" sz="2000" b="1" dirty="0">
                <a:latin typeface="Consolas" panose="020B0609020204030204" charset="0"/>
              </a:rPr>
              <a:t>，所以取余结果有误差</a:t>
            </a:r>
            <a:endParaRPr lang="en-US" altLang="zh-CN" sz="2000" b="1" dirty="0">
              <a:solidFill>
                <a:srgbClr val="00B0F0"/>
              </a:solidFill>
              <a:latin typeface="Consolas" panose="020B0609020204030204" charset="0"/>
            </a:endParaRPr>
          </a:p>
          <a:p>
            <a:pPr marL="0" indent="0" fontAlgn="auto">
              <a:lnSpc>
                <a:spcPct val="150000"/>
              </a:lnSpc>
              <a:spcBef>
                <a:spcPts val="0"/>
              </a:spcBef>
              <a:buNone/>
            </a:pPr>
            <a:r>
              <a:rPr lang="en-US" sz="2000" b="1" dirty="0" smtClean="0"/>
              <a:t>&gt;&gt;&gt; </a:t>
            </a:r>
            <a:r>
              <a:rPr lang="en-US" sz="2000" b="1" dirty="0"/>
              <a:t>'%c, %d' % (65, 65)       #把65分别格式化为字符和整数</a:t>
            </a:r>
          </a:p>
          <a:p>
            <a:pPr marL="0" indent="0" fontAlgn="auto">
              <a:lnSpc>
                <a:spcPct val="150000"/>
              </a:lnSpc>
              <a:spcBef>
                <a:spcPts val="0"/>
              </a:spcBef>
              <a:buNone/>
            </a:pPr>
            <a:r>
              <a:rPr lang="en-US" sz="2000" b="1" dirty="0">
                <a:solidFill>
                  <a:srgbClr val="00B0F0"/>
                </a:solidFill>
              </a:rPr>
              <a:t>'A, 65'</a:t>
            </a:r>
          </a:p>
          <a:p>
            <a:pPr marL="0" indent="0" fontAlgn="auto">
              <a:lnSpc>
                <a:spcPct val="150000"/>
              </a:lnSpc>
              <a:spcBef>
                <a:spcPts val="0"/>
              </a:spcBef>
              <a:buNone/>
            </a:pPr>
            <a:r>
              <a:rPr lang="en-US" sz="2000" b="1" dirty="0"/>
              <a:t>&gt;&gt;&gt; '%</a:t>
            </a:r>
            <a:r>
              <a:rPr lang="en-US" sz="2000" b="1" dirty="0" err="1"/>
              <a:t>f,%s</a:t>
            </a:r>
            <a:r>
              <a:rPr lang="en-US" sz="2000" b="1" dirty="0"/>
              <a:t>' % (65, 65)         #把65分别格式化为实数和字符串</a:t>
            </a:r>
          </a:p>
          <a:p>
            <a:pPr marL="0" indent="0" fontAlgn="auto">
              <a:lnSpc>
                <a:spcPct val="150000"/>
              </a:lnSpc>
              <a:spcBef>
                <a:spcPts val="0"/>
              </a:spcBef>
              <a:buNone/>
            </a:pPr>
            <a:r>
              <a:rPr lang="en-US" sz="2000" b="1" dirty="0">
                <a:solidFill>
                  <a:srgbClr val="00B0F0"/>
                </a:solidFill>
              </a:rPr>
              <a:t>'65.000000,65'</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lstStyle/>
          <a:p>
            <a:pPr marL="0" indent="0" fontAlgn="auto">
              <a:lnSpc>
                <a:spcPct val="100000"/>
              </a:lnSpc>
              <a:spcBef>
                <a:spcPts val="400"/>
              </a:spcBef>
              <a:buNone/>
            </a:pPr>
            <a:r>
              <a:rPr lang="en-US" sz="2400" b="1" dirty="0"/>
              <a:t>（5）</a:t>
            </a:r>
            <a:r>
              <a:rPr lang="en-US" sz="2400" b="1" dirty="0">
                <a:solidFill>
                  <a:srgbClr val="FF0000"/>
                </a:solidFill>
              </a:rPr>
              <a:t>**</a:t>
            </a:r>
            <a:r>
              <a:rPr lang="en-US" sz="2400" b="1" dirty="0" err="1">
                <a:solidFill>
                  <a:srgbClr val="FF0000"/>
                </a:solidFill>
              </a:rPr>
              <a:t>运算符</a:t>
            </a:r>
            <a:r>
              <a:rPr lang="en-US" sz="2400" b="1" dirty="0" err="1"/>
              <a:t>表示幂乘</a:t>
            </a:r>
            <a:r>
              <a:rPr lang="en-US" sz="2400" b="1" dirty="0"/>
              <a:t>：</a:t>
            </a:r>
          </a:p>
          <a:p>
            <a:pPr marL="0" indent="0" fontAlgn="auto">
              <a:lnSpc>
                <a:spcPct val="100000"/>
              </a:lnSpc>
              <a:spcBef>
                <a:spcPts val="400"/>
              </a:spcBef>
              <a:buNone/>
            </a:pPr>
            <a:r>
              <a:rPr lang="en-US" sz="2000" b="1" dirty="0">
                <a:latin typeface="Consolas" panose="020B0609020204030204" charset="0"/>
              </a:rPr>
              <a:t>&gt;&gt;&gt; 3 ** 2                    #3的2次方，等价于pow(3, 2)</a:t>
            </a:r>
          </a:p>
          <a:p>
            <a:pPr marL="0" indent="0" fontAlgn="auto">
              <a:lnSpc>
                <a:spcPct val="100000"/>
              </a:lnSpc>
              <a:spcBef>
                <a:spcPts val="400"/>
              </a:spcBef>
              <a:buNone/>
            </a:pPr>
            <a:r>
              <a:rPr lang="en-US" sz="2000" b="1" dirty="0">
                <a:solidFill>
                  <a:srgbClr val="00B0F0"/>
                </a:solidFill>
                <a:latin typeface="Consolas" panose="020B0609020204030204" charset="0"/>
              </a:rPr>
              <a:t>9</a:t>
            </a:r>
          </a:p>
          <a:p>
            <a:pPr marL="0" indent="0" fontAlgn="auto">
              <a:lnSpc>
                <a:spcPct val="100000"/>
              </a:lnSpc>
              <a:spcBef>
                <a:spcPts val="400"/>
              </a:spcBef>
              <a:buNone/>
            </a:pPr>
            <a:r>
              <a:rPr lang="en-US" sz="2000" b="1" dirty="0">
                <a:latin typeface="Consolas" panose="020B0609020204030204" charset="0"/>
              </a:rPr>
              <a:t>&gt;&gt;&gt; </a:t>
            </a:r>
            <a:r>
              <a:rPr lang="en-US" sz="2000" b="1" dirty="0" err="1">
                <a:latin typeface="Consolas" panose="020B0609020204030204" charset="0"/>
              </a:rPr>
              <a:t>pow</a:t>
            </a:r>
            <a:r>
              <a:rPr lang="en-US" sz="2000" b="1" dirty="0">
                <a:latin typeface="Consolas" panose="020B0609020204030204" charset="0"/>
              </a:rPr>
              <a:t>(3, 2, 8)              #</a:t>
            </a:r>
            <a:r>
              <a:rPr lang="en-US" sz="2000" b="1" dirty="0" err="1">
                <a:latin typeface="Consolas" panose="020B0609020204030204" charset="0"/>
              </a:rPr>
              <a:t>等价于</a:t>
            </a:r>
            <a:r>
              <a:rPr lang="en-US" sz="2000" b="1" dirty="0">
                <a:latin typeface="Consolas" panose="020B0609020204030204" charset="0"/>
              </a:rPr>
              <a:t>(3**2) % 8</a:t>
            </a:r>
          </a:p>
          <a:p>
            <a:pPr marL="0" indent="0" fontAlgn="auto">
              <a:lnSpc>
                <a:spcPct val="100000"/>
              </a:lnSpc>
              <a:spcBef>
                <a:spcPts val="400"/>
              </a:spcBef>
              <a:buNone/>
            </a:pPr>
            <a:r>
              <a:rPr lang="en-US" sz="2000" b="1" dirty="0">
                <a:solidFill>
                  <a:srgbClr val="00B0F0"/>
                </a:solidFill>
                <a:latin typeface="Consolas" panose="020B0609020204030204" charset="0"/>
              </a:rPr>
              <a:t>1</a:t>
            </a:r>
          </a:p>
          <a:p>
            <a:pPr marL="0" indent="0" fontAlgn="auto">
              <a:lnSpc>
                <a:spcPct val="100000"/>
              </a:lnSpc>
              <a:spcBef>
                <a:spcPts val="400"/>
              </a:spcBef>
              <a:buNone/>
            </a:pPr>
            <a:r>
              <a:rPr lang="en-US" sz="2000" b="1" dirty="0">
                <a:latin typeface="Consolas" panose="020B0609020204030204" charset="0"/>
              </a:rPr>
              <a:t>&gt;&gt;&gt; 9 ** 0.5                  #9的0.5次方，平方根</a:t>
            </a:r>
          </a:p>
          <a:p>
            <a:pPr marL="0" indent="0" fontAlgn="auto">
              <a:lnSpc>
                <a:spcPct val="100000"/>
              </a:lnSpc>
              <a:spcBef>
                <a:spcPts val="400"/>
              </a:spcBef>
              <a:buNone/>
            </a:pPr>
            <a:r>
              <a:rPr lang="en-US" sz="2000" b="1" dirty="0">
                <a:solidFill>
                  <a:srgbClr val="00B0F0"/>
                </a:solidFill>
                <a:latin typeface="Consolas" panose="020B0609020204030204" charset="0"/>
              </a:rPr>
              <a:t>3.0</a:t>
            </a:r>
          </a:p>
          <a:p>
            <a:pPr marL="0" indent="0" fontAlgn="auto">
              <a:lnSpc>
                <a:spcPct val="100000"/>
              </a:lnSpc>
              <a:spcBef>
                <a:spcPts val="400"/>
              </a:spcBef>
              <a:buNone/>
            </a:pPr>
            <a:r>
              <a:rPr lang="en-US" sz="2000" b="1" dirty="0">
                <a:latin typeface="Consolas" panose="020B0609020204030204" charset="0"/>
              </a:rPr>
              <a:t>&gt;&gt;&gt; (-9) ** 0.5               #</a:t>
            </a:r>
            <a:r>
              <a:rPr lang="en-US" sz="2000" b="1" dirty="0" err="1">
                <a:latin typeface="Consolas" panose="020B0609020204030204" charset="0"/>
              </a:rPr>
              <a:t>可以计算负数的平方根</a:t>
            </a:r>
            <a:endParaRPr lang="en-US" sz="2000" b="1" dirty="0">
              <a:latin typeface="Consolas" panose="020B0609020204030204" charset="0"/>
            </a:endParaRPr>
          </a:p>
          <a:p>
            <a:pPr marL="0" indent="0" fontAlgn="auto">
              <a:lnSpc>
                <a:spcPct val="100000"/>
              </a:lnSpc>
              <a:spcBef>
                <a:spcPts val="400"/>
              </a:spcBef>
              <a:buNone/>
            </a:pPr>
            <a:r>
              <a:rPr lang="en-US" sz="2000" b="1" dirty="0">
                <a:solidFill>
                  <a:srgbClr val="00B0F0"/>
                </a:solidFill>
                <a:latin typeface="Consolas" panose="020B0609020204030204" charset="0"/>
              </a:rPr>
              <a:t>(1.8369701987210297e-16+3j</a:t>
            </a:r>
            <a:r>
              <a:rPr lang="en-US" sz="2000" b="1" dirty="0" smtClean="0">
                <a:solidFill>
                  <a:srgbClr val="00B0F0"/>
                </a:solidFill>
                <a:latin typeface="Consolas" panose="020B0609020204030204" charset="0"/>
              </a:rPr>
              <a:t>)</a:t>
            </a:r>
          </a:p>
          <a:p>
            <a:pPr marL="0" indent="0" fontAlgn="auto">
              <a:lnSpc>
                <a:spcPct val="100000"/>
              </a:lnSpc>
              <a:spcBef>
                <a:spcPts val="400"/>
              </a:spcBef>
              <a:buNone/>
            </a:pPr>
            <a:r>
              <a:rPr lang="en-US" sz="2000" b="1" dirty="0">
                <a:latin typeface="Consolas" panose="020B0609020204030204" charset="0"/>
              </a:rPr>
              <a:t>&gt;&gt;&gt;3**2**3      #</a:t>
            </a:r>
            <a:r>
              <a:rPr lang="zh-CN" altLang="en-US" sz="2000" b="1" dirty="0">
                <a:latin typeface="Consolas" panose="020B0609020204030204" charset="0"/>
              </a:rPr>
              <a:t>幂运算</a:t>
            </a:r>
            <a:r>
              <a:rPr lang="zh-CN" altLang="en-US" sz="2000" b="1" dirty="0">
                <a:solidFill>
                  <a:srgbClr val="FF0000"/>
                </a:solidFill>
                <a:latin typeface="Consolas" panose="020B0609020204030204" charset="0"/>
              </a:rPr>
              <a:t>从右往左</a:t>
            </a:r>
            <a:r>
              <a:rPr lang="zh-CN" altLang="en-US" sz="2000" b="1" dirty="0">
                <a:latin typeface="Consolas" panose="020B0609020204030204" charset="0"/>
              </a:rPr>
              <a:t>计算</a:t>
            </a:r>
            <a:endParaRPr lang="en-US" altLang="zh-CN" sz="2000" b="1" dirty="0">
              <a:latin typeface="Consolas" panose="020B0609020204030204" charset="0"/>
            </a:endParaRPr>
          </a:p>
          <a:p>
            <a:pPr marL="0" indent="0" fontAlgn="auto">
              <a:lnSpc>
                <a:spcPct val="100000"/>
              </a:lnSpc>
              <a:spcBef>
                <a:spcPts val="400"/>
              </a:spcBef>
              <a:buNone/>
            </a:pPr>
            <a:r>
              <a:rPr lang="en-US" sz="2000" b="1" dirty="0" smtClean="0">
                <a:latin typeface="Consolas" panose="020B0609020204030204" charset="0"/>
              </a:rPr>
              <a:t>6561</a:t>
            </a:r>
            <a:endParaRPr lang="en-US" sz="2000" b="1" dirty="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2.2.2  </a:t>
            </a:r>
            <a:r>
              <a:rPr lang="zh-CN" altLang="en-US"/>
              <a:t>关系运算符</a:t>
            </a:r>
          </a:p>
        </p:txBody>
      </p:sp>
      <p:sp>
        <p:nvSpPr>
          <p:cNvPr id="3" name="Content Placeholder 2"/>
          <p:cNvSpPr>
            <a:spLocks noGrp="1"/>
          </p:cNvSpPr>
          <p:nvPr>
            <p:ph idx="1"/>
          </p:nvPr>
        </p:nvSpPr>
        <p:spPr>
          <a:xfrm>
            <a:off x="838200" y="1321435"/>
            <a:ext cx="10851515" cy="5294630"/>
          </a:xfrm>
        </p:spPr>
        <p:txBody>
          <a:bodyPr>
            <a:normAutofit/>
          </a:bodyPr>
          <a:lstStyle/>
          <a:p>
            <a:pPr fontAlgn="auto">
              <a:lnSpc>
                <a:spcPct val="100000"/>
              </a:lnSpc>
              <a:spcBef>
                <a:spcPts val="0"/>
              </a:spcBef>
              <a:buFont typeface="Arial" panose="020B0604020202020204" pitchFamily="34" charset="0"/>
              <a:buChar char="•"/>
            </a:pPr>
            <a:r>
              <a:rPr lang="en-US" sz="2400" b="1" dirty="0" err="1"/>
              <a:t>Python</a:t>
            </a:r>
            <a:r>
              <a:rPr lang="en-US" sz="2400" b="1" dirty="0" err="1">
                <a:solidFill>
                  <a:srgbClr val="FF0000"/>
                </a:solidFill>
              </a:rPr>
              <a:t>关系运算符</a:t>
            </a:r>
            <a:r>
              <a:rPr lang="en-US" sz="2400" b="1" dirty="0" err="1"/>
              <a:t>最大的特点是</a:t>
            </a:r>
            <a:r>
              <a:rPr lang="en-US" sz="2400" b="1" dirty="0" err="1">
                <a:solidFill>
                  <a:srgbClr val="FF0000"/>
                </a:solidFill>
              </a:rPr>
              <a:t>可以连用</a:t>
            </a:r>
            <a:r>
              <a:rPr lang="en-US" sz="2400" b="1" dirty="0" err="1"/>
              <a:t>。使用关系运算符的一个最重要的前提是，</a:t>
            </a:r>
            <a:r>
              <a:rPr lang="en-US" sz="2400" b="1" dirty="0" err="1">
                <a:solidFill>
                  <a:srgbClr val="FF0000"/>
                </a:solidFill>
              </a:rPr>
              <a:t>操作数之间必须可比较大小</a:t>
            </a:r>
            <a:r>
              <a:rPr lang="en-US" sz="2400" b="1" dirty="0"/>
              <a:t>。</a:t>
            </a:r>
          </a:p>
          <a:p>
            <a:pPr marL="0" indent="0" fontAlgn="auto">
              <a:lnSpc>
                <a:spcPct val="100000"/>
              </a:lnSpc>
              <a:spcBef>
                <a:spcPts val="0"/>
              </a:spcBef>
              <a:buNone/>
            </a:pPr>
            <a:r>
              <a:rPr lang="en-US" sz="2000" b="1" dirty="0">
                <a:latin typeface="Consolas" panose="020B0609020204030204" charset="0"/>
              </a:rPr>
              <a:t>&gt;&gt;&gt; 1 &lt; 3 &lt; 5                    #等价于1 &lt; 3 and 3 &lt; 5</a:t>
            </a: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3 &lt; 5 &gt; 2</a:t>
            </a: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1 &gt; 6 &lt; 8</a:t>
            </a: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1 &gt; 6 &lt; </a:t>
            </a:r>
            <a:r>
              <a:rPr lang="en-US" sz="2000" b="1" dirty="0" err="1">
                <a:latin typeface="Consolas" panose="020B0609020204030204" charset="0"/>
              </a:rPr>
              <a:t>math.sqrt</a:t>
            </a:r>
            <a:r>
              <a:rPr lang="en-US" sz="2000" b="1" dirty="0">
                <a:latin typeface="Consolas" panose="020B0609020204030204" charset="0"/>
              </a:rPr>
              <a:t>(9)         #</a:t>
            </a:r>
            <a:r>
              <a:rPr lang="en-US" sz="2000" b="1" dirty="0" err="1">
                <a:latin typeface="Consolas" panose="020B0609020204030204" charset="0"/>
              </a:rPr>
              <a:t>具有</a:t>
            </a:r>
            <a:r>
              <a:rPr lang="en-US" sz="2000" b="1" dirty="0" err="1">
                <a:solidFill>
                  <a:srgbClr val="FF0000"/>
                </a:solidFill>
                <a:latin typeface="Consolas" panose="020B0609020204030204" charset="0"/>
              </a:rPr>
              <a:t>惰性求值或者逻辑短路</a:t>
            </a:r>
            <a:r>
              <a:rPr lang="en-US" sz="2000" b="1" dirty="0" err="1">
                <a:latin typeface="Consolas" panose="020B0609020204030204" charset="0"/>
              </a:rPr>
              <a:t>的特点</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1 &lt; 6 &lt; </a:t>
            </a:r>
            <a:r>
              <a:rPr lang="en-US" sz="2000" b="1" dirty="0" err="1">
                <a:latin typeface="Consolas" panose="020B0609020204030204" charset="0"/>
              </a:rPr>
              <a:t>math.sqrt</a:t>
            </a:r>
            <a:r>
              <a:rPr lang="en-US" sz="2000" b="1" dirty="0">
                <a:latin typeface="Consolas" panose="020B0609020204030204" charset="0"/>
              </a:rPr>
              <a:t>(9)         #</a:t>
            </a:r>
            <a:r>
              <a:rPr lang="en-US" sz="2000" b="1" dirty="0" err="1">
                <a:latin typeface="Consolas" panose="020B0609020204030204" charset="0"/>
              </a:rPr>
              <a:t>还没有导入math模块，抛出异常</a:t>
            </a:r>
            <a:endParaRPr lang="en-US" sz="2000" b="1" dirty="0">
              <a:latin typeface="Consolas" panose="020B0609020204030204" charset="0"/>
            </a:endParaRPr>
          </a:p>
          <a:p>
            <a:pPr marL="0" indent="0" fontAlgn="auto">
              <a:lnSpc>
                <a:spcPct val="100000"/>
              </a:lnSpc>
              <a:spcBef>
                <a:spcPts val="0"/>
              </a:spcBef>
              <a:buNone/>
            </a:pPr>
            <a:r>
              <a:rPr lang="en-US" sz="2000" b="1" dirty="0" err="1">
                <a:solidFill>
                  <a:srgbClr val="FF0000"/>
                </a:solidFill>
                <a:latin typeface="Consolas" panose="020B0609020204030204" charset="0"/>
              </a:rPr>
              <a:t>NameError</a:t>
            </a:r>
            <a:r>
              <a:rPr lang="en-US" sz="2000" b="1" dirty="0">
                <a:solidFill>
                  <a:srgbClr val="FF0000"/>
                </a:solidFill>
                <a:latin typeface="Consolas" panose="020B0609020204030204" charset="0"/>
              </a:rPr>
              <a:t>: name 'math' is not defined</a:t>
            </a:r>
          </a:p>
          <a:p>
            <a:pPr marL="0" indent="0" fontAlgn="auto">
              <a:lnSpc>
                <a:spcPct val="100000"/>
              </a:lnSpc>
              <a:spcBef>
                <a:spcPts val="0"/>
              </a:spcBef>
              <a:buNone/>
            </a:pPr>
            <a:r>
              <a:rPr lang="en-US" sz="2000" b="1" dirty="0">
                <a:latin typeface="Consolas" panose="020B0609020204030204" charset="0"/>
              </a:rPr>
              <a:t>&gt;&gt;&gt; import math</a:t>
            </a:r>
          </a:p>
          <a:p>
            <a:pPr marL="0" indent="0" fontAlgn="auto">
              <a:lnSpc>
                <a:spcPct val="100000"/>
              </a:lnSpc>
              <a:spcBef>
                <a:spcPts val="0"/>
              </a:spcBef>
              <a:buNone/>
            </a:pPr>
            <a:r>
              <a:rPr lang="en-US" sz="2000" b="1" dirty="0">
                <a:latin typeface="Consolas" panose="020B0609020204030204" charset="0"/>
              </a:rPr>
              <a:t>&gt;&gt;&gt; 1 &lt; 6 &lt; </a:t>
            </a:r>
            <a:r>
              <a:rPr lang="en-US" sz="2000" b="1" dirty="0" err="1">
                <a:latin typeface="Consolas" panose="020B0609020204030204" charset="0"/>
              </a:rPr>
              <a:t>math.sqrt</a:t>
            </a:r>
            <a:r>
              <a:rPr lang="en-US" sz="2000" b="1" dirty="0">
                <a:latin typeface="Consolas" panose="020B0609020204030204" charset="0"/>
              </a:rPr>
              <a:t>(9)</a:t>
            </a:r>
          </a:p>
          <a:p>
            <a:pPr marL="0" indent="0" fontAlgn="auto">
              <a:lnSpc>
                <a:spcPct val="100000"/>
              </a:lnSpc>
              <a:spcBef>
                <a:spcPts val="0"/>
              </a:spcBef>
              <a:buNone/>
            </a:pPr>
            <a:r>
              <a:rPr lang="en-US" sz="2000" b="1" dirty="0">
                <a:solidFill>
                  <a:srgbClr val="00B0F0"/>
                </a:solidFill>
                <a:latin typeface="Consolas" panose="020B0609020204030204" charset="0"/>
              </a:rPr>
              <a:t>False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2.2.2  </a:t>
            </a:r>
            <a:r>
              <a:rPr lang="zh-CN" altLang="en-US">
                <a:sym typeface="+mn-ea"/>
              </a:rPr>
              <a:t>关系运算符</a:t>
            </a:r>
            <a:endParaRPr lang="en-US"/>
          </a:p>
        </p:txBody>
      </p:sp>
      <p:sp>
        <p:nvSpPr>
          <p:cNvPr id="3" name="Content Placeholder 2"/>
          <p:cNvSpPr>
            <a:spLocks noGrp="1"/>
          </p:cNvSpPr>
          <p:nvPr>
            <p:ph idx="1"/>
          </p:nvPr>
        </p:nvSpPr>
        <p:spPr>
          <a:xfrm>
            <a:off x="838200" y="1321435"/>
            <a:ext cx="10515600" cy="4918710"/>
          </a:xfrm>
        </p:spPr>
        <p:txBody>
          <a:bodyPr>
            <a:normAutofit lnSpcReduction="10000"/>
          </a:bodyPr>
          <a:lstStyle/>
          <a:p>
            <a:pPr marL="0" indent="0" fontAlgn="auto">
              <a:lnSpc>
                <a:spcPct val="100000"/>
              </a:lnSpc>
              <a:spcBef>
                <a:spcPts val="0"/>
              </a:spcBef>
              <a:buNone/>
            </a:pPr>
            <a:r>
              <a:rPr lang="en-US" sz="2000" b="1" dirty="0">
                <a:latin typeface="Consolas" panose="020B0609020204030204" charset="0"/>
              </a:rPr>
              <a:t>&gt;&gt;&gt; 'Hello' &gt; 'world'              #</a:t>
            </a:r>
            <a:r>
              <a:rPr lang="en-US" sz="2000" b="1" dirty="0" err="1">
                <a:latin typeface="Consolas" panose="020B0609020204030204" charset="0"/>
              </a:rPr>
              <a:t>比较字符串大小</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[1, 2, 3] &lt; [1, 2, 4]          #</a:t>
            </a:r>
            <a:r>
              <a:rPr lang="en-US" sz="2000" b="1" dirty="0" err="1">
                <a:latin typeface="Consolas" panose="020B0609020204030204" charset="0"/>
              </a:rPr>
              <a:t>比较列表大小</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'Hello' &gt; 3                    #</a:t>
            </a:r>
            <a:r>
              <a:rPr lang="en-US" sz="2000" b="1" dirty="0" err="1">
                <a:latin typeface="Consolas" panose="020B0609020204030204" charset="0"/>
              </a:rPr>
              <a:t>字符串和数字不能比较</a:t>
            </a:r>
            <a:endParaRPr lang="en-US" sz="2000" b="1" dirty="0">
              <a:latin typeface="Consolas" panose="020B0609020204030204" charset="0"/>
            </a:endParaRPr>
          </a:p>
          <a:p>
            <a:pPr marL="0" indent="0" fontAlgn="auto">
              <a:lnSpc>
                <a:spcPct val="100000"/>
              </a:lnSpc>
              <a:spcBef>
                <a:spcPts val="0"/>
              </a:spcBef>
              <a:buNone/>
            </a:pPr>
            <a:r>
              <a:rPr lang="en-US" sz="2000" b="1" dirty="0" err="1">
                <a:solidFill>
                  <a:srgbClr val="FF0000"/>
                </a:solidFill>
                <a:latin typeface="Consolas" panose="020B0609020204030204" charset="0"/>
              </a:rPr>
              <a:t>TypeError</a:t>
            </a:r>
            <a:r>
              <a:rPr lang="en-US" sz="2000" b="1" dirty="0">
                <a:solidFill>
                  <a:srgbClr val="FF0000"/>
                </a:solidFill>
                <a:latin typeface="Consolas" panose="020B0609020204030204" charset="0"/>
              </a:rPr>
              <a:t>: </a:t>
            </a:r>
            <a:r>
              <a:rPr lang="en-US" sz="2000" b="1" dirty="0" err="1">
                <a:solidFill>
                  <a:srgbClr val="FF0000"/>
                </a:solidFill>
                <a:latin typeface="Consolas" panose="020B0609020204030204" charset="0"/>
              </a:rPr>
              <a:t>unorderable</a:t>
            </a:r>
            <a:r>
              <a:rPr lang="en-US" sz="2000" b="1" dirty="0">
                <a:solidFill>
                  <a:srgbClr val="FF0000"/>
                </a:solidFill>
                <a:latin typeface="Consolas" panose="020B0609020204030204" charset="0"/>
              </a:rPr>
              <a:t> types: </a:t>
            </a:r>
            <a:r>
              <a:rPr lang="en-US" sz="2000" b="1" dirty="0" err="1">
                <a:solidFill>
                  <a:srgbClr val="FF0000"/>
                </a:solidFill>
                <a:latin typeface="Consolas" panose="020B0609020204030204" charset="0"/>
              </a:rPr>
              <a:t>str</a:t>
            </a:r>
            <a:r>
              <a:rPr lang="en-US" sz="2000" b="1" dirty="0">
                <a:solidFill>
                  <a:srgbClr val="FF0000"/>
                </a:solidFill>
                <a:latin typeface="Consolas" panose="020B0609020204030204" charset="0"/>
              </a:rPr>
              <a:t>() &gt; </a:t>
            </a:r>
            <a:r>
              <a:rPr lang="en-US" sz="2000" b="1" dirty="0" err="1">
                <a:solidFill>
                  <a:srgbClr val="FF0000"/>
                </a:solidFill>
                <a:latin typeface="Consolas" panose="020B0609020204030204" charset="0"/>
              </a:rPr>
              <a:t>int</a:t>
            </a:r>
            <a:r>
              <a:rPr lang="en-US" sz="2000" b="1" dirty="0">
                <a:solidFill>
                  <a:srgbClr val="FF0000"/>
                </a:solidFill>
                <a:latin typeface="Consolas" panose="020B0609020204030204" charset="0"/>
              </a:rPr>
              <a:t>()</a:t>
            </a:r>
          </a:p>
          <a:p>
            <a:pPr marL="0" indent="0" fontAlgn="auto">
              <a:lnSpc>
                <a:spcPct val="100000"/>
              </a:lnSpc>
              <a:spcBef>
                <a:spcPts val="0"/>
              </a:spcBef>
              <a:buNone/>
            </a:pPr>
            <a:r>
              <a:rPr lang="en-US" sz="2000" b="1" dirty="0">
                <a:latin typeface="Consolas" panose="020B0609020204030204" charset="0"/>
              </a:rPr>
              <a:t>&gt;&gt;&gt; {1, 2, 3} &lt; {1, 2, 3, 4}       #</a:t>
            </a:r>
            <a:r>
              <a:rPr lang="en-US" sz="2000" b="1" dirty="0" err="1">
                <a:latin typeface="Consolas" panose="020B0609020204030204" charset="0"/>
              </a:rPr>
              <a:t>测试是否子集</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{1, 2, 3} == {3, 2, 1}         #</a:t>
            </a:r>
            <a:r>
              <a:rPr lang="en-US" sz="2000" b="1" dirty="0" err="1">
                <a:latin typeface="Consolas" panose="020B0609020204030204" charset="0"/>
              </a:rPr>
              <a:t>测试两个集合是否相等</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{1, 2, 4} &gt; {1, 2, 3}          #</a:t>
            </a:r>
            <a:r>
              <a:rPr lang="en-US" sz="2000" b="1" dirty="0" err="1">
                <a:latin typeface="Consolas" panose="020B0609020204030204" charset="0"/>
              </a:rPr>
              <a:t>集合之间的包含测试</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{1, 2, 4} &lt; {1, 2, 3}</a:t>
            </a: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{1, 2, 4} == {1, 2, 3}</a:t>
            </a:r>
          </a:p>
          <a:p>
            <a:pPr marL="0" indent="0" fontAlgn="auto">
              <a:lnSpc>
                <a:spcPct val="100000"/>
              </a:lnSpc>
              <a:spcBef>
                <a:spcPts val="0"/>
              </a:spcBef>
              <a:buNone/>
            </a:pPr>
            <a:r>
              <a:rPr lang="en-US" sz="2000" b="1" dirty="0">
                <a:solidFill>
                  <a:srgbClr val="00B0F0"/>
                </a:solidFill>
                <a:latin typeface="Consolas" panose="020B0609020204030204" charset="0"/>
              </a:rPr>
              <a:t>False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2.2.3  成员测试运算符in</a:t>
            </a:r>
          </a:p>
        </p:txBody>
      </p:sp>
      <p:sp>
        <p:nvSpPr>
          <p:cNvPr id="3" name="Content Placeholder 2"/>
          <p:cNvSpPr>
            <a:spLocks noGrp="1"/>
          </p:cNvSpPr>
          <p:nvPr>
            <p:ph idx="1"/>
          </p:nvPr>
        </p:nvSpPr>
        <p:spPr>
          <a:xfrm>
            <a:off x="838199" y="1321435"/>
            <a:ext cx="11057313" cy="4639945"/>
          </a:xfrm>
        </p:spPr>
        <p:txBody>
          <a:bodyPr>
            <a:normAutofit/>
          </a:bodyPr>
          <a:lstStyle/>
          <a:p>
            <a:pPr fontAlgn="auto">
              <a:lnSpc>
                <a:spcPct val="100000"/>
              </a:lnSpc>
              <a:spcBef>
                <a:spcPts val="0"/>
              </a:spcBef>
              <a:buFont typeface="Wingdings" panose="05000000000000000000" charset="0"/>
              <a:buChar char=""/>
            </a:pPr>
            <a:r>
              <a:rPr lang="en-US" sz="2400" b="1" dirty="0" err="1"/>
              <a:t>成员测试</a:t>
            </a:r>
            <a:r>
              <a:rPr lang="en-US" sz="2400" b="1" dirty="0" err="1">
                <a:solidFill>
                  <a:srgbClr val="FF0000"/>
                </a:solidFill>
              </a:rPr>
              <a:t>运算符in</a:t>
            </a:r>
            <a:r>
              <a:rPr lang="en-US" sz="2400" b="1" dirty="0" err="1"/>
              <a:t>用于成员测试，即测试一个对象是否为另一个对象的元素</a:t>
            </a:r>
            <a:r>
              <a:rPr lang="en-US" sz="2400" b="1" dirty="0"/>
              <a:t>。</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3 in [1, 2, 3]                #测试3是否存在于列表[1, 2, 3]中</a:t>
            </a: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5 in range(1, 10, 1)          #range()</a:t>
            </a:r>
            <a:r>
              <a:rPr lang="en-US" sz="2000" b="1" dirty="0" err="1">
                <a:latin typeface="Consolas" panose="020B0609020204030204" charset="0"/>
              </a:rPr>
              <a:t>是用来生成指定范围数字的内置函数</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a:t>
            </a:r>
            <a:r>
              <a:rPr lang="en-US" sz="2000" b="1" dirty="0" err="1">
                <a:latin typeface="Consolas" panose="020B0609020204030204" charset="0"/>
              </a:rPr>
              <a:t>abc</a:t>
            </a:r>
            <a:r>
              <a:rPr lang="en-US" sz="2000" b="1" dirty="0">
                <a:latin typeface="Consolas" panose="020B0609020204030204" charset="0"/>
              </a:rPr>
              <a:t>' in '</a:t>
            </a:r>
            <a:r>
              <a:rPr lang="en-US" sz="2000" b="1" dirty="0" err="1">
                <a:latin typeface="Consolas" panose="020B0609020204030204" charset="0"/>
              </a:rPr>
              <a:t>abcdefg</a:t>
            </a:r>
            <a:r>
              <a:rPr lang="en-US" sz="2000" b="1" dirty="0">
                <a:latin typeface="Consolas" panose="020B0609020204030204" charset="0"/>
              </a:rPr>
              <a:t>'            #</a:t>
            </a:r>
            <a:r>
              <a:rPr lang="en-US" sz="2000" b="1" dirty="0" err="1">
                <a:latin typeface="Consolas" panose="020B0609020204030204" charset="0"/>
              </a:rPr>
              <a:t>子字符串测试</a:t>
            </a:r>
            <a:endParaRPr lang="en-US" sz="2000" b="1" dirty="0">
              <a:latin typeface="Consolas" panose="020B0609020204030204" charset="0"/>
            </a:endParaRPr>
          </a:p>
          <a:p>
            <a:pPr marL="0" indent="0" fontAlgn="auto">
              <a:lnSpc>
                <a:spcPct val="100000"/>
              </a:lnSpc>
              <a:spcBef>
                <a:spcPts val="0"/>
              </a:spcBef>
              <a:buNone/>
            </a:pPr>
            <a:r>
              <a:rPr lang="en-US" sz="2000" b="1" dirty="0" smtClean="0">
                <a:solidFill>
                  <a:srgbClr val="00B0F0"/>
                </a:solidFill>
                <a:latin typeface="Consolas" panose="020B0609020204030204" charset="0"/>
              </a:rPr>
              <a:t>True</a:t>
            </a:r>
          </a:p>
          <a:p>
            <a:pPr marL="0" indent="0" fontAlgn="auto">
              <a:lnSpc>
                <a:spcPct val="100000"/>
              </a:lnSpc>
              <a:spcBef>
                <a:spcPts val="0"/>
              </a:spcBef>
              <a:buNone/>
            </a:pPr>
            <a:endParaRPr lang="en-US" sz="2000" b="1" dirty="0">
              <a:solidFill>
                <a:srgbClr val="00B0F0"/>
              </a:solidFill>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for i in (3, 5, 7):           #</a:t>
            </a:r>
            <a:r>
              <a:rPr lang="en-US" sz="2000" b="1" dirty="0" err="1">
                <a:latin typeface="Consolas" panose="020B0609020204030204" charset="0"/>
              </a:rPr>
              <a:t>循环</a:t>
            </a:r>
            <a:r>
              <a:rPr lang="en-US" sz="2000" b="1" dirty="0" err="1" smtClean="0">
                <a:latin typeface="Consolas" panose="020B0609020204030204" charset="0"/>
              </a:rPr>
              <a:t>，</a:t>
            </a:r>
            <a:r>
              <a:rPr lang="en-US" sz="2000" b="1" dirty="0" err="1" smtClean="0">
                <a:solidFill>
                  <a:srgbClr val="FF0000"/>
                </a:solidFill>
                <a:latin typeface="Consolas" panose="020B0609020204030204" charset="0"/>
              </a:rPr>
              <a:t>成员遍历</a:t>
            </a:r>
            <a:endParaRPr lang="en-US" sz="2000" b="1" dirty="0" smtClean="0">
              <a:solidFill>
                <a:srgbClr val="FF0000"/>
              </a:solidFill>
              <a:latin typeface="Consolas" panose="020B0609020204030204" charset="0"/>
            </a:endParaRPr>
          </a:p>
          <a:p>
            <a:pPr marL="0" indent="0" fontAlgn="auto">
              <a:lnSpc>
                <a:spcPct val="100000"/>
              </a:lnSpc>
              <a:spcBef>
                <a:spcPts val="0"/>
              </a:spcBef>
              <a:buNone/>
            </a:pPr>
            <a:r>
              <a:rPr lang="en-US" sz="2000" b="1" dirty="0" smtClean="0">
                <a:latin typeface="Consolas" panose="020B0609020204030204" charset="0"/>
              </a:rPr>
              <a:t>    print(</a:t>
            </a:r>
            <a:r>
              <a:rPr lang="en-US" sz="2000" b="1" dirty="0" err="1" smtClean="0">
                <a:latin typeface="Consolas" panose="020B0609020204030204" charset="0"/>
              </a:rPr>
              <a:t>i</a:t>
            </a:r>
            <a:r>
              <a:rPr lang="en-US" sz="2000" b="1" dirty="0" smtClean="0">
                <a:latin typeface="Consolas" panose="020B0609020204030204" charset="0"/>
              </a:rPr>
              <a:t>, end='\t')</a:t>
            </a:r>
          </a:p>
          <a:p>
            <a:pPr marL="0" indent="0" fontAlgn="auto">
              <a:lnSpc>
                <a:spcPct val="100000"/>
              </a:lnSpc>
              <a:spcBef>
                <a:spcPts val="0"/>
              </a:spcBef>
              <a:buNone/>
            </a:pPr>
            <a:r>
              <a:rPr lang="en-US" sz="2000" b="1" dirty="0" smtClean="0">
                <a:solidFill>
                  <a:srgbClr val="00B0F0"/>
                </a:solidFill>
                <a:latin typeface="Consolas" panose="020B0609020204030204" charset="0"/>
              </a:rPr>
              <a:t>3</a:t>
            </a:r>
            <a:r>
              <a:rPr lang="en-US" sz="2000" b="1" dirty="0">
                <a:solidFill>
                  <a:srgbClr val="00B0F0"/>
                </a:solidFill>
                <a:latin typeface="Consolas" panose="020B0609020204030204" charset="0"/>
              </a:rPr>
              <a:t>	5	7</a:t>
            </a:r>
            <a:r>
              <a:rPr lang="en-US" sz="2000" b="1" dirty="0">
                <a:latin typeface="Consolas" panose="020B0609020204030204" charset="0"/>
              </a:rPr>
              <a:t>	</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2.1  Python</a:t>
            </a:r>
            <a:r>
              <a:rPr lang="zh-CN" altLang="en-US" b="1">
                <a:sym typeface="+mn-ea"/>
              </a:rPr>
              <a:t>常用内置对象</a:t>
            </a:r>
            <a:endParaRPr lang="en-US" b="1"/>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a:t>
            </a:fld>
            <a:endParaRPr lang="zh-CN" altLang="en-US"/>
          </a:p>
        </p:txBody>
      </p:sp>
      <p:graphicFrame>
        <p:nvGraphicFramePr>
          <p:cNvPr id="3" name="Table -1"/>
          <p:cNvGraphicFramePr/>
          <p:nvPr>
            <p:extLst>
              <p:ext uri="{D42A27DB-BD31-4B8C-83A1-F6EECF244321}">
                <p14:modId xmlns:p14="http://schemas.microsoft.com/office/powerpoint/2010/main" val="13148377"/>
              </p:ext>
            </p:extLst>
          </p:nvPr>
        </p:nvGraphicFramePr>
        <p:xfrm>
          <a:off x="1019810" y="1682115"/>
          <a:ext cx="9615805" cy="4389128"/>
        </p:xfrm>
        <a:graphic>
          <a:graphicData uri="http://schemas.openxmlformats.org/drawingml/2006/table">
            <a:tbl>
              <a:tblPr firstRow="1" bandRow="1">
                <a:tableStyleId>{5940675A-B579-460E-94D1-54222C63F5DA}</a:tableStyleId>
              </a:tblPr>
              <a:tblGrid>
                <a:gridCol w="966470">
                  <a:extLst>
                    <a:ext uri="{9D8B030D-6E8A-4147-A177-3AD203B41FA5}">
                      <a16:colId xmlns:a16="http://schemas.microsoft.com/office/drawing/2014/main" val="20000"/>
                    </a:ext>
                  </a:extLst>
                </a:gridCol>
                <a:gridCol w="996950">
                  <a:extLst>
                    <a:ext uri="{9D8B030D-6E8A-4147-A177-3AD203B41FA5}">
                      <a16:colId xmlns:a16="http://schemas.microsoft.com/office/drawing/2014/main" val="20001"/>
                    </a:ext>
                  </a:extLst>
                </a:gridCol>
                <a:gridCol w="3337560">
                  <a:extLst>
                    <a:ext uri="{9D8B030D-6E8A-4147-A177-3AD203B41FA5}">
                      <a16:colId xmlns:a16="http://schemas.microsoft.com/office/drawing/2014/main" val="20002"/>
                    </a:ext>
                  </a:extLst>
                </a:gridCol>
                <a:gridCol w="4314825">
                  <a:extLst>
                    <a:ext uri="{9D8B030D-6E8A-4147-A177-3AD203B41FA5}">
                      <a16:colId xmlns:a16="http://schemas.microsoft.com/office/drawing/2014/main" val="20003"/>
                    </a:ext>
                  </a:extLst>
                </a:gridCol>
              </a:tblGrid>
              <a:tr h="152400">
                <a:tc>
                  <a:txBody>
                    <a:bodyPr/>
                    <a:lstStyle/>
                    <a:p>
                      <a:pPr marL="0" indent="0" algn="ctr">
                        <a:buNone/>
                      </a:pPr>
                      <a:r>
                        <a:rPr lang="zh-CN" altLang="en-US" sz="1600" b="1" u="none" dirty="0">
                          <a:latin typeface="Calibri" panose="020F0502020204030204" charset="0"/>
                          <a:ea typeface="Calibri" panose="020F0502020204030204" charset="0"/>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4795">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数字</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int</a:t>
                      </a:r>
                    </a:p>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float</a:t>
                      </a:r>
                    </a:p>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complex</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dirty="0">
                          <a:latin typeface="Times New Roman" panose="02020603050405020304" charset="0"/>
                          <a:cs typeface="Calibri" panose="020F0502020204030204" charset="0"/>
                        </a:rPr>
                        <a:t>1234</a:t>
                      </a:r>
                    </a:p>
                    <a:p>
                      <a:pPr marL="0" indent="0" algn="l">
                        <a:buNone/>
                      </a:pPr>
                      <a:r>
                        <a:rPr lang="en-US" altLang="zh-CN" sz="1600" b="1" u="none" dirty="0">
                          <a:latin typeface="Times New Roman" panose="02020603050405020304" charset="0"/>
                          <a:cs typeface="Calibri" panose="020F0502020204030204" charset="0"/>
                        </a:rPr>
                        <a:t>3.14, </a:t>
                      </a:r>
                      <a:r>
                        <a:rPr lang="en-US" altLang="zh-CN" sz="1600" b="1" u="none" dirty="0">
                          <a:latin typeface="Times New Roman" panose="02020603050405020304" charset="0"/>
                          <a:cs typeface="宋体" panose="02010600030101010101" pitchFamily="2" charset="-122"/>
                        </a:rPr>
                        <a:t>1.3e5</a:t>
                      </a:r>
                    </a:p>
                    <a:p>
                      <a:pPr marL="0" indent="0" algn="l">
                        <a:buNone/>
                      </a:pPr>
                      <a:r>
                        <a:rPr lang="en-US" altLang="zh-CN" sz="1600" b="1" u="none" dirty="0">
                          <a:latin typeface="Times New Roman" panose="02020603050405020304" charset="0"/>
                          <a:cs typeface="Calibri" panose="020F0502020204030204" charset="0"/>
                        </a:rPr>
                        <a:t>3+4j</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数字大小没有限制，内置支持复数及其运算</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字符串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str</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Times New Roman" panose="02020603050405020304" charset="0"/>
                          <a:cs typeface="Calibri" panose="020F0502020204030204" charset="0"/>
                        </a:rPr>
                        <a:t>'swfu', "I'm student", '''Python '''</a:t>
                      </a:r>
                      <a:r>
                        <a:rPr lang="en-US" altLang="zh-CN" sz="1600" b="1" u="none">
                          <a:latin typeface="Times New Roman" panose="02020603050405020304" charset="0"/>
                          <a:cs typeface="宋体" panose="02010600030101010101" pitchFamily="2" charset="-122"/>
                        </a:rPr>
                        <a:t>,</a:t>
                      </a:r>
                    </a:p>
                    <a:p>
                      <a:pPr marL="0" indent="0" algn="l">
                        <a:buNone/>
                      </a:pPr>
                      <a:r>
                        <a:rPr lang="en-US" altLang="zh-CN" sz="1600" b="1" u="none">
                          <a:latin typeface="Times New Roman" panose="02020603050405020304" charset="0"/>
                          <a:cs typeface="宋体" panose="02010600030101010101" pitchFamily="2" charset="-122"/>
                        </a:rPr>
                        <a:t>r</a:t>
                      </a:r>
                      <a:r>
                        <a:rPr lang="en-US" altLang="zh-CN" sz="1600" b="1">
                          <a:latin typeface="Times New Roman" panose="02020603050405020304" charset="0"/>
                          <a:cs typeface="Calibri" panose="020F0502020204030204" charset="0"/>
                          <a:sym typeface="+mn-ea"/>
                        </a:rPr>
                        <a:t>'</a:t>
                      </a:r>
                      <a:r>
                        <a:rPr lang="en-US" altLang="zh-CN" sz="1600" b="1" u="none">
                          <a:latin typeface="Times New Roman" panose="02020603050405020304" charset="0"/>
                          <a:cs typeface="宋体" panose="02010600030101010101" pitchFamily="2" charset="-122"/>
                        </a:rPr>
                        <a:t>abc</a:t>
                      </a:r>
                      <a:r>
                        <a:rPr lang="en-US" altLang="zh-CN" sz="1600" b="1">
                          <a:latin typeface="Times New Roman" panose="02020603050405020304" charset="0"/>
                          <a:cs typeface="Calibri" panose="020F0502020204030204" charset="0"/>
                          <a:sym typeface="+mn-ea"/>
                        </a:rPr>
                        <a:t>'</a:t>
                      </a:r>
                      <a:r>
                        <a:rPr lang="en-US" altLang="zh-CN" sz="1600" b="1" u="none">
                          <a:latin typeface="Times New Roman" panose="02020603050405020304" charset="0"/>
                          <a:cs typeface="宋体" panose="02010600030101010101" pitchFamily="2" charset="-122"/>
                        </a:rPr>
                        <a:t>, R</a:t>
                      </a:r>
                      <a:r>
                        <a:rPr lang="en-US" altLang="zh-CN" sz="1600" b="1">
                          <a:latin typeface="Times New Roman" panose="02020603050405020304" charset="0"/>
                          <a:cs typeface="Calibri" panose="020F0502020204030204" charset="0"/>
                          <a:sym typeface="+mn-ea"/>
                        </a:rPr>
                        <a:t>'</a:t>
                      </a:r>
                      <a:r>
                        <a:rPr lang="en-US" altLang="zh-CN" sz="1600" b="1" u="none">
                          <a:latin typeface="Times New Roman" panose="02020603050405020304" charset="0"/>
                          <a:cs typeface="宋体" panose="02010600030101010101" pitchFamily="2" charset="-122"/>
                        </a:rPr>
                        <a:t>bcd</a:t>
                      </a:r>
                      <a:r>
                        <a:rPr lang="en-US" altLang="zh-CN" sz="1600" b="1">
                          <a:latin typeface="Times New Roman" panose="02020603050405020304" charset="0"/>
                          <a:cs typeface="Calibri" panose="020F0502020204030204" charset="0"/>
                          <a:sym typeface="+mn-ea"/>
                        </a:rPr>
                        <a:t>'</a:t>
                      </a:r>
                      <a:endParaRPr lang="en-US" altLang="zh-CN" sz="1600" b="1" u="none">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r</a:t>
                      </a:r>
                      <a:r>
                        <a:rPr lang="zh-CN" altLang="en-US" sz="1600" b="1" u="none" dirty="0">
                          <a:latin typeface="宋体" panose="02010600030101010101" pitchFamily="2" charset="-122"/>
                          <a:ea typeface="宋体" panose="02010600030101010101" pitchFamily="2" charset="-122"/>
                          <a:cs typeface="宋体" panose="02010600030101010101" pitchFamily="2" charset="-122"/>
                        </a:rPr>
                        <a:t>或</a:t>
                      </a:r>
                      <a:r>
                        <a:rPr lang="en-US" altLang="zh-CN" sz="1600" b="1" u="none" dirty="0">
                          <a:latin typeface="宋体" panose="02010600030101010101" pitchFamily="2" charset="-122"/>
                          <a:ea typeface="宋体" panose="02010600030101010101" pitchFamily="2" charset="-122"/>
                          <a:cs typeface="宋体" panose="02010600030101010101" pitchFamily="2" charset="-122"/>
                        </a:rPr>
                        <a:t>R</a:t>
                      </a:r>
                      <a:r>
                        <a:rPr lang="zh-CN" altLang="en-US" sz="1600" b="1" u="none" dirty="0">
                          <a:latin typeface="宋体" panose="02010600030101010101" pitchFamily="2" charset="-122"/>
                          <a:ea typeface="宋体" panose="02010600030101010101" pitchFamily="2" charset="-122"/>
                          <a:cs typeface="宋体" panose="02010600030101010101" pitchFamily="2" charset="-122"/>
                        </a:rPr>
                        <a:t>引导的表示原始字符串</a:t>
                      </a:r>
                      <a:endParaRPr lang="en-US" sz="16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p>
                      <a:pPr marL="0" indent="0" algn="l">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字节串</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bytes</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Times New Roman" panose="02020603050405020304" charset="0"/>
                          <a:cs typeface="宋体" panose="02010600030101010101" pitchFamily="2" charset="-122"/>
                        </a:rPr>
                        <a:t>b</a:t>
                      </a:r>
                      <a:r>
                        <a:rPr lang="en-US" altLang="zh-CN" sz="1600" b="1">
                          <a:latin typeface="Times New Roman" panose="02020603050405020304" charset="0"/>
                          <a:cs typeface="Calibri" panose="020F0502020204030204" charset="0"/>
                          <a:sym typeface="+mn-ea"/>
                        </a:rPr>
                        <a:t>'</a:t>
                      </a:r>
                      <a:r>
                        <a:rPr lang="en-US" altLang="zh-CN" sz="1600" b="1" u="none">
                          <a:latin typeface="Times New Roman" panose="02020603050405020304" charset="0"/>
                          <a:cs typeface="宋体" panose="02010600030101010101" pitchFamily="2" charset="-122"/>
                        </a:rPr>
                        <a:t>hello world</a:t>
                      </a:r>
                      <a:r>
                        <a:rPr lang="en-US" altLang="zh-CN" sz="1600" b="1">
                          <a:latin typeface="Times New Roman" panose="02020603050405020304" charset="0"/>
                          <a:cs typeface="Calibri" panose="020F0502020204030204" charset="0"/>
                          <a:sym typeface="+mn-ea"/>
                        </a:rPr>
                        <a:t>'</a:t>
                      </a:r>
                      <a:endParaRPr lang="en-US" altLang="zh-CN" sz="1600" b="1" u="none">
                        <a:latin typeface="Times New Roman" panose="02020603050405020304" charset="0"/>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latin typeface="宋体" panose="02010600030101010101" pitchFamily="2" charset="-122"/>
                          <a:ea typeface="宋体" panose="02010600030101010101" pitchFamily="2" charset="-122"/>
                          <a:cs typeface="宋体" panose="02010600030101010101" pitchFamily="2" charset="-122"/>
                        </a:rPr>
                        <a:t>以字母</a:t>
                      </a:r>
                      <a:r>
                        <a:rPr lang="en-US" altLang="zh-CN" sz="1600" b="1" u="none">
                          <a:latin typeface="宋体" panose="02010600030101010101" pitchFamily="2" charset="-122"/>
                          <a:ea typeface="宋体" panose="02010600030101010101" pitchFamily="2" charset="-122"/>
                          <a:cs typeface="宋体" panose="02010600030101010101" pitchFamily="2" charset="-122"/>
                        </a:rPr>
                        <a:t>b</a:t>
                      </a:r>
                      <a:r>
                        <a:rPr lang="zh-CN" altLang="en-US" sz="1600" b="1" u="none">
                          <a:latin typeface="宋体" panose="02010600030101010101" pitchFamily="2" charset="-122"/>
                          <a:ea typeface="宋体" panose="02010600030101010101" pitchFamily="2" charset="-122"/>
                          <a:cs typeface="宋体" panose="02010600030101010101" pitchFamily="2" charset="-122"/>
                        </a:rPr>
                        <a:t>引导，可以使用单引号、双引号、三引号作为定界符</a:t>
                      </a:r>
                      <a:endParaRPr 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145">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列表</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list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dirty="0">
                          <a:latin typeface="Times New Roman" panose="02020603050405020304" charset="0"/>
                          <a:cs typeface="Calibri" panose="020F0502020204030204" charset="0"/>
                        </a:rPr>
                        <a:t>[1, 2, 3]</a:t>
                      </a:r>
                    </a:p>
                    <a:p>
                      <a:pPr marL="0" indent="0" algn="l">
                        <a:buNone/>
                      </a:pPr>
                      <a:r>
                        <a:rPr lang="en-US" altLang="zh-CN" sz="1600" b="1" u="none" dirty="0">
                          <a:latin typeface="Times New Roman" panose="02020603050405020304" charset="0"/>
                          <a:cs typeface="宋体" panose="02010600030101010101" pitchFamily="2" charset="-122"/>
                        </a:rPr>
                        <a:t>[</a:t>
                      </a:r>
                      <a:r>
                        <a:rPr lang="en-US" altLang="zh-CN" sz="1600" b="1" dirty="0">
                          <a:latin typeface="Times New Roman" panose="02020603050405020304" charset="0"/>
                          <a:cs typeface="Calibri" panose="020F0502020204030204" charset="0"/>
                          <a:sym typeface="+mn-ea"/>
                        </a:rPr>
                        <a:t>'</a:t>
                      </a:r>
                      <a:r>
                        <a:rPr lang="en-US" altLang="zh-CN" sz="1600" b="1" u="none" dirty="0">
                          <a:latin typeface="Times New Roman" panose="02020603050405020304" charset="0"/>
                          <a:cs typeface="宋体" panose="02010600030101010101" pitchFamily="2" charset="-122"/>
                        </a:rPr>
                        <a:t>a</a:t>
                      </a:r>
                      <a:r>
                        <a:rPr lang="en-US" altLang="zh-CN" sz="1600" b="1" dirty="0">
                          <a:latin typeface="Times New Roman" panose="02020603050405020304" charset="0"/>
                          <a:cs typeface="Calibri" panose="020F0502020204030204" charset="0"/>
                          <a:sym typeface="+mn-ea"/>
                        </a:rPr>
                        <a:t>'</a:t>
                      </a:r>
                      <a:r>
                        <a:rPr lang="en-US" altLang="zh-CN" sz="1600" b="1" u="none" dirty="0">
                          <a:latin typeface="Times New Roman" panose="02020603050405020304" charset="0"/>
                          <a:cs typeface="宋体" panose="02010600030101010101" pitchFamily="2" charset="-122"/>
                        </a:rPr>
                        <a:t>, </a:t>
                      </a:r>
                      <a:r>
                        <a:rPr lang="en-US" altLang="zh-CN" sz="1600" b="1" dirty="0">
                          <a:latin typeface="Times New Roman" panose="02020603050405020304" charset="0"/>
                          <a:cs typeface="Calibri" panose="020F0502020204030204" charset="0"/>
                          <a:sym typeface="+mn-ea"/>
                        </a:rPr>
                        <a:t>'</a:t>
                      </a:r>
                      <a:r>
                        <a:rPr lang="en-US" altLang="zh-CN" sz="1600" b="1" u="none" dirty="0">
                          <a:latin typeface="Times New Roman" panose="02020603050405020304" charset="0"/>
                          <a:cs typeface="宋体" panose="02010600030101010101" pitchFamily="2" charset="-122"/>
                        </a:rPr>
                        <a:t>b</a:t>
                      </a:r>
                      <a:r>
                        <a:rPr lang="en-US" altLang="zh-CN" sz="1600" b="1" dirty="0">
                          <a:latin typeface="Times New Roman" panose="02020603050405020304" charset="0"/>
                          <a:cs typeface="Calibri" panose="020F0502020204030204" charset="0"/>
                          <a:sym typeface="+mn-ea"/>
                        </a:rPr>
                        <a:t>'</a:t>
                      </a:r>
                      <a:r>
                        <a:rPr lang="en-US" altLang="zh-CN" sz="1600" b="1" u="none" dirty="0">
                          <a:latin typeface="Times New Roman" panose="02020603050405020304" charset="0"/>
                          <a:cs typeface="宋体" panose="02010600030101010101" pitchFamily="2" charset="-122"/>
                        </a:rPr>
                        <a:t>, [</a:t>
                      </a:r>
                      <a:r>
                        <a:rPr lang="en-US" altLang="zh-CN" sz="1600" b="1" dirty="0">
                          <a:latin typeface="Times New Roman" panose="02020603050405020304" charset="0"/>
                          <a:cs typeface="Calibri" panose="020F0502020204030204" charset="0"/>
                          <a:sym typeface="+mn-ea"/>
                        </a:rPr>
                        <a:t>'</a:t>
                      </a:r>
                      <a:r>
                        <a:rPr lang="en-US" altLang="zh-CN" sz="1600" b="1" u="none" dirty="0">
                          <a:latin typeface="Times New Roman" panose="02020603050405020304" charset="0"/>
                          <a:cs typeface="宋体" panose="02010600030101010101" pitchFamily="2" charset="-122"/>
                        </a:rPr>
                        <a:t>c</a:t>
                      </a:r>
                      <a:r>
                        <a:rPr lang="en-US" altLang="zh-CN" sz="1600" b="1" dirty="0">
                          <a:latin typeface="Times New Roman" panose="02020603050405020304" charset="0"/>
                          <a:cs typeface="Calibri" panose="020F0502020204030204" charset="0"/>
                          <a:sym typeface="+mn-ea"/>
                        </a:rPr>
                        <a:t>'</a:t>
                      </a:r>
                      <a:r>
                        <a:rPr lang="en-US" altLang="zh-CN" sz="1600" b="1" u="none" dirty="0">
                          <a:latin typeface="Times New Roman" panose="02020603050405020304" charset="0"/>
                          <a:cs typeface="宋体" panose="02010600030101010101" pitchFamily="2" charset="-122"/>
                        </a:rPr>
                        <a:t>, 2]]</a:t>
                      </a:r>
                      <a:endParaRPr lang="en-US" sz="1600" b="1" u="none" dirty="0">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所有元素放在一对方括号中，元素之间使用逗号分隔，其中的元素可以是任意类型</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字典</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dict</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Times New Roman" panose="02020603050405020304" charset="0"/>
                          <a:cs typeface="Calibri" panose="020F0502020204030204" charset="0"/>
                        </a:rPr>
                        <a:t>{1:'food' ,2:'taste', 3:'import'}</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590">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元组</a:t>
                      </a:r>
                    </a:p>
                  </a:txBody>
                  <a:tcPr marL="36195"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tuple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Times New Roman" panose="02020603050405020304" charset="0"/>
                          <a:cs typeface="Calibri" panose="020F0502020204030204" charset="0"/>
                        </a:rPr>
                        <a:t>(2, -5, 6)</a:t>
                      </a:r>
                    </a:p>
                    <a:p>
                      <a:pPr marL="0" indent="0" algn="l">
                        <a:buNone/>
                      </a:pPr>
                      <a:r>
                        <a:rPr lang="en-US" altLang="zh-CN" sz="1600" b="1" u="none">
                          <a:latin typeface="Times New Roman" panose="02020603050405020304" charset="0"/>
                          <a:cs typeface="宋体" panose="02010600030101010101" pitchFamily="2" charset="-122"/>
                        </a:rPr>
                        <a:t> (3,)</a:t>
                      </a:r>
                      <a:endParaRPr lang="en-US" altLang="zh-CN" sz="1600" b="1" u="none">
                        <a:latin typeface="Times New Roman" panose="020206030504050203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600" b="1" u="none">
                          <a:latin typeface="宋体" panose="02010600030101010101" pitchFamily="2" charset="-122"/>
                          <a:ea typeface="宋体" panose="02010600030101010101" pitchFamily="2" charset="-122"/>
                          <a:cs typeface="宋体" panose="02010600030101010101" pitchFamily="2" charset="-122"/>
                        </a:rPr>
                        <a:t>，所有元素放在一对圆括号中，元素之间使用逗号分隔，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9590">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集合</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dirty="0">
                          <a:latin typeface="宋体" panose="02010600030101010101" pitchFamily="2" charset="-122"/>
                          <a:ea typeface="宋体" panose="02010600030101010101" pitchFamily="2" charset="-122"/>
                          <a:cs typeface="宋体" panose="02010600030101010101" pitchFamily="2" charset="-122"/>
                        </a:rPr>
                        <a:t>set</a:t>
                      </a:r>
                    </a:p>
                    <a:p>
                      <a:pPr marL="0" indent="0" algn="l">
                        <a:buNone/>
                      </a:pPr>
                      <a:r>
                        <a:rPr lang="en-US" altLang="zh-CN" sz="1600" b="1" u="none" dirty="0" err="1">
                          <a:latin typeface="宋体" panose="02010600030101010101" pitchFamily="2" charset="-122"/>
                          <a:ea typeface="宋体" panose="02010600030101010101" pitchFamily="2" charset="-122"/>
                          <a:cs typeface="宋体" panose="02010600030101010101" pitchFamily="2" charset="-122"/>
                        </a:rPr>
                        <a:t>frozenset</a:t>
                      </a:r>
                      <a:endParaRPr lang="en-US" altLang="zh-CN" sz="16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Times New Roman" panose="02020603050405020304" charset="0"/>
                          <a:cs typeface="Calibri" panose="020F0502020204030204" charset="0"/>
                        </a:rPr>
                        <a:t>{'a', 'b', 'c'}</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600" b="1" u="none" dirty="0">
                          <a:latin typeface="宋体" panose="02010600030101010101" pitchFamily="2" charset="-122"/>
                          <a:ea typeface="宋体" panose="02010600030101010101" pitchFamily="2" charset="-122"/>
                          <a:cs typeface="宋体" panose="02010600030101010101" pitchFamily="2" charset="-122"/>
                        </a:rPr>
                        <a:t>;</a:t>
                      </a:r>
                      <a:r>
                        <a:rPr lang="zh-CN" altLang="en-US" sz="1600" b="1" u="none" dirty="0">
                          <a:latin typeface="宋体" panose="02010600030101010101" pitchFamily="2" charset="-122"/>
                          <a:ea typeface="宋体" panose="02010600030101010101" pitchFamily="2" charset="-122"/>
                          <a:cs typeface="宋体" panose="02010600030101010101" pitchFamily="2" charset="-122"/>
                        </a:rPr>
                        <a:t>另外，</a:t>
                      </a:r>
                      <a:r>
                        <a:rPr lang="en-US" altLang="zh-CN" sz="1600" b="1" u="none" dirty="0">
                          <a:latin typeface="宋体" panose="02010600030101010101" pitchFamily="2" charset="-122"/>
                          <a:ea typeface="宋体" panose="02010600030101010101" pitchFamily="2" charset="-122"/>
                          <a:cs typeface="宋体" panose="02010600030101010101" pitchFamily="2" charset="-122"/>
                        </a:rPr>
                        <a:t>set</a:t>
                      </a:r>
                      <a:r>
                        <a:rPr lang="zh-CN" altLang="en-US" sz="1600" b="1" u="none" dirty="0">
                          <a:latin typeface="宋体" panose="02010600030101010101" pitchFamily="2" charset="-122"/>
                          <a:ea typeface="宋体" panose="02010600030101010101" pitchFamily="2" charset="-122"/>
                          <a:cs typeface="宋体" panose="02010600030101010101" pitchFamily="2" charset="-122"/>
                        </a:rPr>
                        <a:t>是可变的，而</a:t>
                      </a:r>
                      <a:r>
                        <a:rPr lang="en-US" altLang="zh-CN" sz="1600" b="1" u="none" dirty="0" err="1">
                          <a:latin typeface="宋体" panose="02010600030101010101" pitchFamily="2" charset="-122"/>
                          <a:ea typeface="宋体" panose="02010600030101010101" pitchFamily="2" charset="-122"/>
                          <a:cs typeface="宋体" panose="02010600030101010101" pitchFamily="2" charset="-122"/>
                        </a:rPr>
                        <a:t>frozenset</a:t>
                      </a:r>
                      <a:r>
                        <a:rPr lang="zh-CN" altLang="en-US" sz="1600" b="1" u="none" dirty="0">
                          <a:latin typeface="宋体" panose="02010600030101010101" pitchFamily="2" charset="-122"/>
                          <a:ea typeface="宋体" panose="02010600030101010101" pitchFamily="2" charset="-122"/>
                          <a:cs typeface="宋体" panose="02010600030101010101" pitchFamily="2" charset="-122"/>
                        </a:rPr>
                        <a:t>是不可变的</a:t>
                      </a:r>
                      <a:endParaRPr lang="en-US" sz="16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2577" name="Text Box 4"/>
          <p:cNvSpPr txBox="1"/>
          <p:nvPr/>
        </p:nvSpPr>
        <p:spPr>
          <a:xfrm>
            <a:off x="8538528" y="1316990"/>
            <a:ext cx="2097087" cy="365125"/>
          </a:xfrm>
          <a:prstGeom prst="rect">
            <a:avLst/>
          </a:prstGeom>
          <a:noFill/>
          <a:ln w="9525">
            <a:noFill/>
          </a:ln>
        </p:spPr>
        <p:txBody>
          <a:bodyPr wrap="square" anchor="t">
            <a:spAutoFit/>
          </a:bodyPr>
          <a:lstStyle/>
          <a:p>
            <a:pPr algn="r"/>
            <a:r>
              <a:rPr lang="zh-CN" altLang="en-US">
                <a:latin typeface="Arial" panose="020B0604020202020204" pitchFamily="34" charset="0"/>
                <a:ea typeface="宋体" panose="02010600030101010101" pitchFamily="2" charset="-122"/>
              </a:rPr>
              <a:t>常用内置对象</a:t>
            </a:r>
          </a:p>
        </p:txBody>
      </p:sp>
      <p:sp>
        <p:nvSpPr>
          <p:cNvPr id="5" name="Rectangle 1"/>
          <p:cNvSpPr>
            <a:spLocks noChangeArrowheads="1"/>
          </p:cNvSpPr>
          <p:nvPr/>
        </p:nvSpPr>
        <p:spPr bwMode="auto">
          <a:xfrm>
            <a:off x="838197" y="6129635"/>
            <a:ext cx="6722535" cy="774531"/>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0" rIns="0" bIns="126960" numCol="1" anchor="ctr" anchorCtr="0" compatLnSpc="1">
            <a:prstTxWarp prst="textNoShape">
              <a:avLst/>
            </a:prstTxWarp>
            <a:spAutoFit/>
          </a:bodyPr>
          <a:lstStyle/>
          <a:p>
            <a:pPr eaLnBrk="0" fontAlgn="ctr" hangingPunct="0">
              <a:spcBef>
                <a:spcPct val="0"/>
              </a:spcBef>
              <a:spcAft>
                <a:spcPct val="0"/>
              </a:spcAft>
            </a:pPr>
            <a:r>
              <a:rPr kumimoji="0" lang="zh-CN" altLang="zh-CN" sz="1000" b="1" i="0" u="none" strike="noStrike" cap="none" normalizeH="0" baseline="0" dirty="0" smtClean="0">
                <a:ln>
                  <a:noFill/>
                </a:ln>
                <a:solidFill>
                  <a:srgbClr val="C7254E"/>
                </a:solidFill>
                <a:effectLst/>
                <a:latin typeface="Consolas" panose="020B0609020204030204" pitchFamily="49" charset="0"/>
                <a:ea typeface="-apple-system"/>
              </a:rPr>
              <a:t>str</a:t>
            </a:r>
            <a:r>
              <a:rPr kumimoji="0" lang="zh-CN" altLang="zh-CN" sz="1400" b="1" i="0" u="none" strike="noStrike" cap="none" normalizeH="0" baseline="0" dirty="0" smtClean="0">
                <a:ln>
                  <a:noFill/>
                </a:ln>
                <a:solidFill>
                  <a:srgbClr val="404040"/>
                </a:solidFill>
                <a:effectLst/>
                <a:ea typeface="-apple-system"/>
              </a:rPr>
              <a:t> </a:t>
            </a:r>
            <a:r>
              <a:rPr kumimoji="0" lang="zh-CN" sz="1400" b="1" i="0" u="none" strike="noStrike" cap="none" normalizeH="0" baseline="0" dirty="0" smtClean="0">
                <a:ln>
                  <a:noFill/>
                </a:ln>
                <a:solidFill>
                  <a:srgbClr val="404040"/>
                </a:solidFill>
                <a:effectLst/>
                <a:latin typeface="Arial" panose="020B0604020202020204" pitchFamily="34" charset="0"/>
                <a:ea typeface="-apple-system"/>
              </a:rPr>
              <a:t>存储</a:t>
            </a:r>
            <a:r>
              <a:rPr kumimoji="0" lang="zh-CN" altLang="zh-CN" sz="1400" b="1" i="0" u="none" strike="noStrike" cap="none" normalizeH="0" baseline="0" dirty="0" smtClean="0">
                <a:ln>
                  <a:noFill/>
                </a:ln>
                <a:solidFill>
                  <a:srgbClr val="404040"/>
                </a:solidFill>
                <a:effectLst/>
                <a:latin typeface="Arial" panose="020B0604020202020204" pitchFamily="34" charset="0"/>
                <a:ea typeface="-apple-system"/>
              </a:rPr>
              <a:t>Unicode</a:t>
            </a:r>
            <a:r>
              <a:rPr kumimoji="0" lang="zh-CN" sz="1400" b="1" i="0" u="none" strike="noStrike" cap="none" normalizeH="0" baseline="0" dirty="0" smtClean="0">
                <a:ln>
                  <a:noFill/>
                </a:ln>
                <a:solidFill>
                  <a:srgbClr val="404040"/>
                </a:solidFill>
                <a:effectLst/>
                <a:latin typeface="Arial" panose="020B0604020202020204" pitchFamily="34" charset="0"/>
                <a:ea typeface="-apple-system"/>
              </a:rPr>
              <a:t>字符</a:t>
            </a:r>
            <a:r>
              <a:rPr kumimoji="0" lang="zh-CN" altLang="zh-CN" sz="1400" b="1" i="0" u="none" strike="noStrike" cap="none" normalizeH="0" baseline="0" dirty="0" smtClean="0">
                <a:ln>
                  <a:noFill/>
                </a:ln>
                <a:solidFill>
                  <a:srgbClr val="404040"/>
                </a:solidFill>
                <a:effectLst/>
                <a:latin typeface="Arial" panose="020B0604020202020204" pitchFamily="34" charset="0"/>
                <a:ea typeface="-apple-system"/>
              </a:rPr>
              <a:t>(0-65535)</a:t>
            </a:r>
            <a:r>
              <a:rPr lang="zh-CN" altLang="en-US" sz="1400" b="1" dirty="0"/>
              <a:t>是给人看的，用来操作</a:t>
            </a:r>
            <a:r>
              <a:rPr lang="zh-CN" altLang="en-US" sz="1400" b="1" dirty="0" smtClean="0"/>
              <a:t>的</a:t>
            </a:r>
            <a:endParaRPr kumimoji="0" lang="zh-CN" altLang="zh-CN" sz="2000" b="1" i="0" u="none" strike="noStrike" cap="none" normalizeH="0" baseline="0" dirty="0" smtClean="0">
              <a:ln>
                <a:noFill/>
              </a:ln>
              <a:solidFill>
                <a:schemeClr val="tx1"/>
              </a:solidFill>
              <a:effectLst/>
              <a:latin typeface="Arial" panose="020B0604020202020204" pitchFamily="34" charset="0"/>
            </a:endParaRPr>
          </a:p>
          <a:p>
            <a:pPr eaLnBrk="0" fontAlgn="ctr" hangingPunct="0">
              <a:spcBef>
                <a:spcPct val="0"/>
              </a:spcBef>
              <a:spcAft>
                <a:spcPct val="0"/>
              </a:spcAft>
            </a:pPr>
            <a:r>
              <a:rPr kumimoji="0" lang="zh-CN" altLang="zh-CN" sz="1000" b="1" i="0" u="none" strike="noStrike" cap="none" normalizeH="0" baseline="0" dirty="0" smtClean="0">
                <a:ln>
                  <a:noFill/>
                </a:ln>
                <a:solidFill>
                  <a:srgbClr val="C7254E"/>
                </a:solidFill>
                <a:effectLst/>
                <a:latin typeface="Consolas" panose="020B0609020204030204" pitchFamily="49" charset="0"/>
                <a:ea typeface="-apple-system"/>
              </a:rPr>
              <a:t>bytes</a:t>
            </a:r>
            <a:r>
              <a:rPr kumimoji="0" lang="zh-CN" altLang="zh-CN" sz="1400" b="1" i="0" u="none" strike="noStrike" cap="none" normalizeH="0" baseline="0" dirty="0" smtClean="0">
                <a:ln>
                  <a:noFill/>
                </a:ln>
                <a:solidFill>
                  <a:srgbClr val="404040"/>
                </a:solidFill>
                <a:effectLst/>
                <a:ea typeface="-apple-system"/>
              </a:rPr>
              <a:t> </a:t>
            </a:r>
            <a:r>
              <a:rPr kumimoji="0" lang="zh-CN" sz="1400" b="1" i="0" u="none" strike="noStrike" cap="none" normalizeH="0" baseline="0" dirty="0" smtClean="0">
                <a:ln>
                  <a:noFill/>
                </a:ln>
                <a:solidFill>
                  <a:srgbClr val="404040"/>
                </a:solidFill>
                <a:effectLst/>
                <a:latin typeface="Arial" panose="020B0604020202020204" pitchFamily="34" charset="0"/>
                <a:ea typeface="-apple-system"/>
              </a:rPr>
              <a:t>存储字节</a:t>
            </a:r>
            <a:r>
              <a:rPr kumimoji="0" lang="zh-CN" altLang="zh-CN" sz="1400" b="1" i="0" u="none" strike="noStrike" cap="none" normalizeH="0" baseline="0" dirty="0" smtClean="0">
                <a:ln>
                  <a:noFill/>
                </a:ln>
                <a:solidFill>
                  <a:srgbClr val="404040"/>
                </a:solidFill>
                <a:effectLst/>
                <a:latin typeface="Arial" panose="020B0604020202020204" pitchFamily="34" charset="0"/>
                <a:ea typeface="-apple-system"/>
              </a:rPr>
              <a:t>(0-255)</a:t>
            </a:r>
            <a:r>
              <a:rPr lang="en-US" altLang="zh-CN" sz="1400" b="1" dirty="0">
                <a:solidFill>
                  <a:srgbClr val="404040"/>
                </a:solidFill>
                <a:latin typeface="Arial" panose="020B0604020202020204" pitchFamily="34" charset="0"/>
                <a:ea typeface="-apple-system"/>
              </a:rPr>
              <a:t> </a:t>
            </a:r>
            <a:r>
              <a:rPr lang="zh-CN" altLang="en-US" sz="1400" dirty="0"/>
              <a:t> </a:t>
            </a:r>
            <a:r>
              <a:rPr lang="zh-CN" altLang="en-US" sz="1400" b="1" dirty="0"/>
              <a:t>字节串是给计算机看的，给计算机传输或者保存的</a:t>
            </a:r>
          </a:p>
          <a:p>
            <a:pPr lvl="0" eaLnBrk="0" fontAlgn="ctr" hangingPunct="0">
              <a:spcBef>
                <a:spcPct val="0"/>
              </a:spcBef>
              <a:spcAft>
                <a:spcPct val="0"/>
              </a:spcAft>
            </a:pPr>
            <a:r>
              <a:rPr lang="en-US" altLang="zh-CN" sz="1400" b="1" dirty="0" smtClean="0">
                <a:solidFill>
                  <a:srgbClr val="404040"/>
                </a:solidFill>
                <a:latin typeface="Arial" panose="020B0604020202020204" pitchFamily="34" charset="0"/>
                <a:ea typeface="-apple-system"/>
              </a:rPr>
              <a:t>https</a:t>
            </a:r>
            <a:r>
              <a:rPr lang="en-US" altLang="zh-CN" sz="1400" b="1" dirty="0">
                <a:solidFill>
                  <a:srgbClr val="404040"/>
                </a:solidFill>
                <a:latin typeface="Arial" panose="020B0604020202020204" pitchFamily="34" charset="0"/>
                <a:ea typeface="-apple-system"/>
              </a:rPr>
              <a:t>://www.jianshu.com/p/5bb986772ef8</a:t>
            </a:r>
            <a:endParaRPr kumimoji="0" lang="zh-CN" altLang="zh-CN" sz="1400" b="1" i="0" u="none" strike="noStrike" cap="none" normalizeH="0" baseline="0" dirty="0" smtClean="0">
              <a:ln>
                <a:noFill/>
              </a:ln>
              <a:solidFill>
                <a:srgbClr val="404040"/>
              </a:solidFill>
              <a:effectLst/>
              <a:latin typeface="Arial" panose="020B0604020202020204" pitchFamily="34" charset="0"/>
              <a:ea typeface="-apple-system"/>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2.2.4  集合运算符</a:t>
            </a:r>
            <a:endParaRPr lang="en-US"/>
          </a:p>
        </p:txBody>
      </p:sp>
      <p:sp>
        <p:nvSpPr>
          <p:cNvPr id="3" name="Content Placeholder 2"/>
          <p:cNvSpPr>
            <a:spLocks noGrp="1"/>
          </p:cNvSpPr>
          <p:nvPr>
            <p:ph idx="1"/>
          </p:nvPr>
        </p:nvSpPr>
        <p:spPr/>
        <p:txBody>
          <a:bodyPr>
            <a:normAutofit/>
          </a:bodyPr>
          <a:lstStyle/>
          <a:p>
            <a:pPr fontAlgn="auto">
              <a:lnSpc>
                <a:spcPct val="150000"/>
              </a:lnSpc>
              <a:spcBef>
                <a:spcPts val="0"/>
              </a:spcBef>
              <a:buFont typeface="Wingdings" panose="05000000000000000000" charset="0"/>
              <a:buChar char=""/>
            </a:pPr>
            <a:r>
              <a:rPr lang="en-US" sz="2400" b="1" dirty="0" err="1"/>
              <a:t>集合的交集、并集、对称差集等运算借助于</a:t>
            </a:r>
            <a:r>
              <a:rPr lang="en-US" sz="2400" b="1" dirty="0"/>
              <a:t>&amp;</a:t>
            </a:r>
            <a:r>
              <a:rPr lang="zh-CN" altLang="en-US" sz="2400" b="1" dirty="0"/>
              <a:t>、</a:t>
            </a:r>
            <a:r>
              <a:rPr lang="en-US" altLang="zh-CN" sz="2400" b="1" dirty="0"/>
              <a:t>|</a:t>
            </a:r>
            <a:r>
              <a:rPr lang="zh-CN" altLang="en-US" sz="2400" b="1" dirty="0"/>
              <a:t>、</a:t>
            </a:r>
            <a:r>
              <a:rPr lang="en-US" altLang="zh-CN" sz="2400" b="1" dirty="0"/>
              <a:t>^</a:t>
            </a:r>
            <a:r>
              <a:rPr lang="en-US" sz="2400" b="1" dirty="0" err="1"/>
              <a:t>来实现，而差集则使用</a:t>
            </a:r>
            <a:r>
              <a:rPr lang="en-US" sz="2400" b="1" dirty="0" err="1">
                <a:solidFill>
                  <a:srgbClr val="0070C0"/>
                </a:solidFill>
              </a:rPr>
              <a:t>减号</a:t>
            </a:r>
            <a:r>
              <a:rPr lang="en-US" sz="2400" b="1" dirty="0" err="1"/>
              <a:t>运算符实现（注意，</a:t>
            </a:r>
            <a:r>
              <a:rPr lang="en-US" sz="2400" b="1" dirty="0" err="1">
                <a:solidFill>
                  <a:srgbClr val="FF0000"/>
                </a:solidFill>
              </a:rPr>
              <a:t>并集运算符不是加号</a:t>
            </a:r>
            <a:r>
              <a:rPr lang="en-US" sz="2400" b="1" dirty="0"/>
              <a:t>）。</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{1, 2, 3} | {3, 4, 5}          #</a:t>
            </a:r>
            <a:r>
              <a:rPr lang="en-US" sz="2000" b="1" dirty="0" err="1">
                <a:latin typeface="Consolas" panose="020B0609020204030204" charset="0"/>
              </a:rPr>
              <a:t>并集，自动去除重复元素</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{1, 2, 3, 4, 5}</a:t>
            </a:r>
          </a:p>
          <a:p>
            <a:pPr marL="0" indent="0" fontAlgn="auto">
              <a:lnSpc>
                <a:spcPct val="100000"/>
              </a:lnSpc>
              <a:spcBef>
                <a:spcPts val="0"/>
              </a:spcBef>
              <a:buNone/>
            </a:pPr>
            <a:r>
              <a:rPr lang="en-US" sz="2000" b="1" dirty="0">
                <a:latin typeface="Consolas" panose="020B0609020204030204" charset="0"/>
              </a:rPr>
              <a:t>&gt;&gt;&gt; {1, 2, 3} &amp; {3, 4, 5}          #</a:t>
            </a:r>
            <a:r>
              <a:rPr lang="en-US" sz="2000" b="1" dirty="0" err="1">
                <a:latin typeface="Consolas" panose="020B0609020204030204" charset="0"/>
              </a:rPr>
              <a:t>交集</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{3}</a:t>
            </a:r>
          </a:p>
          <a:p>
            <a:pPr marL="0" indent="0" fontAlgn="auto">
              <a:lnSpc>
                <a:spcPct val="100000"/>
              </a:lnSpc>
              <a:spcBef>
                <a:spcPts val="0"/>
              </a:spcBef>
              <a:buNone/>
            </a:pPr>
            <a:r>
              <a:rPr lang="en-US" sz="2000" b="1" dirty="0">
                <a:latin typeface="Consolas" panose="020B0609020204030204" charset="0"/>
              </a:rPr>
              <a:t>&gt;&gt;&gt; {1, 2, 3} ^ {3, 4, 5}          #</a:t>
            </a:r>
            <a:r>
              <a:rPr lang="en-US" sz="2000" b="1" dirty="0" err="1">
                <a:latin typeface="Consolas" panose="020B0609020204030204" charset="0"/>
              </a:rPr>
              <a:t>对称差集</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{1, 2, 4, 5}</a:t>
            </a:r>
          </a:p>
          <a:p>
            <a:pPr marL="0" indent="0" fontAlgn="auto">
              <a:lnSpc>
                <a:spcPct val="100000"/>
              </a:lnSpc>
              <a:spcBef>
                <a:spcPts val="0"/>
              </a:spcBef>
              <a:buNone/>
            </a:pPr>
            <a:r>
              <a:rPr lang="en-US" sz="2000" b="1" dirty="0">
                <a:latin typeface="Consolas" panose="020B0609020204030204" charset="0"/>
              </a:rPr>
              <a:t>&gt;&gt;&gt; {1, 2, 3} - {3, 4, 5}          #</a:t>
            </a:r>
            <a:r>
              <a:rPr lang="en-US" sz="2000" b="1" dirty="0" err="1">
                <a:latin typeface="Consolas" panose="020B0609020204030204" charset="0"/>
              </a:rPr>
              <a:t>差集</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{1, 2}</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2.2.5  逻辑运算符</a:t>
            </a:r>
          </a:p>
        </p:txBody>
      </p:sp>
      <p:sp>
        <p:nvSpPr>
          <p:cNvPr id="3" name="Content Placeholder 2"/>
          <p:cNvSpPr>
            <a:spLocks noGrp="1"/>
          </p:cNvSpPr>
          <p:nvPr>
            <p:ph idx="1"/>
          </p:nvPr>
        </p:nvSpPr>
        <p:spPr>
          <a:xfrm>
            <a:off x="838200" y="1321435"/>
            <a:ext cx="10948035" cy="4639945"/>
          </a:xfrm>
        </p:spPr>
        <p:txBody>
          <a:bodyPr>
            <a:normAutofit/>
          </a:bodyPr>
          <a:lstStyle/>
          <a:p>
            <a:pPr fontAlgn="auto">
              <a:lnSpc>
                <a:spcPct val="150000"/>
              </a:lnSpc>
            </a:pPr>
            <a:r>
              <a:rPr lang="en-US" sz="2400" b="1" dirty="0"/>
              <a:t>逻辑运算符and、or、not常用来连接条件表达式构成更加复杂的条件表达式，并且and和or具有惰性求值或</a:t>
            </a:r>
            <a:r>
              <a:rPr lang="en-US" sz="2400" b="1" dirty="0">
                <a:solidFill>
                  <a:srgbClr val="FF0000"/>
                </a:solidFill>
              </a:rPr>
              <a:t>逻辑短路</a:t>
            </a:r>
            <a:r>
              <a:rPr lang="en-US" sz="2400" b="1" dirty="0"/>
              <a:t>的特点，当连接多个表达式时</a:t>
            </a:r>
            <a:r>
              <a:rPr lang="en-US" sz="2400" b="1" dirty="0">
                <a:solidFill>
                  <a:srgbClr val="FF0000"/>
                </a:solidFill>
              </a:rPr>
              <a:t>只计算必须要计算的值</a:t>
            </a:r>
            <a:r>
              <a:rPr lang="en-US" sz="2400" b="1" dirty="0"/>
              <a:t>。</a:t>
            </a:r>
          </a:p>
          <a:p>
            <a:pPr fontAlgn="auto">
              <a:lnSpc>
                <a:spcPct val="150000"/>
              </a:lnSpc>
            </a:pPr>
            <a:r>
              <a:rPr lang="en-US" sz="2400" b="1" dirty="0"/>
              <a:t>另外要注意的是，</a:t>
            </a:r>
            <a:r>
              <a:rPr lang="en-US" sz="2400" b="1" dirty="0">
                <a:solidFill>
                  <a:srgbClr val="FF0000"/>
                </a:solidFill>
              </a:rPr>
              <a:t>运算符and和or并不一定会返回True或False，而是得到最</a:t>
            </a:r>
            <a:r>
              <a:rPr lang="en-US" sz="2400" b="1" u="sng" dirty="0">
                <a:solidFill>
                  <a:srgbClr val="FF0000"/>
                </a:solidFill>
              </a:rPr>
              <a:t>后一个被计算的表达式的值</a:t>
            </a:r>
            <a:r>
              <a:rPr lang="en-US" sz="2400" b="1" dirty="0"/>
              <a:t>，但是运算符</a:t>
            </a:r>
            <a:r>
              <a:rPr lang="en-US" sz="2400" b="1" dirty="0">
                <a:solidFill>
                  <a:srgbClr val="FF0000"/>
                </a:solidFill>
              </a:rPr>
              <a:t>not一定会返回True或False</a:t>
            </a:r>
            <a:r>
              <a:rPr 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2.2.5  逻辑运算符</a:t>
            </a:r>
            <a:endParaRPr lang="en-US"/>
          </a:p>
        </p:txBody>
      </p:sp>
      <p:sp>
        <p:nvSpPr>
          <p:cNvPr id="3" name="Content Placeholder 2"/>
          <p:cNvSpPr>
            <a:spLocks noGrp="1"/>
          </p:cNvSpPr>
          <p:nvPr>
            <p:ph idx="1"/>
          </p:nvPr>
        </p:nvSpPr>
        <p:spPr/>
        <p:txBody>
          <a:bodyPr>
            <a:normAutofit fontScale="92500" lnSpcReduction="20000"/>
          </a:bodyPr>
          <a:lstStyle/>
          <a:p>
            <a:pPr marL="0" indent="0" fontAlgn="auto">
              <a:lnSpc>
                <a:spcPct val="100000"/>
              </a:lnSpc>
              <a:spcBef>
                <a:spcPts val="0"/>
              </a:spcBef>
              <a:buNone/>
            </a:pPr>
            <a:r>
              <a:rPr lang="en-US" sz="2000" b="1" dirty="0">
                <a:latin typeface="Consolas" panose="020B0609020204030204" charset="0"/>
              </a:rPr>
              <a:t>&gt;&gt;&gt; 3&gt;5 and a&gt;3              #</a:t>
            </a:r>
            <a:r>
              <a:rPr lang="en-US" sz="2000" b="1" dirty="0" err="1">
                <a:latin typeface="Consolas" panose="020B0609020204030204" charset="0"/>
              </a:rPr>
              <a:t>注意，此时并没有定义变量a</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3&gt;5 or a&gt;3               #3&gt;5的值为False，所以需要计算后面表达式</a:t>
            </a:r>
          </a:p>
          <a:p>
            <a:pPr marL="0" indent="0" fontAlgn="auto">
              <a:lnSpc>
                <a:spcPct val="100000"/>
              </a:lnSpc>
              <a:spcBef>
                <a:spcPts val="0"/>
              </a:spcBef>
              <a:buNone/>
            </a:pPr>
            <a:r>
              <a:rPr lang="en-US" sz="2000" b="1" dirty="0" err="1">
                <a:solidFill>
                  <a:srgbClr val="FF0000"/>
                </a:solidFill>
                <a:latin typeface="Consolas" panose="020B0609020204030204" charset="0"/>
              </a:rPr>
              <a:t>NameError</a:t>
            </a:r>
            <a:r>
              <a:rPr lang="en-US" sz="2000" b="1" dirty="0">
                <a:solidFill>
                  <a:srgbClr val="FF0000"/>
                </a:solidFill>
                <a:latin typeface="Consolas" panose="020B0609020204030204" charset="0"/>
              </a:rPr>
              <a:t>: name 'a' is not defined</a:t>
            </a:r>
          </a:p>
          <a:p>
            <a:pPr marL="0" indent="0" fontAlgn="auto">
              <a:lnSpc>
                <a:spcPct val="100000"/>
              </a:lnSpc>
              <a:spcBef>
                <a:spcPts val="0"/>
              </a:spcBef>
              <a:buNone/>
            </a:pPr>
            <a:r>
              <a:rPr lang="en-US" sz="2000" b="1" dirty="0">
                <a:latin typeface="Consolas" panose="020B0609020204030204" charset="0"/>
              </a:rPr>
              <a:t>&gt;&gt;&gt; 3&lt;5 or a&gt;3               #3&lt;5的值为True，不需要计算后面表达式</a:t>
            </a: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3 and 5                  #</a:t>
            </a:r>
            <a:r>
              <a:rPr lang="en-US" sz="2000" b="1" dirty="0" err="1">
                <a:latin typeface="Consolas" panose="020B0609020204030204" charset="0"/>
              </a:rPr>
              <a:t>最后一个计算的表达式的值作为整个表达式的值</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5</a:t>
            </a:r>
          </a:p>
          <a:p>
            <a:pPr marL="0" indent="0" fontAlgn="auto">
              <a:lnSpc>
                <a:spcPct val="100000"/>
              </a:lnSpc>
              <a:spcBef>
                <a:spcPts val="0"/>
              </a:spcBef>
              <a:buNone/>
            </a:pPr>
            <a:r>
              <a:rPr lang="en-US" sz="2000" b="1" dirty="0">
                <a:latin typeface="Consolas" panose="020B0609020204030204" charset="0"/>
              </a:rPr>
              <a:t>&gt;&gt;&gt; 3 and 5&gt;2</a:t>
            </a: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3 not in [1, 2, 3]       #</a:t>
            </a:r>
            <a:r>
              <a:rPr lang="en-US" sz="2000" b="1" dirty="0" err="1">
                <a:latin typeface="Consolas" panose="020B0609020204030204" charset="0"/>
              </a:rPr>
              <a:t>逻辑非运算not</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3 is not 5               #</a:t>
            </a:r>
            <a:r>
              <a:rPr lang="en-US" sz="2000" b="1" dirty="0" err="1">
                <a:latin typeface="Consolas" panose="020B0609020204030204" charset="0"/>
              </a:rPr>
              <a:t>not的计算结果只能是True或False之一</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True</a:t>
            </a:r>
          </a:p>
          <a:p>
            <a:pPr marL="0" indent="0" fontAlgn="auto">
              <a:lnSpc>
                <a:spcPct val="100000"/>
              </a:lnSpc>
              <a:spcBef>
                <a:spcPts val="0"/>
              </a:spcBef>
              <a:buNone/>
            </a:pPr>
            <a:r>
              <a:rPr lang="en-US" sz="2000" b="1" dirty="0">
                <a:latin typeface="Consolas" panose="020B0609020204030204" charset="0"/>
              </a:rPr>
              <a:t>&gt;&gt;&gt; not 3</a:t>
            </a:r>
          </a:p>
          <a:p>
            <a:pPr marL="0" indent="0" fontAlgn="auto">
              <a:lnSpc>
                <a:spcPct val="100000"/>
              </a:lnSpc>
              <a:spcBef>
                <a:spcPts val="0"/>
              </a:spcBef>
              <a:buNone/>
            </a:pPr>
            <a:r>
              <a:rPr lang="en-US" sz="2000" b="1" dirty="0">
                <a:solidFill>
                  <a:srgbClr val="00B0F0"/>
                </a:solidFill>
                <a:latin typeface="Consolas" panose="020B0609020204030204" charset="0"/>
              </a:rPr>
              <a:t>False</a:t>
            </a:r>
          </a:p>
          <a:p>
            <a:pPr marL="0" indent="0" fontAlgn="auto">
              <a:lnSpc>
                <a:spcPct val="100000"/>
              </a:lnSpc>
              <a:spcBef>
                <a:spcPts val="0"/>
              </a:spcBef>
              <a:buNone/>
            </a:pPr>
            <a:r>
              <a:rPr lang="en-US" sz="2000" b="1" dirty="0">
                <a:latin typeface="Consolas" panose="020B0609020204030204" charset="0"/>
              </a:rPr>
              <a:t>&gt;&gt;&gt; not 0</a:t>
            </a:r>
          </a:p>
          <a:p>
            <a:pPr marL="0" indent="0" fontAlgn="auto">
              <a:lnSpc>
                <a:spcPct val="100000"/>
              </a:lnSpc>
              <a:spcBef>
                <a:spcPts val="0"/>
              </a:spcBef>
              <a:buNone/>
            </a:pPr>
            <a:r>
              <a:rPr lang="en-US" sz="2000" b="1" dirty="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2.2.6  补充说明</a:t>
            </a:r>
          </a:p>
        </p:txBody>
      </p:sp>
      <p:sp>
        <p:nvSpPr>
          <p:cNvPr id="3" name="Content Placeholder 2"/>
          <p:cNvSpPr>
            <a:spLocks noGrp="1"/>
          </p:cNvSpPr>
          <p:nvPr>
            <p:ph idx="1"/>
          </p:nvPr>
        </p:nvSpPr>
        <p:spPr/>
        <p:txBody>
          <a:bodyPr/>
          <a:lstStyle/>
          <a:p>
            <a:pPr fontAlgn="auto">
              <a:lnSpc>
                <a:spcPct val="150000"/>
              </a:lnSpc>
            </a:pPr>
            <a:r>
              <a:rPr lang="en-US" sz="2400" b="1" dirty="0" err="1"/>
              <a:t>Python还有赋值运算符</a:t>
            </a:r>
            <a:r>
              <a:rPr lang="en-US" sz="2400" b="1" dirty="0"/>
              <a:t>=和+=、-=、*=、/=、//=、**=、|=、^=</a:t>
            </a:r>
            <a:r>
              <a:rPr lang="en-US" sz="2400" b="1" dirty="0" err="1"/>
              <a:t>等大量</a:t>
            </a:r>
            <a:r>
              <a:rPr lang="en-US" sz="2400" b="1" dirty="0" err="1">
                <a:solidFill>
                  <a:srgbClr val="0070C0"/>
                </a:solidFill>
              </a:rPr>
              <a:t>复合赋值运算符</a:t>
            </a:r>
            <a:r>
              <a:rPr lang="en-US" sz="2400" b="1" dirty="0"/>
              <a:t>。</a:t>
            </a:r>
          </a:p>
          <a:p>
            <a:pPr fontAlgn="auto">
              <a:lnSpc>
                <a:spcPct val="150000"/>
              </a:lnSpc>
            </a:pPr>
            <a:r>
              <a:rPr lang="en-US" sz="2400" b="1" dirty="0" err="1"/>
              <a:t>Python</a:t>
            </a:r>
            <a:r>
              <a:rPr lang="en-US" sz="2400" b="1" dirty="0" err="1">
                <a:solidFill>
                  <a:srgbClr val="FF0000"/>
                </a:solidFill>
              </a:rPr>
              <a:t>不支持</a:t>
            </a:r>
            <a:r>
              <a:rPr lang="en-US" sz="2400" b="1" dirty="0">
                <a:solidFill>
                  <a:srgbClr val="FF0000"/>
                </a:solidFill>
              </a:rPr>
              <a:t>++和--</a:t>
            </a:r>
            <a:r>
              <a:rPr lang="en-US" sz="2400" b="1" dirty="0" err="1">
                <a:solidFill>
                  <a:srgbClr val="FF0000"/>
                </a:solidFill>
              </a:rPr>
              <a:t>运算符</a:t>
            </a:r>
            <a:r>
              <a:rPr lang="en-US" sz="2400" b="1" dirty="0" err="1"/>
              <a:t>，虽然在形式上有时候似乎可以这样用，但实际上是另外的含义，要注意和其他语言的区别</a:t>
            </a:r>
            <a:r>
              <a:rPr 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2.2.6  补充说明</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i = 3</a:t>
            </a:r>
          </a:p>
          <a:p>
            <a:pPr marL="0" indent="0" fontAlgn="auto">
              <a:lnSpc>
                <a:spcPct val="100000"/>
              </a:lnSpc>
              <a:spcBef>
                <a:spcPts val="0"/>
              </a:spcBef>
              <a:buNone/>
            </a:pPr>
            <a:r>
              <a:rPr lang="en-US" sz="2000">
                <a:latin typeface="Consolas" panose="020B0609020204030204" charset="0"/>
              </a:rPr>
              <a:t>&gt;&gt;&gt; ++i                            #正正得正</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+(+3)                          #与++i等价</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i++                            #Python不支持++运算符，语法错误</a:t>
            </a:r>
          </a:p>
          <a:p>
            <a:pPr marL="0" indent="0" fontAlgn="auto">
              <a:lnSpc>
                <a:spcPct val="100000"/>
              </a:lnSpc>
              <a:spcBef>
                <a:spcPts val="0"/>
              </a:spcBef>
              <a:buNone/>
            </a:pPr>
            <a:r>
              <a:rPr lang="en-US" sz="2000">
                <a:solidFill>
                  <a:srgbClr val="FF0000"/>
                </a:solidFill>
                <a:latin typeface="Consolas" panose="020B0609020204030204" charset="0"/>
              </a:rPr>
              <a:t>SyntaxError: invalid syntax</a:t>
            </a:r>
          </a:p>
          <a:p>
            <a:pPr marL="0" indent="0" fontAlgn="auto">
              <a:lnSpc>
                <a:spcPct val="100000"/>
              </a:lnSpc>
              <a:spcBef>
                <a:spcPts val="0"/>
              </a:spcBef>
              <a:buNone/>
            </a:pPr>
            <a:r>
              <a:rPr lang="en-US" sz="2000">
                <a:latin typeface="Consolas" panose="020B0609020204030204" charset="0"/>
              </a:rPr>
              <a:t>&gt;&gt;&gt; --i                            #负负得正，等价于-(-i)</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---i                           #等价于-(-(-i))</a:t>
            </a:r>
          </a:p>
          <a:p>
            <a:pPr marL="0" indent="0" fontAlgn="auto">
              <a:lnSpc>
                <a:spcPct val="100000"/>
              </a:lnSpc>
              <a:spcBef>
                <a:spcPts val="0"/>
              </a:spcBef>
              <a:buNone/>
            </a:pPr>
            <a:r>
              <a:rPr lang="en-US" sz="2000">
                <a:solidFill>
                  <a:srgbClr val="00B0F0"/>
                </a:solidFill>
                <a:latin typeface="Consolas" panose="020B0609020204030204" charset="0"/>
              </a:rPr>
              <a:t>-3</a:t>
            </a:r>
          </a:p>
          <a:p>
            <a:pPr marL="0" indent="0" fontAlgn="auto">
              <a:lnSpc>
                <a:spcPct val="100000"/>
              </a:lnSpc>
              <a:spcBef>
                <a:spcPts val="0"/>
              </a:spcBef>
              <a:buNone/>
            </a:pPr>
            <a:r>
              <a:rPr lang="en-US" sz="2000">
                <a:latin typeface="Consolas" panose="020B0609020204030204" charset="0"/>
              </a:rPr>
              <a:t>&gt;&gt;&gt; i--                            #Python不支持--运算符，语法错误</a:t>
            </a:r>
          </a:p>
          <a:p>
            <a:pPr marL="0" indent="0" fontAlgn="auto">
              <a:lnSpc>
                <a:spcPct val="100000"/>
              </a:lnSpc>
              <a:spcBef>
                <a:spcPts val="0"/>
              </a:spcBef>
              <a:buNone/>
            </a:pPr>
            <a:r>
              <a:rPr lang="en-US" sz="2000">
                <a:solidFill>
                  <a:srgbClr val="FF0000"/>
                </a:solidFill>
                <a:latin typeface="Consolas" panose="020B0609020204030204" charset="0"/>
              </a:rPr>
              <a:t>SyntaxError: invalid syntax</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  Python常用内置函数用法精要</a:t>
            </a:r>
          </a:p>
        </p:txBody>
      </p:sp>
      <p:sp>
        <p:nvSpPr>
          <p:cNvPr id="3" name="Content Placeholder 2"/>
          <p:cNvSpPr>
            <a:spLocks noGrp="1"/>
          </p:cNvSpPr>
          <p:nvPr>
            <p:ph idx="1"/>
          </p:nvPr>
        </p:nvSpPr>
        <p:spPr>
          <a:xfrm>
            <a:off x="838200" y="1321435"/>
            <a:ext cx="10947400" cy="5245620"/>
          </a:xfrm>
        </p:spPr>
        <p:txBody>
          <a:bodyPr>
            <a:normAutofit/>
          </a:bodyPr>
          <a:lstStyle/>
          <a:p>
            <a:pPr fontAlgn="auto">
              <a:lnSpc>
                <a:spcPct val="100000"/>
              </a:lnSpc>
              <a:spcBef>
                <a:spcPts val="0"/>
              </a:spcBef>
              <a:buFont typeface="Wingdings" panose="05000000000000000000" charset="0"/>
              <a:buChar char=""/>
            </a:pPr>
            <a:r>
              <a:rPr lang="en-US" sz="2400" b="1" dirty="0" err="1">
                <a:latin typeface="+mn-ea"/>
              </a:rPr>
              <a:t>内置函数（BIF，built-in</a:t>
            </a:r>
            <a:r>
              <a:rPr lang="en-US" sz="2400" b="1" dirty="0">
                <a:latin typeface="+mn-ea"/>
              </a:rPr>
              <a:t> functions）是Python内置对象类型之一，</a:t>
            </a:r>
            <a:r>
              <a:rPr lang="en-US" sz="2400" b="1" dirty="0">
                <a:solidFill>
                  <a:srgbClr val="FF0000"/>
                </a:solidFill>
                <a:latin typeface="+mn-ea"/>
              </a:rPr>
              <a:t>不需要额外导入任何模块即可直接使用</a:t>
            </a:r>
            <a:r>
              <a:rPr lang="en-US" sz="2400" b="1" dirty="0">
                <a:latin typeface="+mn-ea"/>
              </a:rPr>
              <a:t>，这些内置对象都封装在内置模块__builtins__之中，用C语言实现并且进行了大量优化，具有</a:t>
            </a:r>
            <a:r>
              <a:rPr lang="en-US" sz="2400" b="1" dirty="0">
                <a:solidFill>
                  <a:srgbClr val="FF0000"/>
                </a:solidFill>
                <a:latin typeface="+mn-ea"/>
              </a:rPr>
              <a:t>非常快的运行速度</a:t>
            </a:r>
            <a:r>
              <a:rPr lang="en-US" sz="2400" b="1" dirty="0">
                <a:latin typeface="+mn-ea"/>
              </a:rPr>
              <a:t>，</a:t>
            </a:r>
            <a:r>
              <a:rPr lang="en-US" sz="2400" b="1" u="sng" dirty="0">
                <a:solidFill>
                  <a:srgbClr val="FF0000"/>
                </a:solidFill>
                <a:latin typeface="+mn-ea"/>
              </a:rPr>
              <a:t>推荐</a:t>
            </a:r>
            <a:r>
              <a:rPr lang="en-US" sz="2400" b="1" dirty="0">
                <a:solidFill>
                  <a:srgbClr val="FF0000"/>
                </a:solidFill>
                <a:latin typeface="+mn-ea"/>
              </a:rPr>
              <a:t>优先使用</a:t>
            </a:r>
            <a:r>
              <a:rPr lang="en-US" sz="2400" b="1" dirty="0">
                <a:latin typeface="+mn-ea"/>
              </a:rPr>
              <a:t>。使用内置函数dir()</a:t>
            </a:r>
            <a:r>
              <a:rPr lang="en-US" sz="2400" b="1" dirty="0" err="1">
                <a:latin typeface="+mn-ea"/>
              </a:rPr>
              <a:t>可以查看所有内置函数和内置对象</a:t>
            </a:r>
            <a:r>
              <a:rPr lang="en-US" sz="2400" b="1" dirty="0">
                <a:latin typeface="+mn-ea"/>
              </a:rPr>
              <a:t>：</a:t>
            </a:r>
          </a:p>
          <a:p>
            <a:pPr marL="0" indent="0" fontAlgn="auto">
              <a:lnSpc>
                <a:spcPct val="100000"/>
              </a:lnSpc>
              <a:spcBef>
                <a:spcPts val="0"/>
              </a:spcBef>
              <a:buNone/>
            </a:pPr>
            <a:r>
              <a:rPr lang="en-US" sz="2400" b="1" dirty="0">
                <a:solidFill>
                  <a:srgbClr val="0070C0"/>
                </a:solidFill>
                <a:latin typeface="+mn-ea"/>
              </a:rPr>
              <a:t>&gt;&gt;&gt; </a:t>
            </a:r>
            <a:r>
              <a:rPr lang="en-US" sz="2400" b="1" dirty="0" err="1">
                <a:solidFill>
                  <a:srgbClr val="0070C0"/>
                </a:solidFill>
                <a:latin typeface="+mn-ea"/>
              </a:rPr>
              <a:t>dir</a:t>
            </a:r>
            <a:r>
              <a:rPr lang="en-US" sz="2400" b="1" dirty="0">
                <a:solidFill>
                  <a:srgbClr val="0070C0"/>
                </a:solidFill>
                <a:latin typeface="+mn-ea"/>
              </a:rPr>
              <a:t>(__</a:t>
            </a:r>
            <a:r>
              <a:rPr lang="en-US" sz="2400" b="1" dirty="0" err="1">
                <a:solidFill>
                  <a:srgbClr val="0070C0"/>
                </a:solidFill>
                <a:latin typeface="+mn-ea"/>
              </a:rPr>
              <a:t>builtins</a:t>
            </a:r>
            <a:r>
              <a:rPr lang="en-US" sz="2400" b="1" dirty="0">
                <a:solidFill>
                  <a:srgbClr val="0070C0"/>
                </a:solidFill>
                <a:latin typeface="+mn-ea"/>
              </a:rPr>
              <a:t>__)</a:t>
            </a:r>
          </a:p>
          <a:p>
            <a:pPr marL="0" indent="0" fontAlgn="auto">
              <a:lnSpc>
                <a:spcPct val="100000"/>
              </a:lnSpc>
              <a:spcBef>
                <a:spcPts val="0"/>
              </a:spcBef>
              <a:buNone/>
            </a:pPr>
            <a:endParaRPr lang="en-US" sz="1800" b="1" dirty="0">
              <a:latin typeface="+mn-ea"/>
            </a:endParaRPr>
          </a:p>
          <a:p>
            <a:pPr fontAlgn="auto">
              <a:lnSpc>
                <a:spcPct val="100000"/>
              </a:lnSpc>
              <a:spcBef>
                <a:spcPts val="0"/>
              </a:spcBef>
              <a:buFont typeface="Wingdings" panose="05000000000000000000" charset="0"/>
              <a:buChar char=""/>
            </a:pPr>
            <a:r>
              <a:rPr lang="en-US" sz="2400" b="1" dirty="0" err="1" smtClean="0">
                <a:latin typeface="+mn-ea"/>
              </a:rPr>
              <a:t>使用help</a:t>
            </a:r>
            <a:r>
              <a:rPr lang="en-US" sz="2400" b="1" dirty="0" smtClean="0">
                <a:latin typeface="+mn-ea"/>
              </a:rPr>
              <a:t>(</a:t>
            </a:r>
            <a:r>
              <a:rPr lang="en-US" sz="2400" b="1" dirty="0" err="1" smtClean="0">
                <a:latin typeface="+mn-ea"/>
              </a:rPr>
              <a:t>函数名</a:t>
            </a:r>
            <a:r>
              <a:rPr lang="en-US" sz="2400" b="1" dirty="0" smtClean="0">
                <a:latin typeface="+mn-ea"/>
              </a:rPr>
              <a:t>)</a:t>
            </a:r>
            <a:r>
              <a:rPr lang="en-US" sz="2400" b="1" dirty="0" err="1" smtClean="0">
                <a:latin typeface="+mn-ea"/>
              </a:rPr>
              <a:t>可以查看某个函数的用法</a:t>
            </a:r>
            <a:r>
              <a:rPr lang="en-US" sz="2400" b="1" dirty="0" smtClean="0">
                <a:latin typeface="+mn-ea"/>
              </a:rPr>
              <a:t>。</a:t>
            </a:r>
          </a:p>
          <a:p>
            <a:pPr marL="0" indent="0" fontAlgn="auto">
              <a:lnSpc>
                <a:spcPct val="100000"/>
              </a:lnSpc>
              <a:spcBef>
                <a:spcPts val="0"/>
              </a:spcBef>
              <a:buNone/>
            </a:pPr>
            <a:r>
              <a:rPr lang="en-US" sz="2400" b="1" dirty="0" smtClean="0">
                <a:solidFill>
                  <a:srgbClr val="0070C0"/>
                </a:solidFill>
                <a:latin typeface="+mn-ea"/>
              </a:rPr>
              <a:t>&gt;&gt;&gt; help(sum)</a:t>
            </a:r>
          </a:p>
          <a:p>
            <a:pPr marL="0" indent="0" fontAlgn="auto">
              <a:lnSpc>
                <a:spcPct val="100000"/>
              </a:lnSpc>
              <a:spcBef>
                <a:spcPts val="0"/>
              </a:spcBef>
              <a:buNone/>
            </a:pPr>
            <a:r>
              <a:rPr lang="en-US" sz="1800" b="1" dirty="0" smtClean="0">
                <a:latin typeface="+mn-ea"/>
              </a:rPr>
              <a:t>Help on built-in function sum in module </a:t>
            </a:r>
            <a:r>
              <a:rPr lang="en-US" sz="1800" b="1" dirty="0" err="1" smtClean="0">
                <a:latin typeface="+mn-ea"/>
              </a:rPr>
              <a:t>builtins</a:t>
            </a:r>
            <a:r>
              <a:rPr lang="en-US" sz="1800" b="1" dirty="0" smtClean="0">
                <a:latin typeface="+mn-ea"/>
              </a:rPr>
              <a:t>:</a:t>
            </a:r>
          </a:p>
          <a:p>
            <a:pPr marL="0" indent="0" fontAlgn="auto">
              <a:lnSpc>
                <a:spcPct val="100000"/>
              </a:lnSpc>
              <a:spcBef>
                <a:spcPts val="0"/>
              </a:spcBef>
              <a:buNone/>
            </a:pPr>
            <a:endParaRPr lang="en-US" sz="1800" b="1" dirty="0">
              <a:latin typeface="+mn-ea"/>
            </a:endParaRPr>
          </a:p>
          <a:p>
            <a:pPr marL="0" indent="0" fontAlgn="auto">
              <a:lnSpc>
                <a:spcPct val="100000"/>
              </a:lnSpc>
              <a:spcBef>
                <a:spcPts val="0"/>
              </a:spcBef>
              <a:buNone/>
            </a:pPr>
            <a:r>
              <a:rPr lang="en-US" sz="1800" b="1" dirty="0">
                <a:latin typeface="+mn-ea"/>
              </a:rPr>
              <a:t>sum(</a:t>
            </a:r>
            <a:r>
              <a:rPr lang="en-US" sz="1800" b="1" dirty="0" err="1">
                <a:latin typeface="+mn-ea"/>
              </a:rPr>
              <a:t>iterable</a:t>
            </a:r>
            <a:r>
              <a:rPr lang="en-US" sz="1800" b="1" dirty="0">
                <a:latin typeface="+mn-ea"/>
              </a:rPr>
              <a:t>, start=0, /)</a:t>
            </a:r>
          </a:p>
          <a:p>
            <a:pPr marL="0" indent="0" fontAlgn="auto">
              <a:lnSpc>
                <a:spcPct val="100000"/>
              </a:lnSpc>
              <a:spcBef>
                <a:spcPts val="0"/>
              </a:spcBef>
              <a:buNone/>
            </a:pPr>
            <a:r>
              <a:rPr lang="en-US" sz="1800" b="1" dirty="0">
                <a:latin typeface="+mn-ea"/>
              </a:rPr>
              <a:t>    Return the sum of a 'start' value (default: 0) plus an </a:t>
            </a:r>
            <a:r>
              <a:rPr lang="en-US" sz="1800" b="1" dirty="0" err="1">
                <a:latin typeface="+mn-ea"/>
              </a:rPr>
              <a:t>iterable</a:t>
            </a:r>
            <a:r>
              <a:rPr lang="en-US" sz="1800" b="1" dirty="0">
                <a:latin typeface="+mn-ea"/>
              </a:rPr>
              <a:t> of numbers</a:t>
            </a:r>
          </a:p>
          <a:p>
            <a:pPr marL="0" indent="0" fontAlgn="auto">
              <a:lnSpc>
                <a:spcPct val="100000"/>
              </a:lnSpc>
              <a:spcBef>
                <a:spcPts val="0"/>
              </a:spcBef>
              <a:buNone/>
            </a:pPr>
            <a:r>
              <a:rPr lang="en-US" sz="1800" b="1" dirty="0">
                <a:latin typeface="+mn-ea"/>
              </a:rPr>
              <a:t>    </a:t>
            </a:r>
          </a:p>
          <a:p>
            <a:pPr marL="0" indent="0" fontAlgn="auto">
              <a:lnSpc>
                <a:spcPct val="100000"/>
              </a:lnSpc>
              <a:spcBef>
                <a:spcPts val="0"/>
              </a:spcBef>
              <a:buNone/>
            </a:pPr>
            <a:r>
              <a:rPr lang="en-US" sz="1800" b="1" dirty="0">
                <a:latin typeface="+mn-ea"/>
              </a:rPr>
              <a:t>    When the </a:t>
            </a:r>
            <a:r>
              <a:rPr lang="en-US" sz="1800" b="1" dirty="0" err="1">
                <a:latin typeface="+mn-ea"/>
              </a:rPr>
              <a:t>iterable</a:t>
            </a:r>
            <a:r>
              <a:rPr lang="en-US" sz="1800" b="1" dirty="0">
                <a:latin typeface="+mn-ea"/>
              </a:rPr>
              <a:t> is empty, return the start value.</a:t>
            </a:r>
          </a:p>
          <a:p>
            <a:pPr marL="0" indent="0" fontAlgn="auto">
              <a:lnSpc>
                <a:spcPct val="100000"/>
              </a:lnSpc>
              <a:spcBef>
                <a:spcPts val="0"/>
              </a:spcBef>
              <a:buNone/>
            </a:pPr>
            <a:r>
              <a:rPr lang="en-US" sz="1800" b="1" dirty="0">
                <a:latin typeface="+mn-ea"/>
              </a:rPr>
              <a:t>    This function is intended specifically for use with numeric values and may</a:t>
            </a:r>
          </a:p>
          <a:p>
            <a:pPr marL="0" indent="0" fontAlgn="auto">
              <a:lnSpc>
                <a:spcPct val="100000"/>
              </a:lnSpc>
              <a:spcBef>
                <a:spcPts val="0"/>
              </a:spcBef>
              <a:buNone/>
            </a:pPr>
            <a:r>
              <a:rPr lang="en-US" sz="1800" b="1" dirty="0">
                <a:latin typeface="+mn-ea"/>
              </a:rPr>
              <a:t>    reject non-numeric types.</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ym typeface="+mn-ea"/>
              </a:rPr>
              <a:t>2.3  </a:t>
            </a:r>
            <a:r>
              <a:rPr lang="en-US" dirty="0" err="1">
                <a:solidFill>
                  <a:srgbClr val="FF0000"/>
                </a:solidFill>
                <a:sym typeface="+mn-ea"/>
              </a:rPr>
              <a:t>Python常用内置函数用法精要</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36</a:t>
            </a:fld>
            <a:endParaRPr lang="zh-CN" altLang="en-US"/>
          </a:p>
        </p:txBody>
      </p:sp>
      <p:graphicFrame>
        <p:nvGraphicFramePr>
          <p:cNvPr id="2" name="表格 -1"/>
          <p:cNvGraphicFramePr>
            <a:graphicFrameLocks noGrp="1"/>
          </p:cNvGraphicFramePr>
          <p:nvPr>
            <p:ph idx="1"/>
            <p:extLst>
              <p:ext uri="{D42A27DB-BD31-4B8C-83A1-F6EECF244321}">
                <p14:modId xmlns:p14="http://schemas.microsoft.com/office/powerpoint/2010/main" val="3836036572"/>
              </p:ext>
            </p:extLst>
          </p:nvPr>
        </p:nvGraphicFramePr>
        <p:xfrm>
          <a:off x="838200" y="1321435"/>
          <a:ext cx="10516235" cy="4176405"/>
        </p:xfrm>
        <a:graphic>
          <a:graphicData uri="http://schemas.openxmlformats.org/drawingml/2006/table">
            <a:tbl>
              <a:tblPr firstRow="1" bandRow="1">
                <a:tableStyleId>{5940675A-B579-460E-94D1-54222C63F5DA}</a:tableStyleId>
              </a:tblPr>
              <a:tblGrid>
                <a:gridCol w="2527300">
                  <a:extLst>
                    <a:ext uri="{9D8B030D-6E8A-4147-A177-3AD203B41FA5}">
                      <a16:colId xmlns:a16="http://schemas.microsoft.com/office/drawing/2014/main" val="20000"/>
                    </a:ext>
                  </a:extLst>
                </a:gridCol>
                <a:gridCol w="7988935">
                  <a:extLst>
                    <a:ext uri="{9D8B030D-6E8A-4147-A177-3AD203B41FA5}">
                      <a16:colId xmlns:a16="http://schemas.microsoft.com/office/drawing/2014/main" val="20001"/>
                    </a:ext>
                  </a:extLst>
                </a:gridCol>
              </a:tblGrid>
              <a:tr h="243205">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abs</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返回数字</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的模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43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all(iterable)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如果对于</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可迭代对象</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中所有</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元素</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都等价于</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True</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都有</a:t>
                      </a: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bool</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等于</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True</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，则返回</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True</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True</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04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any(iterable)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iterable</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中存在元素</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使得</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bool</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为</a:t>
                      </a:r>
                      <a:r>
                        <a:rPr lang="en-US" altLang="zh-CN" sz="1800" b="1"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，则返回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False</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01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ascii(obj)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800" b="1" u="none">
                          <a:latin typeface="宋体" panose="02010600030101010101" pitchFamily="2" charset="-122"/>
                          <a:ea typeface="宋体" panose="02010600030101010101" pitchFamily="2" charset="-122"/>
                          <a:cs typeface="宋体" panose="02010600030101010101" pitchFamily="2" charset="-122"/>
                        </a:rPr>
                        <a:t>ASCII</a:t>
                      </a:r>
                      <a:r>
                        <a:rPr lang="zh-CN" altLang="en-US" sz="1800" b="1"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20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bin(x)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把整数</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转换为二进制串表示形式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20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bool(x)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返回与</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或</a:t>
                      </a:r>
                      <a:r>
                        <a:rPr lang="en-US" altLang="zh-CN" sz="1800" b="1" u="none">
                          <a:latin typeface="宋体" panose="02010600030101010101" pitchFamily="2" charset="-122"/>
                          <a:ea typeface="宋体" panose="02010600030101010101" pitchFamily="2" charset="-122"/>
                          <a:cs typeface="宋体" panose="02010600030101010101" pitchFamily="2" charset="-122"/>
                        </a:rPr>
                        <a:t>False</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bytes(x)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转换为字节串表示形式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641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callable(obj)</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800" b="1" u="none">
                          <a:latin typeface="宋体" panose="02010600030101010101" pitchFamily="2" charset="-122"/>
                          <a:ea typeface="宋体" panose="02010600030101010101" pitchFamily="2" charset="-122"/>
                          <a:cs typeface="宋体" panose="02010600030101010101" pitchFamily="2" charset="-122"/>
                        </a:rPr>
                        <a:t>__call__()</a:t>
                      </a:r>
                      <a:r>
                        <a:rPr lang="zh-CN" altLang="en-US" sz="1800" b="1" u="none">
                          <a:latin typeface="宋体" panose="02010600030101010101" pitchFamily="2" charset="-122"/>
                          <a:ea typeface="宋体" panose="02010600030101010101" pitchFamily="2" charset="-122"/>
                          <a:cs typeface="宋体" panose="02010600030101010101" pitchFamily="2" charset="-122"/>
                        </a:rPr>
                        <a:t>方法的类的对象也是可调用的</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compile()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用于把</a:t>
                      </a:r>
                      <a:r>
                        <a:rPr lang="en-US" altLang="zh-CN" sz="1800" b="1" u="none">
                          <a:latin typeface="宋体" panose="02010600030101010101" pitchFamily="2" charset="-122"/>
                          <a:ea typeface="宋体" panose="02010600030101010101" pitchFamily="2" charset="-122"/>
                          <a:cs typeface="宋体" panose="02010600030101010101" pitchFamily="2" charset="-122"/>
                        </a:rPr>
                        <a:t>Python</a:t>
                      </a:r>
                      <a:r>
                        <a:rPr lang="zh-CN" altLang="en-US" sz="1800" b="1"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800" b="1" u="none">
                          <a:latin typeface="宋体" panose="02010600030101010101" pitchFamily="2" charset="-122"/>
                          <a:ea typeface="宋体" panose="02010600030101010101" pitchFamily="2" charset="-122"/>
                          <a:cs typeface="宋体" panose="02010600030101010101" pitchFamily="2" charset="-122"/>
                        </a:rPr>
                        <a:t>exec()</a:t>
                      </a:r>
                      <a:r>
                        <a:rPr lang="zh-CN" altLang="en-US" sz="1800" b="1" u="none">
                          <a:latin typeface="宋体" panose="02010600030101010101" pitchFamily="2" charset="-122"/>
                          <a:ea typeface="宋体" panose="02010600030101010101" pitchFamily="2" charset="-122"/>
                          <a:cs typeface="宋体" panose="02010600030101010101" pitchFamily="2" charset="-122"/>
                        </a:rPr>
                        <a:t>或</a:t>
                      </a:r>
                      <a:r>
                        <a:rPr lang="en-US" altLang="zh-CN" sz="1800" b="1" u="none">
                          <a:latin typeface="宋体" panose="02010600030101010101" pitchFamily="2" charset="-122"/>
                          <a:ea typeface="宋体" panose="02010600030101010101" pitchFamily="2" charset="-122"/>
                          <a:cs typeface="宋体" panose="02010600030101010101" pitchFamily="2" charset="-122"/>
                        </a:rPr>
                        <a:t>eval()</a:t>
                      </a:r>
                      <a:r>
                        <a:rPr lang="zh-CN" altLang="en-US" sz="1800" b="1" u="none">
                          <a:latin typeface="宋体" panose="02010600030101010101" pitchFamily="2" charset="-122"/>
                          <a:ea typeface="宋体" panose="02010600030101010101" pitchFamily="2" charset="-122"/>
                          <a:cs typeface="宋体" panose="02010600030101010101" pitchFamily="2" charset="-122"/>
                        </a:rPr>
                        <a:t>函数执行的代码对象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4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complex(real, [imag])</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返回复数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20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chr(x)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Unicode</a:t>
                      </a:r>
                      <a:r>
                        <a:rPr lang="zh-CN" altLang="en-US" sz="1800" b="1" u="none" dirty="0">
                          <a:latin typeface="宋体" panose="02010600030101010101" pitchFamily="2" charset="-122"/>
                          <a:ea typeface="宋体" panose="02010600030101010101" pitchFamily="2" charset="-122"/>
                          <a:cs typeface="宋体" panose="02010600030101010101" pitchFamily="2" charset="-122"/>
                        </a:rPr>
                        <a:t>编码为</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的字符</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 name="矩形 2"/>
          <p:cNvSpPr/>
          <p:nvPr/>
        </p:nvSpPr>
        <p:spPr>
          <a:xfrm>
            <a:off x="1117599" y="5702069"/>
            <a:ext cx="8517467" cy="646331"/>
          </a:xfrm>
          <a:prstGeom prst="rect">
            <a:avLst/>
          </a:prstGeom>
        </p:spPr>
        <p:txBody>
          <a:bodyPr wrap="square">
            <a:spAutoFit/>
          </a:bodyPr>
          <a:lstStyle/>
          <a:p>
            <a:r>
              <a:rPr lang="zh-CN" altLang="en-US" b="1" dirty="0" smtClean="0">
                <a:solidFill>
                  <a:srgbClr val="000000"/>
                </a:solidFill>
                <a:latin typeface="PingFang SC"/>
              </a:rPr>
              <a:t>能</a:t>
            </a:r>
            <a:r>
              <a:rPr lang="zh-CN" altLang="en-US" b="1" dirty="0">
                <a:solidFill>
                  <a:srgbClr val="000000"/>
                </a:solidFill>
                <a:latin typeface="PingFang SC"/>
              </a:rPr>
              <a:t>用</a:t>
            </a:r>
            <a:r>
              <a:rPr lang="en-US" altLang="zh-CN" b="1" dirty="0">
                <a:solidFill>
                  <a:srgbClr val="000000"/>
                </a:solidFill>
                <a:latin typeface="PingFang SC"/>
              </a:rPr>
              <a:t>for</a:t>
            </a:r>
            <a:r>
              <a:rPr lang="zh-CN" altLang="en-US" b="1" dirty="0">
                <a:solidFill>
                  <a:srgbClr val="000000"/>
                </a:solidFill>
                <a:latin typeface="PingFang SC"/>
              </a:rPr>
              <a:t>循环进行迭代的对象就是</a:t>
            </a:r>
            <a:r>
              <a:rPr lang="zh-CN" altLang="en-US" b="1" dirty="0">
                <a:solidFill>
                  <a:srgbClr val="FF0000"/>
                </a:solidFill>
                <a:latin typeface="PingFang SC"/>
              </a:rPr>
              <a:t>可迭代</a:t>
            </a:r>
            <a:r>
              <a:rPr lang="zh-CN" altLang="en-US" b="1" dirty="0" smtClean="0">
                <a:solidFill>
                  <a:srgbClr val="FF0000"/>
                </a:solidFill>
                <a:latin typeface="PingFang SC"/>
              </a:rPr>
              <a:t>对象</a:t>
            </a:r>
            <a:r>
              <a:rPr lang="zh-CN" altLang="en-US" b="1" dirty="0" smtClean="0">
                <a:solidFill>
                  <a:srgbClr val="0070C0"/>
                </a:solidFill>
                <a:latin typeface="PingFang SC"/>
              </a:rPr>
              <a:t>（可遍历）</a:t>
            </a:r>
            <a:r>
              <a:rPr lang="zh-CN" altLang="en-US" b="1" dirty="0" smtClean="0">
                <a:solidFill>
                  <a:srgbClr val="000000"/>
                </a:solidFill>
                <a:latin typeface="PingFang SC"/>
              </a:rPr>
              <a:t>。</a:t>
            </a:r>
            <a:r>
              <a:rPr lang="zh-CN" altLang="en-US" b="1" dirty="0">
                <a:solidFill>
                  <a:srgbClr val="000000"/>
                </a:solidFill>
                <a:latin typeface="PingFang SC"/>
              </a:rPr>
              <a:t>比如：字符串，列表</a:t>
            </a:r>
            <a:r>
              <a:rPr lang="zh-CN" altLang="en-US" b="1" dirty="0" smtClean="0">
                <a:solidFill>
                  <a:srgbClr val="000000"/>
                </a:solidFill>
                <a:latin typeface="PingFang SC"/>
              </a:rPr>
              <a:t>，元组，</a:t>
            </a:r>
            <a:r>
              <a:rPr lang="zh-CN" altLang="en-US" b="1" dirty="0">
                <a:solidFill>
                  <a:srgbClr val="000000"/>
                </a:solidFill>
                <a:latin typeface="PingFang SC"/>
              </a:rPr>
              <a:t>字典，集合等等，都是可迭代对象。</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37</a:t>
            </a:fld>
            <a:endParaRPr lang="zh-CN" altLang="en-US"/>
          </a:p>
        </p:txBody>
      </p:sp>
      <p:graphicFrame>
        <p:nvGraphicFramePr>
          <p:cNvPr id="3" name="表格 -1"/>
          <p:cNvGraphicFramePr/>
          <p:nvPr>
            <p:extLst>
              <p:ext uri="{D42A27DB-BD31-4B8C-83A1-F6EECF244321}">
                <p14:modId xmlns:p14="http://schemas.microsoft.com/office/powerpoint/2010/main" val="3279375389"/>
              </p:ext>
            </p:extLst>
          </p:nvPr>
        </p:nvGraphicFramePr>
        <p:xfrm>
          <a:off x="876300" y="1520825"/>
          <a:ext cx="9860280" cy="4965711"/>
        </p:xfrm>
        <a:graphic>
          <a:graphicData uri="http://schemas.openxmlformats.org/drawingml/2006/table">
            <a:tbl>
              <a:tblPr firstRow="1" bandRow="1">
                <a:tableStyleId>{5940675A-B579-460E-94D1-54222C63F5DA}</a:tableStyleId>
              </a:tblPr>
              <a:tblGrid>
                <a:gridCol w="3427095">
                  <a:extLst>
                    <a:ext uri="{9D8B030D-6E8A-4147-A177-3AD203B41FA5}">
                      <a16:colId xmlns:a16="http://schemas.microsoft.com/office/drawing/2014/main" val="20000"/>
                    </a:ext>
                  </a:extLst>
                </a:gridCol>
                <a:gridCol w="6433185">
                  <a:extLst>
                    <a:ext uri="{9D8B030D-6E8A-4147-A177-3AD203B41FA5}">
                      <a16:colId xmlns:a16="http://schemas.microsoft.com/office/drawing/2014/main" val="20001"/>
                    </a:ext>
                  </a:extLst>
                </a:gridCol>
              </a:tblGrid>
              <a:tr h="243840">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delattr(obj,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800" b="1"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315">
                <a:tc>
                  <a:txBody>
                    <a:bodyPr/>
                    <a:lstStyle/>
                    <a:p>
                      <a:pPr marL="0" indent="0" algn="l">
                        <a:buNone/>
                      </a:pP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dir</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obj</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obj</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a:t>
                      </a:r>
                      <a:r>
                        <a:rPr lang="zh-CN" altLang="en-US" sz="1800" b="1" u="none" dirty="0" smtClean="0">
                          <a:latin typeface="宋体" panose="02010600030101010101" pitchFamily="2" charset="-122"/>
                          <a:ea typeface="宋体" panose="02010600030101010101" pitchFamily="2" charset="-122"/>
                          <a:cs typeface="宋体" panose="02010600030101010101" pitchFamily="2" charset="-122"/>
                        </a:rPr>
                        <a:t>标识符，</a:t>
                      </a:r>
                      <a:r>
                        <a:rPr lang="en-US" altLang="zh-CN" sz="1800" b="1" dirty="0" err="1" smtClean="0">
                          <a:solidFill>
                            <a:srgbClr val="0070C0"/>
                          </a:solidFill>
                          <a:latin typeface="+mn-ea"/>
                        </a:rPr>
                        <a:t>dir</a:t>
                      </a:r>
                      <a:r>
                        <a:rPr lang="en-US" altLang="zh-CN" sz="1800" b="1" dirty="0" smtClean="0">
                          <a:solidFill>
                            <a:srgbClr val="0070C0"/>
                          </a:solidFill>
                          <a:latin typeface="+mn-ea"/>
                        </a:rPr>
                        <a:t>(__</a:t>
                      </a:r>
                      <a:r>
                        <a:rPr lang="en-US" altLang="zh-CN" sz="1800" b="1" dirty="0" err="1" smtClean="0">
                          <a:solidFill>
                            <a:srgbClr val="0070C0"/>
                          </a:solidFill>
                          <a:latin typeface="+mn-ea"/>
                        </a:rPr>
                        <a:t>builtins</a:t>
                      </a:r>
                      <a:r>
                        <a:rPr lang="en-US" altLang="zh-CN" sz="1800" b="1" dirty="0" smtClean="0">
                          <a:solidFill>
                            <a:srgbClr val="0070C0"/>
                          </a:solidFill>
                          <a:latin typeface="+mn-ea"/>
                        </a:rPr>
                        <a:t>__)</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l">
                        <a:buNone/>
                      </a:pP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divmod</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(x, y)</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返回包含</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整商和余数的元组</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x-x%y</a:t>
                      </a:r>
                      <a:r>
                        <a:rPr lang="en-US" altLang="zh-CN" sz="1800" b="1" u="none" dirty="0">
                          <a:latin typeface="宋体" panose="02010600030101010101" pitchFamily="2" charset="-122"/>
                          <a:ea typeface="宋体" panose="02010600030101010101" pitchFamily="2" charset="-122"/>
                          <a:cs typeface="宋体" panose="02010600030101010101" pitchFamily="2" charset="-122"/>
                        </a:rPr>
                        <a:t>)/y, </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x%y</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315">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enumerate</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1" u="none" dirty="0">
                          <a:latin typeface="宋体" panose="02010600030101010101" pitchFamily="2" charset="-122"/>
                          <a:ea typeface="宋体" panose="02010600030101010101" pitchFamily="2" charset="-122"/>
                          <a:cs typeface="宋体" panose="02010600030101010101" pitchFamily="2" charset="-122"/>
                        </a:rPr>
                        <a:t>[, start])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800" b="1" u="none" dirty="0">
                          <a:latin typeface="宋体" panose="02010600030101010101" pitchFamily="2" charset="-122"/>
                          <a:ea typeface="宋体" panose="02010600030101010101" pitchFamily="2" charset="-122"/>
                          <a:cs typeface="宋体" panose="02010600030101010101" pitchFamily="2" charset="-122"/>
                        </a:rPr>
                        <a:t>(0, </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1" u="none" dirty="0">
                          <a:latin typeface="宋体" panose="02010600030101010101" pitchFamily="2" charset="-122"/>
                          <a:ea typeface="宋体" panose="02010600030101010101" pitchFamily="2" charset="-122"/>
                          <a:cs typeface="宋体" panose="02010600030101010101" pitchFamily="2" charset="-122"/>
                        </a:rPr>
                        <a:t>[0]), (1, </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1" u="none" dirty="0">
                          <a:latin typeface="宋体" panose="02010600030101010101" pitchFamily="2" charset="-122"/>
                          <a:ea typeface="宋体" panose="02010600030101010101" pitchFamily="2" charset="-122"/>
                          <a:cs typeface="宋体" panose="02010600030101010101" pitchFamily="2" charset="-122"/>
                        </a:rPr>
                        <a:t>[1]), (2, </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iterable</a:t>
                      </a:r>
                      <a:r>
                        <a:rPr lang="en-US" altLang="zh-CN" sz="1800" b="1" u="none" dirty="0">
                          <a:latin typeface="宋体" panose="02010600030101010101" pitchFamily="2" charset="-122"/>
                          <a:ea typeface="宋体" panose="02010600030101010101" pitchFamily="2" charset="-122"/>
                          <a:cs typeface="宋体" panose="02010600030101010101" pitchFamily="2" charset="-122"/>
                        </a:rPr>
                        <a:t>[2]), ...</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260">
                <a:tc>
                  <a:txBody>
                    <a:bodyPr/>
                    <a:lstStyle/>
                    <a:p>
                      <a:pPr marL="0" indent="0" algn="l">
                        <a:buNone/>
                      </a:pP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eval</a:t>
                      </a:r>
                      <a:r>
                        <a:rPr lang="en-US" altLang="zh-CN" sz="1800" b="1" u="none" dirty="0">
                          <a:latin typeface="宋体" panose="02010600030101010101" pitchFamily="2" charset="-122"/>
                          <a:ea typeface="宋体" panose="02010600030101010101" pitchFamily="2" charset="-122"/>
                          <a:cs typeface="宋体" panose="02010600030101010101" pitchFamily="2" charset="-122"/>
                        </a:rPr>
                        <a:t>(s[, </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globals</a:t>
                      </a:r>
                      <a:r>
                        <a:rPr lang="en-US" altLang="zh-CN" sz="1800" b="1" u="none" dirty="0">
                          <a:latin typeface="宋体" panose="02010600030101010101" pitchFamily="2" charset="-122"/>
                          <a:ea typeface="宋体" panose="02010600030101010101" pitchFamily="2" charset="-122"/>
                          <a:cs typeface="宋体" panose="02010600030101010101" pitchFamily="2" charset="-122"/>
                        </a:rPr>
                        <a:t>[, locals]])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s</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中表达式的值</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exec(x)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800" b="1" u="none" dirty="0">
                          <a:latin typeface="宋体" panose="02010600030101010101" pitchFamily="2" charset="-122"/>
                          <a:ea typeface="宋体" panose="02010600030101010101" pitchFamily="2" charset="-122"/>
                          <a:cs typeface="宋体" panose="02010600030101010101" pitchFamily="2" charset="-122"/>
                        </a:rPr>
                        <a:t>exit()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退出当前解释器</a:t>
                      </a:r>
                      <a:r>
                        <a:rPr lang="zh-CN" altLang="en-US" sz="1800" b="1"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环境 </a:t>
                      </a:r>
                      <a:r>
                        <a:rPr lang="en-US" altLang="zh-CN" sz="1800" b="1" u="none" dirty="0" smtClean="0">
                          <a:solidFill>
                            <a:srgbClr val="FF0000"/>
                          </a:solidFill>
                          <a:latin typeface="宋体" panose="02010600030101010101" pitchFamily="2" charset="-122"/>
                          <a:ea typeface="宋体" panose="02010600030101010101" pitchFamily="2" charset="-122"/>
                          <a:cs typeface="宋体" panose="02010600030101010101" pitchFamily="2" charset="-122"/>
                        </a:rPr>
                        <a:t>quit() </a:t>
                      </a:r>
                      <a:r>
                        <a:rPr lang="en-US" altLang="zh-CN" sz="1800" b="1" u="none" dirty="0" err="1" smtClean="0">
                          <a:solidFill>
                            <a:srgbClr val="FF0000"/>
                          </a:solidFill>
                          <a:latin typeface="宋体" panose="02010600030101010101" pitchFamily="2" charset="-122"/>
                          <a:ea typeface="宋体" panose="02010600030101010101" pitchFamily="2" charset="-122"/>
                          <a:cs typeface="宋体" panose="02010600030101010101" pitchFamily="2" charset="-122"/>
                        </a:rPr>
                        <a:t>ctrl+Z</a:t>
                      </a:r>
                      <a:r>
                        <a:rPr lang="en-US" altLang="zh-CN" sz="1800" b="1" u="none" baseline="0" dirty="0" smtClean="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32790">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filter(</a:t>
                      </a: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func</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seq</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filter</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seq</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func</a:t>
                      </a: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返回值为</a:t>
                      </a:r>
                      <a:r>
                        <a:rPr lang="en-US" altLang="zh-CN" sz="1800" b="1"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func</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为</a:t>
                      </a:r>
                      <a:r>
                        <a:rPr lang="en-US" altLang="zh-CN" sz="1800" b="1" u="none" dirty="0">
                          <a:latin typeface="宋体" panose="02010600030101010101" pitchFamily="2" charset="-122"/>
                          <a:ea typeface="宋体" panose="02010600030101010101" pitchFamily="2" charset="-122"/>
                          <a:cs typeface="宋体" panose="02010600030101010101" pitchFamily="2" charset="-122"/>
                        </a:rPr>
                        <a:t>None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则返回包含</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seq</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中等价于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的元素的</a:t>
                      </a:r>
                      <a:r>
                        <a:rPr lang="en-US" altLang="zh-CN" sz="1800" b="1" u="none" dirty="0">
                          <a:latin typeface="宋体" panose="02010600030101010101" pitchFamily="2" charset="-122"/>
                          <a:ea typeface="宋体" panose="02010600030101010101" pitchFamily="2" charset="-122"/>
                          <a:cs typeface="宋体" panose="02010600030101010101" pitchFamily="2" charset="-122"/>
                        </a:rPr>
                        <a:t>filter</a:t>
                      </a:r>
                      <a:r>
                        <a:rPr lang="zh-CN" altLang="en-US" sz="1800" b="1" u="none" dirty="0" smtClean="0">
                          <a:latin typeface="宋体" panose="02010600030101010101" pitchFamily="2" charset="-122"/>
                          <a:ea typeface="宋体" panose="02010600030101010101" pitchFamily="2" charset="-122"/>
                          <a:cs typeface="宋体" panose="02010600030101010101" pitchFamily="2" charset="-122"/>
                        </a:rPr>
                        <a:t>对象 </a:t>
                      </a:r>
                      <a:r>
                        <a:rPr lang="en-US" altLang="zh-CN" sz="1800" b="1" u="none" dirty="0" smtClean="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smtClean="0">
                          <a:latin typeface="宋体" panose="02010600030101010101" pitchFamily="2" charset="-122"/>
                          <a:ea typeface="宋体" panose="02010600030101010101" pitchFamily="2" charset="-122"/>
                          <a:cs typeface="宋体" panose="02010600030101010101" pitchFamily="2" charset="-122"/>
                        </a:rPr>
                        <a:t>过滤</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40">
                <a:tc>
                  <a:txBody>
                    <a:bodyPr/>
                    <a:lstStyle/>
                    <a:p>
                      <a:pPr marL="0" indent="0" algn="l">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float(x)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转换为浮点数</a:t>
                      </a:r>
                      <a:r>
                        <a:rPr lang="zh-CN" altLang="en-US" sz="1800" b="1" u="none" dirty="0">
                          <a:latin typeface="宋体" panose="02010600030101010101" pitchFamily="2" charset="-122"/>
                          <a:ea typeface="宋体" panose="02010600030101010101" pitchFamily="2" charset="-122"/>
                          <a:cs typeface="宋体" panose="02010600030101010101" pitchFamily="2" charset="-122"/>
                        </a:rPr>
                        <a:t>并返回</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4475">
                <a:tc>
                  <a:txBody>
                    <a:bodyPr/>
                    <a:lstStyle/>
                    <a:p>
                      <a:pPr marL="0" indent="0" algn="l">
                        <a:buNone/>
                      </a:pPr>
                      <a:r>
                        <a:rPr lang="en-US" altLang="zh-CN" sz="1800" b="1" u="none" dirty="0" err="1">
                          <a:latin typeface="宋体" panose="02010600030101010101" pitchFamily="2" charset="-122"/>
                          <a:ea typeface="宋体" panose="02010600030101010101" pitchFamily="2" charset="-122"/>
                          <a:cs typeface="宋体" panose="02010600030101010101" pitchFamily="2" charset="-122"/>
                        </a:rPr>
                        <a:t>frozenset</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创建</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不可变的集合</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73215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getattr(obj, name[, default])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obj.name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default</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800" b="1" u="none" dirty="0">
                          <a:latin typeface="宋体" panose="02010600030101010101" pitchFamily="2" charset="-122"/>
                          <a:ea typeface="宋体" panose="02010600030101010101" pitchFamily="2" charset="-122"/>
                          <a:cs typeface="宋体" panose="02010600030101010101" pitchFamily="2" charset="-122"/>
                        </a:rPr>
                        <a:t>default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1482" name="文本框 1"/>
          <p:cNvSpPr txBox="1"/>
          <p:nvPr/>
        </p:nvSpPr>
        <p:spPr>
          <a:xfrm>
            <a:off x="8983663" y="1153795"/>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38</a:t>
            </a:fld>
            <a:endParaRPr lang="zh-CN" altLang="en-US"/>
          </a:p>
        </p:txBody>
      </p:sp>
      <p:graphicFrame>
        <p:nvGraphicFramePr>
          <p:cNvPr id="3" name="表格 -1"/>
          <p:cNvGraphicFramePr/>
          <p:nvPr>
            <p:extLst>
              <p:ext uri="{D42A27DB-BD31-4B8C-83A1-F6EECF244321}">
                <p14:modId xmlns:p14="http://schemas.microsoft.com/office/powerpoint/2010/main" val="2684211630"/>
              </p:ext>
            </p:extLst>
          </p:nvPr>
        </p:nvGraphicFramePr>
        <p:xfrm>
          <a:off x="895350" y="1547813"/>
          <a:ext cx="9749790" cy="4542157"/>
        </p:xfrm>
        <a:graphic>
          <a:graphicData uri="http://schemas.openxmlformats.org/drawingml/2006/table">
            <a:tbl>
              <a:tblPr firstRow="1" bandRow="1">
                <a:tableStyleId>{5940675A-B579-460E-94D1-54222C63F5DA}</a:tableStyleId>
              </a:tblPr>
              <a:tblGrid>
                <a:gridCol w="2551430">
                  <a:extLst>
                    <a:ext uri="{9D8B030D-6E8A-4147-A177-3AD203B41FA5}">
                      <a16:colId xmlns:a16="http://schemas.microsoft.com/office/drawing/2014/main" val="20000"/>
                    </a:ext>
                  </a:extLst>
                </a:gridCol>
                <a:gridCol w="7198360">
                  <a:extLst>
                    <a:ext uri="{9D8B030D-6E8A-4147-A177-3AD203B41FA5}">
                      <a16:colId xmlns:a16="http://schemas.microsoft.com/office/drawing/2014/main" val="20001"/>
                    </a:ext>
                  </a:extLst>
                </a:gridCol>
              </a:tblGrid>
              <a:tr h="253365">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globals()</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65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hasattr(obj, name)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800" b="1" u="none">
                          <a:latin typeface="宋体" panose="02010600030101010101" pitchFamily="2" charset="-122"/>
                          <a:ea typeface="宋体" panose="02010600030101010101" pitchFamily="2" charset="-122"/>
                          <a:cs typeface="宋体" panose="02010600030101010101" pitchFamily="2" charset="-122"/>
                        </a:rPr>
                        <a:t>name</a:t>
                      </a:r>
                      <a:r>
                        <a:rPr lang="zh-CN" altLang="en-US" sz="1800" b="1" u="none">
                          <a:latin typeface="宋体" panose="02010600030101010101" pitchFamily="2" charset="-122"/>
                          <a:ea typeface="宋体" panose="02010600030101010101" pitchFamily="2" charset="-122"/>
                          <a:cs typeface="宋体" panose="02010600030101010101" pitchFamily="2" charset="-122"/>
                        </a:rPr>
                        <a:t>的成员</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655">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hash(x)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不可哈希则抛出异常</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help(</a:t>
                      </a: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obj</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的帮助信息</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29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hex(x)</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把</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整数</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转换为十六进制串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655">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id(</a:t>
                      </a: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obj</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obj</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的标识（内存地址）</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290">
                <a:tc>
                  <a:txBody>
                    <a:bodyPr/>
                    <a:lstStyle/>
                    <a:p>
                      <a:pPr marL="0" indent="0" algn="l">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input([</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提示</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显示提示，接收键盘输入的内容，</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返回字符串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3245">
                <a:tc>
                  <a:txBody>
                    <a:bodyPr/>
                    <a:lstStyle/>
                    <a:p>
                      <a:pPr marL="0" indent="0" algn="l">
                        <a:buNone/>
                      </a:pP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int</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(x[, d])</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返回实数（</a:t>
                      </a:r>
                      <a:r>
                        <a:rPr lang="en-US" altLang="zh-CN" sz="1800" b="1" u="none" dirty="0">
                          <a:latin typeface="宋体" panose="02010600030101010101" pitchFamily="2" charset="-122"/>
                          <a:ea typeface="宋体" panose="02010600030101010101" pitchFamily="2" charset="-122"/>
                          <a:cs typeface="宋体" panose="02010600030101010101" pitchFamily="2" charset="-122"/>
                        </a:rPr>
                        <a:t>float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）、分数（</a:t>
                      </a:r>
                      <a:r>
                        <a:rPr lang="en-US" altLang="zh-CN" sz="1800" b="1" u="none" dirty="0">
                          <a:latin typeface="宋体" panose="02010600030101010101" pitchFamily="2" charset="-122"/>
                          <a:ea typeface="宋体" panose="02010600030101010101" pitchFamily="2" charset="-122"/>
                          <a:cs typeface="宋体" panose="02010600030101010101" pitchFamily="2" charset="-122"/>
                        </a:rPr>
                        <a:t>Fraction</a:t>
                      </a:r>
                      <a:r>
                        <a:rPr lang="zh-CN" altLang="en-US" sz="1800" b="1" u="none" dirty="0">
                          <a:latin typeface="宋体" panose="02010600030101010101" pitchFamily="2" charset="-122"/>
                          <a:ea typeface="宋体" panose="02010600030101010101" pitchFamily="2" charset="-122"/>
                          <a:cs typeface="宋体" panose="02010600030101010101" pitchFamily="2" charset="-122"/>
                        </a:rPr>
                        <a:t>）或高精度实数（</a:t>
                      </a:r>
                      <a:r>
                        <a:rPr lang="en-US" altLang="zh-CN" sz="1800" b="1" u="none" dirty="0">
                          <a:latin typeface="宋体" panose="02010600030101010101" pitchFamily="2" charset="-122"/>
                          <a:ea typeface="宋体" panose="02010600030101010101" pitchFamily="2" charset="-122"/>
                          <a:cs typeface="宋体" panose="02010600030101010101" pitchFamily="2" charset="-122"/>
                        </a:rPr>
                        <a:t>Decimal</a:t>
                      </a:r>
                      <a:r>
                        <a:rPr lang="zh-CN" altLang="en-US"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800" b="1" u="none" dirty="0">
                          <a:latin typeface="宋体" panose="02010600030101010101" pitchFamily="2" charset="-122"/>
                          <a:ea typeface="宋体" panose="02010600030101010101" pitchFamily="2" charset="-122"/>
                          <a:cs typeface="宋体" panose="02010600030101010101" pitchFamily="2" charset="-122"/>
                        </a:rPr>
                        <a:t>d</a:t>
                      </a:r>
                      <a:r>
                        <a:rPr lang="zh-CN" altLang="en-US" sz="1800" b="1" u="none" dirty="0">
                          <a:latin typeface="宋体" panose="02010600030101010101" pitchFamily="2" charset="-122"/>
                          <a:ea typeface="宋体" panose="02010600030101010101" pitchFamily="2" charset="-122"/>
                          <a:cs typeface="宋体" panose="02010600030101010101" pitchFamily="2" charset="-122"/>
                        </a:rPr>
                        <a:t>进制的字符串</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转换为十进制</a:t>
                      </a:r>
                      <a:r>
                        <a:rPr lang="zh-CN" altLang="en-US" sz="1800" b="1" u="none" dirty="0">
                          <a:latin typeface="宋体" panose="02010600030101010101" pitchFamily="2" charset="-122"/>
                          <a:ea typeface="宋体" panose="02010600030101010101" pitchFamily="2" charset="-122"/>
                          <a:cs typeface="宋体" panose="02010600030101010101" pitchFamily="2" charset="-122"/>
                        </a:rPr>
                        <a:t>并返回，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d</a:t>
                      </a:r>
                      <a:r>
                        <a:rPr lang="zh-CN" altLang="en-US" sz="1800" b="1" u="none" dirty="0">
                          <a:latin typeface="宋体" panose="02010600030101010101" pitchFamily="2" charset="-122"/>
                          <a:ea typeface="宋体" panose="02010600030101010101" pitchFamily="2" charset="-122"/>
                          <a:cs typeface="宋体" panose="02010600030101010101" pitchFamily="2" charset="-122"/>
                        </a:rPr>
                        <a:t>默认为十进制</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570">
                <a:tc>
                  <a:txBody>
                    <a:bodyPr/>
                    <a:lstStyle/>
                    <a:p>
                      <a:pPr marL="0" indent="0" algn="l">
                        <a:buNone/>
                      </a:pP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isinstance</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obj</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 class-or-type-or-tuple)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测试对象</a:t>
                      </a: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obj</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是否属于指定类型</a:t>
                      </a:r>
                      <a:r>
                        <a:rPr lang="zh-CN" altLang="en-US" sz="1800" b="1" u="none" dirty="0">
                          <a:latin typeface="宋体" panose="02010600030101010101" pitchFamily="2" charset="-122"/>
                          <a:ea typeface="宋体" panose="02010600030101010101" pitchFamily="2" charset="-122"/>
                          <a:cs typeface="宋体" panose="02010600030101010101" pitchFamily="2" charset="-122"/>
                        </a:rPr>
                        <a:t>（如果有多个类型的话需要放到</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元组</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中）的</a:t>
                      </a:r>
                      <a:r>
                        <a:rPr lang="zh-CN" altLang="en-US" sz="1800" b="1" u="none" dirty="0" smtClean="0">
                          <a:latin typeface="宋体" panose="02010600030101010101" pitchFamily="2" charset="-122"/>
                          <a:ea typeface="宋体" panose="02010600030101010101" pitchFamily="2" charset="-122"/>
                          <a:cs typeface="宋体" panose="02010600030101010101" pitchFamily="2" charset="-122"/>
                        </a:rPr>
                        <a:t>实例，</a:t>
                      </a:r>
                      <a:r>
                        <a:rPr lang="en-US" altLang="zh-CN" sz="1800" b="1" u="none" dirty="0" smtClean="0">
                          <a:latin typeface="宋体" panose="02010600030101010101" pitchFamily="2" charset="-122"/>
                          <a:ea typeface="宋体" panose="02010600030101010101" pitchFamily="2" charset="-122"/>
                          <a:cs typeface="宋体" panose="02010600030101010101" pitchFamily="2" charset="-122"/>
                        </a:rPr>
                        <a:t>type()</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765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iter(...)</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返回指定对象的可迭代对象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76580">
                <a:tc>
                  <a:txBody>
                    <a:bodyPr/>
                    <a:lstStyle/>
                    <a:p>
                      <a:pPr marL="0" indent="0" algn="l">
                        <a:buNone/>
                      </a:pP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len</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obj</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obj</a:t>
                      </a:r>
                      <a:r>
                        <a:rPr lang="zh-CN" altLang="en-US" sz="1800" b="1" u="none" dirty="0">
                          <a:latin typeface="宋体" panose="02010600030101010101" pitchFamily="2" charset="-122"/>
                          <a:ea typeface="宋体" panose="02010600030101010101" pitchFamily="2" charset="-122"/>
                          <a:cs typeface="宋体" panose="02010600030101010101" pitchFamily="2" charset="-122"/>
                        </a:rPr>
                        <a:t>包含的元素</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个数</a:t>
                      </a:r>
                      <a:r>
                        <a:rPr lang="zh-CN" altLang="en-US" sz="1800" b="1" u="none" dirty="0">
                          <a:latin typeface="宋体" panose="02010600030101010101" pitchFamily="2" charset="-122"/>
                          <a:ea typeface="宋体" panose="02010600030101010101" pitchFamily="2" charset="-122"/>
                          <a:cs typeface="宋体" panose="02010600030101010101" pitchFamily="2" charset="-122"/>
                        </a:rPr>
                        <a:t>，适用于</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列表、元组、集合、字典、字符串以及</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range</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对象和其他可迭代对象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2506" name="文本框 1"/>
          <p:cNvSpPr txBox="1"/>
          <p:nvPr/>
        </p:nvSpPr>
        <p:spPr>
          <a:xfrm>
            <a:off x="9321483" y="118110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39</a:t>
            </a:fld>
            <a:endParaRPr lang="zh-CN" altLang="en-US"/>
          </a:p>
        </p:txBody>
      </p:sp>
      <p:graphicFrame>
        <p:nvGraphicFramePr>
          <p:cNvPr id="3" name="表格 -1"/>
          <p:cNvGraphicFramePr/>
          <p:nvPr>
            <p:extLst>
              <p:ext uri="{D42A27DB-BD31-4B8C-83A1-F6EECF244321}">
                <p14:modId xmlns:p14="http://schemas.microsoft.com/office/powerpoint/2010/main" val="1541927281"/>
              </p:ext>
            </p:extLst>
          </p:nvPr>
        </p:nvGraphicFramePr>
        <p:xfrm>
          <a:off x="862330" y="1516380"/>
          <a:ext cx="9739630" cy="4174494"/>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0000"/>
                    </a:ext>
                  </a:extLst>
                </a:gridCol>
                <a:gridCol w="6539230">
                  <a:extLst>
                    <a:ext uri="{9D8B030D-6E8A-4147-A177-3AD203B41FA5}">
                      <a16:colId xmlns:a16="http://schemas.microsoft.com/office/drawing/2014/main" val="20001"/>
                    </a:ext>
                  </a:extLst>
                </a:gridCol>
              </a:tblGrid>
              <a:tr h="340995">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indent="0" algn="l">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list([x])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set([x])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tuple([x])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dict</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([x])</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66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locals()</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59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map(</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func</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 *</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iterables</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800" b="1" u="none">
                          <a:latin typeface="宋体" panose="02010600030101010101" pitchFamily="2" charset="-122"/>
                          <a:ea typeface="宋体" panose="02010600030101010101" pitchFamily="2" charset="-122"/>
                          <a:cs typeface="宋体" panose="02010600030101010101" pitchFamily="2" charset="-122"/>
                        </a:rPr>
                        <a:t>map</a:t>
                      </a:r>
                      <a:r>
                        <a:rPr lang="zh-CN" altLang="en-US" sz="1800" b="1" u="none">
                          <a:latin typeface="宋体" panose="02010600030101010101" pitchFamily="2" charset="-122"/>
                          <a:ea typeface="宋体" panose="02010600030101010101" pitchFamily="2" charset="-122"/>
                          <a:cs typeface="宋体" panose="02010600030101010101" pitchFamily="2" charset="-122"/>
                        </a:rPr>
                        <a:t>对象，函数</a:t>
                      </a:r>
                      <a:r>
                        <a:rPr lang="en-US" altLang="zh-CN" sz="1800" b="1" u="none">
                          <a:latin typeface="宋体" panose="02010600030101010101" pitchFamily="2" charset="-122"/>
                          <a:ea typeface="宋体" panose="02010600030101010101" pitchFamily="2" charset="-122"/>
                          <a:cs typeface="宋体" panose="02010600030101010101" pitchFamily="2" charset="-122"/>
                        </a:rPr>
                        <a:t>func</a:t>
                      </a:r>
                      <a:r>
                        <a:rPr lang="zh-CN" altLang="en-US" sz="1800" b="1"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800" b="1" u="none">
                          <a:latin typeface="宋体" panose="02010600030101010101" pitchFamily="2" charset="-122"/>
                          <a:ea typeface="宋体" panose="02010600030101010101" pitchFamily="2" charset="-122"/>
                          <a:cs typeface="宋体" panose="02010600030101010101" pitchFamily="2" charset="-122"/>
                        </a:rPr>
                        <a:t>iterables</a:t>
                      </a:r>
                      <a:r>
                        <a:rPr lang="zh-CN" altLang="en-US" sz="1800" b="1" u="none">
                          <a:latin typeface="宋体" panose="02010600030101010101" pitchFamily="2" charset="-122"/>
                          <a:ea typeface="宋体" panose="02010600030101010101" pitchFamily="2" charset="-122"/>
                          <a:cs typeface="宋体" panose="02010600030101010101" pitchFamily="2" charset="-122"/>
                        </a:rPr>
                        <a:t>指定的每个迭代对象，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020">
                <a:tc>
                  <a:txBody>
                    <a:bodyPr/>
                    <a:lstStyle/>
                    <a:p>
                      <a:pPr marL="0" indent="0" algn="l">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max(x)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min(x)</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为空时返回的默认值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0860">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next</a:t>
                      </a:r>
                      <a:r>
                        <a:rPr lang="en-US" altLang="zh-CN" sz="1800" b="1" u="none" dirty="0">
                          <a:latin typeface="宋体" panose="02010600030101010101" pitchFamily="2" charset="-122"/>
                          <a:ea typeface="宋体" panose="02010600030101010101" pitchFamily="2" charset="-122"/>
                          <a:cs typeface="宋体" panose="02010600030101010101" pitchFamily="2" charset="-122"/>
                        </a:rPr>
                        <a:t>(iterator[, default])</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中的</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下一个元素</a:t>
                      </a:r>
                      <a:r>
                        <a:rPr lang="zh-CN" altLang="en-US" sz="1800" b="1" u="none" dirty="0">
                          <a:latin typeface="宋体" panose="02010600030101010101" pitchFamily="2" charset="-122"/>
                          <a:ea typeface="宋体" panose="02010600030101010101" pitchFamily="2" charset="-122"/>
                          <a:cs typeface="宋体" panose="02010600030101010101" pitchFamily="2" charset="-122"/>
                        </a:rPr>
                        <a:t>，允许指定迭代结束之后继续迭代时返回的默认值</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702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oct(x)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把整数</a:t>
                      </a:r>
                      <a:r>
                        <a:rPr lang="en-US" altLang="zh-CN" sz="1800" b="1" u="none">
                          <a:latin typeface="宋体" panose="02010600030101010101" pitchFamily="2" charset="-122"/>
                          <a:ea typeface="宋体" panose="02010600030101010101" pitchFamily="2" charset="-122"/>
                          <a:cs typeface="宋体" panose="02010600030101010101" pitchFamily="2" charset="-122"/>
                        </a:rPr>
                        <a:t>x</a:t>
                      </a:r>
                      <a:r>
                        <a:rPr lang="zh-CN" altLang="en-US" sz="1800" b="1" u="none">
                          <a:latin typeface="宋体" panose="02010600030101010101" pitchFamily="2" charset="-122"/>
                          <a:ea typeface="宋体" panose="02010600030101010101" pitchFamily="2" charset="-122"/>
                          <a:cs typeface="宋体" panose="02010600030101010101" pitchFamily="2" charset="-122"/>
                        </a:rPr>
                        <a:t>转换为八进制串</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66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open(name[, mode])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以指定模式</a:t>
                      </a:r>
                      <a:r>
                        <a:rPr lang="en-US" altLang="zh-CN" sz="1800" b="1" u="none" dirty="0">
                          <a:latin typeface="宋体" panose="02010600030101010101" pitchFamily="2" charset="-122"/>
                          <a:ea typeface="宋体" panose="02010600030101010101" pitchFamily="2" charset="-122"/>
                          <a:cs typeface="宋体" panose="02010600030101010101" pitchFamily="2" charset="-122"/>
                        </a:rPr>
                        <a:t>mode</a:t>
                      </a:r>
                      <a:r>
                        <a:rPr lang="zh-CN" altLang="en-US" sz="1800" b="1" u="none" dirty="0">
                          <a:latin typeface="宋体" panose="02010600030101010101" pitchFamily="2" charset="-122"/>
                          <a:ea typeface="宋体" panose="02010600030101010101" pitchFamily="2" charset="-122"/>
                          <a:cs typeface="宋体" panose="02010600030101010101" pitchFamily="2" charset="-122"/>
                        </a:rPr>
                        <a:t>打开文件</a:t>
                      </a:r>
                      <a:r>
                        <a:rPr lang="en-US" altLang="zh-CN" sz="1800" b="1" u="none" dirty="0">
                          <a:latin typeface="宋体" panose="02010600030101010101" pitchFamily="2" charset="-122"/>
                          <a:ea typeface="宋体" panose="02010600030101010101" pitchFamily="2" charset="-122"/>
                          <a:cs typeface="宋体" panose="02010600030101010101" pitchFamily="2" charset="-122"/>
                        </a:rPr>
                        <a:t>name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并返回文件对象</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930">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ord(x)</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个字符</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的</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Unicode</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编码</a:t>
                      </a: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660">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pow</a:t>
                      </a:r>
                      <a:r>
                        <a:rPr lang="en-US" altLang="zh-CN" sz="1800" b="1" u="none" dirty="0">
                          <a:latin typeface="宋体" panose="02010600030101010101" pitchFamily="2" charset="-122"/>
                          <a:ea typeface="宋体" panose="02010600030101010101" pitchFamily="2" charset="-122"/>
                          <a:cs typeface="宋体" panose="02010600030101010101" pitchFamily="2" charset="-122"/>
                        </a:rPr>
                        <a:t>(x, y, z=None)</a:t>
                      </a:r>
                    </a:p>
                  </a:txBody>
                  <a:tcPr marL="71755" marR="71755"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a:t>
                      </a:r>
                      <a:r>
                        <a:rPr lang="en-US" altLang="zh-CN" sz="1800" b="1" u="none" dirty="0">
                          <a:latin typeface="宋体" panose="02010600030101010101" pitchFamily="2" charset="-122"/>
                          <a:ea typeface="宋体" panose="02010600030101010101" pitchFamily="2" charset="-122"/>
                          <a:cs typeface="宋体" panose="02010600030101010101" pitchFamily="2" charset="-122"/>
                        </a:rPr>
                        <a:t>y</a:t>
                      </a:r>
                      <a:r>
                        <a:rPr lang="zh-CN" altLang="en-US" sz="1800" b="1" u="none" dirty="0">
                          <a:latin typeface="宋体" panose="02010600030101010101" pitchFamily="2" charset="-122"/>
                          <a:ea typeface="宋体" panose="02010600030101010101" pitchFamily="2" charset="-122"/>
                          <a:cs typeface="宋体" panose="02010600030101010101" pitchFamily="2" charset="-122"/>
                        </a:rPr>
                        <a:t>次方，等价于</a:t>
                      </a:r>
                      <a:r>
                        <a:rPr lang="en-US" altLang="zh-CN" sz="1800" b="1" u="none" dirty="0">
                          <a:latin typeface="宋体" panose="02010600030101010101" pitchFamily="2" charset="-122"/>
                          <a:ea typeface="宋体" panose="02010600030101010101" pitchFamily="2" charset="-122"/>
                          <a:cs typeface="宋体" panose="02010600030101010101" pitchFamily="2" charset="-122"/>
                        </a:rPr>
                        <a:t>x ** y</a:t>
                      </a:r>
                      <a:r>
                        <a:rPr lang="zh-CN" altLang="en-US" sz="1800" b="1"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1" u="none" dirty="0">
                          <a:latin typeface="宋体" panose="02010600030101010101" pitchFamily="2" charset="-122"/>
                          <a:ea typeface="宋体" panose="02010600030101010101" pitchFamily="2" charset="-122"/>
                          <a:cs typeface="宋体" panose="02010600030101010101" pitchFamily="2" charset="-122"/>
                        </a:rPr>
                        <a:t>(x ** y) % z</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71755"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3524" name="文本框 1"/>
          <p:cNvSpPr txBox="1"/>
          <p:nvPr/>
        </p:nvSpPr>
        <p:spPr>
          <a:xfrm>
            <a:off x="9280843" y="114935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2.1  Python</a:t>
            </a:r>
            <a:r>
              <a:rPr lang="zh-CN" altLang="en-US" b="1">
                <a:sym typeface="+mn-ea"/>
              </a:rPr>
              <a:t>常用内置对象</a:t>
            </a:r>
            <a:endParaRPr lang="en-US" b="1"/>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a:t>
            </a:fld>
            <a:endParaRPr lang="zh-CN" altLang="en-US"/>
          </a:p>
        </p:txBody>
      </p:sp>
      <p:graphicFrame>
        <p:nvGraphicFramePr>
          <p:cNvPr id="3" name="Content Placeholder -1"/>
          <p:cNvGraphicFramePr>
            <a:graphicFrameLocks noGrp="1"/>
          </p:cNvGraphicFramePr>
          <p:nvPr>
            <p:ph idx="1"/>
            <p:extLst>
              <p:ext uri="{D42A27DB-BD31-4B8C-83A1-F6EECF244321}">
                <p14:modId xmlns:p14="http://schemas.microsoft.com/office/powerpoint/2010/main" val="4121268374"/>
              </p:ext>
            </p:extLst>
          </p:nvPr>
        </p:nvGraphicFramePr>
        <p:xfrm>
          <a:off x="883920" y="1767523"/>
          <a:ext cx="9610090" cy="3657607"/>
        </p:xfrm>
        <a:graphic>
          <a:graphicData uri="http://schemas.openxmlformats.org/drawingml/2006/table">
            <a:tbl>
              <a:tblPr firstRow="1" bandRow="1">
                <a:tableStyleId>{5940675A-B579-460E-94D1-54222C63F5DA}</a:tableStyleId>
              </a:tblPr>
              <a:tblGrid>
                <a:gridCol w="1056005">
                  <a:extLst>
                    <a:ext uri="{9D8B030D-6E8A-4147-A177-3AD203B41FA5}">
                      <a16:colId xmlns:a16="http://schemas.microsoft.com/office/drawing/2014/main" val="20000"/>
                    </a:ext>
                  </a:extLst>
                </a:gridCol>
                <a:gridCol w="1254760">
                  <a:extLst>
                    <a:ext uri="{9D8B030D-6E8A-4147-A177-3AD203B41FA5}">
                      <a16:colId xmlns:a16="http://schemas.microsoft.com/office/drawing/2014/main" val="20001"/>
                    </a:ext>
                  </a:extLst>
                </a:gridCol>
                <a:gridCol w="2722880">
                  <a:extLst>
                    <a:ext uri="{9D8B030D-6E8A-4147-A177-3AD203B41FA5}">
                      <a16:colId xmlns:a16="http://schemas.microsoft.com/office/drawing/2014/main" val="20002"/>
                    </a:ext>
                  </a:extLst>
                </a:gridCol>
                <a:gridCol w="4576445">
                  <a:extLst>
                    <a:ext uri="{9D8B030D-6E8A-4147-A177-3AD203B41FA5}">
                      <a16:colId xmlns:a16="http://schemas.microsoft.com/office/drawing/2014/main" val="20003"/>
                    </a:ext>
                  </a:extLst>
                </a:gridCol>
              </a:tblGrid>
              <a:tr h="161290">
                <a:tc>
                  <a:txBody>
                    <a:bodyPr/>
                    <a:lstStyle/>
                    <a:p>
                      <a:pPr marL="0" indent="0" algn="ctr">
                        <a:buNone/>
                      </a:pPr>
                      <a:r>
                        <a:rPr lang="zh-CN" altLang="en-US" sz="1600" b="1" u="none" dirty="0">
                          <a:latin typeface="Calibri" panose="020F0502020204030204" charset="0"/>
                          <a:ea typeface="Calibri" panose="020F0502020204030204" charset="0"/>
                          <a:cs typeface="Calibri" panose="020F0502020204030204" charset="0"/>
                        </a:rPr>
                        <a:t>对象类型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p>
                  </a:txBody>
                  <a:tcPr marL="0"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215">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布尔型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bool</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Calibri" panose="020F0502020204030204" charset="0"/>
                          <a:ea typeface="Calibri" panose="020F0502020204030204" charset="0"/>
                          <a:cs typeface="Calibri" panose="020F0502020204030204" charset="0"/>
                        </a:rPr>
                        <a:t>True, False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600" b="1" u="none">
                          <a:latin typeface="宋体" panose="02010600030101010101" pitchFamily="2" charset="-122"/>
                          <a:ea typeface="宋体" panose="02010600030101010101" pitchFamily="2" charset="-122"/>
                          <a:cs typeface="宋体" panose="02010600030101010101" pitchFamily="2" charset="-122"/>
                        </a:rPr>
                        <a:t>True</a:t>
                      </a:r>
                      <a:r>
                        <a:rPr lang="zh-CN" altLang="en-US" sz="1600" b="1" u="none">
                          <a:latin typeface="宋体" panose="02010600030101010101" pitchFamily="2" charset="-122"/>
                          <a:ea typeface="宋体" panose="02010600030101010101" pitchFamily="2" charset="-122"/>
                          <a:cs typeface="宋体" panose="02010600030101010101" pitchFamily="2" charset="-122"/>
                        </a:rPr>
                        <a:t>或</a:t>
                      </a:r>
                      <a:r>
                        <a:rPr lang="en-US" altLang="zh-CN" sz="1600" b="1" u="none">
                          <a:latin typeface="宋体" panose="02010600030101010101" pitchFamily="2" charset="-122"/>
                          <a:ea typeface="宋体" panose="02010600030101010101" pitchFamily="2" charset="-122"/>
                          <a:cs typeface="宋体" panose="02010600030101010101" pitchFamily="2" charset="-122"/>
                        </a:rPr>
                        <a:t>False</a:t>
                      </a:r>
                      <a:endParaRPr 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3195">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空类型</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NoneType</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Calibri" panose="020F0502020204030204" charset="0"/>
                          <a:ea typeface="Calibri" panose="020F0502020204030204" charset="0"/>
                          <a:cs typeface="Calibri" panose="020F0502020204030204" charset="0"/>
                        </a:rPr>
                        <a:t>None</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空值</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580">
                <a:tc>
                  <a:txBody>
                    <a:bodyPr/>
                    <a:lstStyle/>
                    <a:p>
                      <a:pPr marL="0" indent="0" algn="l">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异常</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Exception</a:t>
                      </a:r>
                    </a:p>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ValueError</a:t>
                      </a:r>
                    </a:p>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TypeError</a:t>
                      </a:r>
                    </a:p>
                  </a:txBody>
                  <a:tcPr marL="36195"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Calibri" panose="020F0502020204030204" charset="0"/>
                          <a:ea typeface="Calibri" panose="020F0502020204030204" charset="0"/>
                          <a:cs typeface="Calibri" panose="020F0502020204030204" charset="0"/>
                        </a:rPr>
                        <a:t> </a:t>
                      </a: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Python</a:t>
                      </a:r>
                      <a:r>
                        <a:rPr lang="zh-CN" altLang="en-US" sz="1600" b="1" u="none">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6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215">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文件</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dirty="0">
                          <a:latin typeface="宋体" panose="02010600030101010101" pitchFamily="2" charset="-122"/>
                          <a:ea typeface="宋体" panose="02010600030101010101" pitchFamily="2" charset="-122"/>
                          <a:cs typeface="宋体" panose="02010600030101010101" pitchFamily="2" charset="-122"/>
                        </a:rPr>
                        <a:t>f </a:t>
                      </a:r>
                      <a:r>
                        <a:rPr lang="en-US" altLang="zh-CN" sz="1600" b="1" u="none" dirty="0">
                          <a:latin typeface="Calibri" panose="020F0502020204030204" charset="0"/>
                          <a:ea typeface="Calibri" panose="020F0502020204030204" charset="0"/>
                          <a:cs typeface="Calibri" panose="020F0502020204030204" charset="0"/>
                        </a:rPr>
                        <a:t>=</a:t>
                      </a:r>
                      <a:r>
                        <a:rPr lang="en-US" altLang="zh-CN" sz="1600" b="1" u="none" dirty="0">
                          <a:latin typeface="宋体" panose="02010600030101010101" pitchFamily="2" charset="-122"/>
                          <a:ea typeface="宋体" panose="02010600030101010101" pitchFamily="2" charset="-122"/>
                          <a:cs typeface="宋体" panose="02010600030101010101" pitchFamily="2" charset="-122"/>
                        </a:rPr>
                        <a:t> </a:t>
                      </a:r>
                      <a:r>
                        <a:rPr lang="en-US" altLang="zh-CN" sz="1600" b="1" u="none" dirty="0">
                          <a:latin typeface="Calibri" panose="020F0502020204030204" charset="0"/>
                          <a:ea typeface="Calibri" panose="020F0502020204030204" charset="0"/>
                          <a:cs typeface="Calibri" panose="020F0502020204030204" charset="0"/>
                        </a:rPr>
                        <a:t>open('data.dat', '</a:t>
                      </a:r>
                      <a:r>
                        <a:rPr lang="en-US" altLang="zh-CN" sz="1600" b="1" u="none" dirty="0" err="1">
                          <a:latin typeface="Calibri" panose="020F0502020204030204" charset="0"/>
                          <a:ea typeface="Calibri" panose="020F0502020204030204" charset="0"/>
                          <a:cs typeface="Calibri" panose="020F0502020204030204" charset="0"/>
                        </a:rPr>
                        <a:t>r</a:t>
                      </a:r>
                      <a:r>
                        <a:rPr lang="en-US" altLang="zh-CN" sz="1600" b="1" u="none" dirty="0" err="1">
                          <a:latin typeface="宋体" panose="02010600030101010101" pitchFamily="2" charset="-122"/>
                          <a:ea typeface="宋体" panose="02010600030101010101" pitchFamily="2" charset="-122"/>
                          <a:cs typeface="宋体" panose="02010600030101010101" pitchFamily="2" charset="-122"/>
                        </a:rPr>
                        <a:t>b</a:t>
                      </a:r>
                      <a:r>
                        <a:rPr lang="en-US" altLang="zh-CN" sz="1600" b="1" u="none" dirty="0">
                          <a:latin typeface="Calibri" panose="020F0502020204030204" charset="0"/>
                          <a:ea typeface="Calibri" panose="020F0502020204030204" charset="0"/>
                          <a:cs typeface="Calibri" panose="020F0502020204030204" charset="0"/>
                        </a:rPr>
                        <a:t>')</a:t>
                      </a:r>
                      <a:endParaRPr lang="en-US" altLang="zh-CN" sz="16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dirty="0">
                          <a:latin typeface="宋体" panose="02010600030101010101" pitchFamily="2" charset="-122"/>
                          <a:ea typeface="宋体" panose="02010600030101010101" pitchFamily="2" charset="-122"/>
                          <a:cs typeface="宋体" panose="02010600030101010101" pitchFamily="2" charset="-122"/>
                        </a:rPr>
                        <a:t>open</a:t>
                      </a:r>
                      <a:r>
                        <a:rPr lang="zh-CN" altLang="en-US" sz="1600" b="1" u="none" dirty="0">
                          <a:latin typeface="宋体" panose="02010600030101010101" pitchFamily="2" charset="-122"/>
                          <a:ea typeface="宋体" panose="02010600030101010101" pitchFamily="2" charset="-122"/>
                          <a:cs typeface="宋体" panose="02010600030101010101" pitchFamily="2" charset="-122"/>
                        </a:rPr>
                        <a:t>是</a:t>
                      </a:r>
                      <a:r>
                        <a:rPr lang="en-US" altLang="zh-CN" sz="1600" b="1" u="none" dirty="0">
                          <a:latin typeface="宋体" panose="02010600030101010101" pitchFamily="2" charset="-122"/>
                          <a:ea typeface="宋体" panose="02010600030101010101" pitchFamily="2" charset="-122"/>
                          <a:cs typeface="宋体" panose="02010600030101010101" pitchFamily="2" charset="-122"/>
                        </a:rPr>
                        <a:t>Python</a:t>
                      </a:r>
                      <a:r>
                        <a:rPr lang="zh-CN" altLang="en-US" sz="1600" b="1" u="none" dirty="0">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6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215">
                <a:tc>
                  <a:txBody>
                    <a:bodyPr/>
                    <a:lstStyle/>
                    <a:p>
                      <a:pPr marL="0" indent="0" algn="l">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其他</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可迭代对象</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宋体" panose="02010600030101010101" pitchFamily="2" charset="-122"/>
                          <a:ea typeface="宋体" panose="02010600030101010101" pitchFamily="2" charset="-122"/>
                          <a:cs typeface="宋体" panose="02010600030101010101" pitchFamily="2" charset="-122"/>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生成器对象、</a:t>
                      </a:r>
                      <a:r>
                        <a:rPr lang="en-US" altLang="zh-CN" sz="1600" b="1" u="none" dirty="0">
                          <a:latin typeface="宋体" panose="02010600030101010101" pitchFamily="2" charset="-122"/>
                          <a:ea typeface="宋体" panose="02010600030101010101" pitchFamily="2" charset="-122"/>
                          <a:cs typeface="宋体" panose="02010600030101010101" pitchFamily="2" charset="-122"/>
                        </a:rPr>
                        <a:t>range</a:t>
                      </a:r>
                      <a:r>
                        <a:rPr lang="zh-CN" altLang="en-US" sz="1600" b="1" u="none" dirty="0">
                          <a:latin typeface="宋体" panose="02010600030101010101" pitchFamily="2" charset="-122"/>
                          <a:ea typeface="宋体" panose="02010600030101010101" pitchFamily="2" charset="-122"/>
                          <a:cs typeface="宋体" panose="02010600030101010101" pitchFamily="2" charset="-122"/>
                        </a:rPr>
                        <a:t>对象、</a:t>
                      </a:r>
                      <a:r>
                        <a:rPr lang="en-US" altLang="zh-CN" sz="1600" b="1" u="none" dirty="0">
                          <a:latin typeface="宋体" panose="02010600030101010101" pitchFamily="2" charset="-122"/>
                          <a:ea typeface="宋体" panose="02010600030101010101" pitchFamily="2" charset="-122"/>
                          <a:cs typeface="宋体" panose="02010600030101010101" pitchFamily="2" charset="-122"/>
                        </a:rPr>
                        <a:t>zip</a:t>
                      </a:r>
                      <a:r>
                        <a:rPr lang="zh-CN" altLang="en-US" sz="1600" b="1" u="none" dirty="0">
                          <a:latin typeface="宋体" panose="02010600030101010101" pitchFamily="2" charset="-122"/>
                          <a:ea typeface="宋体" panose="02010600030101010101" pitchFamily="2" charset="-122"/>
                          <a:cs typeface="宋体" panose="02010600030101010101" pitchFamily="2" charset="-122"/>
                        </a:rPr>
                        <a:t>对象、</a:t>
                      </a:r>
                      <a:r>
                        <a:rPr lang="en-US" altLang="zh-CN" sz="1600" b="1" u="none" dirty="0">
                          <a:latin typeface="宋体" panose="02010600030101010101" pitchFamily="2" charset="-122"/>
                          <a:ea typeface="宋体" panose="02010600030101010101" pitchFamily="2" charset="-122"/>
                          <a:cs typeface="宋体" panose="02010600030101010101" pitchFamily="2" charset="-122"/>
                        </a:rPr>
                        <a:t>enumerate</a:t>
                      </a:r>
                      <a:r>
                        <a:rPr lang="zh-CN" altLang="en-US" sz="1600" b="1" u="none" dirty="0">
                          <a:latin typeface="宋体" panose="02010600030101010101" pitchFamily="2" charset="-122"/>
                          <a:ea typeface="宋体" panose="02010600030101010101" pitchFamily="2" charset="-122"/>
                          <a:cs typeface="宋体" panose="02010600030101010101" pitchFamily="2" charset="-122"/>
                        </a:rPr>
                        <a:t>对象、</a:t>
                      </a:r>
                      <a:r>
                        <a:rPr lang="en-US" altLang="zh-CN" sz="1600" b="1" u="none" dirty="0">
                          <a:latin typeface="宋体" panose="02010600030101010101" pitchFamily="2" charset="-122"/>
                          <a:ea typeface="宋体" panose="02010600030101010101" pitchFamily="2" charset="-122"/>
                          <a:cs typeface="宋体" panose="02010600030101010101" pitchFamily="2" charset="-122"/>
                        </a:rPr>
                        <a:t>map</a:t>
                      </a:r>
                      <a:r>
                        <a:rPr lang="zh-CN" altLang="en-US" sz="1600" b="1" u="none" dirty="0">
                          <a:latin typeface="宋体" panose="02010600030101010101" pitchFamily="2" charset="-122"/>
                          <a:ea typeface="宋体" panose="02010600030101010101" pitchFamily="2" charset="-122"/>
                          <a:cs typeface="宋体" panose="02010600030101010101" pitchFamily="2" charset="-122"/>
                        </a:rPr>
                        <a:t>对象、</a:t>
                      </a:r>
                      <a:r>
                        <a:rPr lang="en-US" altLang="zh-CN" sz="1600" b="1" u="none" dirty="0">
                          <a:latin typeface="宋体" panose="02010600030101010101" pitchFamily="2" charset="-122"/>
                          <a:ea typeface="宋体" panose="02010600030101010101" pitchFamily="2" charset="-122"/>
                          <a:cs typeface="宋体" panose="02010600030101010101" pitchFamily="2" charset="-122"/>
                        </a:rPr>
                        <a:t>filter</a:t>
                      </a:r>
                      <a:r>
                        <a:rPr lang="zh-CN" altLang="en-US" sz="1600" b="1" u="none" dirty="0">
                          <a:latin typeface="宋体" panose="02010600030101010101" pitchFamily="2" charset="-122"/>
                          <a:ea typeface="宋体" panose="02010600030101010101" pitchFamily="2" charset="-122"/>
                          <a:cs typeface="宋体" panose="02010600030101010101" pitchFamily="2" charset="-122"/>
                        </a:rPr>
                        <a:t>对象等等</a:t>
                      </a:r>
                      <a:endParaRPr lang="en-US" sz="16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具有</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600" b="1" u="none" dirty="0">
                          <a:latin typeface="宋体" panose="02010600030101010101" pitchFamily="2" charset="-122"/>
                          <a:ea typeface="宋体" panose="02010600030101010101" pitchFamily="2" charset="-122"/>
                          <a:cs typeface="宋体" panose="02010600030101010101" pitchFamily="2" charset="-122"/>
                        </a:rPr>
                        <a:t>的特点，</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除</a:t>
                      </a:r>
                      <a:r>
                        <a:rPr lang="en-US" altLang="zh-CN"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range</a:t>
                      </a:r>
                      <a:r>
                        <a:rPr lang="zh-CN" altLang="en-US" sz="1600" b="1" u="none" dirty="0">
                          <a:latin typeface="宋体" panose="02010600030101010101" pitchFamily="2" charset="-122"/>
                          <a:ea typeface="宋体" panose="02010600030101010101" pitchFamily="2" charset="-122"/>
                          <a:cs typeface="宋体" panose="02010600030101010101" pitchFamily="2" charset="-122"/>
                        </a:rPr>
                        <a:t>对象之外，其他对象中的元素只能看</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一次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215">
                <a:tc>
                  <a:txBody>
                    <a:bodyPr/>
                    <a:lstStyle/>
                    <a:p>
                      <a:pPr marL="0" indent="0" algn="l">
                        <a:buNone/>
                      </a:pPr>
                      <a:r>
                        <a:rPr lang="zh-CN" altLang="en-US" sz="1600" b="1" u="none">
                          <a:latin typeface="Calibri" panose="020F0502020204030204" charset="0"/>
                          <a:ea typeface="Calibri" panose="020F0502020204030204" charset="0"/>
                          <a:cs typeface="Calibri" panose="020F0502020204030204" charset="0"/>
                        </a:rPr>
                        <a:t>编程单元</a:t>
                      </a:r>
                    </a:p>
                  </a:txBody>
                  <a:tcPr marL="0" marR="0" marT="0" marB="1"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600" b="1" u="none">
                          <a:latin typeface="Calibri" panose="020F0502020204030204" charset="0"/>
                          <a:ea typeface="Calibri" panose="020F0502020204030204" charset="0"/>
                          <a:cs typeface="Calibri" panose="020F0502020204030204" charset="0"/>
                        </a:rPr>
                        <a:t> </a:t>
                      </a:r>
                    </a:p>
                  </a:txBody>
                  <a:tcPr marL="0" marR="0" marT="0" marB="1"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dirty="0">
                          <a:latin typeface="Calibri" panose="020F0502020204030204" charset="0"/>
                          <a:ea typeface="Calibri" panose="020F0502020204030204" charset="0"/>
                          <a:cs typeface="Calibri" panose="020F0502020204030204" charset="0"/>
                        </a:rPr>
                        <a:t>函数</a:t>
                      </a:r>
                      <a:r>
                        <a:rPr lang="zh-CN" altLang="en-US" sz="1600" b="1" u="none" dirty="0">
                          <a:latin typeface="宋体" panose="02010600030101010101" pitchFamily="2" charset="-122"/>
                          <a:ea typeface="宋体" panose="02010600030101010101" pitchFamily="2" charset="-122"/>
                          <a:cs typeface="宋体" panose="02010600030101010101" pitchFamily="2" charset="-122"/>
                        </a:rPr>
                        <a:t>（使用</a:t>
                      </a:r>
                      <a:r>
                        <a:rPr lang="en-US" altLang="zh-CN" sz="1600" b="1" u="none" dirty="0" err="1">
                          <a:latin typeface="宋体" panose="02010600030101010101" pitchFamily="2" charset="-122"/>
                          <a:ea typeface="宋体" panose="02010600030101010101" pitchFamily="2" charset="-122"/>
                          <a:cs typeface="宋体" panose="02010600030101010101" pitchFamily="2" charset="-122"/>
                        </a:rPr>
                        <a:t>def</a:t>
                      </a:r>
                      <a:r>
                        <a:rPr lang="zh-CN" altLang="en-US" sz="1600" b="1" u="none" dirty="0">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600" b="1" u="none" dirty="0">
                          <a:latin typeface="Calibri" panose="020F0502020204030204" charset="0"/>
                          <a:ea typeface="Calibri" panose="020F0502020204030204" charset="0"/>
                          <a:cs typeface="Calibri" panose="020F0502020204030204" charset="0"/>
                        </a:rPr>
                        <a:t>类</a:t>
                      </a:r>
                      <a:r>
                        <a:rPr lang="zh-CN" altLang="en-US" sz="1600" b="1" u="none" dirty="0">
                          <a:latin typeface="宋体" panose="02010600030101010101" pitchFamily="2" charset="-122"/>
                          <a:ea typeface="宋体" panose="02010600030101010101" pitchFamily="2" charset="-122"/>
                          <a:cs typeface="宋体" panose="02010600030101010101" pitchFamily="2" charset="-122"/>
                        </a:rPr>
                        <a:t>（使用</a:t>
                      </a:r>
                      <a:r>
                        <a:rPr lang="en-US" altLang="zh-CN" sz="1600" b="1" u="none" dirty="0">
                          <a:latin typeface="宋体" panose="02010600030101010101" pitchFamily="2" charset="-122"/>
                          <a:ea typeface="宋体" panose="02010600030101010101" pitchFamily="2" charset="-122"/>
                          <a:cs typeface="宋体" panose="02010600030101010101" pitchFamily="2" charset="-122"/>
                        </a:rPr>
                        <a:t>class</a:t>
                      </a:r>
                      <a:r>
                        <a:rPr lang="zh-CN" altLang="en-US" sz="1600" b="1" u="none" dirty="0">
                          <a:latin typeface="宋体" panose="02010600030101010101" pitchFamily="2" charset="-122"/>
                          <a:ea typeface="宋体" panose="02010600030101010101" pitchFamily="2" charset="-122"/>
                          <a:cs typeface="宋体" panose="02010600030101010101" pitchFamily="2" charset="-122"/>
                        </a:rPr>
                        <a:t>定义）</a:t>
                      </a:r>
                    </a:p>
                    <a:p>
                      <a:pPr marL="0" indent="0" algn="l">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模块（类型为</a:t>
                      </a:r>
                      <a:r>
                        <a:rPr lang="en-US" altLang="zh-CN" sz="1600" b="1" u="none" dirty="0">
                          <a:latin typeface="宋体" panose="02010600030101010101" pitchFamily="2" charset="-122"/>
                          <a:ea typeface="宋体" panose="02010600030101010101" pitchFamily="2" charset="-122"/>
                          <a:cs typeface="宋体" panose="02010600030101010101" pitchFamily="2" charset="-122"/>
                        </a:rPr>
                        <a:t>module</a:t>
                      </a:r>
                      <a:r>
                        <a:rPr lang="zh-CN" altLang="en-US" sz="1600" b="1" u="none" dirty="0">
                          <a:latin typeface="宋体" panose="02010600030101010101" pitchFamily="2" charset="-122"/>
                          <a:ea typeface="宋体" panose="02010600030101010101" pitchFamily="2" charset="-122"/>
                          <a:cs typeface="宋体" panose="02010600030101010101" pitchFamily="2" charset="-122"/>
                        </a:rPr>
                        <a:t>）</a:t>
                      </a:r>
                      <a:endParaRPr lang="en-US" sz="1600" b="1" u="none" dirty="0">
                        <a:latin typeface="Calibri" panose="020F0502020204030204" charset="0"/>
                        <a:ea typeface="Calibri" panose="020F0502020204030204" charset="0"/>
                        <a:cs typeface="Calibri" panose="020F0502020204030204" charset="0"/>
                      </a:endParaRPr>
                    </a:p>
                  </a:txBody>
                  <a:tcPr marL="36195" marR="0" marT="0" marB="1"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6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600" b="1" u="none" dirty="0">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p>
                  </a:txBody>
                  <a:tcPr marL="36195"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3595" name="Text Box 4"/>
          <p:cNvSpPr txBox="1"/>
          <p:nvPr/>
        </p:nvSpPr>
        <p:spPr>
          <a:xfrm>
            <a:off x="8283893" y="1331595"/>
            <a:ext cx="2097087" cy="365125"/>
          </a:xfrm>
          <a:prstGeom prst="rect">
            <a:avLst/>
          </a:prstGeom>
          <a:noFill/>
          <a:ln w="9525">
            <a:noFill/>
          </a:ln>
        </p:spPr>
        <p:txBody>
          <a:bodyPr wrap="square" anchor="t">
            <a:spAutoFit/>
          </a:bodyPr>
          <a:lstStyle/>
          <a:p>
            <a:pPr algn="r"/>
            <a:r>
              <a:rPr lang="zh-CN" altLang="en-US">
                <a:latin typeface="Arial" panose="020B0604020202020204" pitchFamily="34" charset="0"/>
                <a:ea typeface="宋体" panose="02010600030101010101" pitchFamily="2" charset="-122"/>
              </a:rPr>
              <a:t>续表</a:t>
            </a:r>
          </a:p>
        </p:txBody>
      </p:sp>
      <p:sp>
        <p:nvSpPr>
          <p:cNvPr id="5" name="椭圆形标注 4"/>
          <p:cNvSpPr/>
          <p:nvPr/>
        </p:nvSpPr>
        <p:spPr>
          <a:xfrm>
            <a:off x="5897140" y="6017683"/>
            <a:ext cx="2078460" cy="677333"/>
          </a:xfrm>
          <a:prstGeom prst="wedgeEllipseCallout">
            <a:avLst>
              <a:gd name="adj1" fmla="val -80962"/>
              <a:gd name="adj2" fmla="val -273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体现简洁高效，难点</a:t>
            </a:r>
            <a:endParaRPr lang="zh-CN" altLang="en-US" b="1" dirty="0">
              <a:solidFill>
                <a:srgbClr val="FF0000"/>
              </a:solidFill>
            </a:endParaRPr>
          </a:p>
        </p:txBody>
      </p:sp>
      <p:sp>
        <p:nvSpPr>
          <p:cNvPr id="7" name="矩形 6"/>
          <p:cNvSpPr/>
          <p:nvPr/>
        </p:nvSpPr>
        <p:spPr>
          <a:xfrm>
            <a:off x="1017847" y="5736908"/>
            <a:ext cx="8517467" cy="646331"/>
          </a:xfrm>
          <a:prstGeom prst="rect">
            <a:avLst/>
          </a:prstGeom>
        </p:spPr>
        <p:txBody>
          <a:bodyPr wrap="square">
            <a:spAutoFit/>
          </a:bodyPr>
          <a:lstStyle/>
          <a:p>
            <a:r>
              <a:rPr lang="zh-CN" altLang="en-US" b="1" dirty="0" smtClean="0">
                <a:solidFill>
                  <a:srgbClr val="000000"/>
                </a:solidFill>
                <a:latin typeface="PingFang SC"/>
              </a:rPr>
              <a:t>能</a:t>
            </a:r>
            <a:r>
              <a:rPr lang="zh-CN" altLang="en-US" b="1" dirty="0">
                <a:solidFill>
                  <a:srgbClr val="000000"/>
                </a:solidFill>
                <a:latin typeface="PingFang SC"/>
              </a:rPr>
              <a:t>用</a:t>
            </a:r>
            <a:r>
              <a:rPr lang="en-US" altLang="zh-CN" b="1" dirty="0">
                <a:solidFill>
                  <a:srgbClr val="000000"/>
                </a:solidFill>
                <a:latin typeface="PingFang SC"/>
              </a:rPr>
              <a:t>for</a:t>
            </a:r>
            <a:r>
              <a:rPr lang="zh-CN" altLang="en-US" b="1" dirty="0">
                <a:solidFill>
                  <a:srgbClr val="000000"/>
                </a:solidFill>
                <a:latin typeface="PingFang SC"/>
              </a:rPr>
              <a:t>循环进行迭代的对象就是</a:t>
            </a:r>
            <a:r>
              <a:rPr lang="zh-CN" altLang="en-US" b="1" dirty="0">
                <a:solidFill>
                  <a:srgbClr val="FF0000"/>
                </a:solidFill>
                <a:latin typeface="PingFang SC"/>
              </a:rPr>
              <a:t>可迭代</a:t>
            </a:r>
            <a:r>
              <a:rPr lang="zh-CN" altLang="en-US" b="1" dirty="0" smtClean="0">
                <a:solidFill>
                  <a:srgbClr val="FF0000"/>
                </a:solidFill>
                <a:latin typeface="PingFang SC"/>
              </a:rPr>
              <a:t>对象</a:t>
            </a:r>
            <a:r>
              <a:rPr lang="zh-CN" altLang="en-US" b="1" dirty="0" smtClean="0">
                <a:solidFill>
                  <a:srgbClr val="0070C0"/>
                </a:solidFill>
                <a:latin typeface="PingFang SC"/>
              </a:rPr>
              <a:t>（</a:t>
            </a:r>
            <a:r>
              <a:rPr lang="en-US" altLang="zh-CN" b="1" dirty="0" err="1" smtClean="0">
                <a:solidFill>
                  <a:srgbClr val="0070C0"/>
                </a:solidFill>
                <a:latin typeface="PingFang SC"/>
              </a:rPr>
              <a:t>iterable</a:t>
            </a:r>
            <a:r>
              <a:rPr lang="zh-CN" altLang="en-US" b="1" dirty="0" smtClean="0">
                <a:solidFill>
                  <a:srgbClr val="0070C0"/>
                </a:solidFill>
                <a:latin typeface="PingFang SC"/>
              </a:rPr>
              <a:t>，可遍历）</a:t>
            </a:r>
            <a:r>
              <a:rPr lang="zh-CN" altLang="en-US" b="1" dirty="0" smtClean="0">
                <a:solidFill>
                  <a:srgbClr val="000000"/>
                </a:solidFill>
                <a:latin typeface="PingFang SC"/>
              </a:rPr>
              <a:t>。</a:t>
            </a:r>
            <a:r>
              <a:rPr lang="zh-CN" altLang="en-US" b="1" dirty="0">
                <a:solidFill>
                  <a:srgbClr val="000000"/>
                </a:solidFill>
                <a:latin typeface="PingFang SC"/>
              </a:rPr>
              <a:t>比如：字符串，列表</a:t>
            </a:r>
            <a:r>
              <a:rPr lang="zh-CN" altLang="en-US" b="1" dirty="0" smtClean="0">
                <a:solidFill>
                  <a:srgbClr val="000000"/>
                </a:solidFill>
                <a:latin typeface="PingFang SC"/>
              </a:rPr>
              <a:t>，元组，</a:t>
            </a:r>
            <a:r>
              <a:rPr lang="zh-CN" altLang="en-US" b="1" dirty="0">
                <a:solidFill>
                  <a:srgbClr val="000000"/>
                </a:solidFill>
                <a:latin typeface="PingFang SC"/>
              </a:rPr>
              <a:t>字典，集合等等，都是可迭代对象。</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40</a:t>
            </a:fld>
            <a:endParaRPr lang="zh-CN" altLang="en-US"/>
          </a:p>
        </p:txBody>
      </p:sp>
      <p:graphicFrame>
        <p:nvGraphicFramePr>
          <p:cNvPr id="3" name="表格 -1"/>
          <p:cNvGraphicFramePr/>
          <p:nvPr>
            <p:extLst>
              <p:ext uri="{D42A27DB-BD31-4B8C-83A1-F6EECF244321}">
                <p14:modId xmlns:p14="http://schemas.microsoft.com/office/powerpoint/2010/main" val="2835566078"/>
              </p:ext>
            </p:extLst>
          </p:nvPr>
        </p:nvGraphicFramePr>
        <p:xfrm>
          <a:off x="916305" y="1530350"/>
          <a:ext cx="9722485" cy="4249420"/>
        </p:xfrm>
        <a:graphic>
          <a:graphicData uri="http://schemas.openxmlformats.org/drawingml/2006/table">
            <a:tbl>
              <a:tblPr firstRow="1" bandRow="1">
                <a:tableStyleId>{5940675A-B579-460E-94D1-54222C63F5DA}</a:tableStyleId>
              </a:tblPr>
              <a:tblGrid>
                <a:gridCol w="3465830">
                  <a:extLst>
                    <a:ext uri="{9D8B030D-6E8A-4147-A177-3AD203B41FA5}">
                      <a16:colId xmlns:a16="http://schemas.microsoft.com/office/drawing/2014/main" val="20000"/>
                    </a:ext>
                  </a:extLst>
                </a:gridCol>
                <a:gridCol w="6256655">
                  <a:extLst>
                    <a:ext uri="{9D8B030D-6E8A-4147-A177-3AD203B41FA5}">
                      <a16:colId xmlns:a16="http://schemas.microsoft.com/office/drawing/2014/main" val="20001"/>
                    </a:ext>
                  </a:extLst>
                </a:gridCol>
              </a:tblGrid>
              <a:tr h="335915">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7725">
                <a:tc>
                  <a:txBody>
                    <a:bodyPr/>
                    <a:lstStyle/>
                    <a:p>
                      <a:pPr marL="0" indent="0" algn="l">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print(value, ..., </a:t>
                      </a: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sep</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 ', end='\n', file=</a:t>
                      </a: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sys.stdout</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 flush=False)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基本输出函数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8765">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quit()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退出当前解释器</a:t>
                      </a:r>
                      <a:r>
                        <a:rPr lang="zh-CN" altLang="en-US" sz="1800" b="1" u="none" dirty="0" smtClean="0">
                          <a:latin typeface="宋体" panose="02010600030101010101" pitchFamily="2" charset="-122"/>
                          <a:ea typeface="宋体" panose="02010600030101010101" pitchFamily="2" charset="-122"/>
                          <a:cs typeface="宋体" panose="02010600030101010101" pitchFamily="2" charset="-122"/>
                        </a:rPr>
                        <a:t>环境 </a:t>
                      </a:r>
                      <a:r>
                        <a:rPr lang="en-US" altLang="zh-CN" sz="1800" b="1" u="none" dirty="0" smtClean="0">
                          <a:latin typeface="宋体" panose="02010600030101010101" pitchFamily="2" charset="-122"/>
                          <a:ea typeface="宋体" panose="02010600030101010101" pitchFamily="2" charset="-122"/>
                          <a:cs typeface="宋体" panose="02010600030101010101" pitchFamily="2" charset="-122"/>
                        </a:rPr>
                        <a:t>exit()</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530">
                <a:tc>
                  <a:txBody>
                    <a:bodyPr/>
                    <a:lstStyle/>
                    <a:p>
                      <a:pPr marL="0" indent="0" algn="l">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range([start,] end [, step]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range</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start,end</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内以</a:t>
                      </a:r>
                      <a:r>
                        <a:rPr lang="en-US" altLang="zh-CN" sz="1800" b="1" u="none" dirty="0">
                          <a:latin typeface="宋体" panose="02010600030101010101" pitchFamily="2" charset="-122"/>
                          <a:ea typeface="宋体" panose="02010600030101010101" pitchFamily="2" charset="-122"/>
                          <a:cs typeface="宋体" panose="02010600030101010101" pitchFamily="2" charset="-122"/>
                        </a:rPr>
                        <a:t>step</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为步长的整数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14425">
                <a:tc>
                  <a:txBody>
                    <a:bodyPr/>
                    <a:lstStyle/>
                    <a:p>
                      <a:pPr marL="0" indent="0" algn="l">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reduce</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func</a:t>
                      </a:r>
                      <a:r>
                        <a:rPr lang="en-US" altLang="zh-CN" sz="1800" b="1" u="none" dirty="0">
                          <a:latin typeface="宋体" panose="02010600030101010101" pitchFamily="2" charset="-122"/>
                          <a:ea typeface="宋体" panose="02010600030101010101" pitchFamily="2" charset="-122"/>
                          <a:cs typeface="宋体" panose="02010600030101010101" pitchFamily="2" charset="-122"/>
                        </a:rPr>
                        <a:t>, sequence[, initial])</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800" b="1" u="none">
                          <a:latin typeface="宋体" panose="02010600030101010101" pitchFamily="2" charset="-122"/>
                          <a:ea typeface="宋体" panose="02010600030101010101" pitchFamily="2" charset="-122"/>
                          <a:cs typeface="宋体" panose="02010600030101010101" pitchFamily="2" charset="-122"/>
                        </a:rPr>
                        <a:t>func</a:t>
                      </a:r>
                      <a:r>
                        <a:rPr lang="zh-CN" altLang="en-US" sz="1800" b="1"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800" b="1" u="none">
                          <a:latin typeface="宋体" panose="02010600030101010101" pitchFamily="2" charset="-122"/>
                          <a:ea typeface="宋体" panose="02010600030101010101" pitchFamily="2" charset="-122"/>
                          <a:cs typeface="宋体" panose="02010600030101010101" pitchFamily="2" charset="-122"/>
                        </a:rPr>
                        <a:t>seq</a:t>
                      </a:r>
                      <a:r>
                        <a:rPr lang="zh-CN" altLang="en-US" sz="1800" b="1"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800" b="1" u="none">
                          <a:latin typeface="宋体" panose="02010600030101010101" pitchFamily="2" charset="-122"/>
                          <a:ea typeface="宋体" panose="02010600030101010101" pitchFamily="2" charset="-122"/>
                          <a:cs typeface="宋体" panose="02010600030101010101" pitchFamily="2" charset="-122"/>
                        </a:rPr>
                        <a:t>Python 2.x</a:t>
                      </a:r>
                      <a:r>
                        <a:rPr lang="zh-CN" altLang="en-US" sz="1800" b="1"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800" b="1" u="none">
                          <a:latin typeface="宋体" panose="02010600030101010101" pitchFamily="2" charset="-122"/>
                          <a:ea typeface="宋体" panose="02010600030101010101" pitchFamily="2" charset="-122"/>
                          <a:cs typeface="宋体" panose="02010600030101010101" pitchFamily="2" charset="-122"/>
                        </a:rPr>
                        <a:t>Python 3.x</a:t>
                      </a:r>
                      <a:r>
                        <a:rPr lang="zh-CN" altLang="en-US" sz="1800" b="1" u="none">
                          <a:latin typeface="宋体" panose="02010600030101010101" pitchFamily="2" charset="-122"/>
                          <a:ea typeface="宋体" panose="02010600030101010101" pitchFamily="2" charset="-122"/>
                          <a:cs typeface="宋体" panose="02010600030101010101" pitchFamily="2" charset="-122"/>
                        </a:rPr>
                        <a:t>中需要从</a:t>
                      </a:r>
                      <a:r>
                        <a:rPr lang="en-US" altLang="zh-CN" sz="1800" b="1" u="none">
                          <a:latin typeface="宋体" panose="02010600030101010101" pitchFamily="2" charset="-122"/>
                          <a:ea typeface="宋体" panose="02010600030101010101" pitchFamily="2" charset="-122"/>
                          <a:cs typeface="宋体" panose="02010600030101010101" pitchFamily="2" charset="-122"/>
                        </a:rPr>
                        <a:t>functools</a:t>
                      </a:r>
                      <a:r>
                        <a:rPr lang="zh-CN" altLang="en-US" sz="1800" b="1" u="none">
                          <a:latin typeface="宋体" panose="02010600030101010101" pitchFamily="2" charset="-122"/>
                          <a:ea typeface="宋体" panose="02010600030101010101" pitchFamily="2" charset="-122"/>
                          <a:cs typeface="宋体" panose="02010600030101010101" pitchFamily="2" charset="-122"/>
                        </a:rPr>
                        <a:t>中导入</a:t>
                      </a:r>
                      <a:r>
                        <a:rPr lang="en-US" altLang="zh-CN" sz="1800" b="1" u="none">
                          <a:latin typeface="宋体" panose="02010600030101010101" pitchFamily="2" charset="-122"/>
                          <a:ea typeface="宋体" panose="02010600030101010101" pitchFamily="2" charset="-122"/>
                          <a:cs typeface="宋体" panose="02010600030101010101" pitchFamily="2" charset="-122"/>
                        </a:rPr>
                        <a:t>reduce</a:t>
                      </a:r>
                      <a:r>
                        <a:rPr lang="zh-CN" altLang="en-US" sz="1800" b="1" u="none">
                          <a:latin typeface="宋体" panose="02010600030101010101" pitchFamily="2" charset="-122"/>
                          <a:ea typeface="宋体" panose="02010600030101010101" pitchFamily="2" charset="-122"/>
                          <a:cs typeface="宋体" panose="02010600030101010101" pitchFamily="2" charset="-122"/>
                        </a:rPr>
                        <a:t>函数再使用</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530">
                <a:tc>
                  <a:txBody>
                    <a:bodyPr/>
                    <a:lstStyle/>
                    <a:p>
                      <a:pPr marL="0" indent="0" algn="l">
                        <a:buNone/>
                      </a:pPr>
                      <a:r>
                        <a:rPr lang="en-US" altLang="zh-CN" sz="1800" b="1" u="none" dirty="0" err="1">
                          <a:latin typeface="宋体" panose="02010600030101010101" pitchFamily="2" charset="-122"/>
                          <a:ea typeface="宋体" panose="02010600030101010101" pitchFamily="2" charset="-122"/>
                          <a:cs typeface="宋体" panose="02010600030101010101" pitchFamily="2" charset="-122"/>
                        </a:rPr>
                        <a:t>repr</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obj</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800" b="1"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7530">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reversed(</a:t>
                      </a: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seq</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seq</a:t>
                      </a:r>
                      <a:r>
                        <a:rPr lang="zh-CN" altLang="en-US" sz="1800" b="1" u="none" dirty="0">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800" b="1" u="none" dirty="0">
                          <a:latin typeface="宋体" panose="02010600030101010101" pitchFamily="2" charset="-122"/>
                          <a:ea typeface="宋体" panose="02010600030101010101" pitchFamily="2" charset="-122"/>
                          <a:cs typeface="宋体" panose="02010600030101010101" pitchFamily="2" charset="-122"/>
                        </a:rPr>
                        <a:t>range</a:t>
                      </a:r>
                      <a:r>
                        <a:rPr lang="zh-CN" altLang="en-US" sz="1800" b="1" u="none" dirty="0">
                          <a:latin typeface="宋体" panose="02010600030101010101" pitchFamily="2" charset="-122"/>
                          <a:ea typeface="宋体" panose="02010600030101010101" pitchFamily="2" charset="-122"/>
                          <a:cs typeface="宋体" panose="02010600030101010101" pitchFamily="2" charset="-122"/>
                        </a:rPr>
                        <a:t>以及其他可迭代对象）中所有</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元素逆序后的迭代器对象</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4539" name="文本框 2"/>
          <p:cNvSpPr txBox="1"/>
          <p:nvPr/>
        </p:nvSpPr>
        <p:spPr>
          <a:xfrm>
            <a:off x="9321483" y="116332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4</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  Python常用内置函数用法精要</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41</a:t>
            </a:fld>
            <a:endParaRPr lang="zh-CN" altLang="en-US"/>
          </a:p>
        </p:txBody>
      </p:sp>
      <p:graphicFrame>
        <p:nvGraphicFramePr>
          <p:cNvPr id="3" name="表格 -1"/>
          <p:cNvGraphicFramePr/>
          <p:nvPr>
            <p:extLst>
              <p:ext uri="{D42A27DB-BD31-4B8C-83A1-F6EECF244321}">
                <p14:modId xmlns:p14="http://schemas.microsoft.com/office/powerpoint/2010/main" val="1099988366"/>
              </p:ext>
            </p:extLst>
          </p:nvPr>
        </p:nvGraphicFramePr>
        <p:xfrm>
          <a:off x="876300" y="1548130"/>
          <a:ext cx="9676765" cy="3299461"/>
        </p:xfrm>
        <a:graphic>
          <a:graphicData uri="http://schemas.openxmlformats.org/drawingml/2006/table">
            <a:tbl>
              <a:tblPr firstRow="1" bandRow="1">
                <a:tableStyleId>{5940675A-B579-460E-94D1-54222C63F5DA}</a:tableStyleId>
              </a:tblPr>
              <a:tblGrid>
                <a:gridCol w="3180080">
                  <a:extLst>
                    <a:ext uri="{9D8B030D-6E8A-4147-A177-3AD203B41FA5}">
                      <a16:colId xmlns:a16="http://schemas.microsoft.com/office/drawing/2014/main" val="20000"/>
                    </a:ext>
                  </a:extLst>
                </a:gridCol>
                <a:gridCol w="6496685">
                  <a:extLst>
                    <a:ext uri="{9D8B030D-6E8A-4147-A177-3AD203B41FA5}">
                      <a16:colId xmlns:a16="http://schemas.microsoft.com/office/drawing/2014/main" val="20001"/>
                    </a:ext>
                  </a:extLst>
                </a:gridCol>
              </a:tblGrid>
              <a:tr h="297815">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函数</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010">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round(x [, </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小数位数</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对</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9785">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sorted(</a:t>
                      </a: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iterable</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 key=None, reverse=False)</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iterable</a:t>
                      </a:r>
                      <a:r>
                        <a:rPr lang="zh-CN" altLang="en-US" sz="1800" b="1" u="none" dirty="0">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key</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reverse</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用来指定升序或降序。</a:t>
                      </a:r>
                      <a:r>
                        <a:rPr lang="zh-CN" altLang="en-US" sz="1800" b="1" u="none" dirty="0">
                          <a:latin typeface="宋体" panose="02010600030101010101" pitchFamily="2" charset="-122"/>
                          <a:ea typeface="宋体" panose="02010600030101010101" pitchFamily="2" charset="-122"/>
                          <a:cs typeface="宋体" panose="02010600030101010101" pitchFamily="2" charset="-122"/>
                        </a:rPr>
                        <a:t>该函数</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不改变</a:t>
                      </a: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iterable</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内任何元素的顺序</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740">
                <a:tc>
                  <a:txBody>
                    <a:bodyPr/>
                    <a:lstStyle/>
                    <a:p>
                      <a:pPr marL="0" indent="0" algn="l">
                        <a:buNone/>
                      </a:pP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str</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err="1">
                          <a:solidFill>
                            <a:srgbClr val="0070C0"/>
                          </a:solidFill>
                          <a:latin typeface="宋体" panose="02010600030101010101" pitchFamily="2" charset="-122"/>
                          <a:ea typeface="宋体" panose="02010600030101010101" pitchFamily="2" charset="-122"/>
                          <a:cs typeface="宋体" panose="02010600030101010101" pitchFamily="2" charset="-122"/>
                        </a:rPr>
                        <a:t>obj</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把对象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直接转换为字符串</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470">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sum(x, start=0)</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序列</a:t>
                      </a: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x</a:t>
                      </a:r>
                      <a:r>
                        <a:rPr lang="zh-CN" altLang="en-US" sz="1800" b="1" u="none" dirty="0">
                          <a:latin typeface="宋体" panose="02010600030101010101" pitchFamily="2" charset="-122"/>
                          <a:ea typeface="宋体" panose="02010600030101010101" pitchFamily="2" charset="-122"/>
                          <a:cs typeface="宋体" panose="02010600030101010101" pitchFamily="2" charset="-122"/>
                        </a:rPr>
                        <a:t>中所有元素</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之和</a:t>
                      </a: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start+sum</a:t>
                      </a:r>
                      <a:r>
                        <a:rPr lang="en-US" altLang="zh-CN" sz="1800" b="1" u="none" dirty="0">
                          <a:latin typeface="宋体" panose="02010600030101010101" pitchFamily="2" charset="-122"/>
                          <a:ea typeface="宋体" panose="02010600030101010101" pitchFamily="2" charset="-122"/>
                          <a:cs typeface="宋体" panose="02010600030101010101" pitchFamily="2" charset="-122"/>
                        </a:rPr>
                        <a:t>(x)</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2740">
                <a:tc>
                  <a:txBody>
                    <a:bodyPr/>
                    <a:lstStyle/>
                    <a:p>
                      <a:pPr marL="0" indent="0" algn="l">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en-US" altLang="zh-CN" sz="1800" b="1"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obj</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1" u="none">
                          <a:latin typeface="宋体" panose="02010600030101010101" pitchFamily="2" charset="-122"/>
                          <a:ea typeface="宋体" panose="02010600030101010101" pitchFamily="2" charset="-122"/>
                          <a:cs typeface="宋体" panose="02010600030101010101" pitchFamily="2" charset="-122"/>
                        </a:rPr>
                        <a:t>obj</a:t>
                      </a:r>
                      <a:r>
                        <a:rPr lang="zh-CN" altLang="en-US" sz="1800" b="1" u="none">
                          <a:latin typeface="宋体" panose="02010600030101010101" pitchFamily="2" charset="-122"/>
                          <a:ea typeface="宋体" panose="02010600030101010101" pitchFamily="2" charset="-122"/>
                          <a:cs typeface="宋体" panose="02010600030101010101" pitchFamily="2" charset="-122"/>
                        </a:rPr>
                        <a:t>的类型</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47725">
                <a:tc>
                  <a:txBody>
                    <a:bodyPr/>
                    <a:lstStyle/>
                    <a:p>
                      <a:pPr marL="0" indent="0" algn="l">
                        <a:buNone/>
                      </a:pPr>
                      <a:r>
                        <a:rPr lang="en-US" altLang="zh-CN"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zip(seq1 [, seq2 [...]])</a:t>
                      </a:r>
                    </a:p>
                  </a:txBody>
                  <a:tcPr marL="7175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返回</a:t>
                      </a:r>
                      <a:r>
                        <a:rPr lang="en-US" altLang="zh-CN" sz="1800" b="1" u="none" dirty="0">
                          <a:latin typeface="宋体" panose="02010600030101010101" pitchFamily="2" charset="-122"/>
                          <a:ea typeface="宋体" panose="02010600030101010101" pitchFamily="2" charset="-122"/>
                          <a:cs typeface="宋体" panose="02010600030101010101" pitchFamily="2" charset="-122"/>
                        </a:rPr>
                        <a:t>zip</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800" b="1" u="none" dirty="0">
                          <a:latin typeface="宋体" panose="02010600030101010101" pitchFamily="2" charset="-122"/>
                          <a:ea typeface="宋体" panose="02010600030101010101" pitchFamily="2" charset="-122"/>
                          <a:cs typeface="宋体" panose="02010600030101010101" pitchFamily="2" charset="-122"/>
                        </a:rPr>
                        <a:t>(seq1[</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a:t>
                      </a:r>
                      <a:r>
                        <a:rPr lang="en-US" altLang="zh-CN" sz="1800" b="1" u="none" dirty="0">
                          <a:latin typeface="宋体" panose="02010600030101010101" pitchFamily="2" charset="-122"/>
                          <a:ea typeface="宋体" panose="02010600030101010101" pitchFamily="2" charset="-122"/>
                          <a:cs typeface="宋体" panose="02010600030101010101" pitchFamily="2" charset="-122"/>
                        </a:rPr>
                        <a:t>], seq2[</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a:t>
                      </a:r>
                      <a:r>
                        <a:rPr lang="en-US" altLang="zh-CN" sz="1800" b="1" u="none" dirty="0">
                          <a:latin typeface="宋体" panose="02010600030101010101" pitchFamily="2" charset="-122"/>
                          <a:ea typeface="宋体" panose="02010600030101010101" pitchFamily="2" charset="-122"/>
                          <a:cs typeface="宋体" panose="02010600030101010101" pitchFamily="2" charset="-122"/>
                        </a:rPr>
                        <a:t>], ...)</a:t>
                      </a:r>
                      <a:r>
                        <a:rPr lang="zh-CN" altLang="en-US" sz="1800" b="1" u="none" dirty="0">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a:t>
                      </a:r>
                      <a:r>
                        <a:rPr lang="zh-CN" altLang="en-US" sz="1800" b="1" u="none" dirty="0">
                          <a:solidFill>
                            <a:srgbClr val="0070C0"/>
                          </a:solidFill>
                          <a:latin typeface="宋体" panose="02010600030101010101" pitchFamily="2" charset="-122"/>
                          <a:ea typeface="宋体" panose="02010600030101010101" pitchFamily="2" charset="-122"/>
                          <a:cs typeface="宋体" panose="02010600030101010101" pitchFamily="2" charset="-122"/>
                        </a:rPr>
                        <a:t>最短</a:t>
                      </a:r>
                      <a:r>
                        <a:rPr lang="zh-CN" altLang="en-US" sz="1800" b="1" u="none" dirty="0">
                          <a:latin typeface="宋体" panose="02010600030101010101" pitchFamily="2" charset="-122"/>
                          <a:ea typeface="宋体" panose="02010600030101010101" pitchFamily="2" charset="-122"/>
                          <a:cs typeface="宋体" panose="02010600030101010101" pitchFamily="2" charset="-122"/>
                        </a:rPr>
                        <a:t>的那个</a:t>
                      </a:r>
                    </a:p>
                  </a:txBody>
                  <a:tcPr marL="7175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5563" name="文本框 2"/>
          <p:cNvSpPr txBox="1"/>
          <p:nvPr/>
        </p:nvSpPr>
        <p:spPr>
          <a:xfrm>
            <a:off x="9231948" y="1181100"/>
            <a:ext cx="1320800" cy="366713"/>
          </a:xfrm>
          <a:prstGeom prst="rect">
            <a:avLst/>
          </a:prstGeom>
          <a:noFill/>
          <a:ln w="9525">
            <a:noFill/>
          </a:ln>
        </p:spPr>
        <p:txBody>
          <a:bodyPr wrap="square" anchor="t">
            <a:spAutoFit/>
          </a:bodyPr>
          <a:lstStyle/>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2.3.1  类型转换与类型判断</a:t>
            </a:r>
          </a:p>
        </p:txBody>
      </p:sp>
      <p:sp>
        <p:nvSpPr>
          <p:cNvPr id="3" name="Content Placeholder 2"/>
          <p:cNvSpPr>
            <a:spLocks noGrp="1"/>
          </p:cNvSpPr>
          <p:nvPr>
            <p:ph idx="1"/>
          </p:nvPr>
        </p:nvSpPr>
        <p:spPr/>
        <p:txBody>
          <a:bodyPr>
            <a:normAutofit/>
          </a:bodyPr>
          <a:lstStyle/>
          <a:p>
            <a:pPr>
              <a:buFont typeface="Wingdings" panose="05000000000000000000" charset="0"/>
              <a:buChar char=""/>
            </a:pPr>
            <a:r>
              <a:rPr lang="en-US" sz="2400" b="1" dirty="0" err="1"/>
              <a:t>内置函数bin</a:t>
            </a:r>
            <a:r>
              <a:rPr lang="en-US" sz="2400" b="1" dirty="0"/>
              <a:t>()、</a:t>
            </a:r>
            <a:r>
              <a:rPr lang="en-US" sz="2400" b="1" dirty="0" err="1"/>
              <a:t>oct</a:t>
            </a:r>
            <a:r>
              <a:rPr lang="en-US" sz="2400" b="1" dirty="0"/>
              <a:t>()、hex()</a:t>
            </a:r>
            <a:r>
              <a:rPr lang="en-US" sz="2400" b="1" dirty="0" err="1"/>
              <a:t>用来将整数转换为二进制、八进制和十六进制形式，这三个函数都</a:t>
            </a:r>
            <a:r>
              <a:rPr lang="en-US" sz="2400" b="1" dirty="0" err="1">
                <a:solidFill>
                  <a:srgbClr val="FF0000"/>
                </a:solidFill>
              </a:rPr>
              <a:t>要求参数必须为整数</a:t>
            </a:r>
            <a:r>
              <a:rPr lang="en-US" sz="2400" b="1" dirty="0"/>
              <a:t>。</a:t>
            </a:r>
          </a:p>
          <a:p>
            <a:pPr marL="0" indent="0">
              <a:buNone/>
            </a:pPr>
            <a:endParaRPr lang="en-US" sz="2000" b="1" dirty="0">
              <a:latin typeface="Consolas" panose="020B0609020204030204" charset="0"/>
            </a:endParaRPr>
          </a:p>
          <a:p>
            <a:pPr marL="0" indent="0">
              <a:buNone/>
            </a:pPr>
            <a:r>
              <a:rPr lang="en-US" sz="2000" b="1" dirty="0">
                <a:latin typeface="Consolas" panose="020B0609020204030204" charset="0"/>
              </a:rPr>
              <a:t>&gt;&gt;&gt; bin(555)                      #</a:t>
            </a:r>
            <a:r>
              <a:rPr lang="en-US" sz="2000" b="1" dirty="0" err="1">
                <a:latin typeface="Consolas" panose="020B0609020204030204" charset="0"/>
              </a:rPr>
              <a:t>把数字转换为二进制串</a:t>
            </a:r>
            <a:endParaRPr lang="en-US" sz="2000" b="1" dirty="0">
              <a:latin typeface="Consolas" panose="020B0609020204030204" charset="0"/>
            </a:endParaRPr>
          </a:p>
          <a:p>
            <a:pPr marL="0" indent="0">
              <a:buNone/>
            </a:pPr>
            <a:r>
              <a:rPr lang="en-US" sz="2000" b="1" dirty="0">
                <a:solidFill>
                  <a:srgbClr val="00B0F0"/>
                </a:solidFill>
                <a:latin typeface="Consolas" panose="020B0609020204030204" charset="0"/>
              </a:rPr>
              <a:t>'0b1000101011'</a:t>
            </a:r>
          </a:p>
          <a:p>
            <a:pPr marL="0" indent="0">
              <a:buNone/>
            </a:pPr>
            <a:r>
              <a:rPr lang="en-US" sz="2000" b="1" dirty="0">
                <a:latin typeface="Consolas" panose="020B0609020204030204" charset="0"/>
              </a:rPr>
              <a:t>&gt;&gt;&gt; </a:t>
            </a:r>
            <a:r>
              <a:rPr lang="en-US" sz="2000" b="1" dirty="0" err="1">
                <a:latin typeface="Consolas" panose="020B0609020204030204" charset="0"/>
              </a:rPr>
              <a:t>oct</a:t>
            </a:r>
            <a:r>
              <a:rPr lang="en-US" sz="2000" b="1" dirty="0">
                <a:latin typeface="Consolas" panose="020B0609020204030204" charset="0"/>
              </a:rPr>
              <a:t>(555)                      #</a:t>
            </a:r>
            <a:r>
              <a:rPr lang="en-US" sz="2000" b="1" dirty="0" err="1">
                <a:latin typeface="Consolas" panose="020B0609020204030204" charset="0"/>
              </a:rPr>
              <a:t>转换为八进制串</a:t>
            </a:r>
            <a:endParaRPr lang="en-US" sz="2000" b="1" dirty="0">
              <a:latin typeface="Consolas" panose="020B0609020204030204" charset="0"/>
            </a:endParaRPr>
          </a:p>
          <a:p>
            <a:pPr marL="0" indent="0">
              <a:buNone/>
            </a:pPr>
            <a:r>
              <a:rPr lang="en-US" sz="2000" b="1" dirty="0">
                <a:solidFill>
                  <a:srgbClr val="00B0F0"/>
                </a:solidFill>
                <a:latin typeface="Consolas" panose="020B0609020204030204" charset="0"/>
              </a:rPr>
              <a:t>'0o1053'</a:t>
            </a:r>
          </a:p>
          <a:p>
            <a:pPr marL="0" indent="0">
              <a:buNone/>
            </a:pPr>
            <a:r>
              <a:rPr lang="en-US" sz="2000" b="1" dirty="0">
                <a:latin typeface="Consolas" panose="020B0609020204030204" charset="0"/>
              </a:rPr>
              <a:t>&gt;&gt;&gt; hex(555)                      #</a:t>
            </a:r>
            <a:r>
              <a:rPr lang="en-US" sz="2000" b="1" dirty="0" err="1">
                <a:latin typeface="Consolas" panose="020B0609020204030204" charset="0"/>
              </a:rPr>
              <a:t>转换为十六进制串</a:t>
            </a:r>
            <a:endParaRPr lang="en-US" sz="2000" b="1" dirty="0">
              <a:latin typeface="Consolas" panose="020B0609020204030204" charset="0"/>
            </a:endParaRPr>
          </a:p>
          <a:p>
            <a:pPr marL="0" indent="0">
              <a:buNone/>
            </a:pPr>
            <a:r>
              <a:rPr lang="en-US" sz="2000" b="1" dirty="0">
                <a:solidFill>
                  <a:srgbClr val="00B0F0"/>
                </a:solidFill>
                <a:latin typeface="Consolas" panose="020B0609020204030204" charset="0"/>
              </a:rPr>
              <a:t>'0x22b'</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2.3.1  类型转换与类型判断</a:t>
            </a:r>
            <a:endParaRPr lang="en-US"/>
          </a:p>
        </p:txBody>
      </p:sp>
      <p:sp>
        <p:nvSpPr>
          <p:cNvPr id="3" name="Content Placeholder 2"/>
          <p:cNvSpPr>
            <a:spLocks noGrp="1"/>
          </p:cNvSpPr>
          <p:nvPr>
            <p:ph idx="1"/>
          </p:nvPr>
        </p:nvSpPr>
        <p:spPr>
          <a:xfrm>
            <a:off x="838200" y="1321435"/>
            <a:ext cx="10948035" cy="4639945"/>
          </a:xfrm>
        </p:spPr>
        <p:txBody>
          <a:bodyPr>
            <a:normAutofit/>
          </a:bodyPr>
          <a:lstStyle/>
          <a:p>
            <a:pPr fontAlgn="auto">
              <a:lnSpc>
                <a:spcPct val="100000"/>
              </a:lnSpc>
              <a:spcBef>
                <a:spcPts val="0"/>
              </a:spcBef>
              <a:buFont typeface="Wingdings" panose="05000000000000000000" charset="0"/>
              <a:buChar char=""/>
            </a:pPr>
            <a:r>
              <a:rPr lang="en-US" sz="2400" dirty="0" err="1"/>
              <a:t>内置函数float</a:t>
            </a:r>
            <a:r>
              <a:rPr lang="en-US" sz="2400" dirty="0"/>
              <a:t>()</a:t>
            </a:r>
            <a:r>
              <a:rPr lang="en-US" sz="2400" dirty="0" err="1"/>
              <a:t>用来将其他类型数据转换为实数，complex</a:t>
            </a:r>
            <a:r>
              <a:rPr lang="en-US" sz="2400" dirty="0"/>
              <a:t>()</a:t>
            </a:r>
            <a:r>
              <a:rPr lang="en-US" sz="2400" dirty="0" err="1"/>
              <a:t>可以用来生成复数</a:t>
            </a:r>
            <a:r>
              <a:rPr lang="en-US" sz="2400" dirty="0"/>
              <a:t>。</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&gt;&gt;&gt; float(3)                       #</a:t>
            </a:r>
            <a:r>
              <a:rPr lang="en-US" sz="2000" dirty="0" err="1">
                <a:latin typeface="Consolas" panose="020B0609020204030204" charset="0"/>
              </a:rPr>
              <a:t>把整数转换为实数</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3.0</a:t>
            </a:r>
          </a:p>
          <a:p>
            <a:pPr marL="0" indent="0" fontAlgn="auto">
              <a:lnSpc>
                <a:spcPct val="100000"/>
              </a:lnSpc>
              <a:spcBef>
                <a:spcPts val="0"/>
              </a:spcBef>
              <a:buNone/>
            </a:pPr>
            <a:r>
              <a:rPr lang="en-US" sz="2000" dirty="0">
                <a:latin typeface="Consolas" panose="020B0609020204030204" charset="0"/>
              </a:rPr>
              <a:t>&gt;&gt;&gt; float('3.5')                   #</a:t>
            </a:r>
            <a:r>
              <a:rPr lang="en-US" sz="2000" dirty="0" err="1">
                <a:latin typeface="Consolas" panose="020B0609020204030204" charset="0"/>
              </a:rPr>
              <a:t>把数字字符串转换为实数</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3.5</a:t>
            </a:r>
          </a:p>
          <a:p>
            <a:pPr marL="0" indent="0" fontAlgn="auto">
              <a:lnSpc>
                <a:spcPct val="100000"/>
              </a:lnSpc>
              <a:spcBef>
                <a:spcPts val="0"/>
              </a:spcBef>
              <a:buNone/>
            </a:pPr>
            <a:r>
              <a:rPr lang="en-US" sz="2000" dirty="0">
                <a:latin typeface="Consolas" panose="020B0609020204030204" charset="0"/>
              </a:rPr>
              <a:t>&gt;&gt;&gt; float('</a:t>
            </a:r>
            <a:r>
              <a:rPr lang="en-US" sz="2000" dirty="0" err="1">
                <a:latin typeface="Consolas" panose="020B0609020204030204" charset="0"/>
              </a:rPr>
              <a:t>inf</a:t>
            </a:r>
            <a:r>
              <a:rPr lang="en-US" sz="2000" dirty="0">
                <a:latin typeface="Consolas" panose="020B0609020204030204" charset="0"/>
              </a:rPr>
              <a:t>')                   #</a:t>
            </a:r>
            <a:r>
              <a:rPr lang="en-US" sz="2000" dirty="0" err="1">
                <a:latin typeface="Consolas" panose="020B0609020204030204" charset="0"/>
              </a:rPr>
              <a:t>无穷大，其中inf不区分大小写</a:t>
            </a:r>
            <a:endParaRPr lang="en-US" sz="2000" dirty="0">
              <a:latin typeface="Consolas" panose="020B0609020204030204" charset="0"/>
            </a:endParaRPr>
          </a:p>
          <a:p>
            <a:pPr marL="0" indent="0" fontAlgn="auto">
              <a:lnSpc>
                <a:spcPct val="100000"/>
              </a:lnSpc>
              <a:spcBef>
                <a:spcPts val="0"/>
              </a:spcBef>
              <a:buNone/>
            </a:pPr>
            <a:r>
              <a:rPr lang="en-US" sz="2000" dirty="0" err="1">
                <a:solidFill>
                  <a:srgbClr val="00B0F0"/>
                </a:solidFill>
                <a:latin typeface="Consolas" panose="020B0609020204030204" charset="0"/>
              </a:rPr>
              <a:t>inf</a:t>
            </a:r>
            <a:endParaRPr lang="en-US" sz="2000" dirty="0">
              <a:solidFill>
                <a:srgbClr val="00B0F0"/>
              </a:solidFill>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&gt;&gt;&gt; complex(3)                     #</a:t>
            </a:r>
            <a:r>
              <a:rPr lang="en-US" sz="2000" dirty="0" err="1">
                <a:latin typeface="Consolas" panose="020B0609020204030204" charset="0"/>
              </a:rPr>
              <a:t>指定实部</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(3+0j)</a:t>
            </a:r>
          </a:p>
          <a:p>
            <a:pPr marL="0" indent="0" fontAlgn="auto">
              <a:lnSpc>
                <a:spcPct val="100000"/>
              </a:lnSpc>
              <a:spcBef>
                <a:spcPts val="0"/>
              </a:spcBef>
              <a:buNone/>
            </a:pPr>
            <a:r>
              <a:rPr lang="en-US" sz="2000" dirty="0">
                <a:latin typeface="Consolas" panose="020B0609020204030204" charset="0"/>
              </a:rPr>
              <a:t>&gt;&gt;&gt; complex(3, 5)                  #</a:t>
            </a:r>
            <a:r>
              <a:rPr lang="en-US" sz="2000" dirty="0" err="1">
                <a:latin typeface="Consolas" panose="020B0609020204030204" charset="0"/>
              </a:rPr>
              <a:t>指定实部和虚部</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(3+5j)</a:t>
            </a:r>
          </a:p>
          <a:p>
            <a:pPr marL="0" indent="0" fontAlgn="auto">
              <a:lnSpc>
                <a:spcPct val="100000"/>
              </a:lnSpc>
              <a:spcBef>
                <a:spcPts val="0"/>
              </a:spcBef>
              <a:buNone/>
            </a:pPr>
            <a:r>
              <a:rPr lang="en-US" sz="2000" dirty="0">
                <a:latin typeface="Consolas" panose="020B0609020204030204" charset="0"/>
              </a:rPr>
              <a:t>&gt;&gt;&gt; complex('</a:t>
            </a:r>
            <a:r>
              <a:rPr lang="en-US" sz="2000" dirty="0" err="1">
                <a:latin typeface="Consolas" panose="020B0609020204030204" charset="0"/>
              </a:rPr>
              <a:t>inf</a:t>
            </a:r>
            <a:r>
              <a:rPr lang="en-US" sz="2000" dirty="0">
                <a:latin typeface="Consolas" panose="020B0609020204030204" charset="0"/>
              </a:rPr>
              <a:t>')                 #</a:t>
            </a:r>
            <a:r>
              <a:rPr lang="en-US" sz="2000" dirty="0" err="1">
                <a:latin typeface="Consolas" panose="020B0609020204030204" charset="0"/>
              </a:rPr>
              <a:t>无穷大</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(inf+0j)</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2.3.1  类型转换与类型判断</a:t>
            </a:r>
            <a:endParaRPr lang="en-US"/>
          </a:p>
        </p:txBody>
      </p:sp>
      <p:sp>
        <p:nvSpPr>
          <p:cNvPr id="3" name="Content Placeholder 2"/>
          <p:cNvSpPr>
            <a:spLocks noGrp="1"/>
          </p:cNvSpPr>
          <p:nvPr>
            <p:ph idx="1"/>
          </p:nvPr>
        </p:nvSpPr>
        <p:spPr>
          <a:xfrm>
            <a:off x="838200" y="1321435"/>
            <a:ext cx="10803255" cy="5100320"/>
          </a:xfrm>
        </p:spPr>
        <p:txBody>
          <a:bodyPr>
            <a:normAutofit/>
          </a:bodyPr>
          <a:lstStyle/>
          <a:p>
            <a:pPr fontAlgn="auto">
              <a:lnSpc>
                <a:spcPct val="100000"/>
              </a:lnSpc>
              <a:spcBef>
                <a:spcPts val="0"/>
              </a:spcBef>
              <a:buFont typeface="Wingdings" panose="05000000000000000000" charset="0"/>
              <a:buChar char=""/>
            </a:pPr>
            <a:r>
              <a:rPr lang="en-US" sz="2400" b="1" dirty="0" err="1">
                <a:solidFill>
                  <a:srgbClr val="FF0000"/>
                </a:solidFill>
              </a:rPr>
              <a:t>ord</a:t>
            </a:r>
            <a:r>
              <a:rPr lang="en-US" sz="2400" b="1" dirty="0">
                <a:solidFill>
                  <a:srgbClr val="FF0000"/>
                </a:solidFill>
              </a:rPr>
              <a:t>()</a:t>
            </a:r>
            <a:r>
              <a:rPr lang="en-US" sz="2400" b="1" dirty="0" err="1">
                <a:solidFill>
                  <a:srgbClr val="FF0000"/>
                </a:solidFill>
              </a:rPr>
              <a:t>和chr</a:t>
            </a:r>
            <a:r>
              <a:rPr lang="en-US" sz="2400" b="1" dirty="0">
                <a:solidFill>
                  <a:srgbClr val="FF0000"/>
                </a:solidFill>
              </a:rPr>
              <a:t>()</a:t>
            </a:r>
            <a:r>
              <a:rPr lang="en-US" sz="2400" b="1" dirty="0" err="1">
                <a:solidFill>
                  <a:srgbClr val="FF0000"/>
                </a:solidFill>
              </a:rPr>
              <a:t>是一对功能相反的函数</a:t>
            </a:r>
            <a:r>
              <a:rPr lang="en-US" sz="2400" b="1" dirty="0" err="1"/>
              <a:t>，ord</a:t>
            </a:r>
            <a:r>
              <a:rPr lang="en-US" sz="2400" b="1" dirty="0"/>
              <a:t>()</a:t>
            </a:r>
            <a:r>
              <a:rPr lang="en-US" sz="2400" b="1" dirty="0" err="1"/>
              <a:t>用来返回单个字符的Unicode码，而chr</a:t>
            </a:r>
            <a:r>
              <a:rPr lang="en-US" sz="2400" b="1" dirty="0"/>
              <a:t>()</a:t>
            </a:r>
            <a:r>
              <a:rPr lang="en-US" sz="2400" b="1" dirty="0" err="1"/>
              <a:t>则用来返回Unicode编码对应的字符，str</a:t>
            </a:r>
            <a:r>
              <a:rPr lang="en-US" sz="2400" b="1" dirty="0"/>
              <a:t>()</a:t>
            </a:r>
            <a:r>
              <a:rPr lang="en-US" sz="2400" b="1" dirty="0" err="1"/>
              <a:t>则直接将其任意类型参数转换为字符串</a:t>
            </a:r>
            <a:r>
              <a:rPr lang="en-US" sz="2400" b="1" dirty="0"/>
              <a:t>。</a:t>
            </a:r>
          </a:p>
          <a:p>
            <a:pPr marL="0" indent="0" fontAlgn="auto">
              <a:lnSpc>
                <a:spcPct val="100000"/>
              </a:lnSpc>
              <a:spcBef>
                <a:spcPts val="0"/>
              </a:spcBef>
              <a:buNone/>
            </a:pPr>
            <a:r>
              <a:rPr lang="en-US" sz="1800" b="1" dirty="0">
                <a:latin typeface="Consolas" panose="020B0609020204030204" charset="0"/>
              </a:rPr>
              <a:t>&gt;&gt;&gt; </a:t>
            </a:r>
            <a:r>
              <a:rPr lang="en-US" sz="1800" b="1" dirty="0" err="1">
                <a:latin typeface="Consolas" panose="020B0609020204030204" charset="0"/>
              </a:rPr>
              <a:t>ord</a:t>
            </a:r>
            <a:r>
              <a:rPr lang="en-US" sz="1800" b="1" dirty="0">
                <a:latin typeface="Consolas" panose="020B0609020204030204" charset="0"/>
              </a:rPr>
              <a:t>('a')           #</a:t>
            </a:r>
            <a:r>
              <a:rPr lang="en-US" sz="1800" b="1" dirty="0" err="1">
                <a:latin typeface="Consolas" panose="020B0609020204030204" charset="0"/>
              </a:rPr>
              <a:t>查看指定字符的Unicode编码</a:t>
            </a:r>
            <a:endParaRPr lang="en-US" sz="1800" b="1" dirty="0">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97</a:t>
            </a:r>
          </a:p>
          <a:p>
            <a:pPr marL="0" indent="0" fontAlgn="auto">
              <a:lnSpc>
                <a:spcPct val="100000"/>
              </a:lnSpc>
              <a:spcBef>
                <a:spcPts val="0"/>
              </a:spcBef>
              <a:buNone/>
            </a:pPr>
            <a:r>
              <a:rPr lang="en-US" sz="1800" b="1" dirty="0">
                <a:latin typeface="Consolas" panose="020B0609020204030204" charset="0"/>
              </a:rPr>
              <a:t>&gt;&gt;&gt; </a:t>
            </a:r>
            <a:r>
              <a:rPr lang="en-US" sz="1800" b="1" dirty="0" err="1">
                <a:latin typeface="Consolas" panose="020B0609020204030204" charset="0"/>
              </a:rPr>
              <a:t>chr</a:t>
            </a:r>
            <a:r>
              <a:rPr lang="en-US" sz="1800" b="1" dirty="0">
                <a:latin typeface="Consolas" panose="020B0609020204030204" charset="0"/>
              </a:rPr>
              <a:t>(65)            #返回数字65对应的字符</a:t>
            </a:r>
          </a:p>
          <a:p>
            <a:pPr marL="0" indent="0" fontAlgn="auto">
              <a:lnSpc>
                <a:spcPct val="100000"/>
              </a:lnSpc>
              <a:spcBef>
                <a:spcPts val="0"/>
              </a:spcBef>
              <a:buNone/>
            </a:pPr>
            <a:r>
              <a:rPr lang="en-US" sz="1800" b="1" dirty="0">
                <a:solidFill>
                  <a:srgbClr val="00B0F0"/>
                </a:solidFill>
                <a:latin typeface="Consolas" panose="020B0609020204030204" charset="0"/>
              </a:rPr>
              <a:t>'A'</a:t>
            </a:r>
          </a:p>
          <a:p>
            <a:pPr marL="0" indent="0" fontAlgn="auto">
              <a:lnSpc>
                <a:spcPct val="100000"/>
              </a:lnSpc>
              <a:spcBef>
                <a:spcPts val="0"/>
              </a:spcBef>
              <a:buNone/>
            </a:pPr>
            <a:r>
              <a:rPr lang="en-US" sz="1800" b="1" dirty="0">
                <a:latin typeface="Consolas" panose="020B0609020204030204" charset="0"/>
              </a:rPr>
              <a:t>&gt;&gt;&gt; </a:t>
            </a:r>
            <a:r>
              <a:rPr lang="en-US" sz="1800" b="1" dirty="0" err="1">
                <a:latin typeface="Consolas" panose="020B0609020204030204" charset="0"/>
              </a:rPr>
              <a:t>chr</a:t>
            </a:r>
            <a:r>
              <a:rPr lang="en-US" sz="1800" b="1" dirty="0">
                <a:latin typeface="Consolas" panose="020B0609020204030204" charset="0"/>
              </a:rPr>
              <a:t>(</a:t>
            </a:r>
            <a:r>
              <a:rPr lang="en-US" sz="1800" b="1" dirty="0" err="1">
                <a:latin typeface="Consolas" panose="020B0609020204030204" charset="0"/>
              </a:rPr>
              <a:t>ord</a:t>
            </a:r>
            <a:r>
              <a:rPr lang="en-US" sz="1800" b="1" dirty="0">
                <a:latin typeface="Consolas" panose="020B0609020204030204" charset="0"/>
              </a:rPr>
              <a:t>('A')+1)    #</a:t>
            </a:r>
            <a:r>
              <a:rPr lang="en-US" sz="1800" b="1" dirty="0" err="1">
                <a:latin typeface="Consolas" panose="020B0609020204030204" charset="0"/>
              </a:rPr>
              <a:t>Python不允许字符串和数字之间的加法操作</a:t>
            </a:r>
            <a:endParaRPr lang="en-US" sz="1800" b="1" dirty="0">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'B'</a:t>
            </a:r>
          </a:p>
          <a:p>
            <a:pPr marL="0" indent="0" fontAlgn="auto">
              <a:lnSpc>
                <a:spcPct val="100000"/>
              </a:lnSpc>
              <a:spcBef>
                <a:spcPts val="0"/>
              </a:spcBef>
              <a:buNone/>
            </a:pPr>
            <a:r>
              <a:rPr lang="en-US" sz="1800" b="1" dirty="0">
                <a:latin typeface="Consolas" panose="020B0609020204030204" charset="0"/>
              </a:rPr>
              <a:t>&gt;&gt;&gt; </a:t>
            </a:r>
            <a:r>
              <a:rPr lang="en-US" sz="1800" b="1" dirty="0" err="1">
                <a:latin typeface="Consolas" panose="020B0609020204030204" charset="0"/>
              </a:rPr>
              <a:t>chr</a:t>
            </a:r>
            <a:r>
              <a:rPr lang="en-US" sz="1800" b="1" dirty="0">
                <a:latin typeface="Consolas" panose="020B0609020204030204" charset="0"/>
              </a:rPr>
              <a:t>(</a:t>
            </a:r>
            <a:r>
              <a:rPr lang="en-US" sz="1800" b="1" dirty="0" err="1">
                <a:latin typeface="Consolas" panose="020B0609020204030204" charset="0"/>
              </a:rPr>
              <a:t>ord</a:t>
            </a:r>
            <a:r>
              <a:rPr lang="en-US" sz="1800" b="1" dirty="0">
                <a:latin typeface="Consolas" panose="020B0609020204030204" charset="0"/>
              </a:rPr>
              <a:t>('国')+1)   #</a:t>
            </a:r>
            <a:r>
              <a:rPr lang="en-US" sz="1800" b="1" dirty="0" err="1">
                <a:latin typeface="Consolas" panose="020B0609020204030204" charset="0"/>
              </a:rPr>
              <a:t>支持中文</a:t>
            </a:r>
            <a:endParaRPr lang="en-US" sz="1800" b="1" dirty="0">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'图'</a:t>
            </a:r>
          </a:p>
          <a:p>
            <a:pPr marL="0" indent="0" fontAlgn="auto">
              <a:lnSpc>
                <a:spcPct val="100000"/>
              </a:lnSpc>
              <a:spcBef>
                <a:spcPts val="0"/>
              </a:spcBef>
              <a:buNone/>
            </a:pPr>
            <a:r>
              <a:rPr lang="en-US" sz="1800" b="1" dirty="0">
                <a:latin typeface="Consolas" panose="020B0609020204030204" charset="0"/>
              </a:rPr>
              <a:t>&gt;&gt;&gt; </a:t>
            </a:r>
            <a:r>
              <a:rPr lang="en-US" sz="1800" b="1" dirty="0" err="1">
                <a:latin typeface="Consolas" panose="020B0609020204030204" charset="0"/>
              </a:rPr>
              <a:t>ord</a:t>
            </a:r>
            <a:r>
              <a:rPr lang="en-US" sz="1800" b="1" dirty="0">
                <a:latin typeface="Consolas" panose="020B0609020204030204" charset="0"/>
              </a:rPr>
              <a:t>('董')          #</a:t>
            </a:r>
            <a:r>
              <a:rPr lang="en-US" sz="1800" b="1" dirty="0" err="1">
                <a:latin typeface="Consolas" panose="020B0609020204030204" charset="0"/>
              </a:rPr>
              <a:t>这个用法仅适用于Python</a:t>
            </a:r>
            <a:r>
              <a:rPr lang="en-US" sz="1800" b="1" dirty="0">
                <a:latin typeface="Consolas" panose="020B0609020204030204" charset="0"/>
              </a:rPr>
              <a:t> 3.x</a:t>
            </a:r>
          </a:p>
          <a:p>
            <a:pPr marL="0" indent="0" fontAlgn="auto">
              <a:lnSpc>
                <a:spcPct val="100000"/>
              </a:lnSpc>
              <a:spcBef>
                <a:spcPts val="0"/>
              </a:spcBef>
              <a:buNone/>
            </a:pPr>
            <a:r>
              <a:rPr lang="en-US" sz="1800" b="1" dirty="0">
                <a:solidFill>
                  <a:srgbClr val="00B0F0"/>
                </a:solidFill>
                <a:latin typeface="Consolas" panose="020B0609020204030204" charset="0"/>
              </a:rPr>
              <a:t>33891</a:t>
            </a:r>
          </a:p>
          <a:p>
            <a:pPr marL="0" indent="0" fontAlgn="auto">
              <a:lnSpc>
                <a:spcPct val="100000"/>
              </a:lnSpc>
              <a:spcBef>
                <a:spcPts val="0"/>
              </a:spcBef>
              <a:buNone/>
            </a:pPr>
            <a:endParaRPr lang="en-US" sz="1800" b="1" dirty="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2.3.1  类型转换与类型判断</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dirty="0">
                <a:latin typeface="Consolas" panose="020B0609020204030204" charset="0"/>
              </a:rPr>
              <a:t>&gt;&gt;&gt; </a:t>
            </a:r>
            <a:r>
              <a:rPr lang="en-US" sz="2000" dirty="0" err="1">
                <a:latin typeface="Consolas" panose="020B0609020204030204" charset="0"/>
              </a:rPr>
              <a:t>str</a:t>
            </a:r>
            <a:r>
              <a:rPr lang="en-US" sz="2000" dirty="0">
                <a:latin typeface="Consolas" panose="020B0609020204030204" charset="0"/>
              </a:rPr>
              <a:t>(1234)                      #</a:t>
            </a:r>
            <a:r>
              <a:rPr lang="en-US" sz="2000" dirty="0" err="1">
                <a:latin typeface="Consolas" panose="020B0609020204030204" charset="0"/>
              </a:rPr>
              <a:t>直接变成字符串</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'1234'</a:t>
            </a:r>
          </a:p>
          <a:p>
            <a:pPr marL="0" indent="0" fontAlgn="auto">
              <a:lnSpc>
                <a:spcPct val="100000"/>
              </a:lnSpc>
              <a:spcBef>
                <a:spcPts val="0"/>
              </a:spcBef>
              <a:buNone/>
            </a:pPr>
            <a:r>
              <a:rPr lang="en-US" sz="2000" dirty="0">
                <a:latin typeface="Consolas" panose="020B0609020204030204" charset="0"/>
              </a:rPr>
              <a:t>&gt;&gt;&gt; </a:t>
            </a:r>
            <a:r>
              <a:rPr lang="en-US" sz="2000" dirty="0" err="1">
                <a:latin typeface="Consolas" panose="020B0609020204030204" charset="0"/>
              </a:rPr>
              <a:t>str</a:t>
            </a:r>
            <a:r>
              <a:rPr lang="en-US" sz="2000" dirty="0">
                <a:latin typeface="Consolas" panose="020B0609020204030204" charset="0"/>
              </a:rPr>
              <a:t>([1,2,3])</a:t>
            </a:r>
          </a:p>
          <a:p>
            <a:pPr marL="0" indent="0" fontAlgn="auto">
              <a:lnSpc>
                <a:spcPct val="100000"/>
              </a:lnSpc>
              <a:spcBef>
                <a:spcPts val="0"/>
              </a:spcBef>
              <a:buNone/>
            </a:pPr>
            <a:r>
              <a:rPr lang="en-US" sz="2000" dirty="0">
                <a:solidFill>
                  <a:srgbClr val="00B0F0"/>
                </a:solidFill>
                <a:latin typeface="Consolas" panose="020B0609020204030204" charset="0"/>
              </a:rPr>
              <a:t>'[1, 2, 3]'</a:t>
            </a:r>
          </a:p>
          <a:p>
            <a:pPr marL="0" indent="0" fontAlgn="auto">
              <a:lnSpc>
                <a:spcPct val="100000"/>
              </a:lnSpc>
              <a:spcBef>
                <a:spcPts val="0"/>
              </a:spcBef>
              <a:buNone/>
            </a:pPr>
            <a:r>
              <a:rPr lang="en-US" sz="2000" dirty="0">
                <a:latin typeface="Consolas" panose="020B0609020204030204" charset="0"/>
              </a:rPr>
              <a:t>&gt;&gt;&gt; </a:t>
            </a:r>
            <a:r>
              <a:rPr lang="en-US" sz="2000" dirty="0" err="1">
                <a:latin typeface="Consolas" panose="020B0609020204030204" charset="0"/>
              </a:rPr>
              <a:t>str</a:t>
            </a:r>
            <a:r>
              <a:rPr lang="en-US" sz="2000" dirty="0">
                <a:latin typeface="Consolas" panose="020B0609020204030204" charset="0"/>
              </a:rPr>
              <a:t>((1,2,3))</a:t>
            </a:r>
          </a:p>
          <a:p>
            <a:pPr marL="0" indent="0" fontAlgn="auto">
              <a:lnSpc>
                <a:spcPct val="100000"/>
              </a:lnSpc>
              <a:spcBef>
                <a:spcPts val="0"/>
              </a:spcBef>
              <a:buNone/>
            </a:pPr>
            <a:r>
              <a:rPr lang="en-US" sz="2000" dirty="0">
                <a:solidFill>
                  <a:srgbClr val="00B0F0"/>
                </a:solidFill>
                <a:latin typeface="Consolas" panose="020B0609020204030204" charset="0"/>
              </a:rPr>
              <a:t>'(1, 2, 3)'</a:t>
            </a:r>
          </a:p>
          <a:p>
            <a:pPr marL="0" indent="0" fontAlgn="auto">
              <a:lnSpc>
                <a:spcPct val="100000"/>
              </a:lnSpc>
              <a:spcBef>
                <a:spcPts val="0"/>
              </a:spcBef>
              <a:buNone/>
            </a:pPr>
            <a:r>
              <a:rPr lang="en-US" sz="2000" dirty="0">
                <a:latin typeface="Consolas" panose="020B0609020204030204" charset="0"/>
              </a:rPr>
              <a:t>&gt;&gt;&gt; </a:t>
            </a:r>
            <a:r>
              <a:rPr lang="en-US" sz="2000" dirty="0" err="1">
                <a:latin typeface="Consolas" panose="020B0609020204030204" charset="0"/>
              </a:rPr>
              <a:t>str</a:t>
            </a:r>
            <a:r>
              <a:rPr lang="en-US" sz="2000" dirty="0">
                <a:latin typeface="Consolas" panose="020B0609020204030204" charset="0"/>
              </a:rPr>
              <a:t>({1,2,3})</a:t>
            </a:r>
          </a:p>
          <a:p>
            <a:pPr marL="0" indent="0" fontAlgn="auto">
              <a:lnSpc>
                <a:spcPct val="100000"/>
              </a:lnSpc>
              <a:spcBef>
                <a:spcPts val="0"/>
              </a:spcBef>
              <a:buNone/>
            </a:pPr>
            <a:r>
              <a:rPr lang="en-US" sz="2000" dirty="0">
                <a:solidFill>
                  <a:srgbClr val="00B0F0"/>
                </a:solidFill>
                <a:latin typeface="Consolas" panose="020B0609020204030204" charset="0"/>
              </a:rPr>
              <a:t>'{1, 2, 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2.3.1  类型转换与类型判断</a:t>
            </a:r>
            <a:endParaRPr lang="en-US"/>
          </a:p>
        </p:txBody>
      </p:sp>
      <p:sp>
        <p:nvSpPr>
          <p:cNvPr id="3" name="Content Placeholder 2"/>
          <p:cNvSpPr>
            <a:spLocks noGrp="1"/>
          </p:cNvSpPr>
          <p:nvPr>
            <p:ph idx="1"/>
          </p:nvPr>
        </p:nvSpPr>
        <p:spPr>
          <a:xfrm>
            <a:off x="838200" y="1321435"/>
            <a:ext cx="11014075" cy="5302250"/>
          </a:xfrm>
        </p:spPr>
        <p:txBody>
          <a:bodyPr>
            <a:normAutofit/>
          </a:bodyPr>
          <a:lstStyle/>
          <a:p>
            <a:pPr fontAlgn="auto">
              <a:lnSpc>
                <a:spcPct val="100000"/>
              </a:lnSpc>
              <a:spcBef>
                <a:spcPts val="0"/>
              </a:spcBef>
              <a:buFont typeface="Wingdings" panose="05000000000000000000" charset="0"/>
              <a:buChar char=""/>
            </a:pPr>
            <a:r>
              <a:rPr lang="en-US" sz="2400" b="1" dirty="0"/>
              <a:t>list()、tuple()、</a:t>
            </a:r>
            <a:r>
              <a:rPr lang="en-US" sz="2400" b="1" dirty="0" err="1"/>
              <a:t>dict</a:t>
            </a:r>
            <a:r>
              <a:rPr lang="en-US" sz="2400" b="1" dirty="0"/>
              <a:t>()、set()</a:t>
            </a:r>
            <a:r>
              <a:rPr lang="en-US" sz="2400" b="1" dirty="0" err="1"/>
              <a:t>用来把其他类型的数据转换成为列表、元组、字典、集合，或者创建空列表、空元组、空字典和空集合</a:t>
            </a:r>
            <a:r>
              <a:rPr lang="en-US" sz="2400" b="1" dirty="0"/>
              <a:t>。</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list(range(5))               #</a:t>
            </a:r>
            <a:r>
              <a:rPr lang="en-US" sz="2000" b="1" dirty="0" err="1">
                <a:latin typeface="Consolas" panose="020B0609020204030204" charset="0"/>
              </a:rPr>
              <a:t>把range对象转换为列表</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[0, 1, 2, 3, 4]</a:t>
            </a:r>
          </a:p>
          <a:p>
            <a:pPr marL="0" indent="0" fontAlgn="auto">
              <a:lnSpc>
                <a:spcPct val="100000"/>
              </a:lnSpc>
              <a:spcBef>
                <a:spcPts val="0"/>
              </a:spcBef>
              <a:buNone/>
            </a:pPr>
            <a:r>
              <a:rPr lang="en-US" sz="2000" b="1" dirty="0">
                <a:latin typeface="Consolas" panose="020B0609020204030204" charset="0"/>
              </a:rPr>
              <a:t>&gt;&gt;&gt; tuple(</a:t>
            </a:r>
            <a:r>
              <a:rPr lang="en-US" sz="2000" b="1" dirty="0">
                <a:solidFill>
                  <a:srgbClr val="FF0000"/>
                </a:solidFill>
                <a:latin typeface="Consolas" panose="020B0609020204030204" charset="0"/>
              </a:rPr>
              <a:t>_</a:t>
            </a:r>
            <a:r>
              <a:rPr lang="en-US" sz="2000" b="1" dirty="0">
                <a:latin typeface="Consolas" panose="020B0609020204030204" charset="0"/>
              </a:rPr>
              <a:t>)                     #</a:t>
            </a:r>
            <a:r>
              <a:rPr lang="en-US" sz="2000" b="1" dirty="0" err="1">
                <a:solidFill>
                  <a:srgbClr val="FF0000"/>
                </a:solidFill>
                <a:latin typeface="Consolas" panose="020B0609020204030204" charset="0"/>
              </a:rPr>
              <a:t>一个下划线表示上一次正确的输出结果</a:t>
            </a:r>
            <a:endParaRPr lang="en-US" sz="2000" b="1" dirty="0">
              <a:solidFill>
                <a:srgbClr val="FF0000"/>
              </a:solidFill>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(0, 1, 2, 3, 4)</a:t>
            </a:r>
          </a:p>
          <a:p>
            <a:pPr marL="0" indent="0" fontAlgn="auto">
              <a:lnSpc>
                <a:spcPct val="100000"/>
              </a:lnSpc>
              <a:spcBef>
                <a:spcPts val="0"/>
              </a:spcBef>
              <a:buNone/>
            </a:pPr>
            <a:r>
              <a:rPr lang="en-US" sz="2000" b="1" dirty="0">
                <a:latin typeface="Consolas" panose="020B0609020204030204" charset="0"/>
              </a:rPr>
              <a:t>&gt;&gt;&gt; </a:t>
            </a:r>
            <a:r>
              <a:rPr lang="en-US" sz="2400" b="1" dirty="0" err="1">
                <a:solidFill>
                  <a:srgbClr val="FF0000"/>
                </a:solidFill>
                <a:latin typeface="Consolas" panose="020B0609020204030204" charset="0"/>
              </a:rPr>
              <a:t>dict</a:t>
            </a:r>
            <a:r>
              <a:rPr lang="en-US" sz="2400" b="1" dirty="0">
                <a:solidFill>
                  <a:srgbClr val="FF0000"/>
                </a:solidFill>
                <a:latin typeface="Consolas" panose="020B0609020204030204" charset="0"/>
              </a:rPr>
              <a:t>(zip('1234', '</a:t>
            </a:r>
            <a:r>
              <a:rPr lang="en-US" sz="2400" b="1" dirty="0" err="1">
                <a:solidFill>
                  <a:srgbClr val="FF0000"/>
                </a:solidFill>
                <a:latin typeface="Consolas" panose="020B0609020204030204" charset="0"/>
              </a:rPr>
              <a:t>abcde</a:t>
            </a:r>
            <a:r>
              <a:rPr lang="en-US" sz="2400" b="1" dirty="0">
                <a:solidFill>
                  <a:srgbClr val="FF0000"/>
                </a:solidFill>
                <a:latin typeface="Consolas" panose="020B0609020204030204" charset="0"/>
              </a:rPr>
              <a:t>'))   </a:t>
            </a:r>
            <a:r>
              <a:rPr lang="en-US" sz="2000" b="1" dirty="0">
                <a:latin typeface="Consolas" panose="020B0609020204030204" charset="0"/>
              </a:rPr>
              <a:t>#</a:t>
            </a:r>
            <a:r>
              <a:rPr lang="en-US" sz="2000" b="1" dirty="0" err="1">
                <a:latin typeface="Consolas" panose="020B0609020204030204" charset="0"/>
              </a:rPr>
              <a:t>创建字典</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{'4': 'd', '2': 'b', '3': 'c', '1': 'a'}</a:t>
            </a:r>
          </a:p>
          <a:p>
            <a:pPr marL="0" indent="0" fontAlgn="auto">
              <a:lnSpc>
                <a:spcPct val="100000"/>
              </a:lnSpc>
              <a:spcBef>
                <a:spcPts val="0"/>
              </a:spcBef>
              <a:buNone/>
            </a:pPr>
            <a:r>
              <a:rPr lang="en-US" sz="2000" b="1" dirty="0">
                <a:latin typeface="Consolas" panose="020B0609020204030204" charset="0"/>
              </a:rPr>
              <a:t>&gt;&gt;&gt; set('1112234')               #</a:t>
            </a:r>
            <a:r>
              <a:rPr lang="en-US" sz="2000" b="1" dirty="0" err="1">
                <a:latin typeface="Consolas" panose="020B0609020204030204" charset="0"/>
              </a:rPr>
              <a:t>创建可变集合，</a:t>
            </a:r>
            <a:r>
              <a:rPr lang="en-US" sz="2000" b="1" dirty="0" err="1">
                <a:solidFill>
                  <a:srgbClr val="FF0000"/>
                </a:solidFill>
                <a:latin typeface="Consolas" panose="020B0609020204030204" charset="0"/>
              </a:rPr>
              <a:t>自动去除重复</a:t>
            </a:r>
            <a:endParaRPr lang="en-US" sz="2000" b="1" dirty="0">
              <a:solidFill>
                <a:srgbClr val="FF0000"/>
              </a:solidFill>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{'4', '2', '3', '1'}</a:t>
            </a:r>
            <a:endParaRPr lang="en-US" sz="2000" b="1" dirty="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2.3.1  类型转换与类型判断</a:t>
            </a:r>
            <a:endParaRPr lang="en-US"/>
          </a:p>
        </p:txBody>
      </p:sp>
      <p:sp>
        <p:nvSpPr>
          <p:cNvPr id="3" name="Content Placeholder 2"/>
          <p:cNvSpPr>
            <a:spLocks noGrp="1"/>
          </p:cNvSpPr>
          <p:nvPr>
            <p:ph idx="1"/>
          </p:nvPr>
        </p:nvSpPr>
        <p:spPr>
          <a:xfrm>
            <a:off x="838200" y="1321435"/>
            <a:ext cx="10889615" cy="5148580"/>
          </a:xfrm>
        </p:spPr>
        <p:txBody>
          <a:bodyPr>
            <a:normAutofit/>
          </a:bodyPr>
          <a:lstStyle/>
          <a:p>
            <a:pPr fontAlgn="auto">
              <a:lnSpc>
                <a:spcPct val="100000"/>
              </a:lnSpc>
              <a:spcBef>
                <a:spcPts val="0"/>
              </a:spcBef>
              <a:buFont typeface="Wingdings" panose="05000000000000000000" charset="0"/>
              <a:buChar char=""/>
            </a:pPr>
            <a:r>
              <a:rPr lang="en-US" sz="2400" b="1" dirty="0" err="1"/>
              <a:t>内置函数</a:t>
            </a:r>
            <a:r>
              <a:rPr lang="en-US" sz="2400" b="1" dirty="0" err="1">
                <a:solidFill>
                  <a:srgbClr val="FF0000"/>
                </a:solidFill>
              </a:rPr>
              <a:t>type</a:t>
            </a:r>
            <a:r>
              <a:rPr lang="en-US" sz="2400" b="1" dirty="0">
                <a:solidFill>
                  <a:srgbClr val="FF0000"/>
                </a:solidFill>
              </a:rPr>
              <a:t>()</a:t>
            </a:r>
            <a:r>
              <a:rPr lang="en-US" sz="2400" b="1" dirty="0" err="1">
                <a:solidFill>
                  <a:srgbClr val="FF0000"/>
                </a:solidFill>
              </a:rPr>
              <a:t>和isinstance</a:t>
            </a:r>
            <a:r>
              <a:rPr lang="en-US" sz="2400" b="1" dirty="0">
                <a:solidFill>
                  <a:srgbClr val="FF0000"/>
                </a:solidFill>
              </a:rPr>
              <a:t>()</a:t>
            </a:r>
            <a:r>
              <a:rPr lang="en-US" sz="2400" b="1" dirty="0" err="1">
                <a:solidFill>
                  <a:srgbClr val="FF0000"/>
                </a:solidFill>
              </a:rPr>
              <a:t>可以用来判断数据类型</a:t>
            </a:r>
            <a:r>
              <a:rPr lang="en-US" sz="2400" b="1" dirty="0" err="1"/>
              <a:t>，常用来对函数参数进行检查，可以避免错误的参数类型导致函数崩溃或返回意料之外的结果</a:t>
            </a:r>
            <a:r>
              <a:rPr lang="en-US" sz="2400" b="1" dirty="0"/>
              <a:t>。</a:t>
            </a:r>
          </a:p>
          <a:p>
            <a:pPr marL="0" indent="0" fontAlgn="auto">
              <a:lnSpc>
                <a:spcPct val="100000"/>
              </a:lnSpc>
              <a:spcBef>
                <a:spcPts val="0"/>
              </a:spcBef>
              <a:buNone/>
            </a:pPr>
            <a:r>
              <a:rPr lang="en-US" sz="1800" b="1" dirty="0">
                <a:latin typeface="Consolas" panose="020B0609020204030204" charset="0"/>
              </a:rPr>
              <a:t>&gt;&gt;&gt; type(3)                                 #查看3的类型</a:t>
            </a:r>
          </a:p>
          <a:p>
            <a:pPr marL="0" indent="0" fontAlgn="auto">
              <a:lnSpc>
                <a:spcPct val="100000"/>
              </a:lnSpc>
              <a:spcBef>
                <a:spcPts val="0"/>
              </a:spcBef>
              <a:buNone/>
            </a:pPr>
            <a:r>
              <a:rPr lang="en-US" sz="1800" b="1" dirty="0">
                <a:solidFill>
                  <a:srgbClr val="00B0F0"/>
                </a:solidFill>
                <a:latin typeface="Consolas" panose="020B0609020204030204" charset="0"/>
              </a:rPr>
              <a:t>&lt;class '</a:t>
            </a:r>
            <a:r>
              <a:rPr lang="en-US" sz="1800" b="1" dirty="0" err="1">
                <a:solidFill>
                  <a:srgbClr val="00B0F0"/>
                </a:solidFill>
                <a:latin typeface="Consolas" panose="020B0609020204030204" charset="0"/>
              </a:rPr>
              <a:t>int</a:t>
            </a:r>
            <a:r>
              <a:rPr lang="en-US" sz="1800" b="1" dirty="0">
                <a:solidFill>
                  <a:srgbClr val="00B0F0"/>
                </a:solidFill>
                <a:latin typeface="Consolas" panose="020B0609020204030204" charset="0"/>
              </a:rPr>
              <a:t>'&gt;</a:t>
            </a:r>
          </a:p>
          <a:p>
            <a:pPr marL="0" indent="0" fontAlgn="auto">
              <a:lnSpc>
                <a:spcPct val="100000"/>
              </a:lnSpc>
              <a:spcBef>
                <a:spcPts val="0"/>
              </a:spcBef>
              <a:buNone/>
            </a:pPr>
            <a:r>
              <a:rPr lang="en-US" sz="1800" b="1" dirty="0">
                <a:latin typeface="Consolas" panose="020B0609020204030204" charset="0"/>
              </a:rPr>
              <a:t>&gt;&gt;&gt; type([3])                               #</a:t>
            </a:r>
            <a:r>
              <a:rPr lang="en-US" sz="1800" b="1" dirty="0" err="1">
                <a:latin typeface="Consolas" panose="020B0609020204030204" charset="0"/>
              </a:rPr>
              <a:t>查看</a:t>
            </a:r>
            <a:r>
              <a:rPr lang="en-US" sz="1800" b="1" dirty="0">
                <a:latin typeface="Consolas" panose="020B0609020204030204" charset="0"/>
              </a:rPr>
              <a:t>[3]</a:t>
            </a:r>
            <a:r>
              <a:rPr lang="en-US" sz="1800" b="1" dirty="0" err="1">
                <a:latin typeface="Consolas" panose="020B0609020204030204" charset="0"/>
              </a:rPr>
              <a:t>的类型</a:t>
            </a:r>
            <a:endParaRPr lang="en-US" sz="1800" b="1" dirty="0">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&lt;class 'list'&gt;</a:t>
            </a:r>
          </a:p>
          <a:p>
            <a:pPr marL="0" indent="0" fontAlgn="auto">
              <a:lnSpc>
                <a:spcPct val="100000"/>
              </a:lnSpc>
              <a:spcBef>
                <a:spcPts val="0"/>
              </a:spcBef>
              <a:buNone/>
            </a:pPr>
            <a:r>
              <a:rPr lang="en-US" sz="1800" b="1" dirty="0">
                <a:latin typeface="Consolas" panose="020B0609020204030204" charset="0"/>
              </a:rPr>
              <a:t>&gt;&gt;&gt; type({3}) in (list, tuple, </a:t>
            </a:r>
            <a:r>
              <a:rPr lang="en-US" sz="1800" b="1" dirty="0" err="1">
                <a:latin typeface="Consolas" panose="020B0609020204030204" charset="0"/>
              </a:rPr>
              <a:t>dict</a:t>
            </a:r>
            <a:r>
              <a:rPr lang="en-US" sz="1800" b="1" dirty="0">
                <a:latin typeface="Consolas" panose="020B0609020204030204" charset="0"/>
              </a:rPr>
              <a:t>)        #</a:t>
            </a:r>
            <a:r>
              <a:rPr lang="en-US" sz="1800" b="1" dirty="0" err="1">
                <a:latin typeface="Consolas" panose="020B0609020204030204" charset="0"/>
              </a:rPr>
              <a:t>判断</a:t>
            </a:r>
            <a:r>
              <a:rPr lang="en-US" sz="1800" b="1" dirty="0">
                <a:latin typeface="Consolas" panose="020B0609020204030204" charset="0"/>
              </a:rPr>
              <a:t>{3}</a:t>
            </a:r>
            <a:r>
              <a:rPr lang="en-US" sz="1800" b="1" dirty="0" err="1">
                <a:latin typeface="Consolas" panose="020B0609020204030204" charset="0"/>
              </a:rPr>
              <a:t>是否为list,tuple或dict类型的实例</a:t>
            </a:r>
            <a:endParaRPr lang="en-US" sz="1800" b="1" dirty="0">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False</a:t>
            </a:r>
          </a:p>
          <a:p>
            <a:pPr marL="0" indent="0" fontAlgn="auto">
              <a:lnSpc>
                <a:spcPct val="100000"/>
              </a:lnSpc>
              <a:spcBef>
                <a:spcPts val="0"/>
              </a:spcBef>
              <a:buNone/>
            </a:pPr>
            <a:r>
              <a:rPr lang="en-US" sz="1800" b="1" dirty="0">
                <a:latin typeface="Consolas" panose="020B0609020204030204" charset="0"/>
              </a:rPr>
              <a:t>&gt;&gt;&gt; type({3}) in (list, tuple, </a:t>
            </a:r>
            <a:r>
              <a:rPr lang="en-US" sz="1800" b="1" dirty="0" err="1">
                <a:latin typeface="Consolas" panose="020B0609020204030204" charset="0"/>
              </a:rPr>
              <a:t>dict</a:t>
            </a:r>
            <a:r>
              <a:rPr lang="en-US" sz="1800" b="1" dirty="0">
                <a:latin typeface="Consolas" panose="020B0609020204030204" charset="0"/>
              </a:rPr>
              <a:t>, set)   #</a:t>
            </a:r>
            <a:r>
              <a:rPr lang="en-US" sz="1800" b="1" dirty="0" err="1">
                <a:latin typeface="Consolas" panose="020B0609020204030204" charset="0"/>
              </a:rPr>
              <a:t>判断</a:t>
            </a:r>
            <a:r>
              <a:rPr lang="en-US" sz="1800" b="1" dirty="0">
                <a:latin typeface="Consolas" panose="020B0609020204030204" charset="0"/>
              </a:rPr>
              <a:t>{3}</a:t>
            </a:r>
            <a:r>
              <a:rPr lang="en-US" sz="1800" b="1" dirty="0" err="1">
                <a:latin typeface="Consolas" panose="020B0609020204030204" charset="0"/>
              </a:rPr>
              <a:t>是否为list,tuple,dict或set的实例</a:t>
            </a:r>
            <a:endParaRPr lang="en-US" sz="1800" b="1" dirty="0">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True</a:t>
            </a:r>
          </a:p>
          <a:p>
            <a:pPr marL="0" indent="0" fontAlgn="auto">
              <a:lnSpc>
                <a:spcPct val="100000"/>
              </a:lnSpc>
              <a:spcBef>
                <a:spcPts val="0"/>
              </a:spcBef>
              <a:buNone/>
            </a:pPr>
            <a:r>
              <a:rPr lang="en-US" sz="1800" b="1" dirty="0">
                <a:latin typeface="Consolas" panose="020B0609020204030204" charset="0"/>
              </a:rPr>
              <a:t>&gt;&gt;&gt; </a:t>
            </a:r>
            <a:r>
              <a:rPr lang="en-US" sz="1800" b="1" dirty="0" err="1">
                <a:latin typeface="Consolas" panose="020B0609020204030204" charset="0"/>
              </a:rPr>
              <a:t>isinstance</a:t>
            </a:r>
            <a:r>
              <a:rPr lang="en-US" sz="1800" b="1" dirty="0">
                <a:latin typeface="Consolas" panose="020B0609020204030204" charset="0"/>
              </a:rPr>
              <a:t>(3, </a:t>
            </a:r>
            <a:r>
              <a:rPr lang="en-US" sz="1800" b="1" dirty="0" err="1">
                <a:latin typeface="Consolas" panose="020B0609020204030204" charset="0"/>
              </a:rPr>
              <a:t>int</a:t>
            </a:r>
            <a:r>
              <a:rPr lang="en-US" sz="1800" b="1" dirty="0">
                <a:latin typeface="Consolas" panose="020B0609020204030204" charset="0"/>
              </a:rPr>
              <a:t>)                      #判断3是否为int类型的实例</a:t>
            </a:r>
          </a:p>
          <a:p>
            <a:pPr marL="0" indent="0" fontAlgn="auto">
              <a:lnSpc>
                <a:spcPct val="100000"/>
              </a:lnSpc>
              <a:spcBef>
                <a:spcPts val="0"/>
              </a:spcBef>
              <a:buNone/>
            </a:pPr>
            <a:r>
              <a:rPr lang="en-US" sz="1800" b="1" dirty="0">
                <a:solidFill>
                  <a:srgbClr val="00B0F0"/>
                </a:solidFill>
                <a:latin typeface="Consolas" panose="020B0609020204030204" charset="0"/>
              </a:rPr>
              <a:t>True</a:t>
            </a:r>
          </a:p>
          <a:p>
            <a:pPr marL="0" indent="0" fontAlgn="auto">
              <a:lnSpc>
                <a:spcPct val="100000"/>
              </a:lnSpc>
              <a:spcBef>
                <a:spcPts val="0"/>
              </a:spcBef>
              <a:buNone/>
            </a:pPr>
            <a:r>
              <a:rPr lang="en-US" sz="1800" b="1" dirty="0">
                <a:latin typeface="Consolas" panose="020B0609020204030204" charset="0"/>
              </a:rPr>
              <a:t>&gt;&gt;&gt; </a:t>
            </a:r>
            <a:r>
              <a:rPr lang="en-US" sz="1800" b="1" dirty="0" err="1">
                <a:latin typeface="Consolas" panose="020B0609020204030204" charset="0"/>
              </a:rPr>
              <a:t>isinstance</a:t>
            </a:r>
            <a:r>
              <a:rPr lang="en-US" sz="1800" b="1" dirty="0">
                <a:latin typeface="Consolas" panose="020B0609020204030204" charset="0"/>
              </a:rPr>
              <a:t>(3j, </a:t>
            </a:r>
            <a:r>
              <a:rPr lang="en-US" sz="1800" b="1" dirty="0" err="1">
                <a:latin typeface="Consolas" panose="020B0609020204030204" charset="0"/>
              </a:rPr>
              <a:t>int</a:t>
            </a:r>
            <a:r>
              <a:rPr lang="en-US" sz="1800" b="1" dirty="0">
                <a:latin typeface="Consolas" panose="020B0609020204030204" charset="0"/>
              </a:rPr>
              <a:t>)</a:t>
            </a:r>
          </a:p>
          <a:p>
            <a:pPr marL="0" indent="0" fontAlgn="auto">
              <a:lnSpc>
                <a:spcPct val="100000"/>
              </a:lnSpc>
              <a:spcBef>
                <a:spcPts val="0"/>
              </a:spcBef>
              <a:buNone/>
            </a:pPr>
            <a:r>
              <a:rPr lang="en-US" sz="1800" b="1" dirty="0">
                <a:solidFill>
                  <a:srgbClr val="00B0F0"/>
                </a:solidFill>
                <a:latin typeface="Consolas" panose="020B0609020204030204" charset="0"/>
              </a:rPr>
              <a:t>False</a:t>
            </a:r>
          </a:p>
          <a:p>
            <a:pPr marL="0" indent="0" fontAlgn="auto">
              <a:lnSpc>
                <a:spcPct val="100000"/>
              </a:lnSpc>
              <a:spcBef>
                <a:spcPts val="0"/>
              </a:spcBef>
              <a:buNone/>
            </a:pPr>
            <a:r>
              <a:rPr lang="en-US" sz="1800" b="1" dirty="0">
                <a:latin typeface="Consolas" panose="020B0609020204030204" charset="0"/>
              </a:rPr>
              <a:t>&gt;&gt;&gt; </a:t>
            </a:r>
            <a:r>
              <a:rPr lang="en-US" sz="1800" b="1" dirty="0" err="1">
                <a:latin typeface="Consolas" panose="020B0609020204030204" charset="0"/>
              </a:rPr>
              <a:t>isinstance</a:t>
            </a:r>
            <a:r>
              <a:rPr lang="en-US" sz="1800" b="1" dirty="0">
                <a:latin typeface="Consolas" panose="020B0609020204030204" charset="0"/>
              </a:rPr>
              <a:t>(3j, (</a:t>
            </a:r>
            <a:r>
              <a:rPr lang="en-US" sz="1800" b="1" dirty="0" err="1">
                <a:latin typeface="Consolas" panose="020B0609020204030204" charset="0"/>
              </a:rPr>
              <a:t>int</a:t>
            </a:r>
            <a:r>
              <a:rPr lang="en-US" sz="1800" b="1" dirty="0">
                <a:latin typeface="Consolas" panose="020B0609020204030204" charset="0"/>
              </a:rPr>
              <a:t>, float, complex))   #判断3是否为int,float或complex类型</a:t>
            </a:r>
          </a:p>
          <a:p>
            <a:pPr marL="0" indent="0" fontAlgn="auto">
              <a:lnSpc>
                <a:spcPct val="100000"/>
              </a:lnSpc>
              <a:spcBef>
                <a:spcPts val="0"/>
              </a:spcBef>
              <a:buNone/>
            </a:pPr>
            <a:r>
              <a:rPr lang="en-US" sz="1800" b="1" dirty="0">
                <a:solidFill>
                  <a:srgbClr val="00B0F0"/>
                </a:solidFill>
                <a:latin typeface="Consolas" panose="020B0609020204030204" charset="0"/>
              </a:rPr>
              <a:t>True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2.3.1  类型转换与类型判断</a:t>
            </a:r>
            <a:endParaRPr lang="zh-CN" altLang="en-US"/>
          </a:p>
        </p:txBody>
      </p:sp>
      <p:sp>
        <p:nvSpPr>
          <p:cNvPr id="3" name="内容占位符 2"/>
          <p:cNvSpPr>
            <a:spLocks noGrp="1"/>
          </p:cNvSpPr>
          <p:nvPr>
            <p:ph idx="1"/>
          </p:nvPr>
        </p:nvSpPr>
        <p:spPr/>
        <p:txBody>
          <a:bodyPr>
            <a:normAutofit fontScale="92500" lnSpcReduction="10000"/>
          </a:bodyPr>
          <a:lstStyle/>
          <a:p>
            <a:pPr fontAlgn="auto">
              <a:lnSpc>
                <a:spcPct val="100000"/>
              </a:lnSpc>
              <a:spcBef>
                <a:spcPts val="0"/>
              </a:spcBef>
              <a:buFont typeface="Arial" panose="020B0604020202020204" pitchFamily="34" charset="0"/>
              <a:buChar char="•"/>
            </a:pPr>
            <a:r>
              <a:rPr lang="zh-CN" altLang="en-US" sz="2400" b="1" dirty="0">
                <a:latin typeface="Consolas" panose="020B0609020204030204" charset="0"/>
                <a:cs typeface="Consolas" panose="020B0609020204030204" charset="0"/>
              </a:rPr>
              <a:t>内置函数eval()用来</a:t>
            </a:r>
            <a:r>
              <a:rPr lang="zh-CN" altLang="en-US" sz="2400" b="1" dirty="0">
                <a:solidFill>
                  <a:srgbClr val="FF0000"/>
                </a:solidFill>
                <a:latin typeface="Consolas" panose="020B0609020204030204" charset="0"/>
                <a:cs typeface="Consolas" panose="020B0609020204030204" charset="0"/>
              </a:rPr>
              <a:t>计算字符串</a:t>
            </a:r>
            <a:r>
              <a:rPr lang="zh-CN" altLang="en-US" sz="2400" b="1" dirty="0">
                <a:latin typeface="Consolas" panose="020B0609020204030204" charset="0"/>
                <a:cs typeface="Consolas" panose="020B0609020204030204" charset="0"/>
              </a:rPr>
              <a:t>的值，在有些场合也可以用来</a:t>
            </a:r>
            <a:r>
              <a:rPr lang="zh-CN" altLang="en-US" sz="2400" b="1" dirty="0">
                <a:solidFill>
                  <a:srgbClr val="FF0000"/>
                </a:solidFill>
                <a:latin typeface="Consolas" panose="020B0609020204030204" charset="0"/>
                <a:cs typeface="Consolas" panose="020B0609020204030204" charset="0"/>
              </a:rPr>
              <a:t>实现类型转换</a:t>
            </a:r>
            <a:r>
              <a:rPr lang="zh-CN" altLang="en-US" sz="2400" b="1" dirty="0">
                <a:latin typeface="Consolas" panose="020B0609020204030204" charset="0"/>
                <a:cs typeface="Consolas" panose="020B0609020204030204" charset="0"/>
              </a:rPr>
              <a:t>的功能。</a:t>
            </a:r>
            <a:endParaRPr lang="zh-CN" altLang="en-US" sz="2000" b="1" dirty="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b="1" dirty="0">
              <a:latin typeface="Consolas" panose="020B0609020204030204" charset="0"/>
              <a:cs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cs typeface="Consolas" panose="020B0609020204030204" charset="0"/>
              </a:rPr>
              <a:t>&gt;&gt;&gt; eval('3+5')</a:t>
            </a:r>
          </a:p>
          <a:p>
            <a:pPr marL="0" indent="0" fontAlgn="auto">
              <a:lnSpc>
                <a:spcPct val="100000"/>
              </a:lnSpc>
              <a:spcBef>
                <a:spcPts val="0"/>
              </a:spcBef>
              <a:buNone/>
            </a:pPr>
            <a:r>
              <a:rPr lang="zh-CN" altLang="en-US" sz="2000" b="1" dirty="0" smtClean="0">
                <a:solidFill>
                  <a:srgbClr val="00B0F0"/>
                </a:solidFill>
                <a:latin typeface="Consolas" panose="020B0609020204030204" charset="0"/>
                <a:cs typeface="Consolas" panose="020B0609020204030204" charset="0"/>
              </a:rPr>
              <a:t>8</a:t>
            </a:r>
            <a:endParaRPr lang="en-US" altLang="zh-CN" sz="2000" b="1" dirty="0" smtClean="0">
              <a:solidFill>
                <a:srgbClr val="00B0F0"/>
              </a:solidFill>
              <a:latin typeface="Consolas" panose="020B0609020204030204" charset="0"/>
              <a:cs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cs typeface="Consolas" panose="020B0609020204030204" charset="0"/>
              </a:rPr>
              <a:t>&gt;&gt;&gt; eval</a:t>
            </a:r>
            <a:r>
              <a:rPr lang="zh-CN" altLang="en-US" sz="2000" b="1" dirty="0" smtClean="0">
                <a:latin typeface="Consolas" panose="020B0609020204030204" charset="0"/>
                <a:cs typeface="Consolas" panose="020B0609020204030204" charset="0"/>
              </a:rPr>
              <a:t>(</a:t>
            </a:r>
            <a:r>
              <a:rPr lang="en-US" altLang="zh-CN" sz="2000" b="1" dirty="0" smtClean="0">
                <a:latin typeface="Consolas" panose="020B0609020204030204" charset="0"/>
                <a:cs typeface="Consolas" panose="020B0609020204030204" charset="0"/>
              </a:rPr>
              <a:t>b</a:t>
            </a:r>
            <a:r>
              <a:rPr lang="zh-CN" altLang="en-US" sz="2000" b="1" dirty="0" smtClean="0">
                <a:latin typeface="Consolas" panose="020B0609020204030204" charset="0"/>
                <a:cs typeface="Consolas" panose="020B0609020204030204" charset="0"/>
              </a:rPr>
              <a:t>‘3+5’) </a:t>
            </a:r>
            <a:r>
              <a:rPr lang="en-US" altLang="zh-CN" sz="2000" b="1" dirty="0" smtClean="0">
                <a:latin typeface="Consolas" panose="020B0609020204030204" charset="0"/>
                <a:cs typeface="Consolas" panose="020B0609020204030204" charset="0"/>
              </a:rPr>
              <a:t>#</a:t>
            </a:r>
            <a:r>
              <a:rPr lang="zh-CN" altLang="en-US" sz="2000" b="1" dirty="0" smtClean="0">
                <a:latin typeface="Consolas" panose="020B0609020204030204" charset="0"/>
                <a:cs typeface="Consolas" panose="020B0609020204030204" charset="0"/>
              </a:rPr>
              <a:t>字节串</a:t>
            </a:r>
            <a:endParaRPr lang="zh-CN" altLang="en-US" sz="2000" b="1" dirty="0">
              <a:latin typeface="Consolas" panose="020B0609020204030204" charset="0"/>
              <a:cs typeface="Consolas" panose="020B0609020204030204" charset="0"/>
            </a:endParaRPr>
          </a:p>
          <a:p>
            <a:pPr marL="0" indent="0" fontAlgn="auto">
              <a:lnSpc>
                <a:spcPct val="100000"/>
              </a:lnSpc>
              <a:spcBef>
                <a:spcPts val="0"/>
              </a:spcBef>
              <a:buNone/>
            </a:pPr>
            <a:r>
              <a:rPr lang="zh-CN" altLang="en-US" sz="2000" b="1" dirty="0">
                <a:solidFill>
                  <a:srgbClr val="00B0F0"/>
                </a:solidFill>
                <a:latin typeface="Consolas" panose="020B0609020204030204" charset="0"/>
                <a:cs typeface="Consolas" panose="020B0609020204030204" charset="0"/>
              </a:rPr>
              <a:t>8</a:t>
            </a:r>
            <a:endParaRPr lang="zh-CN" altLang="en-US" sz="2000" b="1" dirty="0">
              <a:latin typeface="Consolas" panose="020B0609020204030204" charset="0"/>
              <a:cs typeface="Consolas" panose="020B0609020204030204" charset="0"/>
            </a:endParaRPr>
          </a:p>
          <a:p>
            <a:pPr marL="0" indent="0" fontAlgn="auto">
              <a:lnSpc>
                <a:spcPct val="100000"/>
              </a:lnSpc>
              <a:spcBef>
                <a:spcPts val="0"/>
              </a:spcBef>
              <a:buNone/>
            </a:pPr>
            <a:r>
              <a:rPr lang="zh-CN" altLang="en-US" sz="2000" b="1" dirty="0" smtClean="0">
                <a:latin typeface="Consolas" panose="020B0609020204030204" charset="0"/>
                <a:cs typeface="Consolas" panose="020B0609020204030204" charset="0"/>
              </a:rPr>
              <a:t>&gt;&gt;&gt; </a:t>
            </a:r>
            <a:r>
              <a:rPr lang="zh-CN" altLang="en-US" sz="2000" b="1" dirty="0">
                <a:latin typeface="Consolas" panose="020B0609020204030204" charset="0"/>
                <a:cs typeface="Consolas" panose="020B0609020204030204" charset="0"/>
              </a:rPr>
              <a:t>eval('9')                  #把数字字符串转换为数字</a:t>
            </a:r>
          </a:p>
          <a:p>
            <a:pPr marL="0" indent="0" fontAlgn="auto">
              <a:lnSpc>
                <a:spcPct val="100000"/>
              </a:lnSpc>
              <a:spcBef>
                <a:spcPts val="0"/>
              </a:spcBef>
              <a:buNone/>
            </a:pPr>
            <a:r>
              <a:rPr lang="zh-CN" altLang="en-US" sz="2000" b="1" dirty="0">
                <a:solidFill>
                  <a:srgbClr val="00B0F0"/>
                </a:solidFill>
                <a:latin typeface="Consolas" panose="020B0609020204030204" charset="0"/>
                <a:cs typeface="Consolas" panose="020B0609020204030204" charset="0"/>
              </a:rPr>
              <a:t>9</a:t>
            </a:r>
            <a:endParaRPr lang="zh-CN" altLang="en-US" sz="2000" b="1" dirty="0">
              <a:latin typeface="Consolas" panose="020B0609020204030204" charset="0"/>
              <a:cs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cs typeface="Consolas" panose="020B0609020204030204" charset="0"/>
              </a:rPr>
              <a:t>&gt;&gt;&gt; eval('09')                 #抛出异常，不允许以0开头的数字</a:t>
            </a:r>
          </a:p>
          <a:p>
            <a:pPr marL="0" indent="0" fontAlgn="auto">
              <a:lnSpc>
                <a:spcPct val="100000"/>
              </a:lnSpc>
              <a:spcBef>
                <a:spcPts val="0"/>
              </a:spcBef>
              <a:buNone/>
            </a:pPr>
            <a:r>
              <a:rPr lang="zh-CN" altLang="en-US" sz="2000" b="1" dirty="0">
                <a:solidFill>
                  <a:srgbClr val="FF0000"/>
                </a:solidFill>
                <a:latin typeface="Consolas" panose="020B0609020204030204" charset="0"/>
                <a:cs typeface="Consolas" panose="020B0609020204030204" charset="0"/>
              </a:rPr>
              <a:t>SyntaxError: invalid token</a:t>
            </a:r>
            <a:endParaRPr lang="zh-CN" altLang="en-US" sz="2000" b="1" dirty="0">
              <a:latin typeface="Consolas" panose="020B0609020204030204" charset="0"/>
              <a:cs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cs typeface="Consolas" panose="020B0609020204030204" charset="0"/>
              </a:rPr>
              <a:t>&gt;&gt;&gt; int('09')                  #这样转换是可以的</a:t>
            </a:r>
          </a:p>
          <a:p>
            <a:pPr marL="0" indent="0" fontAlgn="auto">
              <a:lnSpc>
                <a:spcPct val="100000"/>
              </a:lnSpc>
              <a:spcBef>
                <a:spcPts val="0"/>
              </a:spcBef>
              <a:buNone/>
            </a:pPr>
            <a:r>
              <a:rPr lang="zh-CN" altLang="en-US" sz="2000" b="1" dirty="0">
                <a:solidFill>
                  <a:srgbClr val="00B0F0"/>
                </a:solidFill>
                <a:latin typeface="Consolas" panose="020B0609020204030204" charset="0"/>
                <a:cs typeface="Consolas" panose="020B0609020204030204" charset="0"/>
              </a:rPr>
              <a:t>9</a:t>
            </a:r>
            <a:endParaRPr lang="zh-CN" altLang="en-US" sz="2000" b="1" dirty="0">
              <a:latin typeface="Consolas" panose="020B0609020204030204" charset="0"/>
              <a:cs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cs typeface="Consolas" panose="020B0609020204030204" charset="0"/>
              </a:rPr>
              <a:t>&gt;&gt;&gt; list(str([1, 2, 3, 4]))    #字符串中每个字符都变为列表中的元素</a:t>
            </a:r>
          </a:p>
          <a:p>
            <a:pPr marL="0" indent="0" fontAlgn="auto">
              <a:lnSpc>
                <a:spcPct val="100000"/>
              </a:lnSpc>
              <a:spcBef>
                <a:spcPts val="0"/>
              </a:spcBef>
              <a:buNone/>
            </a:pPr>
            <a:r>
              <a:rPr lang="zh-CN" altLang="en-US" sz="2000" b="1" dirty="0">
                <a:solidFill>
                  <a:srgbClr val="00B0F0"/>
                </a:solidFill>
                <a:latin typeface="Consolas" panose="020B0609020204030204" charset="0"/>
                <a:cs typeface="Consolas" panose="020B0609020204030204" charset="0"/>
              </a:rPr>
              <a:t>['[', '1', ',', ' ', '2', ',', ' ', '3', ',', ' ', '4', ']']</a:t>
            </a:r>
            <a:endParaRPr lang="zh-CN" altLang="en-US" sz="2000" b="1" dirty="0">
              <a:latin typeface="Consolas" panose="020B0609020204030204" charset="0"/>
              <a:cs typeface="Consolas" panose="020B0609020204030204" charset="0"/>
            </a:endParaRPr>
          </a:p>
          <a:p>
            <a:pPr marL="0" indent="0" fontAlgn="auto">
              <a:lnSpc>
                <a:spcPct val="100000"/>
              </a:lnSpc>
              <a:spcBef>
                <a:spcPts val="0"/>
              </a:spcBef>
              <a:buNone/>
            </a:pPr>
            <a:r>
              <a:rPr lang="zh-CN" altLang="en-US" sz="2000" b="1" dirty="0">
                <a:latin typeface="Consolas" panose="020B0609020204030204" charset="0"/>
                <a:cs typeface="Consolas" panose="020B0609020204030204" charset="0"/>
              </a:rPr>
              <a:t>&gt;&gt;&gt; eval(str([1, 2, 3, 4]))    #字符串求值</a:t>
            </a:r>
          </a:p>
          <a:p>
            <a:pPr marL="0" indent="0" fontAlgn="auto">
              <a:lnSpc>
                <a:spcPct val="100000"/>
              </a:lnSpc>
              <a:spcBef>
                <a:spcPts val="0"/>
              </a:spcBef>
              <a:buNone/>
            </a:pPr>
            <a:r>
              <a:rPr lang="zh-CN" altLang="en-US" sz="2000" b="1" dirty="0">
                <a:solidFill>
                  <a:srgbClr val="00B0F0"/>
                </a:solidFill>
                <a:latin typeface="Consolas" panose="020B0609020204030204" charset="0"/>
                <a:cs typeface="Consolas" panose="020B0609020204030204" charset="0"/>
              </a:rPr>
              <a:t>[1, 2, 3, 4]</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271589" y="7938"/>
            <a:ext cx="7094646" cy="900112"/>
          </a:xfrm>
        </p:spPr>
        <p:txBody>
          <a:bodyPr/>
          <a:lstStyle/>
          <a:p>
            <a:r>
              <a:rPr lang="en-US" altLang="zh-CN" b="1" smtClean="0">
                <a:solidFill>
                  <a:srgbClr val="FF0000"/>
                </a:solidFill>
              </a:rPr>
              <a:t>eval()</a:t>
            </a:r>
            <a:r>
              <a:rPr lang="zh-CN" altLang="en-US" b="1" smtClean="0">
                <a:solidFill>
                  <a:srgbClr val="FF0000"/>
                </a:solidFill>
              </a:rPr>
              <a:t>函数</a:t>
            </a:r>
          </a:p>
        </p:txBody>
      </p:sp>
      <p:sp>
        <p:nvSpPr>
          <p:cNvPr id="20483" name="内容占位符 2"/>
          <p:cNvSpPr>
            <a:spLocks noGrp="1"/>
          </p:cNvSpPr>
          <p:nvPr>
            <p:ph idx="1"/>
          </p:nvPr>
        </p:nvSpPr>
        <p:spPr>
          <a:xfrm>
            <a:off x="855663" y="1202147"/>
            <a:ext cx="9602787" cy="3294063"/>
          </a:xfrm>
        </p:spPr>
        <p:txBody>
          <a:bodyPr/>
          <a:lstStyle/>
          <a:p>
            <a:r>
              <a:rPr lang="en-US" altLang="zh-CN" b="1" dirty="0" err="1" smtClean="0">
                <a:solidFill>
                  <a:srgbClr val="0070C0"/>
                </a:solidFill>
              </a:rPr>
              <a:t>eval</a:t>
            </a:r>
            <a:r>
              <a:rPr lang="en-US" altLang="zh-CN" b="1" dirty="0" smtClean="0">
                <a:solidFill>
                  <a:srgbClr val="0070C0"/>
                </a:solidFill>
              </a:rPr>
              <a:t>("4*4"+"2+3"+"43"+"3*2")</a:t>
            </a:r>
            <a:r>
              <a:rPr lang="zh-CN" altLang="zh-CN" b="1" dirty="0" smtClean="0">
                <a:solidFill>
                  <a:srgbClr val="0070C0"/>
                </a:solidFill>
              </a:rPr>
              <a:t>的结果是</a:t>
            </a:r>
            <a:r>
              <a:rPr lang="en-US" altLang="zh-CN" b="1" dirty="0" smtClean="0">
                <a:solidFill>
                  <a:srgbClr val="0070C0"/>
                </a:solidFill>
              </a:rPr>
              <a:t>70</a:t>
            </a:r>
            <a:r>
              <a:rPr lang="zh-CN" altLang="zh-CN" b="1" dirty="0" smtClean="0">
                <a:solidFill>
                  <a:srgbClr val="0070C0"/>
                </a:solidFill>
              </a:rPr>
              <a:t>，还是</a:t>
            </a:r>
            <a:r>
              <a:rPr lang="en-US" altLang="zh-CN" b="1" dirty="0" smtClean="0">
                <a:solidFill>
                  <a:srgbClr val="0070C0"/>
                </a:solidFill>
              </a:rPr>
              <a:t>7034</a:t>
            </a:r>
            <a:r>
              <a:rPr lang="zh-CN" altLang="zh-CN" b="1" dirty="0" smtClean="0">
                <a:solidFill>
                  <a:srgbClr val="0070C0"/>
                </a:solidFill>
              </a:rPr>
              <a:t>？为什么？</a:t>
            </a:r>
          </a:p>
          <a:p>
            <a:r>
              <a:rPr lang="en-US" altLang="zh-CN" b="1" dirty="0" err="1" smtClean="0">
                <a:solidFill>
                  <a:srgbClr val="0070C0"/>
                </a:solidFill>
              </a:rPr>
              <a:t>eval</a:t>
            </a:r>
            <a:r>
              <a:rPr lang="en-US" altLang="zh-CN" b="1" dirty="0" smtClean="0">
                <a:solidFill>
                  <a:srgbClr val="0070C0"/>
                </a:solidFill>
              </a:rPr>
              <a:t>()</a:t>
            </a:r>
            <a:r>
              <a:rPr lang="zh-CN" altLang="zh-CN" b="1" dirty="0" smtClean="0">
                <a:solidFill>
                  <a:srgbClr val="0070C0"/>
                </a:solidFill>
              </a:rPr>
              <a:t>是将字符串</a:t>
            </a:r>
            <a:r>
              <a:rPr lang="en-US" altLang="zh-CN" b="1" dirty="0" smtClean="0">
                <a:solidFill>
                  <a:srgbClr val="0070C0"/>
                </a:solidFill>
              </a:rPr>
              <a:t>string</a:t>
            </a:r>
            <a:r>
              <a:rPr lang="zh-CN" altLang="zh-CN" b="1" dirty="0" smtClean="0">
                <a:solidFill>
                  <a:srgbClr val="0070C0"/>
                </a:solidFill>
              </a:rPr>
              <a:t>对象转化为有效的表达式参与求值运算返回计算结果。</a:t>
            </a:r>
          </a:p>
          <a:p>
            <a:endParaRPr lang="zh-CN" altLang="en-US" dirty="0" smtClean="0"/>
          </a:p>
        </p:txBody>
      </p:sp>
      <p:pic>
        <p:nvPicPr>
          <p:cNvPr id="20484" name="图片 3" descr="C:\Users\lenovo\AppData\Roaming\Tencent\Users\79737484\QQ\WinTemp\RichOle\5XU(3PP17PXJV)G2E1O(K$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9" y="3257550"/>
            <a:ext cx="76327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07514"/>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2.1.1  </a:t>
            </a:r>
            <a:r>
              <a:rPr lang="zh-CN" altLang="en-US" b="1"/>
              <a:t>常量与变量</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24577" name="文本占位符 21505"/>
          <p:cNvSpPr>
            <a:spLocks noGrp="1"/>
          </p:cNvSpPr>
          <p:nvPr>
            <p:ph idx="1"/>
          </p:nvPr>
        </p:nvSpPr>
        <p:spPr/>
        <p:txBody>
          <a:bodyPr anchor="t"/>
          <a:lstStyle/>
          <a:p>
            <a:pPr defTabSz="914400" fontAlgn="auto">
              <a:lnSpc>
                <a:spcPct val="150000"/>
              </a:lnSpc>
              <a:spcBef>
                <a:spcPts val="600"/>
              </a:spcBef>
              <a:spcAft>
                <a:spcPts val="600"/>
              </a:spcAft>
              <a:buSzPct val="90000"/>
              <a:buFont typeface="Wingdings" panose="05000000000000000000" charset="0"/>
              <a:buChar char="§"/>
            </a:pPr>
            <a:r>
              <a:rPr lang="zh-CN" altLang="en-US" sz="2400" b="1" dirty="0" smtClean="0">
                <a:latin typeface="宋体" panose="02010600030101010101" pitchFamily="2" charset="-122"/>
              </a:rPr>
              <a:t>变量：在</a:t>
            </a:r>
            <a:r>
              <a:rPr lang="en-US" altLang="zh-CN" sz="2400" b="1" dirty="0">
                <a:latin typeface="宋体" panose="02010600030101010101" pitchFamily="2" charset="-122"/>
              </a:rPr>
              <a:t>Python</a:t>
            </a:r>
            <a:r>
              <a:rPr lang="zh-CN" altLang="en-US" sz="2400" b="1" dirty="0">
                <a:latin typeface="宋体" panose="02010600030101010101" pitchFamily="2" charset="-122"/>
              </a:rPr>
              <a:t>中，</a:t>
            </a:r>
            <a:r>
              <a:rPr lang="zh-CN" altLang="en-US" sz="2400" b="1" dirty="0">
                <a:solidFill>
                  <a:srgbClr val="FF0000"/>
                </a:solidFill>
                <a:latin typeface="宋体" panose="02010600030101010101" pitchFamily="2" charset="-122"/>
              </a:rPr>
              <a:t>不需要事先声明变量名及其类型</a:t>
            </a:r>
            <a:r>
              <a:rPr lang="zh-CN" altLang="en-US" sz="2400" b="1" dirty="0">
                <a:latin typeface="宋体" panose="02010600030101010101" pitchFamily="2" charset="-122"/>
              </a:rPr>
              <a:t>，直接赋值即可创建各种类型的对象变量。</a:t>
            </a:r>
            <a:r>
              <a:rPr lang="zh-CN" altLang="en-US" sz="2400" b="1" dirty="0">
                <a:latin typeface="宋体" panose="02010600030101010101" pitchFamily="2" charset="-122"/>
                <a:sym typeface="Arial" panose="020B0604020202020204" charset="-122"/>
              </a:rPr>
              <a:t>这一点适用于</a:t>
            </a:r>
            <a:r>
              <a:rPr lang="en-US" altLang="zh-CN" sz="2400" b="1" dirty="0">
                <a:latin typeface="宋体" panose="02010600030101010101" pitchFamily="2" charset="-122"/>
                <a:sym typeface="Arial" panose="020B0604020202020204" charset="-122"/>
              </a:rPr>
              <a:t>Python</a:t>
            </a:r>
            <a:r>
              <a:rPr lang="zh-CN" altLang="en-US" sz="2400" b="1" dirty="0">
                <a:latin typeface="宋体" panose="02010600030101010101" pitchFamily="2" charset="-122"/>
                <a:sym typeface="Arial" panose="020B0604020202020204" charset="-122"/>
              </a:rPr>
              <a:t>任意类型的对象。</a:t>
            </a:r>
            <a:endParaRPr lang="zh-CN" altLang="en-US" sz="2400" b="1" dirty="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b="1" dirty="0">
                <a:latin typeface="宋体" panose="02010600030101010101" pitchFamily="2" charset="-122"/>
              </a:rPr>
              <a:t>例如语句</a:t>
            </a:r>
          </a:p>
          <a:p>
            <a:pPr defTabSz="914400" fontAlgn="auto">
              <a:lnSpc>
                <a:spcPct val="150000"/>
              </a:lnSpc>
              <a:spcBef>
                <a:spcPts val="600"/>
              </a:spcBef>
              <a:spcAft>
                <a:spcPts val="600"/>
              </a:spcAft>
              <a:buSzPct val="90000"/>
              <a:buFont typeface="Wingdings" panose="05000000000000000000" pitchFamily="2" charset="2"/>
              <a:buNone/>
            </a:pPr>
            <a:r>
              <a:rPr lang="en-US" altLang="zh-CN" sz="1800" b="1" dirty="0">
                <a:latin typeface="Consolas" panose="020B0609020204030204" charset="0"/>
              </a:rPr>
              <a:t>&gt;&gt;&gt; x = 3</a:t>
            </a:r>
          </a:p>
          <a:p>
            <a:pPr defTabSz="914400" fontAlgn="auto">
              <a:lnSpc>
                <a:spcPct val="150000"/>
              </a:lnSpc>
              <a:spcBef>
                <a:spcPts val="600"/>
              </a:spcBef>
              <a:spcAft>
                <a:spcPts val="600"/>
              </a:spcAft>
              <a:buSzPct val="90000"/>
              <a:buFont typeface="Wingdings" panose="05000000000000000000" pitchFamily="2" charset="2"/>
              <a:buNone/>
            </a:pPr>
            <a:r>
              <a:rPr lang="zh-CN" altLang="en-US" sz="2400" b="1" dirty="0">
                <a:latin typeface="宋体" panose="02010600030101010101" pitchFamily="2" charset="-122"/>
              </a:rPr>
              <a:t>创建了整型变量</a:t>
            </a:r>
            <a:r>
              <a:rPr lang="en-US" altLang="zh-CN" sz="2400" b="1" dirty="0">
                <a:latin typeface="宋体" panose="02010600030101010101" pitchFamily="2" charset="-122"/>
              </a:rPr>
              <a:t>x</a:t>
            </a:r>
            <a:r>
              <a:rPr lang="zh-CN" altLang="en-US" sz="2400" b="1" dirty="0">
                <a:latin typeface="宋体" panose="02010600030101010101" pitchFamily="2" charset="-122"/>
              </a:rPr>
              <a:t>，并赋值为</a:t>
            </a:r>
            <a:r>
              <a:rPr lang="en-US" altLang="zh-CN" sz="2400" b="1" dirty="0">
                <a:latin typeface="宋体" panose="02010600030101010101" pitchFamily="2" charset="-122"/>
              </a:rPr>
              <a:t>3</a:t>
            </a:r>
            <a:r>
              <a:rPr lang="zh-CN" altLang="en-US" sz="2400" b="1" dirty="0">
                <a:latin typeface="宋体" panose="02010600030101010101" pitchFamily="2" charset="-122"/>
              </a:rPr>
              <a:t>，再例如语句</a:t>
            </a:r>
          </a:p>
          <a:p>
            <a:pPr defTabSz="914400" fontAlgn="auto">
              <a:lnSpc>
                <a:spcPct val="150000"/>
              </a:lnSpc>
              <a:spcBef>
                <a:spcPts val="600"/>
              </a:spcBef>
              <a:spcAft>
                <a:spcPts val="600"/>
              </a:spcAft>
              <a:buSzPct val="90000"/>
              <a:buFont typeface="Wingdings" panose="05000000000000000000" pitchFamily="2" charset="2"/>
              <a:buNone/>
            </a:pPr>
            <a:r>
              <a:rPr lang="en-US" altLang="zh-CN" sz="1800" b="1" dirty="0">
                <a:latin typeface="Consolas" panose="020B0609020204030204" charset="0"/>
              </a:rPr>
              <a:t>&gt;&gt;&gt; x = 'Hello world.'</a:t>
            </a:r>
          </a:p>
          <a:p>
            <a:pPr defTabSz="914400" fontAlgn="auto">
              <a:lnSpc>
                <a:spcPct val="150000"/>
              </a:lnSpc>
              <a:spcBef>
                <a:spcPts val="600"/>
              </a:spcBef>
              <a:spcAft>
                <a:spcPts val="600"/>
              </a:spcAft>
              <a:buSzPct val="90000"/>
              <a:buFont typeface="Wingdings" panose="05000000000000000000" pitchFamily="2" charset="2"/>
              <a:buNone/>
            </a:pPr>
            <a:r>
              <a:rPr lang="zh-CN" altLang="en-US" sz="2400" b="1" dirty="0">
                <a:latin typeface="宋体" panose="02010600030101010101" pitchFamily="2" charset="-122"/>
              </a:rPr>
              <a:t>创建了字符串变量</a:t>
            </a:r>
            <a:r>
              <a:rPr lang="en-US" altLang="zh-CN" sz="2400" b="1" dirty="0">
                <a:latin typeface="宋体" panose="02010600030101010101" pitchFamily="2" charset="-122"/>
              </a:rPr>
              <a:t>x</a:t>
            </a:r>
            <a:r>
              <a:rPr lang="zh-CN" altLang="en-US" sz="2400" b="1" dirty="0">
                <a:latin typeface="宋体" panose="02010600030101010101" pitchFamily="2" charset="-122"/>
              </a:rPr>
              <a:t>，并赋值为</a:t>
            </a:r>
            <a:r>
              <a:rPr lang="en-US" altLang="zh-CN" sz="2400" b="1" dirty="0">
                <a:latin typeface="宋体" panose="02010600030101010101" pitchFamily="2" charset="-122"/>
              </a:rPr>
              <a:t>'Hello world.'</a:t>
            </a:r>
            <a:r>
              <a:rPr lang="zh-CN" altLang="en-US" sz="2400" b="1" dirty="0">
                <a:latin typeface="宋体" panose="02010600030101010101" pitchFamily="2" charset="-122"/>
              </a:rPr>
              <a:t>。</a:t>
            </a:r>
          </a:p>
        </p:txBody>
      </p:sp>
      <p:sp>
        <p:nvSpPr>
          <p:cNvPr id="5" name="线形标注 1 1"/>
          <p:cNvSpPr/>
          <p:nvPr/>
        </p:nvSpPr>
        <p:spPr>
          <a:xfrm>
            <a:off x="3147695" y="2898775"/>
            <a:ext cx="2638425" cy="555625"/>
          </a:xfrm>
          <a:prstGeom prst="borderCallout1">
            <a:avLst>
              <a:gd name="adj1" fmla="val 51258"/>
              <a:gd name="adj2" fmla="val -2022"/>
              <a:gd name="adj3" fmla="val 112500"/>
              <a:gd name="adj4" fmla="val -38333"/>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b="1" strike="noStrike" noProof="1">
                <a:solidFill>
                  <a:srgbClr val="7030A0"/>
                </a:solidFill>
              </a:rPr>
              <a:t>凭空出现一个整型变量</a:t>
            </a:r>
            <a:r>
              <a:rPr lang="en-US" altLang="zh-CN" b="1" strike="noStrike" noProof="1">
                <a:solidFill>
                  <a:srgbClr val="7030A0"/>
                </a:solidFill>
              </a:rPr>
              <a:t>x</a:t>
            </a:r>
          </a:p>
        </p:txBody>
      </p:sp>
      <p:sp>
        <p:nvSpPr>
          <p:cNvPr id="6" name="线形标注 1 2"/>
          <p:cNvSpPr/>
          <p:nvPr/>
        </p:nvSpPr>
        <p:spPr>
          <a:xfrm>
            <a:off x="4857433" y="4488815"/>
            <a:ext cx="4067175" cy="555625"/>
          </a:xfrm>
          <a:prstGeom prst="borderCallout1">
            <a:avLst>
              <a:gd name="adj1" fmla="val 51258"/>
              <a:gd name="adj2" fmla="val -1468"/>
              <a:gd name="adj3" fmla="val 60068"/>
              <a:gd name="adj4" fmla="val -27181"/>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b="1" strike="noStrike" noProof="1">
                <a:solidFill>
                  <a:srgbClr val="7030A0"/>
                </a:solidFill>
                <a:ea typeface="宋体" panose="02010600030101010101" pitchFamily="2" charset="-122"/>
              </a:rPr>
              <a:t>新的字符串变量，再也不是原来的</a:t>
            </a:r>
            <a:r>
              <a:rPr lang="en-US" altLang="zh-CN" b="1" strike="noStrike" noProof="1">
                <a:solidFill>
                  <a:srgbClr val="7030A0"/>
                </a:solidFill>
                <a:ea typeface="宋体" panose="02010600030101010101" pitchFamily="2" charset="-122"/>
              </a:rPr>
              <a:t>x</a:t>
            </a:r>
            <a:r>
              <a:rPr lang="zh-CN" altLang="en-US" b="1" strike="noStrike" noProof="1">
                <a:solidFill>
                  <a:srgbClr val="7030A0"/>
                </a:solidFill>
                <a:ea typeface="宋体" panose="02010600030101010101" pitchFamily="2" charset="-122"/>
              </a:rPr>
              <a:t>了</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内容占位符 3" descr="C:\Users\lenovo\AppData\Roaming\Tencent\Users\79737484\QQ\WinTemp\RichOle\2YI7]3IV@~W`{~LWO]EB$A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055688" y="949325"/>
            <a:ext cx="9144000" cy="4895850"/>
          </a:xfrm>
        </p:spPr>
      </p:pic>
      <p:sp>
        <p:nvSpPr>
          <p:cNvPr id="21507" name="标题 1"/>
          <p:cNvSpPr>
            <a:spLocks noGrp="1"/>
          </p:cNvSpPr>
          <p:nvPr>
            <p:ph type="title"/>
          </p:nvPr>
        </p:nvSpPr>
        <p:spPr>
          <a:xfrm>
            <a:off x="1271588" y="7938"/>
            <a:ext cx="9602787" cy="1047750"/>
          </a:xfrm>
        </p:spPr>
        <p:txBody>
          <a:bodyPr/>
          <a:lstStyle/>
          <a:p>
            <a:r>
              <a:rPr lang="en-US" altLang="zh-CN" b="1" smtClean="0">
                <a:solidFill>
                  <a:srgbClr val="FF0000"/>
                </a:solidFill>
              </a:rPr>
              <a:t>eval()</a:t>
            </a:r>
            <a:r>
              <a:rPr lang="zh-CN" altLang="en-US" b="1" smtClean="0">
                <a:solidFill>
                  <a:srgbClr val="FF0000"/>
                </a:solidFill>
              </a:rPr>
              <a:t>函数</a:t>
            </a:r>
          </a:p>
        </p:txBody>
      </p:sp>
      <p:sp>
        <p:nvSpPr>
          <p:cNvPr id="21508" name="文本框 5"/>
          <p:cNvSpPr txBox="1">
            <a:spLocks noChangeArrowheads="1"/>
          </p:cNvSpPr>
          <p:nvPr/>
        </p:nvSpPr>
        <p:spPr bwMode="auto">
          <a:xfrm>
            <a:off x="1200150" y="5661025"/>
            <a:ext cx="757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800" b="1"/>
              <a:t>print(str.format(“</a:t>
            </a:r>
            <a:r>
              <a:rPr lang="zh-CN" altLang="en-US" sz="1800" b="1"/>
              <a:t>这个球的表面积为：</a:t>
            </a:r>
            <a:r>
              <a:rPr lang="en-US" altLang="zh-CN" sz="1800" b="1"/>
              <a:t>{0:2.2f}</a:t>
            </a:r>
            <a:r>
              <a:rPr lang="zh-CN" altLang="en-US" sz="1800" b="1"/>
              <a:t>，体积为：</a:t>
            </a:r>
            <a:r>
              <a:rPr lang="en-US" altLang="zh-CN" sz="1800" b="1"/>
              <a:t>{1:2.2f}”,s,v))</a:t>
            </a:r>
            <a:endParaRPr lang="zh-CN" altLang="en-US" sz="1800" b="1"/>
          </a:p>
        </p:txBody>
      </p:sp>
    </p:spTree>
    <p:extLst>
      <p:ext uri="{BB962C8B-B14F-4D97-AF65-F5344CB8AC3E}">
        <p14:creationId xmlns:p14="http://schemas.microsoft.com/office/powerpoint/2010/main" val="2650267383"/>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2.3.2  最值与求和</a:t>
            </a:r>
          </a:p>
        </p:txBody>
      </p:sp>
      <p:sp>
        <p:nvSpPr>
          <p:cNvPr id="3" name="Content Placeholder 2"/>
          <p:cNvSpPr>
            <a:spLocks noGrp="1"/>
          </p:cNvSpPr>
          <p:nvPr>
            <p:ph idx="1"/>
          </p:nvPr>
        </p:nvSpPr>
        <p:spPr>
          <a:xfrm>
            <a:off x="838200" y="1321435"/>
            <a:ext cx="11004550" cy="4639945"/>
          </a:xfrm>
        </p:spPr>
        <p:txBody>
          <a:bodyPr>
            <a:normAutofit/>
          </a:bodyPr>
          <a:lstStyle/>
          <a:p>
            <a:pPr fontAlgn="auto">
              <a:lnSpc>
                <a:spcPct val="100000"/>
              </a:lnSpc>
              <a:spcBef>
                <a:spcPts val="600"/>
              </a:spcBef>
              <a:buFont typeface="Wingdings" panose="05000000000000000000" charset="0"/>
              <a:buChar char=""/>
            </a:pPr>
            <a:r>
              <a:rPr lang="en-US" sz="2400" b="1" dirty="0"/>
              <a:t>max()、min()、sum()</a:t>
            </a:r>
            <a:r>
              <a:rPr lang="en-US" sz="2400" b="1" dirty="0" err="1"/>
              <a:t>这三个内置函数分别用于计算列表、元组或其他包含有限个元素的可迭代对象中所有元素最大值、最小值以及所有元素之和</a:t>
            </a:r>
            <a:r>
              <a:rPr lang="en-US" sz="2400" b="1" dirty="0"/>
              <a:t>。</a:t>
            </a:r>
          </a:p>
          <a:p>
            <a:pPr fontAlgn="auto">
              <a:lnSpc>
                <a:spcPct val="100000"/>
              </a:lnSpc>
              <a:spcBef>
                <a:spcPts val="600"/>
              </a:spcBef>
              <a:buFont typeface="Wingdings" panose="05000000000000000000" charset="0"/>
              <a:buChar char=""/>
            </a:pPr>
            <a:r>
              <a:rPr lang="en-US" sz="2400" b="1" dirty="0"/>
              <a:t>sum()</a:t>
            </a:r>
            <a:r>
              <a:rPr lang="en-US" sz="2400" b="1" dirty="0" err="1"/>
              <a:t>默认（可以通过start参数来改变）支持包含数值型元素的序列或可迭代对象，max</a:t>
            </a:r>
            <a:r>
              <a:rPr lang="en-US" sz="2400" b="1" dirty="0"/>
              <a:t>()</a:t>
            </a:r>
            <a:r>
              <a:rPr lang="en-US" sz="2400" b="1" dirty="0" err="1"/>
              <a:t>和min</a:t>
            </a:r>
            <a:r>
              <a:rPr lang="en-US" sz="2400" b="1" dirty="0"/>
              <a:t>()</a:t>
            </a:r>
            <a:r>
              <a:rPr lang="en-US" sz="2400" b="1" dirty="0" err="1"/>
              <a:t>则要求序列或可迭代对象中的元素之间可比较大小</a:t>
            </a:r>
            <a:r>
              <a:rPr lang="en-US" sz="2400" b="1" dirty="0"/>
              <a:t>。</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from random import </a:t>
            </a:r>
            <a:r>
              <a:rPr lang="en-US" sz="2000" b="1" dirty="0" err="1">
                <a:latin typeface="Consolas" panose="020B0609020204030204" charset="0"/>
              </a:rPr>
              <a:t>randint</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a = [</a:t>
            </a:r>
            <a:r>
              <a:rPr lang="en-US" sz="2000" b="1" dirty="0" err="1">
                <a:latin typeface="Consolas" panose="020B0609020204030204" charset="0"/>
              </a:rPr>
              <a:t>randint</a:t>
            </a:r>
            <a:r>
              <a:rPr lang="en-US" sz="2000" b="1" dirty="0">
                <a:latin typeface="Consolas" panose="020B0609020204030204" charset="0"/>
              </a:rPr>
              <a:t>(1,100) for </a:t>
            </a:r>
            <a:r>
              <a:rPr lang="en-US" sz="2000" b="1" dirty="0" err="1">
                <a:latin typeface="Consolas" panose="020B0609020204030204" charset="0"/>
              </a:rPr>
              <a:t>i</a:t>
            </a:r>
            <a:r>
              <a:rPr lang="en-US" sz="2000" b="1" dirty="0">
                <a:latin typeface="Consolas" panose="020B0609020204030204" charset="0"/>
              </a:rPr>
              <a:t> in range(10)]  #</a:t>
            </a:r>
            <a:r>
              <a:rPr lang="en-US" sz="2000" b="1" dirty="0">
                <a:solidFill>
                  <a:srgbClr val="FF0000"/>
                </a:solidFill>
                <a:latin typeface="Consolas" panose="020B0609020204030204" charset="0"/>
              </a:rPr>
              <a:t>包含10个[1,100]</a:t>
            </a:r>
            <a:r>
              <a:rPr lang="en-US" sz="2000" b="1" dirty="0" err="1">
                <a:solidFill>
                  <a:srgbClr val="FF0000"/>
                </a:solidFill>
                <a:latin typeface="Consolas" panose="020B0609020204030204" charset="0"/>
              </a:rPr>
              <a:t>之间随机数的列表</a:t>
            </a:r>
            <a:endParaRPr lang="en-US" sz="2000" b="1" dirty="0">
              <a:solidFill>
                <a:srgbClr val="FF0000"/>
              </a:solidFill>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print(max(a), min(a), sum(a))            #</a:t>
            </a:r>
            <a:r>
              <a:rPr lang="en-US" sz="2000" b="1" dirty="0" err="1">
                <a:latin typeface="Consolas" panose="020B0609020204030204" charset="0"/>
              </a:rPr>
              <a:t>最大值、最小值、所有元素之和</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sum(a) / </a:t>
            </a:r>
            <a:r>
              <a:rPr lang="en-US" sz="2000" b="1" dirty="0" err="1">
                <a:latin typeface="Consolas" panose="020B0609020204030204" charset="0"/>
              </a:rPr>
              <a:t>len</a:t>
            </a:r>
            <a:r>
              <a:rPr lang="en-US" sz="2000" b="1" dirty="0">
                <a:latin typeface="Consolas" panose="020B0609020204030204" charset="0"/>
              </a:rPr>
              <a:t>(a)                          #</a:t>
            </a:r>
            <a:r>
              <a:rPr lang="en-US" sz="2000" b="1" dirty="0" err="1">
                <a:latin typeface="Consolas" panose="020B0609020204030204" charset="0"/>
              </a:rPr>
              <a:t>平均值</a:t>
            </a:r>
            <a:endParaRPr lang="en-US" sz="2000" b="1" dirty="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2.3.2  最值与求和</a:t>
            </a:r>
            <a:endParaRPr lang="en-US"/>
          </a:p>
        </p:txBody>
      </p:sp>
      <p:sp>
        <p:nvSpPr>
          <p:cNvPr id="3" name="Content Placeholder 2"/>
          <p:cNvSpPr>
            <a:spLocks noGrp="1"/>
          </p:cNvSpPr>
          <p:nvPr>
            <p:ph idx="1"/>
          </p:nvPr>
        </p:nvSpPr>
        <p:spPr>
          <a:xfrm>
            <a:off x="822642" y="1138872"/>
            <a:ext cx="10515600" cy="5400040"/>
          </a:xfrm>
        </p:spPr>
        <p:txBody>
          <a:bodyPr>
            <a:normAutofit fontScale="85000" lnSpcReduction="20000"/>
          </a:bodyPr>
          <a:lstStyle/>
          <a:p>
            <a:pPr fontAlgn="auto">
              <a:lnSpc>
                <a:spcPct val="150000"/>
              </a:lnSpc>
              <a:buFont typeface="Wingdings" panose="05000000000000000000" charset="0"/>
              <a:buChar char=""/>
            </a:pPr>
            <a:r>
              <a:rPr lang="en-US" sz="2400" b="1" dirty="0" err="1"/>
              <a:t>函数max</a:t>
            </a:r>
            <a:r>
              <a:rPr lang="en-US" sz="2400" b="1" dirty="0"/>
              <a:t>()</a:t>
            </a:r>
            <a:r>
              <a:rPr lang="en-US" sz="2400" b="1" dirty="0" err="1"/>
              <a:t>和min</a:t>
            </a:r>
            <a:r>
              <a:rPr lang="en-US" sz="2400" b="1" dirty="0"/>
              <a:t>()还支持default参数和key参数，其中default参数用来指定可迭代对象为空时默认返回的最大值或最小值，</a:t>
            </a:r>
            <a:r>
              <a:rPr lang="en-US" sz="2400" b="1" dirty="0">
                <a:solidFill>
                  <a:srgbClr val="FF0000"/>
                </a:solidFill>
              </a:rPr>
              <a:t>而key参数用来指定比较大小的依据或规则</a:t>
            </a:r>
            <a:r>
              <a:rPr lang="en-US" sz="2400" b="1" dirty="0"/>
              <a:t>，</a:t>
            </a:r>
            <a:r>
              <a:rPr lang="en-US" sz="2400" b="1" dirty="0">
                <a:solidFill>
                  <a:srgbClr val="FF0000"/>
                </a:solidFill>
              </a:rPr>
              <a:t>可以是函数或lambda表达式。</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max</a:t>
            </a:r>
            <a:r>
              <a:rPr lang="en-US" sz="2000" b="1" dirty="0" smtClean="0">
                <a:latin typeface="Consolas" panose="020B0609020204030204" charset="0"/>
              </a:rPr>
              <a:t>([‘2’, ‘111’])               </a:t>
            </a:r>
            <a:r>
              <a:rPr lang="en-US" sz="2000" b="1" dirty="0">
                <a:latin typeface="Consolas" panose="020B0609020204030204" charset="0"/>
              </a:rPr>
              <a:t>#</a:t>
            </a:r>
            <a:r>
              <a:rPr lang="en-US" sz="2000" b="1" dirty="0" err="1" smtClean="0">
                <a:latin typeface="Consolas" panose="020B0609020204030204" charset="0"/>
              </a:rPr>
              <a:t>不指定排序规则</a:t>
            </a:r>
            <a:r>
              <a:rPr lang="zh-CN" altLang="en-US" sz="2000" b="1" dirty="0" smtClean="0">
                <a:latin typeface="Consolas" panose="020B0609020204030204" charset="0"/>
              </a:rPr>
              <a:t>，按</a:t>
            </a:r>
            <a:r>
              <a:rPr lang="en-US" altLang="zh-CN" sz="2000" b="1" dirty="0" smtClean="0">
                <a:latin typeface="Consolas" panose="020B0609020204030204" charset="0"/>
              </a:rPr>
              <a:t>ASCII</a:t>
            </a:r>
            <a:r>
              <a:rPr lang="zh-CN" altLang="en-US" sz="2000" b="1" dirty="0" smtClean="0">
                <a:latin typeface="Consolas" panose="020B0609020204030204" charset="0"/>
              </a:rPr>
              <a:t>码</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'2'</a:t>
            </a:r>
          </a:p>
          <a:p>
            <a:pPr marL="0" indent="0" fontAlgn="auto">
              <a:lnSpc>
                <a:spcPct val="100000"/>
              </a:lnSpc>
              <a:spcBef>
                <a:spcPts val="0"/>
              </a:spcBef>
              <a:buNone/>
            </a:pPr>
            <a:r>
              <a:rPr lang="en-US" sz="2000" b="1" dirty="0">
                <a:latin typeface="Consolas" panose="020B0609020204030204" charset="0"/>
              </a:rPr>
              <a:t>&gt;&gt;&gt; max(['2', '111'], key=</a:t>
            </a:r>
            <a:r>
              <a:rPr lang="en-US" sz="2000" b="1" dirty="0" err="1">
                <a:latin typeface="Consolas" panose="020B0609020204030204" charset="0"/>
              </a:rPr>
              <a:t>len</a:t>
            </a:r>
            <a:r>
              <a:rPr lang="en-US" sz="2000" b="1" dirty="0">
                <a:latin typeface="Consolas" panose="020B0609020204030204" charset="0"/>
              </a:rPr>
              <a:t>)      #</a:t>
            </a:r>
            <a:r>
              <a:rPr lang="en-US" sz="2000" b="1" dirty="0" err="1">
                <a:latin typeface="Consolas" panose="020B0609020204030204" charset="0"/>
              </a:rPr>
              <a:t>返回最长的字符串</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'111'</a:t>
            </a:r>
          </a:p>
          <a:p>
            <a:pPr marL="0" indent="0" fontAlgn="auto">
              <a:lnSpc>
                <a:spcPct val="100000"/>
              </a:lnSpc>
              <a:spcBef>
                <a:spcPts val="0"/>
              </a:spcBef>
              <a:buNone/>
            </a:pPr>
            <a:r>
              <a:rPr lang="en-US" sz="2000" b="1" dirty="0">
                <a:latin typeface="Consolas" panose="020B0609020204030204" charset="0"/>
              </a:rPr>
              <a:t>&gt;&gt;&gt; print(max([], default=None))    #</a:t>
            </a:r>
            <a:r>
              <a:rPr lang="en-US" sz="2000" b="1" dirty="0" err="1">
                <a:latin typeface="Consolas" panose="020B0609020204030204" charset="0"/>
              </a:rPr>
              <a:t>对空列表求最大值，返回空值None</a:t>
            </a:r>
            <a:endParaRPr lang="en-US" sz="2000" b="1" dirty="0">
              <a:latin typeface="Consolas" panose="020B0609020204030204" charset="0"/>
            </a:endParaRPr>
          </a:p>
          <a:p>
            <a:pPr marL="0" indent="0" fontAlgn="auto">
              <a:lnSpc>
                <a:spcPct val="100000"/>
              </a:lnSpc>
              <a:spcBef>
                <a:spcPts val="0"/>
              </a:spcBef>
              <a:buNone/>
            </a:pPr>
            <a:r>
              <a:rPr lang="en-US" sz="2000" b="1" dirty="0" smtClean="0">
                <a:solidFill>
                  <a:srgbClr val="00B0F0"/>
                </a:solidFill>
                <a:latin typeface="Consolas" panose="020B0609020204030204" charset="0"/>
              </a:rPr>
              <a:t>None</a:t>
            </a:r>
          </a:p>
          <a:p>
            <a:pPr marL="0" indent="0" fontAlgn="auto">
              <a:lnSpc>
                <a:spcPct val="100000"/>
              </a:lnSpc>
              <a:spcBef>
                <a:spcPts val="0"/>
              </a:spcBef>
              <a:buNone/>
            </a:pPr>
            <a:r>
              <a:rPr lang="en-US" altLang="zh-CN" sz="2100" b="1" dirty="0">
                <a:latin typeface="Consolas" panose="020B0609020204030204" charset="0"/>
              </a:rPr>
              <a:t>&gt;&gt;&gt; </a:t>
            </a:r>
            <a:r>
              <a:rPr lang="en-US" altLang="zh-CN" sz="2100" b="1" dirty="0" err="1">
                <a:latin typeface="Consolas" panose="020B0609020204030204" charset="0"/>
              </a:rPr>
              <a:t>lst</a:t>
            </a:r>
            <a:r>
              <a:rPr lang="en-US" altLang="zh-CN" sz="2100" b="1" dirty="0">
                <a:latin typeface="Consolas" panose="020B0609020204030204" charset="0"/>
              </a:rPr>
              <a:t> = [[</a:t>
            </a:r>
            <a:r>
              <a:rPr lang="en-US" altLang="zh-CN" sz="2100" b="1" dirty="0" err="1" smtClean="0">
                <a:latin typeface="Consolas" panose="020B0609020204030204" charset="0"/>
              </a:rPr>
              <a:t>randint</a:t>
            </a:r>
            <a:r>
              <a:rPr lang="en-US" altLang="zh-CN" sz="2100" b="1" dirty="0" smtClean="0">
                <a:latin typeface="Consolas" panose="020B0609020204030204" charset="0"/>
              </a:rPr>
              <a:t>(1,10</a:t>
            </a:r>
            <a:r>
              <a:rPr lang="en-US" altLang="zh-CN" sz="2100" b="1" dirty="0">
                <a:latin typeface="Consolas" panose="020B0609020204030204" charset="0"/>
              </a:rPr>
              <a:t>) for </a:t>
            </a:r>
            <a:r>
              <a:rPr lang="en-US" altLang="zh-CN" sz="2100" b="1" dirty="0" err="1">
                <a:latin typeface="Consolas" panose="020B0609020204030204" charset="0"/>
              </a:rPr>
              <a:t>i</a:t>
            </a:r>
            <a:r>
              <a:rPr lang="en-US" altLang="zh-CN" sz="2100" b="1" dirty="0">
                <a:latin typeface="Consolas" panose="020B0609020204030204" charset="0"/>
              </a:rPr>
              <a:t> in range(5)] for  j in range(5)] </a:t>
            </a:r>
            <a:endParaRPr lang="en-US" altLang="zh-CN" sz="2100" b="1" dirty="0" smtClean="0">
              <a:latin typeface="Consolas" panose="020B0609020204030204" charset="0"/>
            </a:endParaRPr>
          </a:p>
          <a:p>
            <a:pPr marL="0" indent="0" fontAlgn="auto">
              <a:lnSpc>
                <a:spcPct val="100000"/>
              </a:lnSpc>
              <a:spcBef>
                <a:spcPts val="0"/>
              </a:spcBef>
              <a:buNone/>
            </a:pPr>
            <a:r>
              <a:rPr lang="en-US" altLang="zh-CN" sz="2100" b="1" dirty="0" smtClean="0">
                <a:latin typeface="Consolas" panose="020B0609020204030204" charset="0"/>
              </a:rPr>
              <a:t>#</a:t>
            </a:r>
            <a:r>
              <a:rPr lang="zh-CN" altLang="en-US" sz="2100" b="1" dirty="0" smtClean="0">
                <a:latin typeface="Consolas" panose="020B0609020204030204" charset="0"/>
              </a:rPr>
              <a:t>列表推导式，生成包含</a:t>
            </a:r>
            <a:r>
              <a:rPr lang="en-US" altLang="zh-CN" sz="2100" b="1" dirty="0" smtClean="0">
                <a:latin typeface="Consolas" panose="020B0609020204030204" charset="0"/>
              </a:rPr>
              <a:t>5</a:t>
            </a:r>
            <a:r>
              <a:rPr lang="zh-CN" altLang="en-US" sz="2100" b="1" dirty="0" smtClean="0">
                <a:latin typeface="Consolas" panose="020B0609020204030204" charset="0"/>
              </a:rPr>
              <a:t>个子列表的列表，每个列表中包含</a:t>
            </a:r>
            <a:r>
              <a:rPr lang="en-US" altLang="zh-CN" sz="2100" b="1" dirty="0" smtClean="0">
                <a:latin typeface="Consolas" panose="020B0609020204030204" charset="0"/>
              </a:rPr>
              <a:t>5</a:t>
            </a:r>
            <a:r>
              <a:rPr lang="zh-CN" altLang="en-US" sz="2100" b="1" dirty="0" smtClean="0">
                <a:latin typeface="Consolas" panose="020B0609020204030204" charset="0"/>
              </a:rPr>
              <a:t>个介于</a:t>
            </a:r>
            <a:r>
              <a:rPr lang="en-US" altLang="zh-CN" sz="2100" b="1" dirty="0" smtClean="0">
                <a:latin typeface="Consolas" panose="020B0609020204030204" charset="0"/>
              </a:rPr>
              <a:t>[1,10]</a:t>
            </a:r>
            <a:r>
              <a:rPr lang="zh-CN" altLang="en-US" sz="2100" b="1" dirty="0" smtClean="0">
                <a:latin typeface="Consolas" panose="020B0609020204030204" charset="0"/>
              </a:rPr>
              <a:t>的整数</a:t>
            </a:r>
            <a:endParaRPr lang="en-US" altLang="zh-CN" sz="2100" b="1" dirty="0">
              <a:latin typeface="Consolas" panose="020B0609020204030204" charset="0"/>
            </a:endParaRPr>
          </a:p>
          <a:p>
            <a:pPr marL="0" indent="0" fontAlgn="auto">
              <a:lnSpc>
                <a:spcPct val="100000"/>
              </a:lnSpc>
              <a:spcBef>
                <a:spcPts val="0"/>
              </a:spcBef>
              <a:buNone/>
            </a:pPr>
            <a:r>
              <a:rPr lang="en-US" altLang="zh-CN" sz="2100" b="1" dirty="0">
                <a:latin typeface="Consolas" panose="020B0609020204030204" charset="0"/>
              </a:rPr>
              <a:t>&gt;&gt;&gt; </a:t>
            </a:r>
            <a:r>
              <a:rPr lang="sv-SE" sz="2100" b="1" dirty="0">
                <a:latin typeface="Consolas" panose="020B0609020204030204" charset="0"/>
              </a:rPr>
              <a:t>lst</a:t>
            </a:r>
          </a:p>
          <a:p>
            <a:pPr marL="0" indent="0" fontAlgn="auto">
              <a:lnSpc>
                <a:spcPct val="100000"/>
              </a:lnSpc>
              <a:spcBef>
                <a:spcPts val="0"/>
              </a:spcBef>
              <a:buNone/>
            </a:pPr>
            <a:r>
              <a:rPr lang="sv-SE" sz="2100" b="1" dirty="0">
                <a:solidFill>
                  <a:srgbClr val="00B0F0"/>
                </a:solidFill>
                <a:latin typeface="Consolas" panose="020B0609020204030204" charset="0"/>
              </a:rPr>
              <a:t>[[8, 6, 6, 2, 1], [7, 8, 2, 10, 3], [4, 7, 4, 9, 4], [4, 10, 3, 2, 5], [9, 10, 6, 5, 10</a:t>
            </a:r>
            <a:r>
              <a:rPr lang="sv-SE" sz="2100" b="1" dirty="0" smtClean="0">
                <a:solidFill>
                  <a:srgbClr val="00B0F0"/>
                </a:solidFill>
                <a:latin typeface="Consolas" panose="020B0609020204030204" charset="0"/>
              </a:rPr>
              <a:t>]]</a:t>
            </a:r>
          </a:p>
          <a:p>
            <a:pPr marL="0" indent="0" fontAlgn="auto">
              <a:lnSpc>
                <a:spcPct val="100000"/>
              </a:lnSpc>
              <a:spcBef>
                <a:spcPts val="0"/>
              </a:spcBef>
              <a:buNone/>
            </a:pPr>
            <a:r>
              <a:rPr lang="en-US" sz="2100" b="1" dirty="0" smtClean="0">
                <a:latin typeface="Consolas" panose="020B0609020204030204" charset="0"/>
              </a:rPr>
              <a:t>&gt;&gt;&gt; </a:t>
            </a:r>
            <a:r>
              <a:rPr lang="en-US" sz="2100" b="1" dirty="0">
                <a:latin typeface="Consolas" panose="020B0609020204030204" charset="0"/>
              </a:rPr>
              <a:t>max(</a:t>
            </a:r>
            <a:r>
              <a:rPr lang="en-US" sz="2100" b="1" dirty="0" err="1">
                <a:latin typeface="Consolas" panose="020B0609020204030204" charset="0"/>
              </a:rPr>
              <a:t>lst,key</a:t>
            </a:r>
            <a:r>
              <a:rPr lang="en-US" sz="2100" b="1" dirty="0">
                <a:latin typeface="Consolas" panose="020B0609020204030204" charset="0"/>
              </a:rPr>
              <a:t> = sum</a:t>
            </a:r>
            <a:r>
              <a:rPr lang="en-US" sz="2100" b="1" dirty="0" smtClean="0">
                <a:latin typeface="Consolas" panose="020B0609020204030204" charset="0"/>
              </a:rPr>
              <a:t>) #</a:t>
            </a:r>
            <a:r>
              <a:rPr lang="zh-CN" altLang="en-US" sz="2100" b="1" dirty="0" smtClean="0">
                <a:latin typeface="Consolas" panose="020B0609020204030204" charset="0"/>
              </a:rPr>
              <a:t>返回元素之和最大的子列表</a:t>
            </a:r>
            <a:endParaRPr lang="en-US" sz="2100" b="1" dirty="0">
              <a:latin typeface="Consolas" panose="020B0609020204030204" charset="0"/>
            </a:endParaRPr>
          </a:p>
          <a:p>
            <a:pPr marL="0" indent="0" fontAlgn="auto">
              <a:lnSpc>
                <a:spcPct val="100000"/>
              </a:lnSpc>
              <a:spcBef>
                <a:spcPts val="0"/>
              </a:spcBef>
              <a:buNone/>
            </a:pPr>
            <a:r>
              <a:rPr lang="en-US" sz="2100" b="1" dirty="0">
                <a:solidFill>
                  <a:srgbClr val="00B0F0"/>
                </a:solidFill>
                <a:latin typeface="Consolas" panose="020B0609020204030204" charset="0"/>
              </a:rPr>
              <a:t>[9, 10, 6, 5, 10</a:t>
            </a:r>
            <a:r>
              <a:rPr lang="en-US" sz="2100" b="1" dirty="0" smtClean="0">
                <a:solidFill>
                  <a:srgbClr val="00B0F0"/>
                </a:solidFill>
                <a:latin typeface="Consolas" panose="020B0609020204030204" charset="0"/>
              </a:rPr>
              <a:t>]</a:t>
            </a:r>
            <a:endParaRPr lang="en-US" sz="2100" b="1" dirty="0">
              <a:solidFill>
                <a:srgbClr val="00B0F0"/>
              </a:solidFill>
              <a:latin typeface="Consolas" panose="020B0609020204030204" charset="0"/>
            </a:endParaRPr>
          </a:p>
          <a:p>
            <a:pPr marL="0" indent="0" fontAlgn="auto">
              <a:lnSpc>
                <a:spcPct val="100000"/>
              </a:lnSpc>
              <a:spcBef>
                <a:spcPts val="0"/>
              </a:spcBef>
              <a:buNone/>
            </a:pPr>
            <a:r>
              <a:rPr lang="en-US" altLang="zh-CN" sz="2100" b="1" dirty="0">
                <a:latin typeface="Consolas" panose="020B0609020204030204" charset="0"/>
              </a:rPr>
              <a:t>&gt;&gt;&gt; </a:t>
            </a:r>
            <a:r>
              <a:rPr lang="en-US" sz="2100" b="1" dirty="0">
                <a:latin typeface="Consolas" panose="020B0609020204030204" charset="0"/>
              </a:rPr>
              <a:t>max(</a:t>
            </a:r>
            <a:r>
              <a:rPr lang="en-US" sz="2100" b="1" dirty="0" err="1">
                <a:latin typeface="Consolas" panose="020B0609020204030204" charset="0"/>
              </a:rPr>
              <a:t>lst,key</a:t>
            </a:r>
            <a:r>
              <a:rPr lang="en-US" sz="2100" b="1" dirty="0">
                <a:latin typeface="Consolas" panose="020B0609020204030204" charset="0"/>
              </a:rPr>
              <a:t> = lambda x: x[1</a:t>
            </a:r>
            <a:r>
              <a:rPr lang="en-US" sz="2100" b="1" dirty="0" smtClean="0">
                <a:latin typeface="Consolas" panose="020B0609020204030204" charset="0"/>
              </a:rPr>
              <a:t>]) #</a:t>
            </a:r>
            <a:r>
              <a:rPr lang="zh-CN" altLang="en-US" sz="2100" b="1" dirty="0" smtClean="0">
                <a:latin typeface="Consolas" panose="020B0609020204030204" charset="0"/>
              </a:rPr>
              <a:t>所有子列表中，第二个元素最大的子列表</a:t>
            </a:r>
            <a:endParaRPr lang="en-US" sz="2100" b="1" dirty="0">
              <a:latin typeface="Consolas" panose="020B0609020204030204" charset="0"/>
            </a:endParaRPr>
          </a:p>
          <a:p>
            <a:pPr marL="0" indent="0" fontAlgn="auto">
              <a:lnSpc>
                <a:spcPct val="100000"/>
              </a:lnSpc>
              <a:spcBef>
                <a:spcPts val="0"/>
              </a:spcBef>
              <a:buNone/>
            </a:pPr>
            <a:r>
              <a:rPr lang="en-US" sz="2100" b="1" dirty="0">
                <a:solidFill>
                  <a:srgbClr val="00B0F0"/>
                </a:solidFill>
                <a:latin typeface="Consolas" panose="020B0609020204030204" charset="0"/>
              </a:rPr>
              <a:t>[4, 10, 3, 2, 5</a:t>
            </a:r>
            <a:r>
              <a:rPr lang="en-US" sz="2100" b="1" dirty="0" smtClean="0">
                <a:solidFill>
                  <a:srgbClr val="00B0F0"/>
                </a:solidFill>
                <a:latin typeface="Consolas" panose="020B0609020204030204" charset="0"/>
              </a:rPr>
              <a:t>]</a:t>
            </a:r>
          </a:p>
          <a:p>
            <a:pPr marL="0" indent="0">
              <a:lnSpc>
                <a:spcPct val="100000"/>
              </a:lnSpc>
              <a:spcBef>
                <a:spcPts val="0"/>
              </a:spcBef>
              <a:buNone/>
            </a:pPr>
            <a:r>
              <a:rPr lang="en-US" sz="2100" b="1" dirty="0" smtClean="0">
                <a:latin typeface="Consolas" panose="020B0609020204030204" charset="0"/>
              </a:rPr>
              <a:t>&gt;&gt;&gt;</a:t>
            </a:r>
            <a:r>
              <a:rPr lang="en-US" altLang="zh-CN" sz="2100" b="1" dirty="0">
                <a:latin typeface="Consolas" panose="020B0609020204030204" charset="0"/>
              </a:rPr>
              <a:t>max(</a:t>
            </a:r>
            <a:r>
              <a:rPr lang="en-US" altLang="zh-CN" sz="2100" b="1" dirty="0" err="1">
                <a:latin typeface="Consolas" panose="020B0609020204030204" charset="0"/>
              </a:rPr>
              <a:t>lst,key</a:t>
            </a:r>
            <a:r>
              <a:rPr lang="en-US" altLang="zh-CN" sz="2100" b="1" dirty="0">
                <a:latin typeface="Consolas" panose="020B0609020204030204" charset="0"/>
              </a:rPr>
              <a:t> = lambda x:(x[2],x[3</a:t>
            </a:r>
            <a:r>
              <a:rPr lang="en-US" altLang="zh-CN" sz="2100" b="1" dirty="0" smtClean="0">
                <a:latin typeface="Consolas" panose="020B0609020204030204" charset="0"/>
              </a:rPr>
              <a:t>]))</a:t>
            </a:r>
          </a:p>
          <a:p>
            <a:pPr marL="0" indent="0">
              <a:lnSpc>
                <a:spcPct val="100000"/>
              </a:lnSpc>
              <a:spcBef>
                <a:spcPts val="0"/>
              </a:spcBef>
              <a:buNone/>
            </a:pPr>
            <a:r>
              <a:rPr lang="en-US" altLang="zh-CN" sz="2100" b="1" dirty="0" smtClean="0">
                <a:latin typeface="Consolas" panose="020B0609020204030204" charset="0"/>
              </a:rPr>
              <a:t>#</a:t>
            </a:r>
            <a:r>
              <a:rPr lang="zh-CN" altLang="en-US" sz="2100" b="1" dirty="0">
                <a:latin typeface="Consolas" panose="020B0609020204030204" charset="0"/>
              </a:rPr>
              <a:t>所有子列表中，</a:t>
            </a:r>
            <a:r>
              <a:rPr lang="zh-CN" altLang="en-US" sz="2100" b="1" dirty="0" smtClean="0">
                <a:latin typeface="Consolas" panose="020B0609020204030204" charset="0"/>
              </a:rPr>
              <a:t>第三个</a:t>
            </a:r>
            <a:r>
              <a:rPr lang="zh-CN" altLang="en-US" sz="2100" b="1" dirty="0">
                <a:latin typeface="Consolas" panose="020B0609020204030204" charset="0"/>
              </a:rPr>
              <a:t>元素最大的子</a:t>
            </a:r>
            <a:r>
              <a:rPr lang="zh-CN" altLang="en-US" sz="2100" b="1" dirty="0" smtClean="0">
                <a:latin typeface="Consolas" panose="020B0609020204030204" charset="0"/>
              </a:rPr>
              <a:t>列表，若相同</a:t>
            </a:r>
            <a:r>
              <a:rPr lang="zh-CN" altLang="en-US" sz="2100" b="1" dirty="0">
                <a:latin typeface="Consolas" panose="020B0609020204030204" charset="0"/>
              </a:rPr>
              <a:t>取</a:t>
            </a:r>
            <a:r>
              <a:rPr lang="zh-CN" altLang="en-US" sz="2100" b="1" dirty="0" smtClean="0">
                <a:latin typeface="Consolas" panose="020B0609020204030204" charset="0"/>
              </a:rPr>
              <a:t>第四个最大的</a:t>
            </a:r>
            <a:endParaRPr lang="en-US" altLang="zh-CN" sz="2100" b="1" dirty="0">
              <a:latin typeface="Consolas" panose="020B0609020204030204" charset="0"/>
            </a:endParaRPr>
          </a:p>
          <a:p>
            <a:pPr marL="0" indent="0" fontAlgn="auto">
              <a:lnSpc>
                <a:spcPct val="100000"/>
              </a:lnSpc>
              <a:spcBef>
                <a:spcPts val="0"/>
              </a:spcBef>
              <a:buNone/>
            </a:pPr>
            <a:r>
              <a:rPr lang="en-US" sz="2100" b="1" dirty="0" smtClean="0">
                <a:solidFill>
                  <a:srgbClr val="00B0F0"/>
                </a:solidFill>
                <a:latin typeface="Consolas" panose="020B0609020204030204" charset="0"/>
              </a:rPr>
              <a:t>[</a:t>
            </a:r>
            <a:r>
              <a:rPr lang="en-US" sz="2100" b="1" dirty="0">
                <a:solidFill>
                  <a:srgbClr val="00B0F0"/>
                </a:solidFill>
                <a:latin typeface="Consolas" panose="020B0609020204030204" charset="0"/>
              </a:rPr>
              <a:t>9, 10, 6, 5, 10</a:t>
            </a:r>
            <a:r>
              <a:rPr lang="en-US" sz="2100" b="1" dirty="0" smtClean="0">
                <a:solidFill>
                  <a:srgbClr val="00B0F0"/>
                </a:solidFill>
                <a:latin typeface="Consolas" panose="020B0609020204030204" charset="0"/>
              </a:rPr>
              <a:t>]</a:t>
            </a:r>
            <a:endParaRPr lang="en-US" sz="2100" b="1" dirty="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2.3.3  基本输入输出</a:t>
            </a:r>
          </a:p>
        </p:txBody>
      </p:sp>
      <p:sp>
        <p:nvSpPr>
          <p:cNvPr id="3" name="Content Placeholder 2"/>
          <p:cNvSpPr>
            <a:spLocks noGrp="1"/>
          </p:cNvSpPr>
          <p:nvPr>
            <p:ph idx="1"/>
          </p:nvPr>
        </p:nvSpPr>
        <p:spPr/>
        <p:txBody>
          <a:bodyPr/>
          <a:lstStyle/>
          <a:p>
            <a:pPr fontAlgn="auto">
              <a:lnSpc>
                <a:spcPct val="150000"/>
              </a:lnSpc>
              <a:spcBef>
                <a:spcPts val="0"/>
              </a:spcBef>
            </a:pPr>
            <a:r>
              <a:rPr lang="en-US" sz="2400" b="1" dirty="0"/>
              <a:t>input()</a:t>
            </a:r>
            <a:r>
              <a:rPr lang="en-US" sz="2400" b="1" dirty="0" err="1"/>
              <a:t>和print</a:t>
            </a:r>
            <a:r>
              <a:rPr lang="en-US" sz="2400" b="1" dirty="0"/>
              <a:t>()是Python的基本输入输出函数，前者用来接收用户的键盘输入，后者用来把数据以指定的格式输出到标准控制台或指定的文件对象。不论用户输入什么内容，</a:t>
            </a:r>
            <a:r>
              <a:rPr lang="en-US" sz="2400" b="1" dirty="0">
                <a:solidFill>
                  <a:srgbClr val="FF0000"/>
                </a:solidFill>
              </a:rPr>
              <a:t>input()</a:t>
            </a:r>
            <a:r>
              <a:rPr lang="en-US" sz="2400" b="1" dirty="0" err="1">
                <a:solidFill>
                  <a:srgbClr val="FF0000"/>
                </a:solidFill>
              </a:rPr>
              <a:t>一律</a:t>
            </a:r>
            <a:r>
              <a:rPr lang="zh-CN" altLang="en-US" sz="2400" b="1" dirty="0">
                <a:solidFill>
                  <a:srgbClr val="FF0000"/>
                </a:solidFill>
              </a:rPr>
              <a:t>返回</a:t>
            </a:r>
            <a:r>
              <a:rPr lang="en-US" sz="2400" b="1" dirty="0" err="1">
                <a:solidFill>
                  <a:srgbClr val="FF0000"/>
                </a:solidFill>
              </a:rPr>
              <a:t>字符串对待</a:t>
            </a:r>
            <a:r>
              <a:rPr lang="en-US" sz="2400" b="1" dirty="0" err="1"/>
              <a:t>，必要的时候可以使用内置函数</a:t>
            </a:r>
            <a:r>
              <a:rPr lang="en-US" sz="2400" b="1" dirty="0" err="1">
                <a:solidFill>
                  <a:srgbClr val="FF0000"/>
                </a:solidFill>
              </a:rPr>
              <a:t>int</a:t>
            </a:r>
            <a:r>
              <a:rPr lang="en-US" sz="2400" b="1" dirty="0">
                <a:solidFill>
                  <a:srgbClr val="FF0000"/>
                </a:solidFill>
              </a:rPr>
              <a:t>()、float()</a:t>
            </a:r>
            <a:r>
              <a:rPr lang="en-US" sz="2400" b="1" dirty="0" err="1">
                <a:solidFill>
                  <a:srgbClr val="FF0000"/>
                </a:solidFill>
              </a:rPr>
              <a:t>或eval</a:t>
            </a:r>
            <a:r>
              <a:rPr lang="en-US" sz="2400" b="1" dirty="0">
                <a:solidFill>
                  <a:srgbClr val="FF0000"/>
                </a:solidFill>
              </a:rPr>
              <a:t>()</a:t>
            </a:r>
            <a:r>
              <a:rPr lang="en-US" sz="2400" b="1" dirty="0" err="1"/>
              <a:t>对用户输入的内容进行类型转换</a:t>
            </a:r>
            <a:r>
              <a:rPr 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2.3.3  基本输入输出</a:t>
            </a:r>
            <a:endParaRPr lang="en-US"/>
          </a:p>
        </p:txBody>
      </p:sp>
      <p:sp>
        <p:nvSpPr>
          <p:cNvPr id="3" name="Content Placeholder 2"/>
          <p:cNvSpPr>
            <a:spLocks noGrp="1"/>
          </p:cNvSpPr>
          <p:nvPr>
            <p:ph idx="1"/>
          </p:nvPr>
        </p:nvSpPr>
        <p:spPr>
          <a:xfrm>
            <a:off x="838200" y="1321435"/>
            <a:ext cx="10515600" cy="5148580"/>
          </a:xfrm>
        </p:spPr>
        <p:txBody>
          <a:bodyPr>
            <a:normAutofit/>
          </a:bodyPr>
          <a:lstStyle/>
          <a:p>
            <a:pPr marL="0" indent="0" fontAlgn="auto">
              <a:lnSpc>
                <a:spcPct val="100000"/>
              </a:lnSpc>
              <a:spcBef>
                <a:spcPts val="0"/>
              </a:spcBef>
              <a:buNone/>
            </a:pPr>
            <a:r>
              <a:rPr lang="en-US" sz="1800" dirty="0">
                <a:latin typeface="Consolas" panose="020B0609020204030204" charset="0"/>
              </a:rPr>
              <a:t>&gt;&gt;&gt; x = input('Please input: ')</a:t>
            </a:r>
          </a:p>
          <a:p>
            <a:pPr marL="0" indent="0" fontAlgn="auto">
              <a:lnSpc>
                <a:spcPct val="100000"/>
              </a:lnSpc>
              <a:spcBef>
                <a:spcPts val="0"/>
              </a:spcBef>
              <a:buNone/>
            </a:pPr>
            <a:r>
              <a:rPr lang="en-US" sz="1800" dirty="0">
                <a:solidFill>
                  <a:srgbClr val="00B0F0"/>
                </a:solidFill>
                <a:latin typeface="Consolas" panose="020B0609020204030204" charset="0"/>
              </a:rPr>
              <a:t>Please input: 345</a:t>
            </a:r>
          </a:p>
          <a:p>
            <a:pPr marL="0" indent="0" fontAlgn="auto">
              <a:lnSpc>
                <a:spcPct val="100000"/>
              </a:lnSpc>
              <a:spcBef>
                <a:spcPts val="0"/>
              </a:spcBef>
              <a:buNone/>
            </a:pPr>
            <a:r>
              <a:rPr lang="en-US" sz="1800" dirty="0">
                <a:latin typeface="Consolas" panose="020B0609020204030204" charset="0"/>
              </a:rPr>
              <a:t>&gt;&gt;&gt; x</a:t>
            </a:r>
          </a:p>
          <a:p>
            <a:pPr marL="0" indent="0" fontAlgn="auto">
              <a:lnSpc>
                <a:spcPct val="100000"/>
              </a:lnSpc>
              <a:spcBef>
                <a:spcPts val="0"/>
              </a:spcBef>
              <a:buNone/>
            </a:pPr>
            <a:r>
              <a:rPr lang="en-US" sz="1800" dirty="0">
                <a:solidFill>
                  <a:srgbClr val="00B0F0"/>
                </a:solidFill>
                <a:latin typeface="Consolas" panose="020B0609020204030204" charset="0"/>
              </a:rPr>
              <a:t>'345'</a:t>
            </a:r>
          </a:p>
          <a:p>
            <a:pPr marL="0" indent="0" fontAlgn="auto">
              <a:lnSpc>
                <a:spcPct val="100000"/>
              </a:lnSpc>
              <a:spcBef>
                <a:spcPts val="0"/>
              </a:spcBef>
              <a:buNone/>
            </a:pPr>
            <a:r>
              <a:rPr lang="en-US" sz="1800" dirty="0">
                <a:latin typeface="Consolas" panose="020B0609020204030204" charset="0"/>
              </a:rPr>
              <a:t>&gt;&gt;&gt; type(x)                     #</a:t>
            </a:r>
            <a:r>
              <a:rPr lang="en-US" sz="1800" dirty="0" err="1">
                <a:latin typeface="Consolas" panose="020B0609020204030204" charset="0"/>
              </a:rPr>
              <a:t>把用户的输入作为字符串对待</a:t>
            </a:r>
            <a:endParaRPr lang="en-US" sz="1800" dirty="0">
              <a:latin typeface="Consolas" panose="020B0609020204030204" charset="0"/>
            </a:endParaRPr>
          </a:p>
          <a:p>
            <a:pPr marL="0" indent="0" fontAlgn="auto">
              <a:lnSpc>
                <a:spcPct val="100000"/>
              </a:lnSpc>
              <a:spcBef>
                <a:spcPts val="0"/>
              </a:spcBef>
              <a:buNone/>
            </a:pPr>
            <a:r>
              <a:rPr lang="en-US" sz="1800" dirty="0">
                <a:solidFill>
                  <a:srgbClr val="00B0F0"/>
                </a:solidFill>
                <a:latin typeface="Consolas" panose="020B0609020204030204" charset="0"/>
              </a:rPr>
              <a:t>&lt;class '</a:t>
            </a:r>
            <a:r>
              <a:rPr lang="en-US" sz="1800" dirty="0" err="1">
                <a:solidFill>
                  <a:srgbClr val="00B0F0"/>
                </a:solidFill>
                <a:latin typeface="Consolas" panose="020B0609020204030204" charset="0"/>
              </a:rPr>
              <a:t>str</a:t>
            </a:r>
            <a:r>
              <a:rPr lang="en-US" sz="1800" dirty="0">
                <a:solidFill>
                  <a:srgbClr val="00B0F0"/>
                </a:solidFill>
                <a:latin typeface="Consolas" panose="020B0609020204030204" charset="0"/>
              </a:rPr>
              <a:t>'&gt;</a:t>
            </a:r>
          </a:p>
          <a:p>
            <a:pPr marL="0" indent="0" fontAlgn="auto">
              <a:lnSpc>
                <a:spcPct val="100000"/>
              </a:lnSpc>
              <a:spcBef>
                <a:spcPts val="0"/>
              </a:spcBef>
              <a:buNone/>
            </a:pPr>
            <a:r>
              <a:rPr lang="en-US" sz="1800" dirty="0">
                <a:latin typeface="Consolas" panose="020B0609020204030204" charset="0"/>
              </a:rPr>
              <a:t>&gt;&gt;&gt; </a:t>
            </a:r>
            <a:r>
              <a:rPr lang="en-US" sz="1800" dirty="0" err="1">
                <a:latin typeface="Consolas" panose="020B0609020204030204" charset="0"/>
              </a:rPr>
              <a:t>int</a:t>
            </a:r>
            <a:r>
              <a:rPr lang="en-US" sz="1800" dirty="0">
                <a:latin typeface="Consolas" panose="020B0609020204030204" charset="0"/>
              </a:rPr>
              <a:t>(x)                      #</a:t>
            </a:r>
            <a:r>
              <a:rPr lang="en-US" sz="1800" dirty="0" err="1">
                <a:latin typeface="Consolas" panose="020B0609020204030204" charset="0"/>
              </a:rPr>
              <a:t>转换为整数</a:t>
            </a:r>
            <a:endParaRPr lang="en-US" sz="1800" dirty="0">
              <a:latin typeface="Consolas" panose="020B0609020204030204" charset="0"/>
            </a:endParaRPr>
          </a:p>
          <a:p>
            <a:pPr marL="0" indent="0" fontAlgn="auto">
              <a:lnSpc>
                <a:spcPct val="100000"/>
              </a:lnSpc>
              <a:spcBef>
                <a:spcPts val="0"/>
              </a:spcBef>
              <a:buNone/>
            </a:pPr>
            <a:r>
              <a:rPr lang="en-US" sz="1800" dirty="0">
                <a:solidFill>
                  <a:srgbClr val="00B0F0"/>
                </a:solidFill>
                <a:latin typeface="Consolas" panose="020B0609020204030204" charset="0"/>
              </a:rPr>
              <a:t>345</a:t>
            </a:r>
          </a:p>
          <a:p>
            <a:pPr marL="0" indent="0" fontAlgn="auto">
              <a:lnSpc>
                <a:spcPct val="100000"/>
              </a:lnSpc>
              <a:spcBef>
                <a:spcPts val="0"/>
              </a:spcBef>
              <a:buNone/>
            </a:pPr>
            <a:r>
              <a:rPr lang="en-US" sz="1800" dirty="0">
                <a:latin typeface="Consolas" panose="020B0609020204030204" charset="0"/>
              </a:rPr>
              <a:t>&gt;&gt;&gt; </a:t>
            </a:r>
            <a:r>
              <a:rPr lang="en-US" sz="1800" dirty="0" err="1">
                <a:solidFill>
                  <a:srgbClr val="FF0000"/>
                </a:solidFill>
                <a:latin typeface="Consolas" panose="020B0609020204030204" charset="0"/>
              </a:rPr>
              <a:t>eval</a:t>
            </a:r>
            <a:r>
              <a:rPr lang="en-US" sz="1800" dirty="0">
                <a:solidFill>
                  <a:srgbClr val="FF0000"/>
                </a:solidFill>
                <a:latin typeface="Consolas" panose="020B0609020204030204" charset="0"/>
              </a:rPr>
              <a:t>(x)</a:t>
            </a:r>
            <a:r>
              <a:rPr lang="en-US" sz="1800" dirty="0">
                <a:latin typeface="Consolas" panose="020B0609020204030204" charset="0"/>
              </a:rPr>
              <a:t>                     #</a:t>
            </a:r>
            <a:r>
              <a:rPr lang="en-US" sz="1800" dirty="0" err="1">
                <a:latin typeface="Consolas" panose="020B0609020204030204" charset="0"/>
              </a:rPr>
              <a:t>对字符串求值，或类型转换</a:t>
            </a:r>
            <a:endParaRPr lang="en-US" sz="1800" dirty="0">
              <a:latin typeface="Consolas" panose="020B0609020204030204" charset="0"/>
            </a:endParaRPr>
          </a:p>
          <a:p>
            <a:pPr marL="0" indent="0" fontAlgn="auto">
              <a:lnSpc>
                <a:spcPct val="100000"/>
              </a:lnSpc>
              <a:spcBef>
                <a:spcPts val="0"/>
              </a:spcBef>
              <a:buNone/>
            </a:pPr>
            <a:r>
              <a:rPr lang="en-US" sz="1800" dirty="0">
                <a:solidFill>
                  <a:srgbClr val="00B0F0"/>
                </a:solidFill>
                <a:latin typeface="Consolas" panose="020B0609020204030204" charset="0"/>
              </a:rPr>
              <a:t>345</a:t>
            </a:r>
          </a:p>
          <a:p>
            <a:pPr marL="0" indent="0" fontAlgn="auto">
              <a:lnSpc>
                <a:spcPct val="100000"/>
              </a:lnSpc>
              <a:spcBef>
                <a:spcPts val="0"/>
              </a:spcBef>
              <a:buNone/>
            </a:pPr>
            <a:r>
              <a:rPr lang="en-US" sz="1800" dirty="0">
                <a:latin typeface="Consolas" panose="020B0609020204030204" charset="0"/>
              </a:rPr>
              <a:t>&gt;&gt;&gt; x = input</a:t>
            </a:r>
            <a:r>
              <a:rPr lang="en-US" sz="1800" dirty="0" smtClean="0">
                <a:latin typeface="Consolas" panose="020B0609020204030204" charset="0"/>
              </a:rPr>
              <a:t>(‘Please </a:t>
            </a:r>
            <a:r>
              <a:rPr lang="en-US" sz="1800" dirty="0">
                <a:latin typeface="Consolas" panose="020B0609020204030204" charset="0"/>
              </a:rPr>
              <a:t>input: </a:t>
            </a:r>
            <a:r>
              <a:rPr lang="en-US" sz="1800" dirty="0" smtClean="0">
                <a:latin typeface="Consolas" panose="020B0609020204030204" charset="0"/>
              </a:rPr>
              <a:t>’)  #</a:t>
            </a:r>
            <a:r>
              <a:rPr lang="zh-CN" altLang="en-US" sz="1800" b="1" dirty="0" smtClean="0">
                <a:solidFill>
                  <a:srgbClr val="FF0000"/>
                </a:solidFill>
                <a:latin typeface="Consolas" panose="020B0609020204030204" charset="0"/>
              </a:rPr>
              <a:t>不管用户输入什么，一律返回字符串</a:t>
            </a:r>
            <a:endParaRPr lang="en-US" sz="1800" b="1" dirty="0">
              <a:solidFill>
                <a:srgbClr val="FF0000"/>
              </a:solidFill>
              <a:latin typeface="Consolas" panose="020B0609020204030204" charset="0"/>
            </a:endParaRPr>
          </a:p>
          <a:p>
            <a:pPr marL="0" indent="0" fontAlgn="auto">
              <a:lnSpc>
                <a:spcPct val="100000"/>
              </a:lnSpc>
              <a:spcBef>
                <a:spcPts val="0"/>
              </a:spcBef>
              <a:buNone/>
            </a:pPr>
            <a:r>
              <a:rPr lang="en-US" sz="1800" dirty="0">
                <a:solidFill>
                  <a:srgbClr val="00B0F0"/>
                </a:solidFill>
                <a:latin typeface="Consolas" panose="020B0609020204030204" charset="0"/>
              </a:rPr>
              <a:t>Please input: [1, 2, 3]</a:t>
            </a:r>
          </a:p>
          <a:p>
            <a:pPr marL="0" indent="0" fontAlgn="auto">
              <a:lnSpc>
                <a:spcPct val="100000"/>
              </a:lnSpc>
              <a:spcBef>
                <a:spcPts val="0"/>
              </a:spcBef>
              <a:buNone/>
            </a:pPr>
            <a:r>
              <a:rPr lang="en-US" sz="1800" dirty="0">
                <a:latin typeface="Consolas" panose="020B0609020204030204" charset="0"/>
              </a:rPr>
              <a:t>&gt;&gt;&gt; x</a:t>
            </a:r>
          </a:p>
          <a:p>
            <a:pPr marL="0" indent="0" fontAlgn="auto">
              <a:lnSpc>
                <a:spcPct val="100000"/>
              </a:lnSpc>
              <a:spcBef>
                <a:spcPts val="0"/>
              </a:spcBef>
              <a:buNone/>
            </a:pPr>
            <a:r>
              <a:rPr lang="en-US" sz="1800" dirty="0">
                <a:solidFill>
                  <a:srgbClr val="00B0F0"/>
                </a:solidFill>
                <a:latin typeface="Consolas" panose="020B0609020204030204" charset="0"/>
              </a:rPr>
              <a:t>'[1, 2, 3]'</a:t>
            </a:r>
          </a:p>
          <a:p>
            <a:pPr marL="0" indent="0" fontAlgn="auto">
              <a:lnSpc>
                <a:spcPct val="100000"/>
              </a:lnSpc>
              <a:spcBef>
                <a:spcPts val="0"/>
              </a:spcBef>
              <a:buNone/>
            </a:pPr>
            <a:r>
              <a:rPr lang="en-US" sz="1800" dirty="0">
                <a:latin typeface="Consolas" panose="020B0609020204030204" charset="0"/>
              </a:rPr>
              <a:t>&gt;&gt;&gt; type(x)</a:t>
            </a:r>
          </a:p>
          <a:p>
            <a:pPr marL="0" indent="0" fontAlgn="auto">
              <a:lnSpc>
                <a:spcPct val="100000"/>
              </a:lnSpc>
              <a:spcBef>
                <a:spcPts val="0"/>
              </a:spcBef>
              <a:buNone/>
            </a:pPr>
            <a:r>
              <a:rPr lang="en-US" sz="1800" dirty="0">
                <a:solidFill>
                  <a:srgbClr val="00B0F0"/>
                </a:solidFill>
                <a:latin typeface="Consolas" panose="020B0609020204030204" charset="0"/>
              </a:rPr>
              <a:t>&lt;class '</a:t>
            </a:r>
            <a:r>
              <a:rPr lang="en-US" sz="1800" dirty="0" err="1">
                <a:solidFill>
                  <a:srgbClr val="00B0F0"/>
                </a:solidFill>
                <a:latin typeface="Consolas" panose="020B0609020204030204" charset="0"/>
              </a:rPr>
              <a:t>str</a:t>
            </a:r>
            <a:r>
              <a:rPr lang="en-US" sz="1800" dirty="0">
                <a:solidFill>
                  <a:srgbClr val="00B0F0"/>
                </a:solidFill>
                <a:latin typeface="Consolas" panose="020B0609020204030204" charset="0"/>
              </a:rPr>
              <a:t>'&gt;</a:t>
            </a:r>
          </a:p>
          <a:p>
            <a:pPr marL="0" indent="0" fontAlgn="auto">
              <a:lnSpc>
                <a:spcPct val="100000"/>
              </a:lnSpc>
              <a:spcBef>
                <a:spcPts val="0"/>
              </a:spcBef>
              <a:buNone/>
            </a:pPr>
            <a:r>
              <a:rPr lang="en-US" sz="1800" dirty="0">
                <a:latin typeface="Consolas" panose="020B0609020204030204" charset="0"/>
              </a:rPr>
              <a:t>&gt;&gt;&gt; </a:t>
            </a:r>
            <a:r>
              <a:rPr lang="en-US" sz="1800" b="1" dirty="0" err="1">
                <a:solidFill>
                  <a:srgbClr val="FF0000"/>
                </a:solidFill>
                <a:latin typeface="Consolas" panose="020B0609020204030204" charset="0"/>
              </a:rPr>
              <a:t>eval</a:t>
            </a:r>
            <a:r>
              <a:rPr lang="en-US" sz="1800" b="1" dirty="0">
                <a:solidFill>
                  <a:srgbClr val="FF0000"/>
                </a:solidFill>
                <a:latin typeface="Consolas" panose="020B0609020204030204" charset="0"/>
              </a:rPr>
              <a:t>(x</a:t>
            </a:r>
            <a:r>
              <a:rPr lang="en-US" sz="1800" b="1" dirty="0" smtClean="0">
                <a:solidFill>
                  <a:srgbClr val="FF0000"/>
                </a:solidFill>
                <a:latin typeface="Consolas" panose="020B0609020204030204" charset="0"/>
              </a:rPr>
              <a:t>)</a:t>
            </a:r>
            <a:r>
              <a:rPr lang="en-US" sz="1800" dirty="0" smtClean="0">
                <a:latin typeface="Consolas" panose="020B0609020204030204" charset="0"/>
              </a:rPr>
              <a:t> #</a:t>
            </a:r>
            <a:r>
              <a:rPr lang="zh-CN" altLang="en-US" sz="1800" b="1" dirty="0" smtClean="0">
                <a:solidFill>
                  <a:srgbClr val="FF0000"/>
                </a:solidFill>
                <a:latin typeface="Consolas" panose="020B0609020204030204" charset="0"/>
              </a:rPr>
              <a:t>转换为列表，从键盘输入列表是字符串，</a:t>
            </a:r>
            <a:r>
              <a:rPr lang="en-US" altLang="zh-CN" sz="1800" b="1" dirty="0" err="1" smtClean="0">
                <a:solidFill>
                  <a:srgbClr val="FF0000"/>
                </a:solidFill>
                <a:latin typeface="Consolas" panose="020B0609020204030204" charset="0"/>
              </a:rPr>
              <a:t>eval</a:t>
            </a:r>
            <a:r>
              <a:rPr lang="en-US" altLang="zh-CN" sz="1800" b="1" dirty="0" smtClean="0">
                <a:solidFill>
                  <a:srgbClr val="FF0000"/>
                </a:solidFill>
                <a:latin typeface="Consolas" panose="020B0609020204030204" charset="0"/>
              </a:rPr>
              <a:t>()</a:t>
            </a:r>
            <a:r>
              <a:rPr lang="zh-CN" altLang="en-US" sz="1800" b="1" dirty="0" smtClean="0">
                <a:solidFill>
                  <a:srgbClr val="FF0000"/>
                </a:solidFill>
                <a:latin typeface="Consolas" panose="020B0609020204030204" charset="0"/>
              </a:rPr>
              <a:t>可以还原为列表</a:t>
            </a:r>
            <a:endParaRPr lang="en-US" sz="1800" b="1" dirty="0">
              <a:solidFill>
                <a:srgbClr val="FF0000"/>
              </a:solidFill>
              <a:latin typeface="Consolas" panose="020B0609020204030204" charset="0"/>
            </a:endParaRPr>
          </a:p>
          <a:p>
            <a:pPr marL="0" indent="0" fontAlgn="auto">
              <a:lnSpc>
                <a:spcPct val="100000"/>
              </a:lnSpc>
              <a:spcBef>
                <a:spcPts val="0"/>
              </a:spcBef>
              <a:buNone/>
            </a:pPr>
            <a:r>
              <a:rPr lang="en-US" sz="1800" dirty="0">
                <a:solidFill>
                  <a:srgbClr val="00B0F0"/>
                </a:solidFill>
                <a:latin typeface="Consolas" panose="020B0609020204030204" charset="0"/>
              </a:rPr>
              <a:t>[1, 2, 3]</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2.3.3  基本输入输出</a:t>
            </a:r>
            <a:endParaRPr lang="en-US"/>
          </a:p>
        </p:txBody>
      </p:sp>
      <p:sp>
        <p:nvSpPr>
          <p:cNvPr id="3" name="Content Placeholder 2"/>
          <p:cNvSpPr>
            <a:spLocks noGrp="1"/>
          </p:cNvSpPr>
          <p:nvPr>
            <p:ph idx="1"/>
          </p:nvPr>
        </p:nvSpPr>
        <p:spPr>
          <a:xfrm>
            <a:off x="838200" y="1321435"/>
            <a:ext cx="11168380" cy="5118735"/>
          </a:xfrm>
        </p:spPr>
        <p:txBody>
          <a:bodyPr>
            <a:normAutofit/>
          </a:bodyPr>
          <a:lstStyle/>
          <a:p>
            <a:pPr fontAlgn="auto">
              <a:lnSpc>
                <a:spcPct val="150000"/>
              </a:lnSpc>
              <a:spcBef>
                <a:spcPts val="0"/>
              </a:spcBef>
              <a:buFont typeface="Wingdings" panose="05000000000000000000" charset="0"/>
              <a:buChar char=""/>
            </a:pPr>
            <a:r>
              <a:rPr lang="en-US" sz="2400" b="1" dirty="0" err="1"/>
              <a:t>内置函数print</a:t>
            </a:r>
            <a:r>
              <a:rPr lang="en-US" sz="2400" b="1" dirty="0"/>
              <a:t>()</a:t>
            </a:r>
            <a:r>
              <a:rPr lang="en-US" sz="2400" b="1" dirty="0" err="1"/>
              <a:t>用于输出信息到标准控制台或指定文件，语法格式为</a:t>
            </a:r>
            <a:r>
              <a:rPr lang="en-US" sz="2400" b="1" dirty="0"/>
              <a:t>：</a:t>
            </a:r>
          </a:p>
          <a:p>
            <a:pPr fontAlgn="auto">
              <a:lnSpc>
                <a:spcPct val="100000"/>
              </a:lnSpc>
              <a:spcBef>
                <a:spcPts val="0"/>
              </a:spcBef>
              <a:buNone/>
            </a:pPr>
            <a:r>
              <a:rPr lang="en-US" sz="2000" b="1" dirty="0">
                <a:latin typeface="Consolas" panose="020B0609020204030204" charset="0"/>
              </a:rPr>
              <a:t>print(value1, value2, ..., </a:t>
            </a:r>
            <a:r>
              <a:rPr lang="en-US" sz="2000" b="1" dirty="0" err="1">
                <a:latin typeface="Consolas" panose="020B0609020204030204" charset="0"/>
              </a:rPr>
              <a:t>sep</a:t>
            </a:r>
            <a:r>
              <a:rPr lang="en-US" sz="2000" b="1" dirty="0">
                <a:latin typeface="Consolas" panose="020B0609020204030204" charset="0"/>
              </a:rPr>
              <a:t>=' ', end='\n', file=</a:t>
            </a:r>
            <a:r>
              <a:rPr lang="en-US" sz="2000" b="1" dirty="0" err="1">
                <a:latin typeface="Consolas" panose="020B0609020204030204" charset="0"/>
              </a:rPr>
              <a:t>sys.stdout</a:t>
            </a:r>
            <a:r>
              <a:rPr lang="en-US" sz="2000" b="1" dirty="0">
                <a:latin typeface="Consolas" panose="020B0609020204030204" charset="0"/>
              </a:rPr>
              <a:t>, flush=False)</a:t>
            </a:r>
          </a:p>
          <a:p>
            <a:pPr marL="0" indent="0" fontAlgn="auto">
              <a:lnSpc>
                <a:spcPct val="100000"/>
              </a:lnSpc>
              <a:spcBef>
                <a:spcPts val="0"/>
              </a:spcBef>
              <a:buNone/>
            </a:pPr>
            <a:endParaRPr lang="en-US" sz="2000" b="1" dirty="0">
              <a:latin typeface="Consolas" panose="020B0609020204030204" charset="0"/>
            </a:endParaRPr>
          </a:p>
          <a:p>
            <a:pPr fontAlgn="auto">
              <a:lnSpc>
                <a:spcPct val="150000"/>
              </a:lnSpc>
              <a:spcBef>
                <a:spcPts val="0"/>
              </a:spcBef>
              <a:buFont typeface="Wingdings" panose="05000000000000000000" charset="0"/>
              <a:buChar char=""/>
            </a:pPr>
            <a:r>
              <a:rPr lang="en-US" sz="2400" b="1" dirty="0" err="1"/>
              <a:t>sep参数之前为需要输出的内容（可以有多个</a:t>
            </a:r>
            <a:r>
              <a:rPr lang="en-US" sz="2400" b="1" dirty="0"/>
              <a:t>）；</a:t>
            </a:r>
          </a:p>
          <a:p>
            <a:pPr fontAlgn="auto">
              <a:lnSpc>
                <a:spcPct val="150000"/>
              </a:lnSpc>
              <a:spcBef>
                <a:spcPts val="0"/>
              </a:spcBef>
              <a:buFont typeface="Wingdings" panose="05000000000000000000" charset="0"/>
              <a:buChar char=""/>
            </a:pPr>
            <a:r>
              <a:rPr lang="en-US" sz="2400" b="1" dirty="0" err="1">
                <a:solidFill>
                  <a:srgbClr val="FF0000"/>
                </a:solidFill>
              </a:rPr>
              <a:t>sep参数用于指定数据之间的分隔符，默认为空格</a:t>
            </a:r>
            <a:r>
              <a:rPr lang="en-US" sz="2400" b="1" dirty="0"/>
              <a:t>；</a:t>
            </a:r>
          </a:p>
          <a:p>
            <a:pPr fontAlgn="auto">
              <a:lnSpc>
                <a:spcPct val="150000"/>
              </a:lnSpc>
              <a:spcBef>
                <a:spcPts val="0"/>
              </a:spcBef>
              <a:buFont typeface="Wingdings" panose="05000000000000000000" charset="0"/>
              <a:buChar char=""/>
            </a:pPr>
            <a:r>
              <a:rPr lang="en-US" sz="2400" b="1" dirty="0">
                <a:solidFill>
                  <a:srgbClr val="FF0000"/>
                </a:solidFill>
              </a:rPr>
              <a:t>end</a:t>
            </a:r>
            <a:r>
              <a:rPr lang="zh-CN" altLang="en-US" sz="2400" b="1" dirty="0">
                <a:solidFill>
                  <a:srgbClr val="FF0000"/>
                </a:solidFill>
              </a:rPr>
              <a:t>参数用于指定输出完数据之后再输出什么</a:t>
            </a:r>
            <a:r>
              <a:rPr lang="zh-CN" altLang="en-US" sz="2400" b="1" dirty="0" smtClean="0">
                <a:solidFill>
                  <a:srgbClr val="FF0000"/>
                </a:solidFill>
              </a:rPr>
              <a:t>字符，默认换行</a:t>
            </a:r>
            <a:r>
              <a:rPr lang="zh-CN" altLang="en-US" sz="2400" b="1" dirty="0" smtClean="0"/>
              <a:t>；</a:t>
            </a:r>
            <a:endParaRPr lang="en-US" sz="2400" b="1" dirty="0"/>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print(1, 3, 5, 7, </a:t>
            </a:r>
            <a:r>
              <a:rPr lang="en-US" sz="2000" b="1" dirty="0" err="1">
                <a:latin typeface="Consolas" panose="020B0609020204030204" charset="0"/>
              </a:rPr>
              <a:t>sep</a:t>
            </a:r>
            <a:r>
              <a:rPr lang="en-US" sz="2000" b="1" dirty="0">
                <a:latin typeface="Consolas" panose="020B0609020204030204" charset="0"/>
              </a:rPr>
              <a:t>='\t')       #</a:t>
            </a:r>
            <a:r>
              <a:rPr lang="en-US" sz="2000" b="1" dirty="0" err="1">
                <a:latin typeface="Consolas" panose="020B0609020204030204" charset="0"/>
              </a:rPr>
              <a:t>修改默认分隔符</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1	3	5	7</a:t>
            </a:r>
          </a:p>
          <a:p>
            <a:pPr marL="0" indent="0" fontAlgn="auto">
              <a:lnSpc>
                <a:spcPct val="100000"/>
              </a:lnSpc>
              <a:spcBef>
                <a:spcPts val="0"/>
              </a:spcBef>
              <a:buNone/>
            </a:pPr>
            <a:r>
              <a:rPr lang="en-US" sz="2000" b="1" dirty="0" smtClean="0">
                <a:latin typeface="Consolas" panose="020B0609020204030204" charset="0"/>
              </a:rPr>
              <a:t>&gt;&gt;&gt; for </a:t>
            </a:r>
            <a:r>
              <a:rPr lang="en-US" sz="2000" b="1" dirty="0" err="1" smtClean="0">
                <a:latin typeface="Consolas" panose="020B0609020204030204" charset="0"/>
              </a:rPr>
              <a:t>i</a:t>
            </a:r>
            <a:r>
              <a:rPr lang="en-US" sz="2000" b="1" dirty="0" smtClean="0">
                <a:latin typeface="Consolas" panose="020B0609020204030204" charset="0"/>
              </a:rPr>
              <a:t> in range(10):               </a:t>
            </a:r>
            <a:r>
              <a:rPr lang="en-US" sz="2000" b="1" dirty="0">
                <a:latin typeface="Consolas" panose="020B0609020204030204" charset="0"/>
              </a:rPr>
              <a:t>#</a:t>
            </a:r>
            <a:r>
              <a:rPr lang="en-US" sz="2000" b="1" dirty="0" err="1">
                <a:latin typeface="Consolas" panose="020B0609020204030204" charset="0"/>
              </a:rPr>
              <a:t>修改end参数，每个输出之后不换行</a:t>
            </a: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    print(</a:t>
            </a:r>
            <a:r>
              <a:rPr lang="en-US" sz="2000" b="1" dirty="0" err="1">
                <a:latin typeface="Consolas" panose="020B0609020204030204" charset="0"/>
              </a:rPr>
              <a:t>i</a:t>
            </a:r>
            <a:r>
              <a:rPr lang="en-US" sz="2000" b="1" dirty="0">
                <a:latin typeface="Consolas" panose="020B0609020204030204" charset="0"/>
              </a:rPr>
              <a:t>, </a:t>
            </a:r>
            <a:r>
              <a:rPr lang="en-US" sz="2000" b="1" dirty="0" smtClean="0">
                <a:latin typeface="Consolas" panose="020B0609020204030204" charset="0"/>
              </a:rPr>
              <a:t>end=' </a:t>
            </a:r>
            <a:r>
              <a:rPr lang="en-US" sz="2000" b="1" dirty="0">
                <a:latin typeface="Consolas" panose="020B0609020204030204" charset="0"/>
              </a:rPr>
              <a:t>')</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0 1 2 3 4 5 6 7 8 9 </a:t>
            </a:r>
            <a:endParaRPr lang="en-US" sz="2000" b="1" dirty="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616689" y="78581"/>
            <a:ext cx="8803758" cy="742156"/>
          </a:xfrm>
        </p:spPr>
        <p:txBody>
          <a:bodyPr/>
          <a:lstStyle/>
          <a:p>
            <a:r>
              <a:rPr lang="en-US" altLang="zh-CN" b="1" dirty="0" smtClean="0">
                <a:solidFill>
                  <a:srgbClr val="FF0000"/>
                </a:solidFill>
              </a:rPr>
              <a:t>print</a:t>
            </a:r>
            <a:r>
              <a:rPr lang="zh-CN" altLang="en-US" b="1" dirty="0" smtClean="0">
                <a:solidFill>
                  <a:srgbClr val="FF0000"/>
                </a:solidFill>
              </a:rPr>
              <a:t>（）</a:t>
            </a:r>
            <a:endParaRPr lang="zh-CN" altLang="en-US" b="1" dirty="0" smtClean="0"/>
          </a:p>
        </p:txBody>
      </p:sp>
      <p:sp>
        <p:nvSpPr>
          <p:cNvPr id="16387" name="内容占位符 2"/>
          <p:cNvSpPr>
            <a:spLocks noGrp="1"/>
          </p:cNvSpPr>
          <p:nvPr>
            <p:ph idx="1"/>
          </p:nvPr>
        </p:nvSpPr>
        <p:spPr>
          <a:xfrm>
            <a:off x="839788" y="1069975"/>
            <a:ext cx="9750425" cy="3600450"/>
          </a:xfrm>
        </p:spPr>
        <p:txBody>
          <a:bodyPr>
            <a:normAutofit fontScale="92500" lnSpcReduction="10000"/>
          </a:bodyPr>
          <a:lstStyle/>
          <a:p>
            <a:r>
              <a:rPr lang="zh-CN" altLang="zh-CN" b="1" dirty="0" smtClean="0"/>
              <a:t>内置</a:t>
            </a:r>
            <a:r>
              <a:rPr lang="en-US" altLang="zh-CN" b="1" dirty="0" smtClean="0"/>
              <a:t>print()</a:t>
            </a:r>
            <a:r>
              <a:rPr lang="zh-CN" altLang="zh-CN" b="1" dirty="0" smtClean="0"/>
              <a:t>函数将待输出内容打印到控制台；</a:t>
            </a:r>
          </a:p>
          <a:p>
            <a:r>
              <a:rPr lang="zh-CN" altLang="zh-CN" b="1" dirty="0" smtClean="0"/>
              <a:t>输出单个或多个变量值</a:t>
            </a:r>
            <a:r>
              <a:rPr lang="zh-CN" altLang="en-US" b="1" dirty="0" smtClean="0"/>
              <a:t>，逗号分隔；</a:t>
            </a:r>
            <a:endParaRPr lang="en-US" altLang="zh-CN" b="1" dirty="0" smtClean="0"/>
          </a:p>
          <a:p>
            <a:r>
              <a:rPr lang="zh-CN" altLang="zh-CN" b="1"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无换行输出</a:t>
            </a:r>
            <a:endParaRPr lang="en-US" altLang="zh-CN" b="1"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endParaRPr lang="en-US" altLang="zh-CN" b="1"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endParaRPr>
          </a:p>
          <a:p>
            <a:r>
              <a:rPr lang="zh-CN" altLang="zh-CN" b="1" dirty="0" smtClean="0">
                <a:solidFill>
                  <a:srgbClr val="0070C0"/>
                </a:solidFill>
                <a:latin typeface="Lucida Sans Typewriter" panose="020B0509030504030204" pitchFamily="49" charset="0"/>
                <a:ea typeface="宋体" panose="02010600030101010101" pitchFamily="2" charset="-122"/>
                <a:cs typeface="Times New Roman" panose="02020603050405020304" pitchFamily="18" charset="0"/>
              </a:rPr>
              <a:t>两个</a:t>
            </a:r>
            <a:r>
              <a:rPr lang="en-US" altLang="zh-CN" b="1" dirty="0" smtClean="0">
                <a:solidFill>
                  <a:srgbClr val="0070C0"/>
                </a:solidFill>
                <a:latin typeface="Lucida Sans Typewriter" panose="020B0509030504030204" pitchFamily="49" charset="0"/>
                <a:ea typeface="宋体" panose="02010600030101010101" pitchFamily="2" charset="-122"/>
                <a:cs typeface="Times New Roman" panose="02020603050405020304" pitchFamily="18" charset="0"/>
              </a:rPr>
              <a:t>%%</a:t>
            </a:r>
            <a:r>
              <a:rPr lang="zh-CN" altLang="zh-CN" b="1" dirty="0" smtClean="0">
                <a:solidFill>
                  <a:srgbClr val="0070C0"/>
                </a:solidFill>
                <a:latin typeface="Lucida Sans Typewriter" panose="020B0509030504030204" pitchFamily="49" charset="0"/>
                <a:ea typeface="宋体" panose="02010600030101010101" pitchFamily="2" charset="-122"/>
                <a:cs typeface="Times New Roman" panose="02020603050405020304" pitchFamily="18" charset="0"/>
              </a:rPr>
              <a:t>输出一个</a:t>
            </a:r>
            <a:r>
              <a:rPr lang="en-US" altLang="zh-CN" b="1" dirty="0" smtClean="0">
                <a:solidFill>
                  <a:srgbClr val="0070C0"/>
                </a:solidFill>
                <a:latin typeface="Lucida Sans Typewriter" panose="020B0509030504030204" pitchFamily="49" charset="0"/>
                <a:ea typeface="宋体" panose="02010600030101010101" pitchFamily="2" charset="-122"/>
                <a:cs typeface="Times New Roman" panose="02020603050405020304" pitchFamily="18" charset="0"/>
              </a:rPr>
              <a:t>%</a:t>
            </a:r>
            <a:endParaRPr lang="zh-CN" altLang="en-US" b="1" dirty="0" smtClean="0">
              <a:solidFill>
                <a:srgbClr val="0070C0"/>
              </a:solidFill>
            </a:endParaRPr>
          </a:p>
          <a:p>
            <a:endParaRPr lang="zh-CN" altLang="zh-CN" b="1" dirty="0" smtClean="0"/>
          </a:p>
          <a:p>
            <a:endParaRPr lang="en-US" altLang="zh-CN" b="1" dirty="0" smtClean="0"/>
          </a:p>
          <a:p>
            <a:r>
              <a:rPr lang="en-US" altLang="zh-CN" b="1" dirty="0" smtClean="0"/>
              <a:t>%</a:t>
            </a:r>
            <a:r>
              <a:rPr lang="zh-CN" altLang="zh-CN" b="1" dirty="0" smtClean="0"/>
              <a:t>格式化输出</a:t>
            </a:r>
            <a:r>
              <a:rPr lang="zh-CN" altLang="en-US" b="1" dirty="0" smtClean="0"/>
              <a:t>：</a:t>
            </a:r>
            <a:endParaRPr lang="en-US" altLang="zh-CN" b="1" dirty="0" smtClean="0"/>
          </a:p>
          <a:p>
            <a:endParaRPr lang="zh-CN" altLang="zh-CN" dirty="0" smtClean="0"/>
          </a:p>
        </p:txBody>
      </p:sp>
      <p:sp>
        <p:nvSpPr>
          <p:cNvPr id="16388" name="Rectangle 2"/>
          <p:cNvSpPr>
            <a:spLocks noChangeArrowheads="1"/>
          </p:cNvSpPr>
          <p:nvPr/>
        </p:nvSpPr>
        <p:spPr bwMode="auto">
          <a:xfrm>
            <a:off x="6518940" y="1688306"/>
            <a:ext cx="3246438" cy="1277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600" b="1" dirty="0">
                <a:solidFill>
                  <a:srgbClr val="A9B7C6"/>
                </a:solidFill>
                <a:latin typeface="Lucida Sans Typewriter" panose="020B0509030504030204" pitchFamily="49" charset="0"/>
                <a:cs typeface="宋体" panose="02010600030101010101" pitchFamily="2" charset="-122"/>
              </a:rPr>
              <a:t>name=</a:t>
            </a:r>
            <a:r>
              <a:rPr lang="en-US" altLang="zh-CN" sz="1600" b="1" dirty="0">
                <a:solidFill>
                  <a:srgbClr val="6A8759"/>
                </a:solidFill>
                <a:latin typeface="Lucida Sans Typewriter" panose="020B0509030504030204" pitchFamily="49" charset="0"/>
                <a:cs typeface="宋体" panose="02010600030101010101" pitchFamily="2" charset="-122"/>
              </a:rPr>
              <a:t>"</a:t>
            </a:r>
            <a:r>
              <a:rPr lang="en-US" altLang="zh-CN" sz="1600" b="1" dirty="0" err="1">
                <a:solidFill>
                  <a:srgbClr val="6A8759"/>
                </a:solidFill>
                <a:latin typeface="Lucida Sans Typewriter" panose="020B0509030504030204" pitchFamily="49" charset="0"/>
                <a:cs typeface="宋体" panose="02010600030101010101" pitchFamily="2" charset="-122"/>
              </a:rPr>
              <a:t>zhangsan</a:t>
            </a:r>
            <a:r>
              <a:rPr lang="en-US" altLang="zh-CN" sz="1600" b="1" dirty="0">
                <a:solidFill>
                  <a:srgbClr val="6A8759"/>
                </a:solidFill>
                <a:latin typeface="Lucida Sans Typewriter" panose="020B0509030504030204" pitchFamily="49" charset="0"/>
                <a:cs typeface="宋体" panose="02010600030101010101" pitchFamily="2" charset="-122"/>
              </a:rPr>
              <a:t>"</a:t>
            </a:r>
            <a:br>
              <a:rPr lang="en-US" altLang="zh-CN" sz="1600" b="1" dirty="0">
                <a:solidFill>
                  <a:srgbClr val="6A8759"/>
                </a:solidFill>
                <a:latin typeface="Lucida Sans Typewriter" panose="020B0509030504030204" pitchFamily="49" charset="0"/>
                <a:cs typeface="宋体" panose="02010600030101010101" pitchFamily="2" charset="-122"/>
              </a:rPr>
            </a:br>
            <a:r>
              <a:rPr lang="en-US" altLang="zh-CN" sz="1600" b="1" dirty="0">
                <a:solidFill>
                  <a:srgbClr val="A9B7C6"/>
                </a:solidFill>
                <a:latin typeface="Lucida Sans Typewriter" panose="020B0509030504030204" pitchFamily="49" charset="0"/>
                <a:cs typeface="宋体" panose="02010600030101010101" pitchFamily="2" charset="-122"/>
              </a:rPr>
              <a:t>age=</a:t>
            </a:r>
            <a:r>
              <a:rPr lang="en-US" altLang="zh-CN" sz="1600" b="1" dirty="0">
                <a:solidFill>
                  <a:srgbClr val="6897BB"/>
                </a:solidFill>
                <a:latin typeface="Lucida Sans Typewriter" panose="020B0509030504030204" pitchFamily="49" charset="0"/>
                <a:cs typeface="宋体" panose="02010600030101010101" pitchFamily="2" charset="-122"/>
              </a:rPr>
              <a:t>10</a:t>
            </a:r>
          </a:p>
          <a:p>
            <a:pPr>
              <a:lnSpc>
                <a:spcPct val="100000"/>
              </a:lnSpc>
              <a:spcBef>
                <a:spcPct val="0"/>
              </a:spcBef>
              <a:buClrTx/>
              <a:buSzTx/>
              <a:buFontTx/>
              <a:buNone/>
            </a:pPr>
            <a:r>
              <a:rPr lang="en-US" altLang="zh-CN" sz="1600" b="1" dirty="0">
                <a:solidFill>
                  <a:srgbClr val="8888C6"/>
                </a:solidFill>
                <a:latin typeface="Lucida Sans Typewriter" panose="020B0509030504030204" pitchFamily="49" charset="0"/>
                <a:cs typeface="宋体" panose="02010600030101010101" pitchFamily="2" charset="-122"/>
              </a:rPr>
              <a:t>print</a:t>
            </a:r>
            <a:r>
              <a:rPr lang="en-US" altLang="zh-CN" sz="1600" b="1" dirty="0">
                <a:solidFill>
                  <a:srgbClr val="A9B7C6"/>
                </a:solidFill>
                <a:latin typeface="Lucida Sans Typewriter" panose="020B0509030504030204" pitchFamily="49" charset="0"/>
                <a:cs typeface="宋体" panose="02010600030101010101" pitchFamily="2" charset="-122"/>
              </a:rPr>
              <a:t>(name)</a:t>
            </a:r>
            <a:br>
              <a:rPr lang="en-US" altLang="zh-CN" sz="1600" b="1" dirty="0">
                <a:solidFill>
                  <a:srgbClr val="A9B7C6"/>
                </a:solidFill>
                <a:latin typeface="Lucida Sans Typewriter" panose="020B0509030504030204" pitchFamily="49" charset="0"/>
                <a:cs typeface="宋体" panose="02010600030101010101" pitchFamily="2" charset="-122"/>
              </a:rPr>
            </a:br>
            <a:r>
              <a:rPr lang="en-US" altLang="zh-CN" sz="1600" b="1" dirty="0">
                <a:solidFill>
                  <a:srgbClr val="8888C6"/>
                </a:solidFill>
                <a:latin typeface="Lucida Sans Typewriter" panose="020B0509030504030204" pitchFamily="49" charset="0"/>
                <a:cs typeface="宋体" panose="02010600030101010101" pitchFamily="2" charset="-122"/>
              </a:rPr>
              <a:t>print</a:t>
            </a:r>
            <a:r>
              <a:rPr lang="en-US" altLang="zh-CN" sz="1600" b="1" dirty="0">
                <a:solidFill>
                  <a:srgbClr val="A9B7C6"/>
                </a:solidFill>
                <a:latin typeface="Lucida Sans Typewriter" panose="020B0509030504030204" pitchFamily="49" charset="0"/>
                <a:cs typeface="宋体" panose="02010600030101010101" pitchFamily="2" charset="-122"/>
              </a:rPr>
              <a:t>(age)</a:t>
            </a:r>
            <a:br>
              <a:rPr lang="en-US" altLang="zh-CN" sz="1600" b="1" dirty="0">
                <a:solidFill>
                  <a:srgbClr val="A9B7C6"/>
                </a:solidFill>
                <a:latin typeface="Lucida Sans Typewriter" panose="020B0509030504030204" pitchFamily="49" charset="0"/>
                <a:cs typeface="宋体" panose="02010600030101010101" pitchFamily="2" charset="-122"/>
              </a:rPr>
            </a:br>
            <a:r>
              <a:rPr lang="en-US" altLang="zh-CN" sz="1600" b="1" dirty="0">
                <a:solidFill>
                  <a:srgbClr val="8888C6"/>
                </a:solidFill>
                <a:latin typeface="Lucida Sans Typewriter" panose="020B0509030504030204" pitchFamily="49" charset="0"/>
                <a:cs typeface="宋体" panose="02010600030101010101" pitchFamily="2" charset="-122"/>
              </a:rPr>
              <a:t>print</a:t>
            </a:r>
            <a:r>
              <a:rPr lang="en-US" altLang="zh-CN" sz="1600" b="1" dirty="0">
                <a:solidFill>
                  <a:srgbClr val="A9B7C6"/>
                </a:solidFill>
                <a:latin typeface="Lucida Sans Typewriter" panose="020B0509030504030204" pitchFamily="49" charset="0"/>
                <a:cs typeface="宋体" panose="02010600030101010101" pitchFamily="2" charset="-122"/>
              </a:rPr>
              <a:t>(</a:t>
            </a:r>
            <a:r>
              <a:rPr lang="en-US" altLang="zh-CN" sz="1600" b="1" dirty="0" err="1">
                <a:solidFill>
                  <a:srgbClr val="A9B7C6"/>
                </a:solidFill>
                <a:latin typeface="Lucida Sans Typewriter" panose="020B0509030504030204" pitchFamily="49" charset="0"/>
                <a:cs typeface="宋体" panose="02010600030101010101" pitchFamily="2" charset="-122"/>
              </a:rPr>
              <a:t>name</a:t>
            </a:r>
            <a:r>
              <a:rPr lang="en-US" altLang="zh-CN" sz="1600" b="1" dirty="0" err="1">
                <a:solidFill>
                  <a:srgbClr val="CC7832"/>
                </a:solidFill>
                <a:latin typeface="Lucida Sans Typewriter" panose="020B0509030504030204" pitchFamily="49" charset="0"/>
                <a:cs typeface="宋体" panose="02010600030101010101" pitchFamily="2" charset="-122"/>
              </a:rPr>
              <a:t>,</a:t>
            </a:r>
            <a:r>
              <a:rPr lang="en-US" altLang="zh-CN" sz="1600" b="1" dirty="0" err="1">
                <a:solidFill>
                  <a:srgbClr val="A9B7C6"/>
                </a:solidFill>
                <a:latin typeface="Lucida Sans Typewriter" panose="020B0509030504030204" pitchFamily="49" charset="0"/>
                <a:cs typeface="宋体" panose="02010600030101010101" pitchFamily="2" charset="-122"/>
              </a:rPr>
              <a:t>age</a:t>
            </a:r>
            <a:r>
              <a:rPr lang="en-US" altLang="zh-CN" sz="1600" b="1" dirty="0">
                <a:solidFill>
                  <a:srgbClr val="A9B7C6"/>
                </a:solidFill>
                <a:latin typeface="Lucida Sans Typewriter" panose="020B0509030504030204" pitchFamily="49" charset="0"/>
                <a:cs typeface="宋体" panose="02010600030101010101" pitchFamily="2" charset="-122"/>
              </a:rPr>
              <a:t>)</a:t>
            </a:r>
            <a:r>
              <a:rPr lang="en-US" altLang="zh-CN" sz="1000" b="1" dirty="0">
                <a:cs typeface="宋体" panose="02010600030101010101" pitchFamily="2" charset="-122"/>
              </a:rPr>
              <a:t> </a:t>
            </a:r>
            <a:endParaRPr lang="en-US" altLang="zh-CN" sz="2400" b="1" dirty="0">
              <a:cs typeface="宋体" panose="02010600030101010101" pitchFamily="2" charset="-122"/>
            </a:endParaRPr>
          </a:p>
        </p:txBody>
      </p:sp>
      <p:sp>
        <p:nvSpPr>
          <p:cNvPr id="8" name="Rectangle 4"/>
          <p:cNvSpPr>
            <a:spLocks noChangeArrowheads="1"/>
          </p:cNvSpPr>
          <p:nvPr/>
        </p:nvSpPr>
        <p:spPr bwMode="auto">
          <a:xfrm>
            <a:off x="3208707" y="4103688"/>
            <a:ext cx="8069262" cy="2016125"/>
          </a:xfrm>
          <a:prstGeom prst="rect">
            <a:avLst/>
          </a:prstGeom>
          <a:solidFill>
            <a:schemeClr val="bg1">
              <a:lumMod val="95000"/>
            </a:schemeClr>
          </a:solidFill>
          <a:ln>
            <a:noFill/>
          </a:ln>
          <a:effectLst/>
          <a:extLst/>
        </p:spPr>
        <p:txBody>
          <a:bodyPr bIns="0" anchor="ctr">
            <a:spAutoFit/>
          </a:bodyPr>
          <a:lstStyle/>
          <a:p>
            <a:pPr>
              <a:defRPr/>
            </a:pPr>
            <a:r>
              <a:rPr lang="en-US" altLang="zh-CN" b="1" dirty="0">
                <a:solidFill>
                  <a:srgbClr val="808080"/>
                </a:solidFill>
                <a:latin typeface="Lucida Sans Typewriter" panose="020B0509030504030204" pitchFamily="49" charset="0"/>
                <a:cs typeface="宋体" panose="02010600030101010101" pitchFamily="2" charset="-122"/>
              </a:rPr>
              <a:t>#</a:t>
            </a:r>
            <a:r>
              <a:rPr lang="zh-CN" altLang="en-US" b="1" dirty="0">
                <a:solidFill>
                  <a:srgbClr val="808080"/>
                </a:solidFill>
                <a:latin typeface="Arial Unicode MS" panose="020B0604020202020204" pitchFamily="34" charset="-122"/>
                <a:cs typeface="宋体" panose="02010600030101010101" pitchFamily="2" charset="-122"/>
              </a:rPr>
              <a:t>格式化输出</a:t>
            </a:r>
            <a:br>
              <a:rPr lang="zh-CN" altLang="en-US" b="1" dirty="0">
                <a:solidFill>
                  <a:srgbClr val="808080"/>
                </a:solidFill>
                <a:latin typeface="Arial Unicode MS" panose="020B0604020202020204" pitchFamily="34" charset="-122"/>
                <a:cs typeface="宋体" panose="02010600030101010101" pitchFamily="2" charset="-122"/>
              </a:rPr>
            </a:br>
            <a:r>
              <a:rPr lang="en-US" altLang="zh-CN" b="1" dirty="0">
                <a:solidFill>
                  <a:srgbClr val="A9B7C6"/>
                </a:solidFill>
                <a:latin typeface="Lucida Sans Typewriter" panose="020B0509030504030204" pitchFamily="49" charset="0"/>
                <a:cs typeface="宋体" panose="02010600030101010101" pitchFamily="2" charset="-122"/>
              </a:rPr>
              <a:t>name = </a:t>
            </a:r>
            <a:r>
              <a:rPr lang="en-US" altLang="zh-CN" b="1" dirty="0">
                <a:solidFill>
                  <a:srgbClr val="6A8759"/>
                </a:solidFill>
                <a:latin typeface="Lucida Sans Typewriter" panose="020B0509030504030204" pitchFamily="49" charset="0"/>
                <a:cs typeface="宋体" panose="02010600030101010101" pitchFamily="2" charset="-122"/>
              </a:rPr>
              <a:t>"</a:t>
            </a:r>
            <a:r>
              <a:rPr lang="en-US" altLang="zh-CN" b="1" dirty="0" err="1">
                <a:solidFill>
                  <a:srgbClr val="6A8759"/>
                </a:solidFill>
                <a:latin typeface="Lucida Sans Typewriter" panose="020B0509030504030204" pitchFamily="49" charset="0"/>
                <a:cs typeface="宋体" panose="02010600030101010101" pitchFamily="2" charset="-122"/>
              </a:rPr>
              <a:t>zhangsan</a:t>
            </a:r>
            <a:r>
              <a:rPr lang="en-US" altLang="zh-CN" b="1" dirty="0">
                <a:solidFill>
                  <a:srgbClr val="6A8759"/>
                </a:solidFill>
                <a:latin typeface="Lucida Sans Typewriter" panose="020B0509030504030204" pitchFamily="49" charset="0"/>
                <a:cs typeface="宋体" panose="02010600030101010101" pitchFamily="2" charset="-122"/>
              </a:rPr>
              <a:t>"</a:t>
            </a:r>
            <a:br>
              <a:rPr lang="en-US" altLang="zh-CN" b="1" dirty="0">
                <a:solidFill>
                  <a:srgbClr val="6A8759"/>
                </a:solidFill>
                <a:latin typeface="Lucida Sans Typewriter" panose="020B0509030504030204" pitchFamily="49" charset="0"/>
                <a:cs typeface="宋体" panose="02010600030101010101" pitchFamily="2" charset="-122"/>
              </a:rPr>
            </a:br>
            <a:r>
              <a:rPr lang="en-US" altLang="zh-CN" b="1" dirty="0">
                <a:solidFill>
                  <a:srgbClr val="A9B7C6"/>
                </a:solidFill>
                <a:latin typeface="Lucida Sans Typewriter" panose="020B0509030504030204" pitchFamily="49" charset="0"/>
                <a:cs typeface="宋体" panose="02010600030101010101" pitchFamily="2" charset="-122"/>
              </a:rPr>
              <a:t>age = </a:t>
            </a:r>
            <a:r>
              <a:rPr lang="en-US" altLang="zh-CN" b="1" dirty="0">
                <a:solidFill>
                  <a:srgbClr val="6897BB"/>
                </a:solidFill>
                <a:latin typeface="Lucida Sans Typewriter" panose="020B0509030504030204" pitchFamily="49" charset="0"/>
                <a:cs typeface="宋体" panose="02010600030101010101" pitchFamily="2" charset="-122"/>
              </a:rPr>
              <a:t>20</a:t>
            </a:r>
            <a:br>
              <a:rPr lang="en-US" altLang="zh-CN" b="1" dirty="0">
                <a:solidFill>
                  <a:srgbClr val="6897BB"/>
                </a:solidFill>
                <a:latin typeface="Lucida Sans Typewriter" panose="020B0509030504030204" pitchFamily="49" charset="0"/>
                <a:cs typeface="宋体" panose="02010600030101010101" pitchFamily="2" charset="-122"/>
              </a:rPr>
            </a:br>
            <a:r>
              <a:rPr lang="en-US" altLang="zh-CN" b="1" dirty="0">
                <a:solidFill>
                  <a:srgbClr val="A9B7C6"/>
                </a:solidFill>
                <a:latin typeface="Lucida Sans Typewriter" panose="020B0509030504030204" pitchFamily="49" charset="0"/>
                <a:cs typeface="宋体" panose="02010600030101010101" pitchFamily="2" charset="-122"/>
              </a:rPr>
              <a:t>height = </a:t>
            </a:r>
            <a:r>
              <a:rPr lang="en-US" altLang="zh-CN" b="1" dirty="0">
                <a:solidFill>
                  <a:srgbClr val="6897BB"/>
                </a:solidFill>
                <a:latin typeface="Lucida Sans Typewriter" panose="020B0509030504030204" pitchFamily="49" charset="0"/>
                <a:cs typeface="宋体" panose="02010600030101010101" pitchFamily="2" charset="-122"/>
              </a:rPr>
              <a:t>180.5</a:t>
            </a:r>
            <a:r>
              <a:rPr lang="en-US" altLang="zh-CN" sz="2000" b="1" dirty="0">
                <a:solidFill>
                  <a:srgbClr val="6897BB"/>
                </a:solidFill>
                <a:latin typeface="Lucida Sans Typewriter" panose="020B0509030504030204" pitchFamily="49" charset="0"/>
                <a:cs typeface="宋体" panose="02010600030101010101" pitchFamily="2" charset="-122"/>
              </a:rPr>
              <a:t/>
            </a:r>
            <a:br>
              <a:rPr lang="en-US" altLang="zh-CN" sz="2000" b="1" dirty="0">
                <a:solidFill>
                  <a:srgbClr val="6897BB"/>
                </a:solidFill>
                <a:latin typeface="Lucida Sans Typewriter" panose="020B0509030504030204" pitchFamily="49" charset="0"/>
                <a:cs typeface="宋体" panose="02010600030101010101" pitchFamily="2" charset="-122"/>
              </a:rPr>
            </a:br>
            <a:r>
              <a:rPr lang="en-US" altLang="zh-CN" b="1" dirty="0">
                <a:solidFill>
                  <a:srgbClr val="8888C6"/>
                </a:solidFill>
                <a:latin typeface="Lucida Sans Typewriter" panose="020B0509030504030204" pitchFamily="49" charset="0"/>
                <a:cs typeface="宋体" panose="02010600030101010101" pitchFamily="2" charset="-122"/>
              </a:rPr>
              <a:t>print</a:t>
            </a:r>
            <a:r>
              <a:rPr lang="en-US" altLang="zh-CN" b="1" dirty="0">
                <a:solidFill>
                  <a:srgbClr val="A9B7C6"/>
                </a:solidFill>
                <a:latin typeface="Lucida Sans Typewriter" panose="020B0509030504030204" pitchFamily="49" charset="0"/>
                <a:cs typeface="宋体" panose="02010600030101010101" pitchFamily="2" charset="-122"/>
              </a:rPr>
              <a:t>(</a:t>
            </a:r>
            <a:r>
              <a:rPr lang="en-US" altLang="zh-CN" b="1" dirty="0">
                <a:solidFill>
                  <a:srgbClr val="6A8759"/>
                </a:solidFill>
                <a:latin typeface="Lucida Sans Typewriter" panose="020B0509030504030204" pitchFamily="49" charset="0"/>
                <a:cs typeface="宋体" panose="02010600030101010101" pitchFamily="2" charset="-122"/>
              </a:rPr>
              <a:t>"</a:t>
            </a:r>
            <a:r>
              <a:rPr lang="zh-CN" altLang="en-US" b="1" dirty="0">
                <a:solidFill>
                  <a:srgbClr val="6A8759"/>
                </a:solidFill>
                <a:latin typeface="Arial Unicode MS" panose="020B0604020202020204" pitchFamily="34" charset="-122"/>
                <a:cs typeface="宋体" panose="02010600030101010101" pitchFamily="2" charset="-122"/>
              </a:rPr>
              <a:t>姓名：</a:t>
            </a:r>
            <a:r>
              <a:rPr lang="en-US" altLang="zh-CN" b="1" dirty="0">
                <a:solidFill>
                  <a:srgbClr val="6A8759"/>
                </a:solidFill>
                <a:latin typeface="Lucida Sans Typewriter" panose="020B0509030504030204" pitchFamily="49" charset="0"/>
                <a:cs typeface="宋体" panose="02010600030101010101" pitchFamily="2" charset="-122"/>
              </a:rPr>
              <a:t>%s</a:t>
            </a:r>
            <a:r>
              <a:rPr lang="zh-CN" altLang="en-US" b="1" dirty="0">
                <a:solidFill>
                  <a:srgbClr val="6A8759"/>
                </a:solidFill>
                <a:latin typeface="Arial Unicode MS" panose="020B0604020202020204" pitchFamily="34" charset="-122"/>
                <a:cs typeface="宋体" panose="02010600030101010101" pitchFamily="2" charset="-122"/>
              </a:rPr>
              <a:t>的年龄是：</a:t>
            </a:r>
            <a:r>
              <a:rPr lang="en-US" altLang="zh-CN" b="1" dirty="0">
                <a:solidFill>
                  <a:srgbClr val="6A8759"/>
                </a:solidFill>
                <a:latin typeface="Lucida Sans Typewriter" panose="020B0509030504030204" pitchFamily="49" charset="0"/>
                <a:cs typeface="宋体" panose="02010600030101010101" pitchFamily="2" charset="-122"/>
              </a:rPr>
              <a:t>%d</a:t>
            </a:r>
            <a:r>
              <a:rPr lang="zh-CN" altLang="en-US" b="1" dirty="0">
                <a:solidFill>
                  <a:srgbClr val="6A8759"/>
                </a:solidFill>
                <a:latin typeface="Arial Unicode MS" panose="020B0604020202020204" pitchFamily="34" charset="-122"/>
                <a:cs typeface="宋体" panose="02010600030101010101" pitchFamily="2" charset="-122"/>
              </a:rPr>
              <a:t>，身高 ：</a:t>
            </a:r>
            <a:r>
              <a:rPr lang="en-US" altLang="zh-CN" b="1" dirty="0">
                <a:solidFill>
                  <a:srgbClr val="6A8759"/>
                </a:solidFill>
                <a:latin typeface="Lucida Sans Typewriter" panose="020B0509030504030204" pitchFamily="49" charset="0"/>
                <a:cs typeface="宋体" panose="02010600030101010101" pitchFamily="2" charset="-122"/>
              </a:rPr>
              <a:t>%f"</a:t>
            </a:r>
            <a:r>
              <a:rPr lang="en-US" altLang="zh-CN" b="1" dirty="0">
                <a:solidFill>
                  <a:srgbClr val="A9B7C6"/>
                </a:solidFill>
                <a:latin typeface="Lucida Sans Typewriter" panose="020B0509030504030204" pitchFamily="49" charset="0"/>
                <a:cs typeface="宋体" panose="02010600030101010101" pitchFamily="2" charset="-122"/>
              </a:rPr>
              <a:t>%(</a:t>
            </a:r>
            <a:r>
              <a:rPr lang="en-US" altLang="zh-CN" b="1" dirty="0" err="1">
                <a:solidFill>
                  <a:srgbClr val="A9B7C6"/>
                </a:solidFill>
                <a:latin typeface="Lucida Sans Typewriter" panose="020B0509030504030204" pitchFamily="49" charset="0"/>
                <a:cs typeface="宋体" panose="02010600030101010101" pitchFamily="2" charset="-122"/>
              </a:rPr>
              <a:t>name</a:t>
            </a:r>
            <a:r>
              <a:rPr lang="en-US" altLang="zh-CN" b="1" dirty="0" err="1">
                <a:solidFill>
                  <a:srgbClr val="CC7832"/>
                </a:solidFill>
                <a:latin typeface="Lucida Sans Typewriter" panose="020B0509030504030204" pitchFamily="49" charset="0"/>
                <a:cs typeface="宋体" panose="02010600030101010101" pitchFamily="2" charset="-122"/>
              </a:rPr>
              <a:t>,</a:t>
            </a:r>
            <a:r>
              <a:rPr lang="en-US" altLang="zh-CN" b="1" dirty="0" err="1">
                <a:solidFill>
                  <a:srgbClr val="A9B7C6"/>
                </a:solidFill>
                <a:latin typeface="Lucida Sans Typewriter" panose="020B0509030504030204" pitchFamily="49" charset="0"/>
                <a:cs typeface="宋体" panose="02010600030101010101" pitchFamily="2" charset="-122"/>
              </a:rPr>
              <a:t>age</a:t>
            </a:r>
            <a:r>
              <a:rPr lang="en-US" altLang="zh-CN" b="1" dirty="0" err="1">
                <a:solidFill>
                  <a:srgbClr val="CC7832"/>
                </a:solidFill>
                <a:latin typeface="Lucida Sans Typewriter" panose="020B0509030504030204" pitchFamily="49" charset="0"/>
                <a:cs typeface="宋体" panose="02010600030101010101" pitchFamily="2" charset="-122"/>
              </a:rPr>
              <a:t>,</a:t>
            </a:r>
            <a:r>
              <a:rPr lang="en-US" altLang="zh-CN" b="1" dirty="0" err="1">
                <a:solidFill>
                  <a:srgbClr val="A9B7C6"/>
                </a:solidFill>
                <a:latin typeface="Lucida Sans Typewriter" panose="020B0509030504030204" pitchFamily="49" charset="0"/>
                <a:cs typeface="宋体" panose="02010600030101010101" pitchFamily="2" charset="-122"/>
              </a:rPr>
              <a:t>height</a:t>
            </a:r>
            <a:r>
              <a:rPr lang="en-US" altLang="zh-CN" b="1" dirty="0">
                <a:solidFill>
                  <a:srgbClr val="A9B7C6"/>
                </a:solidFill>
                <a:latin typeface="Lucida Sans Typewriter" panose="020B0509030504030204" pitchFamily="49" charset="0"/>
                <a:cs typeface="宋体" panose="02010600030101010101" pitchFamily="2" charset="-122"/>
              </a:rPr>
              <a:t>)</a:t>
            </a:r>
          </a:p>
          <a:p>
            <a:pPr>
              <a:defRPr/>
            </a:pPr>
            <a:r>
              <a:rPr lang="en-US" altLang="zh-CN" b="1" dirty="0">
                <a:solidFill>
                  <a:srgbClr val="8888C6"/>
                </a:solidFill>
                <a:latin typeface="Lucida Sans Typewriter" panose="020B0509030504030204" pitchFamily="49" charset="0"/>
                <a:cs typeface="宋体" panose="02010600030101010101" pitchFamily="2" charset="-122"/>
              </a:rPr>
              <a:t>print</a:t>
            </a:r>
            <a:r>
              <a:rPr lang="en-US" altLang="zh-CN" b="1" dirty="0">
                <a:solidFill>
                  <a:srgbClr val="A9B7C6"/>
                </a:solidFill>
                <a:latin typeface="Lucida Sans Typewriter" panose="020B0509030504030204" pitchFamily="49" charset="0"/>
                <a:cs typeface="宋体" panose="02010600030101010101" pitchFamily="2" charset="-122"/>
              </a:rPr>
              <a:t>(</a:t>
            </a:r>
            <a:r>
              <a:rPr lang="en-US" altLang="zh-CN" b="1" dirty="0">
                <a:solidFill>
                  <a:srgbClr val="6A8759"/>
                </a:solidFill>
                <a:latin typeface="Lucida Sans Typewriter" panose="020B0509030504030204" pitchFamily="49" charset="0"/>
                <a:cs typeface="宋体" panose="02010600030101010101" pitchFamily="2" charset="-122"/>
              </a:rPr>
              <a:t>"</a:t>
            </a:r>
            <a:r>
              <a:rPr lang="zh-CN" altLang="en-US" b="1" dirty="0">
                <a:solidFill>
                  <a:srgbClr val="6A8759"/>
                </a:solidFill>
                <a:latin typeface="Arial Unicode MS" panose="020B0604020202020204" pitchFamily="34" charset="-122"/>
                <a:cs typeface="宋体" panose="02010600030101010101" pitchFamily="2" charset="-122"/>
              </a:rPr>
              <a:t>姓名：</a:t>
            </a:r>
            <a:r>
              <a:rPr lang="en-US" altLang="zh-CN" b="1" dirty="0">
                <a:solidFill>
                  <a:srgbClr val="6A8759"/>
                </a:solidFill>
                <a:latin typeface="Lucida Sans Typewriter" panose="020B0509030504030204" pitchFamily="49" charset="0"/>
                <a:cs typeface="宋体" panose="02010600030101010101" pitchFamily="2" charset="-122"/>
              </a:rPr>
              <a:t>%s</a:t>
            </a:r>
            <a:r>
              <a:rPr lang="zh-CN" altLang="en-US" b="1" dirty="0">
                <a:solidFill>
                  <a:srgbClr val="6A8759"/>
                </a:solidFill>
                <a:latin typeface="Arial Unicode MS" panose="020B0604020202020204" pitchFamily="34" charset="-122"/>
                <a:cs typeface="宋体" panose="02010600030101010101" pitchFamily="2" charset="-122"/>
              </a:rPr>
              <a:t>的年龄是：</a:t>
            </a:r>
            <a:r>
              <a:rPr lang="en-US" altLang="zh-CN" b="1" dirty="0">
                <a:solidFill>
                  <a:srgbClr val="6A8759"/>
                </a:solidFill>
                <a:latin typeface="Lucida Sans Typewriter" panose="020B0509030504030204" pitchFamily="49" charset="0"/>
                <a:cs typeface="宋体" panose="02010600030101010101" pitchFamily="2" charset="-122"/>
              </a:rPr>
              <a:t>%d</a:t>
            </a:r>
            <a:r>
              <a:rPr lang="zh-CN" altLang="en-US" b="1" dirty="0">
                <a:solidFill>
                  <a:srgbClr val="6A8759"/>
                </a:solidFill>
                <a:latin typeface="Arial Unicode MS" panose="020B0604020202020204" pitchFamily="34" charset="-122"/>
                <a:cs typeface="宋体" panose="02010600030101010101" pitchFamily="2" charset="-122"/>
              </a:rPr>
              <a:t>，身高 ：</a:t>
            </a:r>
            <a:r>
              <a:rPr lang="en-US" altLang="zh-CN" b="1" dirty="0">
                <a:solidFill>
                  <a:srgbClr val="6A8759"/>
                </a:solidFill>
                <a:latin typeface="Lucida Sans Typewriter" panose="020B0509030504030204" pitchFamily="49" charset="0"/>
                <a:cs typeface="宋体" panose="02010600030101010101" pitchFamily="2" charset="-122"/>
              </a:rPr>
              <a:t>%.2f"</a:t>
            </a:r>
            <a:r>
              <a:rPr lang="en-US" altLang="zh-CN" b="1" dirty="0">
                <a:solidFill>
                  <a:srgbClr val="A9B7C6"/>
                </a:solidFill>
                <a:latin typeface="Lucida Sans Typewriter" panose="020B0509030504030204" pitchFamily="49" charset="0"/>
                <a:cs typeface="宋体" panose="02010600030101010101" pitchFamily="2" charset="-122"/>
              </a:rPr>
              <a:t>%(</a:t>
            </a:r>
            <a:r>
              <a:rPr lang="en-US" altLang="zh-CN" b="1" dirty="0" err="1">
                <a:solidFill>
                  <a:srgbClr val="A9B7C6"/>
                </a:solidFill>
                <a:latin typeface="Lucida Sans Typewriter" panose="020B0509030504030204" pitchFamily="49" charset="0"/>
                <a:cs typeface="宋体" panose="02010600030101010101" pitchFamily="2" charset="-122"/>
              </a:rPr>
              <a:t>name</a:t>
            </a:r>
            <a:r>
              <a:rPr lang="en-US" altLang="zh-CN" b="1" dirty="0" err="1">
                <a:solidFill>
                  <a:srgbClr val="CC7832"/>
                </a:solidFill>
                <a:latin typeface="Lucida Sans Typewriter" panose="020B0509030504030204" pitchFamily="49" charset="0"/>
                <a:cs typeface="宋体" panose="02010600030101010101" pitchFamily="2" charset="-122"/>
              </a:rPr>
              <a:t>,</a:t>
            </a:r>
            <a:r>
              <a:rPr lang="en-US" altLang="zh-CN" b="1" dirty="0" err="1">
                <a:solidFill>
                  <a:srgbClr val="A9B7C6"/>
                </a:solidFill>
                <a:latin typeface="Lucida Sans Typewriter" panose="020B0509030504030204" pitchFamily="49" charset="0"/>
                <a:cs typeface="宋体" panose="02010600030101010101" pitchFamily="2" charset="-122"/>
              </a:rPr>
              <a:t>age</a:t>
            </a:r>
            <a:r>
              <a:rPr lang="en-US" altLang="zh-CN" b="1" dirty="0" err="1">
                <a:solidFill>
                  <a:srgbClr val="CC7832"/>
                </a:solidFill>
                <a:latin typeface="Lucida Sans Typewriter" panose="020B0509030504030204" pitchFamily="49" charset="0"/>
                <a:cs typeface="宋体" panose="02010600030101010101" pitchFamily="2" charset="-122"/>
              </a:rPr>
              <a:t>,</a:t>
            </a:r>
            <a:r>
              <a:rPr lang="en-US" altLang="zh-CN" b="1" dirty="0" err="1">
                <a:solidFill>
                  <a:srgbClr val="A9B7C6"/>
                </a:solidFill>
                <a:latin typeface="Lucida Sans Typewriter" panose="020B0509030504030204" pitchFamily="49" charset="0"/>
                <a:cs typeface="宋体" panose="02010600030101010101" pitchFamily="2" charset="-122"/>
              </a:rPr>
              <a:t>height</a:t>
            </a:r>
            <a:r>
              <a:rPr lang="en-US" altLang="zh-CN" b="1" dirty="0">
                <a:solidFill>
                  <a:srgbClr val="A9B7C6"/>
                </a:solidFill>
                <a:latin typeface="Lucida Sans Typewriter" panose="020B0509030504030204" pitchFamily="49" charset="0"/>
                <a:cs typeface="宋体" panose="02010600030101010101" pitchFamily="2" charset="-122"/>
              </a:rPr>
              <a:t>))</a:t>
            </a:r>
            <a:br>
              <a:rPr lang="en-US" altLang="zh-CN" b="1" dirty="0">
                <a:solidFill>
                  <a:srgbClr val="A9B7C6"/>
                </a:solidFill>
                <a:latin typeface="Lucida Sans Typewriter" panose="020B0509030504030204" pitchFamily="49" charset="0"/>
                <a:cs typeface="宋体" panose="02010600030101010101" pitchFamily="2" charset="-122"/>
              </a:rPr>
            </a:br>
            <a:r>
              <a:rPr lang="en-US" altLang="zh-CN" b="1" dirty="0">
                <a:solidFill>
                  <a:srgbClr val="8888C6"/>
                </a:solidFill>
                <a:latin typeface="Lucida Sans Typewriter" panose="020B0509030504030204" pitchFamily="49" charset="0"/>
                <a:cs typeface="宋体" panose="02010600030101010101" pitchFamily="2" charset="-122"/>
              </a:rPr>
              <a:t>print</a:t>
            </a:r>
            <a:r>
              <a:rPr lang="en-US" altLang="zh-CN" b="1" dirty="0">
                <a:solidFill>
                  <a:srgbClr val="A9B7C6"/>
                </a:solidFill>
                <a:latin typeface="Lucida Sans Typewriter" panose="020B0509030504030204" pitchFamily="49" charset="0"/>
                <a:cs typeface="宋体" panose="02010600030101010101" pitchFamily="2" charset="-122"/>
              </a:rPr>
              <a:t>(</a:t>
            </a:r>
            <a:r>
              <a:rPr lang="en-US" altLang="zh-CN" b="1" dirty="0">
                <a:solidFill>
                  <a:srgbClr val="6A8759"/>
                </a:solidFill>
                <a:latin typeface="Lucida Sans Typewriter" panose="020B0509030504030204" pitchFamily="49" charset="0"/>
                <a:cs typeface="宋体" panose="02010600030101010101" pitchFamily="2" charset="-122"/>
              </a:rPr>
              <a:t>"</a:t>
            </a:r>
            <a:r>
              <a:rPr lang="zh-CN" altLang="en-US" b="1" dirty="0">
                <a:solidFill>
                  <a:srgbClr val="6A8759"/>
                </a:solidFill>
                <a:latin typeface="Arial Unicode MS" panose="020B0604020202020204" pitchFamily="34" charset="-122"/>
                <a:cs typeface="宋体" panose="02010600030101010101" pitchFamily="2" charset="-122"/>
              </a:rPr>
              <a:t>姓名：</a:t>
            </a:r>
            <a:r>
              <a:rPr lang="en-US" altLang="zh-CN" b="1" dirty="0">
                <a:solidFill>
                  <a:srgbClr val="6A8759"/>
                </a:solidFill>
                <a:latin typeface="Lucida Sans Typewriter" panose="020B0509030504030204" pitchFamily="49" charset="0"/>
                <a:cs typeface="宋体" panose="02010600030101010101" pitchFamily="2" charset="-122"/>
              </a:rPr>
              <a:t>%</a:t>
            </a:r>
            <a:r>
              <a:rPr lang="en-US" altLang="zh-CN" b="1" dirty="0" err="1">
                <a:solidFill>
                  <a:srgbClr val="6A8759"/>
                </a:solidFill>
                <a:latin typeface="Lucida Sans Typewriter" panose="020B0509030504030204" pitchFamily="49" charset="0"/>
                <a:cs typeface="宋体" panose="02010600030101010101" pitchFamily="2" charset="-122"/>
              </a:rPr>
              <a:t>s"</a:t>
            </a:r>
            <a:r>
              <a:rPr lang="en-US" altLang="zh-CN" b="1" dirty="0" err="1">
                <a:solidFill>
                  <a:srgbClr val="A9B7C6"/>
                </a:solidFill>
                <a:latin typeface="Lucida Sans Typewriter" panose="020B0509030504030204" pitchFamily="49" charset="0"/>
                <a:cs typeface="宋体" panose="02010600030101010101" pitchFamily="2" charset="-122"/>
              </a:rPr>
              <a:t>%name</a:t>
            </a:r>
            <a:r>
              <a:rPr lang="en-US" altLang="zh-CN" b="1" dirty="0">
                <a:solidFill>
                  <a:srgbClr val="A9B7C6"/>
                </a:solidFill>
                <a:latin typeface="Lucida Sans Typewriter" panose="020B0509030504030204" pitchFamily="49" charset="0"/>
                <a:cs typeface="宋体" panose="02010600030101010101" pitchFamily="2" charset="-122"/>
              </a:rPr>
              <a:t>)</a:t>
            </a:r>
            <a:r>
              <a:rPr lang="en-US" altLang="zh-CN" sz="1050" b="1" dirty="0"/>
              <a:t> </a:t>
            </a:r>
            <a:endParaRPr lang="en-US" altLang="zh-CN" sz="2800" b="1" dirty="0"/>
          </a:p>
        </p:txBody>
      </p:sp>
      <p:sp>
        <p:nvSpPr>
          <p:cNvPr id="10" name="Rectangle 2"/>
          <p:cNvSpPr>
            <a:spLocks noChangeArrowheads="1"/>
          </p:cNvSpPr>
          <p:nvPr/>
        </p:nvSpPr>
        <p:spPr bwMode="auto">
          <a:xfrm>
            <a:off x="1046642" y="2274094"/>
            <a:ext cx="3246438" cy="539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600" b="1" dirty="0">
                <a:solidFill>
                  <a:srgbClr val="8888C6"/>
                </a:solidFill>
                <a:latin typeface="Lucida Sans Typewriter" panose="020B0509030504030204" pitchFamily="49" charset="0"/>
                <a:ea typeface="宋体" panose="02010600030101010101" pitchFamily="2" charset="-122"/>
                <a:cs typeface="Times New Roman" panose="02020603050405020304" pitchFamily="18" charset="0"/>
              </a:rPr>
              <a:t>print</a:t>
            </a:r>
            <a:r>
              <a:rPr lang="en-US" altLang="zh-CN" sz="1600" b="1" dirty="0">
                <a:solidFill>
                  <a:srgbClr val="A9B7C6"/>
                </a:solidFill>
                <a:latin typeface="Lucida Sans Typewriter" panose="020B0509030504030204" pitchFamily="49" charset="0"/>
                <a:ea typeface="宋体" panose="02010600030101010101" pitchFamily="2" charset="-122"/>
                <a:cs typeface="Times New Roman" panose="02020603050405020304" pitchFamily="18" charset="0"/>
              </a:rPr>
              <a:t>(</a:t>
            </a:r>
            <a:r>
              <a:rPr lang="en-US" altLang="zh-CN" sz="1600" b="1" dirty="0">
                <a:solidFill>
                  <a:srgbClr val="6A8759"/>
                </a:solidFill>
                <a:latin typeface="Lucida Sans Typewriter" panose="020B0509030504030204" pitchFamily="49" charset="0"/>
                <a:ea typeface="宋体" panose="02010600030101010101" pitchFamily="2" charset="-122"/>
                <a:cs typeface="Times New Roman" panose="02020603050405020304" pitchFamily="18" charset="0"/>
              </a:rPr>
              <a:t>"</a:t>
            </a:r>
            <a:r>
              <a:rPr lang="en-US" altLang="zh-CN" sz="1600" b="1" dirty="0" err="1">
                <a:solidFill>
                  <a:srgbClr val="6A8759"/>
                </a:solidFill>
                <a:latin typeface="Lucida Sans Typewriter" panose="020B0509030504030204" pitchFamily="49" charset="0"/>
                <a:ea typeface="宋体" panose="02010600030101010101" pitchFamily="2" charset="-122"/>
                <a:cs typeface="Times New Roman" panose="02020603050405020304" pitchFamily="18" charset="0"/>
              </a:rPr>
              <a:t>hello"</a:t>
            </a:r>
            <a:r>
              <a:rPr lang="en-US" altLang="zh-CN" sz="1600" b="1" dirty="0" err="1">
                <a:solidFill>
                  <a:srgbClr val="CC7832"/>
                </a:solidFill>
                <a:latin typeface="Lucida Sans Typewriter" panose="020B0509030504030204" pitchFamily="49" charset="0"/>
                <a:ea typeface="宋体" panose="02010600030101010101" pitchFamily="2" charset="-122"/>
                <a:cs typeface="Times New Roman" panose="02020603050405020304" pitchFamily="18" charset="0"/>
              </a:rPr>
              <a:t>,</a:t>
            </a:r>
            <a:r>
              <a:rPr lang="en-US" altLang="zh-CN" sz="1600" b="1" dirty="0" err="1">
                <a:solidFill>
                  <a:srgbClr val="AA4926"/>
                </a:solidFill>
                <a:latin typeface="Lucida Sans Typewriter" panose="020B0509030504030204" pitchFamily="49" charset="0"/>
                <a:ea typeface="宋体" panose="02010600030101010101" pitchFamily="2" charset="-122"/>
                <a:cs typeface="Times New Roman" panose="02020603050405020304" pitchFamily="18" charset="0"/>
              </a:rPr>
              <a:t>end</a:t>
            </a:r>
            <a:r>
              <a:rPr lang="en-US" altLang="zh-CN" sz="1600" b="1" dirty="0">
                <a:solidFill>
                  <a:srgbClr val="A9B7C6"/>
                </a:solidFill>
                <a:latin typeface="Lucida Sans Typewriter" panose="020B0509030504030204" pitchFamily="49" charset="0"/>
                <a:ea typeface="宋体" panose="02010600030101010101" pitchFamily="2" charset="-122"/>
                <a:cs typeface="Times New Roman" panose="02020603050405020304" pitchFamily="18" charset="0"/>
              </a:rPr>
              <a:t>=</a:t>
            </a:r>
            <a:r>
              <a:rPr lang="en-US" altLang="zh-CN" sz="1600" b="1" dirty="0">
                <a:solidFill>
                  <a:srgbClr val="6A8759"/>
                </a:solidFill>
                <a:latin typeface="Lucida Sans Typewriter" panose="020B0509030504030204" pitchFamily="49" charset="0"/>
                <a:ea typeface="宋体" panose="02010600030101010101" pitchFamily="2" charset="-122"/>
                <a:cs typeface="Times New Roman" panose="02020603050405020304" pitchFamily="18" charset="0"/>
              </a:rPr>
              <a:t>""</a:t>
            </a:r>
            <a:r>
              <a:rPr lang="en-US" altLang="zh-CN" sz="1600" b="1" dirty="0">
                <a:solidFill>
                  <a:srgbClr val="A9B7C6"/>
                </a:solidFill>
                <a:latin typeface="Lucida Sans Typewriter" panose="020B0509030504030204" pitchFamily="49" charset="0"/>
                <a:ea typeface="宋体" panose="02010600030101010101" pitchFamily="2" charset="-122"/>
                <a:cs typeface="Times New Roman" panose="02020603050405020304" pitchFamily="18" charset="0"/>
              </a:rPr>
              <a:t>)</a:t>
            </a:r>
            <a:br>
              <a:rPr lang="en-US" altLang="zh-CN" sz="1600" b="1" dirty="0">
                <a:solidFill>
                  <a:srgbClr val="A9B7C6"/>
                </a:solidFill>
                <a:latin typeface="Lucida Sans Typewriter" panose="020B0509030504030204" pitchFamily="49" charset="0"/>
                <a:ea typeface="宋体" panose="02010600030101010101" pitchFamily="2" charset="-122"/>
                <a:cs typeface="Times New Roman" panose="02020603050405020304" pitchFamily="18" charset="0"/>
              </a:rPr>
            </a:br>
            <a:r>
              <a:rPr lang="en-US" altLang="zh-CN" sz="1600" b="1" dirty="0">
                <a:solidFill>
                  <a:srgbClr val="8888C6"/>
                </a:solidFill>
                <a:latin typeface="Lucida Sans Typewriter" panose="020B0509030504030204" pitchFamily="49" charset="0"/>
                <a:ea typeface="宋体" panose="02010600030101010101" pitchFamily="2" charset="-122"/>
                <a:cs typeface="Times New Roman" panose="02020603050405020304" pitchFamily="18" charset="0"/>
              </a:rPr>
              <a:t>print</a:t>
            </a:r>
            <a:r>
              <a:rPr lang="en-US" altLang="zh-CN" sz="1600" b="1" dirty="0">
                <a:solidFill>
                  <a:srgbClr val="A9B7C6"/>
                </a:solidFill>
                <a:latin typeface="Lucida Sans Typewriter" panose="020B0509030504030204" pitchFamily="49" charset="0"/>
                <a:ea typeface="宋体" panose="02010600030101010101" pitchFamily="2" charset="-122"/>
                <a:cs typeface="Times New Roman" panose="02020603050405020304" pitchFamily="18" charset="0"/>
              </a:rPr>
              <a:t>(</a:t>
            </a:r>
            <a:r>
              <a:rPr lang="en-US" altLang="zh-CN" sz="1600" b="1" dirty="0">
                <a:solidFill>
                  <a:srgbClr val="6A8759"/>
                </a:solidFill>
                <a:latin typeface="Lucida Sans Typewriter" panose="020B0509030504030204" pitchFamily="49" charset="0"/>
                <a:ea typeface="宋体" panose="02010600030101010101" pitchFamily="2" charset="-122"/>
                <a:cs typeface="Times New Roman" panose="02020603050405020304" pitchFamily="18" charset="0"/>
              </a:rPr>
              <a:t>"python"</a:t>
            </a:r>
            <a:r>
              <a:rPr lang="en-US" altLang="zh-CN" sz="1600" b="1" dirty="0">
                <a:solidFill>
                  <a:srgbClr val="A9B7C6"/>
                </a:solidFill>
                <a:latin typeface="Lucida Sans Typewriter" panose="020B0509030504030204" pitchFamily="49" charset="0"/>
                <a:ea typeface="宋体" panose="02010600030101010101" pitchFamily="2" charset="-122"/>
                <a:cs typeface="Times New Roman" panose="02020603050405020304" pitchFamily="18" charset="0"/>
              </a:rPr>
              <a:t>)</a:t>
            </a:r>
            <a:endParaRPr lang="en-US" altLang="zh-CN" sz="2400" b="1" dirty="0">
              <a:cs typeface="Times New Roman" panose="02020603050405020304" pitchFamily="18" charset="0"/>
            </a:endParaRPr>
          </a:p>
        </p:txBody>
      </p:sp>
      <p:sp>
        <p:nvSpPr>
          <p:cNvPr id="11" name="矩形 10"/>
          <p:cNvSpPr>
            <a:spLocks noChangeArrowheads="1"/>
          </p:cNvSpPr>
          <p:nvPr/>
        </p:nvSpPr>
        <p:spPr bwMode="auto">
          <a:xfrm>
            <a:off x="839788" y="3215482"/>
            <a:ext cx="6096000"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800" b="1">
                <a:solidFill>
                  <a:srgbClr val="FF0000"/>
                </a:solidFill>
              </a:rPr>
              <a:t>p =99.99</a:t>
            </a:r>
          </a:p>
          <a:p>
            <a:pPr>
              <a:lnSpc>
                <a:spcPct val="100000"/>
              </a:lnSpc>
              <a:spcBef>
                <a:spcPct val="0"/>
              </a:spcBef>
              <a:buClrTx/>
              <a:buSzTx/>
              <a:buFontTx/>
              <a:buNone/>
            </a:pPr>
            <a:r>
              <a:rPr lang="en-US" altLang="zh-CN" sz="1800" b="1">
                <a:solidFill>
                  <a:srgbClr val="8888C6"/>
                </a:solidFill>
                <a:latin typeface="Lucida Sans Typewriter" panose="020B0509030504030204" pitchFamily="49" charset="0"/>
                <a:ea typeface="宋体" panose="02010600030101010101" pitchFamily="2" charset="-122"/>
                <a:cs typeface="Times New Roman" panose="02020603050405020304" pitchFamily="18" charset="0"/>
              </a:rPr>
              <a:t>print</a:t>
            </a:r>
            <a:r>
              <a:rPr lang="en-US" altLang="zh-CN" sz="1800" b="1">
                <a:solidFill>
                  <a:srgbClr val="A9B7C6"/>
                </a:solidFill>
                <a:latin typeface="Lucida Sans Typewriter" panose="020B0509030504030204" pitchFamily="49" charset="0"/>
                <a:ea typeface="宋体" panose="02010600030101010101" pitchFamily="2" charset="-122"/>
                <a:cs typeface="Times New Roman" panose="02020603050405020304" pitchFamily="18" charset="0"/>
              </a:rPr>
              <a:t>(</a:t>
            </a:r>
            <a:r>
              <a:rPr lang="en-US" altLang="zh-CN" sz="1800" b="1">
                <a:solidFill>
                  <a:srgbClr val="6A8759"/>
                </a:solidFill>
                <a:latin typeface="Lucida Sans Typewriter" panose="020B0509030504030204" pitchFamily="49" charset="0"/>
                <a:ea typeface="宋体" panose="02010600030101010101" pitchFamily="2" charset="-122"/>
                <a:cs typeface="Times New Roman" panose="02020603050405020304" pitchFamily="18" charset="0"/>
              </a:rPr>
              <a:t>"</a:t>
            </a:r>
            <a:r>
              <a:rPr lang="zh-CN" altLang="zh-CN" sz="1800" b="1">
                <a:solidFill>
                  <a:srgbClr val="6A8759"/>
                </a:solidFill>
                <a:latin typeface="Calibri" panose="020F0502020204030204" pitchFamily="34" charset="0"/>
                <a:ea typeface="宋体" panose="02010600030101010101" pitchFamily="2" charset="-122"/>
                <a:cs typeface="Times New Roman" panose="02020603050405020304" pitchFamily="18" charset="0"/>
              </a:rPr>
              <a:t>你战胜了全国</a:t>
            </a:r>
            <a:r>
              <a:rPr lang="en-US" altLang="zh-CN" sz="1800" b="1">
                <a:solidFill>
                  <a:srgbClr val="6A8759"/>
                </a:solidFill>
                <a:latin typeface="Lucida Sans Typewriter" panose="020B0509030504030204" pitchFamily="49" charset="0"/>
                <a:ea typeface="宋体" panose="02010600030101010101" pitchFamily="2" charset="-122"/>
                <a:cs typeface="Times New Roman" panose="02020603050405020304" pitchFamily="18" charset="0"/>
              </a:rPr>
              <a:t>%.2f%%</a:t>
            </a:r>
            <a:r>
              <a:rPr lang="zh-CN" altLang="zh-CN" sz="1800" b="1">
                <a:solidFill>
                  <a:srgbClr val="6A8759"/>
                </a:solidFill>
                <a:latin typeface="Calibri" panose="020F0502020204030204" pitchFamily="34" charset="0"/>
                <a:ea typeface="宋体" panose="02010600030101010101" pitchFamily="2" charset="-122"/>
                <a:cs typeface="Times New Roman" panose="02020603050405020304" pitchFamily="18" charset="0"/>
              </a:rPr>
              <a:t>的用户</a:t>
            </a:r>
            <a:r>
              <a:rPr lang="en-US" altLang="zh-CN" sz="1800" b="1">
                <a:solidFill>
                  <a:srgbClr val="6A8759"/>
                </a:solidFill>
                <a:latin typeface="Lucida Sans Typewriter" panose="020B0509030504030204" pitchFamily="49" charset="0"/>
                <a:ea typeface="宋体" panose="02010600030101010101" pitchFamily="2" charset="-122"/>
                <a:cs typeface="Times New Roman" panose="02020603050405020304" pitchFamily="18" charset="0"/>
              </a:rPr>
              <a:t>"</a:t>
            </a:r>
            <a:r>
              <a:rPr lang="en-US" altLang="zh-CN" sz="1800" b="1">
                <a:solidFill>
                  <a:srgbClr val="A9B7C6"/>
                </a:solidFill>
                <a:latin typeface="Lucida Sans Typewriter" panose="020B0509030504030204" pitchFamily="49" charset="0"/>
                <a:ea typeface="宋体" panose="02010600030101010101" pitchFamily="2" charset="-122"/>
                <a:cs typeface="Times New Roman" panose="02020603050405020304" pitchFamily="18" charset="0"/>
              </a:rPr>
              <a:t>%p) </a:t>
            </a:r>
          </a:p>
        </p:txBody>
      </p:sp>
    </p:spTree>
    <p:extLst>
      <p:ext uri="{BB962C8B-B14F-4D97-AF65-F5344CB8AC3E}">
        <p14:creationId xmlns:p14="http://schemas.microsoft.com/office/powerpoint/2010/main" val="387037831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057275" y="12700"/>
            <a:ext cx="8363172" cy="880435"/>
          </a:xfrm>
        </p:spPr>
        <p:txBody>
          <a:bodyPr/>
          <a:lstStyle/>
          <a:p>
            <a:r>
              <a:rPr lang="en-US" altLang="zh-CN" b="1" smtClean="0">
                <a:solidFill>
                  <a:srgbClr val="FF0000"/>
                </a:solidFill>
              </a:rPr>
              <a:t>print</a:t>
            </a:r>
            <a:r>
              <a:rPr lang="zh-CN" altLang="en-US" b="1" smtClean="0">
                <a:solidFill>
                  <a:srgbClr val="FF0000"/>
                </a:solidFill>
              </a:rPr>
              <a:t>（）</a:t>
            </a:r>
          </a:p>
        </p:txBody>
      </p:sp>
      <p:sp>
        <p:nvSpPr>
          <p:cNvPr id="3" name="内容占位符 2"/>
          <p:cNvSpPr>
            <a:spLocks noGrp="1"/>
          </p:cNvSpPr>
          <p:nvPr>
            <p:ph idx="1"/>
          </p:nvPr>
        </p:nvSpPr>
        <p:spPr>
          <a:xfrm>
            <a:off x="941388" y="1085850"/>
            <a:ext cx="9750425" cy="3600450"/>
          </a:xfrm>
        </p:spPr>
        <p:txBody>
          <a:bodyPr>
            <a:normAutofit fontScale="62500" lnSpcReduction="20000"/>
          </a:bodyPr>
          <a:lstStyle/>
          <a:p>
            <a:pPr>
              <a:lnSpc>
                <a:spcPct val="110000"/>
              </a:lnSpc>
              <a:defRPr/>
            </a:pPr>
            <a:r>
              <a:rPr lang="en-US" altLang="zh-CN" sz="3200" b="1" dirty="0" smtClean="0">
                <a:solidFill>
                  <a:srgbClr val="FF0000"/>
                </a:solidFill>
              </a:rPr>
              <a:t>format</a:t>
            </a:r>
            <a:r>
              <a:rPr lang="zh-CN" altLang="zh-CN" sz="3200" b="1" dirty="0" smtClean="0">
                <a:solidFill>
                  <a:srgbClr val="FF0000"/>
                </a:solidFill>
              </a:rPr>
              <a:t>格式化输出</a:t>
            </a:r>
            <a:r>
              <a:rPr lang="zh-CN" altLang="en-US" sz="3200" b="1" dirty="0" smtClean="0">
                <a:solidFill>
                  <a:srgbClr val="FF0000"/>
                </a:solidFill>
              </a:rPr>
              <a:t>：推荐</a:t>
            </a:r>
            <a:endParaRPr lang="zh-CN" altLang="zh-CN" sz="3200" b="1" dirty="0">
              <a:solidFill>
                <a:srgbClr val="FF0000"/>
              </a:solidFill>
            </a:endParaRPr>
          </a:p>
          <a:p>
            <a:pPr marL="0" indent="0">
              <a:lnSpc>
                <a:spcPct val="110000"/>
              </a:lnSpc>
              <a:buFont typeface="Arial" panose="020B0604020202020204" pitchFamily="34" charset="0"/>
              <a:buNone/>
              <a:defRPr/>
            </a:pPr>
            <a:r>
              <a:rPr lang="en-US" altLang="zh-CN" b="1" dirty="0" smtClean="0"/>
              <a:t>【1】Python</a:t>
            </a:r>
            <a:r>
              <a:rPr lang="zh-CN" altLang="zh-CN" b="1" dirty="0"/>
              <a:t>提供了一种输出</a:t>
            </a:r>
            <a:r>
              <a:rPr lang="zh-CN" altLang="zh-CN" b="1" u="sng" dirty="0"/>
              <a:t>格式化字符串的函数</a:t>
            </a:r>
            <a:r>
              <a:rPr lang="zh-CN" altLang="zh-CN" b="1" dirty="0"/>
              <a:t>，即</a:t>
            </a:r>
            <a:r>
              <a:rPr lang="en-US" altLang="zh-CN" b="1" dirty="0"/>
              <a:t> </a:t>
            </a:r>
            <a:r>
              <a:rPr lang="en-US" altLang="zh-CN" b="1" dirty="0" err="1"/>
              <a:t>str.format</a:t>
            </a:r>
            <a:r>
              <a:rPr lang="en-US" altLang="zh-CN" b="1" dirty="0"/>
              <a:t>()</a:t>
            </a:r>
            <a:r>
              <a:rPr lang="zh-CN" altLang="zh-CN" b="1" dirty="0"/>
              <a:t>函数，</a:t>
            </a:r>
            <a:r>
              <a:rPr lang="en-US" altLang="zh-CN" b="1" dirty="0" err="1"/>
              <a:t>str</a:t>
            </a:r>
            <a:r>
              <a:rPr lang="en-US" altLang="zh-CN" b="1" dirty="0"/>
              <a:t> </a:t>
            </a:r>
            <a:r>
              <a:rPr lang="zh-CN" altLang="zh-CN" b="1" dirty="0"/>
              <a:t>是预输出的字符串。</a:t>
            </a:r>
          </a:p>
          <a:p>
            <a:pPr marL="0" indent="0">
              <a:lnSpc>
                <a:spcPct val="110000"/>
              </a:lnSpc>
              <a:buFont typeface="Arial" panose="020B0604020202020204" pitchFamily="34" charset="0"/>
              <a:buNone/>
              <a:defRPr/>
            </a:pPr>
            <a:r>
              <a:rPr lang="zh-CN" altLang="zh-CN" b="1" dirty="0"/>
              <a:t>【</a:t>
            </a:r>
            <a:r>
              <a:rPr lang="en-US" altLang="zh-CN" b="1" dirty="0"/>
              <a:t>2</a:t>
            </a:r>
            <a:r>
              <a:rPr lang="zh-CN" altLang="zh-CN" b="1" dirty="0"/>
              <a:t>】</a:t>
            </a:r>
            <a:r>
              <a:rPr lang="en-US" altLang="zh-CN" b="1" dirty="0"/>
              <a:t>format()</a:t>
            </a:r>
            <a:r>
              <a:rPr lang="zh-CN" altLang="zh-CN" b="1" dirty="0"/>
              <a:t>函数可以通过</a:t>
            </a:r>
            <a:r>
              <a:rPr lang="en-US" altLang="zh-CN" b="1" dirty="0">
                <a:solidFill>
                  <a:srgbClr val="FF0000"/>
                </a:solidFill>
              </a:rPr>
              <a:t>“{ }”</a:t>
            </a:r>
            <a:r>
              <a:rPr lang="zh-CN" altLang="zh-CN" b="1" dirty="0">
                <a:solidFill>
                  <a:srgbClr val="FF0000"/>
                </a:solidFill>
              </a:rPr>
              <a:t>和</a:t>
            </a:r>
            <a:r>
              <a:rPr lang="en-US" altLang="zh-CN" b="1" dirty="0">
                <a:solidFill>
                  <a:srgbClr val="FF0000"/>
                </a:solidFill>
              </a:rPr>
              <a:t>“:”</a:t>
            </a:r>
            <a:r>
              <a:rPr lang="zh-CN" altLang="zh-CN" b="1" dirty="0"/>
              <a:t>来输出各种格式的</a:t>
            </a:r>
            <a:r>
              <a:rPr lang="zh-CN" altLang="zh-CN" b="1" dirty="0" smtClean="0"/>
              <a:t>字符串</a:t>
            </a:r>
            <a:r>
              <a:rPr lang="zh-CN" altLang="en-US" b="1" dirty="0" smtClean="0"/>
              <a:t>，</a:t>
            </a:r>
            <a:r>
              <a:rPr lang="zh-CN" altLang="en-US" b="1" dirty="0"/>
              <a:t>代替以前的 </a:t>
            </a:r>
            <a:r>
              <a:rPr lang="en-US" altLang="zh-CN" b="1" dirty="0" smtClean="0"/>
              <a:t>%</a:t>
            </a:r>
            <a:r>
              <a:rPr lang="zh-CN" altLang="en-US" b="1" dirty="0" smtClean="0"/>
              <a:t>，</a:t>
            </a:r>
            <a:r>
              <a:rPr lang="zh-CN" altLang="en-US" sz="3200" b="1" dirty="0" smtClean="0">
                <a:solidFill>
                  <a:srgbClr val="FF0000"/>
                </a:solidFill>
              </a:rPr>
              <a:t>自动判断类型</a:t>
            </a:r>
            <a:r>
              <a:rPr lang="zh-CN" altLang="zh-CN" b="1" dirty="0" smtClean="0">
                <a:solidFill>
                  <a:srgbClr val="0070C0"/>
                </a:solidFill>
              </a:rPr>
              <a:t>。</a:t>
            </a:r>
            <a:endParaRPr lang="zh-CN" altLang="zh-CN" b="1" dirty="0">
              <a:solidFill>
                <a:srgbClr val="0070C0"/>
              </a:solidFill>
            </a:endParaRPr>
          </a:p>
          <a:p>
            <a:pPr marL="0" indent="0">
              <a:lnSpc>
                <a:spcPct val="110000"/>
              </a:lnSpc>
              <a:buFont typeface="Arial" panose="020B0604020202020204" pitchFamily="34" charset="0"/>
              <a:buNone/>
              <a:defRPr/>
            </a:pPr>
            <a:r>
              <a:rPr lang="zh-CN" altLang="zh-CN" b="1" dirty="0"/>
              <a:t>【</a:t>
            </a:r>
            <a:r>
              <a:rPr lang="en-US" altLang="zh-CN" b="1" dirty="0"/>
              <a:t>3</a:t>
            </a:r>
            <a:r>
              <a:rPr lang="zh-CN" altLang="zh-CN" b="1" dirty="0"/>
              <a:t>】</a:t>
            </a:r>
            <a:r>
              <a:rPr lang="en-US" altLang="zh-CN" b="1" dirty="0"/>
              <a:t>“{ }”</a:t>
            </a:r>
            <a:r>
              <a:rPr lang="zh-CN" altLang="zh-CN" b="1" dirty="0"/>
              <a:t>指定了字符串中使用数据的</a:t>
            </a:r>
            <a:r>
              <a:rPr lang="zh-CN" altLang="zh-CN" b="1" dirty="0">
                <a:solidFill>
                  <a:srgbClr val="FF0000"/>
                </a:solidFill>
              </a:rPr>
              <a:t>序号</a:t>
            </a:r>
            <a:r>
              <a:rPr lang="zh-CN" altLang="zh-CN" b="1" dirty="0"/>
              <a:t>，按照序号用对应的数据替代。</a:t>
            </a:r>
          </a:p>
          <a:p>
            <a:pPr>
              <a:lnSpc>
                <a:spcPct val="110000"/>
              </a:lnSpc>
              <a:defRPr/>
            </a:pPr>
            <a:r>
              <a:rPr lang="en-US" altLang="zh-CN" b="1" dirty="0"/>
              <a:t>  </a:t>
            </a:r>
            <a:r>
              <a:rPr lang="zh-CN" altLang="zh-CN" b="1" dirty="0"/>
              <a:t>例如，</a:t>
            </a:r>
            <a:r>
              <a:rPr lang="en-US" altLang="zh-CN" b="1" dirty="0"/>
              <a:t>“{}</a:t>
            </a:r>
            <a:r>
              <a:rPr lang="zh-CN" altLang="zh-CN" b="1" dirty="0"/>
              <a:t>年，我选修了</a:t>
            </a:r>
            <a:r>
              <a:rPr lang="en-US" altLang="zh-CN" b="1" dirty="0"/>
              <a:t>{}</a:t>
            </a:r>
            <a:r>
              <a:rPr lang="zh-CN" altLang="zh-CN" b="1" dirty="0"/>
              <a:t>门课程！</a:t>
            </a:r>
            <a:r>
              <a:rPr lang="en-US" altLang="zh-CN" b="1" dirty="0"/>
              <a:t>”.format("2018"</a:t>
            </a:r>
            <a:r>
              <a:rPr lang="zh-CN" altLang="zh-CN" b="1" dirty="0"/>
              <a:t>，</a:t>
            </a:r>
            <a:r>
              <a:rPr lang="en-US" altLang="zh-CN" b="1" dirty="0"/>
              <a:t>5)</a:t>
            </a:r>
            <a:r>
              <a:rPr lang="zh-CN" altLang="zh-CN" b="1" dirty="0"/>
              <a:t>，其中</a:t>
            </a:r>
            <a:r>
              <a:rPr lang="en-US" altLang="zh-CN" b="1" dirty="0"/>
              <a:t>format()</a:t>
            </a:r>
            <a:r>
              <a:rPr lang="zh-CN" altLang="zh-CN" b="1" dirty="0"/>
              <a:t>函数的替代顺序与数据对应的顺序一致，即得到的结果为</a:t>
            </a:r>
            <a:r>
              <a:rPr lang="en-US" altLang="zh-CN" b="1" dirty="0"/>
              <a:t>“2018 </a:t>
            </a:r>
            <a:r>
              <a:rPr lang="zh-CN" altLang="zh-CN" b="1" dirty="0"/>
              <a:t>年，选修了</a:t>
            </a:r>
            <a:r>
              <a:rPr lang="en-US" altLang="zh-CN" b="1" dirty="0"/>
              <a:t> 5 </a:t>
            </a:r>
            <a:r>
              <a:rPr lang="zh-CN" altLang="zh-CN" b="1" dirty="0"/>
              <a:t>门课程！</a:t>
            </a:r>
            <a:r>
              <a:rPr lang="en-US" altLang="zh-CN" b="1" dirty="0"/>
              <a:t>”</a:t>
            </a:r>
            <a:r>
              <a:rPr lang="zh-CN" altLang="zh-CN" b="1" dirty="0"/>
              <a:t>。</a:t>
            </a:r>
          </a:p>
          <a:p>
            <a:pPr>
              <a:lnSpc>
                <a:spcPct val="110000"/>
              </a:lnSpc>
              <a:defRPr/>
            </a:pPr>
            <a:r>
              <a:rPr lang="en-US" altLang="zh-CN" b="1" dirty="0" smtClean="0"/>
              <a:t> </a:t>
            </a:r>
            <a:r>
              <a:rPr lang="zh-CN" altLang="zh-CN" b="1" dirty="0" smtClean="0"/>
              <a:t>第一个</a:t>
            </a:r>
            <a:r>
              <a:rPr lang="en-US" altLang="zh-CN" b="1" dirty="0" smtClean="0"/>
              <a:t>“{ }”</a:t>
            </a:r>
            <a:r>
              <a:rPr lang="zh-CN" altLang="zh-CN" b="1" dirty="0" smtClean="0"/>
              <a:t>用</a:t>
            </a:r>
            <a:r>
              <a:rPr lang="en-US" altLang="zh-CN" b="1" dirty="0" smtClean="0"/>
              <a:t> format() </a:t>
            </a:r>
            <a:r>
              <a:rPr lang="zh-CN" altLang="zh-CN" b="1" dirty="0" smtClean="0"/>
              <a:t>函数的第一个数据</a:t>
            </a:r>
            <a:r>
              <a:rPr lang="en-US" altLang="zh-CN" b="1" dirty="0" smtClean="0"/>
              <a:t>“ ‘2018’”</a:t>
            </a:r>
            <a:r>
              <a:rPr lang="zh-CN" altLang="zh-CN" b="1" dirty="0" smtClean="0"/>
              <a:t>替代，第二个</a:t>
            </a:r>
            <a:r>
              <a:rPr lang="en-US" altLang="zh-CN" b="1" dirty="0" smtClean="0"/>
              <a:t>“{ }”</a:t>
            </a:r>
            <a:r>
              <a:rPr lang="zh-CN" altLang="zh-CN" b="1" dirty="0" smtClean="0"/>
              <a:t>用</a:t>
            </a:r>
            <a:r>
              <a:rPr lang="en-US" altLang="zh-CN" b="1" dirty="0" smtClean="0"/>
              <a:t> format()</a:t>
            </a:r>
            <a:r>
              <a:rPr lang="zh-CN" altLang="zh-CN" b="1" dirty="0" smtClean="0"/>
              <a:t>函数的第二个数据</a:t>
            </a:r>
            <a:r>
              <a:rPr lang="en-US" altLang="zh-CN" b="1" dirty="0" smtClean="0"/>
              <a:t>“5”</a:t>
            </a:r>
            <a:r>
              <a:rPr lang="zh-CN" altLang="zh-CN" b="1" dirty="0" smtClean="0"/>
              <a:t>替代。</a:t>
            </a:r>
            <a:endParaRPr lang="en-US" altLang="zh-CN" b="1" dirty="0" smtClean="0"/>
          </a:p>
          <a:p>
            <a:pPr>
              <a:lnSpc>
                <a:spcPct val="110000"/>
              </a:lnSpc>
              <a:defRPr/>
            </a:pPr>
            <a:r>
              <a:rPr lang="zh-CN" altLang="en-US" dirty="0"/>
              <a:t>注意：花括号个数可以少于位置参数的个数，反之不然。</a:t>
            </a:r>
          </a:p>
          <a:p>
            <a:pPr>
              <a:lnSpc>
                <a:spcPct val="110000"/>
              </a:lnSpc>
              <a:defRPr/>
            </a:pPr>
            <a:endParaRPr lang="zh-CN" altLang="zh-CN" b="1" dirty="0" smtClean="0"/>
          </a:p>
          <a:p>
            <a:pPr>
              <a:lnSpc>
                <a:spcPct val="110000"/>
              </a:lnSpc>
              <a:defRPr/>
            </a:pPr>
            <a:endParaRPr lang="zh-CN" altLang="en-US" dirty="0"/>
          </a:p>
        </p:txBody>
      </p:sp>
      <p:pic>
        <p:nvPicPr>
          <p:cNvPr id="4" name="图片 3" descr="C:\Users\lenovo\AppData\Roaming\Tencent\Users\79737484\QQ\WinTemp\RichOle\54K93N17Z$FY`2GSHRS17O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941" y="3780575"/>
            <a:ext cx="49323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424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内容占位符 3" descr="C:\Users\lenovo\AppData\Roaming\Tencent\Users\79737484\QQ\WinTemp\RichOle\N296{M1OKW1S}1[RJE]U13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880546" y="1458120"/>
            <a:ext cx="7848600" cy="4032250"/>
          </a:xfrm>
        </p:spPr>
      </p:pic>
      <p:sp>
        <p:nvSpPr>
          <p:cNvPr id="18435" name="矩形 4"/>
          <p:cNvSpPr>
            <a:spLocks noChangeArrowheads="1"/>
          </p:cNvSpPr>
          <p:nvPr/>
        </p:nvSpPr>
        <p:spPr bwMode="auto">
          <a:xfrm>
            <a:off x="1774825" y="0"/>
            <a:ext cx="1876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3200" b="1">
                <a:solidFill>
                  <a:srgbClr val="FF0000"/>
                </a:solidFill>
              </a:rPr>
              <a:t>print</a:t>
            </a:r>
            <a:r>
              <a:rPr lang="zh-CN" altLang="en-US" sz="3200" b="1">
                <a:solidFill>
                  <a:srgbClr val="FF0000"/>
                </a:solidFill>
              </a:rPr>
              <a:t>（）</a:t>
            </a:r>
            <a:endParaRPr lang="zh-CN" altLang="en-US" sz="3200"/>
          </a:p>
        </p:txBody>
      </p:sp>
      <p:sp>
        <p:nvSpPr>
          <p:cNvPr id="18436" name="矩形 1"/>
          <p:cNvSpPr>
            <a:spLocks noChangeArrowheads="1"/>
          </p:cNvSpPr>
          <p:nvPr/>
        </p:nvSpPr>
        <p:spPr bwMode="auto">
          <a:xfrm>
            <a:off x="1127125" y="5589588"/>
            <a:ext cx="9145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800" b="1" dirty="0"/>
              <a:t>print(</a:t>
            </a:r>
            <a:r>
              <a:rPr lang="en-US" altLang="zh-CN" sz="1800" b="1" dirty="0" err="1"/>
              <a:t>str.format</a:t>
            </a:r>
            <a:r>
              <a:rPr lang="en-US" altLang="zh-CN" sz="1800" b="1" dirty="0"/>
              <a:t>(“</a:t>
            </a:r>
            <a:r>
              <a:rPr lang="zh-CN" altLang="zh-CN" sz="1800" b="1" dirty="0"/>
              <a:t>球的表面积为：</a:t>
            </a:r>
            <a:r>
              <a:rPr lang="en-US" altLang="zh-CN" sz="1800" b="1" dirty="0"/>
              <a:t>{0:2.2f}</a:t>
            </a:r>
            <a:r>
              <a:rPr lang="zh-CN" altLang="zh-CN" sz="1800" b="1" dirty="0"/>
              <a:t>，体积为：</a:t>
            </a:r>
            <a:r>
              <a:rPr lang="en-US" altLang="zh-CN" sz="1800" b="1" dirty="0"/>
              <a:t>{1:2.2f}”, area, volume))</a:t>
            </a:r>
            <a:endParaRPr lang="zh-CN" altLang="en-US" sz="1800" b="1" dirty="0"/>
          </a:p>
        </p:txBody>
      </p:sp>
      <p:sp>
        <p:nvSpPr>
          <p:cNvPr id="18437" name="矩形 1"/>
          <p:cNvSpPr>
            <a:spLocks noChangeArrowheads="1"/>
          </p:cNvSpPr>
          <p:nvPr/>
        </p:nvSpPr>
        <p:spPr bwMode="auto">
          <a:xfrm>
            <a:off x="1127125" y="1005682"/>
            <a:ext cx="8718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b="1" dirty="0"/>
              <a:t> </a:t>
            </a:r>
            <a:r>
              <a:rPr lang="en-US" altLang="zh-CN" b="1" dirty="0"/>
              <a:t>format </a:t>
            </a:r>
            <a:r>
              <a:rPr lang="zh-CN" altLang="en-US" b="1" dirty="0"/>
              <a:t>函数可以接受不限个参数，位置可以不按顺序。</a:t>
            </a:r>
            <a:endParaRPr lang="en-US" altLang="zh-CN" b="1" dirty="0"/>
          </a:p>
        </p:txBody>
      </p:sp>
      <p:sp>
        <p:nvSpPr>
          <p:cNvPr id="18438" name="矩形 5"/>
          <p:cNvSpPr>
            <a:spLocks noChangeArrowheads="1"/>
          </p:cNvSpPr>
          <p:nvPr/>
        </p:nvSpPr>
        <p:spPr bwMode="auto">
          <a:xfrm>
            <a:off x="844550" y="3860800"/>
            <a:ext cx="1121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b="1"/>
              <a:t>也可以设置参数，</a:t>
            </a:r>
            <a:r>
              <a:rPr lang="zh-CN" altLang="en-US"/>
              <a:t>使用变量名形式的简单字段名传递关键字参数，关键字参数的顺序可以随意调换</a:t>
            </a:r>
            <a:endParaRPr lang="zh-CN" altLang="en-US" b="1"/>
          </a:p>
        </p:txBody>
      </p:sp>
      <p:sp>
        <p:nvSpPr>
          <p:cNvPr id="18439" name="矩形 6"/>
          <p:cNvSpPr>
            <a:spLocks noChangeArrowheads="1"/>
          </p:cNvSpPr>
          <p:nvPr/>
        </p:nvSpPr>
        <p:spPr bwMode="auto">
          <a:xfrm>
            <a:off x="4455596" y="5219700"/>
            <a:ext cx="6148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1800" dirty="0"/>
              <a:t>https://blog.csdn.net/jpch89/article/details/84099277</a:t>
            </a:r>
          </a:p>
        </p:txBody>
      </p:sp>
    </p:spTree>
    <p:extLst>
      <p:ext uri="{BB962C8B-B14F-4D97-AF65-F5344CB8AC3E}">
        <p14:creationId xmlns:p14="http://schemas.microsoft.com/office/powerpoint/2010/main" val="1476281834"/>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146175" y="150813"/>
            <a:ext cx="7593788" cy="625364"/>
          </a:xfrm>
        </p:spPr>
        <p:txBody>
          <a:bodyPr>
            <a:normAutofit fontScale="90000"/>
          </a:bodyPr>
          <a:lstStyle/>
          <a:p>
            <a:r>
              <a:rPr lang="en-US" altLang="zh-CN" b="1" dirty="0" smtClean="0">
                <a:solidFill>
                  <a:srgbClr val="FF0000"/>
                </a:solidFill>
                <a:latin typeface="宋体" panose="02010600030101010101" pitchFamily="2" charset="-122"/>
                <a:ea typeface="宋体" panose="02010600030101010101" pitchFamily="2" charset="-122"/>
              </a:rPr>
              <a:t>format</a:t>
            </a:r>
            <a:r>
              <a:rPr lang="zh-CN" altLang="en-US" b="1" dirty="0" smtClean="0">
                <a:solidFill>
                  <a:srgbClr val="FF0000"/>
                </a:solidFill>
                <a:latin typeface="宋体" panose="02010600030101010101" pitchFamily="2" charset="-122"/>
                <a:ea typeface="宋体" panose="02010600030101010101" pitchFamily="2" charset="-122"/>
              </a:rPr>
              <a:t>填充与对齐</a:t>
            </a:r>
            <a:endParaRPr lang="zh-CN" altLang="en-US" dirty="0" smtClean="0">
              <a:solidFill>
                <a:srgbClr val="FF0000"/>
              </a:solidFill>
              <a:latin typeface="宋体" panose="02010600030101010101" pitchFamily="2" charset="-122"/>
              <a:ea typeface="宋体" panose="02010600030101010101" pitchFamily="2" charset="-122"/>
            </a:endParaRPr>
          </a:p>
        </p:txBody>
      </p:sp>
      <p:sp>
        <p:nvSpPr>
          <p:cNvPr id="20483" name="Rectangle 1"/>
          <p:cNvSpPr>
            <a:spLocks noGrp="1" noChangeArrowheads="1"/>
          </p:cNvSpPr>
          <p:nvPr>
            <p:ph idx="1"/>
          </p:nvPr>
        </p:nvSpPr>
        <p:spPr>
          <a:xfrm>
            <a:off x="869674" y="1476913"/>
            <a:ext cx="11407775" cy="3939540"/>
          </a:xfrm>
          <a:solidFill>
            <a:srgbClr val="F5F5F5"/>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defTabSz="457200">
              <a:lnSpc>
                <a:spcPct val="100000"/>
              </a:lnSpc>
              <a:spcBef>
                <a:spcPct val="0"/>
              </a:spcBef>
              <a:buClrTx/>
              <a:buSzTx/>
              <a:defRPr/>
            </a:pPr>
            <a:r>
              <a:rPr lang="zh-CN" altLang="en-US" sz="2400" b="1" dirty="0"/>
              <a:t>填充常跟对齐一起使用</a:t>
            </a:r>
          </a:p>
          <a:p>
            <a:pPr defTabSz="457200">
              <a:lnSpc>
                <a:spcPct val="100000"/>
              </a:lnSpc>
              <a:spcBef>
                <a:spcPct val="0"/>
              </a:spcBef>
              <a:buClrTx/>
              <a:buSzTx/>
              <a:defRPr/>
            </a:pPr>
            <a:r>
              <a:rPr lang="en-US" altLang="zh-CN" sz="2400" b="1" dirty="0"/>
              <a:t>^  &lt;  &gt;  </a:t>
            </a:r>
            <a:r>
              <a:rPr lang="zh-CN" altLang="en-US" sz="2400" b="1" dirty="0"/>
              <a:t>分别是居中、左对齐、右对齐，后面带</a:t>
            </a:r>
            <a:r>
              <a:rPr lang="zh-CN" altLang="en-US" sz="2400" b="1" dirty="0">
                <a:solidFill>
                  <a:srgbClr val="FF0000"/>
                </a:solidFill>
              </a:rPr>
              <a:t>宽度</a:t>
            </a:r>
            <a:r>
              <a:rPr lang="zh-CN" altLang="en-US" sz="2400" b="1" dirty="0"/>
              <a:t>。</a:t>
            </a:r>
          </a:p>
          <a:p>
            <a:pPr defTabSz="457200">
              <a:lnSpc>
                <a:spcPct val="100000"/>
              </a:lnSpc>
              <a:spcBef>
                <a:spcPct val="0"/>
              </a:spcBef>
              <a:buClrTx/>
              <a:buSzTx/>
              <a:defRPr/>
            </a:pPr>
            <a:r>
              <a:rPr lang="zh-CN" altLang="en-US" sz="2400" b="1" dirty="0"/>
              <a:t>：号后面带填充的字符，只能是一个字符，不指定的话</a:t>
            </a:r>
            <a:r>
              <a:rPr lang="zh-CN" altLang="en-US" sz="2400" b="1" dirty="0">
                <a:solidFill>
                  <a:srgbClr val="0070C0"/>
                </a:solidFill>
              </a:rPr>
              <a:t>默认是用空格填充</a:t>
            </a:r>
            <a:r>
              <a:rPr lang="zh-CN" altLang="en-US" sz="2400" b="1" dirty="0"/>
              <a:t>。</a:t>
            </a:r>
            <a:endParaRPr lang="en-US" altLang="zh-CN" sz="2400" b="1" dirty="0"/>
          </a:p>
          <a:p>
            <a:pPr marL="0" indent="0" defTabSz="457200">
              <a:lnSpc>
                <a:spcPct val="100000"/>
              </a:lnSpc>
              <a:spcBef>
                <a:spcPct val="0"/>
              </a:spcBef>
              <a:buClrTx/>
              <a:buSzTx/>
              <a:buFontTx/>
              <a:buNone/>
              <a:defRPr/>
            </a:pPr>
            <a:endParaRPr lang="zh-CN" altLang="en-US" sz="2400" b="1" dirty="0" smtClean="0">
              <a:latin typeface="宋体" panose="02010600030101010101" pitchFamily="2" charset="-122"/>
              <a:ea typeface="宋体" panose="02010600030101010101" pitchFamily="2" charset="-122"/>
            </a:endParaRPr>
          </a:p>
          <a:p>
            <a:pPr marL="0" indent="0" defTabSz="457200">
              <a:lnSpc>
                <a:spcPct val="100000"/>
              </a:lnSpc>
              <a:spcBef>
                <a:spcPct val="0"/>
              </a:spcBef>
              <a:buClrTx/>
              <a:buSzTx/>
              <a:buFontTx/>
              <a:buNone/>
              <a:defRPr/>
            </a:pPr>
            <a:r>
              <a:rPr lang="en-US" altLang="zh-CN" sz="2000" b="1" dirty="0" smtClean="0">
                <a:solidFill>
                  <a:srgbClr val="000000"/>
                </a:solidFill>
                <a:latin typeface="Times New Roman" panose="02020603050405020304" pitchFamily="18" charset="0"/>
                <a:cs typeface="Times New Roman" panose="02020603050405020304" pitchFamily="18" charset="0"/>
              </a:rPr>
              <a:t>&gt;&gt;&gt;</a:t>
            </a:r>
            <a:r>
              <a:rPr lang="en-US" altLang="zh-CN" sz="2000" b="1" dirty="0" smtClean="0">
                <a:solidFill>
                  <a:srgbClr val="800000"/>
                </a:solidFill>
                <a:latin typeface="Times New Roman" panose="02020603050405020304" pitchFamily="18" charset="0"/>
                <a:cs typeface="Times New Roman" panose="02020603050405020304" pitchFamily="18" charset="0"/>
              </a:rPr>
              <a:t>"{:&gt;10}"</a:t>
            </a:r>
            <a:r>
              <a:rPr lang="en-US" altLang="zh-CN" sz="2000" b="1" dirty="0" smtClean="0">
                <a:solidFill>
                  <a:srgbClr val="000000"/>
                </a:solidFill>
                <a:latin typeface="Times New Roman" panose="02020603050405020304" pitchFamily="18" charset="0"/>
                <a:cs typeface="Times New Roman" panose="02020603050405020304" pitchFamily="18" charset="0"/>
              </a:rPr>
              <a:t>.format(</a:t>
            </a:r>
            <a:r>
              <a:rPr lang="en-US" altLang="zh-CN" sz="2000" b="1" dirty="0" smtClean="0">
                <a:solidFill>
                  <a:srgbClr val="800000"/>
                </a:solidFill>
                <a:latin typeface="Times New Roman" panose="02020603050405020304" pitchFamily="18" charset="0"/>
                <a:cs typeface="Times New Roman" panose="02020603050405020304" pitchFamily="18" charset="0"/>
              </a:rPr>
              <a:t>'18'</a:t>
            </a:r>
            <a:r>
              <a:rPr lang="en-US" altLang="zh-CN" sz="2000" b="1" dirty="0" smtClean="0">
                <a:solidFill>
                  <a:srgbClr val="000000"/>
                </a:solidFill>
                <a:latin typeface="Times New Roman" panose="02020603050405020304" pitchFamily="18" charset="0"/>
                <a:cs typeface="Times New Roman" panose="02020603050405020304" pitchFamily="18" charset="0"/>
              </a:rPr>
              <a:t>) </a:t>
            </a:r>
          </a:p>
          <a:p>
            <a:pPr marL="0" indent="0" defTabSz="457200">
              <a:lnSpc>
                <a:spcPct val="100000"/>
              </a:lnSpc>
              <a:spcBef>
                <a:spcPct val="0"/>
              </a:spcBef>
              <a:buClrTx/>
              <a:buSzTx/>
              <a:buFont typeface="Arial" panose="020B0604020202020204" pitchFamily="34" charset="0"/>
              <a:buNone/>
              <a:defRPr/>
            </a:pPr>
            <a:r>
              <a:rPr lang="en-US" altLang="zh-CN" sz="2000" b="1" dirty="0" smtClean="0">
                <a:solidFill>
                  <a:srgbClr val="800000"/>
                </a:solidFill>
                <a:latin typeface="Times New Roman" panose="02020603050405020304" pitchFamily="18" charset="0"/>
                <a:cs typeface="Times New Roman" panose="02020603050405020304" pitchFamily="18" charset="0"/>
              </a:rPr>
              <a:t>'        18‘</a:t>
            </a:r>
          </a:p>
          <a:p>
            <a:pPr marL="0" indent="0" defTabSz="457200">
              <a:lnSpc>
                <a:spcPct val="100000"/>
              </a:lnSpc>
              <a:spcBef>
                <a:spcPct val="0"/>
              </a:spcBef>
              <a:buClrTx/>
              <a:buSzTx/>
              <a:buFont typeface="Arial" panose="020B0604020202020204" pitchFamily="34" charset="0"/>
              <a:buNone/>
              <a:defRPr/>
            </a:pPr>
            <a:r>
              <a:rPr lang="en-US" altLang="zh-CN" sz="2000" b="1" dirty="0" smtClean="0">
                <a:solidFill>
                  <a:srgbClr val="000000"/>
                </a:solidFill>
                <a:latin typeface="Times New Roman" panose="02020603050405020304" pitchFamily="18" charset="0"/>
                <a:cs typeface="Times New Roman" panose="02020603050405020304" pitchFamily="18" charset="0"/>
              </a:rPr>
              <a:t>&gt;&gt;&gt;</a:t>
            </a:r>
            <a:r>
              <a:rPr lang="en-US" altLang="zh-CN" sz="2000" b="1" dirty="0" smtClean="0">
                <a:solidFill>
                  <a:srgbClr val="800000"/>
                </a:solidFill>
                <a:latin typeface="Times New Roman" panose="02020603050405020304" pitchFamily="18" charset="0"/>
                <a:cs typeface="Times New Roman" panose="02020603050405020304" pitchFamily="18" charset="0"/>
              </a:rPr>
              <a:t>"{:&lt;10}".format(18)</a:t>
            </a:r>
          </a:p>
          <a:p>
            <a:pPr marL="0" indent="0" defTabSz="457200">
              <a:lnSpc>
                <a:spcPct val="100000"/>
              </a:lnSpc>
              <a:spcBef>
                <a:spcPct val="0"/>
              </a:spcBef>
              <a:buClrTx/>
              <a:buSzTx/>
              <a:buFont typeface="Arial" panose="020B0604020202020204" pitchFamily="34" charset="0"/>
              <a:buNone/>
              <a:defRPr/>
            </a:pPr>
            <a:r>
              <a:rPr lang="en-US" altLang="zh-CN" sz="2000" b="1" dirty="0" smtClean="0">
                <a:solidFill>
                  <a:srgbClr val="800000"/>
                </a:solidFill>
                <a:latin typeface="Times New Roman" panose="02020603050405020304" pitchFamily="18" charset="0"/>
                <a:cs typeface="Times New Roman" panose="02020603050405020304" pitchFamily="18" charset="0"/>
              </a:rPr>
              <a:t>'18        '</a:t>
            </a:r>
          </a:p>
          <a:p>
            <a:pPr marL="0" indent="0" defTabSz="457200">
              <a:lnSpc>
                <a:spcPct val="100000"/>
              </a:lnSpc>
              <a:spcBef>
                <a:spcPct val="0"/>
              </a:spcBef>
              <a:buClrTx/>
              <a:buSzTx/>
              <a:buFont typeface="Arial" panose="020B0604020202020204" pitchFamily="34" charset="0"/>
              <a:buNone/>
              <a:defRPr/>
            </a:pPr>
            <a:r>
              <a:rPr lang="en-US" altLang="zh-CN" sz="2000" b="1" dirty="0" smtClean="0">
                <a:solidFill>
                  <a:srgbClr val="000000"/>
                </a:solidFill>
                <a:latin typeface="Times New Roman" panose="02020603050405020304" pitchFamily="18" charset="0"/>
                <a:cs typeface="Times New Roman" panose="02020603050405020304" pitchFamily="18" charset="0"/>
              </a:rPr>
              <a:t>&gt;&gt;&gt;</a:t>
            </a:r>
            <a:r>
              <a:rPr lang="en-US" altLang="zh-CN" sz="2000" b="1" dirty="0" smtClean="0">
                <a:solidFill>
                  <a:srgbClr val="800000"/>
                </a:solidFill>
                <a:latin typeface="Times New Roman" panose="02020603050405020304" pitchFamily="18" charset="0"/>
                <a:cs typeface="Times New Roman" panose="02020603050405020304" pitchFamily="18" charset="0"/>
              </a:rPr>
              <a:t>"{:0&gt;10}"</a:t>
            </a:r>
            <a:r>
              <a:rPr lang="en-US" altLang="zh-CN" sz="2000" b="1" dirty="0" smtClean="0">
                <a:solidFill>
                  <a:srgbClr val="000000"/>
                </a:solidFill>
                <a:latin typeface="Times New Roman" panose="02020603050405020304" pitchFamily="18" charset="0"/>
                <a:cs typeface="Times New Roman" panose="02020603050405020304" pitchFamily="18" charset="0"/>
              </a:rPr>
              <a:t>.format(</a:t>
            </a:r>
            <a:r>
              <a:rPr lang="en-US" altLang="zh-CN" sz="2000" b="1" dirty="0" smtClean="0">
                <a:solidFill>
                  <a:srgbClr val="800000"/>
                </a:solidFill>
                <a:latin typeface="Times New Roman" panose="02020603050405020304" pitchFamily="18" charset="0"/>
                <a:cs typeface="Times New Roman" panose="02020603050405020304" pitchFamily="18" charset="0"/>
              </a:rPr>
              <a:t>'18'</a:t>
            </a:r>
            <a:r>
              <a:rPr lang="en-US" altLang="zh-CN" sz="2000" b="1" dirty="0" smtClean="0">
                <a:solidFill>
                  <a:srgbClr val="000000"/>
                </a:solidFill>
                <a:latin typeface="Times New Roman" panose="02020603050405020304" pitchFamily="18" charset="0"/>
                <a:cs typeface="Times New Roman" panose="02020603050405020304" pitchFamily="18" charset="0"/>
              </a:rPr>
              <a:t>)</a:t>
            </a:r>
          </a:p>
          <a:p>
            <a:pPr marL="0" indent="0" defTabSz="457200">
              <a:lnSpc>
                <a:spcPct val="100000"/>
              </a:lnSpc>
              <a:spcBef>
                <a:spcPct val="0"/>
              </a:spcBef>
              <a:buClrTx/>
              <a:buSzTx/>
              <a:buFontTx/>
              <a:buNone/>
              <a:defRPr/>
            </a:pPr>
            <a:r>
              <a:rPr lang="en-US" altLang="zh-CN" sz="2000" b="1" dirty="0" smtClean="0">
                <a:solidFill>
                  <a:srgbClr val="800000"/>
                </a:solidFill>
                <a:latin typeface="Times New Roman" panose="02020603050405020304" pitchFamily="18" charset="0"/>
                <a:cs typeface="Times New Roman" panose="02020603050405020304" pitchFamily="18" charset="0"/>
              </a:rPr>
              <a:t>'0000000018'</a:t>
            </a:r>
            <a:r>
              <a:rPr lang="en-US" altLang="zh-CN" sz="2000" b="1" dirty="0" smtClean="0">
                <a:solidFill>
                  <a:srgbClr val="000000"/>
                </a:solidFill>
                <a:latin typeface="Times New Roman" panose="02020603050405020304" pitchFamily="18" charset="0"/>
                <a:cs typeface="Times New Roman" panose="02020603050405020304" pitchFamily="18" charset="0"/>
              </a:rPr>
              <a:t> </a:t>
            </a:r>
          </a:p>
          <a:p>
            <a:pPr marL="0" indent="0" defTabSz="457200">
              <a:lnSpc>
                <a:spcPct val="100000"/>
              </a:lnSpc>
              <a:spcBef>
                <a:spcPct val="0"/>
              </a:spcBef>
              <a:buClrTx/>
              <a:buSzTx/>
              <a:buFont typeface="Arial" panose="020B0604020202020204" pitchFamily="34" charset="0"/>
              <a:buNone/>
              <a:defRPr/>
            </a:pPr>
            <a:r>
              <a:rPr lang="en-US" altLang="zh-CN" sz="2000" b="1" dirty="0" smtClean="0">
                <a:solidFill>
                  <a:srgbClr val="000000"/>
                </a:solidFill>
                <a:latin typeface="Times New Roman" panose="02020603050405020304" pitchFamily="18" charset="0"/>
                <a:cs typeface="Times New Roman" panose="02020603050405020304" pitchFamily="18" charset="0"/>
              </a:rPr>
              <a:t>&gt;&gt;&gt;</a:t>
            </a:r>
            <a:r>
              <a:rPr lang="en-US" altLang="zh-CN" sz="2000" b="1" dirty="0" smtClean="0">
                <a:solidFill>
                  <a:srgbClr val="800000"/>
                </a:solidFill>
                <a:latin typeface="Times New Roman" panose="02020603050405020304" pitchFamily="18" charset="0"/>
                <a:cs typeface="Times New Roman" panose="02020603050405020304" pitchFamily="18" charset="0"/>
              </a:rPr>
              <a:t>"{:A&lt;10}"</a:t>
            </a:r>
            <a:r>
              <a:rPr lang="en-US" altLang="zh-CN" sz="2000" b="1" dirty="0" smtClean="0">
                <a:solidFill>
                  <a:srgbClr val="000000"/>
                </a:solidFill>
                <a:latin typeface="Times New Roman" panose="02020603050405020304" pitchFamily="18" charset="0"/>
                <a:cs typeface="Times New Roman" panose="02020603050405020304" pitchFamily="18" charset="0"/>
              </a:rPr>
              <a:t>.format(</a:t>
            </a:r>
            <a:r>
              <a:rPr lang="en-US" altLang="zh-CN" sz="2000" b="1" dirty="0" smtClean="0">
                <a:solidFill>
                  <a:srgbClr val="800000"/>
                </a:solidFill>
                <a:latin typeface="Times New Roman" panose="02020603050405020304" pitchFamily="18" charset="0"/>
                <a:cs typeface="Times New Roman" panose="02020603050405020304" pitchFamily="18" charset="0"/>
              </a:rPr>
              <a:t>'18'</a:t>
            </a:r>
            <a:r>
              <a:rPr lang="en-US" altLang="zh-CN" sz="2000" b="1" dirty="0" smtClean="0">
                <a:solidFill>
                  <a:srgbClr val="000000"/>
                </a:solidFill>
                <a:latin typeface="Times New Roman" panose="02020603050405020304" pitchFamily="18" charset="0"/>
                <a:cs typeface="Times New Roman" panose="02020603050405020304" pitchFamily="18" charset="0"/>
              </a:rPr>
              <a:t>) </a:t>
            </a:r>
          </a:p>
          <a:p>
            <a:pPr marL="0" indent="0" defTabSz="457200">
              <a:lnSpc>
                <a:spcPct val="100000"/>
              </a:lnSpc>
              <a:spcBef>
                <a:spcPct val="0"/>
              </a:spcBef>
              <a:buClrTx/>
              <a:buSzTx/>
              <a:buFont typeface="Arial" panose="020B0604020202020204" pitchFamily="34" charset="0"/>
              <a:buNone/>
              <a:defRPr/>
            </a:pPr>
            <a:r>
              <a:rPr lang="en-US" altLang="zh-CN" sz="2000" b="1" dirty="0" smtClean="0">
                <a:solidFill>
                  <a:srgbClr val="800000"/>
                </a:solidFill>
                <a:latin typeface="Times New Roman" panose="02020603050405020304" pitchFamily="18" charset="0"/>
                <a:cs typeface="Times New Roman" panose="02020603050405020304" pitchFamily="18" charset="0"/>
              </a:rPr>
              <a:t>'18AAAAAAAA'</a:t>
            </a:r>
          </a:p>
        </p:txBody>
      </p:sp>
    </p:spTree>
    <p:extLst>
      <p:ext uri="{BB962C8B-B14F-4D97-AF65-F5344CB8AC3E}">
        <p14:creationId xmlns:p14="http://schemas.microsoft.com/office/powerpoint/2010/main" val="264836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2.1.1  </a:t>
            </a:r>
            <a:r>
              <a:rPr lang="zh-CN" altLang="en-US" b="1">
                <a:sym typeface="+mn-ea"/>
              </a:rPr>
              <a:t>常量与变量</a:t>
            </a:r>
            <a:endParaRPr lang="en-US" b="1"/>
          </a:p>
        </p:txBody>
      </p:sp>
      <p:sp>
        <p:nvSpPr>
          <p:cNvPr id="3" name="Content Placeholder 2"/>
          <p:cNvSpPr>
            <a:spLocks noGrp="1"/>
          </p:cNvSpPr>
          <p:nvPr>
            <p:ph idx="1"/>
          </p:nvPr>
        </p:nvSpPr>
        <p:spPr/>
        <p:txBody>
          <a:bodyPr/>
          <a:lstStyle/>
          <a:p>
            <a:pPr fontAlgn="auto">
              <a:lnSpc>
                <a:spcPct val="150000"/>
              </a:lnSpc>
            </a:pPr>
            <a:r>
              <a:rPr lang="en-US" altLang="zh-CN" sz="2400" b="1" dirty="0" err="1">
                <a:latin typeface="宋体" panose="02010600030101010101" pitchFamily="2" charset="-122"/>
                <a:sym typeface="+mn-ea"/>
              </a:rPr>
              <a:t>赋值语句的执行过程是：首先把等号右侧表达式的值计算出来，然后在内存中寻找一个位置把值存放进去，最后创建变量并</a:t>
            </a:r>
            <a:r>
              <a:rPr lang="en-US" altLang="zh-CN" sz="2400" b="1" dirty="0" err="1">
                <a:solidFill>
                  <a:srgbClr val="FF0000"/>
                </a:solidFill>
                <a:latin typeface="宋体" panose="02010600030101010101" pitchFamily="2" charset="-122"/>
                <a:sym typeface="+mn-ea"/>
              </a:rPr>
              <a:t>指向</a:t>
            </a:r>
            <a:r>
              <a:rPr lang="en-US" altLang="zh-CN" sz="2400" b="1" dirty="0" err="1">
                <a:latin typeface="宋体" panose="02010600030101010101" pitchFamily="2" charset="-122"/>
                <a:sym typeface="+mn-ea"/>
              </a:rPr>
              <a:t>这个</a:t>
            </a:r>
            <a:r>
              <a:rPr lang="en-US" altLang="zh-CN" sz="2400" b="1" dirty="0" err="1">
                <a:solidFill>
                  <a:srgbClr val="FF0000"/>
                </a:solidFill>
                <a:latin typeface="宋体" panose="02010600030101010101" pitchFamily="2" charset="-122"/>
                <a:sym typeface="+mn-ea"/>
              </a:rPr>
              <a:t>内存地址</a:t>
            </a:r>
            <a:r>
              <a:rPr lang="en-US" altLang="zh-CN" sz="2400" b="1" dirty="0">
                <a:latin typeface="宋体" panose="02010600030101010101" pitchFamily="2" charset="-122"/>
                <a:sym typeface="+mn-ea"/>
              </a:rPr>
              <a:t>。</a:t>
            </a:r>
          </a:p>
          <a:p>
            <a:pPr marL="0" indent="0" fontAlgn="auto">
              <a:lnSpc>
                <a:spcPct val="150000"/>
              </a:lnSpc>
              <a:buNone/>
            </a:pPr>
            <a:r>
              <a:rPr lang="en-US" altLang="zh-CN" sz="2000" b="1" dirty="0">
                <a:latin typeface="Consolas" panose="020B0609020204030204" charset="0"/>
                <a:sym typeface="+mn-ea"/>
              </a:rPr>
              <a:t>&gt;&gt;&gt; x = 3</a:t>
            </a:r>
          </a:p>
          <a:p>
            <a:pPr marL="0" indent="0" fontAlgn="auto">
              <a:lnSpc>
                <a:spcPct val="150000"/>
              </a:lnSpc>
              <a:buNone/>
            </a:pPr>
            <a:endParaRPr lang="en-US" altLang="zh-CN" sz="2400" b="1" dirty="0">
              <a:latin typeface="宋体" panose="02010600030101010101" pitchFamily="2" charset="-122"/>
              <a:sym typeface="+mn-ea"/>
            </a:endParaRPr>
          </a:p>
          <a:p>
            <a:pPr fontAlgn="auto">
              <a:lnSpc>
                <a:spcPct val="150000"/>
              </a:lnSpc>
            </a:pPr>
            <a:r>
              <a:rPr lang="en-US" altLang="zh-CN" sz="2400" b="1" dirty="0" err="1">
                <a:solidFill>
                  <a:srgbClr val="FF0000"/>
                </a:solidFill>
                <a:latin typeface="宋体" panose="02010600030101010101" pitchFamily="2" charset="-122"/>
                <a:sym typeface="+mn-ea"/>
              </a:rPr>
              <a:t>Python中的变量并不直接存储值，而是存储了值的内存地址或者引用</a:t>
            </a:r>
            <a:r>
              <a:rPr lang="en-US" altLang="zh-CN" sz="2400" b="1" dirty="0" err="1">
                <a:latin typeface="宋体" panose="02010600030101010101" pitchFamily="2" charset="-122"/>
                <a:sym typeface="+mn-ea"/>
              </a:rPr>
              <a:t>，</a:t>
            </a:r>
            <a:r>
              <a:rPr lang="en-US" altLang="zh-CN" sz="2400" b="1" u="sng" dirty="0" err="1">
                <a:latin typeface="宋体" panose="02010600030101010101" pitchFamily="2" charset="-122"/>
                <a:sym typeface="+mn-ea"/>
              </a:rPr>
              <a:t>这也是变量类型随时可以改变的原因</a:t>
            </a:r>
            <a:r>
              <a:rPr lang="en-US" altLang="zh-CN" sz="2400" b="1" u="sng" dirty="0">
                <a:latin typeface="宋体" panose="02010600030101010101" pitchFamily="2" charset="-122"/>
                <a:sym typeface="+mn-ea"/>
              </a:rPr>
              <a:t>。</a:t>
            </a:r>
            <a:endParaRPr lang="en-US" sz="2400" b="1" u="sng"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a:t>
            </a:fld>
            <a:endParaRPr lang="zh-CN" altLang="en-US"/>
          </a:p>
        </p:txBody>
      </p:sp>
      <p:graphicFrame>
        <p:nvGraphicFramePr>
          <p:cNvPr id="28676" name="图片 82"/>
          <p:cNvGraphicFramePr>
            <a:graphicFrameLocks noChangeAspect="1"/>
          </p:cNvGraphicFramePr>
          <p:nvPr/>
        </p:nvGraphicFramePr>
        <p:xfrm>
          <a:off x="5570538" y="2454275"/>
          <a:ext cx="3740150" cy="1506538"/>
        </p:xfrm>
        <a:graphic>
          <a:graphicData uri="http://schemas.openxmlformats.org/presentationml/2006/ole">
            <mc:AlternateContent xmlns:mc="http://schemas.openxmlformats.org/markup-compatibility/2006">
              <mc:Choice xmlns:v="urn:schemas-microsoft-com:vml" Requires="v">
                <p:oleObj spid="_x0000_s3177" r:id="rId3" imgW="2546350" imgH="751840" progId="Visio.Drawing.11">
                  <p:embed/>
                </p:oleObj>
              </mc:Choice>
              <mc:Fallback>
                <p:oleObj r:id="rId3" imgW="2546350" imgH="751840" progId="Visio.Drawing.11">
                  <p:embed/>
                  <p:pic>
                    <p:nvPicPr>
                      <p:cNvPr id="0" name="Picture 3077"/>
                      <p:cNvPicPr/>
                      <p:nvPr/>
                    </p:nvPicPr>
                    <p:blipFill>
                      <a:blip r:embed="rId4"/>
                      <a:stretch>
                        <a:fillRect/>
                      </a:stretch>
                    </p:blipFill>
                    <p:spPr>
                      <a:xfrm>
                        <a:off x="5570538" y="2454275"/>
                        <a:ext cx="3740150" cy="1506538"/>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4"/>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运行下述语句，正确的结果是（    ）。</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00000"/>
              </a:lnSpc>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&gt;&gt;&gt;"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今年，我的平均分为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".format(96.3213) </a:t>
            </a:r>
          </a:p>
        </p:txBody>
      </p:sp>
      <p:sp>
        <p:nvSpPr>
          <p:cNvPr id="22531" name="文本框 5"/>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今年，我的平 均分为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96.3213</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22532" name="文本框 6"/>
          <p:cNvSpPr txBox="1">
            <a:spLocks noChangeArrowheads="1"/>
          </p:cNvSpPr>
          <p:nvPr>
            <p:custDataLst>
              <p:tags r:id="rId4"/>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今年，我的平均分为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96.32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533" name="文本框 7"/>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今年，我的平 均分为 </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96.3213.2f</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22534" name="文本框 8"/>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今年，我的平 均分为</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.2f}! 96.3213</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5716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681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540" name="组合 18"/>
          <p:cNvGrpSpPr>
            <a:grpSpLocks/>
          </p:cNvGrpSpPr>
          <p:nvPr>
            <p:custDataLst>
              <p:tags r:id="rId12"/>
            </p:custDataLst>
          </p:nvPr>
        </p:nvGrpSpPr>
        <p:grpSpPr bwMode="auto">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44"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2545"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2541" name="图片 3"/>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574992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4"/>
          <p:cNvSpPr txBox="1">
            <a:spLocks noChangeArrowheads="1"/>
          </p:cNvSpPr>
          <p:nvPr>
            <p:custDataLst>
              <p:tags r:id="rId2"/>
            </p:custDataLst>
          </p:nvPr>
        </p:nvSpPr>
        <p:spPr bwMode="auto">
          <a:xfrm>
            <a:off x="868363" y="733425"/>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运行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Python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语句得到的结果是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00000"/>
              </a:lnSpc>
              <a:spcBef>
                <a:spcPct val="0"/>
              </a:spcBef>
              <a:buClrTx/>
              <a:buSzTx/>
              <a:buFontTx/>
              <a:buNone/>
            </a:pP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00000"/>
              </a:lnSpc>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&gt;&gt;&gt; print('{0},{1}'.format('carmen',20)) </a:t>
            </a:r>
          </a:p>
        </p:txBody>
      </p:sp>
      <p:sp>
        <p:nvSpPr>
          <p:cNvPr id="23555" name="文本框 5"/>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carmen’</a:t>
            </a:r>
          </a:p>
        </p:txBody>
      </p:sp>
      <p:sp>
        <p:nvSpPr>
          <p:cNvPr id="23556" name="文本框 6"/>
          <p:cNvSpPr txBox="1">
            <a:spLocks noChangeArrowheads="1"/>
          </p:cNvSpPr>
          <p:nvPr>
            <p:custDataLst>
              <p:tags r:id="rId4"/>
            </p:custDataLst>
          </p:nvPr>
        </p:nvSpPr>
        <p:spPr bwMode="auto">
          <a:xfrm>
            <a:off x="2212975" y="3643313"/>
            <a:ext cx="89852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carmen’,20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3557" name="文本框 7"/>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carmen, 20 </a:t>
            </a:r>
          </a:p>
        </p:txBody>
      </p:sp>
      <p:sp>
        <p:nvSpPr>
          <p:cNvPr id="23558" name="文本框 8"/>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carmen</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5716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0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3564" name="组合 18"/>
          <p:cNvGrpSpPr>
            <a:grpSpLocks/>
          </p:cNvGrpSpPr>
          <p:nvPr>
            <p:custDataLst>
              <p:tags r:id="rId12"/>
            </p:custDataLst>
          </p:nvPr>
        </p:nvGrpSpPr>
        <p:grpSpPr bwMode="auto">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68"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3569"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3565" name="图片 3"/>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76316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2.3.4  排序与逆序</a:t>
            </a:r>
          </a:p>
        </p:txBody>
      </p:sp>
      <p:sp>
        <p:nvSpPr>
          <p:cNvPr id="3" name="Content Placeholder 2"/>
          <p:cNvSpPr>
            <a:spLocks noGrp="1"/>
          </p:cNvSpPr>
          <p:nvPr>
            <p:ph idx="1"/>
          </p:nvPr>
        </p:nvSpPr>
        <p:spPr>
          <a:xfrm>
            <a:off x="838200" y="1321435"/>
            <a:ext cx="11071860" cy="5282565"/>
          </a:xfrm>
        </p:spPr>
        <p:txBody>
          <a:bodyPr>
            <a:normAutofit/>
          </a:bodyPr>
          <a:lstStyle/>
          <a:p>
            <a:pPr fontAlgn="auto">
              <a:lnSpc>
                <a:spcPct val="100000"/>
              </a:lnSpc>
              <a:spcBef>
                <a:spcPts val="0"/>
              </a:spcBef>
              <a:buFont typeface="Wingdings" panose="05000000000000000000" charset="0"/>
              <a:buChar char=""/>
            </a:pPr>
            <a:r>
              <a:rPr lang="en-US" sz="2400" b="1" dirty="0"/>
              <a:t>sorted()</a:t>
            </a:r>
            <a:r>
              <a:rPr lang="en-US" sz="2400" b="1" dirty="0" err="1"/>
              <a:t>对列表、元组、字典、集合或其他可迭代对象进行</a:t>
            </a:r>
            <a:r>
              <a:rPr lang="en-US" sz="2400" b="1" dirty="0" err="1">
                <a:solidFill>
                  <a:srgbClr val="FF0000"/>
                </a:solidFill>
              </a:rPr>
              <a:t>排序</a:t>
            </a:r>
            <a:r>
              <a:rPr lang="en-US" sz="2400" b="1" dirty="0" err="1"/>
              <a:t>并返回</a:t>
            </a:r>
            <a:r>
              <a:rPr lang="en-US" sz="2400" b="1" dirty="0" err="1">
                <a:solidFill>
                  <a:srgbClr val="FF0000"/>
                </a:solidFill>
              </a:rPr>
              <a:t>新列表</a:t>
            </a:r>
            <a:r>
              <a:rPr lang="en-US" sz="2400" b="1" dirty="0" err="1"/>
              <a:t>，reversed</a:t>
            </a:r>
            <a:r>
              <a:rPr lang="en-US" sz="2400" b="1" dirty="0"/>
              <a:t>()对可迭代对象（生成器对象和具有惰性求值特性的zip、map、filter、enumerate等类似对象除外）进行</a:t>
            </a:r>
            <a:r>
              <a:rPr lang="en-US" sz="2400" b="1" dirty="0">
                <a:solidFill>
                  <a:srgbClr val="FF0000"/>
                </a:solidFill>
              </a:rPr>
              <a:t>翻转</a:t>
            </a:r>
            <a:r>
              <a:rPr lang="en-US" sz="2400" b="1" dirty="0"/>
              <a:t>（首尾交换）</a:t>
            </a:r>
            <a:r>
              <a:rPr lang="en-US" sz="2400" b="1" dirty="0">
                <a:solidFill>
                  <a:srgbClr val="FF0000"/>
                </a:solidFill>
              </a:rPr>
              <a:t>并返回可迭代的reversed对象。</a:t>
            </a:r>
          </a:p>
          <a:p>
            <a:pPr marL="0" indent="0" fontAlgn="auto">
              <a:lnSpc>
                <a:spcPct val="100000"/>
              </a:lnSpc>
              <a:spcBef>
                <a:spcPts val="0"/>
              </a:spcBef>
              <a:buNone/>
            </a:pPr>
            <a:endParaRPr lang="en-US" sz="1800" b="1" dirty="0">
              <a:latin typeface="Consolas" panose="020B0609020204030204" charset="0"/>
            </a:endParaRPr>
          </a:p>
          <a:p>
            <a:pPr marL="0" indent="0" fontAlgn="auto">
              <a:lnSpc>
                <a:spcPct val="100000"/>
              </a:lnSpc>
              <a:spcBef>
                <a:spcPts val="0"/>
              </a:spcBef>
              <a:buNone/>
            </a:pPr>
            <a:r>
              <a:rPr lang="en-US" sz="1800" b="1" dirty="0">
                <a:latin typeface="Consolas" panose="020B0609020204030204" charset="0"/>
              </a:rPr>
              <a:t>&gt;&gt;&gt; x = list(range(11))</a:t>
            </a:r>
          </a:p>
          <a:p>
            <a:pPr marL="0" indent="0" fontAlgn="auto">
              <a:lnSpc>
                <a:spcPct val="100000"/>
              </a:lnSpc>
              <a:spcBef>
                <a:spcPts val="0"/>
              </a:spcBef>
              <a:buNone/>
            </a:pPr>
            <a:r>
              <a:rPr lang="en-US" sz="1800" b="1" dirty="0">
                <a:latin typeface="Consolas" panose="020B0609020204030204" charset="0"/>
              </a:rPr>
              <a:t>&gt;&gt;&gt; import random</a:t>
            </a:r>
          </a:p>
          <a:p>
            <a:pPr marL="0" indent="0" fontAlgn="auto">
              <a:lnSpc>
                <a:spcPct val="100000"/>
              </a:lnSpc>
              <a:spcBef>
                <a:spcPts val="0"/>
              </a:spcBef>
              <a:buNone/>
            </a:pPr>
            <a:r>
              <a:rPr lang="en-US" sz="1800" b="1" dirty="0">
                <a:latin typeface="Consolas" panose="020B0609020204030204" charset="0"/>
              </a:rPr>
              <a:t>&gt;&gt;&gt; </a:t>
            </a:r>
            <a:r>
              <a:rPr lang="en-US" sz="1800" b="1" dirty="0" err="1">
                <a:solidFill>
                  <a:srgbClr val="FF0000"/>
                </a:solidFill>
                <a:latin typeface="Consolas" panose="020B0609020204030204" charset="0"/>
              </a:rPr>
              <a:t>random.shuffle</a:t>
            </a:r>
            <a:r>
              <a:rPr lang="en-US" sz="1800" b="1" dirty="0">
                <a:solidFill>
                  <a:srgbClr val="FF0000"/>
                </a:solidFill>
                <a:latin typeface="Consolas" panose="020B0609020204030204" charset="0"/>
              </a:rPr>
              <a:t>(x)                      </a:t>
            </a:r>
            <a:r>
              <a:rPr lang="en-US" sz="1800" b="1" dirty="0">
                <a:latin typeface="Consolas" panose="020B0609020204030204" charset="0"/>
              </a:rPr>
              <a:t>#</a:t>
            </a:r>
            <a:r>
              <a:rPr lang="en-US" sz="1800" b="1" dirty="0" err="1" smtClean="0">
                <a:latin typeface="Consolas" panose="020B0609020204030204" charset="0"/>
              </a:rPr>
              <a:t>打乱顺序</a:t>
            </a:r>
            <a:r>
              <a:rPr lang="zh-CN" altLang="en-US" sz="1800" b="1" dirty="0" smtClean="0">
                <a:latin typeface="Consolas" panose="020B0609020204030204" charset="0"/>
              </a:rPr>
              <a:t>，洗牌</a:t>
            </a:r>
            <a:endParaRPr lang="en-US" sz="1800" b="1" dirty="0">
              <a:latin typeface="Consolas" panose="020B0609020204030204" charset="0"/>
            </a:endParaRPr>
          </a:p>
          <a:p>
            <a:pPr marL="0" indent="0" fontAlgn="auto">
              <a:lnSpc>
                <a:spcPct val="100000"/>
              </a:lnSpc>
              <a:spcBef>
                <a:spcPts val="0"/>
              </a:spcBef>
              <a:buNone/>
            </a:pPr>
            <a:r>
              <a:rPr lang="en-US" sz="1800" b="1" dirty="0">
                <a:latin typeface="Consolas" panose="020B0609020204030204" charset="0"/>
              </a:rPr>
              <a:t>&gt;&gt;&gt; x</a:t>
            </a:r>
          </a:p>
          <a:p>
            <a:pPr marL="0" indent="0" fontAlgn="auto">
              <a:lnSpc>
                <a:spcPct val="100000"/>
              </a:lnSpc>
              <a:spcBef>
                <a:spcPts val="0"/>
              </a:spcBef>
              <a:buNone/>
            </a:pPr>
            <a:r>
              <a:rPr lang="en-US" sz="1800" b="1" dirty="0">
                <a:solidFill>
                  <a:srgbClr val="00B0F0"/>
                </a:solidFill>
                <a:latin typeface="Consolas" panose="020B0609020204030204" charset="0"/>
              </a:rPr>
              <a:t>[2, 4, 0, 6, 10, 7, 8, 3, 9, 1, 5]</a:t>
            </a:r>
          </a:p>
          <a:p>
            <a:pPr marL="0" indent="0" fontAlgn="auto">
              <a:lnSpc>
                <a:spcPct val="100000"/>
              </a:lnSpc>
              <a:spcBef>
                <a:spcPts val="0"/>
              </a:spcBef>
              <a:buNone/>
            </a:pPr>
            <a:r>
              <a:rPr lang="en-US" sz="1800" b="1" dirty="0">
                <a:latin typeface="Consolas" panose="020B0609020204030204" charset="0"/>
              </a:rPr>
              <a:t>&gt;&gt;&gt; sorted(x)                              #</a:t>
            </a:r>
            <a:r>
              <a:rPr lang="en-US" sz="1800" b="1" dirty="0" err="1">
                <a:latin typeface="Consolas" panose="020B0609020204030204" charset="0"/>
              </a:rPr>
              <a:t>以默认规则排序</a:t>
            </a:r>
            <a:endParaRPr lang="en-US" sz="1800" b="1" dirty="0">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[0, 1, 2, 3, 4, 5, 6, 7, 8, 9, 10]</a:t>
            </a:r>
          </a:p>
          <a:p>
            <a:pPr marL="0" indent="0" fontAlgn="auto">
              <a:lnSpc>
                <a:spcPct val="100000"/>
              </a:lnSpc>
              <a:spcBef>
                <a:spcPts val="0"/>
              </a:spcBef>
              <a:buNone/>
            </a:pPr>
            <a:r>
              <a:rPr lang="en-US" sz="1800" b="1" dirty="0">
                <a:latin typeface="Consolas" panose="020B0609020204030204" charset="0"/>
              </a:rPr>
              <a:t>&gt;&gt;&gt; sorted(x, key=lambda </a:t>
            </a:r>
            <a:r>
              <a:rPr lang="en-US" sz="1800" b="1" dirty="0" err="1">
                <a:latin typeface="Consolas" panose="020B0609020204030204" charset="0"/>
              </a:rPr>
              <a:t>item:len</a:t>
            </a:r>
            <a:r>
              <a:rPr lang="en-US" sz="1800" b="1" dirty="0">
                <a:latin typeface="Consolas" panose="020B0609020204030204" charset="0"/>
              </a:rPr>
              <a:t>(</a:t>
            </a:r>
            <a:r>
              <a:rPr lang="en-US" sz="1800" b="1" dirty="0" err="1">
                <a:latin typeface="Consolas" panose="020B0609020204030204" charset="0"/>
              </a:rPr>
              <a:t>str</a:t>
            </a:r>
            <a:r>
              <a:rPr lang="en-US" sz="1800" b="1" dirty="0">
                <a:latin typeface="Consolas" panose="020B0609020204030204" charset="0"/>
              </a:rPr>
              <a:t>(item)), reverse=True)</a:t>
            </a:r>
          </a:p>
          <a:p>
            <a:pPr marL="0" indent="0" fontAlgn="auto">
              <a:lnSpc>
                <a:spcPct val="100000"/>
              </a:lnSpc>
              <a:spcBef>
                <a:spcPts val="0"/>
              </a:spcBef>
              <a:buNone/>
            </a:pPr>
            <a:r>
              <a:rPr lang="en-US" sz="1800" b="1" dirty="0">
                <a:latin typeface="Consolas" panose="020B0609020204030204" charset="0"/>
              </a:rPr>
              <a:t>                                           #</a:t>
            </a:r>
            <a:r>
              <a:rPr lang="en-US" sz="1800" b="1" dirty="0" err="1">
                <a:latin typeface="Consolas" panose="020B0609020204030204" charset="0"/>
              </a:rPr>
              <a:t>按转换成字符串以后的长度降序排列</a:t>
            </a:r>
            <a:endParaRPr lang="en-US" sz="1800" b="1" dirty="0">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[10, 2, 4, 0, 6, 7, 8, 3, 9, 1, 5</a:t>
            </a:r>
            <a:r>
              <a:rPr lang="en-US" sz="1800" b="1" dirty="0" smtClean="0">
                <a:solidFill>
                  <a:srgbClr val="00B0F0"/>
                </a:solidFill>
                <a:latin typeface="Consolas" panose="020B0609020204030204" charset="0"/>
              </a:rPr>
              <a:t>]  </a:t>
            </a:r>
            <a:r>
              <a:rPr lang="en-US" altLang="zh-CN" sz="1800" b="1" dirty="0" smtClean="0">
                <a:solidFill>
                  <a:srgbClr val="00B0F0"/>
                </a:solidFill>
                <a:latin typeface="Consolas" panose="020B0609020204030204" charset="0"/>
              </a:rPr>
              <a:t>#</a:t>
            </a:r>
            <a:r>
              <a:rPr lang="zh-CN" altLang="en-US" sz="1800" b="1" dirty="0">
                <a:solidFill>
                  <a:srgbClr val="00B0F0"/>
                </a:solidFill>
                <a:latin typeface="Consolas" panose="020B0609020204030204" charset="0"/>
              </a:rPr>
              <a:t>？</a:t>
            </a:r>
            <a:endParaRPr lang="en-US" sz="1800" b="1" dirty="0">
              <a:solidFill>
                <a:srgbClr val="00B0F0"/>
              </a:solidFill>
              <a:latin typeface="Consolas" panose="020B0609020204030204" charset="0"/>
            </a:endParaRPr>
          </a:p>
          <a:p>
            <a:pPr marL="0" indent="0" fontAlgn="auto">
              <a:lnSpc>
                <a:spcPct val="100000"/>
              </a:lnSpc>
              <a:spcBef>
                <a:spcPts val="0"/>
              </a:spcBef>
              <a:buNone/>
            </a:pPr>
            <a:r>
              <a:rPr lang="en-US" sz="1800" b="1" dirty="0">
                <a:solidFill>
                  <a:srgbClr val="FF0000"/>
                </a:solidFill>
                <a:latin typeface="Consolas" panose="020B0609020204030204" charset="0"/>
              </a:rPr>
              <a:t>&gt;&gt;&gt; sorted(x, key=</a:t>
            </a:r>
            <a:r>
              <a:rPr lang="en-US" sz="1800" b="1" dirty="0" err="1">
                <a:solidFill>
                  <a:srgbClr val="FF0000"/>
                </a:solidFill>
                <a:latin typeface="Consolas" panose="020B0609020204030204" charset="0"/>
              </a:rPr>
              <a:t>str</a:t>
            </a:r>
            <a:r>
              <a:rPr lang="en-US" sz="1800" b="1" dirty="0">
                <a:solidFill>
                  <a:srgbClr val="FF0000"/>
                </a:solidFill>
                <a:latin typeface="Consolas" panose="020B0609020204030204" charset="0"/>
              </a:rPr>
              <a:t>)                     #</a:t>
            </a:r>
            <a:r>
              <a:rPr lang="en-US" sz="1800" b="1" dirty="0" err="1">
                <a:solidFill>
                  <a:srgbClr val="FF0000"/>
                </a:solidFill>
                <a:latin typeface="Consolas" panose="020B0609020204030204" charset="0"/>
              </a:rPr>
              <a:t>按转换成字符串以后的大小升序排列</a:t>
            </a:r>
            <a:endParaRPr lang="en-US" sz="1800" b="1" dirty="0">
              <a:solidFill>
                <a:srgbClr val="FF0000"/>
              </a:solidFill>
              <a:latin typeface="Consolas" panose="020B0609020204030204" charset="0"/>
            </a:endParaRPr>
          </a:p>
          <a:p>
            <a:pPr marL="0" indent="0" fontAlgn="auto">
              <a:lnSpc>
                <a:spcPct val="100000"/>
              </a:lnSpc>
              <a:spcBef>
                <a:spcPts val="0"/>
              </a:spcBef>
              <a:buNone/>
            </a:pPr>
            <a:r>
              <a:rPr lang="en-US" sz="1800" b="1" dirty="0">
                <a:solidFill>
                  <a:srgbClr val="00B0F0"/>
                </a:solidFill>
                <a:latin typeface="Consolas" panose="020B0609020204030204" charset="0"/>
              </a:rPr>
              <a:t>[0, 1, 10, 2, 3, 4, 5, 6, 7, 8, 9]</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2.3.4  排序与逆序</a:t>
            </a:r>
            <a:endParaRPr lang="en-US"/>
          </a:p>
        </p:txBody>
      </p:sp>
      <p:sp>
        <p:nvSpPr>
          <p:cNvPr id="3" name="Content Placeholder 2"/>
          <p:cNvSpPr>
            <a:spLocks noGrp="1"/>
          </p:cNvSpPr>
          <p:nvPr>
            <p:ph idx="1"/>
          </p:nvPr>
        </p:nvSpPr>
        <p:spPr>
          <a:xfrm>
            <a:off x="838199" y="1321435"/>
            <a:ext cx="10974185" cy="4639945"/>
          </a:xfrm>
        </p:spPr>
        <p:txBody>
          <a:bodyPr>
            <a:normAutofit fontScale="92500" lnSpcReduction="10000"/>
          </a:bodyPr>
          <a:lstStyle/>
          <a:p>
            <a:pPr marL="0" indent="0" fontAlgn="auto">
              <a:lnSpc>
                <a:spcPct val="100000"/>
              </a:lnSpc>
              <a:spcBef>
                <a:spcPts val="0"/>
              </a:spcBef>
              <a:buNone/>
            </a:pPr>
            <a:r>
              <a:rPr lang="en-US" sz="2000" dirty="0">
                <a:latin typeface="Consolas" panose="020B0609020204030204" charset="0"/>
              </a:rPr>
              <a:t>&gt;&gt;&gt; x = ['</a:t>
            </a:r>
            <a:r>
              <a:rPr lang="en-US" sz="2000" dirty="0" err="1">
                <a:latin typeface="Consolas" panose="020B0609020204030204" charset="0"/>
              </a:rPr>
              <a:t>aaaa</a:t>
            </a:r>
            <a:r>
              <a:rPr lang="en-US" sz="2000" dirty="0">
                <a:latin typeface="Consolas" panose="020B0609020204030204" charset="0"/>
              </a:rPr>
              <a:t>', '</a:t>
            </a:r>
            <a:r>
              <a:rPr lang="en-US" sz="2000" dirty="0" err="1">
                <a:latin typeface="Consolas" panose="020B0609020204030204" charset="0"/>
              </a:rPr>
              <a:t>bc</a:t>
            </a:r>
            <a:r>
              <a:rPr lang="en-US" sz="2000" dirty="0">
                <a:latin typeface="Consolas" panose="020B0609020204030204" charset="0"/>
              </a:rPr>
              <a:t>', 'd', 'b', '</a:t>
            </a:r>
            <a:r>
              <a:rPr lang="en-US" sz="2000" dirty="0" err="1">
                <a:latin typeface="Consolas" panose="020B0609020204030204" charset="0"/>
              </a:rPr>
              <a:t>ba</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&gt;&gt;&gt; sorted(x, key=lambda item: (</a:t>
            </a:r>
            <a:r>
              <a:rPr lang="en-US" sz="2000" dirty="0" err="1">
                <a:latin typeface="Consolas" panose="020B0609020204030204" charset="0"/>
              </a:rPr>
              <a:t>len</a:t>
            </a:r>
            <a:r>
              <a:rPr lang="en-US" sz="2000" dirty="0">
                <a:latin typeface="Consolas" panose="020B0609020204030204" charset="0"/>
              </a:rPr>
              <a:t>(item), item))</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先按长度排序，长度一样的正常排序</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['b', 'd', '</a:t>
            </a:r>
            <a:r>
              <a:rPr lang="en-US" sz="2000" dirty="0" err="1">
                <a:solidFill>
                  <a:srgbClr val="00B0F0"/>
                </a:solidFill>
                <a:latin typeface="Consolas" panose="020B0609020204030204" charset="0"/>
              </a:rPr>
              <a:t>ba</a:t>
            </a:r>
            <a:r>
              <a:rPr lang="en-US" sz="2000" dirty="0">
                <a:solidFill>
                  <a:srgbClr val="00B0F0"/>
                </a:solidFill>
                <a:latin typeface="Consolas" panose="020B0609020204030204" charset="0"/>
              </a:rPr>
              <a:t>', '</a:t>
            </a:r>
            <a:r>
              <a:rPr lang="en-US" sz="2000" dirty="0" err="1">
                <a:solidFill>
                  <a:srgbClr val="00B0F0"/>
                </a:solidFill>
                <a:latin typeface="Consolas" panose="020B0609020204030204" charset="0"/>
              </a:rPr>
              <a:t>bc</a:t>
            </a:r>
            <a:r>
              <a:rPr lang="en-US" sz="2000" dirty="0">
                <a:solidFill>
                  <a:srgbClr val="00B0F0"/>
                </a:solidFill>
                <a:latin typeface="Consolas" panose="020B0609020204030204" charset="0"/>
              </a:rPr>
              <a:t>', '</a:t>
            </a:r>
            <a:r>
              <a:rPr lang="en-US" sz="2000" dirty="0" err="1">
                <a:solidFill>
                  <a:srgbClr val="00B0F0"/>
                </a:solidFill>
                <a:latin typeface="Consolas" panose="020B0609020204030204" charset="0"/>
              </a:rPr>
              <a:t>aaaa</a:t>
            </a:r>
            <a:r>
              <a:rPr lang="en-US" sz="2000" dirty="0">
                <a:solidFill>
                  <a:srgbClr val="00B0F0"/>
                </a:solidFill>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&gt;&gt;&gt; reversed(x)                         #</a:t>
            </a:r>
            <a:r>
              <a:rPr lang="en-US" sz="2000" dirty="0" err="1">
                <a:latin typeface="Consolas" panose="020B0609020204030204" charset="0"/>
              </a:rPr>
              <a:t>逆序，返回reversed对象</a:t>
            </a:r>
            <a:endParaRPr lang="en-US" sz="2000" dirty="0">
              <a:latin typeface="Consolas" panose="020B0609020204030204" charset="0"/>
            </a:endParaRPr>
          </a:p>
          <a:p>
            <a:pPr marL="0" indent="0" fontAlgn="auto">
              <a:lnSpc>
                <a:spcPct val="100000"/>
              </a:lnSpc>
              <a:spcBef>
                <a:spcPts val="0"/>
              </a:spcBef>
              <a:buNone/>
            </a:pPr>
            <a:r>
              <a:rPr lang="en-US" sz="2000" dirty="0">
                <a:solidFill>
                  <a:srgbClr val="00B0F0"/>
                </a:solidFill>
                <a:latin typeface="Consolas" panose="020B0609020204030204" charset="0"/>
              </a:rPr>
              <a:t>&lt;</a:t>
            </a:r>
            <a:r>
              <a:rPr lang="en-US" sz="2000" dirty="0" err="1">
                <a:solidFill>
                  <a:srgbClr val="00B0F0"/>
                </a:solidFill>
                <a:latin typeface="Consolas" panose="020B0609020204030204" charset="0"/>
              </a:rPr>
              <a:t>list_reverseiterator</a:t>
            </a:r>
            <a:r>
              <a:rPr lang="en-US" sz="2000" dirty="0">
                <a:solidFill>
                  <a:srgbClr val="00B0F0"/>
                </a:solidFill>
                <a:latin typeface="Consolas" panose="020B0609020204030204" charset="0"/>
              </a:rPr>
              <a:t> object at 0x0000000003089E48&gt;</a:t>
            </a:r>
          </a:p>
          <a:p>
            <a:pPr marL="0" indent="0">
              <a:lnSpc>
                <a:spcPct val="100000"/>
              </a:lnSpc>
              <a:spcBef>
                <a:spcPts val="0"/>
              </a:spcBef>
              <a:buNone/>
            </a:pPr>
            <a:r>
              <a:rPr lang="en-US" sz="2000" dirty="0">
                <a:latin typeface="Consolas" panose="020B0609020204030204" charset="0"/>
              </a:rPr>
              <a:t>&gt;&gt;&gt; list(reversed(x))                   #</a:t>
            </a:r>
            <a:r>
              <a:rPr lang="en-US" sz="2000" dirty="0" err="1">
                <a:latin typeface="Consolas" panose="020B0609020204030204" charset="0"/>
              </a:rPr>
              <a:t>reversed</a:t>
            </a:r>
            <a:r>
              <a:rPr lang="en-US" sz="2000" dirty="0" err="1" smtClean="0">
                <a:latin typeface="Consolas" panose="020B0609020204030204" charset="0"/>
              </a:rPr>
              <a:t>对象是可迭代的</a:t>
            </a:r>
            <a:r>
              <a:rPr lang="en-US" sz="2000" dirty="0" smtClean="0">
                <a:latin typeface="Consolas" panose="020B0609020204030204" charset="0"/>
              </a:rPr>
              <a:t>,</a:t>
            </a:r>
            <a:r>
              <a:rPr lang="zh-CN" altLang="en-US" sz="2000" dirty="0" smtClean="0">
                <a:latin typeface="Consolas" panose="020B0609020204030204" charset="0"/>
              </a:rPr>
              <a:t>只</a:t>
            </a:r>
            <a:r>
              <a:rPr lang="zh-CN" altLang="en-US" sz="2000" dirty="0" smtClean="0">
                <a:latin typeface="Consolas" panose="020B0609020204030204" charset="0"/>
              </a:rPr>
              <a:t>访问</a:t>
            </a:r>
            <a:r>
              <a:rPr lang="zh-CN" altLang="en-US" sz="2000" dirty="0" smtClean="0">
                <a:latin typeface="Consolas" panose="020B0609020204030204" charset="0"/>
              </a:rPr>
              <a:t>一次 </a:t>
            </a:r>
            <a:endParaRPr lang="en-US" altLang="zh-CN" sz="2000" dirty="0" smtClean="0">
              <a:latin typeface="Consolas" panose="020B0609020204030204" charset="0"/>
            </a:endParaRPr>
          </a:p>
          <a:p>
            <a:pPr marL="0" indent="0" fontAlgn="auto">
              <a:lnSpc>
                <a:spcPct val="100000"/>
              </a:lnSpc>
              <a:spcBef>
                <a:spcPts val="0"/>
              </a:spcBef>
              <a:buNone/>
            </a:pPr>
            <a:r>
              <a:rPr lang="en-US" sz="2000" dirty="0" smtClean="0">
                <a:solidFill>
                  <a:srgbClr val="00B0F0"/>
                </a:solidFill>
                <a:latin typeface="Consolas" panose="020B0609020204030204" charset="0"/>
              </a:rPr>
              <a:t>[5, 1, 9, 3, 8, 7, 10, 6, 0, 4, 2]</a:t>
            </a:r>
          </a:p>
          <a:p>
            <a:pPr marL="0" indent="0" fontAlgn="auto">
              <a:lnSpc>
                <a:spcPct val="100000"/>
              </a:lnSpc>
              <a:spcBef>
                <a:spcPts val="0"/>
              </a:spcBef>
              <a:buNone/>
            </a:pPr>
            <a:r>
              <a:rPr lang="en-US" sz="2000" dirty="0" smtClean="0">
                <a:latin typeface="Consolas" panose="020B0609020204030204" charset="0"/>
              </a:rPr>
              <a:t>&gt;&gt;&gt; </a:t>
            </a:r>
            <a:r>
              <a:rPr lang="en-US" sz="2000" dirty="0">
                <a:latin typeface="Consolas" panose="020B0609020204030204" charset="0"/>
              </a:rPr>
              <a:t>next(reversed(x</a:t>
            </a:r>
            <a:r>
              <a:rPr lang="en-US" sz="2000" dirty="0" smtClean="0">
                <a:latin typeface="Consolas" panose="020B0609020204030204" charset="0"/>
              </a:rPr>
              <a:t>))</a:t>
            </a:r>
          </a:p>
          <a:p>
            <a:pPr marL="0" indent="0" fontAlgn="auto">
              <a:lnSpc>
                <a:spcPct val="100000"/>
              </a:lnSpc>
              <a:spcBef>
                <a:spcPts val="0"/>
              </a:spcBef>
              <a:buNone/>
            </a:pPr>
            <a:r>
              <a:rPr lang="en-US" sz="2000" dirty="0" smtClean="0">
                <a:latin typeface="Consolas" panose="020B0609020204030204" charset="0"/>
              </a:rPr>
              <a:t>5</a:t>
            </a:r>
          </a:p>
          <a:p>
            <a:pPr marL="0" indent="0" fontAlgn="auto">
              <a:lnSpc>
                <a:spcPct val="100000"/>
              </a:lnSpc>
              <a:spcBef>
                <a:spcPts val="0"/>
              </a:spcBef>
              <a:buNone/>
            </a:pPr>
            <a:r>
              <a:rPr lang="en-US" sz="2000" dirty="0" smtClean="0">
                <a:latin typeface="Consolas" panose="020B0609020204030204" charset="0"/>
              </a:rPr>
              <a:t>&gt;&gt;&gt;x</a:t>
            </a:r>
          </a:p>
          <a:p>
            <a:pPr marL="0" indent="0">
              <a:lnSpc>
                <a:spcPct val="100000"/>
              </a:lnSpc>
              <a:spcBef>
                <a:spcPts val="0"/>
              </a:spcBef>
              <a:buNone/>
            </a:pPr>
            <a:r>
              <a:rPr lang="en-US" altLang="zh-CN" sz="2000" b="1" dirty="0">
                <a:solidFill>
                  <a:srgbClr val="00B0F0"/>
                </a:solidFill>
                <a:latin typeface="Consolas" panose="020B0609020204030204" charset="0"/>
              </a:rPr>
              <a:t>[2, 4, 0, 6, 10, 7, 8, 3, 9, 1, 5]</a:t>
            </a:r>
          </a:p>
          <a:p>
            <a:pPr marL="0" indent="0" fontAlgn="auto">
              <a:lnSpc>
                <a:spcPct val="100000"/>
              </a:lnSpc>
              <a:spcBef>
                <a:spcPts val="0"/>
              </a:spcBef>
              <a:buNone/>
            </a:pPr>
            <a:r>
              <a:rPr lang="en-US" sz="2000" dirty="0" smtClean="0">
                <a:latin typeface="Consolas" panose="020B0609020204030204" charset="0"/>
              </a:rPr>
              <a:t>&gt;&gt;&gt;</a:t>
            </a:r>
            <a:r>
              <a:rPr lang="es-ES" sz="2000" dirty="0" smtClean="0">
                <a:latin typeface="Consolas" panose="020B0609020204030204" charset="0"/>
              </a:rPr>
              <a:t>y=reversed(x</a:t>
            </a:r>
            <a:r>
              <a:rPr lang="es-ES" sz="2000" dirty="0">
                <a:latin typeface="Consolas" panose="020B0609020204030204" charset="0"/>
              </a:rPr>
              <a:t>)</a:t>
            </a:r>
          </a:p>
          <a:p>
            <a:pPr marL="0" indent="0" fontAlgn="auto">
              <a:lnSpc>
                <a:spcPct val="100000"/>
              </a:lnSpc>
              <a:spcBef>
                <a:spcPts val="0"/>
              </a:spcBef>
              <a:buNone/>
            </a:pPr>
            <a:r>
              <a:rPr lang="es-ES" sz="2000" dirty="0" smtClean="0">
                <a:latin typeface="Consolas" panose="020B0609020204030204" charset="0"/>
              </a:rPr>
              <a:t>&gt;&gt;&gt; </a:t>
            </a:r>
            <a:r>
              <a:rPr lang="es-ES" sz="2000" dirty="0">
                <a:latin typeface="Consolas" panose="020B0609020204030204" charset="0"/>
              </a:rPr>
              <a:t>list(y)</a:t>
            </a:r>
          </a:p>
          <a:p>
            <a:pPr marL="0" indent="0" fontAlgn="auto">
              <a:lnSpc>
                <a:spcPct val="100000"/>
              </a:lnSpc>
              <a:spcBef>
                <a:spcPts val="0"/>
              </a:spcBef>
              <a:buNone/>
            </a:pPr>
            <a:r>
              <a:rPr lang="en-US" altLang="zh-CN" sz="2000" dirty="0">
                <a:solidFill>
                  <a:srgbClr val="00B0F0"/>
                </a:solidFill>
                <a:latin typeface="Consolas" panose="020B0609020204030204" charset="0"/>
              </a:rPr>
              <a:t>[5, 1, 9, 3, 8, 7, 10, 6, 0, 4, 2]</a:t>
            </a:r>
          </a:p>
          <a:p>
            <a:pPr marL="0" indent="0" fontAlgn="auto">
              <a:lnSpc>
                <a:spcPct val="100000"/>
              </a:lnSpc>
              <a:spcBef>
                <a:spcPts val="0"/>
              </a:spcBef>
              <a:buNone/>
            </a:pPr>
            <a:r>
              <a:rPr lang="es-ES" sz="2000" dirty="0" smtClean="0">
                <a:latin typeface="Consolas" panose="020B0609020204030204" charset="0"/>
              </a:rPr>
              <a:t>&gt;&gt;&gt; </a:t>
            </a:r>
            <a:r>
              <a:rPr lang="es-ES" sz="2000" dirty="0">
                <a:latin typeface="Consolas" panose="020B0609020204030204" charset="0"/>
              </a:rPr>
              <a:t>list(y)</a:t>
            </a:r>
          </a:p>
          <a:p>
            <a:pPr marL="0" indent="0" fontAlgn="auto">
              <a:lnSpc>
                <a:spcPct val="100000"/>
              </a:lnSpc>
              <a:spcBef>
                <a:spcPts val="0"/>
              </a:spcBef>
              <a:buNone/>
            </a:pPr>
            <a:r>
              <a:rPr lang="es-ES" sz="2000" dirty="0">
                <a:latin typeface="Consolas" panose="020B0609020204030204" charset="0"/>
              </a:rPr>
              <a:t>[]</a:t>
            </a:r>
            <a:endParaRPr lang="en-US" sz="2000" dirty="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130300" y="3175"/>
            <a:ext cx="9602788" cy="1047750"/>
          </a:xfrm>
        </p:spPr>
        <p:txBody>
          <a:bodyPr/>
          <a:lstStyle/>
          <a:p>
            <a:r>
              <a:rPr lang="en-US" altLang="zh-CN" smtClean="0">
                <a:solidFill>
                  <a:srgbClr val="FF0000"/>
                </a:solidFill>
              </a:rPr>
              <a:t>round()</a:t>
            </a:r>
            <a:endParaRPr lang="zh-CN" altLang="en-US" smtClean="0">
              <a:solidFill>
                <a:srgbClr val="FF0000"/>
              </a:solidFill>
            </a:endParaRPr>
          </a:p>
        </p:txBody>
      </p:sp>
      <p:sp>
        <p:nvSpPr>
          <p:cNvPr id="3" name="内容占位符 2"/>
          <p:cNvSpPr>
            <a:spLocks noGrp="1"/>
          </p:cNvSpPr>
          <p:nvPr>
            <p:ph idx="1"/>
          </p:nvPr>
        </p:nvSpPr>
        <p:spPr>
          <a:xfrm>
            <a:off x="1000125" y="1424797"/>
            <a:ext cx="9863138" cy="4391025"/>
          </a:xfrm>
        </p:spPr>
        <p:txBody>
          <a:bodyPr>
            <a:normAutofit fontScale="92500" lnSpcReduction="10000"/>
          </a:bodyPr>
          <a:lstStyle/>
          <a:p>
            <a:pPr>
              <a:defRPr/>
            </a:pPr>
            <a:r>
              <a:rPr lang="en-US" altLang="zh-CN" dirty="0" smtClean="0"/>
              <a:t>#</a:t>
            </a:r>
            <a:r>
              <a:rPr lang="zh-CN" altLang="en-US" dirty="0" smtClean="0"/>
              <a:t>不指定，取整，四舍五入（如果遇到</a:t>
            </a:r>
            <a:r>
              <a:rPr lang="en-US" altLang="zh-CN" dirty="0" smtClean="0">
                <a:solidFill>
                  <a:srgbClr val="FF0000"/>
                </a:solidFill>
              </a:rPr>
              <a:t>.5</a:t>
            </a:r>
            <a:r>
              <a:rPr lang="zh-CN" altLang="en-US" dirty="0" smtClean="0">
                <a:solidFill>
                  <a:srgbClr val="FF0000"/>
                </a:solidFill>
              </a:rPr>
              <a:t>偶弃奇进</a:t>
            </a:r>
            <a:r>
              <a:rPr lang="zh-CN" altLang="en-US" dirty="0" smtClean="0"/>
              <a:t>）</a:t>
            </a:r>
            <a:br>
              <a:rPr lang="zh-CN" altLang="en-US" dirty="0" smtClean="0"/>
            </a:br>
            <a:r>
              <a:rPr lang="en-US" altLang="zh-CN" dirty="0" smtClean="0"/>
              <a:t>print(round(2.3)) ))#2</a:t>
            </a:r>
            <a:br>
              <a:rPr lang="en-US" altLang="zh-CN" dirty="0" smtClean="0"/>
            </a:br>
            <a:r>
              <a:rPr lang="en-US" altLang="zh-CN" dirty="0" smtClean="0"/>
              <a:t>print(round(2.5)) #2  </a:t>
            </a:r>
            <a:r>
              <a:rPr lang="zh-CN" altLang="en-US" dirty="0" smtClean="0"/>
              <a:t>舍</a:t>
            </a:r>
            <a:r>
              <a:rPr lang="en-US" altLang="zh-CN" dirty="0" smtClean="0"/>
              <a:t/>
            </a:r>
            <a:br>
              <a:rPr lang="en-US" altLang="zh-CN" dirty="0" smtClean="0"/>
            </a:br>
            <a:r>
              <a:rPr lang="en-US" altLang="zh-CN" dirty="0" smtClean="0"/>
              <a:t>print(round(2.51))#3</a:t>
            </a:r>
          </a:p>
          <a:p>
            <a:pPr marL="0" indent="0">
              <a:buFont typeface="Arial" panose="020B0604020202020204" pitchFamily="34" charset="0"/>
              <a:buNone/>
              <a:defRPr/>
            </a:pPr>
            <a:r>
              <a:rPr lang="en-US" altLang="zh-CN" dirty="0" smtClean="0"/>
              <a:t>   print(round(3.5)) #4  </a:t>
            </a:r>
            <a:r>
              <a:rPr lang="zh-CN" altLang="en-US" dirty="0" smtClean="0"/>
              <a:t>进</a:t>
            </a:r>
            <a:endParaRPr lang="en-US" altLang="zh-CN" dirty="0" smtClean="0"/>
          </a:p>
          <a:p>
            <a:pPr>
              <a:defRPr/>
            </a:pPr>
            <a:r>
              <a:rPr lang="en-US" altLang="zh-CN" dirty="0" smtClean="0"/>
              <a:t>#round</a:t>
            </a:r>
            <a:r>
              <a:rPr lang="zh-CN" altLang="en-US" dirty="0" smtClean="0"/>
              <a:t>（）</a:t>
            </a:r>
            <a:r>
              <a:rPr lang="en-US" altLang="zh-CN" dirty="0" smtClean="0"/>
              <a:t>--</a:t>
            </a:r>
            <a:r>
              <a:rPr lang="zh-CN" altLang="en-US" dirty="0" smtClean="0"/>
              <a:t>指定小数点位数，四舍五入（如果</a:t>
            </a:r>
            <a:r>
              <a:rPr lang="zh-CN" altLang="en-US" dirty="0" smtClean="0">
                <a:solidFill>
                  <a:srgbClr val="FF0000"/>
                </a:solidFill>
              </a:rPr>
              <a:t>遇到</a:t>
            </a:r>
            <a:r>
              <a:rPr lang="en-US" altLang="zh-CN" dirty="0" smtClean="0">
                <a:solidFill>
                  <a:srgbClr val="FF0000"/>
                </a:solidFill>
              </a:rPr>
              <a:t>.5</a:t>
            </a:r>
            <a:r>
              <a:rPr lang="zh-CN" altLang="en-US" dirty="0" smtClean="0">
                <a:solidFill>
                  <a:srgbClr val="FF0000"/>
                </a:solidFill>
              </a:rPr>
              <a:t>相反，偶进一位奇舍弃</a:t>
            </a:r>
            <a:r>
              <a:rPr lang="zh-CN" altLang="en-US" dirty="0" smtClean="0"/>
              <a:t>）</a:t>
            </a:r>
            <a:br>
              <a:rPr lang="zh-CN" altLang="en-US" dirty="0" smtClean="0"/>
            </a:br>
            <a:r>
              <a:rPr lang="en-US" altLang="zh-CN" dirty="0" smtClean="0"/>
              <a:t>print(round(2.635, 2))#2.63 </a:t>
            </a:r>
            <a:r>
              <a:rPr lang="zh-CN" altLang="en-US" dirty="0" smtClean="0"/>
              <a:t>舍</a:t>
            </a:r>
            <a:r>
              <a:rPr lang="en-US" altLang="zh-CN" dirty="0" smtClean="0"/>
              <a:t/>
            </a:r>
            <a:br>
              <a:rPr lang="en-US" altLang="zh-CN" dirty="0" smtClean="0"/>
            </a:br>
            <a:r>
              <a:rPr lang="en-US" altLang="zh-CN" dirty="0" smtClean="0"/>
              <a:t>print(round(2.645, 2))#2.65  </a:t>
            </a:r>
            <a:r>
              <a:rPr lang="zh-CN" altLang="en-US" dirty="0" smtClean="0"/>
              <a:t>进</a:t>
            </a:r>
            <a:r>
              <a:rPr lang="en-US" altLang="zh-CN" dirty="0" smtClean="0"/>
              <a:t/>
            </a:r>
            <a:br>
              <a:rPr lang="en-US" altLang="zh-CN" dirty="0" smtClean="0"/>
            </a:br>
            <a:r>
              <a:rPr lang="en-US" altLang="zh-CN" dirty="0" smtClean="0"/>
              <a:t>print(round(2.655, 2))#2.65  </a:t>
            </a:r>
            <a:r>
              <a:rPr lang="zh-CN" altLang="en-US" dirty="0" smtClean="0"/>
              <a:t>舍</a:t>
            </a:r>
            <a:r>
              <a:rPr lang="en-US" altLang="zh-CN" dirty="0" smtClean="0"/>
              <a:t/>
            </a:r>
            <a:br>
              <a:rPr lang="en-US" altLang="zh-CN" dirty="0" smtClean="0"/>
            </a:br>
            <a:r>
              <a:rPr lang="en-US" altLang="zh-CN" dirty="0" smtClean="0"/>
              <a:t>print(round(2.665, 2))#2.67 </a:t>
            </a:r>
            <a:r>
              <a:rPr lang="zh-CN" altLang="en-US" dirty="0" smtClean="0"/>
              <a:t>进</a:t>
            </a:r>
            <a:r>
              <a:rPr lang="en-US" altLang="zh-CN" dirty="0" smtClean="0"/>
              <a:t/>
            </a:r>
            <a:br>
              <a:rPr lang="en-US" altLang="zh-CN" dirty="0" smtClean="0"/>
            </a:br>
            <a:r>
              <a:rPr lang="en-US" altLang="zh-CN" dirty="0" smtClean="0"/>
              <a:t>print(round(2.675, 2))</a:t>
            </a:r>
            <a:endParaRPr lang="zh-CN" altLang="en-US" dirty="0"/>
          </a:p>
        </p:txBody>
      </p:sp>
    </p:spTree>
    <p:extLst>
      <p:ext uri="{BB962C8B-B14F-4D97-AF65-F5344CB8AC3E}">
        <p14:creationId xmlns:p14="http://schemas.microsoft.com/office/powerpoint/2010/main" val="1521546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noChangeArrowheads="1"/>
          </p:cNvSpPr>
          <p:nvPr>
            <p:ph idx="1"/>
          </p:nvPr>
        </p:nvSpPr>
        <p:spPr>
          <a:xfrm>
            <a:off x="982663" y="1700213"/>
            <a:ext cx="10298112" cy="1368425"/>
          </a:xfrm>
        </p:spPr>
        <p:txBody>
          <a:bodyPr/>
          <a:lstStyle/>
          <a:p>
            <a:pPr marL="0" indent="0" eaLnBrk="1" hangingPunct="1">
              <a:buFont typeface="Arial" panose="020B0604020202020204" pitchFamily="34" charset="0"/>
              <a:buNone/>
            </a:pPr>
            <a:r>
              <a:rPr lang="en-US" altLang="zh-CN" sz="2400" b="1" smtClean="0">
                <a:solidFill>
                  <a:srgbClr val="0070C0"/>
                </a:solidFill>
              </a:rPr>
              <a:t>math.floor() </a:t>
            </a:r>
            <a:r>
              <a:rPr lang="zh-CN" altLang="en-US" sz="2400" b="1" smtClean="0">
                <a:solidFill>
                  <a:srgbClr val="0070C0"/>
                </a:solidFill>
              </a:rPr>
              <a:t>返回数字的下舍整数，</a:t>
            </a:r>
            <a:r>
              <a:rPr lang="en-US" altLang="zh-CN" sz="2400" b="1" smtClean="0">
                <a:solidFill>
                  <a:srgbClr val="0070C0"/>
                </a:solidFill>
              </a:rPr>
              <a:t>math.ceil() </a:t>
            </a:r>
            <a:r>
              <a:rPr lang="zh-CN" altLang="en-US" sz="2400" b="1" smtClean="0">
                <a:solidFill>
                  <a:srgbClr val="0070C0"/>
                </a:solidFill>
              </a:rPr>
              <a:t>函数向上取整，需导入 </a:t>
            </a:r>
            <a:r>
              <a:rPr lang="en-US" altLang="zh-CN" sz="2400" b="1" smtClean="0">
                <a:solidFill>
                  <a:srgbClr val="0070C0"/>
                </a:solidFill>
              </a:rPr>
              <a:t>math </a:t>
            </a:r>
            <a:r>
              <a:rPr lang="zh-CN" altLang="en-US" sz="2400" b="1" smtClean="0">
                <a:solidFill>
                  <a:srgbClr val="0070C0"/>
                </a:solidFill>
              </a:rPr>
              <a:t>模块。</a:t>
            </a:r>
            <a:endParaRPr lang="en-US" altLang="zh-CN" sz="2400" b="1" smtClean="0">
              <a:solidFill>
                <a:srgbClr val="0070C0"/>
              </a:solidFill>
              <a:ea typeface="宋体" panose="02010600030101010101" pitchFamily="2" charset="-122"/>
            </a:endParaRPr>
          </a:p>
        </p:txBody>
      </p:sp>
      <p:sp>
        <p:nvSpPr>
          <p:cNvPr id="55299" name="Rectangle 4"/>
          <p:cNvSpPr>
            <a:spLocks noChangeArrowheads="1"/>
          </p:cNvSpPr>
          <p:nvPr/>
        </p:nvSpPr>
        <p:spPr bwMode="auto">
          <a:xfrm>
            <a:off x="1200150" y="2997200"/>
            <a:ext cx="3744913" cy="954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a:lnSpc>
                <a:spcPct val="100000"/>
              </a:lnSpc>
              <a:spcBef>
                <a:spcPct val="0"/>
              </a:spcBef>
              <a:buClrTx/>
              <a:buSzTx/>
              <a:buFontTx/>
              <a:buNone/>
            </a:pPr>
            <a:r>
              <a:rPr lang="en-US" altLang="zh-CN" sz="1800" b="1">
                <a:solidFill>
                  <a:srgbClr val="000080"/>
                </a:solidFill>
                <a:latin typeface="Consolas" panose="020B0609020204030204" pitchFamily="49" charset="0"/>
              </a:rPr>
              <a:t>import  </a:t>
            </a:r>
            <a:r>
              <a:rPr lang="en-US" altLang="zh-CN" sz="1800">
                <a:solidFill>
                  <a:srgbClr val="000000"/>
                </a:solidFill>
                <a:latin typeface="Consolas" panose="020B0609020204030204" pitchFamily="49" charset="0"/>
              </a:rPr>
              <a:t>math</a:t>
            </a:r>
            <a:endParaRPr lang="en-US" altLang="zh-CN" sz="2800"/>
          </a:p>
          <a:p>
            <a:pPr>
              <a:lnSpc>
                <a:spcPct val="100000"/>
              </a:lnSpc>
              <a:spcBef>
                <a:spcPct val="0"/>
              </a:spcBef>
              <a:buClrTx/>
              <a:buSzTx/>
              <a:buFontTx/>
              <a:buNone/>
            </a:pPr>
            <a:r>
              <a:rPr lang="en-US" altLang="zh-CN" sz="1800" b="1">
                <a:solidFill>
                  <a:srgbClr val="000080"/>
                </a:solidFill>
                <a:latin typeface="Consolas" panose="020B0609020204030204" pitchFamily="49" charset="0"/>
              </a:rPr>
              <a:t>print</a:t>
            </a:r>
            <a:r>
              <a:rPr lang="en-US" altLang="zh-CN" sz="1800">
                <a:solidFill>
                  <a:srgbClr val="000000"/>
                </a:solidFill>
                <a:latin typeface="Consolas" panose="020B0609020204030204" pitchFamily="49" charset="0"/>
              </a:rPr>
              <a:t>(math.ceil(</a:t>
            </a:r>
            <a:r>
              <a:rPr lang="en-US" altLang="zh-CN" sz="1800">
                <a:solidFill>
                  <a:srgbClr val="0000FF"/>
                </a:solidFill>
                <a:latin typeface="Consolas" panose="020B0609020204030204" pitchFamily="49" charset="0"/>
              </a:rPr>
              <a:t>2.001</a:t>
            </a:r>
            <a:r>
              <a:rPr lang="en-US" altLang="zh-CN" sz="1800">
                <a:solidFill>
                  <a:srgbClr val="000000"/>
                </a:solidFill>
                <a:latin typeface="Consolas" panose="020B0609020204030204" pitchFamily="49" charset="0"/>
              </a:rPr>
              <a:t>))</a:t>
            </a:r>
          </a:p>
          <a:p>
            <a:pPr>
              <a:lnSpc>
                <a:spcPct val="100000"/>
              </a:lnSpc>
              <a:spcBef>
                <a:spcPct val="0"/>
              </a:spcBef>
              <a:buClrTx/>
              <a:buSzTx/>
              <a:buFont typeface="Arial" panose="020B0604020202020204" pitchFamily="34" charset="0"/>
              <a:buNone/>
            </a:pPr>
            <a:r>
              <a:rPr lang="en-US" altLang="zh-CN" b="1">
                <a:solidFill>
                  <a:srgbClr val="000080"/>
                </a:solidFill>
                <a:latin typeface="Consolas" panose="020B0609020204030204" pitchFamily="49" charset="0"/>
              </a:rPr>
              <a:t>print</a:t>
            </a:r>
            <a:r>
              <a:rPr lang="en-US" altLang="zh-CN">
                <a:solidFill>
                  <a:srgbClr val="000000"/>
                </a:solidFill>
                <a:latin typeface="Consolas" panose="020B0609020204030204" pitchFamily="49" charset="0"/>
              </a:rPr>
              <a:t>(math.floor(</a:t>
            </a:r>
            <a:r>
              <a:rPr lang="en-US" altLang="zh-CN">
                <a:solidFill>
                  <a:srgbClr val="0000FF"/>
                </a:solidFill>
                <a:latin typeface="Consolas" panose="020B0609020204030204" pitchFamily="49" charset="0"/>
              </a:rPr>
              <a:t>2.991</a:t>
            </a:r>
            <a:r>
              <a:rPr lang="en-US" altLang="zh-CN">
                <a:solidFill>
                  <a:srgbClr val="000000"/>
                </a:solidFill>
                <a:latin typeface="Consolas" panose="020B0609020204030204" pitchFamily="49" charset="0"/>
              </a:rPr>
              <a:t>))</a:t>
            </a:r>
            <a:endParaRPr lang="en-US" altLang="zh-CN" sz="2800" b="1"/>
          </a:p>
        </p:txBody>
      </p:sp>
      <p:pic>
        <p:nvPicPr>
          <p:cNvPr id="5530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4076700"/>
            <a:ext cx="9683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2692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2.3.5  枚举与迭代</a:t>
            </a:r>
          </a:p>
        </p:txBody>
      </p:sp>
      <p:sp>
        <p:nvSpPr>
          <p:cNvPr id="3" name="Content Placeholder 2"/>
          <p:cNvSpPr>
            <a:spLocks noGrp="1"/>
          </p:cNvSpPr>
          <p:nvPr>
            <p:ph idx="1"/>
          </p:nvPr>
        </p:nvSpPr>
        <p:spPr>
          <a:xfrm>
            <a:off x="838200" y="1321435"/>
            <a:ext cx="11231880" cy="5034915"/>
          </a:xfrm>
        </p:spPr>
        <p:txBody>
          <a:bodyPr>
            <a:normAutofit fontScale="75000" lnSpcReduction="20000"/>
          </a:bodyPr>
          <a:lstStyle/>
          <a:p>
            <a:pPr fontAlgn="auto">
              <a:lnSpc>
                <a:spcPct val="150000"/>
              </a:lnSpc>
              <a:buFont typeface="Wingdings" panose="05000000000000000000" charset="0"/>
              <a:buChar char=""/>
            </a:pPr>
            <a:r>
              <a:rPr lang="en-US" sz="2400" b="1" dirty="0"/>
              <a:t>enumerate()</a:t>
            </a:r>
            <a:r>
              <a:rPr lang="en-US" sz="2400" b="1" dirty="0" err="1"/>
              <a:t>函数用来枚举可迭代对象中的元素，</a:t>
            </a:r>
            <a:r>
              <a:rPr lang="en-US" sz="2400" b="1" dirty="0" err="1">
                <a:solidFill>
                  <a:srgbClr val="FF0000"/>
                </a:solidFill>
              </a:rPr>
              <a:t>返回可迭代的enumerate对象</a:t>
            </a:r>
            <a:r>
              <a:rPr lang="en-US" sz="2400" b="1" dirty="0" err="1"/>
              <a:t>，其中每个元素都是包含</a:t>
            </a:r>
            <a:r>
              <a:rPr lang="en-US" sz="2400" b="1" dirty="0" err="1">
                <a:solidFill>
                  <a:srgbClr val="FF0000"/>
                </a:solidFill>
              </a:rPr>
              <a:t>索引和值</a:t>
            </a:r>
            <a:r>
              <a:rPr lang="en-US" sz="2400" b="1" dirty="0" err="1"/>
              <a:t>的</a:t>
            </a:r>
            <a:r>
              <a:rPr lang="en-US" sz="2400" b="1" dirty="0" err="1">
                <a:solidFill>
                  <a:srgbClr val="FF0000"/>
                </a:solidFill>
              </a:rPr>
              <a:t>元组</a:t>
            </a:r>
            <a:r>
              <a:rPr lang="en-US" sz="2400" b="1" dirty="0"/>
              <a:t>。</a:t>
            </a:r>
          </a:p>
          <a:p>
            <a:pPr marL="0" indent="0">
              <a:buNone/>
            </a:pPr>
            <a:r>
              <a:rPr lang="en-US" sz="2000" dirty="0" smtClean="0">
                <a:latin typeface="Consolas" panose="020B0609020204030204" charset="0"/>
              </a:rPr>
              <a:t>&gt;&gt;&gt;x=enumerate</a:t>
            </a:r>
            <a:r>
              <a:rPr lang="en-US" sz="2000" dirty="0">
                <a:latin typeface="Consolas" panose="020B0609020204030204" charset="0"/>
              </a:rPr>
              <a:t>('</a:t>
            </a:r>
            <a:r>
              <a:rPr lang="en-US" sz="2000" dirty="0" err="1">
                <a:latin typeface="Consolas" panose="020B0609020204030204" charset="0"/>
              </a:rPr>
              <a:t>abcd</a:t>
            </a:r>
            <a:r>
              <a:rPr lang="en-US" sz="2000" dirty="0" smtClean="0">
                <a:latin typeface="Consolas" panose="020B0609020204030204" charset="0"/>
              </a:rPr>
              <a:t>')   </a:t>
            </a:r>
          </a:p>
          <a:p>
            <a:pPr marL="0" indent="0">
              <a:buNone/>
            </a:pPr>
            <a:r>
              <a:rPr lang="en-US" altLang="zh-CN" sz="2000" dirty="0" smtClean="0">
                <a:latin typeface="Consolas" panose="020B0609020204030204" charset="0"/>
              </a:rPr>
              <a:t>&gt;&gt;&gt;x </a:t>
            </a:r>
            <a:endParaRPr lang="en-US" sz="2000" dirty="0">
              <a:latin typeface="Consolas" panose="020B0609020204030204" charset="0"/>
            </a:endParaRPr>
          </a:p>
          <a:p>
            <a:pPr marL="0" indent="0">
              <a:buNone/>
            </a:pPr>
            <a:r>
              <a:rPr lang="en-US" sz="2000" dirty="0">
                <a:latin typeface="Consolas" panose="020B0609020204030204" charset="0"/>
              </a:rPr>
              <a:t>&lt;enumerate </a:t>
            </a:r>
            <a:r>
              <a:rPr lang="en-US" sz="2000" dirty="0">
                <a:solidFill>
                  <a:srgbClr val="FF0000"/>
                </a:solidFill>
                <a:latin typeface="Consolas" panose="020B0609020204030204" charset="0"/>
              </a:rPr>
              <a:t>object</a:t>
            </a:r>
            <a:r>
              <a:rPr lang="en-US" sz="2000" dirty="0">
                <a:latin typeface="Consolas" panose="020B0609020204030204" charset="0"/>
              </a:rPr>
              <a:t> at 0x000001A4F7747040&gt;</a:t>
            </a:r>
          </a:p>
          <a:p>
            <a:pPr marL="0" indent="0">
              <a:buNone/>
            </a:pPr>
            <a:r>
              <a:rPr lang="en-US" sz="2000" dirty="0" smtClean="0">
                <a:latin typeface="Consolas" panose="020B0609020204030204" charset="0"/>
              </a:rPr>
              <a:t>&gt;&gt;&gt;</a:t>
            </a:r>
            <a:r>
              <a:rPr lang="en-US" altLang="zh-CN" sz="2000" dirty="0" smtClean="0">
                <a:latin typeface="Consolas" panose="020B0609020204030204" charset="0"/>
              </a:rPr>
              <a:t>y=</a:t>
            </a:r>
            <a:r>
              <a:rPr lang="en-US" sz="2000" dirty="0" smtClean="0">
                <a:solidFill>
                  <a:srgbClr val="FF0000"/>
                </a:solidFill>
                <a:latin typeface="Consolas" panose="020B0609020204030204" charset="0"/>
              </a:rPr>
              <a:t>list</a:t>
            </a:r>
            <a:r>
              <a:rPr lang="en-US" sz="2000" dirty="0" smtClean="0">
                <a:latin typeface="Consolas" panose="020B0609020204030204" charset="0"/>
              </a:rPr>
              <a:t>(x)                           </a:t>
            </a:r>
            <a:r>
              <a:rPr lang="en-US" sz="2000" dirty="0">
                <a:latin typeface="Consolas" panose="020B0609020204030204" charset="0"/>
              </a:rPr>
              <a:t>#</a:t>
            </a:r>
            <a:r>
              <a:rPr lang="en-US" sz="2000" dirty="0" err="1" smtClean="0">
                <a:latin typeface="Consolas" panose="020B0609020204030204" charset="0"/>
              </a:rPr>
              <a:t>枚举字符串中的元素</a:t>
            </a:r>
            <a:endParaRPr lang="en-US" sz="2000" dirty="0" smtClean="0">
              <a:latin typeface="Consolas" panose="020B0609020204030204" charset="0"/>
            </a:endParaRPr>
          </a:p>
          <a:p>
            <a:pPr marL="0" indent="0">
              <a:buNone/>
            </a:pPr>
            <a:r>
              <a:rPr lang="en-US" sz="2000" dirty="0" smtClean="0">
                <a:latin typeface="Consolas" panose="020B0609020204030204" charset="0"/>
              </a:rPr>
              <a:t>&gt;&gt;&gt;y </a:t>
            </a:r>
          </a:p>
          <a:p>
            <a:pPr marL="0" indent="0">
              <a:buNone/>
            </a:pPr>
            <a:r>
              <a:rPr lang="en-US" sz="2000" dirty="0" smtClean="0">
                <a:solidFill>
                  <a:srgbClr val="00B0F0"/>
                </a:solidFill>
                <a:latin typeface="Consolas" panose="020B0609020204030204" charset="0"/>
              </a:rPr>
              <a:t>[(</a:t>
            </a:r>
            <a:r>
              <a:rPr lang="en-US" sz="2000" dirty="0">
                <a:solidFill>
                  <a:srgbClr val="00B0F0"/>
                </a:solidFill>
                <a:latin typeface="Consolas" panose="020B0609020204030204" charset="0"/>
              </a:rPr>
              <a:t>0, </a:t>
            </a:r>
            <a:r>
              <a:rPr lang="en-US" sz="2000" dirty="0" smtClean="0">
                <a:solidFill>
                  <a:srgbClr val="00B0F0"/>
                </a:solidFill>
                <a:latin typeface="Consolas" panose="020B0609020204030204" charset="0"/>
              </a:rPr>
              <a:t>‘a’), </a:t>
            </a:r>
            <a:r>
              <a:rPr lang="en-US" sz="2000" dirty="0">
                <a:solidFill>
                  <a:srgbClr val="00B0F0"/>
                </a:solidFill>
                <a:latin typeface="Consolas" panose="020B0609020204030204" charset="0"/>
              </a:rPr>
              <a:t>(1, </a:t>
            </a:r>
            <a:r>
              <a:rPr lang="en-US" sz="2000" dirty="0" smtClean="0">
                <a:solidFill>
                  <a:srgbClr val="00B0F0"/>
                </a:solidFill>
                <a:latin typeface="Consolas" panose="020B0609020204030204" charset="0"/>
              </a:rPr>
              <a:t>‘b’), </a:t>
            </a:r>
            <a:r>
              <a:rPr lang="en-US" sz="2000" dirty="0">
                <a:solidFill>
                  <a:srgbClr val="00B0F0"/>
                </a:solidFill>
                <a:latin typeface="Consolas" panose="020B0609020204030204" charset="0"/>
              </a:rPr>
              <a:t>(2, </a:t>
            </a:r>
            <a:r>
              <a:rPr lang="en-US" sz="2000" dirty="0" smtClean="0">
                <a:solidFill>
                  <a:srgbClr val="00B0F0"/>
                </a:solidFill>
                <a:latin typeface="Consolas" panose="020B0609020204030204" charset="0"/>
              </a:rPr>
              <a:t>‘c’), </a:t>
            </a:r>
            <a:r>
              <a:rPr lang="en-US" sz="2000" dirty="0">
                <a:solidFill>
                  <a:srgbClr val="00B0F0"/>
                </a:solidFill>
                <a:latin typeface="Consolas" panose="020B0609020204030204" charset="0"/>
              </a:rPr>
              <a:t>(3, </a:t>
            </a:r>
            <a:r>
              <a:rPr lang="en-US" sz="2000" dirty="0" smtClean="0">
                <a:solidFill>
                  <a:srgbClr val="00B0F0"/>
                </a:solidFill>
                <a:latin typeface="Consolas" panose="020B0609020204030204" charset="0"/>
              </a:rPr>
              <a:t>‘d’)]     </a:t>
            </a:r>
            <a:r>
              <a:rPr lang="en-US" altLang="zh-CN" sz="2000" dirty="0" smtClean="0">
                <a:latin typeface="Consolas" panose="020B0609020204030204" charset="0"/>
              </a:rPr>
              <a:t>#</a:t>
            </a:r>
            <a:r>
              <a:rPr lang="en-US" altLang="zh-CN" sz="2000" dirty="0" smtClean="0">
                <a:solidFill>
                  <a:srgbClr val="FF0000"/>
                </a:solidFill>
                <a:latin typeface="Consolas" panose="020B0609020204030204" charset="0"/>
              </a:rPr>
              <a:t>z=list(x)z</a:t>
            </a:r>
            <a:r>
              <a:rPr lang="zh-CN" altLang="en-US" sz="2000" dirty="0" smtClean="0">
                <a:solidFill>
                  <a:srgbClr val="FF0000"/>
                </a:solidFill>
                <a:latin typeface="Consolas" panose="020B0609020204030204" charset="0"/>
              </a:rPr>
              <a:t>结果如何？</a:t>
            </a:r>
            <a:endParaRPr lang="en-US" altLang="zh-CN" sz="2000" dirty="0">
              <a:solidFill>
                <a:srgbClr val="FF0000"/>
              </a:solidFill>
              <a:latin typeface="Consolas" panose="020B0609020204030204" charset="0"/>
            </a:endParaRPr>
          </a:p>
          <a:p>
            <a:pPr marL="0" indent="0">
              <a:buNone/>
            </a:pPr>
            <a:r>
              <a:rPr lang="en-US" sz="2000" dirty="0" smtClean="0">
                <a:latin typeface="Consolas" panose="020B0609020204030204" charset="0"/>
              </a:rPr>
              <a:t>&gt;&gt;&gt; </a:t>
            </a:r>
            <a:r>
              <a:rPr lang="en-US" sz="2000" dirty="0">
                <a:latin typeface="Consolas" panose="020B0609020204030204" charset="0"/>
              </a:rPr>
              <a:t>list(enumerate(['Python', '</a:t>
            </a:r>
            <a:r>
              <a:rPr lang="en-US" sz="2000" dirty="0" err="1">
                <a:latin typeface="Consolas" panose="020B0609020204030204" charset="0"/>
              </a:rPr>
              <a:t>Greate</a:t>
            </a:r>
            <a:r>
              <a:rPr lang="en-US" sz="2000" dirty="0">
                <a:latin typeface="Consolas" panose="020B0609020204030204" charset="0"/>
              </a:rPr>
              <a:t>']))             #</a:t>
            </a:r>
            <a:r>
              <a:rPr lang="en-US" sz="2000" dirty="0" err="1">
                <a:latin typeface="Consolas" panose="020B0609020204030204" charset="0"/>
              </a:rPr>
              <a:t>枚举列表中的元素</a:t>
            </a:r>
            <a:endParaRPr lang="en-US" sz="2000" dirty="0">
              <a:latin typeface="Consolas" panose="020B0609020204030204" charset="0"/>
            </a:endParaRPr>
          </a:p>
          <a:p>
            <a:pPr marL="0" indent="0">
              <a:buNone/>
            </a:pPr>
            <a:r>
              <a:rPr lang="en-US" sz="2000" dirty="0">
                <a:solidFill>
                  <a:srgbClr val="00B0F0"/>
                </a:solidFill>
                <a:latin typeface="Consolas" panose="020B0609020204030204" charset="0"/>
              </a:rPr>
              <a:t>[(0, 'Python'), (1, '</a:t>
            </a:r>
            <a:r>
              <a:rPr lang="en-US" sz="2000" dirty="0" err="1">
                <a:solidFill>
                  <a:srgbClr val="00B0F0"/>
                </a:solidFill>
                <a:latin typeface="Consolas" panose="020B0609020204030204" charset="0"/>
              </a:rPr>
              <a:t>Greate</a:t>
            </a:r>
            <a:r>
              <a:rPr lang="en-US" sz="2000" dirty="0">
                <a:solidFill>
                  <a:srgbClr val="00B0F0"/>
                </a:solidFill>
                <a:latin typeface="Consolas" panose="020B0609020204030204" charset="0"/>
              </a:rPr>
              <a:t>')]</a:t>
            </a:r>
          </a:p>
          <a:p>
            <a:pPr marL="0" indent="0">
              <a:buNone/>
            </a:pPr>
            <a:r>
              <a:rPr lang="en-US" sz="2000" dirty="0">
                <a:latin typeface="Consolas" panose="020B0609020204030204" charset="0"/>
              </a:rPr>
              <a:t>&gt;&gt;&gt; list(enumerate({'a':97, 'b':98, 'c':99}.items())) #</a:t>
            </a:r>
            <a:r>
              <a:rPr lang="en-US" sz="2000" dirty="0" err="1">
                <a:latin typeface="Consolas" panose="020B0609020204030204" charset="0"/>
              </a:rPr>
              <a:t>枚举字典中的元素</a:t>
            </a:r>
            <a:endParaRPr lang="en-US" sz="2000" dirty="0">
              <a:latin typeface="Consolas" panose="020B0609020204030204" charset="0"/>
            </a:endParaRPr>
          </a:p>
          <a:p>
            <a:pPr marL="0" indent="0">
              <a:buNone/>
            </a:pPr>
            <a:r>
              <a:rPr lang="en-US" sz="2000" dirty="0">
                <a:solidFill>
                  <a:srgbClr val="00B0F0"/>
                </a:solidFill>
                <a:latin typeface="Consolas" panose="020B0609020204030204" charset="0"/>
              </a:rPr>
              <a:t>[(0, ('c', 99)), (1, ('a', 97)), (2, ('b', 98))]</a:t>
            </a:r>
          </a:p>
          <a:p>
            <a:pPr marL="0" indent="0">
              <a:buNone/>
            </a:pPr>
            <a:r>
              <a:rPr lang="en-US" sz="2000" dirty="0">
                <a:latin typeface="Consolas" panose="020B0609020204030204" charset="0"/>
              </a:rPr>
              <a:t>&gt;&gt;&gt; for index, value in enumerate(range(10, 15)):     #</a:t>
            </a:r>
            <a:r>
              <a:rPr lang="en-US" sz="2000" dirty="0" err="1">
                <a:latin typeface="Consolas" panose="020B0609020204030204" charset="0"/>
              </a:rPr>
              <a:t>枚举range对象中的元素</a:t>
            </a:r>
            <a:endParaRPr lang="en-US" sz="2000" dirty="0">
              <a:latin typeface="Consolas" panose="020B0609020204030204" charset="0"/>
            </a:endParaRPr>
          </a:p>
          <a:p>
            <a:pPr marL="0" indent="0">
              <a:buNone/>
            </a:pPr>
            <a:r>
              <a:rPr lang="en-US" sz="2000" dirty="0">
                <a:latin typeface="Consolas" panose="020B0609020204030204" charset="0"/>
              </a:rPr>
              <a:t>    print((index, value), end=' ')</a:t>
            </a:r>
          </a:p>
          <a:p>
            <a:pPr marL="0" indent="0">
              <a:buNone/>
            </a:pPr>
            <a:endParaRPr lang="en-US" sz="2000" dirty="0">
              <a:latin typeface="Consolas" panose="020B0609020204030204" charset="0"/>
            </a:endParaRPr>
          </a:p>
          <a:p>
            <a:pPr marL="0" indent="0">
              <a:buNone/>
            </a:pPr>
            <a:r>
              <a:rPr lang="en-US" sz="2000" dirty="0">
                <a:solidFill>
                  <a:srgbClr val="00B0F0"/>
                </a:solidFill>
                <a:latin typeface="Consolas" panose="020B0609020204030204" charset="0"/>
              </a:rPr>
              <a:t>(0, 10) (1, 11) (2, 12) (3, 13) (4, 14) </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2.3.6  map()、reduce()、filter()</a:t>
            </a:r>
          </a:p>
        </p:txBody>
      </p:sp>
      <p:sp>
        <p:nvSpPr>
          <p:cNvPr id="3" name="Content Placeholder 2"/>
          <p:cNvSpPr>
            <a:spLocks noGrp="1"/>
          </p:cNvSpPr>
          <p:nvPr>
            <p:ph idx="1"/>
          </p:nvPr>
        </p:nvSpPr>
        <p:spPr>
          <a:xfrm>
            <a:off x="838200" y="1321435"/>
            <a:ext cx="10515600" cy="5035550"/>
          </a:xfrm>
        </p:spPr>
        <p:txBody>
          <a:bodyPr>
            <a:normAutofit/>
          </a:bodyPr>
          <a:lstStyle/>
          <a:p>
            <a:pPr fontAlgn="auto">
              <a:lnSpc>
                <a:spcPct val="100000"/>
              </a:lnSpc>
              <a:spcBef>
                <a:spcPts val="0"/>
              </a:spcBef>
              <a:buFont typeface="Wingdings" panose="05000000000000000000" charset="0"/>
              <a:buChar char="§"/>
            </a:pPr>
            <a:r>
              <a:rPr lang="en-US" altLang="en-US" sz="2400" dirty="0" err="1">
                <a:sym typeface="+mn-ea"/>
              </a:rPr>
              <a:t>内置函数map</a:t>
            </a:r>
            <a:r>
              <a:rPr lang="en-US" altLang="en-US" sz="2400" dirty="0">
                <a:sym typeface="+mn-ea"/>
              </a:rPr>
              <a:t>()把一个函数</a:t>
            </a:r>
            <a:r>
              <a:rPr lang="en-US" altLang="en-US" sz="2400" b="1" dirty="0">
                <a:solidFill>
                  <a:srgbClr val="FF0000"/>
                </a:solidFill>
                <a:sym typeface="+mn-ea"/>
              </a:rPr>
              <a:t>func</a:t>
            </a:r>
            <a:r>
              <a:rPr lang="en-US" altLang="en-US" sz="2400" dirty="0">
                <a:sym typeface="+mn-ea"/>
              </a:rPr>
              <a:t>依次映射到序列或迭代器对象的每个元素上，并返回一个可迭代的map对象作为结果，map对象中每个元素是原序列中元素经过函数func处理后的结果。</a:t>
            </a:r>
          </a:p>
          <a:p>
            <a:pPr fontAlgn="auto">
              <a:lnSpc>
                <a:spcPct val="100000"/>
              </a:lnSpc>
              <a:spcBef>
                <a:spcPts val="0"/>
              </a:spcBef>
              <a:buNone/>
            </a:pPr>
            <a:endParaRPr lang="en-US" altLang="en-US" sz="2000" dirty="0">
              <a:latin typeface="Consolas" panose="020B0609020204030204" charset="0"/>
              <a:sym typeface="+mn-ea"/>
            </a:endParaRPr>
          </a:p>
          <a:p>
            <a:pPr fontAlgn="auto">
              <a:lnSpc>
                <a:spcPct val="100000"/>
              </a:lnSpc>
              <a:spcBef>
                <a:spcPts val="0"/>
              </a:spcBef>
              <a:buNone/>
            </a:pPr>
            <a:r>
              <a:rPr lang="en-US" altLang="en-US" sz="2000" dirty="0">
                <a:latin typeface="Consolas" panose="020B0609020204030204" charset="0"/>
                <a:sym typeface="+mn-ea"/>
              </a:rPr>
              <a:t>&gt;&gt;&gt; list(map(</a:t>
            </a:r>
            <a:r>
              <a:rPr lang="en-US" altLang="en-US" sz="2000" dirty="0" err="1">
                <a:latin typeface="Consolas" panose="020B0609020204030204" charset="0"/>
                <a:sym typeface="+mn-ea"/>
              </a:rPr>
              <a:t>str</a:t>
            </a:r>
            <a:r>
              <a:rPr lang="en-US" altLang="en-US" sz="2000" dirty="0">
                <a:latin typeface="Consolas" panose="020B0609020204030204" charset="0"/>
                <a:sym typeface="+mn-ea"/>
              </a:rPr>
              <a:t>, range(5)))  #</a:t>
            </a:r>
            <a:r>
              <a:rPr lang="en-US" altLang="en-US" sz="2000" dirty="0" err="1">
                <a:latin typeface="Consolas" panose="020B0609020204030204" charset="0"/>
                <a:sym typeface="+mn-ea"/>
              </a:rPr>
              <a:t>把列表中元素转换为字符串</a:t>
            </a:r>
            <a:endParaRPr lang="en-US" altLang="en-US" sz="2000" dirty="0">
              <a:latin typeface="Consolas" panose="020B0609020204030204" charset="0"/>
            </a:endParaRPr>
          </a:p>
          <a:p>
            <a:pPr fontAlgn="auto">
              <a:lnSpc>
                <a:spcPct val="100000"/>
              </a:lnSpc>
              <a:spcBef>
                <a:spcPts val="0"/>
              </a:spcBef>
              <a:buNone/>
            </a:pPr>
            <a:r>
              <a:rPr lang="en-US" altLang="en-US" sz="2000" dirty="0">
                <a:solidFill>
                  <a:srgbClr val="00B0F0"/>
                </a:solidFill>
                <a:latin typeface="Consolas" panose="020B0609020204030204" charset="0"/>
                <a:sym typeface="+mn-ea"/>
              </a:rPr>
              <a:t>['0', '1', '2', '3', '4']</a:t>
            </a:r>
            <a:endParaRPr lang="en-US" altLang="en-US" sz="2000" dirty="0">
              <a:solidFill>
                <a:srgbClr val="00B0F0"/>
              </a:solidFill>
              <a:latin typeface="Consolas" panose="020B0609020204030204" charset="0"/>
            </a:endParaRPr>
          </a:p>
          <a:p>
            <a:pPr fontAlgn="auto">
              <a:lnSpc>
                <a:spcPct val="100000"/>
              </a:lnSpc>
              <a:spcBef>
                <a:spcPts val="0"/>
              </a:spcBef>
              <a:buNone/>
            </a:pPr>
            <a:r>
              <a:rPr lang="en-US" altLang="en-US" sz="2000" dirty="0">
                <a:latin typeface="Consolas" panose="020B0609020204030204" charset="0"/>
                <a:sym typeface="+mn-ea"/>
              </a:rPr>
              <a:t>&gt;&gt;&gt; </a:t>
            </a:r>
            <a:r>
              <a:rPr lang="en-US" altLang="en-US" sz="2000" dirty="0" err="1">
                <a:latin typeface="Consolas" panose="020B0609020204030204" charset="0"/>
                <a:sym typeface="+mn-ea"/>
              </a:rPr>
              <a:t>def</a:t>
            </a:r>
            <a:r>
              <a:rPr lang="en-US" altLang="en-US" sz="2000" dirty="0">
                <a:latin typeface="Consolas" panose="020B0609020204030204" charset="0"/>
                <a:sym typeface="+mn-ea"/>
              </a:rPr>
              <a:t> add5(v):              #</a:t>
            </a:r>
            <a:r>
              <a:rPr lang="en-US" altLang="en-US" sz="2000" dirty="0" err="1">
                <a:latin typeface="Consolas" panose="020B0609020204030204" charset="0"/>
                <a:sym typeface="+mn-ea"/>
              </a:rPr>
              <a:t>单参数函数</a:t>
            </a:r>
            <a:endParaRPr lang="en-US" altLang="en-US" sz="2000" dirty="0">
              <a:latin typeface="Consolas" panose="020B0609020204030204" charset="0"/>
            </a:endParaRPr>
          </a:p>
          <a:p>
            <a:pPr fontAlgn="auto">
              <a:lnSpc>
                <a:spcPct val="100000"/>
              </a:lnSpc>
              <a:spcBef>
                <a:spcPts val="0"/>
              </a:spcBef>
              <a:buNone/>
            </a:pPr>
            <a:r>
              <a:rPr lang="en-US" altLang="en-US" sz="2000" dirty="0">
                <a:latin typeface="Consolas" panose="020B0609020204030204" charset="0"/>
                <a:sym typeface="+mn-ea"/>
              </a:rPr>
              <a:t>    return v+5</a:t>
            </a:r>
            <a:endParaRPr lang="en-US" altLang="en-US" sz="2000" dirty="0">
              <a:latin typeface="Consolas" panose="020B0609020204030204" charset="0"/>
            </a:endParaRPr>
          </a:p>
          <a:p>
            <a:pPr fontAlgn="auto">
              <a:lnSpc>
                <a:spcPct val="100000"/>
              </a:lnSpc>
              <a:spcBef>
                <a:spcPts val="0"/>
              </a:spcBef>
              <a:buNone/>
            </a:pPr>
            <a:r>
              <a:rPr lang="en-US" altLang="en-US" sz="2000" dirty="0">
                <a:latin typeface="Consolas" panose="020B0609020204030204" charset="0"/>
                <a:sym typeface="+mn-ea"/>
              </a:rPr>
              <a:t>&gt;&gt;&gt; list(map(add5, range(10)))#</a:t>
            </a:r>
            <a:r>
              <a:rPr lang="en-US" altLang="en-US" sz="2000" dirty="0" err="1">
                <a:latin typeface="Consolas" panose="020B0609020204030204" charset="0"/>
                <a:sym typeface="+mn-ea"/>
              </a:rPr>
              <a:t>把单参数函数映射到一个序列的所有元素</a:t>
            </a:r>
            <a:endParaRPr lang="en-US" altLang="en-US" sz="2000" dirty="0">
              <a:latin typeface="Consolas" panose="020B0609020204030204" charset="0"/>
            </a:endParaRPr>
          </a:p>
          <a:p>
            <a:pPr fontAlgn="auto">
              <a:lnSpc>
                <a:spcPct val="100000"/>
              </a:lnSpc>
              <a:spcBef>
                <a:spcPts val="0"/>
              </a:spcBef>
              <a:buNone/>
            </a:pPr>
            <a:r>
              <a:rPr lang="en-US" altLang="en-US" sz="2000" dirty="0">
                <a:solidFill>
                  <a:srgbClr val="00B0F0"/>
                </a:solidFill>
                <a:latin typeface="Consolas" panose="020B0609020204030204" charset="0"/>
                <a:sym typeface="+mn-ea"/>
              </a:rPr>
              <a:t>[5, 6, 7, 8, 9, 10, 11, 12, 13, 14]</a:t>
            </a:r>
            <a:endParaRPr lang="en-US" altLang="en-US" sz="2000" dirty="0">
              <a:solidFill>
                <a:srgbClr val="00B0F0"/>
              </a:solidFill>
              <a:latin typeface="Consolas" panose="020B0609020204030204" charset="0"/>
            </a:endParaRPr>
          </a:p>
          <a:p>
            <a:pPr fontAlgn="auto">
              <a:lnSpc>
                <a:spcPct val="100000"/>
              </a:lnSpc>
              <a:spcBef>
                <a:spcPts val="0"/>
              </a:spcBef>
              <a:buNone/>
            </a:pPr>
            <a:r>
              <a:rPr lang="en-US" altLang="en-US" sz="2000" dirty="0">
                <a:latin typeface="Consolas" panose="020B0609020204030204" charset="0"/>
                <a:sym typeface="+mn-ea"/>
              </a:rPr>
              <a:t>&gt;&gt;&gt; </a:t>
            </a:r>
            <a:r>
              <a:rPr lang="en-US" altLang="en-US" sz="2000" dirty="0" err="1">
                <a:latin typeface="Consolas" panose="020B0609020204030204" charset="0"/>
                <a:sym typeface="+mn-ea"/>
              </a:rPr>
              <a:t>def</a:t>
            </a:r>
            <a:r>
              <a:rPr lang="en-US" altLang="en-US" sz="2000" dirty="0">
                <a:latin typeface="Consolas" panose="020B0609020204030204" charset="0"/>
                <a:sym typeface="+mn-ea"/>
              </a:rPr>
              <a:t> add(x, y):            #可以接收2个参数的函数</a:t>
            </a:r>
            <a:endParaRPr lang="en-US" altLang="en-US" sz="2000" dirty="0">
              <a:latin typeface="Consolas" panose="020B0609020204030204" charset="0"/>
            </a:endParaRPr>
          </a:p>
          <a:p>
            <a:pPr fontAlgn="auto">
              <a:lnSpc>
                <a:spcPct val="100000"/>
              </a:lnSpc>
              <a:spcBef>
                <a:spcPts val="0"/>
              </a:spcBef>
              <a:buNone/>
            </a:pPr>
            <a:r>
              <a:rPr lang="en-US" altLang="en-US" sz="2000" dirty="0">
                <a:latin typeface="Consolas" panose="020B0609020204030204" charset="0"/>
                <a:sym typeface="+mn-ea"/>
              </a:rPr>
              <a:t>    return </a:t>
            </a:r>
            <a:r>
              <a:rPr lang="en-US" altLang="en-US" sz="2000" dirty="0" err="1">
                <a:latin typeface="Consolas" panose="020B0609020204030204" charset="0"/>
                <a:sym typeface="+mn-ea"/>
              </a:rPr>
              <a:t>x+y</a:t>
            </a:r>
            <a:endParaRPr lang="en-US" altLang="en-US" sz="2000" dirty="0">
              <a:latin typeface="Consolas" panose="020B0609020204030204" charset="0"/>
            </a:endParaRPr>
          </a:p>
          <a:p>
            <a:pPr fontAlgn="auto">
              <a:lnSpc>
                <a:spcPct val="100000"/>
              </a:lnSpc>
              <a:spcBef>
                <a:spcPts val="0"/>
              </a:spcBef>
              <a:buNone/>
            </a:pPr>
            <a:r>
              <a:rPr lang="en-US" altLang="en-US" sz="2000" dirty="0">
                <a:latin typeface="Consolas" panose="020B0609020204030204" charset="0"/>
                <a:sym typeface="+mn-ea"/>
              </a:rPr>
              <a:t>&gt;&gt;&gt; </a:t>
            </a:r>
            <a:r>
              <a:rPr lang="en-US" altLang="en-US" sz="2000" dirty="0">
                <a:solidFill>
                  <a:srgbClr val="FF0000"/>
                </a:solidFill>
                <a:latin typeface="Consolas" panose="020B0609020204030204" charset="0"/>
                <a:sym typeface="+mn-ea"/>
              </a:rPr>
              <a:t>list(map(add, range(5), range(5,10)))</a:t>
            </a:r>
            <a:endParaRPr lang="en-US" altLang="en-US" sz="2000" dirty="0">
              <a:solidFill>
                <a:srgbClr val="FF0000"/>
              </a:solidFill>
              <a:latin typeface="Consolas" panose="020B0609020204030204" charset="0"/>
            </a:endParaRPr>
          </a:p>
          <a:p>
            <a:pPr fontAlgn="auto">
              <a:lnSpc>
                <a:spcPct val="100000"/>
              </a:lnSpc>
              <a:spcBef>
                <a:spcPts val="0"/>
              </a:spcBef>
              <a:buNone/>
            </a:pPr>
            <a:r>
              <a:rPr lang="en-US" altLang="en-US" sz="2000" dirty="0">
                <a:latin typeface="Consolas" panose="020B0609020204030204" charset="0"/>
                <a:sym typeface="+mn-ea"/>
              </a:rPr>
              <a:t>                              #</a:t>
            </a:r>
            <a:r>
              <a:rPr lang="en-US" altLang="en-US" sz="2000" dirty="0" err="1">
                <a:latin typeface="Consolas" panose="020B0609020204030204" charset="0"/>
                <a:sym typeface="+mn-ea"/>
              </a:rPr>
              <a:t>把双参数函数映射到两个序列上</a:t>
            </a:r>
            <a:endParaRPr lang="en-US" altLang="en-US" sz="2000" dirty="0">
              <a:latin typeface="Consolas" panose="020B0609020204030204" charset="0"/>
            </a:endParaRPr>
          </a:p>
          <a:p>
            <a:pPr fontAlgn="auto">
              <a:lnSpc>
                <a:spcPct val="100000"/>
              </a:lnSpc>
              <a:spcBef>
                <a:spcPts val="0"/>
              </a:spcBef>
              <a:buNone/>
            </a:pPr>
            <a:r>
              <a:rPr lang="en-US" altLang="en-US" sz="2000" dirty="0">
                <a:solidFill>
                  <a:srgbClr val="00B0F0"/>
                </a:solidFill>
                <a:latin typeface="Consolas" panose="020B0609020204030204" charset="0"/>
                <a:sym typeface="+mn-ea"/>
              </a:rPr>
              <a:t>[5, 7, 9, 11, 13]</a:t>
            </a:r>
            <a:endParaRPr lang="en-US" sz="2000"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2.3.6  map()、reduce()、filter()</a:t>
            </a:r>
            <a:endParaRPr lang="en-US"/>
          </a:p>
        </p:txBody>
      </p:sp>
      <p:sp>
        <p:nvSpPr>
          <p:cNvPr id="3" name="Content Placeholder 2"/>
          <p:cNvSpPr>
            <a:spLocks noGrp="1"/>
          </p:cNvSpPr>
          <p:nvPr>
            <p:ph idx="1"/>
          </p:nvPr>
        </p:nvSpPr>
        <p:spPr/>
        <p:txBody>
          <a:bodyPr/>
          <a:lstStyle/>
          <a:p>
            <a:pPr marL="0" indent="0" fontAlgn="auto">
              <a:lnSpc>
                <a:spcPct val="100000"/>
              </a:lnSpc>
              <a:spcBef>
                <a:spcPts val="0"/>
              </a:spcBef>
              <a:buNone/>
            </a:pPr>
            <a:r>
              <a:rPr lang="zh-CN" altLang="en-US" sz="2000" dirty="0">
                <a:latin typeface="Consolas" panose="020B0609020204030204" charset="0"/>
                <a:sym typeface="+mn-ea"/>
              </a:rPr>
              <a:t>&gt;&gt;&gt; import random</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sym typeface="+mn-ea"/>
              </a:rPr>
              <a:t>&gt;&gt;&gt; x = random.randint(1, 1e30)     #生成指定范围内的随机整数</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sym typeface="+mn-ea"/>
              </a:rPr>
              <a:t>&gt;&gt;&gt; x</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solidFill>
                  <a:srgbClr val="00B0F0"/>
                </a:solidFill>
                <a:latin typeface="Consolas" panose="020B0609020204030204" charset="0"/>
                <a:sym typeface="+mn-ea"/>
              </a:rPr>
              <a:t>839746558215897242220046223150</a:t>
            </a:r>
            <a:endParaRPr lang="zh-CN" altLang="en-US" sz="2000" dirty="0">
              <a:solidFill>
                <a:srgbClr val="00B0F0"/>
              </a:solidFill>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sym typeface="+mn-ea"/>
              </a:rPr>
              <a:t>&gt;&gt;&gt; </a:t>
            </a:r>
            <a:r>
              <a:rPr lang="zh-CN" altLang="en-US" sz="2400" dirty="0">
                <a:solidFill>
                  <a:srgbClr val="FF0000"/>
                </a:solidFill>
                <a:latin typeface="Consolas" panose="020B0609020204030204" charset="0"/>
                <a:sym typeface="+mn-ea"/>
              </a:rPr>
              <a:t>list(map(int, str(x)))          </a:t>
            </a:r>
            <a:r>
              <a:rPr lang="zh-CN" altLang="en-US" sz="2000" dirty="0">
                <a:latin typeface="Consolas" panose="020B0609020204030204" charset="0"/>
                <a:sym typeface="+mn-ea"/>
              </a:rPr>
              <a:t>#</a:t>
            </a:r>
            <a:r>
              <a:rPr lang="zh-CN" altLang="en-US" sz="2000" dirty="0">
                <a:solidFill>
                  <a:srgbClr val="FF0000"/>
                </a:solidFill>
                <a:latin typeface="Consolas" panose="020B0609020204030204" charset="0"/>
                <a:sym typeface="+mn-ea"/>
              </a:rPr>
              <a:t>提取大整数每位上的数字</a:t>
            </a:r>
            <a:endParaRPr lang="zh-CN" altLang="en-US" sz="2000" dirty="0">
              <a:solidFill>
                <a:srgbClr val="FF0000"/>
              </a:solidFill>
              <a:latin typeface="Consolas" panose="020B0609020204030204" charset="0"/>
            </a:endParaRPr>
          </a:p>
          <a:p>
            <a:pPr marL="0" indent="0" fontAlgn="auto">
              <a:lnSpc>
                <a:spcPct val="100000"/>
              </a:lnSpc>
              <a:spcBef>
                <a:spcPts val="0"/>
              </a:spcBef>
              <a:buNone/>
            </a:pPr>
            <a:r>
              <a:rPr lang="zh-CN" altLang="en-US" sz="2000" dirty="0">
                <a:solidFill>
                  <a:srgbClr val="00B0F0"/>
                </a:solidFill>
                <a:latin typeface="Consolas" panose="020B0609020204030204" charset="0"/>
                <a:sym typeface="+mn-ea"/>
              </a:rPr>
              <a:t>[8, 3, 9, 7, 4, 6, 5, 5, 8, 2, 1, 5, 8, 9, 7, 2, 4, 2, 2, 2, 0, 0, 4, 6, 2, 2, 3, 1, 5, 0]</a:t>
            </a:r>
            <a:endParaRPr lang="en-US" sz="2000" dirty="0">
              <a:latin typeface="Consolas" panose="020B0609020204030204"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2.3.6  map()、reduce()、filter()</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69</a:t>
            </a:fld>
            <a:endParaRPr lang="zh-CN" altLang="en-US"/>
          </a:p>
        </p:txBody>
      </p:sp>
      <p:sp>
        <p:nvSpPr>
          <p:cNvPr id="82945" name="Content Placeholder 2"/>
          <p:cNvSpPr>
            <a:spLocks noGrp="1"/>
          </p:cNvSpPr>
          <p:nvPr>
            <p:ph idx="1"/>
          </p:nvPr>
        </p:nvSpPr>
        <p:spPr>
          <a:xfrm>
            <a:off x="771525" y="1263650"/>
            <a:ext cx="10928350" cy="4639945"/>
          </a:xfrm>
        </p:spPr>
        <p:txBody>
          <a:bodyPr anchor="t"/>
          <a:lstStyle/>
          <a:p>
            <a:pPr>
              <a:buFont typeface="Wingdings" panose="05000000000000000000" charset="0"/>
              <a:buChar char="§"/>
            </a:pPr>
            <a:r>
              <a:rPr lang="en-US" altLang="en-US" sz="2400" b="1" dirty="0" err="1"/>
              <a:t>标准库functools中的函数reduce</a:t>
            </a:r>
            <a:r>
              <a:rPr lang="en-US" altLang="en-US" sz="2400" b="1" dirty="0"/>
              <a:t>()可以将一个接收2个参数的函数以</a:t>
            </a:r>
            <a:r>
              <a:rPr lang="en-US" altLang="en-US" sz="2400" b="1" dirty="0">
                <a:solidFill>
                  <a:srgbClr val="FF0000"/>
                </a:solidFill>
              </a:rPr>
              <a:t>迭代累积</a:t>
            </a:r>
            <a:r>
              <a:rPr lang="en-US" altLang="en-US" sz="2400" b="1" dirty="0"/>
              <a:t>的方式从左到右依次作用到一个序列或迭代器对象的所有元素上，并且允许指定一个初始值。</a:t>
            </a:r>
            <a:endParaRPr lang="en-US" altLang="en-US" sz="1800" b="1" dirty="0"/>
          </a:p>
          <a:p>
            <a:pPr>
              <a:buNone/>
            </a:pPr>
            <a:endParaRPr lang="en-US" altLang="en-US" sz="1800" b="1" dirty="0"/>
          </a:p>
          <a:p>
            <a:pPr>
              <a:buNone/>
            </a:pPr>
            <a:r>
              <a:rPr lang="en-US" altLang="en-US" sz="2000" b="1" dirty="0">
                <a:latin typeface="Consolas" panose="020B0609020204030204" charset="0"/>
              </a:rPr>
              <a:t>&gt;&gt;&gt; from </a:t>
            </a:r>
            <a:r>
              <a:rPr lang="en-US" altLang="en-US" sz="2000" b="1" dirty="0" err="1">
                <a:latin typeface="Consolas" panose="020B0609020204030204" charset="0"/>
              </a:rPr>
              <a:t>functools</a:t>
            </a:r>
            <a:r>
              <a:rPr lang="en-US" altLang="en-US" sz="2000" b="1" dirty="0">
                <a:latin typeface="Consolas" panose="020B0609020204030204" charset="0"/>
              </a:rPr>
              <a:t> import reduce</a:t>
            </a:r>
          </a:p>
          <a:p>
            <a:pPr>
              <a:buNone/>
            </a:pPr>
            <a:r>
              <a:rPr lang="en-US" altLang="en-US" sz="2000" b="1" dirty="0">
                <a:latin typeface="Consolas" panose="020B0609020204030204" charset="0"/>
              </a:rPr>
              <a:t>&gt;&gt;&gt; </a:t>
            </a:r>
            <a:r>
              <a:rPr lang="en-US" altLang="en-US" sz="2000" b="1" dirty="0" err="1">
                <a:latin typeface="Consolas" panose="020B0609020204030204" charset="0"/>
              </a:rPr>
              <a:t>seq</a:t>
            </a:r>
            <a:r>
              <a:rPr lang="en-US" altLang="en-US" sz="2000" b="1" dirty="0">
                <a:latin typeface="Consolas" panose="020B0609020204030204" charset="0"/>
              </a:rPr>
              <a:t> = list(range(1, 10))</a:t>
            </a:r>
          </a:p>
          <a:p>
            <a:pPr>
              <a:buNone/>
            </a:pPr>
            <a:r>
              <a:rPr lang="en-US" altLang="en-US" sz="2000" b="1" dirty="0">
                <a:latin typeface="Consolas" panose="020B0609020204030204" charset="0"/>
              </a:rPr>
              <a:t>&gt;&gt;&gt; reduce(lambda x, y: </a:t>
            </a:r>
            <a:r>
              <a:rPr lang="en-US" altLang="en-US" sz="2000" b="1" dirty="0" err="1">
                <a:latin typeface="Consolas" panose="020B0609020204030204" charset="0"/>
              </a:rPr>
              <a:t>x+y</a:t>
            </a:r>
            <a:r>
              <a:rPr lang="en-US" altLang="en-US" sz="2000" b="1" dirty="0">
                <a:latin typeface="Consolas" panose="020B0609020204030204" charset="0"/>
              </a:rPr>
              <a:t>, </a:t>
            </a:r>
            <a:r>
              <a:rPr lang="en-US" altLang="en-US" sz="2000" b="1" dirty="0" err="1">
                <a:latin typeface="Consolas" panose="020B0609020204030204" charset="0"/>
              </a:rPr>
              <a:t>seq</a:t>
            </a:r>
            <a:r>
              <a:rPr lang="en-US" altLang="en-US" sz="2000" b="1" dirty="0">
                <a:latin typeface="Consolas" panose="020B0609020204030204" charset="0"/>
              </a:rPr>
              <a:t>)</a:t>
            </a:r>
            <a:endParaRPr lang="zh-CN" altLang="en-US" sz="2000" b="1" dirty="0">
              <a:latin typeface="Consolas" panose="020B0609020204030204" charset="0"/>
            </a:endParaRPr>
          </a:p>
          <a:p>
            <a:pPr>
              <a:buNone/>
            </a:pPr>
            <a:r>
              <a:rPr lang="en-US" altLang="en-US" sz="2000" b="1" dirty="0">
                <a:solidFill>
                  <a:srgbClr val="00B0F0"/>
                </a:solidFill>
                <a:latin typeface="Consolas" panose="020B0609020204030204" charset="0"/>
              </a:rPr>
              <a:t>45</a:t>
            </a:r>
          </a:p>
        </p:txBody>
      </p:sp>
      <p:graphicFrame>
        <p:nvGraphicFramePr>
          <p:cNvPr id="82946" name="Object -2147482621"/>
          <p:cNvGraphicFramePr>
            <a:graphicFrameLocks noChangeAspect="1"/>
          </p:cNvGraphicFramePr>
          <p:nvPr/>
        </p:nvGraphicFramePr>
        <p:xfrm>
          <a:off x="5948680" y="1988185"/>
          <a:ext cx="4638040" cy="4538980"/>
        </p:xfrm>
        <a:graphic>
          <a:graphicData uri="http://schemas.openxmlformats.org/presentationml/2006/ole">
            <mc:AlternateContent xmlns:mc="http://schemas.openxmlformats.org/markup-compatibility/2006">
              <mc:Choice xmlns:v="urn:schemas-microsoft-com:vml" Requires="v">
                <p:oleObj spid="_x0000_s4193" r:id="rId3" imgW="5174615" imgH="5064125" progId="Visio.Drawing.11">
                  <p:embed/>
                </p:oleObj>
              </mc:Choice>
              <mc:Fallback>
                <p:oleObj r:id="rId3" imgW="5174615" imgH="5064125" progId="Visio.Drawing.11">
                  <p:embed/>
                  <p:pic>
                    <p:nvPicPr>
                      <p:cNvPr id="0" name="Picture 3079"/>
                      <p:cNvPicPr/>
                      <p:nvPr/>
                    </p:nvPicPr>
                    <p:blipFill>
                      <a:blip r:embed="rId4"/>
                      <a:stretch>
                        <a:fillRect/>
                      </a:stretch>
                    </p:blipFill>
                    <p:spPr>
                      <a:xfrm>
                        <a:off x="5948680" y="1988185"/>
                        <a:ext cx="4638040" cy="453898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2.1.1  </a:t>
            </a:r>
            <a:r>
              <a:rPr lang="zh-CN" altLang="en-US" b="1">
                <a:sym typeface="+mn-ea"/>
              </a:rPr>
              <a:t>常量与变量</a:t>
            </a:r>
            <a:endParaRPr lang="en-US" b="1"/>
          </a:p>
        </p:txBody>
      </p:sp>
      <p:sp>
        <p:nvSpPr>
          <p:cNvPr id="3" name="Content Placeholder 2"/>
          <p:cNvSpPr>
            <a:spLocks noGrp="1"/>
          </p:cNvSpPr>
          <p:nvPr>
            <p:ph idx="1"/>
          </p:nvPr>
        </p:nvSpPr>
        <p:spPr>
          <a:xfrm>
            <a:off x="838199" y="1321435"/>
            <a:ext cx="10625667" cy="4966335"/>
          </a:xfrm>
        </p:spPr>
        <p:txBody>
          <a:bodyPr>
            <a:normAutofit/>
          </a:bodyPr>
          <a:lstStyle/>
          <a:p>
            <a:pPr defTabSz="914400" fontAlgn="auto">
              <a:lnSpc>
                <a:spcPct val="150000"/>
              </a:lnSpc>
              <a:spcBef>
                <a:spcPct val="0"/>
              </a:spcBef>
              <a:spcAft>
                <a:spcPts val="0"/>
              </a:spcAft>
              <a:buSzPct val="90000"/>
              <a:buFont typeface="Wingdings" panose="05000000000000000000" charset="0"/>
              <a:buChar char="v"/>
            </a:pPr>
            <a:r>
              <a:rPr lang="en-US" altLang="zh-CN" sz="2400" b="1" dirty="0">
                <a:latin typeface="宋体" panose="02010600030101010101" pitchFamily="2" charset="-122"/>
                <a:sym typeface="+mn-ea"/>
              </a:rPr>
              <a:t>Python</a:t>
            </a:r>
            <a:r>
              <a:rPr lang="zh-CN" altLang="en-US" sz="2400" b="1" dirty="0">
                <a:latin typeface="宋体" panose="02010600030101010101" pitchFamily="2" charset="-122"/>
                <a:sym typeface="+mn-ea"/>
              </a:rPr>
              <a:t>属于</a:t>
            </a:r>
            <a:r>
              <a:rPr lang="zh-CN" altLang="en-US" sz="2400" b="1" dirty="0">
                <a:solidFill>
                  <a:srgbClr val="FF0000"/>
                </a:solidFill>
                <a:latin typeface="宋体" panose="02010600030101010101" pitchFamily="2" charset="-122"/>
                <a:sym typeface="+mn-ea"/>
              </a:rPr>
              <a:t>强类型编程语言</a:t>
            </a:r>
            <a:r>
              <a:rPr lang="zh-CN" altLang="en-US" sz="2400" b="1" dirty="0">
                <a:latin typeface="宋体" panose="02010600030101010101" pitchFamily="2" charset="-122"/>
                <a:sym typeface="+mn-ea"/>
              </a:rPr>
              <a:t>，</a:t>
            </a:r>
            <a:r>
              <a:rPr lang="en-US" altLang="zh-CN" sz="2400" b="1" dirty="0">
                <a:latin typeface="宋体" panose="02010600030101010101" pitchFamily="2" charset="-122"/>
                <a:sym typeface="+mn-ea"/>
              </a:rPr>
              <a:t>Python</a:t>
            </a:r>
            <a:r>
              <a:rPr lang="zh-CN" altLang="en-US" sz="2400" b="1" dirty="0">
                <a:latin typeface="宋体" panose="02010600030101010101" pitchFamily="2" charset="-122"/>
                <a:sym typeface="+mn-ea"/>
              </a:rPr>
              <a:t>解释器会根据赋值或运算来自动</a:t>
            </a:r>
            <a:r>
              <a:rPr lang="zh-CN" altLang="en-US" sz="2400" b="1" dirty="0">
                <a:solidFill>
                  <a:srgbClr val="FF0000"/>
                </a:solidFill>
                <a:latin typeface="宋体" panose="02010600030101010101" pitchFamily="2" charset="-122"/>
                <a:sym typeface="+mn-ea"/>
              </a:rPr>
              <a:t>推断</a:t>
            </a:r>
            <a:r>
              <a:rPr lang="zh-CN" altLang="en-US" sz="2400" b="1" dirty="0">
                <a:latin typeface="宋体" panose="02010600030101010101" pitchFamily="2" charset="-122"/>
                <a:sym typeface="+mn-ea"/>
              </a:rPr>
              <a:t>变量类型。</a:t>
            </a:r>
            <a:r>
              <a:rPr lang="en-US" altLang="zh-CN" sz="2400" b="1" dirty="0">
                <a:latin typeface="宋体" panose="02010600030101010101" pitchFamily="2" charset="-122"/>
                <a:sym typeface="+mn-ea"/>
              </a:rPr>
              <a:t>Python</a:t>
            </a:r>
            <a:r>
              <a:rPr lang="zh-CN" altLang="en-US" sz="2400" b="1" dirty="0">
                <a:latin typeface="宋体" panose="02010600030101010101" pitchFamily="2" charset="-122"/>
                <a:sym typeface="+mn-ea"/>
              </a:rPr>
              <a:t>还是一种</a:t>
            </a:r>
            <a:r>
              <a:rPr lang="zh-CN" altLang="en-US" sz="2400" b="1" dirty="0">
                <a:solidFill>
                  <a:srgbClr val="FF0000"/>
                </a:solidFill>
                <a:latin typeface="宋体" panose="02010600030101010101" pitchFamily="2" charset="-122"/>
                <a:sym typeface="+mn-ea"/>
              </a:rPr>
              <a:t>动态类型语言</a:t>
            </a:r>
            <a:r>
              <a:rPr lang="zh-CN" altLang="en-US" sz="2400" b="1" dirty="0">
                <a:latin typeface="宋体" panose="02010600030101010101" pitchFamily="2" charset="-122"/>
                <a:sym typeface="+mn-ea"/>
              </a:rPr>
              <a:t>，</a:t>
            </a:r>
            <a:r>
              <a:rPr lang="zh-CN" altLang="en-US" sz="2400" b="1" u="sng" dirty="0">
                <a:solidFill>
                  <a:srgbClr val="FF0000"/>
                </a:solidFill>
                <a:latin typeface="宋体" panose="02010600030101010101" pitchFamily="2" charset="-122"/>
                <a:sym typeface="+mn-ea"/>
              </a:rPr>
              <a:t>变量的类型也是可以随时变化</a:t>
            </a:r>
            <a:r>
              <a:rPr lang="zh-CN" altLang="en-US" sz="2400" b="1" dirty="0">
                <a:latin typeface="宋体" panose="02010600030101010101" pitchFamily="2" charset="-122"/>
                <a:sym typeface="+mn-ea"/>
              </a:rPr>
              <a:t>的。</a:t>
            </a:r>
            <a:endParaRPr lang="zh-CN" altLang="en-US" sz="2400" b="1" dirty="0">
              <a:latin typeface="宋体" panose="02010600030101010101" pitchFamily="2" charset="-122"/>
            </a:endParaRPr>
          </a:p>
          <a:p>
            <a:pPr defTabSz="914400" fontAlgn="auto">
              <a:lnSpc>
                <a:spcPct val="100000"/>
              </a:lnSpc>
              <a:spcBef>
                <a:spcPts val="0"/>
              </a:spcBef>
              <a:buSzPct val="90000"/>
              <a:buFont typeface="Wingdings" panose="05000000000000000000" pitchFamily="2" charset="2"/>
              <a:buNone/>
            </a:pPr>
            <a:r>
              <a:rPr lang="en-US" altLang="zh-CN" sz="1800" b="1" dirty="0">
                <a:latin typeface="Consolas" panose="020B0609020204030204" charset="0"/>
                <a:sym typeface="+mn-ea"/>
              </a:rPr>
              <a:t>&gt;&gt;&gt; x = 3</a:t>
            </a:r>
            <a:endParaRPr lang="en-US" altLang="zh-CN" sz="1800" b="1"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latin typeface="Consolas" panose="020B0609020204030204" charset="0"/>
                <a:sym typeface="+mn-ea"/>
              </a:rPr>
              <a:t>&gt;&gt;&gt; print(type(x))</a:t>
            </a:r>
            <a:endParaRPr lang="en-US" altLang="zh-CN" sz="1800" b="1"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solidFill>
                  <a:srgbClr val="00B0F0"/>
                </a:solidFill>
                <a:latin typeface="Consolas" panose="020B0609020204030204" charset="0"/>
                <a:sym typeface="+mn-ea"/>
              </a:rPr>
              <a:t>&lt;class '</a:t>
            </a:r>
            <a:r>
              <a:rPr lang="en-US" altLang="zh-CN" sz="1800" b="1" dirty="0" err="1">
                <a:solidFill>
                  <a:srgbClr val="00B0F0"/>
                </a:solidFill>
                <a:latin typeface="Consolas" panose="020B0609020204030204" charset="0"/>
                <a:sym typeface="+mn-ea"/>
              </a:rPr>
              <a:t>int</a:t>
            </a:r>
            <a:r>
              <a:rPr lang="en-US" altLang="zh-CN" sz="1800" b="1" dirty="0">
                <a:solidFill>
                  <a:srgbClr val="00B0F0"/>
                </a:solidFill>
                <a:latin typeface="Consolas" panose="020B0609020204030204" charset="0"/>
                <a:sym typeface="+mn-ea"/>
              </a:rPr>
              <a:t>'&gt;</a:t>
            </a:r>
            <a:endParaRPr lang="en-US" altLang="zh-CN" sz="1800" b="1"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latin typeface="Consolas" panose="020B0609020204030204" charset="0"/>
                <a:sym typeface="+mn-ea"/>
              </a:rPr>
              <a:t>&gt;&gt;&gt; x = 'Hello world.'</a:t>
            </a:r>
            <a:endParaRPr lang="en-US" altLang="zh-CN" sz="1800" b="1"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latin typeface="Consolas" panose="020B0609020204030204" charset="0"/>
                <a:sym typeface="+mn-ea"/>
              </a:rPr>
              <a:t>&gt;&gt;&gt; print(type(x))                 </a:t>
            </a:r>
            <a:r>
              <a:rPr lang="en-US" altLang="zh-CN" sz="1800" b="1" dirty="0" smtClean="0">
                <a:latin typeface="Consolas" panose="020B0609020204030204" charset="0"/>
                <a:sym typeface="+mn-ea"/>
              </a:rPr>
              <a:t>#</a:t>
            </a:r>
            <a:r>
              <a:rPr lang="en-US" altLang="zh-CN" sz="1800" b="1" dirty="0" smtClean="0">
                <a:solidFill>
                  <a:srgbClr val="FF0000"/>
                </a:solidFill>
                <a:latin typeface="Consolas" panose="020B0609020204030204" charset="0"/>
                <a:sym typeface="+mn-ea"/>
              </a:rPr>
              <a:t>type()</a:t>
            </a:r>
            <a:r>
              <a:rPr lang="zh-CN" altLang="en-US" sz="1800" b="1" dirty="0" smtClean="0">
                <a:latin typeface="Consolas" panose="020B0609020204030204" charset="0"/>
                <a:sym typeface="+mn-ea"/>
              </a:rPr>
              <a:t>查看</a:t>
            </a:r>
            <a:r>
              <a:rPr lang="zh-CN" altLang="en-US" sz="1800" b="1" dirty="0">
                <a:latin typeface="Consolas" panose="020B0609020204030204" charset="0"/>
                <a:sym typeface="+mn-ea"/>
              </a:rPr>
              <a:t>变量类型</a:t>
            </a:r>
            <a:endParaRPr lang="zh-CN" altLang="en-US" sz="1800" b="1"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solidFill>
                  <a:srgbClr val="00B0F0"/>
                </a:solidFill>
                <a:latin typeface="Consolas" panose="020B0609020204030204" charset="0"/>
                <a:sym typeface="+mn-ea"/>
              </a:rPr>
              <a:t>&lt;class '</a:t>
            </a:r>
            <a:r>
              <a:rPr lang="en-US" altLang="zh-CN" sz="1800" b="1" dirty="0" err="1">
                <a:solidFill>
                  <a:srgbClr val="00B0F0"/>
                </a:solidFill>
                <a:latin typeface="Consolas" panose="020B0609020204030204" charset="0"/>
                <a:sym typeface="+mn-ea"/>
              </a:rPr>
              <a:t>str</a:t>
            </a:r>
            <a:r>
              <a:rPr lang="en-US" altLang="zh-CN" sz="1800" b="1" dirty="0">
                <a:solidFill>
                  <a:srgbClr val="00B0F0"/>
                </a:solidFill>
                <a:latin typeface="Consolas" panose="020B0609020204030204" charset="0"/>
                <a:sym typeface="+mn-ea"/>
              </a:rPr>
              <a:t>'&gt;</a:t>
            </a:r>
            <a:endParaRPr lang="en-US" altLang="zh-CN" sz="1800" b="1"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latin typeface="Consolas" panose="020B0609020204030204" charset="0"/>
                <a:sym typeface="+mn-ea"/>
              </a:rPr>
              <a:t>&gt;&gt;&gt; x = [1,2,3]</a:t>
            </a:r>
            <a:endParaRPr lang="en-US" altLang="zh-CN" sz="1800" b="1"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latin typeface="Consolas" panose="020B0609020204030204" charset="0"/>
                <a:sym typeface="+mn-ea"/>
              </a:rPr>
              <a:t>&gt;&gt;&gt; print(type(x))</a:t>
            </a:r>
            <a:endParaRPr lang="en-US" altLang="zh-CN" sz="1800" b="1"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solidFill>
                  <a:srgbClr val="00B0F0"/>
                </a:solidFill>
                <a:latin typeface="Consolas" panose="020B0609020204030204" charset="0"/>
                <a:sym typeface="+mn-ea"/>
              </a:rPr>
              <a:t>&lt;class 'list'&gt;</a:t>
            </a:r>
            <a:endParaRPr lang="en-US" altLang="zh-CN" sz="1800" b="1" dirty="0">
              <a:solidFill>
                <a:srgbClr val="00B0F0"/>
              </a:solidFill>
              <a:latin typeface="Consolas" panose="020B0609020204030204" charset="0"/>
            </a:endParaRPr>
          </a:p>
          <a:p>
            <a:pPr>
              <a:lnSpc>
                <a:spcPct val="100000"/>
              </a:lnSpc>
              <a:spcBef>
                <a:spcPts val="0"/>
              </a:spcBef>
              <a:buSzPct val="90000"/>
              <a:buNone/>
            </a:pPr>
            <a:r>
              <a:rPr lang="en-US" altLang="zh-CN" sz="1800" b="1" dirty="0">
                <a:latin typeface="Consolas" panose="020B0609020204030204" charset="0"/>
                <a:sym typeface="+mn-ea"/>
              </a:rPr>
              <a:t>&gt;&gt;&gt; </a:t>
            </a:r>
            <a:r>
              <a:rPr lang="en-US" altLang="zh-CN" sz="1800" b="1" dirty="0" err="1">
                <a:latin typeface="Consolas" panose="020B0609020204030204" charset="0"/>
                <a:sym typeface="+mn-ea"/>
              </a:rPr>
              <a:t>isinstance</a:t>
            </a:r>
            <a:r>
              <a:rPr lang="en-US" altLang="zh-CN" sz="1800" b="1" dirty="0">
                <a:latin typeface="Consolas" panose="020B0609020204030204" charset="0"/>
                <a:sym typeface="+mn-ea"/>
              </a:rPr>
              <a:t>(3, </a:t>
            </a:r>
            <a:r>
              <a:rPr lang="en-US" altLang="zh-CN" sz="1800" b="1" dirty="0" err="1">
                <a:latin typeface="Consolas" panose="020B0609020204030204" charset="0"/>
                <a:sym typeface="+mn-ea"/>
              </a:rPr>
              <a:t>int</a:t>
            </a:r>
            <a:r>
              <a:rPr lang="en-US" altLang="zh-CN" sz="1800" b="1" dirty="0">
                <a:latin typeface="Consolas" panose="020B0609020204030204" charset="0"/>
                <a:sym typeface="+mn-ea"/>
              </a:rPr>
              <a:t>)             #</a:t>
            </a:r>
            <a:r>
              <a:rPr lang="en-US" altLang="zh-CN" sz="1800" b="1" dirty="0" err="1">
                <a:solidFill>
                  <a:srgbClr val="FF0000"/>
                </a:solidFill>
                <a:latin typeface="Consolas" panose="020B0609020204030204" charset="0"/>
                <a:sym typeface="+mn-ea"/>
              </a:rPr>
              <a:t>isinstance</a:t>
            </a:r>
            <a:r>
              <a:rPr lang="zh-CN" altLang="en-US" sz="1800" b="1" dirty="0" smtClean="0">
                <a:latin typeface="Consolas" panose="020B0609020204030204" charset="0"/>
                <a:sym typeface="+mn-ea"/>
              </a:rPr>
              <a:t>测试</a:t>
            </a:r>
            <a:r>
              <a:rPr lang="zh-CN" altLang="en-US" sz="1800" b="1" dirty="0">
                <a:latin typeface="Consolas" panose="020B0609020204030204" charset="0"/>
                <a:sym typeface="+mn-ea"/>
              </a:rPr>
              <a:t>对象是否是某个类型的实例</a:t>
            </a:r>
            <a:endParaRPr lang="zh-CN" altLang="en-US" sz="1800" b="1"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solidFill>
                  <a:srgbClr val="00B0F0"/>
                </a:solidFill>
                <a:latin typeface="Consolas" panose="020B0609020204030204" charset="0"/>
                <a:sym typeface="+mn-ea"/>
              </a:rPr>
              <a:t>True</a:t>
            </a:r>
            <a:endParaRPr lang="en-US" altLang="zh-CN" sz="1800" b="1" dirty="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latin typeface="Consolas" panose="020B0609020204030204" charset="0"/>
                <a:sym typeface="+mn-ea"/>
              </a:rPr>
              <a:t>&gt;&gt;&gt; </a:t>
            </a:r>
            <a:r>
              <a:rPr lang="en-US" altLang="zh-CN" sz="1800" b="1" dirty="0" err="1">
                <a:latin typeface="Consolas" panose="020B0609020204030204" charset="0"/>
                <a:sym typeface="+mn-ea"/>
              </a:rPr>
              <a:t>isinstance</a:t>
            </a:r>
            <a:r>
              <a:rPr lang="en-US" altLang="zh-CN" sz="1800" b="1" dirty="0">
                <a:latin typeface="Consolas" panose="020B0609020204030204" charset="0"/>
                <a:sym typeface="+mn-ea"/>
              </a:rPr>
              <a:t>('Hello world', </a:t>
            </a:r>
            <a:r>
              <a:rPr lang="en-US" altLang="zh-CN" sz="1800" b="1" dirty="0" err="1">
                <a:latin typeface="Consolas" panose="020B0609020204030204" charset="0"/>
                <a:sym typeface="+mn-ea"/>
              </a:rPr>
              <a:t>str</a:t>
            </a:r>
            <a:r>
              <a:rPr lang="en-US" altLang="zh-CN" sz="1800" b="1" dirty="0">
                <a:latin typeface="Consolas" panose="020B0609020204030204" charset="0"/>
                <a:sym typeface="+mn-ea"/>
              </a:rPr>
              <a:t>)</a:t>
            </a:r>
            <a:endParaRPr lang="en-US" altLang="zh-CN" sz="1800" b="1" dirty="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b="1" dirty="0">
                <a:solidFill>
                  <a:srgbClr val="00B0F0"/>
                </a:solidFill>
                <a:latin typeface="Consolas" panose="020B0609020204030204" charset="0"/>
                <a:sym typeface="+mn-ea"/>
              </a:rPr>
              <a:t>True</a:t>
            </a:r>
            <a:endParaRPr lang="en-US" sz="1800" b="1"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2.3.6  map()、reduce()、filter()</a:t>
            </a:r>
            <a:endParaRPr lang="en-US"/>
          </a:p>
        </p:txBody>
      </p:sp>
      <p:sp>
        <p:nvSpPr>
          <p:cNvPr id="3" name="Content Placeholder 2"/>
          <p:cNvSpPr>
            <a:spLocks noGrp="1"/>
          </p:cNvSpPr>
          <p:nvPr>
            <p:ph idx="1"/>
          </p:nvPr>
        </p:nvSpPr>
        <p:spPr/>
        <p:txBody>
          <a:bodyPr>
            <a:normAutofit/>
          </a:bodyPr>
          <a:lstStyle/>
          <a:p>
            <a:pPr indent="-217805" fontAlgn="auto">
              <a:lnSpc>
                <a:spcPct val="100000"/>
              </a:lnSpc>
              <a:spcBef>
                <a:spcPts val="0"/>
              </a:spcBef>
              <a:buFont typeface="Wingdings" panose="05000000000000000000" charset="0"/>
              <a:buChar char="§"/>
            </a:pPr>
            <a:r>
              <a:rPr lang="en-US" altLang="en-US" sz="2400" b="1" dirty="0" err="1">
                <a:sym typeface="+mn-ea"/>
              </a:rPr>
              <a:t>内置函数filter</a:t>
            </a:r>
            <a:r>
              <a:rPr lang="en-US" altLang="en-US" sz="2400" b="1" dirty="0">
                <a:sym typeface="+mn-ea"/>
              </a:rPr>
              <a:t>()将一个</a:t>
            </a:r>
            <a:r>
              <a:rPr lang="en-US" altLang="en-US" sz="2400" b="1" dirty="0">
                <a:solidFill>
                  <a:srgbClr val="FF0000"/>
                </a:solidFill>
                <a:sym typeface="+mn-ea"/>
              </a:rPr>
              <a:t>单参数函数</a:t>
            </a:r>
            <a:r>
              <a:rPr lang="en-US" altLang="en-US" sz="2400" b="1" dirty="0">
                <a:sym typeface="+mn-ea"/>
              </a:rPr>
              <a:t>作用到一个序列上，返回该序列中使得该函数返回值为True的那些元素组成的</a:t>
            </a:r>
            <a:r>
              <a:rPr lang="en-US" altLang="en-US" sz="2400" b="1" dirty="0">
                <a:solidFill>
                  <a:srgbClr val="FF0000"/>
                </a:solidFill>
                <a:sym typeface="+mn-ea"/>
              </a:rPr>
              <a:t>filter对象</a:t>
            </a:r>
            <a:r>
              <a:rPr lang="en-US" altLang="en-US" sz="2400" b="1" dirty="0">
                <a:sym typeface="+mn-ea"/>
              </a:rPr>
              <a:t>，如果指定函数为None，则返回序列中等价于True的元素。</a:t>
            </a:r>
            <a:endParaRPr lang="en-US" altLang="en-US" sz="2400" b="1" dirty="0"/>
          </a:p>
          <a:p>
            <a:pPr indent="0" fontAlgn="auto">
              <a:lnSpc>
                <a:spcPct val="100000"/>
              </a:lnSpc>
              <a:spcBef>
                <a:spcPts val="0"/>
              </a:spcBef>
              <a:buNone/>
            </a:pPr>
            <a:endParaRPr lang="en-US" altLang="en-US" sz="2000" b="1" dirty="0">
              <a:latin typeface="Consolas" panose="020B0609020204030204" charset="0"/>
              <a:sym typeface="+mn-ea"/>
            </a:endParaRPr>
          </a:p>
          <a:p>
            <a:pPr indent="0" fontAlgn="auto">
              <a:lnSpc>
                <a:spcPct val="100000"/>
              </a:lnSpc>
              <a:spcBef>
                <a:spcPts val="0"/>
              </a:spcBef>
              <a:buNone/>
            </a:pPr>
            <a:r>
              <a:rPr lang="en-US" altLang="en-US" sz="2000" b="1" dirty="0">
                <a:latin typeface="Consolas" panose="020B0609020204030204" charset="0"/>
                <a:sym typeface="+mn-ea"/>
              </a:rPr>
              <a:t>&gt;&gt;&gt; </a:t>
            </a:r>
            <a:r>
              <a:rPr lang="en-US" altLang="en-US" sz="2000" b="1" dirty="0" err="1">
                <a:latin typeface="Consolas" panose="020B0609020204030204" charset="0"/>
                <a:sym typeface="+mn-ea"/>
              </a:rPr>
              <a:t>seq</a:t>
            </a:r>
            <a:r>
              <a:rPr lang="en-US" altLang="en-US" sz="2000" b="1" dirty="0">
                <a:latin typeface="Consolas" panose="020B0609020204030204" charset="0"/>
                <a:sym typeface="+mn-ea"/>
              </a:rPr>
              <a:t> = ['foo', 'x41', '?!', '***']</a:t>
            </a:r>
            <a:endParaRPr lang="en-US" altLang="en-US" sz="2000" b="1" dirty="0">
              <a:latin typeface="Consolas" panose="020B0609020204030204" charset="0"/>
            </a:endParaRPr>
          </a:p>
          <a:p>
            <a:pPr indent="0" fontAlgn="auto">
              <a:lnSpc>
                <a:spcPct val="100000"/>
              </a:lnSpc>
              <a:spcBef>
                <a:spcPts val="0"/>
              </a:spcBef>
              <a:buNone/>
            </a:pPr>
            <a:r>
              <a:rPr lang="en-US" altLang="en-US" sz="2000" b="1" dirty="0">
                <a:latin typeface="Consolas" panose="020B0609020204030204" charset="0"/>
                <a:sym typeface="+mn-ea"/>
              </a:rPr>
              <a:t>&gt;&gt;&gt; </a:t>
            </a:r>
            <a:r>
              <a:rPr lang="en-US" altLang="en-US" sz="2000" b="1" dirty="0" err="1">
                <a:latin typeface="Consolas" panose="020B0609020204030204" charset="0"/>
                <a:sym typeface="+mn-ea"/>
              </a:rPr>
              <a:t>def</a:t>
            </a:r>
            <a:r>
              <a:rPr lang="en-US" altLang="en-US" sz="2000" b="1" dirty="0">
                <a:latin typeface="Consolas" panose="020B0609020204030204" charset="0"/>
                <a:sym typeface="+mn-ea"/>
              </a:rPr>
              <a:t> </a:t>
            </a:r>
            <a:r>
              <a:rPr lang="en-US" altLang="en-US" sz="2000" b="1" dirty="0" err="1">
                <a:latin typeface="Consolas" panose="020B0609020204030204" charset="0"/>
                <a:sym typeface="+mn-ea"/>
              </a:rPr>
              <a:t>func</a:t>
            </a:r>
            <a:r>
              <a:rPr lang="en-US" altLang="en-US" sz="2000" b="1" dirty="0">
                <a:latin typeface="Consolas" panose="020B0609020204030204" charset="0"/>
                <a:sym typeface="+mn-ea"/>
              </a:rPr>
              <a:t>(x):</a:t>
            </a:r>
            <a:endParaRPr lang="en-US" altLang="en-US" sz="2000" b="1" dirty="0">
              <a:latin typeface="Consolas" panose="020B0609020204030204" charset="0"/>
            </a:endParaRPr>
          </a:p>
          <a:p>
            <a:pPr indent="0" fontAlgn="auto">
              <a:lnSpc>
                <a:spcPct val="100000"/>
              </a:lnSpc>
              <a:spcBef>
                <a:spcPts val="0"/>
              </a:spcBef>
              <a:buNone/>
            </a:pPr>
            <a:r>
              <a:rPr lang="en-US" altLang="en-US" sz="2000" b="1" dirty="0">
                <a:latin typeface="Consolas" panose="020B0609020204030204" charset="0"/>
                <a:sym typeface="+mn-ea"/>
              </a:rPr>
              <a:t>    return </a:t>
            </a:r>
            <a:r>
              <a:rPr lang="en-US" altLang="en-US" sz="2000" b="1" dirty="0" err="1">
                <a:latin typeface="Consolas" panose="020B0609020204030204" charset="0"/>
                <a:sym typeface="+mn-ea"/>
              </a:rPr>
              <a:t>x.isalnum</a:t>
            </a:r>
            <a:r>
              <a:rPr lang="en-US" altLang="en-US" sz="2000" b="1" dirty="0">
                <a:latin typeface="Consolas" panose="020B0609020204030204" charset="0"/>
                <a:sym typeface="+mn-ea"/>
              </a:rPr>
              <a:t>()                  #</a:t>
            </a:r>
            <a:r>
              <a:rPr lang="en-US" altLang="en-US" sz="2000" b="1" dirty="0" err="1">
                <a:latin typeface="Consolas" panose="020B0609020204030204" charset="0"/>
                <a:sym typeface="+mn-ea"/>
              </a:rPr>
              <a:t>测试是否为字母或数字</a:t>
            </a:r>
            <a:endParaRPr lang="en-US" altLang="en-US" sz="2000" b="1" dirty="0">
              <a:latin typeface="Consolas" panose="020B0609020204030204" charset="0"/>
            </a:endParaRPr>
          </a:p>
          <a:p>
            <a:pPr indent="0" fontAlgn="auto">
              <a:lnSpc>
                <a:spcPct val="100000"/>
              </a:lnSpc>
              <a:spcBef>
                <a:spcPts val="0"/>
              </a:spcBef>
              <a:buNone/>
            </a:pPr>
            <a:endParaRPr lang="en-US" altLang="en-US" sz="2000" b="1" dirty="0">
              <a:latin typeface="Consolas" panose="020B0609020204030204" charset="0"/>
            </a:endParaRPr>
          </a:p>
          <a:p>
            <a:pPr indent="0" fontAlgn="auto">
              <a:lnSpc>
                <a:spcPct val="100000"/>
              </a:lnSpc>
              <a:spcBef>
                <a:spcPts val="0"/>
              </a:spcBef>
              <a:buNone/>
            </a:pPr>
            <a:r>
              <a:rPr lang="en-US" altLang="en-US" sz="2000" b="1" dirty="0">
                <a:latin typeface="Consolas" panose="020B0609020204030204" charset="0"/>
                <a:sym typeface="+mn-ea"/>
              </a:rPr>
              <a:t>&gt;&gt;&gt; filter(</a:t>
            </a:r>
            <a:r>
              <a:rPr lang="en-US" altLang="en-US" sz="2000" b="1" dirty="0" err="1">
                <a:latin typeface="Consolas" panose="020B0609020204030204" charset="0"/>
                <a:sym typeface="+mn-ea"/>
              </a:rPr>
              <a:t>func</a:t>
            </a:r>
            <a:r>
              <a:rPr lang="en-US" altLang="en-US" sz="2000" b="1" dirty="0">
                <a:latin typeface="Consolas" panose="020B0609020204030204" charset="0"/>
                <a:sym typeface="+mn-ea"/>
              </a:rPr>
              <a:t>, </a:t>
            </a:r>
            <a:r>
              <a:rPr lang="en-US" altLang="en-US" sz="2000" b="1" dirty="0" err="1">
                <a:latin typeface="Consolas" panose="020B0609020204030204" charset="0"/>
                <a:sym typeface="+mn-ea"/>
              </a:rPr>
              <a:t>seq</a:t>
            </a:r>
            <a:r>
              <a:rPr lang="en-US" altLang="en-US" sz="2000" b="1" dirty="0">
                <a:latin typeface="Consolas" panose="020B0609020204030204" charset="0"/>
                <a:sym typeface="+mn-ea"/>
              </a:rPr>
              <a:t>)                   #</a:t>
            </a:r>
            <a:r>
              <a:rPr lang="en-US" altLang="en-US" sz="2000" b="1" dirty="0" err="1">
                <a:latin typeface="Consolas" panose="020B0609020204030204" charset="0"/>
                <a:sym typeface="+mn-ea"/>
              </a:rPr>
              <a:t>返回filter对象</a:t>
            </a:r>
            <a:endParaRPr lang="en-US" altLang="en-US" sz="2000" b="1" dirty="0">
              <a:latin typeface="Consolas" panose="020B0609020204030204" charset="0"/>
            </a:endParaRPr>
          </a:p>
          <a:p>
            <a:pPr indent="0" fontAlgn="auto">
              <a:lnSpc>
                <a:spcPct val="100000"/>
              </a:lnSpc>
              <a:spcBef>
                <a:spcPts val="0"/>
              </a:spcBef>
              <a:buNone/>
            </a:pPr>
            <a:r>
              <a:rPr lang="en-US" altLang="en-US" sz="2000" b="1" dirty="0">
                <a:solidFill>
                  <a:srgbClr val="00B0F0"/>
                </a:solidFill>
                <a:latin typeface="Consolas" panose="020B0609020204030204" charset="0"/>
                <a:sym typeface="+mn-ea"/>
              </a:rPr>
              <a:t>&lt;filter object at 0x000000000305D898&gt;</a:t>
            </a:r>
            <a:endParaRPr lang="en-US" altLang="en-US" sz="2000" b="1" dirty="0">
              <a:solidFill>
                <a:srgbClr val="00B0F0"/>
              </a:solidFill>
              <a:latin typeface="Consolas" panose="020B0609020204030204" charset="0"/>
            </a:endParaRPr>
          </a:p>
          <a:p>
            <a:pPr indent="0">
              <a:lnSpc>
                <a:spcPct val="100000"/>
              </a:lnSpc>
              <a:spcBef>
                <a:spcPts val="0"/>
              </a:spcBef>
              <a:buNone/>
            </a:pPr>
            <a:r>
              <a:rPr lang="en-US" altLang="en-US" sz="2000" b="1" dirty="0">
                <a:latin typeface="Consolas" panose="020B0609020204030204" charset="0"/>
                <a:sym typeface="+mn-ea"/>
              </a:rPr>
              <a:t>&gt;&gt;&gt;list(filter(</a:t>
            </a:r>
            <a:r>
              <a:rPr lang="en-US" altLang="en-US" sz="2000" b="1" dirty="0" err="1">
                <a:latin typeface="Consolas" panose="020B0609020204030204" charset="0"/>
                <a:sym typeface="+mn-ea"/>
              </a:rPr>
              <a:t>func</a:t>
            </a:r>
            <a:r>
              <a:rPr lang="en-US" altLang="en-US" sz="2000" b="1" dirty="0">
                <a:latin typeface="Consolas" panose="020B0609020204030204" charset="0"/>
                <a:sym typeface="+mn-ea"/>
              </a:rPr>
              <a:t>, </a:t>
            </a:r>
            <a:r>
              <a:rPr lang="en-US" altLang="en-US" sz="2000" b="1" dirty="0" err="1">
                <a:latin typeface="Consolas" panose="020B0609020204030204" charset="0"/>
                <a:sym typeface="+mn-ea"/>
              </a:rPr>
              <a:t>seq</a:t>
            </a:r>
            <a:r>
              <a:rPr lang="en-US" altLang="en-US" sz="2000" b="1" dirty="0">
                <a:latin typeface="Consolas" panose="020B0609020204030204" charset="0"/>
                <a:sym typeface="+mn-ea"/>
              </a:rPr>
              <a:t>)) </a:t>
            </a:r>
            <a:r>
              <a:rPr lang="en-US" altLang="en-US" sz="2000" b="1" dirty="0" smtClean="0">
                <a:latin typeface="Consolas" panose="020B0609020204030204" charset="0"/>
                <a:sym typeface="+mn-ea"/>
              </a:rPr>
              <a:t> #</a:t>
            </a:r>
            <a:r>
              <a:rPr lang="en-US" altLang="en-US" sz="2000" b="1" dirty="0" err="1">
                <a:latin typeface="Consolas" panose="020B0609020204030204" charset="0"/>
                <a:sym typeface="+mn-ea"/>
              </a:rPr>
              <a:t>把filter</a:t>
            </a:r>
            <a:r>
              <a:rPr lang="en-US" altLang="en-US" sz="2000" b="1" dirty="0" err="1" smtClean="0">
                <a:latin typeface="Consolas" panose="020B0609020204030204" charset="0"/>
                <a:sym typeface="+mn-ea"/>
              </a:rPr>
              <a:t>对象转换为列表</a:t>
            </a:r>
            <a:endParaRPr lang="en-US" altLang="en-US" sz="2000" b="1" dirty="0" smtClean="0">
              <a:latin typeface="Consolas" panose="020B0609020204030204" charset="0"/>
              <a:sym typeface="+mn-ea"/>
            </a:endParaRPr>
          </a:p>
          <a:p>
            <a:pPr indent="0">
              <a:lnSpc>
                <a:spcPct val="100000"/>
              </a:lnSpc>
              <a:spcBef>
                <a:spcPts val="0"/>
              </a:spcBef>
              <a:buNone/>
            </a:pPr>
            <a:r>
              <a:rPr lang="en-US" altLang="en-US" sz="2000" b="1" dirty="0">
                <a:solidFill>
                  <a:srgbClr val="00B0F0"/>
                </a:solidFill>
                <a:latin typeface="Consolas" panose="020B0609020204030204" charset="0"/>
                <a:sym typeface="+mn-ea"/>
              </a:rPr>
              <a:t>['foo', 'x41</a:t>
            </a:r>
            <a:r>
              <a:rPr lang="en-US" altLang="en-US" sz="2000" b="1" dirty="0" smtClean="0">
                <a:solidFill>
                  <a:srgbClr val="00B0F0"/>
                </a:solidFill>
                <a:latin typeface="Consolas" panose="020B0609020204030204" charset="0"/>
                <a:sym typeface="+mn-ea"/>
              </a:rPr>
              <a:t>']</a:t>
            </a:r>
          </a:p>
          <a:p>
            <a:pPr indent="0">
              <a:lnSpc>
                <a:spcPct val="100000"/>
              </a:lnSpc>
              <a:spcBef>
                <a:spcPts val="0"/>
              </a:spcBef>
              <a:buNone/>
            </a:pPr>
            <a:r>
              <a:rPr lang="en-US" altLang="en-US" sz="2000" b="1" dirty="0" smtClean="0">
                <a:latin typeface="Consolas" panose="020B0609020204030204" charset="0"/>
                <a:sym typeface="+mn-ea"/>
              </a:rPr>
              <a:t>&gt;&gt;&gt;</a:t>
            </a:r>
            <a:r>
              <a:rPr lang="en-US" altLang="en-US" sz="2000" b="1" dirty="0" err="1" smtClean="0">
                <a:latin typeface="Consolas" panose="020B0609020204030204" charset="0"/>
                <a:sym typeface="+mn-ea"/>
              </a:rPr>
              <a:t>seq</a:t>
            </a:r>
            <a:r>
              <a:rPr lang="en-US" altLang="en-US" sz="2000" b="1" dirty="0" smtClean="0">
                <a:latin typeface="Consolas" panose="020B0609020204030204" charset="0"/>
                <a:sym typeface="+mn-ea"/>
              </a:rPr>
              <a:t>   #</a:t>
            </a:r>
            <a:r>
              <a:rPr lang="zh-CN" altLang="en-US" sz="2000" b="1" dirty="0" smtClean="0">
                <a:latin typeface="Consolas" panose="020B0609020204030204" charset="0"/>
                <a:sym typeface="+mn-ea"/>
              </a:rPr>
              <a:t>不对原序列做修改</a:t>
            </a:r>
            <a:endParaRPr lang="en-US" altLang="en-US" sz="2000" b="1" dirty="0">
              <a:latin typeface="Consolas" panose="020B0609020204030204" charset="0"/>
            </a:endParaRPr>
          </a:p>
          <a:p>
            <a:pPr indent="0" fontAlgn="auto">
              <a:lnSpc>
                <a:spcPct val="100000"/>
              </a:lnSpc>
              <a:spcBef>
                <a:spcPts val="0"/>
              </a:spcBef>
              <a:buNone/>
            </a:pPr>
            <a:r>
              <a:rPr lang="en-US" sz="2000" b="1" dirty="0">
                <a:solidFill>
                  <a:srgbClr val="00B0F0"/>
                </a:solidFill>
                <a:latin typeface="Consolas" panose="020B0609020204030204" charset="0"/>
              </a:rPr>
              <a:t>['foo', 'x41', '?!', '***']</a:t>
            </a:r>
          </a:p>
          <a:p>
            <a:pPr indent="0" fontAlgn="auto">
              <a:lnSpc>
                <a:spcPct val="100000"/>
              </a:lnSpc>
              <a:spcBef>
                <a:spcPts val="0"/>
              </a:spcBef>
              <a:buNone/>
            </a:pPr>
            <a:endParaRPr lang="en-US" sz="2000" b="1"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2.3.7  range()</a:t>
            </a:r>
          </a:p>
        </p:txBody>
      </p:sp>
      <p:sp>
        <p:nvSpPr>
          <p:cNvPr id="3" name="Content Placeholder 2"/>
          <p:cNvSpPr>
            <a:spLocks noGrp="1"/>
          </p:cNvSpPr>
          <p:nvPr>
            <p:ph idx="1"/>
          </p:nvPr>
        </p:nvSpPr>
        <p:spPr>
          <a:xfrm>
            <a:off x="838200" y="1321435"/>
            <a:ext cx="10937875" cy="4639945"/>
          </a:xfrm>
        </p:spPr>
        <p:txBody>
          <a:bodyPr>
            <a:normAutofit/>
          </a:bodyPr>
          <a:lstStyle/>
          <a:p>
            <a:pPr fontAlgn="auto">
              <a:lnSpc>
                <a:spcPct val="100000"/>
              </a:lnSpc>
              <a:spcBef>
                <a:spcPts val="0"/>
              </a:spcBef>
              <a:buFont typeface="Wingdings" panose="05000000000000000000" charset="0"/>
              <a:buChar char=""/>
            </a:pPr>
            <a:r>
              <a:rPr lang="en-US" sz="2400" b="1" dirty="0"/>
              <a:t>range()</a:t>
            </a:r>
            <a:r>
              <a:rPr lang="en-US" sz="2400" b="1" dirty="0" err="1"/>
              <a:t>是Python开发中非常常用的一个内置函数，语法格式为range</a:t>
            </a:r>
            <a:r>
              <a:rPr lang="en-US" sz="2400" b="1" dirty="0"/>
              <a:t>([start,] end [, step] )，</a:t>
            </a:r>
            <a:r>
              <a:rPr lang="en-US" sz="2400" b="1" dirty="0" err="1"/>
              <a:t>有range</a:t>
            </a:r>
            <a:r>
              <a:rPr lang="en-US" sz="2400" b="1" dirty="0"/>
              <a:t>(stop)、range(start, stop)</a:t>
            </a:r>
            <a:r>
              <a:rPr lang="en-US" sz="2400" b="1" dirty="0" err="1"/>
              <a:t>和range</a:t>
            </a:r>
            <a:r>
              <a:rPr lang="en-US" sz="2400" b="1" dirty="0"/>
              <a:t>(start, stop, step)</a:t>
            </a:r>
            <a:r>
              <a:rPr lang="en-US" sz="2400" b="1" dirty="0" err="1"/>
              <a:t>三种用法。该函数返回具有惰性求值特点的range对象，其中包含</a:t>
            </a:r>
            <a:r>
              <a:rPr lang="en-US" sz="2400" b="1" dirty="0" err="1">
                <a:solidFill>
                  <a:srgbClr val="FF0000"/>
                </a:solidFill>
              </a:rPr>
              <a:t>左闭右开区间</a:t>
            </a:r>
            <a:r>
              <a:rPr lang="en-US" sz="2400" b="1" dirty="0">
                <a:solidFill>
                  <a:srgbClr val="FF0000"/>
                </a:solidFill>
              </a:rPr>
              <a:t>[</a:t>
            </a:r>
            <a:r>
              <a:rPr lang="en-US" sz="2400" b="1" dirty="0" err="1">
                <a:solidFill>
                  <a:srgbClr val="FF0000"/>
                </a:solidFill>
              </a:rPr>
              <a:t>start,end</a:t>
            </a:r>
            <a:r>
              <a:rPr lang="en-US" sz="2400" b="1" dirty="0">
                <a:solidFill>
                  <a:srgbClr val="FF0000"/>
                </a:solidFill>
              </a:rPr>
              <a:t>)</a:t>
            </a:r>
            <a:r>
              <a:rPr lang="en-US" sz="2400" b="1" dirty="0"/>
              <a:t>内以step为步长的整数。</a:t>
            </a:r>
            <a:r>
              <a:rPr lang="en-US" sz="2400" b="1" dirty="0">
                <a:solidFill>
                  <a:srgbClr val="FF0000"/>
                </a:solidFill>
              </a:rPr>
              <a:t>参数start默认为0，step默认为1</a:t>
            </a:r>
            <a:r>
              <a:rPr lang="en-US" sz="2400" b="1" dirty="0"/>
              <a:t>。</a:t>
            </a:r>
          </a:p>
          <a:p>
            <a:pPr marL="0" indent="0" fontAlgn="auto">
              <a:lnSpc>
                <a:spcPct val="100000"/>
              </a:lnSpc>
              <a:spcBef>
                <a:spcPts val="0"/>
              </a:spcBef>
              <a:buNone/>
            </a:pPr>
            <a:endParaRPr lang="en-US" sz="2000" b="1" dirty="0">
              <a:latin typeface="Consolas" panose="020B0609020204030204" charset="0"/>
            </a:endParaRPr>
          </a:p>
          <a:p>
            <a:pPr marL="0" indent="0" fontAlgn="auto">
              <a:lnSpc>
                <a:spcPct val="100000"/>
              </a:lnSpc>
              <a:spcBef>
                <a:spcPts val="0"/>
              </a:spcBef>
              <a:buNone/>
            </a:pPr>
            <a:r>
              <a:rPr lang="en-US" sz="2000" b="1" dirty="0">
                <a:latin typeface="Consolas" panose="020B0609020204030204" charset="0"/>
              </a:rPr>
              <a:t>&gt;&gt;&gt; range(5)                       #start默认为0，step默认为1</a:t>
            </a:r>
          </a:p>
          <a:p>
            <a:pPr marL="0" indent="0" fontAlgn="auto">
              <a:lnSpc>
                <a:spcPct val="100000"/>
              </a:lnSpc>
              <a:spcBef>
                <a:spcPts val="0"/>
              </a:spcBef>
              <a:buNone/>
            </a:pPr>
            <a:r>
              <a:rPr lang="en-US" sz="2000" b="1" dirty="0">
                <a:solidFill>
                  <a:srgbClr val="00B0F0"/>
                </a:solidFill>
                <a:latin typeface="Consolas" panose="020B0609020204030204" charset="0"/>
              </a:rPr>
              <a:t>range(0, 5)</a:t>
            </a:r>
          </a:p>
          <a:p>
            <a:pPr marL="0" indent="0" fontAlgn="auto">
              <a:lnSpc>
                <a:spcPct val="100000"/>
              </a:lnSpc>
              <a:spcBef>
                <a:spcPts val="0"/>
              </a:spcBef>
              <a:buNone/>
            </a:pPr>
            <a:r>
              <a:rPr lang="en-US" sz="2000" b="1" dirty="0">
                <a:latin typeface="Consolas" panose="020B0609020204030204" charset="0"/>
              </a:rPr>
              <a:t>&gt;&gt;&gt; list(_)</a:t>
            </a:r>
          </a:p>
          <a:p>
            <a:pPr marL="0" indent="0" fontAlgn="auto">
              <a:lnSpc>
                <a:spcPct val="100000"/>
              </a:lnSpc>
              <a:spcBef>
                <a:spcPts val="0"/>
              </a:spcBef>
              <a:buNone/>
            </a:pPr>
            <a:r>
              <a:rPr lang="en-US" sz="2000" b="1" dirty="0">
                <a:solidFill>
                  <a:srgbClr val="00B0F0"/>
                </a:solidFill>
                <a:latin typeface="Consolas" panose="020B0609020204030204" charset="0"/>
              </a:rPr>
              <a:t>[0, 1, 2, 3, 4]</a:t>
            </a:r>
          </a:p>
          <a:p>
            <a:pPr marL="0" indent="0" fontAlgn="auto">
              <a:lnSpc>
                <a:spcPct val="100000"/>
              </a:lnSpc>
              <a:spcBef>
                <a:spcPts val="0"/>
              </a:spcBef>
              <a:buNone/>
            </a:pPr>
            <a:r>
              <a:rPr lang="en-US" sz="2000" b="1">
                <a:latin typeface="Consolas" panose="020B0609020204030204" charset="0"/>
              </a:rPr>
              <a:t>&gt;&gt;&gt; </a:t>
            </a:r>
            <a:r>
              <a:rPr lang="en-US" sz="2000" b="1" smtClean="0">
                <a:latin typeface="Consolas" panose="020B0609020204030204" charset="0"/>
              </a:rPr>
              <a:t>list(range(1, </a:t>
            </a:r>
            <a:r>
              <a:rPr lang="en-US" sz="2000" b="1" dirty="0" smtClean="0">
                <a:latin typeface="Consolas" panose="020B0609020204030204" charset="0"/>
              </a:rPr>
              <a:t>11, </a:t>
            </a:r>
            <a:r>
              <a:rPr lang="en-US" sz="2000" b="1" dirty="0">
                <a:latin typeface="Consolas" panose="020B0609020204030204" charset="0"/>
              </a:rPr>
              <a:t>2))          #</a:t>
            </a:r>
            <a:r>
              <a:rPr lang="en-US" sz="2000" b="1" dirty="0" err="1">
                <a:latin typeface="Consolas" panose="020B0609020204030204" charset="0"/>
              </a:rPr>
              <a:t>指定起始值和步长</a:t>
            </a:r>
            <a:endParaRPr lang="en-US" sz="2000" b="1" dirty="0">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[1, 3, 5, 7, 9]</a:t>
            </a:r>
          </a:p>
          <a:p>
            <a:pPr marL="0" indent="0" fontAlgn="auto">
              <a:lnSpc>
                <a:spcPct val="100000"/>
              </a:lnSpc>
              <a:spcBef>
                <a:spcPts val="0"/>
              </a:spcBef>
              <a:buNone/>
            </a:pPr>
            <a:r>
              <a:rPr lang="en-US" sz="2000" b="1" dirty="0">
                <a:latin typeface="Consolas" panose="020B0609020204030204" charset="0"/>
              </a:rPr>
              <a:t>&gt;&gt;&gt; list(range(9, 0, -2))          #</a:t>
            </a:r>
            <a:r>
              <a:rPr lang="en-US" sz="2000" b="1" dirty="0" err="1">
                <a:solidFill>
                  <a:srgbClr val="FF0000"/>
                </a:solidFill>
                <a:latin typeface="Consolas" panose="020B0609020204030204" charset="0"/>
              </a:rPr>
              <a:t>步长为负数时，start应比end大</a:t>
            </a:r>
            <a:endParaRPr lang="en-US" sz="2000" b="1" dirty="0">
              <a:solidFill>
                <a:srgbClr val="FF0000"/>
              </a:solidFill>
              <a:latin typeface="Consolas" panose="020B0609020204030204" charset="0"/>
            </a:endParaRPr>
          </a:p>
          <a:p>
            <a:pPr marL="0" indent="0" fontAlgn="auto">
              <a:lnSpc>
                <a:spcPct val="100000"/>
              </a:lnSpc>
              <a:spcBef>
                <a:spcPts val="0"/>
              </a:spcBef>
              <a:buNone/>
            </a:pPr>
            <a:r>
              <a:rPr lang="en-US" sz="2000" b="1" dirty="0">
                <a:solidFill>
                  <a:srgbClr val="00B0F0"/>
                </a:solidFill>
                <a:latin typeface="Consolas" panose="020B0609020204030204" charset="0"/>
              </a:rPr>
              <a:t>[9, 7, 5, 3, 1]</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a:t>
            </a:r>
            <a:r>
              <a:rPr lang="en-US" altLang="zh-CN">
                <a:sym typeface="+mn-ea"/>
              </a:rPr>
              <a:t>3</a:t>
            </a:r>
            <a:r>
              <a:rPr lang="zh-CN" altLang="en-US">
                <a:sym typeface="+mn-ea"/>
              </a:rPr>
              <a:t>.8  zip()</a:t>
            </a:r>
          </a:p>
        </p:txBody>
      </p:sp>
      <p:sp>
        <p:nvSpPr>
          <p:cNvPr id="3" name="内容占位符 2"/>
          <p:cNvSpPr>
            <a:spLocks noGrp="1"/>
          </p:cNvSpPr>
          <p:nvPr>
            <p:ph idx="1"/>
          </p:nvPr>
        </p:nvSpPr>
        <p:spPr/>
        <p:txBody>
          <a:bodyPr>
            <a:normAutofit/>
          </a:bodyPr>
          <a:lstStyle/>
          <a:p>
            <a:pPr marL="356235" indent="-356235">
              <a:lnSpc>
                <a:spcPct val="150000"/>
              </a:lnSpc>
              <a:spcBef>
                <a:spcPct val="0"/>
              </a:spcBef>
              <a:buFont typeface="Wingdings" panose="05000000000000000000" charset="0"/>
              <a:buChar char="§"/>
            </a:pPr>
            <a:r>
              <a:rPr lang="en-US" altLang="en-US" sz="2400" b="1" dirty="0">
                <a:sym typeface="+mn-ea"/>
              </a:rPr>
              <a:t>zip()函数用来把多个可迭代对象中的元素</a:t>
            </a:r>
            <a:r>
              <a:rPr lang="en-US" altLang="en-US" sz="2400" b="1" dirty="0">
                <a:solidFill>
                  <a:srgbClr val="FF0000"/>
                </a:solidFill>
                <a:sym typeface="+mn-ea"/>
              </a:rPr>
              <a:t>压缩</a:t>
            </a:r>
            <a:r>
              <a:rPr lang="en-US" altLang="en-US" sz="2400" b="1" dirty="0">
                <a:sym typeface="+mn-ea"/>
              </a:rPr>
              <a:t>到一起，返回一个可迭代的</a:t>
            </a:r>
            <a:r>
              <a:rPr lang="en-US" altLang="en-US" sz="2400" b="1" dirty="0">
                <a:solidFill>
                  <a:srgbClr val="FF0000"/>
                </a:solidFill>
                <a:sym typeface="+mn-ea"/>
              </a:rPr>
              <a:t>zip对象</a:t>
            </a:r>
            <a:r>
              <a:rPr lang="en-US" altLang="en-US" sz="2400" b="1" dirty="0">
                <a:sym typeface="+mn-ea"/>
              </a:rPr>
              <a:t>，其中每个元素都是包含原来的多个可迭代对象</a:t>
            </a:r>
            <a:r>
              <a:rPr lang="en-US" altLang="en-US" sz="2400" b="1" dirty="0">
                <a:solidFill>
                  <a:srgbClr val="FF0000"/>
                </a:solidFill>
                <a:sym typeface="+mn-ea"/>
              </a:rPr>
              <a:t>对应位置上元素</a:t>
            </a:r>
            <a:r>
              <a:rPr lang="en-US" altLang="en-US" sz="2400" b="1" dirty="0">
                <a:sym typeface="+mn-ea"/>
              </a:rPr>
              <a:t>的</a:t>
            </a:r>
            <a:r>
              <a:rPr lang="en-US" altLang="en-US" sz="2400" b="1" dirty="0">
                <a:solidFill>
                  <a:srgbClr val="FF0000"/>
                </a:solidFill>
                <a:sym typeface="+mn-ea"/>
              </a:rPr>
              <a:t>元组</a:t>
            </a:r>
            <a:r>
              <a:rPr lang="zh-CN" altLang="en-US" sz="2400" b="1" dirty="0">
                <a:sym typeface="+mn-ea"/>
              </a:rPr>
              <a:t>，如同</a:t>
            </a:r>
            <a:r>
              <a:rPr lang="zh-CN" altLang="en-US" sz="2400" b="1" dirty="0">
                <a:solidFill>
                  <a:srgbClr val="FF0000"/>
                </a:solidFill>
                <a:sym typeface="+mn-ea"/>
              </a:rPr>
              <a:t>拉拉链一样</a:t>
            </a:r>
            <a:r>
              <a:rPr lang="en-US" altLang="en-US" sz="2400" b="1" dirty="0">
                <a:sym typeface="+mn-ea"/>
              </a:rPr>
              <a:t>。</a:t>
            </a:r>
            <a:endParaRPr lang="en-US" altLang="en-US" sz="2400" b="1" dirty="0"/>
          </a:p>
          <a:p>
            <a:pPr>
              <a:buNone/>
            </a:pPr>
            <a:r>
              <a:rPr lang="en-US" altLang="en-US" sz="2000" b="1" dirty="0">
                <a:latin typeface="Consolas" panose="020B0609020204030204" charset="0"/>
                <a:sym typeface="+mn-ea"/>
              </a:rPr>
              <a:t>&gt;&gt;&gt; list(zip('</a:t>
            </a:r>
            <a:r>
              <a:rPr lang="en-US" altLang="en-US" sz="2000" b="1" dirty="0" err="1">
                <a:latin typeface="Consolas" panose="020B0609020204030204" charset="0"/>
                <a:sym typeface="+mn-ea"/>
              </a:rPr>
              <a:t>abcd</a:t>
            </a:r>
            <a:r>
              <a:rPr lang="en-US" altLang="en-US" sz="2000" b="1" dirty="0">
                <a:latin typeface="Consolas" panose="020B0609020204030204" charset="0"/>
                <a:sym typeface="+mn-ea"/>
              </a:rPr>
              <a:t>', [1, 2, 3]))             #</a:t>
            </a:r>
            <a:r>
              <a:rPr lang="en-US" altLang="en-US" sz="2000" b="1" dirty="0" err="1">
                <a:latin typeface="Consolas" panose="020B0609020204030204" charset="0"/>
                <a:sym typeface="+mn-ea"/>
              </a:rPr>
              <a:t>压缩字符串和列表</a:t>
            </a:r>
            <a:endParaRPr lang="en-US" altLang="en-US" sz="2000" b="1" dirty="0">
              <a:latin typeface="Consolas" panose="020B0609020204030204" charset="0"/>
            </a:endParaRPr>
          </a:p>
          <a:p>
            <a:pPr>
              <a:buNone/>
            </a:pPr>
            <a:r>
              <a:rPr lang="en-US" altLang="en-US" sz="2000" b="1" dirty="0">
                <a:solidFill>
                  <a:srgbClr val="00B0F0"/>
                </a:solidFill>
                <a:latin typeface="Consolas" panose="020B0609020204030204" charset="0"/>
                <a:sym typeface="+mn-ea"/>
              </a:rPr>
              <a:t>[('a', 1), ('b', 2), ('c', 3)]</a:t>
            </a:r>
            <a:endParaRPr lang="en-US" altLang="en-US" sz="2000" b="1" dirty="0">
              <a:solidFill>
                <a:srgbClr val="00B0F0"/>
              </a:solidFill>
              <a:latin typeface="Consolas" panose="020B0609020204030204" charset="0"/>
            </a:endParaRPr>
          </a:p>
          <a:p>
            <a:pPr>
              <a:buNone/>
            </a:pPr>
            <a:r>
              <a:rPr lang="en-US" altLang="en-US" sz="2000" b="1" dirty="0">
                <a:latin typeface="Consolas" panose="020B0609020204030204" charset="0"/>
                <a:sym typeface="+mn-ea"/>
              </a:rPr>
              <a:t>&gt;&gt;&gt; list(zip('123', '</a:t>
            </a:r>
            <a:r>
              <a:rPr lang="en-US" altLang="en-US" sz="2000" b="1" dirty="0" err="1">
                <a:latin typeface="Consolas" panose="020B0609020204030204" charset="0"/>
                <a:sym typeface="+mn-ea"/>
              </a:rPr>
              <a:t>abc</a:t>
            </a:r>
            <a:r>
              <a:rPr lang="en-US" altLang="en-US" sz="2000" b="1" dirty="0">
                <a:latin typeface="Consolas" panose="020B0609020204030204" charset="0"/>
                <a:sym typeface="+mn-ea"/>
              </a:rPr>
              <a:t>', ',.!'))           #压缩3个序列</a:t>
            </a:r>
            <a:endParaRPr lang="en-US" altLang="en-US" sz="2000" b="1" dirty="0">
              <a:latin typeface="Consolas" panose="020B0609020204030204" charset="0"/>
            </a:endParaRPr>
          </a:p>
          <a:p>
            <a:pPr>
              <a:buNone/>
            </a:pPr>
            <a:r>
              <a:rPr lang="en-US" altLang="en-US" sz="2000" b="1" dirty="0">
                <a:solidFill>
                  <a:srgbClr val="00B0F0"/>
                </a:solidFill>
                <a:latin typeface="Consolas" panose="020B0609020204030204" charset="0"/>
                <a:sym typeface="+mn-ea"/>
              </a:rPr>
              <a:t>[('1', 'a', ','), ('2', 'b', '.'), ('3', 'c', '!')]</a:t>
            </a:r>
            <a:endParaRPr lang="en-US" altLang="en-US" sz="2000" b="1" dirty="0">
              <a:solidFill>
                <a:srgbClr val="00B0F0"/>
              </a:solidFill>
              <a:latin typeface="Consolas" panose="020B0609020204030204" charset="0"/>
            </a:endParaRPr>
          </a:p>
          <a:p>
            <a:pPr>
              <a:buNone/>
            </a:pPr>
            <a:r>
              <a:rPr lang="en-US" altLang="en-US" sz="2000" b="1" dirty="0">
                <a:latin typeface="Consolas" panose="020B0609020204030204" charset="0"/>
                <a:sym typeface="+mn-ea"/>
              </a:rPr>
              <a:t>&gt;&gt;&gt; x = zip('</a:t>
            </a:r>
            <a:r>
              <a:rPr lang="en-US" altLang="en-US" sz="2000" b="1" dirty="0" err="1">
                <a:latin typeface="Consolas" panose="020B0609020204030204" charset="0"/>
                <a:sym typeface="+mn-ea"/>
              </a:rPr>
              <a:t>abcd</a:t>
            </a:r>
            <a:r>
              <a:rPr lang="en-US" altLang="en-US" sz="2000" b="1" dirty="0">
                <a:latin typeface="Consolas" panose="020B0609020204030204" charset="0"/>
                <a:sym typeface="+mn-ea"/>
              </a:rPr>
              <a:t>', '1234')</a:t>
            </a:r>
            <a:endParaRPr lang="en-US" altLang="en-US" sz="2000" b="1" dirty="0">
              <a:latin typeface="Consolas" panose="020B0609020204030204" charset="0"/>
            </a:endParaRPr>
          </a:p>
          <a:p>
            <a:pPr>
              <a:buNone/>
            </a:pPr>
            <a:r>
              <a:rPr lang="en-US" altLang="en-US" sz="2000" b="1" dirty="0">
                <a:latin typeface="Consolas" panose="020B0609020204030204" charset="0"/>
                <a:sym typeface="+mn-ea"/>
              </a:rPr>
              <a:t>&gt;&gt;&gt; list(x)</a:t>
            </a:r>
            <a:endParaRPr lang="en-US" altLang="en-US" sz="2000" b="1" dirty="0">
              <a:latin typeface="Consolas" panose="020B0609020204030204" charset="0"/>
            </a:endParaRPr>
          </a:p>
          <a:p>
            <a:pPr>
              <a:buNone/>
            </a:pPr>
            <a:r>
              <a:rPr lang="en-US" altLang="en-US" sz="2000" b="1" dirty="0">
                <a:solidFill>
                  <a:srgbClr val="00B0F0"/>
                </a:solidFill>
                <a:latin typeface="Consolas" panose="020B0609020204030204" charset="0"/>
                <a:sym typeface="+mn-ea"/>
              </a:rPr>
              <a:t>[('a', '1'), ('b', '2'), ('c', '3'), ('d', '4')]</a:t>
            </a:r>
            <a:endParaRPr lang="en-US" altLang="en-US" sz="2000" b="1" dirty="0">
              <a:solidFill>
                <a:srgbClr val="00B0F0"/>
              </a:solidFill>
              <a:latin typeface="Consolas" panose="020B0609020204030204" charset="0"/>
            </a:endParaRPr>
          </a:p>
          <a:p>
            <a:pPr marL="0" indent="0">
              <a:buNone/>
            </a:pPr>
            <a:endParaRPr lang="zh-CN" altLang="en-US" b="1" dirty="0"/>
          </a:p>
        </p:txBody>
      </p:sp>
      <p:graphicFrame>
        <p:nvGraphicFramePr>
          <p:cNvPr id="4" name="Object 3"/>
          <p:cNvGraphicFramePr/>
          <p:nvPr/>
        </p:nvGraphicFramePr>
        <p:xfrm>
          <a:off x="8053705" y="4236085"/>
          <a:ext cx="2682240" cy="2003425"/>
        </p:xfrm>
        <a:graphic>
          <a:graphicData uri="http://schemas.openxmlformats.org/presentationml/2006/ole">
            <mc:AlternateContent xmlns:mc="http://schemas.openxmlformats.org/markup-compatibility/2006">
              <mc:Choice xmlns:v="urn:schemas-microsoft-com:vml" Requires="v">
                <p:oleObj spid="_x0000_s5217" r:id="rId3" imgW="2257425" imgH="1724025" progId="Paint.Picture">
                  <p:embed/>
                </p:oleObj>
              </mc:Choice>
              <mc:Fallback>
                <p:oleObj r:id="rId3" imgW="2257425" imgH="1724025" progId="Paint.Picture">
                  <p:embed/>
                  <p:pic>
                    <p:nvPicPr>
                      <p:cNvPr id="0" name="Picture 2"/>
                      <p:cNvPicPr/>
                      <p:nvPr/>
                    </p:nvPicPr>
                    <p:blipFill>
                      <a:blip r:embed="rId4"/>
                      <a:stretch>
                        <a:fillRect/>
                      </a:stretch>
                    </p:blipFill>
                    <p:spPr>
                      <a:xfrm>
                        <a:off x="8053705" y="4236085"/>
                        <a:ext cx="2682240" cy="2003425"/>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lstStyle/>
          <a:p>
            <a:fld id="{565CE74E-AB26-4998-AD42-012C4C1AD076}" type="slidenum">
              <a:rPr lang="zh-CN" altLang="en-US" smtClean="0"/>
              <a:t>72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2.4  Python关键字简要说明</a:t>
            </a:r>
          </a:p>
        </p:txBody>
      </p:sp>
      <p:sp>
        <p:nvSpPr>
          <p:cNvPr id="3" name="Content Placeholder 2"/>
          <p:cNvSpPr>
            <a:spLocks noGrp="1"/>
          </p:cNvSpPr>
          <p:nvPr>
            <p:ph idx="1"/>
          </p:nvPr>
        </p:nvSpPr>
        <p:spPr/>
        <p:txBody>
          <a:bodyPr/>
          <a:lstStyle/>
          <a:p>
            <a:pPr fontAlgn="auto">
              <a:lnSpc>
                <a:spcPct val="150000"/>
              </a:lnSpc>
            </a:pPr>
            <a:r>
              <a:rPr lang="en-US" sz="2400" b="1" dirty="0" err="1"/>
              <a:t>Python关键字只允许用来表达特定的语义，</a:t>
            </a:r>
            <a:r>
              <a:rPr lang="en-US" sz="2400" b="1" dirty="0" err="1">
                <a:solidFill>
                  <a:srgbClr val="FF0000"/>
                </a:solidFill>
              </a:rPr>
              <a:t>不允许</a:t>
            </a:r>
            <a:r>
              <a:rPr lang="en-US" sz="2400" b="1" dirty="0" err="1"/>
              <a:t>通过任何方式改变它们的含义，也</a:t>
            </a:r>
            <a:r>
              <a:rPr lang="en-US" sz="2400" b="1" dirty="0" err="1">
                <a:solidFill>
                  <a:srgbClr val="FF0000"/>
                </a:solidFill>
              </a:rPr>
              <a:t>不能</a:t>
            </a:r>
            <a:r>
              <a:rPr lang="en-US" sz="2400" b="1" dirty="0" err="1"/>
              <a:t>用来做变量名、函数名或类名等标识符</a:t>
            </a:r>
            <a:r>
              <a:rPr lang="en-US" sz="2400" b="1" dirty="0"/>
              <a:t>。</a:t>
            </a:r>
          </a:p>
          <a:p>
            <a:pPr fontAlgn="auto">
              <a:lnSpc>
                <a:spcPct val="150000"/>
              </a:lnSpc>
            </a:pPr>
            <a:r>
              <a:rPr lang="en-US" sz="2400" b="1" dirty="0" err="1"/>
              <a:t>在Python开发环境中导入模块keyword之后，可以使用print</a:t>
            </a:r>
            <a:r>
              <a:rPr lang="en-US" sz="2400" b="1" dirty="0"/>
              <a:t>(</a:t>
            </a:r>
            <a:r>
              <a:rPr lang="en-US" sz="2400" b="1" dirty="0" err="1"/>
              <a:t>keyword.kwlist</a:t>
            </a:r>
            <a:r>
              <a:rPr lang="en-US" sz="2400" b="1" dirty="0"/>
              <a:t>)</a:t>
            </a:r>
            <a:r>
              <a:rPr lang="en-US" sz="2400" b="1" dirty="0" err="1"/>
              <a:t>查看所有关键字</a:t>
            </a:r>
            <a:r>
              <a:rPr lang="zh-CN" alt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  Python关键字简要说明</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74</a:t>
            </a:fld>
            <a:endParaRPr lang="zh-CN" altLang="en-US"/>
          </a:p>
        </p:txBody>
      </p:sp>
      <p:graphicFrame>
        <p:nvGraphicFramePr>
          <p:cNvPr id="3" name="Content Placeholder -1"/>
          <p:cNvGraphicFramePr>
            <a:graphicFrameLocks noGrp="1"/>
          </p:cNvGraphicFramePr>
          <p:nvPr>
            <p:ph idx="1"/>
          </p:nvPr>
        </p:nvGraphicFramePr>
        <p:xfrm>
          <a:off x="838200" y="1321435"/>
          <a:ext cx="9767570" cy="5212098"/>
        </p:xfrm>
        <a:graphic>
          <a:graphicData uri="http://schemas.openxmlformats.org/drawingml/2006/table">
            <a:tbl>
              <a:tblPr firstRow="1" bandRow="1">
                <a:tableStyleId>{5940675A-B579-460E-94D1-54222C63F5DA}</a:tableStyleId>
              </a:tblPr>
              <a:tblGrid>
                <a:gridCol w="1628775">
                  <a:extLst>
                    <a:ext uri="{9D8B030D-6E8A-4147-A177-3AD203B41FA5}">
                      <a16:colId xmlns:a16="http://schemas.microsoft.com/office/drawing/2014/main" val="20000"/>
                    </a:ext>
                  </a:extLst>
                </a:gridCol>
                <a:gridCol w="8138795">
                  <a:extLst>
                    <a:ext uri="{9D8B030D-6E8A-4147-A177-3AD203B41FA5}">
                      <a16:colId xmlns:a16="http://schemas.microsoft.com/office/drawing/2014/main" val="20001"/>
                    </a:ext>
                  </a:extLst>
                </a:gridCol>
              </a:tblGrid>
              <a:tr h="125730">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False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常量，逻辑假</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常量，空值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True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常量，逻辑真</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and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逻辑与运算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a:t>
                      </a:r>
                      <a:r>
                        <a:rPr lang="en-US" altLang="zh-CN" sz="1800" b="0">
                          <a:latin typeface="宋体" panose="02010600030101010101" pitchFamily="2" charset="-122"/>
                          <a:ea typeface="宋体" panose="02010600030101010101" pitchFamily="2" charset="-122"/>
                          <a:cs typeface="宋体" panose="02010600030101010101" pitchFamily="2" charset="-122"/>
                        </a:rPr>
                        <a:t>import</a:t>
                      </a:r>
                      <a:r>
                        <a:rPr lang="zh-CN" altLang="en-US" sz="1800" b="0">
                          <a:latin typeface="宋体" panose="02010600030101010101" pitchFamily="2" charset="-122"/>
                          <a:ea typeface="宋体" panose="02010600030101010101" pitchFamily="2" charset="-122"/>
                          <a:cs typeface="宋体" panose="02010600030101010101" pitchFamily="2" charset="-122"/>
                        </a:rPr>
                        <a:t>或</a:t>
                      </a:r>
                      <a:r>
                        <a:rPr lang="en-US" altLang="zh-CN" sz="1800" b="0">
                          <a:latin typeface="宋体" panose="02010600030101010101" pitchFamily="2" charset="-122"/>
                          <a:ea typeface="宋体" panose="02010600030101010101" pitchFamily="2" charset="-122"/>
                          <a:cs typeface="宋体" panose="02010600030101010101" pitchFamily="2" charset="-122"/>
                        </a:rPr>
                        <a:t>except</a:t>
                      </a:r>
                      <a:r>
                        <a:rPr lang="zh-CN" altLang="en-US" sz="1800" b="0">
                          <a:latin typeface="宋体" panose="02010600030101010101" pitchFamily="2" charset="-122"/>
                          <a:ea typeface="宋体" panose="02010600030101010101" pitchFamily="2" charset="-122"/>
                          <a:cs typeface="宋体" panose="02010600030101010101" pitchFamily="2" charset="-122"/>
                        </a:rPr>
                        <a:t>语句中给对象起别名</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assert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断言，用来确认某个条件必须满足，可用来帮助调试程序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break</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a:t>
                      </a:r>
                      <a:r>
                        <a:rPr lang="en-US" altLang="zh-CN" sz="1800" b="0">
                          <a:latin typeface="宋体" panose="02010600030101010101" pitchFamily="2" charset="-122"/>
                          <a:ea typeface="宋体" panose="02010600030101010101" pitchFamily="2" charset="-122"/>
                          <a:cs typeface="宋体" panose="02010600030101010101" pitchFamily="2" charset="-122"/>
                        </a:rPr>
                        <a:t>break</a:t>
                      </a:r>
                      <a:r>
                        <a:rPr lang="zh-CN" altLang="en-US" sz="1800" b="0">
                          <a:latin typeface="宋体" panose="02010600030101010101" pitchFamily="2" charset="-122"/>
                          <a:ea typeface="宋体" panose="02010600030101010101" pitchFamily="2" charset="-122"/>
                          <a:cs typeface="宋体" panose="02010600030101010101" pitchFamily="2" charset="-122"/>
                        </a:rPr>
                        <a:t>所在层次的循环</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class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continue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用在循环中，提前结束本次循环</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用来定义函数</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用来删除对象或对象成员</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elif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用在选择结构中，表示</a:t>
                      </a:r>
                      <a:r>
                        <a:rPr lang="en-US" altLang="zh-CN" sz="1800" b="0">
                          <a:latin typeface="宋体" panose="02010600030101010101" pitchFamily="2" charset="-122"/>
                          <a:ea typeface="宋体" panose="02010600030101010101" pitchFamily="2" charset="-122"/>
                          <a:cs typeface="宋体" panose="02010600030101010101" pitchFamily="2" charset="-122"/>
                        </a:rPr>
                        <a:t>else if</a:t>
                      </a:r>
                      <a:r>
                        <a:rPr lang="zh-CN" altLang="en-US" sz="1800" b="0">
                          <a:latin typeface="宋体" panose="02010600030101010101" pitchFamily="2" charset="-122"/>
                          <a:ea typeface="宋体" panose="02010600030101010101" pitchFamily="2" charset="-122"/>
                          <a:cs typeface="宋体" panose="02010600030101010101" pitchFamily="2" charset="-122"/>
                        </a:rPr>
                        <a:t>的意思</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可以用在选择结构、循环结构和异常处理结构中</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except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用在异常处理结构中，用来捕获特定类型的异常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finally</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用在异常处理结构中，用来表示不论是否发生异常都会执行的代码</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构造</a:t>
                      </a:r>
                      <a:r>
                        <a:rPr lang="en-US" altLang="zh-CN" sz="1800" b="0">
                          <a:latin typeface="宋体" panose="02010600030101010101" pitchFamily="2" charset="-122"/>
                          <a:ea typeface="宋体" panose="02010600030101010101" pitchFamily="2" charset="-122"/>
                          <a:cs typeface="宋体" panose="02010600030101010101" pitchFamily="2" charset="-122"/>
                        </a:rPr>
                        <a:t>for</a:t>
                      </a:r>
                      <a:r>
                        <a:rPr lang="zh-CN" altLang="en-US" sz="1800" b="0">
                          <a:latin typeface="宋体" panose="02010600030101010101" pitchFamily="2" charset="-122"/>
                          <a:ea typeface="宋体" panose="02010600030101010101" pitchFamily="2" charset="-122"/>
                          <a:cs typeface="宋体" panose="02010600030101010101" pitchFamily="2" charset="-122"/>
                        </a:rPr>
                        <a:t>循环，用来迭代序列或可迭代对象中的所有元素</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5146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from</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明确指定从哪个模块中导入什么对象，例如</a:t>
                      </a:r>
                      <a:r>
                        <a:rPr lang="en-US" altLang="zh-CN" sz="1800" b="0">
                          <a:latin typeface="宋体" panose="02010600030101010101" pitchFamily="2" charset="-122"/>
                          <a:ea typeface="宋体" panose="02010600030101010101" pitchFamily="2" charset="-122"/>
                          <a:cs typeface="宋体" panose="02010600030101010101" pitchFamily="2" charset="-122"/>
                        </a:rPr>
                        <a:t>from math import sin</a:t>
                      </a:r>
                      <a:r>
                        <a:rPr lang="zh-CN" altLang="en-US" sz="1800" b="0">
                          <a:latin typeface="宋体" panose="02010600030101010101" pitchFamily="2" charset="-122"/>
                          <a:ea typeface="宋体" panose="02010600030101010101" pitchFamily="2" charset="-122"/>
                          <a:cs typeface="宋体" panose="02010600030101010101" pitchFamily="2" charset="-122"/>
                        </a:rPr>
                        <a:t>；</a:t>
                      </a:r>
                    </a:p>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还可以与</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一起构成</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表达式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2.4  Python关键字简要说明</a:t>
            </a:r>
            <a:endParaRPr 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75</a:t>
            </a:fld>
            <a:endParaRPr lang="zh-CN" altLang="en-US"/>
          </a:p>
        </p:txBody>
      </p:sp>
      <p:graphicFrame>
        <p:nvGraphicFramePr>
          <p:cNvPr id="3" name="Content Placeholder -1"/>
          <p:cNvGraphicFramePr>
            <a:graphicFrameLocks noGrp="1"/>
          </p:cNvGraphicFramePr>
          <p:nvPr>
            <p:ph idx="1"/>
            <p:extLst>
              <p:ext uri="{D42A27DB-BD31-4B8C-83A1-F6EECF244321}">
                <p14:modId xmlns:p14="http://schemas.microsoft.com/office/powerpoint/2010/main" val="236192377"/>
              </p:ext>
            </p:extLst>
          </p:nvPr>
        </p:nvGraphicFramePr>
        <p:xfrm>
          <a:off x="838200" y="1321435"/>
          <a:ext cx="9872345" cy="4663457"/>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20000"/>
                    </a:ext>
                  </a:extLst>
                </a:gridCol>
                <a:gridCol w="8226425">
                  <a:extLst>
                    <a:ext uri="{9D8B030D-6E8A-4147-A177-3AD203B41FA5}">
                      <a16:colId xmlns:a16="http://schemas.microsoft.com/office/drawing/2014/main" val="20001"/>
                    </a:ext>
                  </a:extLst>
                </a:gridCol>
              </a:tblGrid>
              <a:tr h="125730">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global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定义或声明全局变量</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if</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import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用来导入模块或模块中的对象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成员测试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同一性测试</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lambda</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a:t>
                      </a:r>
                      <a:r>
                        <a:rPr lang="en-US" altLang="zh-CN" sz="1800" b="0">
                          <a:latin typeface="宋体" panose="02010600030101010101" pitchFamily="2" charset="-122"/>
                          <a:ea typeface="宋体" panose="02010600030101010101" pitchFamily="2" charset="-122"/>
                          <a:cs typeface="宋体" panose="02010600030101010101" pitchFamily="2" charset="-122"/>
                        </a:rPr>
                        <a:t>lambda</a:t>
                      </a:r>
                      <a:r>
                        <a:rPr lang="zh-CN" altLang="en-US" sz="1800" b="0">
                          <a:latin typeface="宋体" panose="02010600030101010101" pitchFamily="2" charset="-122"/>
                          <a:ea typeface="宋体" panose="02010600030101010101" pitchFamily="2" charset="-122"/>
                          <a:cs typeface="宋体" panose="02010600030101010101" pitchFamily="2" charset="-122"/>
                        </a:rPr>
                        <a:t>表达式，类似于函数</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nonlocal</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用来声明</a:t>
                      </a:r>
                      <a:r>
                        <a:rPr lang="en-US" altLang="zh-CN" sz="1800" b="0">
                          <a:latin typeface="宋体" panose="02010600030101010101" pitchFamily="2" charset="-122"/>
                          <a:ea typeface="宋体" panose="02010600030101010101" pitchFamily="2" charset="-122"/>
                          <a:cs typeface="宋体" panose="02010600030101010101" pitchFamily="2" charset="-122"/>
                        </a:rPr>
                        <a:t>nonlocal</a:t>
                      </a:r>
                      <a:r>
                        <a:rPr lang="zh-CN" altLang="en-US" sz="1800" b="0">
                          <a:latin typeface="宋体" panose="02010600030101010101" pitchFamily="2" charset="-122"/>
                          <a:ea typeface="宋体" panose="02010600030101010101" pitchFamily="2" charset="-122"/>
                          <a:cs typeface="宋体" panose="02010600030101010101" pitchFamily="2" charset="-122"/>
                        </a:rPr>
                        <a:t>变量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not</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逻辑非运算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or</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逻辑或运算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pass</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dirty="0">
                          <a:solidFill>
                            <a:srgbClr val="FF0000"/>
                          </a:solidFill>
                          <a:latin typeface="宋体" panose="02010600030101010101" pitchFamily="2" charset="-122"/>
                          <a:ea typeface="宋体" panose="02010600030101010101" pitchFamily="2" charset="-122"/>
                          <a:cs typeface="宋体" panose="02010600030101010101" pitchFamily="2" charset="-122"/>
                        </a:rPr>
                        <a:t>空语句</a:t>
                      </a:r>
                      <a:r>
                        <a:rPr lang="zh-CN" altLang="en-US" sz="1800" b="0" dirty="0">
                          <a:latin typeface="宋体" panose="02010600030101010101" pitchFamily="2" charset="-122"/>
                          <a:ea typeface="宋体" panose="02010600030101010101" pitchFamily="2" charset="-122"/>
                          <a:cs typeface="宋体" panose="02010600030101010101" pitchFamily="2" charset="-122"/>
                        </a:rPr>
                        <a:t>，执行该语句时什么都不做，常用作占位符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raise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用来显式抛出异常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return</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在函数中用来返回值，如果没有指定返回值，表示返回空值</a:t>
                      </a:r>
                      <a:r>
                        <a:rPr lang="en-US" altLang="zh-CN" sz="1800" b="0">
                          <a:latin typeface="宋体" panose="02010600030101010101" pitchFamily="2" charset="-122"/>
                          <a:ea typeface="宋体" panose="02010600030101010101" pitchFamily="2" charset="-122"/>
                          <a:cs typeface="宋体" panose="02010600030101010101" pitchFamily="2" charset="-122"/>
                        </a:rPr>
                        <a:t>None</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try</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在异常处理结构中用来限定可能会引发异常的代码块</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146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while</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用来构造</a:t>
                      </a:r>
                      <a:r>
                        <a:rPr lang="en-US" altLang="zh-CN" sz="1800" b="0">
                          <a:latin typeface="宋体" panose="02010600030101010101" pitchFamily="2" charset="-122"/>
                          <a:ea typeface="宋体" panose="02010600030101010101" pitchFamily="2" charset="-122"/>
                          <a:cs typeface="宋体" panose="02010600030101010101" pitchFamily="2" charset="-122"/>
                        </a:rPr>
                        <a:t>while</a:t>
                      </a:r>
                      <a:r>
                        <a:rPr lang="zh-CN" altLang="en-US" sz="1800" b="0">
                          <a:latin typeface="宋体" panose="02010600030101010101" pitchFamily="2" charset="-122"/>
                          <a:ea typeface="宋体" panose="02010600030101010101" pitchFamily="2" charset="-122"/>
                          <a:cs typeface="宋体" panose="02010600030101010101" pitchFamily="2" charset="-122"/>
                        </a:rPr>
                        <a:t>循环结构，只要条件表达式等价于</a:t>
                      </a:r>
                      <a:r>
                        <a:rPr lang="en-US" altLang="zh-CN" sz="1800" b="0">
                          <a:latin typeface="宋体" panose="02010600030101010101" pitchFamily="2" charset="-122"/>
                          <a:ea typeface="宋体" panose="02010600030101010101" pitchFamily="2" charset="-122"/>
                          <a:cs typeface="宋体" panose="02010600030101010101" pitchFamily="2" charset="-122"/>
                        </a:rPr>
                        <a:t>True</a:t>
                      </a:r>
                      <a:r>
                        <a:rPr lang="zh-CN" altLang="en-US" sz="1800" b="0">
                          <a:latin typeface="宋体" panose="02010600030101010101" pitchFamily="2" charset="-122"/>
                          <a:ea typeface="宋体" panose="02010600030101010101" pitchFamily="2" charset="-122"/>
                          <a:cs typeface="宋体" panose="02010600030101010101" pitchFamily="2" charset="-122"/>
                        </a:rPr>
                        <a:t>就重复执行限定的代码块</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with</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上下文管理，具有自动管理资源的功能</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25730">
                <a:tc>
                  <a:txBody>
                    <a:bodyPr/>
                    <a:lstStyle/>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yield</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800" b="0" dirty="0">
                          <a:latin typeface="宋体" panose="02010600030101010101" pitchFamily="2" charset="-122"/>
                          <a:ea typeface="宋体" panose="02010600030101010101" pitchFamily="2" charset="-122"/>
                          <a:cs typeface="宋体" panose="02010600030101010101" pitchFamily="2" charset="-122"/>
                        </a:rPr>
                        <a:t>在生成器函数中用来返回值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noChangeArrowheads="1"/>
          </p:cNvSpPr>
          <p:nvPr>
            <p:ph type="title"/>
          </p:nvPr>
        </p:nvSpPr>
        <p:spPr>
          <a:xfrm>
            <a:off x="565150" y="0"/>
            <a:ext cx="9602788" cy="1047750"/>
          </a:xfrm>
        </p:spPr>
        <p:txBody>
          <a:bodyPr/>
          <a:lstStyle/>
          <a:p>
            <a:pPr eaLnBrk="1" hangingPunct="1"/>
            <a:r>
              <a:rPr lang="zh-CN" altLang="en-US" b="1" dirty="0" smtClean="0">
                <a:solidFill>
                  <a:srgbClr val="FF0000"/>
                </a:solidFill>
                <a:ea typeface="宋体" panose="02010600030101010101" pitchFamily="2" charset="-122"/>
              </a:rPr>
              <a:t>实验和习题</a:t>
            </a:r>
          </a:p>
        </p:txBody>
      </p:sp>
      <p:sp>
        <p:nvSpPr>
          <p:cNvPr id="94211" name="Content Placeholder 2"/>
          <p:cNvSpPr>
            <a:spLocks noGrp="1" noChangeArrowheads="1"/>
          </p:cNvSpPr>
          <p:nvPr>
            <p:ph idx="1"/>
          </p:nvPr>
        </p:nvSpPr>
        <p:spPr>
          <a:xfrm>
            <a:off x="1429197" y="1552576"/>
            <a:ext cx="9217024" cy="4695030"/>
          </a:xfrm>
        </p:spPr>
        <p:txBody>
          <a:bodyPr/>
          <a:lstStyle/>
          <a:p>
            <a:pPr marL="228600" lvl="1">
              <a:spcBef>
                <a:spcPts val="1000"/>
              </a:spcBef>
              <a:buFont typeface="Wingdings" panose="05000000000000000000" pitchFamily="2" charset="2"/>
              <a:buChar char="u"/>
            </a:pPr>
            <a:r>
              <a:rPr lang="zh-CN" altLang="zh-CN" sz="3200" b="1" dirty="0" smtClean="0">
                <a:ea typeface="宋体" panose="02010600030101010101" pitchFamily="2" charset="-122"/>
              </a:rPr>
              <a:t>上机实践</a:t>
            </a:r>
            <a:r>
              <a:rPr lang="zh-CN" altLang="en-US" sz="3200" b="1" dirty="0" smtClean="0">
                <a:ea typeface="宋体" panose="02010600030101010101" pitchFamily="2" charset="-122"/>
              </a:rPr>
              <a:t>：</a:t>
            </a:r>
            <a:r>
              <a:rPr lang="zh-CN" altLang="en-US" sz="2800" b="1" dirty="0" smtClean="0"/>
              <a:t>完成实验一</a:t>
            </a:r>
            <a:endParaRPr lang="en-US" altLang="zh-CN" sz="2800" b="1" dirty="0" smtClean="0"/>
          </a:p>
          <a:p>
            <a:pPr marL="228600" lvl="1">
              <a:spcBef>
                <a:spcPts val="1000"/>
              </a:spcBef>
              <a:buFont typeface="Wingdings" panose="05000000000000000000" pitchFamily="2" charset="2"/>
              <a:buChar char="u"/>
            </a:pPr>
            <a:r>
              <a:rPr lang="zh-CN" altLang="en-US" sz="2800" b="1" dirty="0" smtClean="0">
                <a:ea typeface="宋体" panose="02010600030101010101" pitchFamily="2" charset="-122"/>
              </a:rPr>
              <a:t>作业</a:t>
            </a:r>
            <a:r>
              <a:rPr lang="zh-CN" altLang="en-US" sz="2800" b="1" smtClean="0">
                <a:ea typeface="宋体" panose="02010600030101010101" pitchFamily="2" charset="-122"/>
              </a:rPr>
              <a:t>：</a:t>
            </a:r>
            <a:r>
              <a:rPr lang="en-US" altLang="zh-CN" sz="2800" b="1" smtClean="0">
                <a:ea typeface="宋体" panose="02010600030101010101" pitchFamily="2" charset="-122"/>
              </a:rPr>
              <a:t>P29 T1-13 </a:t>
            </a:r>
            <a:r>
              <a:rPr lang="zh-CN" altLang="en-US" sz="2800" b="1" smtClean="0">
                <a:ea typeface="宋体" panose="02010600030101010101" pitchFamily="2" charset="-122"/>
              </a:rPr>
              <a:t>自己完成，注意</a:t>
            </a:r>
            <a:r>
              <a:rPr lang="en-US" altLang="zh-CN" sz="2800" b="1" smtClean="0">
                <a:ea typeface="宋体" panose="02010600030101010101" pitchFamily="2" charset="-122"/>
              </a:rPr>
              <a:t>13</a:t>
            </a:r>
            <a:r>
              <a:rPr lang="zh-CN" altLang="en-US" sz="2800" b="1" smtClean="0">
                <a:ea typeface="宋体" panose="02010600030101010101" pitchFamily="2" charset="-122"/>
              </a:rPr>
              <a:t>题</a:t>
            </a:r>
            <a:endParaRPr lang="zh-CN" altLang="zh-CN" sz="2800" b="1" dirty="0" smtClean="0">
              <a:ea typeface="宋体" panose="02010600030101010101" pitchFamily="2" charset="-122"/>
            </a:endParaRPr>
          </a:p>
        </p:txBody>
      </p:sp>
    </p:spTree>
    <p:extLst>
      <p:ext uri="{BB962C8B-B14F-4D97-AF65-F5344CB8AC3E}">
        <p14:creationId xmlns:p14="http://schemas.microsoft.com/office/powerpoint/2010/main" val="57281294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ym typeface="+mn-ea"/>
              </a:rPr>
              <a:t>2.1.1  </a:t>
            </a:r>
            <a:r>
              <a:rPr lang="zh-CN" altLang="en-US" b="1">
                <a:sym typeface="+mn-ea"/>
              </a:rPr>
              <a:t>常量与变量</a:t>
            </a:r>
            <a:endParaRPr lang="en-US" b="1"/>
          </a:p>
        </p:txBody>
      </p:sp>
      <p:sp>
        <p:nvSpPr>
          <p:cNvPr id="3" name="Content Placeholder 2"/>
          <p:cNvSpPr>
            <a:spLocks noGrp="1"/>
          </p:cNvSpPr>
          <p:nvPr>
            <p:ph idx="1"/>
          </p:nvPr>
        </p:nvSpPr>
        <p:spPr>
          <a:xfrm>
            <a:off x="838200" y="1321435"/>
            <a:ext cx="10803255" cy="5187315"/>
          </a:xfrm>
        </p:spPr>
        <p:txBody>
          <a:bodyPr>
            <a:normAutofit/>
          </a:bodyPr>
          <a:lstStyle/>
          <a:p>
            <a:pPr defTabSz="914400" fontAlgn="auto">
              <a:lnSpc>
                <a:spcPct val="150000"/>
              </a:lnSpc>
              <a:spcBef>
                <a:spcPts val="600"/>
              </a:spcBef>
              <a:spcAft>
                <a:spcPts val="600"/>
              </a:spcAft>
              <a:buSzPct val="90000"/>
              <a:buFont typeface="Wingdings" panose="05000000000000000000" charset="0"/>
              <a:buChar char="§"/>
            </a:pPr>
            <a:r>
              <a:rPr lang="zh-CN" altLang="en-US" sz="2400" b="1" dirty="0">
                <a:latin typeface="宋体" panose="02010600030101010101" pitchFamily="2" charset="-122"/>
                <a:sym typeface="+mn-ea"/>
              </a:rPr>
              <a:t>在定义变量名的时候，需要注意以下问题：</a:t>
            </a:r>
          </a:p>
          <a:p>
            <a:pPr defTabSz="914400" fontAlgn="auto">
              <a:lnSpc>
                <a:spcPct val="150000"/>
              </a:lnSpc>
              <a:spcBef>
                <a:spcPts val="0"/>
              </a:spcBef>
              <a:spcAft>
                <a:spcPts val="0"/>
              </a:spcAft>
              <a:buSzPct val="90000"/>
              <a:buFont typeface="Wingdings" panose="05000000000000000000" charset="0"/>
              <a:buChar char="ü"/>
            </a:pPr>
            <a:r>
              <a:rPr lang="zh-CN" altLang="en-US" sz="2000" b="1" dirty="0">
                <a:latin typeface="宋体" panose="02010600030101010101" pitchFamily="2" charset="-122"/>
                <a:sym typeface="+mn-ea"/>
              </a:rPr>
              <a:t>变量名</a:t>
            </a:r>
            <a:r>
              <a:rPr lang="zh-CN" altLang="en-US" sz="2000" b="1" dirty="0">
                <a:solidFill>
                  <a:srgbClr val="FF0000"/>
                </a:solidFill>
                <a:latin typeface="宋体" panose="02010600030101010101" pitchFamily="2" charset="-122"/>
                <a:sym typeface="+mn-ea"/>
              </a:rPr>
              <a:t>必须</a:t>
            </a:r>
            <a:r>
              <a:rPr lang="zh-CN" altLang="en-US" sz="2000" b="1" dirty="0">
                <a:latin typeface="宋体" panose="02010600030101010101" pitchFamily="2" charset="-122"/>
                <a:sym typeface="+mn-ea"/>
              </a:rPr>
              <a:t>以字母或下划线开头，但以下划线开头的变量在</a:t>
            </a:r>
            <a:r>
              <a:rPr lang="en-US" altLang="zh-CN" sz="2000" b="1" dirty="0">
                <a:latin typeface="宋体" panose="02010600030101010101" pitchFamily="2" charset="-122"/>
                <a:sym typeface="+mn-ea"/>
              </a:rPr>
              <a:t>Python</a:t>
            </a:r>
            <a:r>
              <a:rPr lang="zh-CN" altLang="en-US" sz="2000" b="1" dirty="0">
                <a:latin typeface="宋体" panose="02010600030101010101" pitchFamily="2" charset="-122"/>
                <a:sym typeface="+mn-ea"/>
              </a:rPr>
              <a:t>中有特殊含义；</a:t>
            </a:r>
            <a:endParaRPr lang="zh-CN" altLang="en-US" sz="2000" b="1" dirty="0">
              <a:latin typeface="宋体" panose="02010600030101010101" pitchFamily="2" charset="-122"/>
            </a:endParaRPr>
          </a:p>
          <a:p>
            <a:pPr defTabSz="914400" fontAlgn="auto">
              <a:lnSpc>
                <a:spcPct val="150000"/>
              </a:lnSpc>
              <a:spcBef>
                <a:spcPts val="0"/>
              </a:spcBef>
              <a:spcAft>
                <a:spcPts val="0"/>
              </a:spcAft>
              <a:buSzPct val="90000"/>
              <a:buFont typeface="Wingdings" panose="05000000000000000000" charset="0"/>
              <a:buChar char="ü"/>
            </a:pPr>
            <a:r>
              <a:rPr lang="zh-CN" altLang="en-US" sz="2000" b="1" dirty="0">
                <a:latin typeface="宋体" panose="02010600030101010101" pitchFamily="2" charset="-122"/>
                <a:sym typeface="+mn-ea"/>
              </a:rPr>
              <a:t>变量名中</a:t>
            </a:r>
            <a:r>
              <a:rPr lang="zh-CN" altLang="en-US" sz="2000" b="1" dirty="0">
                <a:solidFill>
                  <a:srgbClr val="FF0000"/>
                </a:solidFill>
                <a:latin typeface="宋体" panose="02010600030101010101" pitchFamily="2" charset="-122"/>
                <a:sym typeface="+mn-ea"/>
              </a:rPr>
              <a:t>不能</a:t>
            </a:r>
            <a:r>
              <a:rPr lang="zh-CN" altLang="en-US" sz="2000" b="1" dirty="0">
                <a:latin typeface="宋体" panose="02010600030101010101" pitchFamily="2" charset="-122"/>
                <a:sym typeface="+mn-ea"/>
              </a:rPr>
              <a:t>有空格以及标点符号（括号、引号、逗号、斜线、反斜线、冒号、句号、问号等等）；</a:t>
            </a:r>
            <a:endParaRPr lang="zh-CN" altLang="en-US" sz="2000" b="1" dirty="0">
              <a:latin typeface="宋体" panose="02010600030101010101" pitchFamily="2" charset="-122"/>
            </a:endParaRPr>
          </a:p>
          <a:p>
            <a:pPr defTabSz="914400" fontAlgn="auto">
              <a:lnSpc>
                <a:spcPct val="150000"/>
              </a:lnSpc>
              <a:spcBef>
                <a:spcPts val="0"/>
              </a:spcBef>
              <a:spcAft>
                <a:spcPts val="0"/>
              </a:spcAft>
              <a:buSzPct val="90000"/>
              <a:buFont typeface="Wingdings" panose="05000000000000000000" charset="0"/>
              <a:buChar char="ü"/>
            </a:pPr>
            <a:r>
              <a:rPr lang="zh-CN" altLang="en-US" sz="2000" b="1" dirty="0">
                <a:solidFill>
                  <a:srgbClr val="FF0000"/>
                </a:solidFill>
                <a:latin typeface="宋体" panose="02010600030101010101" pitchFamily="2" charset="-122"/>
                <a:sym typeface="+mn-ea"/>
              </a:rPr>
              <a:t>不能</a:t>
            </a:r>
            <a:r>
              <a:rPr lang="zh-CN" altLang="en-US" sz="2000" b="1" dirty="0">
                <a:latin typeface="宋体" panose="02010600030101010101" pitchFamily="2" charset="-122"/>
                <a:sym typeface="+mn-ea"/>
              </a:rPr>
              <a:t>使用关键字作变量名，可以导入</a:t>
            </a:r>
            <a:r>
              <a:rPr lang="en-US" altLang="zh-CN" sz="2000" b="1" dirty="0">
                <a:latin typeface="宋体" panose="02010600030101010101" pitchFamily="2" charset="-122"/>
                <a:sym typeface="+mn-ea"/>
              </a:rPr>
              <a:t>keyword</a:t>
            </a:r>
            <a:r>
              <a:rPr lang="zh-CN" altLang="en-US" sz="2000" b="1" dirty="0">
                <a:latin typeface="宋体" panose="02010600030101010101" pitchFamily="2" charset="-122"/>
                <a:sym typeface="+mn-ea"/>
              </a:rPr>
              <a:t>模块后使用</a:t>
            </a:r>
            <a:r>
              <a:rPr lang="en-US" altLang="zh-CN" sz="2000" b="1" dirty="0">
                <a:latin typeface="宋体" panose="02010600030101010101" pitchFamily="2" charset="-122"/>
                <a:sym typeface="+mn-ea"/>
              </a:rPr>
              <a:t>print(</a:t>
            </a:r>
            <a:r>
              <a:rPr lang="en-US" altLang="zh-CN" sz="2000" b="1" dirty="0" err="1">
                <a:latin typeface="宋体" panose="02010600030101010101" pitchFamily="2" charset="-122"/>
                <a:sym typeface="+mn-ea"/>
              </a:rPr>
              <a:t>keyword.kwlist</a:t>
            </a:r>
            <a:r>
              <a:rPr lang="en-US" altLang="zh-CN" sz="2000" b="1" dirty="0">
                <a:latin typeface="宋体" panose="02010600030101010101" pitchFamily="2" charset="-122"/>
                <a:sym typeface="+mn-ea"/>
              </a:rPr>
              <a:t>)</a:t>
            </a:r>
            <a:r>
              <a:rPr lang="zh-CN" altLang="en-US" sz="2000" b="1" dirty="0">
                <a:latin typeface="宋体" panose="02010600030101010101" pitchFamily="2" charset="-122"/>
                <a:sym typeface="+mn-ea"/>
              </a:rPr>
              <a:t>查看所有</a:t>
            </a:r>
            <a:r>
              <a:rPr lang="en-US" altLang="zh-CN" sz="2000" b="1" dirty="0">
                <a:latin typeface="宋体" panose="02010600030101010101" pitchFamily="2" charset="-122"/>
                <a:sym typeface="+mn-ea"/>
              </a:rPr>
              <a:t>Python</a:t>
            </a:r>
            <a:r>
              <a:rPr lang="zh-CN" altLang="en-US" sz="2000" b="1" dirty="0">
                <a:latin typeface="宋体" panose="02010600030101010101" pitchFamily="2" charset="-122"/>
                <a:sym typeface="+mn-ea"/>
              </a:rPr>
              <a:t>关键字；</a:t>
            </a:r>
            <a:endParaRPr lang="en-US" altLang="zh-CN" sz="2000" b="1" dirty="0">
              <a:latin typeface="宋体" panose="02010600030101010101" pitchFamily="2" charset="-122"/>
            </a:endParaRPr>
          </a:p>
          <a:p>
            <a:pPr defTabSz="914400" fontAlgn="auto">
              <a:lnSpc>
                <a:spcPct val="150000"/>
              </a:lnSpc>
              <a:spcBef>
                <a:spcPts val="0"/>
              </a:spcBef>
              <a:spcAft>
                <a:spcPts val="0"/>
              </a:spcAft>
              <a:buSzPct val="90000"/>
              <a:buFont typeface="Wingdings" panose="05000000000000000000" charset="0"/>
              <a:buChar char="ü"/>
            </a:pPr>
            <a:r>
              <a:rPr lang="zh-CN" altLang="en-US" sz="2000" b="1" dirty="0">
                <a:latin typeface="宋体" panose="02010600030101010101" pitchFamily="2" charset="-122"/>
                <a:sym typeface="+mn-ea"/>
              </a:rPr>
              <a:t>变量名对英文字母的</a:t>
            </a:r>
            <a:r>
              <a:rPr lang="zh-CN" altLang="en-US" sz="2000" b="1" dirty="0">
                <a:solidFill>
                  <a:srgbClr val="FF0000"/>
                </a:solidFill>
                <a:latin typeface="宋体" panose="02010600030101010101" pitchFamily="2" charset="-122"/>
                <a:sym typeface="+mn-ea"/>
              </a:rPr>
              <a:t>大小写敏感</a:t>
            </a:r>
            <a:r>
              <a:rPr lang="zh-CN" altLang="en-US" sz="2000" b="1" dirty="0">
                <a:latin typeface="宋体" panose="02010600030101010101" pitchFamily="2" charset="-122"/>
                <a:sym typeface="+mn-ea"/>
              </a:rPr>
              <a:t>，例如</a:t>
            </a:r>
            <a:r>
              <a:rPr lang="en-US" altLang="zh-CN" sz="2000" b="1" dirty="0">
                <a:latin typeface="宋体" panose="02010600030101010101" pitchFamily="2" charset="-122"/>
                <a:sym typeface="+mn-ea"/>
              </a:rPr>
              <a:t>student</a:t>
            </a:r>
            <a:r>
              <a:rPr lang="zh-CN" altLang="en-US" sz="2000" b="1" dirty="0">
                <a:latin typeface="宋体" panose="02010600030101010101" pitchFamily="2" charset="-122"/>
                <a:sym typeface="+mn-ea"/>
              </a:rPr>
              <a:t>和</a:t>
            </a:r>
            <a:r>
              <a:rPr lang="en-US" altLang="zh-CN" sz="2000" b="1" dirty="0">
                <a:latin typeface="宋体" panose="02010600030101010101" pitchFamily="2" charset="-122"/>
                <a:sym typeface="+mn-ea"/>
              </a:rPr>
              <a:t>Student</a:t>
            </a:r>
            <a:r>
              <a:rPr lang="zh-CN" altLang="en-US" sz="2000" b="1" dirty="0">
                <a:latin typeface="宋体" panose="02010600030101010101" pitchFamily="2" charset="-122"/>
                <a:sym typeface="+mn-ea"/>
              </a:rPr>
              <a:t>是不同的变量。</a:t>
            </a:r>
            <a:endParaRPr lang="en-US" sz="2000" b="1" dirty="0"/>
          </a:p>
          <a:p>
            <a:pPr defTabSz="914400" fontAlgn="auto">
              <a:lnSpc>
                <a:spcPct val="150000"/>
              </a:lnSpc>
              <a:spcBef>
                <a:spcPts val="0"/>
              </a:spcBef>
              <a:spcAft>
                <a:spcPts val="0"/>
              </a:spcAft>
              <a:buSzPct val="90000"/>
              <a:buFont typeface="Wingdings" panose="05000000000000000000" charset="0"/>
              <a:buChar char="ü"/>
            </a:pPr>
            <a:r>
              <a:rPr lang="zh-CN" altLang="en-US" sz="2000" b="1" dirty="0">
                <a:solidFill>
                  <a:srgbClr val="FF0000"/>
                </a:solidFill>
                <a:latin typeface="宋体" panose="02010600030101010101" pitchFamily="2" charset="-122"/>
                <a:sym typeface="+mn-ea"/>
              </a:rPr>
              <a:t>不建议</a:t>
            </a:r>
            <a:r>
              <a:rPr lang="zh-CN" altLang="en-US" sz="2000" b="1" dirty="0">
                <a:latin typeface="宋体" panose="02010600030101010101" pitchFamily="2" charset="-122"/>
                <a:sym typeface="+mn-ea"/>
              </a:rPr>
              <a:t>使用</a:t>
            </a:r>
            <a:r>
              <a:rPr lang="zh-CN" altLang="en-US" sz="2000" b="1" dirty="0">
                <a:solidFill>
                  <a:srgbClr val="7030A0"/>
                </a:solidFill>
                <a:latin typeface="宋体" panose="02010600030101010101" pitchFamily="2" charset="-122"/>
                <a:sym typeface="+mn-ea"/>
              </a:rPr>
              <a:t>系统</a:t>
            </a:r>
            <a:r>
              <a:rPr lang="zh-CN" altLang="en-US" sz="2000" b="1" dirty="0">
                <a:solidFill>
                  <a:srgbClr val="FF0000"/>
                </a:solidFill>
                <a:latin typeface="宋体" panose="02010600030101010101" pitchFamily="2" charset="-122"/>
                <a:sym typeface="+mn-ea"/>
              </a:rPr>
              <a:t>内置</a:t>
            </a:r>
            <a:r>
              <a:rPr lang="zh-CN" altLang="en-US" sz="2000" b="1" dirty="0">
                <a:latin typeface="宋体" panose="02010600030101010101" pitchFamily="2" charset="-122"/>
                <a:sym typeface="+mn-ea"/>
              </a:rPr>
              <a:t>的</a:t>
            </a:r>
            <a:r>
              <a:rPr lang="zh-CN" altLang="en-US" sz="2000" b="1" dirty="0">
                <a:solidFill>
                  <a:srgbClr val="FF0000"/>
                </a:solidFill>
                <a:latin typeface="宋体" panose="02010600030101010101" pitchFamily="2" charset="-122"/>
                <a:sym typeface="+mn-ea"/>
              </a:rPr>
              <a:t>模块名、类型名或函数名</a:t>
            </a:r>
            <a:r>
              <a:rPr lang="zh-CN" altLang="en-US" sz="2000" b="1" dirty="0">
                <a:latin typeface="宋体" panose="02010600030101010101" pitchFamily="2" charset="-122"/>
                <a:sym typeface="+mn-ea"/>
              </a:rPr>
              <a:t>以及已导入的模块名及其成员名作变量名，这将</a:t>
            </a:r>
            <a:r>
              <a:rPr lang="zh-CN" altLang="en-US" sz="2000" b="1" u="sng" dirty="0">
                <a:latin typeface="宋体" panose="02010600030101010101" pitchFamily="2" charset="-122"/>
                <a:sym typeface="+mn-ea"/>
              </a:rPr>
              <a:t>会改变其类型和含义</a:t>
            </a:r>
            <a:r>
              <a:rPr lang="zh-CN" altLang="en-US" sz="2000" b="1" dirty="0">
                <a:latin typeface="宋体" panose="02010600030101010101" pitchFamily="2" charset="-122"/>
                <a:sym typeface="+mn-ea"/>
              </a:rPr>
              <a:t>。</a:t>
            </a:r>
            <a:endParaRPr lang="en-US" sz="1800" b="1" dirty="0">
              <a:solidFill>
                <a:srgbClr val="FF0000"/>
              </a:solidFill>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279" y="5398135"/>
            <a:ext cx="3133725" cy="866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Rectangle 1"/>
          <p:cNvSpPr>
            <a:spLocks noGrp="1" noChangeArrowheads="1"/>
          </p:cNvSpPr>
          <p:nvPr>
            <p:ph idx="1"/>
          </p:nvPr>
        </p:nvSpPr>
        <p:spPr bwMode="auto">
          <a:xfrm>
            <a:off x="705196" y="1190703"/>
            <a:ext cx="11315598" cy="493468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ts val="4000"/>
              </a:lnSpc>
              <a:spcBef>
                <a:spcPct val="0"/>
              </a:spcBef>
              <a:spcAft>
                <a:spcPct val="0"/>
              </a:spcAft>
              <a:buClrTx/>
              <a:buSzTx/>
              <a:buFontTx/>
              <a:buNone/>
              <a:tabLst/>
            </a:pPr>
            <a:r>
              <a:rPr kumimoji="0" lang="zh-CN" altLang="zh-CN" sz="4000" b="1" i="0" u="none" strike="noStrike" cap="none" normalizeH="0" baseline="0" dirty="0" smtClean="0">
                <a:ln>
                  <a:noFill/>
                </a:ln>
                <a:solidFill>
                  <a:srgbClr val="333333"/>
                </a:solidFill>
                <a:effectLst/>
                <a:latin typeface="+mn-ea"/>
              </a:rPr>
              <a:t>驼峰命名法</a:t>
            </a:r>
          </a:p>
          <a:p>
            <a:pPr marL="0" marR="0" lvl="0" indent="0" algn="l" defTabSz="914400" rtl="0" eaLnBrk="0" fontAlgn="base" latinLnBrk="0" hangingPunct="0">
              <a:lnSpc>
                <a:spcPts val="4000"/>
              </a:lnSpc>
              <a:spcBef>
                <a:spcPct val="0"/>
              </a:spcBef>
              <a:spcAft>
                <a:spcPct val="0"/>
              </a:spcAft>
              <a:buClrTx/>
              <a:buSzTx/>
              <a:buFontTx/>
              <a:buChar char="•"/>
              <a:tabLst/>
            </a:pPr>
            <a:r>
              <a:rPr kumimoji="0" lang="zh-CN" altLang="zh-CN" b="0" i="0" u="none" strike="noStrike" cap="none" normalizeH="0" baseline="0" dirty="0" smtClean="0">
                <a:ln>
                  <a:noFill/>
                </a:ln>
                <a:solidFill>
                  <a:srgbClr val="333333"/>
                </a:solidFill>
                <a:effectLst/>
                <a:latin typeface="+mn-ea"/>
              </a:rPr>
              <a:t>当 </a:t>
            </a:r>
            <a:r>
              <a:rPr kumimoji="0" lang="zh-CN" altLang="zh-CN" b="1" i="0" u="none" strike="noStrike" cap="none" normalizeH="0" baseline="0" dirty="0" smtClean="0">
                <a:ln>
                  <a:noFill/>
                </a:ln>
                <a:solidFill>
                  <a:srgbClr val="333333"/>
                </a:solidFill>
                <a:effectLst/>
                <a:latin typeface="+mn-ea"/>
              </a:rPr>
              <a:t>变量名</a:t>
            </a:r>
            <a:r>
              <a:rPr kumimoji="0" lang="zh-CN" altLang="zh-CN" b="0" i="0" u="none" strike="noStrike" cap="none" normalizeH="0" baseline="0" dirty="0" smtClean="0">
                <a:ln>
                  <a:noFill/>
                </a:ln>
                <a:solidFill>
                  <a:srgbClr val="333333"/>
                </a:solidFill>
                <a:effectLst/>
                <a:latin typeface="+mn-ea"/>
              </a:rPr>
              <a:t> 是由二个或多个单词组成时，还可以利用驼峰命名法来命名</a:t>
            </a:r>
          </a:p>
          <a:p>
            <a:pPr marL="0" marR="0" lvl="0" indent="0" algn="l" defTabSz="914400" rtl="0" eaLnBrk="0" fontAlgn="base" latinLnBrk="0" hangingPunct="0">
              <a:lnSpc>
                <a:spcPts val="4000"/>
              </a:lnSpc>
              <a:spcBef>
                <a:spcPct val="0"/>
              </a:spcBef>
              <a:spcAft>
                <a:spcPct val="0"/>
              </a:spcAft>
              <a:buClrTx/>
              <a:buSzTx/>
              <a:buFontTx/>
              <a:buChar char="•"/>
              <a:tabLst/>
            </a:pPr>
            <a:r>
              <a:rPr kumimoji="0" lang="zh-CN" altLang="zh-CN" b="1" i="0" u="none" strike="noStrike" cap="none" normalizeH="0" baseline="0" dirty="0" smtClean="0">
                <a:ln>
                  <a:noFill/>
                </a:ln>
                <a:solidFill>
                  <a:srgbClr val="0070C0"/>
                </a:solidFill>
                <a:effectLst/>
                <a:latin typeface="+mn-ea"/>
              </a:rPr>
              <a:t>小驼峰式命名法</a:t>
            </a:r>
            <a:endParaRPr kumimoji="0" lang="zh-CN" altLang="zh-CN" b="0" i="0" u="none" strike="noStrike" cap="none" normalizeH="0" baseline="0" dirty="0" smtClean="0">
              <a:ln>
                <a:noFill/>
              </a:ln>
              <a:solidFill>
                <a:srgbClr val="0070C0"/>
              </a:solidFill>
              <a:effectLst/>
              <a:latin typeface="+mn-ea"/>
            </a:endParaRPr>
          </a:p>
          <a:p>
            <a:pPr marL="457200" marR="0" lvl="1" indent="0" algn="l" defTabSz="914400" rtl="0" eaLnBrk="0" fontAlgn="base" latinLnBrk="0" hangingPunct="0">
              <a:lnSpc>
                <a:spcPts val="4000"/>
              </a:lnSpc>
              <a:spcBef>
                <a:spcPct val="0"/>
              </a:spcBef>
              <a:spcAft>
                <a:spcPct val="0"/>
              </a:spcAft>
              <a:buClrTx/>
              <a:buSzTx/>
              <a:buFontTx/>
              <a:buChar char="•"/>
              <a:tabLst/>
            </a:pPr>
            <a:r>
              <a:rPr kumimoji="0" lang="zh-CN" altLang="zh-CN" sz="2800" b="0" i="0" u="none" strike="noStrike" cap="none" normalizeH="0" baseline="0" dirty="0" smtClean="0">
                <a:ln>
                  <a:noFill/>
                </a:ln>
                <a:solidFill>
                  <a:srgbClr val="333333"/>
                </a:solidFill>
                <a:effectLst/>
                <a:latin typeface="+mn-ea"/>
              </a:rPr>
              <a:t>第一个单词以小写字母开始，后续单词的首字母大写</a:t>
            </a:r>
          </a:p>
          <a:p>
            <a:pPr marL="457200" marR="0" lvl="1" indent="0" algn="l" defTabSz="914400" rtl="0" eaLnBrk="0" fontAlgn="base" latinLnBrk="0" hangingPunct="0">
              <a:lnSpc>
                <a:spcPts val="4000"/>
              </a:lnSpc>
              <a:spcBef>
                <a:spcPct val="0"/>
              </a:spcBef>
              <a:spcAft>
                <a:spcPct val="0"/>
              </a:spcAft>
              <a:buClrTx/>
              <a:buSzTx/>
              <a:buFontTx/>
              <a:buChar char="•"/>
              <a:tabLst/>
            </a:pPr>
            <a:r>
              <a:rPr kumimoji="0" lang="zh-CN" altLang="zh-CN" sz="2800" b="0" i="0" u="none" strike="noStrike" cap="none" normalizeH="0" baseline="0" dirty="0" smtClean="0">
                <a:ln>
                  <a:noFill/>
                </a:ln>
                <a:solidFill>
                  <a:srgbClr val="333333"/>
                </a:solidFill>
                <a:effectLst/>
                <a:latin typeface="+mn-ea"/>
              </a:rPr>
              <a:t>例如：</a:t>
            </a:r>
            <a:r>
              <a:rPr kumimoji="0" lang="zh-CN" altLang="zh-CN" b="0" i="0" u="none" strike="noStrike" cap="none" normalizeH="0" baseline="0" dirty="0" smtClean="0">
                <a:ln>
                  <a:noFill/>
                </a:ln>
                <a:solidFill>
                  <a:srgbClr val="333333"/>
                </a:solidFill>
                <a:effectLst/>
                <a:latin typeface="+mn-ea"/>
              </a:rPr>
              <a:t>firstName</a:t>
            </a:r>
            <a:r>
              <a:rPr kumimoji="0" lang="zh-CN" altLang="zh-CN" sz="2800" b="0" i="0" u="none" strike="noStrike" cap="none" normalizeH="0" baseline="0" dirty="0" smtClean="0">
                <a:ln>
                  <a:noFill/>
                </a:ln>
                <a:solidFill>
                  <a:srgbClr val="333333"/>
                </a:solidFill>
                <a:effectLst/>
                <a:latin typeface="+mn-ea"/>
              </a:rPr>
              <a:t>、</a:t>
            </a:r>
            <a:r>
              <a:rPr kumimoji="0" lang="zh-CN" altLang="zh-CN" b="0" i="0" u="none" strike="noStrike" cap="none" normalizeH="0" baseline="0" dirty="0" smtClean="0">
                <a:ln>
                  <a:noFill/>
                </a:ln>
                <a:solidFill>
                  <a:srgbClr val="333333"/>
                </a:solidFill>
                <a:effectLst/>
                <a:latin typeface="+mn-ea"/>
              </a:rPr>
              <a:t>lastName</a:t>
            </a:r>
            <a:endParaRPr kumimoji="0" lang="zh-CN" altLang="zh-CN" sz="2800" b="0" i="0" u="none" strike="noStrike" cap="none" normalizeH="0" baseline="0" dirty="0" smtClean="0">
              <a:ln>
                <a:noFill/>
              </a:ln>
              <a:solidFill>
                <a:srgbClr val="333333"/>
              </a:solidFill>
              <a:effectLst/>
              <a:latin typeface="+mn-ea"/>
            </a:endParaRPr>
          </a:p>
          <a:p>
            <a:pPr marL="0" marR="0" lvl="0" indent="0" algn="l" defTabSz="914400" rtl="0" eaLnBrk="0" fontAlgn="base" latinLnBrk="0" hangingPunct="0">
              <a:lnSpc>
                <a:spcPts val="4000"/>
              </a:lnSpc>
              <a:spcBef>
                <a:spcPct val="0"/>
              </a:spcBef>
              <a:spcAft>
                <a:spcPct val="0"/>
              </a:spcAft>
              <a:buClrTx/>
              <a:buSzTx/>
              <a:buFontTx/>
              <a:buChar char="•"/>
              <a:tabLst/>
            </a:pPr>
            <a:r>
              <a:rPr kumimoji="0" lang="zh-CN" altLang="zh-CN" b="1" i="0" u="none" strike="noStrike" cap="none" normalizeH="0" baseline="0" dirty="0" smtClean="0">
                <a:ln>
                  <a:noFill/>
                </a:ln>
                <a:solidFill>
                  <a:srgbClr val="0070C0"/>
                </a:solidFill>
                <a:effectLst/>
                <a:latin typeface="+mn-ea"/>
              </a:rPr>
              <a:t>大驼峰式命名法</a:t>
            </a:r>
            <a:endParaRPr kumimoji="0" lang="zh-CN" altLang="zh-CN" b="0" i="0" u="none" strike="noStrike" cap="none" normalizeH="0" baseline="0" dirty="0" smtClean="0">
              <a:ln>
                <a:noFill/>
              </a:ln>
              <a:solidFill>
                <a:srgbClr val="0070C0"/>
              </a:solidFill>
              <a:effectLst/>
              <a:latin typeface="+mn-ea"/>
            </a:endParaRPr>
          </a:p>
          <a:p>
            <a:pPr marL="457200" marR="0" lvl="1" indent="0" algn="l" defTabSz="914400" rtl="0" eaLnBrk="0" fontAlgn="base" latinLnBrk="0" hangingPunct="0">
              <a:lnSpc>
                <a:spcPts val="4000"/>
              </a:lnSpc>
              <a:spcBef>
                <a:spcPct val="0"/>
              </a:spcBef>
              <a:spcAft>
                <a:spcPct val="0"/>
              </a:spcAft>
              <a:buClrTx/>
              <a:buSzTx/>
              <a:buFontTx/>
              <a:buChar char="•"/>
              <a:tabLst/>
            </a:pPr>
            <a:r>
              <a:rPr kumimoji="0" lang="zh-CN" altLang="zh-CN" sz="2800" b="0" i="0" u="none" strike="noStrike" cap="none" normalizeH="0" baseline="0" dirty="0" smtClean="0">
                <a:ln>
                  <a:noFill/>
                </a:ln>
                <a:solidFill>
                  <a:srgbClr val="333333"/>
                </a:solidFill>
                <a:effectLst/>
                <a:latin typeface="+mn-ea"/>
              </a:rPr>
              <a:t>每一个单词的首字母都采用大写字母</a:t>
            </a:r>
          </a:p>
          <a:p>
            <a:pPr marL="457200" marR="0" lvl="1" indent="0" algn="l" defTabSz="914400" rtl="0" eaLnBrk="0" fontAlgn="base" latinLnBrk="0" hangingPunct="0">
              <a:lnSpc>
                <a:spcPts val="4000"/>
              </a:lnSpc>
              <a:spcBef>
                <a:spcPct val="0"/>
              </a:spcBef>
              <a:spcAft>
                <a:spcPct val="0"/>
              </a:spcAft>
              <a:buClrTx/>
              <a:buSzTx/>
              <a:buFontTx/>
              <a:buChar char="•"/>
              <a:tabLst/>
            </a:pPr>
            <a:r>
              <a:rPr kumimoji="0" lang="zh-CN" altLang="zh-CN" sz="2800" b="0" i="0" u="none" strike="noStrike" cap="none" normalizeH="0" baseline="0" dirty="0" smtClean="0">
                <a:ln>
                  <a:noFill/>
                </a:ln>
                <a:solidFill>
                  <a:srgbClr val="333333"/>
                </a:solidFill>
                <a:effectLst/>
                <a:latin typeface="+mn-ea"/>
              </a:rPr>
              <a:t>例如：</a:t>
            </a:r>
            <a:r>
              <a:rPr kumimoji="0" lang="zh-CN" altLang="zh-CN" b="0" i="0" u="none" strike="noStrike" cap="none" normalizeH="0" baseline="0" dirty="0" smtClean="0">
                <a:ln>
                  <a:noFill/>
                </a:ln>
                <a:solidFill>
                  <a:srgbClr val="333333"/>
                </a:solidFill>
                <a:effectLst/>
                <a:latin typeface="+mn-ea"/>
              </a:rPr>
              <a:t>FirstName</a:t>
            </a:r>
            <a:r>
              <a:rPr kumimoji="0" lang="zh-CN" altLang="zh-CN" sz="2800" b="0" i="0" u="none" strike="noStrike" cap="none" normalizeH="0" baseline="0" dirty="0" smtClean="0">
                <a:ln>
                  <a:noFill/>
                </a:ln>
                <a:solidFill>
                  <a:srgbClr val="333333"/>
                </a:solidFill>
                <a:effectLst/>
                <a:latin typeface="+mn-ea"/>
              </a:rPr>
              <a:t>、</a:t>
            </a:r>
            <a:r>
              <a:rPr kumimoji="0" lang="zh-CN" altLang="zh-CN" b="0" i="0" u="none" strike="noStrike" cap="none" normalizeH="0" baseline="0" dirty="0" smtClean="0">
                <a:ln>
                  <a:noFill/>
                </a:ln>
                <a:solidFill>
                  <a:srgbClr val="333333"/>
                </a:solidFill>
                <a:effectLst/>
                <a:latin typeface="+mn-ea"/>
              </a:rPr>
              <a:t>LastName</a:t>
            </a:r>
            <a:r>
              <a:rPr kumimoji="0" lang="zh-CN" altLang="zh-CN" sz="2800" b="0" i="0" u="none" strike="noStrike" cap="none" normalizeH="0" baseline="0" dirty="0" smtClean="0">
                <a:ln>
                  <a:noFill/>
                </a:ln>
                <a:solidFill>
                  <a:srgbClr val="333333"/>
                </a:solidFill>
                <a:effectLst/>
                <a:latin typeface="+mn-ea"/>
              </a:rPr>
              <a:t>、</a:t>
            </a:r>
            <a:r>
              <a:rPr kumimoji="0" lang="zh-CN" altLang="zh-CN" b="0" i="0" u="none" strike="noStrike" cap="none" normalizeH="0" baseline="0" dirty="0" smtClean="0">
                <a:ln>
                  <a:noFill/>
                </a:ln>
                <a:solidFill>
                  <a:srgbClr val="333333"/>
                </a:solidFill>
                <a:effectLst/>
                <a:latin typeface="+mn-ea"/>
              </a:rPr>
              <a:t>CamelCase</a:t>
            </a:r>
            <a:endParaRPr kumimoji="0" lang="zh-CN" altLang="zh-CN" sz="2800" b="0" i="0" u="none" strike="noStrike" cap="none" normalizeH="0" baseline="0" dirty="0" smtClean="0">
              <a:ln>
                <a:noFill/>
              </a:ln>
              <a:solidFill>
                <a:srgbClr val="333333"/>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400" b="0" i="0" u="none" strike="noStrike" cap="none" normalizeH="0" baseline="0" dirty="0" smtClean="0">
              <a:ln>
                <a:noFill/>
              </a:ln>
              <a:solidFill>
                <a:schemeClr val="tx1"/>
              </a:solidFill>
              <a:effectLst/>
              <a:latin typeface="Arial" panose="020B0604020202020204" pitchFamily="34" charset="0"/>
            </a:endParaRPr>
          </a:p>
        </p:txBody>
      </p:sp>
      <p:sp>
        <p:nvSpPr>
          <p:cNvPr id="7" name="AutoShape 5" descr="003_驼峰命名法"/>
          <p:cNvSpPr>
            <a:spLocks noChangeAspect="1" noChangeArrowheads="1"/>
          </p:cNvSpPr>
          <p:nvPr/>
        </p:nvSpPr>
        <p:spPr bwMode="auto">
          <a:xfrm>
            <a:off x="5060084" y="572039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8902" y="4123002"/>
            <a:ext cx="4241425" cy="2629684"/>
          </a:xfrm>
          <a:prstGeom prst="rect">
            <a:avLst/>
          </a:prstGeom>
        </p:spPr>
      </p:pic>
    </p:spTree>
    <p:extLst>
      <p:ext uri="{BB962C8B-B14F-4D97-AF65-F5344CB8AC3E}">
        <p14:creationId xmlns:p14="http://schemas.microsoft.com/office/powerpoint/2010/main" val="30892432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7564</Words>
  <Application>Microsoft Office PowerPoint</Application>
  <PresentationFormat>宽屏</PresentationFormat>
  <Paragraphs>1123</Paragraphs>
  <Slides>76</Slides>
  <Notes>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92" baseType="lpstr">
      <vt:lpstr>-apple-system</vt:lpstr>
      <vt:lpstr>Arial Unicode MS</vt:lpstr>
      <vt:lpstr>Microsoft Yahei</vt:lpstr>
      <vt:lpstr>PingFang SC</vt:lpstr>
      <vt:lpstr>宋体</vt:lpstr>
      <vt:lpstr>Arial</vt:lpstr>
      <vt:lpstr>Calibri</vt:lpstr>
      <vt:lpstr>Calibri Light</vt:lpstr>
      <vt:lpstr>Century Gothic</vt:lpstr>
      <vt:lpstr>Consolas</vt:lpstr>
      <vt:lpstr>Lucida Sans Typewriter</vt:lpstr>
      <vt:lpstr>Times New Roman</vt:lpstr>
      <vt:lpstr>Wingdings</vt:lpstr>
      <vt:lpstr>Office 主题</vt:lpstr>
      <vt:lpstr>Visio.Drawing.11</vt:lpstr>
      <vt:lpstr>Bitmap Image</vt:lpstr>
      <vt:lpstr>第2章  运算符、表达式与内置对象</vt:lpstr>
      <vt:lpstr>2.1  Python常用内置对象</vt:lpstr>
      <vt:lpstr>2.1  Python常用内置对象</vt:lpstr>
      <vt:lpstr>2.1  Python常用内置对象</vt:lpstr>
      <vt:lpstr>2.1.1  常量与变量</vt:lpstr>
      <vt:lpstr>2.1.1  常量与变量</vt:lpstr>
      <vt:lpstr>2.1.1  常量与变量</vt:lpstr>
      <vt:lpstr>2.1.1  常量与变量</vt:lpstr>
      <vt:lpstr>PowerPoint 演示文稿</vt:lpstr>
      <vt:lpstr>2.1.2  数字</vt:lpstr>
      <vt:lpstr>2.1.2  数字</vt:lpstr>
      <vt:lpstr>2.1.2  数字</vt:lpstr>
      <vt:lpstr>2.1.2  数字</vt:lpstr>
      <vt:lpstr>2.1.2  数字</vt:lpstr>
      <vt:lpstr>2.1.3  字符串</vt:lpstr>
      <vt:lpstr>2.1.3  字符串</vt:lpstr>
      <vt:lpstr>2.1.4  列表、元组、字典、集合</vt:lpstr>
      <vt:lpstr>2.1.4  列表、元组、字典、集合</vt:lpstr>
      <vt:lpstr>2.2  Python运算符与表达式</vt:lpstr>
      <vt:lpstr>2.2  Python运算符与表达式</vt:lpstr>
      <vt:lpstr>2.2  Python运算符与表达式</vt:lpstr>
      <vt:lpstr>2.2.1  算术运算符</vt:lpstr>
      <vt:lpstr>2.2.1  算术运算符</vt:lpstr>
      <vt:lpstr>2.2.1  算术运算符</vt:lpstr>
      <vt:lpstr>2.2.1  算术运算符</vt:lpstr>
      <vt:lpstr>2.2.1  算术运算符</vt:lpstr>
      <vt:lpstr>2.2.2  关系运算符</vt:lpstr>
      <vt:lpstr>2.2.2  关系运算符</vt:lpstr>
      <vt:lpstr>2.2.3  成员测试运算符in</vt:lpstr>
      <vt:lpstr>2.2.4  集合运算符</vt:lpstr>
      <vt:lpstr>2.2.5  逻辑运算符</vt:lpstr>
      <vt:lpstr>2.2.5  逻辑运算符</vt:lpstr>
      <vt:lpstr>2.2.6  补充说明</vt:lpstr>
      <vt:lpstr>2.2.6  补充说明</vt:lpstr>
      <vt:lpstr>2.3  Python常用内置函数用法精要</vt:lpstr>
      <vt:lpstr>2.3  Python常用内置函数用法精要</vt:lpstr>
      <vt:lpstr>2.3  Python常用内置函数用法精要</vt:lpstr>
      <vt:lpstr>2.3  Python常用内置函数用法精要</vt:lpstr>
      <vt:lpstr>2.3  Python常用内置函数用法精要</vt:lpstr>
      <vt:lpstr>2.3  Python常用内置函数用法精要</vt:lpstr>
      <vt:lpstr>2.3  Python常用内置函数用法精要</vt:lpstr>
      <vt:lpstr>2.3.1  类型转换与类型判断</vt:lpstr>
      <vt:lpstr>2.3.1  类型转换与类型判断</vt:lpstr>
      <vt:lpstr>2.3.1  类型转换与类型判断</vt:lpstr>
      <vt:lpstr>2.3.1  类型转换与类型判断</vt:lpstr>
      <vt:lpstr>2.3.1  类型转换与类型判断</vt:lpstr>
      <vt:lpstr>2.3.1  类型转换与类型判断</vt:lpstr>
      <vt:lpstr>2.3.1  类型转换与类型判断</vt:lpstr>
      <vt:lpstr>eval()函数</vt:lpstr>
      <vt:lpstr>eval()函数</vt:lpstr>
      <vt:lpstr>2.3.2  最值与求和</vt:lpstr>
      <vt:lpstr>2.3.2  最值与求和</vt:lpstr>
      <vt:lpstr>2.3.3  基本输入输出</vt:lpstr>
      <vt:lpstr>2.3.3  基本输入输出</vt:lpstr>
      <vt:lpstr>2.3.3  基本输入输出</vt:lpstr>
      <vt:lpstr>print（）</vt:lpstr>
      <vt:lpstr>print（）</vt:lpstr>
      <vt:lpstr>PowerPoint 演示文稿</vt:lpstr>
      <vt:lpstr>format填充与对齐</vt:lpstr>
      <vt:lpstr>PowerPoint 演示文稿</vt:lpstr>
      <vt:lpstr>PowerPoint 演示文稿</vt:lpstr>
      <vt:lpstr>2.3.4  排序与逆序</vt:lpstr>
      <vt:lpstr>2.3.4  排序与逆序</vt:lpstr>
      <vt:lpstr>round()</vt:lpstr>
      <vt:lpstr>PowerPoint 演示文稿</vt:lpstr>
      <vt:lpstr>2.3.5  枚举与迭代</vt:lpstr>
      <vt:lpstr>2.3.6  map()、reduce()、filter()</vt:lpstr>
      <vt:lpstr>2.3.6  map()、reduce()、filter()</vt:lpstr>
      <vt:lpstr>2.3.6  map()、reduce()、filter()</vt:lpstr>
      <vt:lpstr>2.3.6  map()、reduce()、filter()</vt:lpstr>
      <vt:lpstr>2.3.7  range()</vt:lpstr>
      <vt:lpstr>2.3.8  zip()</vt:lpstr>
      <vt:lpstr>2.4  Python关键字简要说明</vt:lpstr>
      <vt:lpstr>2.4  Python关键字简要说明</vt:lpstr>
      <vt:lpstr>2.4  Python关键字简要说明</vt:lpstr>
      <vt:lpstr>实验和习题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运算符、表达式与内置对象</dc:title>
  <dc:creator>Dong</dc:creator>
  <cp:lastModifiedBy>HP</cp:lastModifiedBy>
  <cp:revision>505</cp:revision>
  <dcterms:created xsi:type="dcterms:W3CDTF">2015-05-05T08:02:00Z</dcterms:created>
  <dcterms:modified xsi:type="dcterms:W3CDTF">2021-10-08T01:33:39Z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